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5" r:id="rId1"/>
  </p:sldMasterIdLst>
  <p:notesMasterIdLst>
    <p:notesMasterId r:id="rId86"/>
  </p:notesMasterIdLst>
  <p:sldIdLst>
    <p:sldId id="256" r:id="rId2"/>
    <p:sldId id="1314" r:id="rId3"/>
    <p:sldId id="1581" r:id="rId4"/>
    <p:sldId id="262" r:id="rId5"/>
    <p:sldId id="1259" r:id="rId6"/>
    <p:sldId id="1426" r:id="rId7"/>
    <p:sldId id="1446" r:id="rId8"/>
    <p:sldId id="1429" r:id="rId9"/>
    <p:sldId id="1447" r:id="rId10"/>
    <p:sldId id="1427" r:id="rId11"/>
    <p:sldId id="1448" r:id="rId12"/>
    <p:sldId id="1449" r:id="rId13"/>
    <p:sldId id="1431" r:id="rId14"/>
    <p:sldId id="1450" r:id="rId15"/>
    <p:sldId id="1593" r:id="rId16"/>
    <p:sldId id="1459" r:id="rId17"/>
    <p:sldId id="1436" r:id="rId18"/>
    <p:sldId id="1452" r:id="rId19"/>
    <p:sldId id="1455" r:id="rId20"/>
    <p:sldId id="1456" r:id="rId21"/>
    <p:sldId id="1458" r:id="rId22"/>
    <p:sldId id="1435" r:id="rId23"/>
    <p:sldId id="1461" r:id="rId24"/>
    <p:sldId id="1460" r:id="rId25"/>
    <p:sldId id="1437" r:id="rId26"/>
    <p:sldId id="1464" r:id="rId27"/>
    <p:sldId id="1479" r:id="rId28"/>
    <p:sldId id="1463" r:id="rId29"/>
    <p:sldId id="1462" r:id="rId30"/>
    <p:sldId id="1466" r:id="rId31"/>
    <p:sldId id="1467" r:id="rId32"/>
    <p:sldId id="1468" r:id="rId33"/>
    <p:sldId id="1469" r:id="rId34"/>
    <p:sldId id="1470" r:id="rId35"/>
    <p:sldId id="1472" r:id="rId36"/>
    <p:sldId id="1474" r:id="rId37"/>
    <p:sldId id="1475" r:id="rId38"/>
    <p:sldId id="1582" r:id="rId39"/>
    <p:sldId id="1477" r:id="rId40"/>
    <p:sldId id="1478" r:id="rId41"/>
    <p:sldId id="1583" r:id="rId42"/>
    <p:sldId id="1481" r:id="rId43"/>
    <p:sldId id="1482" r:id="rId44"/>
    <p:sldId id="1483" r:id="rId45"/>
    <p:sldId id="1484" r:id="rId46"/>
    <p:sldId id="1485" r:id="rId47"/>
    <p:sldId id="1486" r:id="rId48"/>
    <p:sldId id="1488" r:id="rId49"/>
    <p:sldId id="1366" r:id="rId50"/>
    <p:sldId id="1489" r:id="rId51"/>
    <p:sldId id="1490" r:id="rId52"/>
    <p:sldId id="1491" r:id="rId53"/>
    <p:sldId id="1492" r:id="rId54"/>
    <p:sldId id="1501" r:id="rId55"/>
    <p:sldId id="1584" r:id="rId56"/>
    <p:sldId id="1585" r:id="rId57"/>
    <p:sldId id="1588" r:id="rId58"/>
    <p:sldId id="1493" r:id="rId59"/>
    <p:sldId id="1487" r:id="rId60"/>
    <p:sldId id="1496" r:id="rId61"/>
    <p:sldId id="1498" r:id="rId62"/>
    <p:sldId id="1495" r:id="rId63"/>
    <p:sldId id="1500" r:id="rId64"/>
    <p:sldId id="1451" r:id="rId65"/>
    <p:sldId id="1433" r:id="rId66"/>
    <p:sldId id="1519" r:id="rId67"/>
    <p:sldId id="350" r:id="rId68"/>
    <p:sldId id="297" r:id="rId69"/>
    <p:sldId id="1465" r:id="rId70"/>
    <p:sldId id="1506" r:id="rId71"/>
    <p:sldId id="1508" r:id="rId72"/>
    <p:sldId id="1524" r:id="rId73"/>
    <p:sldId id="1507" r:id="rId74"/>
    <p:sldId id="1440" r:id="rId75"/>
    <p:sldId id="1525" r:id="rId76"/>
    <p:sldId id="1526" r:id="rId77"/>
    <p:sldId id="1527" r:id="rId78"/>
    <p:sldId id="1445" r:id="rId79"/>
    <p:sldId id="1386" r:id="rId80"/>
    <p:sldId id="1504" r:id="rId81"/>
    <p:sldId id="1590" r:id="rId82"/>
    <p:sldId id="1591" r:id="rId83"/>
    <p:sldId id="1513" r:id="rId84"/>
    <p:sldId id="158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ABAD"/>
    <a:srgbClr val="208371"/>
    <a:srgbClr val="7EBC89"/>
    <a:srgbClr val="0080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27"/>
    <p:restoredTop sz="94728"/>
  </p:normalViewPr>
  <p:slideViewPr>
    <p:cSldViewPr snapToGrid="0" snapToObjects="1">
      <p:cViewPr varScale="1">
        <p:scale>
          <a:sx n="97" d="100"/>
          <a:sy n="97" d="100"/>
        </p:scale>
        <p:origin x="880" y="208"/>
      </p:cViewPr>
      <p:guideLst/>
    </p:cSldViewPr>
  </p:slid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17/11/2022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551E-9F22-4B6E-924D-4DC3CE72867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39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14</a:t>
            </a:fld>
            <a:endParaRPr lang="en-GB"/>
          </a:p>
        </p:txBody>
      </p:sp>
    </p:spTree>
    <p:extLst>
      <p:ext uri="{BB962C8B-B14F-4D97-AF65-F5344CB8AC3E}">
        <p14:creationId xmlns:p14="http://schemas.microsoft.com/office/powerpoint/2010/main" val="180611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16</a:t>
            </a:fld>
            <a:endParaRPr lang="en-GB"/>
          </a:p>
        </p:txBody>
      </p:sp>
    </p:spTree>
    <p:extLst>
      <p:ext uri="{BB962C8B-B14F-4D97-AF65-F5344CB8AC3E}">
        <p14:creationId xmlns:p14="http://schemas.microsoft.com/office/powerpoint/2010/main" val="328677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Exchange C2 and C3 or put g0 in one of the other local models</a:t>
            </a:r>
          </a:p>
        </p:txBody>
      </p:sp>
      <p:sp>
        <p:nvSpPr>
          <p:cNvPr id="4" name="Slide Number Placeholder 3"/>
          <p:cNvSpPr>
            <a:spLocks noGrp="1"/>
          </p:cNvSpPr>
          <p:nvPr>
            <p:ph type="sldNum" sz="quarter" idx="5"/>
          </p:nvPr>
        </p:nvSpPr>
        <p:spPr/>
        <p:txBody>
          <a:bodyPr/>
          <a:lstStyle/>
          <a:p>
            <a:fld id="{8F5BF81A-3E81-274B-90A2-0A51F25FFEBC}" type="slidenum">
              <a:rPr lang="en-GB" smtClean="0"/>
              <a:t>19</a:t>
            </a:fld>
            <a:endParaRPr lang="en-GB"/>
          </a:p>
        </p:txBody>
      </p:sp>
    </p:spTree>
    <p:extLst>
      <p:ext uri="{BB962C8B-B14F-4D97-AF65-F5344CB8AC3E}">
        <p14:creationId xmlns:p14="http://schemas.microsoft.com/office/powerpoint/2010/main" val="245444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25</a:t>
            </a:fld>
            <a:endParaRPr lang="en-GB"/>
          </a:p>
        </p:txBody>
      </p:sp>
    </p:spTree>
    <p:extLst>
      <p:ext uri="{BB962C8B-B14F-4D97-AF65-F5344CB8AC3E}">
        <p14:creationId xmlns:p14="http://schemas.microsoft.com/office/powerpoint/2010/main" val="92820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28</a:t>
            </a:fld>
            <a:endParaRPr lang="en-GB"/>
          </a:p>
        </p:txBody>
      </p:sp>
    </p:spTree>
    <p:extLst>
      <p:ext uri="{BB962C8B-B14F-4D97-AF65-F5344CB8AC3E}">
        <p14:creationId xmlns:p14="http://schemas.microsoft.com/office/powerpoint/2010/main" val="1668008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56</a:t>
            </a:fld>
            <a:endParaRPr lang="en-GB"/>
          </a:p>
        </p:txBody>
      </p:sp>
    </p:spTree>
    <p:extLst>
      <p:ext uri="{BB962C8B-B14F-4D97-AF65-F5344CB8AC3E}">
        <p14:creationId xmlns:p14="http://schemas.microsoft.com/office/powerpoint/2010/main" val="855018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E.g., answer P(</a:t>
            </a:r>
            <a:r>
              <a:rPr lang="en-GB" noProof="0" dirty="0"/>
              <a:t>Travel</a:t>
            </a:r>
            <a:r>
              <a:rPr lang="en-GB" dirty="0" err="1"/>
              <a:t>.eve</a:t>
            </a:r>
            <a:r>
              <a:rPr lang="en-GB" dirty="0"/>
              <a:t>)</a:t>
            </a:r>
          </a:p>
        </p:txBody>
      </p:sp>
      <p:sp>
        <p:nvSpPr>
          <p:cNvPr id="4" name="Slide Number Placeholder 3"/>
          <p:cNvSpPr>
            <a:spLocks noGrp="1"/>
          </p:cNvSpPr>
          <p:nvPr>
            <p:ph type="sldNum" sz="quarter" idx="5"/>
          </p:nvPr>
        </p:nvSpPr>
        <p:spPr/>
        <p:txBody>
          <a:bodyPr/>
          <a:lstStyle/>
          <a:p>
            <a:fld id="{03DE8E53-9180-E843-8C12-9A661956B4E6}" type="slidenum">
              <a:rPr lang="en-US" smtClean="0"/>
              <a:t>67</a:t>
            </a:fld>
            <a:endParaRPr lang="en-US"/>
          </a:p>
        </p:txBody>
      </p:sp>
    </p:spTree>
    <p:extLst>
      <p:ext uri="{BB962C8B-B14F-4D97-AF65-F5344CB8AC3E}">
        <p14:creationId xmlns:p14="http://schemas.microsoft.com/office/powerpoint/2010/main" val="521632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Examples</a:t>
            </a:r>
            <a:r>
              <a:rPr lang="de-DE" dirty="0"/>
              <a:t> on </a:t>
            </a:r>
            <a:r>
              <a:rPr lang="de-DE" dirty="0" err="1"/>
              <a:t>board</a:t>
            </a:r>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82</a:t>
            </a:fld>
            <a:endParaRPr lang="de-DE"/>
          </a:p>
        </p:txBody>
      </p:sp>
    </p:spTree>
    <p:extLst>
      <p:ext uri="{BB962C8B-B14F-4D97-AF65-F5344CB8AC3E}">
        <p14:creationId xmlns:p14="http://schemas.microsoft.com/office/powerpoint/2010/main" val="2355854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Logo">
            <a:extLst>
              <a:ext uri="{FF2B5EF4-FFF2-40B4-BE49-F238E27FC236}">
                <a16:creationId xmlns:a16="http://schemas.microsoft.com/office/drawing/2014/main" id="{179B03B2-EBED-5847-BE81-4E66985BD731}"/>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33" name="Linie">
            <a:extLst>
              <a:ext uri="{FF2B5EF4-FFF2-40B4-BE49-F238E27FC236}">
                <a16:creationId xmlns:a16="http://schemas.microsoft.com/office/drawing/2014/main" id="{8ACF9709-FDEF-994C-B10A-21B8BF8EFD73}"/>
              </a:ext>
            </a:extLst>
          </p:cNvPr>
          <p:cNvSpPr/>
          <p:nvPr/>
        </p:nvSpPr>
        <p:spPr>
          <a:xfrm>
            <a:off x="0" y="5642640"/>
            <a:ext cx="12191301"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p:nvGrpSpPr>
        <p:grpSpPr bwMode="auto">
          <a:xfrm>
            <a:off x="8687276" y="1035715"/>
            <a:ext cx="3504724"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9" name="Glocken innen">
              <a:extLst>
                <a:ext uri="{FF2B5EF4-FFF2-40B4-BE49-F238E27FC236}">
                  <a16:creationId xmlns:a16="http://schemas.microsoft.com/office/drawing/2014/main" id="{C8B100EB-0FE2-5448-BA66-AA7E5BDD4A1B}"/>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0" name="Türmchen">
              <a:extLst>
                <a:ext uri="{FF2B5EF4-FFF2-40B4-BE49-F238E27FC236}">
                  <a16:creationId xmlns:a16="http://schemas.microsoft.com/office/drawing/2014/main" id="{EF9E2494-27ED-FD47-AA47-B55DC5A6596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1" name="Linien">
              <a:extLst>
                <a:ext uri="{FF2B5EF4-FFF2-40B4-BE49-F238E27FC236}">
                  <a16:creationId xmlns:a16="http://schemas.microsoft.com/office/drawing/2014/main" id="{275F8786-5C13-354C-B4A7-47655C5ED385}"/>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grpSp>
        <p:nvGrpSpPr>
          <p:cNvPr id="73" name="Regieanweisungen">
            <a:extLst>
              <a:ext uri="{FF2B5EF4-FFF2-40B4-BE49-F238E27FC236}">
                <a16:creationId xmlns:a16="http://schemas.microsoft.com/office/drawing/2014/main" id="{3A23A438-E371-914B-A807-0E0A5D9BA265}"/>
              </a:ext>
            </a:extLst>
          </p:cNvPr>
          <p:cNvGrpSpPr/>
          <p:nvPr/>
        </p:nvGrpSpPr>
        <p:grpSpPr>
          <a:xfrm>
            <a:off x="-467513" y="-468000"/>
            <a:ext cx="13126327"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livng.knowledge">
            <a:extLst>
              <a:ext uri="{FF2B5EF4-FFF2-40B4-BE49-F238E27FC236}">
                <a16:creationId xmlns:a16="http://schemas.microsoft.com/office/drawing/2014/main" id="{B047EBDB-25E0-3349-8C4B-88673F3FCFC2}"/>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581020723"/>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Exact Inference: LJT</a:t>
            </a:r>
            <a:endParaRPr lang="en-US"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055670255"/>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Exact Inference: LJT</a:t>
            </a:r>
            <a:endParaRPr lang="en-US"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260136604"/>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Tree>
    <p:extLst>
      <p:ext uri="{BB962C8B-B14F-4D97-AF65-F5344CB8AC3E}">
        <p14:creationId xmlns:p14="http://schemas.microsoft.com/office/powerpoint/2010/main" val="1485074824"/>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412" y="1019190"/>
            <a:ext cx="5494742"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625" y="2369580"/>
            <a:ext cx="5494742"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3152" y="1512000"/>
            <a:ext cx="5518523" cy="3028680"/>
          </a:xfrm>
          <a:solidFill>
            <a:schemeClr val="tx1">
              <a:lumMod val="20000"/>
              <a:lumOff val="80000"/>
            </a:schemeClr>
          </a:solidFill>
        </p:spPr>
        <p:txBody>
          <a:bodyPr anchor="ctr" anchorCtr="0"/>
          <a:lstStyle>
            <a:lvl1pPr algn="ctr">
              <a:spcBef>
                <a:spcPts val="0"/>
              </a:spcBef>
              <a:defRPr sz="1199"/>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6313152" y="4680002"/>
            <a:ext cx="5518726" cy="1063575"/>
          </a:xfrm>
        </p:spPr>
        <p:txBody>
          <a:bodyPr vert="horz"/>
          <a:lstStyle>
            <a:lvl1pPr marL="0" indent="0">
              <a:lnSpc>
                <a:spcPct val="112000"/>
              </a:lnSpc>
              <a:spcBef>
                <a:spcPts val="0"/>
              </a:spcBef>
              <a:buFont typeface="Arial" panose="020B0604020202020204" pitchFamily="34" charset="0"/>
              <a:buNone/>
              <a:defRPr sz="1399" b="0" i="0">
                <a:latin typeface="Calibri" panose="020F0502020204030204" pitchFamily="34" charset="0"/>
                <a:cs typeface="Calibri" panose="020F0502020204030204" pitchFamily="34" charset="0"/>
              </a:defRPr>
            </a:lvl1pPr>
            <a:lvl2pPr marL="0" indent="0">
              <a:lnSpc>
                <a:spcPct val="112000"/>
              </a:lnSpc>
              <a:spcBef>
                <a:spcPts val="0"/>
              </a:spcBef>
              <a:buNone/>
              <a:defRPr sz="1199" b="0" i="0">
                <a:latin typeface="+mn-lt"/>
              </a:defRPr>
            </a:lvl2pPr>
            <a:lvl3pPr marL="0" indent="0">
              <a:lnSpc>
                <a:spcPct val="112000"/>
              </a:lnSpc>
              <a:spcBef>
                <a:spcPts val="0"/>
              </a:spcBef>
              <a:buNone/>
              <a:defRPr sz="1199" b="0" i="0">
                <a:latin typeface="+mn-lt"/>
              </a:defRPr>
            </a:lvl3pPr>
            <a:lvl4pPr marL="0" indent="0">
              <a:lnSpc>
                <a:spcPct val="112000"/>
              </a:lnSpc>
              <a:spcBef>
                <a:spcPts val="0"/>
              </a:spcBef>
              <a:buNone/>
              <a:defRPr sz="1199" b="0" i="0">
                <a:latin typeface="+mn-lt"/>
              </a:defRPr>
            </a:lvl4pPr>
            <a:lvl5pPr marL="0" indent="0">
              <a:lnSpc>
                <a:spcPct val="112000"/>
              </a:lnSpc>
              <a:spcBef>
                <a:spcPts val="0"/>
              </a:spcBef>
              <a:buNone/>
              <a:defRPr sz="1199" b="0" i="0">
                <a:latin typeface="+mn-lt"/>
              </a:defRPr>
            </a:lvl5pPr>
            <a:lvl6pPr marL="0" indent="0">
              <a:lnSpc>
                <a:spcPct val="112000"/>
              </a:lnSpc>
              <a:spcBef>
                <a:spcPts val="0"/>
              </a:spcBef>
              <a:buNone/>
              <a:defRPr sz="1199" b="0" i="0">
                <a:latin typeface="+mn-lt"/>
              </a:defRPr>
            </a:lvl6pPr>
            <a:lvl7pPr marL="0" indent="0">
              <a:lnSpc>
                <a:spcPct val="112000"/>
              </a:lnSpc>
              <a:spcBef>
                <a:spcPts val="0"/>
              </a:spcBef>
              <a:buNone/>
              <a:defRPr sz="1199" b="0" i="0">
                <a:latin typeface="+mn-lt"/>
              </a:defRPr>
            </a:lvl7pPr>
            <a:lvl8pPr marL="0" indent="0">
              <a:lnSpc>
                <a:spcPct val="112000"/>
              </a:lnSpc>
              <a:spcBef>
                <a:spcPts val="0"/>
              </a:spcBef>
              <a:buNone/>
              <a:defRPr sz="1199" b="0" i="0">
                <a:latin typeface="+mn-lt"/>
              </a:defRPr>
            </a:lvl8pPr>
            <a:lvl9pPr marL="0" indent="0">
              <a:lnSpc>
                <a:spcPct val="112000"/>
              </a:lnSpc>
              <a:spcBef>
                <a:spcPts val="0"/>
              </a:spcBef>
              <a:buNone/>
              <a:defRPr sz="1199"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Exact Inference: LJT</a:t>
            </a:r>
            <a:endParaRPr lang="en-US"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6" name="Linie">
            <a:extLst>
              <a:ext uri="{FF2B5EF4-FFF2-40B4-BE49-F238E27FC236}">
                <a16:creationId xmlns:a16="http://schemas.microsoft.com/office/drawing/2014/main" id="{139920B9-F07E-8246-B59F-A38AA9EC7E8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048186119"/>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3618">
          <p15:clr>
            <a:srgbClr val="FBAE40"/>
          </p15:clr>
        </p15:guide>
        <p15:guide id="7" orient="horz" pos="851">
          <p15:clr>
            <a:srgbClr val="FBAE40"/>
          </p15:clr>
        </p15:guide>
        <p15:guide id="8" orient="horz" pos="1781">
          <p15:clr>
            <a:srgbClr val="FBAE40"/>
          </p15:clr>
        </p15:guide>
        <p15:guide id="9" pos="227">
          <p15:clr>
            <a:srgbClr val="FBAE40"/>
          </p15:clr>
        </p15:guide>
        <p15:guide id="10" pos="7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340769"/>
            <a:ext cx="10363200" cy="2169195"/>
          </a:xfrm>
        </p:spPr>
        <p:txBody>
          <a:bodyPr anchor="b"/>
          <a:lstStyle>
            <a:lvl1pPr algn="ctr">
              <a:defRPr sz="5994"/>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272203"/>
          </a:xfrm>
          <a:solidFill>
            <a:schemeClr val="bg2"/>
          </a:solidFill>
        </p:spPr>
        <p:txBody>
          <a:bodyPr anchor="ctr" anchorCtr="0">
            <a:normAutofit/>
          </a:bodyPr>
          <a:lstStyle>
            <a:lvl1pPr marL="0" indent="0" algn="ctr">
              <a:buNone/>
              <a:defRPr sz="3197">
                <a:solidFill>
                  <a:schemeClr val="bg1"/>
                </a:solidFill>
              </a:defRPr>
            </a:lvl1pPr>
            <a:lvl2pPr marL="456743" indent="0" algn="ctr">
              <a:buNone/>
              <a:defRPr sz="1998"/>
            </a:lvl2pPr>
            <a:lvl3pPr marL="913486" indent="0" algn="ctr">
              <a:buNone/>
              <a:defRPr sz="1798"/>
            </a:lvl3pPr>
            <a:lvl4pPr marL="1370228" indent="0" algn="ctr">
              <a:buNone/>
              <a:defRPr sz="1598"/>
            </a:lvl4pPr>
            <a:lvl5pPr marL="1826971" indent="0" algn="ctr">
              <a:buNone/>
              <a:defRPr sz="1598"/>
            </a:lvl5pPr>
            <a:lvl6pPr marL="2283714" indent="0" algn="ctr">
              <a:buNone/>
              <a:defRPr sz="1598"/>
            </a:lvl6pPr>
            <a:lvl7pPr marL="2740457" indent="0" algn="ctr">
              <a:buNone/>
              <a:defRPr sz="1598"/>
            </a:lvl7pPr>
            <a:lvl8pPr marL="3197200" indent="0" algn="ctr">
              <a:buNone/>
              <a:defRPr sz="1598"/>
            </a:lvl8pPr>
            <a:lvl9pPr marL="3653942" indent="0" algn="ctr">
              <a:buNone/>
              <a:defRPr sz="1598"/>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524001" y="4874243"/>
            <a:ext cx="9144000" cy="658813"/>
          </a:xfrm>
        </p:spPr>
        <p:txBody>
          <a:bodyPr anchor="ctr" anchorCtr="0">
            <a:normAutofit/>
          </a:bodyPr>
          <a:lstStyle>
            <a:lvl1pPr marL="0" indent="0" algn="ctr">
              <a:buNone/>
              <a:defRPr sz="2398"/>
            </a:lvl1pPr>
            <a:lvl2pPr marL="456743" indent="0">
              <a:buNone/>
              <a:defRPr/>
            </a:lvl2pPr>
          </a:lstStyle>
          <a:p>
            <a:pPr lvl="0"/>
            <a:r>
              <a:rPr lang="en-US"/>
              <a:t>Edit Master text styles</a:t>
            </a:r>
          </a:p>
        </p:txBody>
      </p:sp>
    </p:spTree>
    <p:extLst>
      <p:ext uri="{BB962C8B-B14F-4D97-AF65-F5344CB8AC3E}">
        <p14:creationId xmlns:p14="http://schemas.microsoft.com/office/powerpoint/2010/main" val="3215825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625" y="1709741"/>
            <a:ext cx="10987826" cy="2852737"/>
          </a:xfrm>
        </p:spPr>
        <p:txBody>
          <a:bodyPr anchor="b"/>
          <a:lstStyle>
            <a:lvl1pPr>
              <a:defRPr sz="5994"/>
            </a:lvl1pPr>
          </a:lstStyle>
          <a:p>
            <a:r>
              <a:rPr lang="en-US"/>
              <a:t>Click to edit Master title style</a:t>
            </a:r>
            <a:endParaRPr lang="en-US" dirty="0"/>
          </a:p>
        </p:txBody>
      </p:sp>
      <p:sp>
        <p:nvSpPr>
          <p:cNvPr id="3" name="Text Placeholder 2"/>
          <p:cNvSpPr>
            <a:spLocks noGrp="1"/>
          </p:cNvSpPr>
          <p:nvPr>
            <p:ph type="body" idx="1"/>
          </p:nvPr>
        </p:nvSpPr>
        <p:spPr>
          <a:xfrm>
            <a:off x="359625" y="4589466"/>
            <a:ext cx="10987826" cy="1316447"/>
          </a:xfrm>
        </p:spPr>
        <p:txBody>
          <a:bodyPr/>
          <a:lstStyle>
            <a:lvl1pPr marL="0" indent="0">
              <a:buNone/>
              <a:defRPr sz="2398">
                <a:solidFill>
                  <a:schemeClr val="tx1"/>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US"/>
              <a:t>Edit Master text styles</a:t>
            </a:r>
          </a:p>
        </p:txBody>
      </p:sp>
      <p:sp>
        <p:nvSpPr>
          <p:cNvPr id="9" name="Datumsplatzhalter 3">
            <a:extLst>
              <a:ext uri="{FF2B5EF4-FFF2-40B4-BE49-F238E27FC236}">
                <a16:creationId xmlns:a16="http://schemas.microsoft.com/office/drawing/2014/main" id="{D08DBF21-BE4C-BC4D-82F0-6FB7937925DA}"/>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Exact Inference: LJT</a:t>
            </a:r>
            <a:endParaRPr lang="en-US" dirty="0"/>
          </a:p>
        </p:txBody>
      </p:sp>
      <p:sp>
        <p:nvSpPr>
          <p:cNvPr id="10" name="Fußzeilenplatzhalter 4">
            <a:extLst>
              <a:ext uri="{FF2B5EF4-FFF2-40B4-BE49-F238E27FC236}">
                <a16:creationId xmlns:a16="http://schemas.microsoft.com/office/drawing/2014/main" id="{F00B39BD-4F22-0941-BFB8-4356F415DFCE}"/>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1" name="Foliennummernplatzhalter 5">
            <a:extLst>
              <a:ext uri="{FF2B5EF4-FFF2-40B4-BE49-F238E27FC236}">
                <a16:creationId xmlns:a16="http://schemas.microsoft.com/office/drawing/2014/main" id="{8D7BF1C4-105C-CF45-9C87-83CAFBF72F61}"/>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2" name="Linie">
            <a:extLst>
              <a:ext uri="{FF2B5EF4-FFF2-40B4-BE49-F238E27FC236}">
                <a16:creationId xmlns:a16="http://schemas.microsoft.com/office/drawing/2014/main" id="{D8637B26-F5B6-5C41-822F-05994CF18C64}"/>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52628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0" name="Logo">
            <a:extLst>
              <a:ext uri="{FF2B5EF4-FFF2-40B4-BE49-F238E27FC236}">
                <a16:creationId xmlns:a16="http://schemas.microsoft.com/office/drawing/2014/main" id="{D233BC18-2C2C-5943-9575-56EEFC9959B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6BB22276-F35F-A440-A378-D70B6EA72F85}"/>
              </a:ext>
            </a:extLst>
          </p:cNvPr>
          <p:cNvPicPr>
            <a:picLocks noChangeAspect="1"/>
          </p:cNvPicPr>
          <p:nvPr/>
        </p:nvPicPr>
        <p:blipFill>
          <a:blip r:embed="rId2"/>
          <a:stretch>
            <a:fillRect/>
          </a:stretch>
        </p:blipFill>
        <p:spPr>
          <a:xfrm>
            <a:off x="9624209" y="304199"/>
            <a:ext cx="2089425" cy="1045801"/>
          </a:xfrm>
          <a:prstGeom prst="rect">
            <a:avLst/>
          </a:prstGeom>
        </p:spPr>
      </p:pic>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1307285286"/>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15" name="Türmchen"/>
          <p:cNvGrpSpPr>
            <a:grpSpLocks noChangeAspect="1"/>
          </p:cNvGrpSpPr>
          <p:nvPr/>
        </p:nvGrpSpPr>
        <p:grpSpPr bwMode="auto">
          <a:xfrm>
            <a:off x="7513324" y="1035716"/>
            <a:ext cx="4677833"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2" name="Titel 1"/>
          <p:cNvSpPr>
            <a:spLocks noGrp="1"/>
          </p:cNvSpPr>
          <p:nvPr>
            <p:ph type="ctrTitle" hasCustomPrompt="1"/>
          </p:nvPr>
        </p:nvSpPr>
        <p:spPr>
          <a:xfrm>
            <a:off x="480000" y="1962150"/>
            <a:ext cx="8544000" cy="1276350"/>
          </a:xfrm>
        </p:spPr>
        <p:txBody>
          <a:bodyPr anchor="t"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000"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5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7" name="Linie">
            <a:extLst>
              <a:ext uri="{FF2B5EF4-FFF2-40B4-BE49-F238E27FC236}">
                <a16:creationId xmlns:a16="http://schemas.microsoft.com/office/drawing/2014/main" id="{004499F2-1FF9-CC44-99DB-D9FE23B62C2B}"/>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49" name="Logo">
            <a:extLst>
              <a:ext uri="{FF2B5EF4-FFF2-40B4-BE49-F238E27FC236}">
                <a16:creationId xmlns:a16="http://schemas.microsoft.com/office/drawing/2014/main" id="{CD0DA697-2C40-B34B-863E-4D020E1380AA}"/>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p:nvGrpSpPr>
        <p:grpSpPr bwMode="auto">
          <a:xfrm>
            <a:off x="8687276" y="1035715"/>
            <a:ext cx="3504724"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3" name="Glocken innen">
              <a:extLst>
                <a:ext uri="{FF2B5EF4-FFF2-40B4-BE49-F238E27FC236}">
                  <a16:creationId xmlns:a16="http://schemas.microsoft.com/office/drawing/2014/main" id="{F9788BDF-D72D-4942-828D-954B33880A37}"/>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5" name="Türmchen">
              <a:extLst>
                <a:ext uri="{FF2B5EF4-FFF2-40B4-BE49-F238E27FC236}">
                  <a16:creationId xmlns:a16="http://schemas.microsoft.com/office/drawing/2014/main" id="{1663F8F8-D044-1F4B-978F-47C077DB994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6" name="Linien">
              <a:extLst>
                <a:ext uri="{FF2B5EF4-FFF2-40B4-BE49-F238E27FC236}">
                  <a16:creationId xmlns:a16="http://schemas.microsoft.com/office/drawing/2014/main" id="{B0D2A84D-FA8B-8243-AFF2-1AA693CB60D8}"/>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60" name="Titel 1">
            <a:extLst>
              <a:ext uri="{FF2B5EF4-FFF2-40B4-BE49-F238E27FC236}">
                <a16:creationId xmlns:a16="http://schemas.microsoft.com/office/drawing/2014/main" id="{F6CCE017-8073-FA4E-BA50-DC2F3CC044E3}"/>
              </a:ext>
            </a:extLst>
          </p:cNvPr>
          <p:cNvSpPr txBox="1">
            <a:spLocks/>
          </p:cNvSpPr>
          <p:nvPr/>
        </p:nvSpPr>
        <p:spPr>
          <a:xfrm>
            <a:off x="359625" y="2114550"/>
            <a:ext cx="85440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dirty="0"/>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p:nvSpPr>
        <p:spPr>
          <a:xfrm>
            <a:off x="359625" y="3390901"/>
            <a:ext cx="85440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br>
              <a:rPr lang="en-GB" sz="1798"/>
            </a:br>
            <a:r>
              <a:rPr lang="en-GB" sz="1798"/>
              <a:t>Name: der Referentin / des Referenten</a:t>
            </a:r>
            <a:endParaRPr lang="en-GB" sz="1798" dirty="0"/>
          </a:p>
        </p:txBody>
      </p:sp>
      <p:grpSp>
        <p:nvGrpSpPr>
          <p:cNvPr id="62" name="Regieanweisungen">
            <a:extLst>
              <a:ext uri="{FF2B5EF4-FFF2-40B4-BE49-F238E27FC236}">
                <a16:creationId xmlns:a16="http://schemas.microsoft.com/office/drawing/2014/main" id="{C368D8F1-E7A9-554E-9B0E-05F32F9FAD2A}"/>
              </a:ext>
            </a:extLst>
          </p:cNvPr>
          <p:cNvGrpSpPr/>
          <p:nvPr/>
        </p:nvGrpSpPr>
        <p:grpSpPr>
          <a:xfrm>
            <a:off x="-467513" y="-468000"/>
            <a:ext cx="13126327"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livng.knowledge">
            <a:extLst>
              <a:ext uri="{FF2B5EF4-FFF2-40B4-BE49-F238E27FC236}">
                <a16:creationId xmlns:a16="http://schemas.microsoft.com/office/drawing/2014/main" id="{47F7FB0D-7814-7142-AFBE-7A75ED0F0127}"/>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813849290"/>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8D8D12B4-6FC9-5049-B450-BF9A432CF1A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Ecke">
            <a:extLst>
              <a:ext uri="{FF2B5EF4-FFF2-40B4-BE49-F238E27FC236}">
                <a16:creationId xmlns:a16="http://schemas.microsoft.com/office/drawing/2014/main" id="{2BEE4D5A-671F-3C48-A20E-B0FDA728E146}"/>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A73BFE46-D9BD-9442-A29C-F345929E0AD6}"/>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53D18515-2728-DF4D-BD30-577CE284C0FB}"/>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1874337554"/>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solidFill>
                  <a:schemeClr val="bg1"/>
                </a:solidFill>
              </a:defRPr>
            </a:lvl1pPr>
            <a:lvl2pPr marL="0" indent="0" algn="r">
              <a:lnSpc>
                <a:spcPct val="100000"/>
              </a:lnSpc>
              <a:spcBef>
                <a:spcPts val="0"/>
              </a:spcBef>
              <a:buNone/>
              <a:defRPr sz="1399" b="0">
                <a:solidFill>
                  <a:schemeClr val="bg1"/>
                </a:solidFill>
              </a:defRPr>
            </a:lvl2pPr>
            <a:lvl3pPr marL="0" indent="0" algn="r">
              <a:lnSpc>
                <a:spcPct val="100000"/>
              </a:lnSpc>
              <a:spcBef>
                <a:spcPts val="0"/>
              </a:spcBef>
              <a:buNone/>
              <a:defRPr sz="1399" b="0">
                <a:solidFill>
                  <a:schemeClr val="bg1"/>
                </a:solidFill>
              </a:defRPr>
            </a:lvl3pPr>
            <a:lvl4pPr marL="0" indent="0" algn="r">
              <a:lnSpc>
                <a:spcPct val="100000"/>
              </a:lnSpc>
              <a:spcBef>
                <a:spcPts val="0"/>
              </a:spcBef>
              <a:buNone/>
              <a:defRPr sz="1399" b="0">
                <a:solidFill>
                  <a:schemeClr val="bg1"/>
                </a:solidFill>
              </a:defRPr>
            </a:lvl4pPr>
            <a:lvl5pPr marL="0" indent="0" algn="r">
              <a:lnSpc>
                <a:spcPct val="100000"/>
              </a:lnSpc>
              <a:spcBef>
                <a:spcPts val="0"/>
              </a:spcBef>
              <a:buNone/>
              <a:defRPr sz="1399" b="0">
                <a:solidFill>
                  <a:schemeClr val="bg1"/>
                </a:solidFill>
              </a:defRPr>
            </a:lvl5pPr>
            <a:lvl6pPr marL="0" indent="0" algn="r">
              <a:lnSpc>
                <a:spcPct val="100000"/>
              </a:lnSpc>
              <a:spcBef>
                <a:spcPts val="0"/>
              </a:spcBef>
              <a:buNone/>
              <a:defRPr sz="1399" b="0">
                <a:solidFill>
                  <a:schemeClr val="bg1"/>
                </a:solidFill>
              </a:defRPr>
            </a:lvl6pPr>
            <a:lvl7pPr marL="0" indent="0" algn="r">
              <a:lnSpc>
                <a:spcPct val="100000"/>
              </a:lnSpc>
              <a:spcBef>
                <a:spcPts val="0"/>
              </a:spcBef>
              <a:buNone/>
              <a:defRPr sz="1399" b="0">
                <a:solidFill>
                  <a:schemeClr val="bg1"/>
                </a:solidFill>
              </a:defRPr>
            </a:lvl7pPr>
            <a:lvl8pPr marL="0" indent="0" algn="r">
              <a:lnSpc>
                <a:spcPct val="100000"/>
              </a:lnSpc>
              <a:spcBef>
                <a:spcPts val="0"/>
              </a:spcBef>
              <a:buNone/>
              <a:defRPr sz="1399" b="0">
                <a:solidFill>
                  <a:schemeClr val="bg1"/>
                </a:solidFill>
              </a:defRPr>
            </a:lvl8pPr>
            <a:lvl9pPr marL="0" indent="0" algn="r">
              <a:lnSpc>
                <a:spcPct val="100000"/>
              </a:lnSpc>
              <a:spcBef>
                <a:spcPts val="0"/>
              </a:spcBef>
              <a:buNone/>
              <a:defRPr sz="1399"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4672C089-FB2C-964E-9999-280614770045}"/>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Ecke">
            <a:extLst>
              <a:ext uri="{FF2B5EF4-FFF2-40B4-BE49-F238E27FC236}">
                <a16:creationId xmlns:a16="http://schemas.microsoft.com/office/drawing/2014/main" id="{19C02532-AA4A-C045-8A7C-C8E7BBDB0760}"/>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9CCCD4BC-B124-AF4B-8AC8-DC208DA27FCC}"/>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B7AED09D-D872-F34F-B764-A4039FDCE915}"/>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1783494681"/>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2"/>
            <a:ext cx="12192000" cy="5669999"/>
          </a:xfrm>
          <a:prstGeom prst="rect">
            <a:avLst/>
          </a:prstGeom>
        </p:spPr>
      </p:pic>
      <p:sp>
        <p:nvSpPr>
          <p:cNvPr id="2" name="Titel 1"/>
          <p:cNvSpPr>
            <a:spLocks noGrp="1"/>
          </p:cNvSpPr>
          <p:nvPr>
            <p:ph type="ctrTitle" hasCustomPrompt="1"/>
          </p:nvPr>
        </p:nvSpPr>
        <p:spPr>
          <a:xfrm>
            <a:off x="480001" y="1962075"/>
            <a:ext cx="5036816"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596"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000" y="3590925"/>
            <a:ext cx="2688000" cy="18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598" b="0">
                <a:solidFill>
                  <a:schemeClr val="bg1"/>
                </a:solidFill>
              </a:defRPr>
            </a:lvl2pPr>
            <a:lvl3pPr marL="0" indent="0" algn="l">
              <a:lnSpc>
                <a:spcPct val="100000"/>
              </a:lnSpc>
              <a:spcBef>
                <a:spcPts val="0"/>
              </a:spcBef>
              <a:buFont typeface="Arial" panose="020B0604020202020204" pitchFamily="34" charset="0"/>
              <a:buNone/>
              <a:defRPr sz="1598" b="0">
                <a:solidFill>
                  <a:schemeClr val="bg1"/>
                </a:solidFill>
              </a:defRPr>
            </a:lvl3pPr>
            <a:lvl4pPr marL="0" indent="0" algn="l">
              <a:lnSpc>
                <a:spcPct val="100000"/>
              </a:lnSpc>
              <a:spcBef>
                <a:spcPts val="0"/>
              </a:spcBef>
              <a:buFont typeface="Arial" panose="020B0604020202020204" pitchFamily="34" charset="0"/>
              <a:buNone/>
              <a:defRPr sz="1598" b="0">
                <a:solidFill>
                  <a:schemeClr val="bg1"/>
                </a:solidFill>
              </a:defRPr>
            </a:lvl4pPr>
            <a:lvl5pPr marL="0" indent="0" algn="l">
              <a:lnSpc>
                <a:spcPct val="100000"/>
              </a:lnSpc>
              <a:spcBef>
                <a:spcPts val="0"/>
              </a:spcBef>
              <a:buFont typeface="Arial" panose="020B0604020202020204" pitchFamily="34" charset="0"/>
              <a:buNone/>
              <a:defRPr sz="1598" b="0">
                <a:solidFill>
                  <a:schemeClr val="bg1"/>
                </a:solidFill>
              </a:defRPr>
            </a:lvl5pPr>
            <a:lvl6pPr marL="0" indent="0" algn="l">
              <a:lnSpc>
                <a:spcPct val="100000"/>
              </a:lnSpc>
              <a:spcBef>
                <a:spcPts val="0"/>
              </a:spcBef>
              <a:buFont typeface="Arial" panose="020B0604020202020204" pitchFamily="34" charset="0"/>
              <a:buNone/>
              <a:defRPr sz="1598" b="0">
                <a:solidFill>
                  <a:schemeClr val="bg1"/>
                </a:solidFill>
              </a:defRPr>
            </a:lvl6pPr>
            <a:lvl7pPr marL="0" indent="0" algn="l">
              <a:lnSpc>
                <a:spcPct val="100000"/>
              </a:lnSpc>
              <a:spcBef>
                <a:spcPts val="0"/>
              </a:spcBef>
              <a:buFont typeface="Arial" panose="020B0604020202020204" pitchFamily="34" charset="0"/>
              <a:buNone/>
              <a:defRPr sz="1598" b="0">
                <a:solidFill>
                  <a:schemeClr val="bg1"/>
                </a:solidFill>
              </a:defRPr>
            </a:lvl7pPr>
            <a:lvl8pPr marL="0" indent="0" algn="l">
              <a:lnSpc>
                <a:spcPct val="100000"/>
              </a:lnSpc>
              <a:spcBef>
                <a:spcPts val="0"/>
              </a:spcBef>
              <a:buFont typeface="Arial" panose="020B0604020202020204" pitchFamily="34" charset="0"/>
              <a:buNone/>
              <a:defRPr sz="1598" b="0">
                <a:solidFill>
                  <a:schemeClr val="bg1"/>
                </a:solidFill>
              </a:defRPr>
            </a:lvl8pPr>
            <a:lvl9pPr marL="0" indent="0" algn="l">
              <a:lnSpc>
                <a:spcPct val="100000"/>
              </a:lnSpc>
              <a:spcBef>
                <a:spcPts val="0"/>
              </a:spcBef>
              <a:buFont typeface="Arial" panose="020B0604020202020204" pitchFamily="34" charset="0"/>
              <a:buNone/>
              <a:defRPr sz="1598"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6" name="Vertikaler Textplatzhalter 2"/>
          <p:cNvSpPr>
            <a:spLocks noGrp="1"/>
          </p:cNvSpPr>
          <p:nvPr>
            <p:ph type="body" orient="vert" idx="17" hasCustomPrompt="1"/>
          </p:nvPr>
        </p:nvSpPr>
        <p:spPr>
          <a:xfrm>
            <a:off x="478368" y="2484439"/>
            <a:ext cx="4251137" cy="498598"/>
          </a:xfrm>
          <a:solidFill>
            <a:schemeClr val="bg2"/>
          </a:solidFill>
        </p:spPr>
        <p:txBody>
          <a:bodyPr vert="horz" wrap="none" lIns="90000" rIns="90000" anchor="t" anchorCtr="0">
            <a:spAutoFit/>
          </a:bodyPr>
          <a:lstStyle>
            <a:lvl1pPr marL="0" indent="0">
              <a:lnSpc>
                <a:spcPct val="90000"/>
              </a:lnSpc>
              <a:spcBef>
                <a:spcPts val="0"/>
              </a:spcBef>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69229" y="6028843"/>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p:nvPicPr>
        <p:blipFill>
          <a:blip r:embed="rId3"/>
          <a:stretch>
            <a:fillRect/>
          </a:stretch>
        </p:blipFill>
        <p:spPr>
          <a:xfrm>
            <a:off x="0" y="7982"/>
            <a:ext cx="121920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28" name="Regieanweisungen">
            <a:extLst>
              <a:ext uri="{FF2B5EF4-FFF2-40B4-BE49-F238E27FC236}">
                <a16:creationId xmlns:a16="http://schemas.microsoft.com/office/drawing/2014/main" id="{712B8235-5A53-9945-8D5D-3510A4AA4400}"/>
              </a:ext>
            </a:extLst>
          </p:cNvPr>
          <p:cNvGrpSpPr/>
          <p:nvPr/>
        </p:nvGrpSpPr>
        <p:grpSpPr>
          <a:xfrm>
            <a:off x="-467513" y="-468000"/>
            <a:ext cx="13126327"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Logo">
            <a:extLst>
              <a:ext uri="{FF2B5EF4-FFF2-40B4-BE49-F238E27FC236}">
                <a16:creationId xmlns:a16="http://schemas.microsoft.com/office/drawing/2014/main" id="{5838021F-306A-1641-8435-E83EC810637D}"/>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58" name="Titel 1">
            <a:extLst>
              <a:ext uri="{FF2B5EF4-FFF2-40B4-BE49-F238E27FC236}">
                <a16:creationId xmlns:a16="http://schemas.microsoft.com/office/drawing/2014/main" id="{85805F51-5C97-E345-958F-2F1F3E4046D2}"/>
              </a:ext>
            </a:extLst>
          </p:cNvPr>
          <p:cNvSpPr txBox="1">
            <a:spLocks/>
          </p:cNvSpPr>
          <p:nvPr/>
        </p:nvSpPr>
        <p:spPr>
          <a:xfrm>
            <a:off x="359626" y="1962075"/>
            <a:ext cx="5036816" cy="498598"/>
          </a:xfrm>
          <a:prstGeom prst="rect">
            <a:avLst/>
          </a:prstGeom>
          <a:solidFill>
            <a:schemeClr val="bg2"/>
          </a:solidFill>
        </p:spPr>
        <p:txBody>
          <a:bodyPr vert="horz" wrap="none" lIns="89906" tIns="0" rIns="89906"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a:t>Titel der Präsentation auf</a:t>
            </a:r>
            <a:endParaRPr lang="de-DE" sz="3596" dirty="0"/>
          </a:p>
        </p:txBody>
      </p:sp>
      <p:sp>
        <p:nvSpPr>
          <p:cNvPr id="59" name="Untertitel 2">
            <a:extLst>
              <a:ext uri="{FF2B5EF4-FFF2-40B4-BE49-F238E27FC236}">
                <a16:creationId xmlns:a16="http://schemas.microsoft.com/office/drawing/2014/main" id="{21FA039B-FF8C-CC43-A7B1-3587AB2B0425}"/>
              </a:ext>
            </a:extLst>
          </p:cNvPr>
          <p:cNvSpPr txBox="1">
            <a:spLocks/>
          </p:cNvSpPr>
          <p:nvPr/>
        </p:nvSpPr>
        <p:spPr>
          <a:xfrm>
            <a:off x="359625" y="3590925"/>
            <a:ext cx="2013902"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p>
          <a:p>
            <a:r>
              <a:rPr lang="en-GB" sz="1798"/>
              <a:t>Name: der Referentin / des Referenten</a:t>
            </a:r>
            <a:endParaRPr lang="en-GB" sz="1798" dirty="0"/>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402" y="2484439"/>
            <a:ext cx="4089403" cy="498598"/>
          </a:xfrm>
          <a:solidFill>
            <a:schemeClr val="bg2"/>
          </a:solidFill>
        </p:spPr>
        <p:txBody>
          <a:bodyPr vert="horz" wrap="none" lIns="90000" rIns="90000" anchor="t" anchorCtr="0">
            <a:spAutoFit/>
          </a:bodyPr>
          <a:lstStyle>
            <a:lvl1pPr marL="0" indent="0">
              <a:lnSpc>
                <a:spcPct val="90000"/>
              </a:lnSpc>
              <a:spcBef>
                <a:spcPts val="0"/>
              </a:spcBef>
              <a:buNone/>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7" name="livng.knowledge">
            <a:extLst>
              <a:ext uri="{FF2B5EF4-FFF2-40B4-BE49-F238E27FC236}">
                <a16:creationId xmlns:a16="http://schemas.microsoft.com/office/drawing/2014/main" id="{066467CB-860E-B94F-9269-FA8017D3238F}"/>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659782315"/>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6" orient="horz" pos="1236">
          <p15:clr>
            <a:srgbClr val="FBAE40"/>
          </p15:clr>
        </p15:guide>
        <p15:guide id="7" orient="horz" pos="2262">
          <p15:clr>
            <a:srgbClr val="FBAE40"/>
          </p15:clr>
        </p15:guide>
        <p15:guide id="8" pos="227">
          <p15:clr>
            <a:srgbClr val="FBAE40"/>
          </p15:clr>
        </p15:guide>
        <p15:guide id="9" pos="7461">
          <p15:clr>
            <a:srgbClr val="FBAE40"/>
          </p15:clr>
        </p15:guide>
        <p15:guide id="10" orient="horz" pos="15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Exact Inference: LJT</a:t>
            </a:r>
            <a:endParaRPr lang="en-US"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78926579"/>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59962" y="1666800"/>
            <a:ext cx="5452008"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2" y="1666800"/>
            <a:ext cx="5573833"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Exact Inference: LJT</a:t>
            </a:r>
            <a:endParaRPr lang="en-US"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3" name="Linie">
            <a:extLst>
              <a:ext uri="{FF2B5EF4-FFF2-40B4-BE49-F238E27FC236}">
                <a16:creationId xmlns:a16="http://schemas.microsoft.com/office/drawing/2014/main" id="{B3105BE5-7E5E-0845-B3F4-48E9C5D4B19D}"/>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521774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1826" y="2615519"/>
            <a:ext cx="5572334"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3" y="2615519"/>
            <a:ext cx="5573833"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624" y="1666800"/>
            <a:ext cx="5574533"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57840" y="1666800"/>
            <a:ext cx="557383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Exact Inference: LJT</a:t>
            </a:r>
            <a:endParaRPr lang="en-US"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5" name="Linie">
            <a:extLst>
              <a:ext uri="{FF2B5EF4-FFF2-40B4-BE49-F238E27FC236}">
                <a16:creationId xmlns:a16="http://schemas.microsoft.com/office/drawing/2014/main" id="{5D1988EE-945D-DC4D-B6FF-84072DB78E01}"/>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228614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625" y="904869"/>
            <a:ext cx="1147205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625" y="1665065"/>
            <a:ext cx="1147205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p:nvGrpSpPr>
        <p:grpSpPr>
          <a:xfrm>
            <a:off x="-467513" y="-468000"/>
            <a:ext cx="13126327"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Exact Inference: LJT</a:t>
            </a:r>
            <a:endParaRPr lang="en-US"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01" name="Logo">
            <a:extLst>
              <a:ext uri="{FF2B5EF4-FFF2-40B4-BE49-F238E27FC236}">
                <a16:creationId xmlns:a16="http://schemas.microsoft.com/office/drawing/2014/main" id="{03F2C863-AB4B-0042-B635-635A91C8D527}"/>
              </a:ext>
            </a:extLst>
          </p:cNvPr>
          <p:cNvSpPr>
            <a:spLocks noChangeAspect="1" noEditPoints="1"/>
          </p:cNvSpPr>
          <p:nvPr/>
        </p:nvSpPr>
        <p:spPr bwMode="auto">
          <a:xfrm>
            <a:off x="359625" y="304200"/>
            <a:ext cx="1438502"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02" name="Linie">
            <a:extLst>
              <a:ext uri="{FF2B5EF4-FFF2-40B4-BE49-F238E27FC236}">
                <a16:creationId xmlns:a16="http://schemas.microsoft.com/office/drawing/2014/main" id="{60B90A70-D8B1-A04E-AE50-1F02457FB929}"/>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9650983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hdr="0"/>
  <p:txStyles>
    <p:titleStyle>
      <a:lvl1pPr marL="0" indent="0" algn="l" defTabSz="913463" rtl="0" eaLnBrk="1" latinLnBrk="0" hangingPunct="1">
        <a:lnSpc>
          <a:spcPct val="100000"/>
        </a:lnSpc>
        <a:spcBef>
          <a:spcPts val="0"/>
        </a:spcBef>
        <a:buFont typeface="Arial" panose="020B0604020202020204" pitchFamily="34" charset="0"/>
        <a:buNone/>
        <a:defRPr sz="2797"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3463" rtl="0" eaLnBrk="1" latinLnBrk="0" hangingPunct="1">
        <a:defRPr sz="1798" kern="1200">
          <a:solidFill>
            <a:schemeClr val="tx1"/>
          </a:solidFill>
          <a:latin typeface="+mn-lt"/>
          <a:ea typeface="+mn-ea"/>
          <a:cs typeface="+mn-cs"/>
        </a:defRPr>
      </a:lvl1pPr>
      <a:lvl2pPr marL="456732" algn="l" defTabSz="913463" rtl="0" eaLnBrk="1" latinLnBrk="0" hangingPunct="1">
        <a:defRPr sz="1798" kern="1200">
          <a:solidFill>
            <a:schemeClr val="tx1"/>
          </a:solidFill>
          <a:latin typeface="+mn-lt"/>
          <a:ea typeface="+mn-ea"/>
          <a:cs typeface="+mn-cs"/>
        </a:defRPr>
      </a:lvl2pPr>
      <a:lvl3pPr marL="913463" algn="l" defTabSz="913463" rtl="0" eaLnBrk="1" latinLnBrk="0" hangingPunct="1">
        <a:defRPr sz="1798" kern="1200">
          <a:solidFill>
            <a:schemeClr val="tx1"/>
          </a:solidFill>
          <a:latin typeface="+mn-lt"/>
          <a:ea typeface="+mn-ea"/>
          <a:cs typeface="+mn-cs"/>
        </a:defRPr>
      </a:lvl3pPr>
      <a:lvl4pPr marL="1370194" algn="l" defTabSz="913463" rtl="0" eaLnBrk="1" latinLnBrk="0" hangingPunct="1">
        <a:defRPr sz="1798" kern="1200">
          <a:solidFill>
            <a:schemeClr val="tx1"/>
          </a:solidFill>
          <a:latin typeface="+mn-lt"/>
          <a:ea typeface="+mn-ea"/>
          <a:cs typeface="+mn-cs"/>
        </a:defRPr>
      </a:lvl4pPr>
      <a:lvl5pPr marL="1826925" algn="l" defTabSz="913463" rtl="0" eaLnBrk="1" latinLnBrk="0" hangingPunct="1">
        <a:defRPr sz="1798" kern="1200">
          <a:solidFill>
            <a:schemeClr val="tx1"/>
          </a:solidFill>
          <a:latin typeface="+mn-lt"/>
          <a:ea typeface="+mn-ea"/>
          <a:cs typeface="+mn-cs"/>
        </a:defRPr>
      </a:lvl5pPr>
      <a:lvl6pPr marL="2283657" algn="l" defTabSz="913463" rtl="0" eaLnBrk="1" latinLnBrk="0" hangingPunct="1">
        <a:defRPr sz="1798" kern="1200">
          <a:solidFill>
            <a:schemeClr val="tx1"/>
          </a:solidFill>
          <a:latin typeface="+mn-lt"/>
          <a:ea typeface="+mn-ea"/>
          <a:cs typeface="+mn-cs"/>
        </a:defRPr>
      </a:lvl6pPr>
      <a:lvl7pPr marL="2740388" algn="l" defTabSz="913463" rtl="0" eaLnBrk="1" latinLnBrk="0" hangingPunct="1">
        <a:defRPr sz="1798" kern="1200">
          <a:solidFill>
            <a:schemeClr val="tx1"/>
          </a:solidFill>
          <a:latin typeface="+mn-lt"/>
          <a:ea typeface="+mn-ea"/>
          <a:cs typeface="+mn-cs"/>
        </a:defRPr>
      </a:lvl7pPr>
      <a:lvl8pPr marL="3197120" algn="l" defTabSz="913463" rtl="0" eaLnBrk="1" latinLnBrk="0" hangingPunct="1">
        <a:defRPr sz="1798" kern="1200">
          <a:solidFill>
            <a:schemeClr val="tx1"/>
          </a:solidFill>
          <a:latin typeface="+mn-lt"/>
          <a:ea typeface="+mn-ea"/>
          <a:cs typeface="+mn-cs"/>
        </a:defRPr>
      </a:lvl8pPr>
      <a:lvl9pPr marL="3653851" algn="l" defTabSz="913463"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1.png"/><Relationship Id="rId2" Type="http://schemas.openxmlformats.org/officeDocument/2006/relationships/image" Target="../media/image57.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41.png"/><Relationship Id="rId10" Type="http://schemas.openxmlformats.org/officeDocument/2006/relationships/image" Target="../media/image59.png"/><Relationship Id="rId4" Type="http://schemas.openxmlformats.org/officeDocument/2006/relationships/image" Target="../media/image47.png"/><Relationship Id="rId9" Type="http://schemas.openxmlformats.org/officeDocument/2006/relationships/image" Target="../media/image58.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58.png"/><Relationship Id="rId3" Type="http://schemas.openxmlformats.org/officeDocument/2006/relationships/image" Target="../media/image63.png"/><Relationship Id="rId21" Type="http://schemas.openxmlformats.org/officeDocument/2006/relationships/image" Target="../media/image55.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51.png"/><Relationship Id="rId2" Type="http://schemas.openxmlformats.org/officeDocument/2006/relationships/image" Target="../media/image62.png"/><Relationship Id="rId16" Type="http://schemas.openxmlformats.org/officeDocument/2006/relationships/image" Target="../media/image49.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47.png"/><Relationship Id="rId10" Type="http://schemas.openxmlformats.org/officeDocument/2006/relationships/image" Target="../media/image70.png"/><Relationship Id="rId19" Type="http://schemas.openxmlformats.org/officeDocument/2006/relationships/image" Target="../media/image59.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5.png"/><Relationship Id="rId3" Type="http://schemas.openxmlformats.org/officeDocument/2006/relationships/image" Target="../media/image65.png"/><Relationship Id="rId7" Type="http://schemas.openxmlformats.org/officeDocument/2006/relationships/image" Target="../media/image47.png"/><Relationship Id="rId12" Type="http://schemas.openxmlformats.org/officeDocument/2006/relationships/image" Target="../media/image54.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59.png"/><Relationship Id="rId5" Type="http://schemas.openxmlformats.org/officeDocument/2006/relationships/image" Target="../media/image66.png"/><Relationship Id="rId10" Type="http://schemas.openxmlformats.org/officeDocument/2006/relationships/image" Target="../media/image58.png"/><Relationship Id="rId4" Type="http://schemas.openxmlformats.org/officeDocument/2006/relationships/image" Target="../media/image76.png"/><Relationship Id="rId9" Type="http://schemas.openxmlformats.org/officeDocument/2006/relationships/image" Target="../media/image51.png"/><Relationship Id="rId1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8.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20.png"/><Relationship Id="rId5" Type="http://schemas.openxmlformats.org/officeDocument/2006/relationships/image" Target="../media/image790.png"/><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32.png"/><Relationship Id="rId3" Type="http://schemas.openxmlformats.org/officeDocument/2006/relationships/image" Target="../media/image84.png"/><Relationship Id="rId42" Type="http://schemas.openxmlformats.org/officeDocument/2006/relationships/image" Target="../media/image498.png"/><Relationship Id="rId47" Type="http://schemas.openxmlformats.org/officeDocument/2006/relationships/image" Target="../media/image502.png"/><Relationship Id="rId7" Type="http://schemas.openxmlformats.org/officeDocument/2006/relationships/image" Target="../media/image86.png"/><Relationship Id="rId12" Type="http://schemas.openxmlformats.org/officeDocument/2006/relationships/image" Target="../media/image31.png"/><Relationship Id="rId46" Type="http://schemas.openxmlformats.org/officeDocument/2006/relationships/image" Target="../media/image501.png"/><Relationship Id="rId2" Type="http://schemas.openxmlformats.org/officeDocument/2006/relationships/image" Target="../media/image83.png"/><Relationship Id="rId41" Type="http://schemas.openxmlformats.org/officeDocument/2006/relationships/image" Target="../media/image497.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9.png"/><Relationship Id="rId40" Type="http://schemas.openxmlformats.org/officeDocument/2006/relationships/image" Target="../media/image496.png"/><Relationship Id="rId45" Type="http://schemas.openxmlformats.org/officeDocument/2006/relationships/image" Target="../media/image500.png"/><Relationship Id="rId5" Type="http://schemas.openxmlformats.org/officeDocument/2006/relationships/image" Target="../media/image840.png"/><Relationship Id="rId15" Type="http://schemas.openxmlformats.org/officeDocument/2006/relationships/image" Target="../media/image90.png"/><Relationship Id="rId49" Type="http://schemas.openxmlformats.org/officeDocument/2006/relationships/image" Target="../media/image504.png"/><Relationship Id="rId10" Type="http://schemas.openxmlformats.org/officeDocument/2006/relationships/image" Target="../media/image88.png"/><Relationship Id="rId44" Type="http://schemas.openxmlformats.org/officeDocument/2006/relationships/image" Target="../media/image499.png"/><Relationship Id="rId9" Type="http://schemas.openxmlformats.org/officeDocument/2006/relationships/image" Target="../media/image870.png"/><Relationship Id="rId14" Type="http://schemas.openxmlformats.org/officeDocument/2006/relationships/image" Target="../media/image33.png"/><Relationship Id="rId43" Type="http://schemas.openxmlformats.org/officeDocument/2006/relationships/image" Target="../media/image260.png"/><Relationship Id="rId48" Type="http://schemas.openxmlformats.org/officeDocument/2006/relationships/image" Target="../media/image503.png"/></Relationships>
</file>

<file path=ppt/slides/_rels/slide16.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33.png"/><Relationship Id="rId3" Type="http://schemas.openxmlformats.org/officeDocument/2006/relationships/image" Target="../media/image830.png"/><Relationship Id="rId7" Type="http://schemas.openxmlformats.org/officeDocument/2006/relationships/image" Target="../media/image24.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31.png"/><Relationship Id="rId5" Type="http://schemas.openxmlformats.org/officeDocument/2006/relationships/image" Target="../media/image850.png"/><Relationship Id="rId10" Type="http://schemas.openxmlformats.org/officeDocument/2006/relationships/image" Target="../media/image89.png"/><Relationship Id="rId4" Type="http://schemas.openxmlformats.org/officeDocument/2006/relationships/image" Target="../media/image840.png"/><Relationship Id="rId9"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512.png"/><Relationship Id="rId18" Type="http://schemas.openxmlformats.org/officeDocument/2006/relationships/image" Target="../media/image1510.png"/><Relationship Id="rId3" Type="http://schemas.openxmlformats.org/officeDocument/2006/relationships/image" Target="../media/image840.png"/><Relationship Id="rId7" Type="http://schemas.openxmlformats.org/officeDocument/2006/relationships/image" Target="../media/image89.png"/><Relationship Id="rId12" Type="http://schemas.openxmlformats.org/officeDocument/2006/relationships/image" Target="../media/image676.png"/><Relationship Id="rId17" Type="http://schemas.openxmlformats.org/officeDocument/2006/relationships/image" Target="../media/image98.png"/><Relationship Id="rId2" Type="http://schemas.openxmlformats.org/officeDocument/2006/relationships/image" Target="../media/image94.png"/><Relationship Id="rId16" Type="http://schemas.openxmlformats.org/officeDocument/2006/relationships/image" Target="../media/image97.png"/><Relationship Id="rId20" Type="http://schemas.openxmlformats.org/officeDocument/2006/relationships/image" Target="../media/image1710.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1410.png"/><Relationship Id="rId5" Type="http://schemas.openxmlformats.org/officeDocument/2006/relationships/image" Target="../media/image870.png"/><Relationship Id="rId15" Type="http://schemas.openxmlformats.org/officeDocument/2006/relationships/image" Target="../media/image96.png"/><Relationship Id="rId10" Type="http://schemas.openxmlformats.org/officeDocument/2006/relationships/image" Target="../media/image33.png"/><Relationship Id="rId19" Type="http://schemas.openxmlformats.org/officeDocument/2006/relationships/image" Target="../media/image1611.png"/><Relationship Id="rId4" Type="http://schemas.openxmlformats.org/officeDocument/2006/relationships/image" Target="../media/image86.png"/><Relationship Id="rId9" Type="http://schemas.openxmlformats.org/officeDocument/2006/relationships/image" Target="../media/image32.png"/><Relationship Id="rId14" Type="http://schemas.openxmlformats.org/officeDocument/2006/relationships/image" Target="../media/image95.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2.png"/><Relationship Id="rId18" Type="http://schemas.openxmlformats.org/officeDocument/2006/relationships/image" Target="../media/image95.png"/><Relationship Id="rId3" Type="http://schemas.openxmlformats.org/officeDocument/2006/relationships/image" Target="../media/image99.png"/><Relationship Id="rId21" Type="http://schemas.openxmlformats.org/officeDocument/2006/relationships/image" Target="../media/image98.png"/><Relationship Id="rId7" Type="http://schemas.openxmlformats.org/officeDocument/2006/relationships/image" Target="../media/image86.png"/><Relationship Id="rId12" Type="http://schemas.openxmlformats.org/officeDocument/2006/relationships/image" Target="../media/image31.png"/><Relationship Id="rId17" Type="http://schemas.openxmlformats.org/officeDocument/2006/relationships/image" Target="../media/image2512.png"/><Relationship Id="rId2" Type="http://schemas.openxmlformats.org/officeDocument/2006/relationships/notesSlide" Target="../notesSlides/notesSlide4.xml"/><Relationship Id="rId16" Type="http://schemas.openxmlformats.org/officeDocument/2006/relationships/image" Target="../media/image676.png"/><Relationship Id="rId20"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850.png"/><Relationship Id="rId11" Type="http://schemas.openxmlformats.org/officeDocument/2006/relationships/image" Target="../media/image89.png"/><Relationship Id="rId24" Type="http://schemas.openxmlformats.org/officeDocument/2006/relationships/image" Target="../media/image1710.png"/><Relationship Id="rId5" Type="http://schemas.openxmlformats.org/officeDocument/2006/relationships/image" Target="../media/image840.png"/><Relationship Id="rId15" Type="http://schemas.openxmlformats.org/officeDocument/2006/relationships/image" Target="../media/image1410.png"/><Relationship Id="rId23" Type="http://schemas.openxmlformats.org/officeDocument/2006/relationships/image" Target="../media/image1611.png"/><Relationship Id="rId10" Type="http://schemas.openxmlformats.org/officeDocument/2006/relationships/image" Target="../media/image88.png"/><Relationship Id="rId19" Type="http://schemas.openxmlformats.org/officeDocument/2006/relationships/image" Target="../media/image96.png"/><Relationship Id="rId4" Type="http://schemas.openxmlformats.org/officeDocument/2006/relationships/image" Target="../media/image830.png"/><Relationship Id="rId9" Type="http://schemas.openxmlformats.org/officeDocument/2006/relationships/image" Target="../media/image870.png"/><Relationship Id="rId14" Type="http://schemas.openxmlformats.org/officeDocument/2006/relationships/image" Target="../media/image33.png"/><Relationship Id="rId22" Type="http://schemas.openxmlformats.org/officeDocument/2006/relationships/image" Target="../media/image15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33.png"/><Relationship Id="rId18" Type="http://schemas.openxmlformats.org/officeDocument/2006/relationships/image" Target="../media/image96.png"/><Relationship Id="rId3" Type="http://schemas.openxmlformats.org/officeDocument/2006/relationships/image" Target="../media/image830.png"/><Relationship Id="rId21" Type="http://schemas.openxmlformats.org/officeDocument/2006/relationships/image" Target="../media/image1510.png"/><Relationship Id="rId7" Type="http://schemas.openxmlformats.org/officeDocument/2006/relationships/image" Target="../media/image24.png"/><Relationship Id="rId12" Type="http://schemas.openxmlformats.org/officeDocument/2006/relationships/image" Target="../media/image32.png"/><Relationship Id="rId17" Type="http://schemas.openxmlformats.org/officeDocument/2006/relationships/image" Target="../media/image95.png"/><Relationship Id="rId2" Type="http://schemas.openxmlformats.org/officeDocument/2006/relationships/image" Target="../media/image100.png"/><Relationship Id="rId16" Type="http://schemas.openxmlformats.org/officeDocument/2006/relationships/image" Target="../media/image2512.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31.png"/><Relationship Id="rId5" Type="http://schemas.openxmlformats.org/officeDocument/2006/relationships/image" Target="../media/image850.png"/><Relationship Id="rId15" Type="http://schemas.openxmlformats.org/officeDocument/2006/relationships/image" Target="../media/image676.png"/><Relationship Id="rId23" Type="http://schemas.openxmlformats.org/officeDocument/2006/relationships/image" Target="../media/image1710.png"/><Relationship Id="rId10" Type="http://schemas.openxmlformats.org/officeDocument/2006/relationships/image" Target="../media/image89.png"/><Relationship Id="rId19" Type="http://schemas.openxmlformats.org/officeDocument/2006/relationships/image" Target="../media/image97.png"/><Relationship Id="rId4" Type="http://schemas.openxmlformats.org/officeDocument/2006/relationships/image" Target="../media/image840.png"/><Relationship Id="rId9" Type="http://schemas.openxmlformats.org/officeDocument/2006/relationships/image" Target="../media/image88.png"/><Relationship Id="rId14" Type="http://schemas.openxmlformats.org/officeDocument/2006/relationships/image" Target="../media/image1410.png"/><Relationship Id="rId22" Type="http://schemas.openxmlformats.org/officeDocument/2006/relationships/image" Target="../media/image1611.png"/></Relationships>
</file>

<file path=ppt/slides/_rels/slide21.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33.png"/><Relationship Id="rId18" Type="http://schemas.openxmlformats.org/officeDocument/2006/relationships/image" Target="../media/image96.png"/><Relationship Id="rId3" Type="http://schemas.openxmlformats.org/officeDocument/2006/relationships/image" Target="../media/image830.png"/><Relationship Id="rId21" Type="http://schemas.openxmlformats.org/officeDocument/2006/relationships/image" Target="../media/image1510.png"/><Relationship Id="rId7" Type="http://schemas.openxmlformats.org/officeDocument/2006/relationships/image" Target="../media/image24.png"/><Relationship Id="rId12" Type="http://schemas.openxmlformats.org/officeDocument/2006/relationships/image" Target="../media/image32.png"/><Relationship Id="rId17" Type="http://schemas.openxmlformats.org/officeDocument/2006/relationships/image" Target="../media/image95.png"/><Relationship Id="rId2" Type="http://schemas.openxmlformats.org/officeDocument/2006/relationships/image" Target="../media/image101.png"/><Relationship Id="rId16" Type="http://schemas.openxmlformats.org/officeDocument/2006/relationships/image" Target="../media/image2512.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31.png"/><Relationship Id="rId5" Type="http://schemas.openxmlformats.org/officeDocument/2006/relationships/image" Target="../media/image850.png"/><Relationship Id="rId15" Type="http://schemas.openxmlformats.org/officeDocument/2006/relationships/image" Target="../media/image676.png"/><Relationship Id="rId23" Type="http://schemas.openxmlformats.org/officeDocument/2006/relationships/image" Target="../media/image1710.png"/><Relationship Id="rId10" Type="http://schemas.openxmlformats.org/officeDocument/2006/relationships/image" Target="../media/image89.png"/><Relationship Id="rId19" Type="http://schemas.openxmlformats.org/officeDocument/2006/relationships/image" Target="../media/image97.png"/><Relationship Id="rId4" Type="http://schemas.openxmlformats.org/officeDocument/2006/relationships/image" Target="../media/image840.png"/><Relationship Id="rId9" Type="http://schemas.openxmlformats.org/officeDocument/2006/relationships/image" Target="../media/image88.png"/><Relationship Id="rId14" Type="http://schemas.openxmlformats.org/officeDocument/2006/relationships/image" Target="../media/image1410.png"/><Relationship Id="rId22" Type="http://schemas.openxmlformats.org/officeDocument/2006/relationships/image" Target="../media/image1611.png"/></Relationships>
</file>

<file path=ppt/slides/_rels/slide22.xml.rels><?xml version="1.0" encoding="UTF-8" standalone="yes"?>
<Relationships xmlns="http://schemas.openxmlformats.org/package/2006/relationships"><Relationship Id="rId13" Type="http://schemas.openxmlformats.org/officeDocument/2006/relationships/image" Target="../media/image428.png"/><Relationship Id="rId18" Type="http://schemas.openxmlformats.org/officeDocument/2006/relationships/image" Target="../media/image104.png"/><Relationship Id="rId26" Type="http://schemas.openxmlformats.org/officeDocument/2006/relationships/image" Target="../media/image529.png"/><Relationship Id="rId39" Type="http://schemas.openxmlformats.org/officeDocument/2006/relationships/image" Target="../media/image112.png"/><Relationship Id="rId21" Type="http://schemas.openxmlformats.org/officeDocument/2006/relationships/image" Target="../media/image524.png"/><Relationship Id="rId34" Type="http://schemas.openxmlformats.org/officeDocument/2006/relationships/image" Target="../media/image432.png"/><Relationship Id="rId42" Type="http://schemas.openxmlformats.org/officeDocument/2006/relationships/image" Target="../media/image498.png"/><Relationship Id="rId47" Type="http://schemas.openxmlformats.org/officeDocument/2006/relationships/image" Target="../media/image502.png"/><Relationship Id="rId50" Type="http://schemas.openxmlformats.org/officeDocument/2006/relationships/image" Target="../media/image113.png"/><Relationship Id="rId55" Type="http://schemas.openxmlformats.org/officeDocument/2006/relationships/image" Target="../media/image118.png"/><Relationship Id="rId7" Type="http://schemas.openxmlformats.org/officeDocument/2006/relationships/image" Target="../media/image466.png"/><Relationship Id="rId16" Type="http://schemas.openxmlformats.org/officeDocument/2006/relationships/image" Target="../media/image519.png"/><Relationship Id="rId29" Type="http://schemas.openxmlformats.org/officeDocument/2006/relationships/image" Target="../media/image108.png"/><Relationship Id="rId11" Type="http://schemas.openxmlformats.org/officeDocument/2006/relationships/image" Target="../media/image471.png"/><Relationship Id="rId24" Type="http://schemas.openxmlformats.org/officeDocument/2006/relationships/image" Target="../media/image527.png"/><Relationship Id="rId32" Type="http://schemas.openxmlformats.org/officeDocument/2006/relationships/image" Target="../media/image111.png"/><Relationship Id="rId37" Type="http://schemas.openxmlformats.org/officeDocument/2006/relationships/image" Target="../media/image492.png"/><Relationship Id="rId40" Type="http://schemas.openxmlformats.org/officeDocument/2006/relationships/image" Target="../media/image496.png"/><Relationship Id="rId45" Type="http://schemas.openxmlformats.org/officeDocument/2006/relationships/image" Target="../media/image500.png"/><Relationship Id="rId53" Type="http://schemas.openxmlformats.org/officeDocument/2006/relationships/image" Target="../media/image116.png"/><Relationship Id="rId58" Type="http://schemas.openxmlformats.org/officeDocument/2006/relationships/image" Target="../media/image121.png"/><Relationship Id="rId5" Type="http://schemas.openxmlformats.org/officeDocument/2006/relationships/image" Target="../media/image4190.png"/><Relationship Id="rId19" Type="http://schemas.openxmlformats.org/officeDocument/2006/relationships/image" Target="../media/image522.png"/><Relationship Id="rId4" Type="http://schemas.openxmlformats.org/officeDocument/2006/relationships/image" Target="../media/image4180.png"/><Relationship Id="rId9" Type="http://schemas.openxmlformats.org/officeDocument/2006/relationships/image" Target="../media/image468.png"/><Relationship Id="rId14" Type="http://schemas.openxmlformats.org/officeDocument/2006/relationships/image" Target="../media/image472.png"/><Relationship Id="rId22" Type="http://schemas.openxmlformats.org/officeDocument/2006/relationships/image" Target="../media/image525.png"/><Relationship Id="rId27" Type="http://schemas.openxmlformats.org/officeDocument/2006/relationships/image" Target="../media/image106.png"/><Relationship Id="rId30" Type="http://schemas.openxmlformats.org/officeDocument/2006/relationships/image" Target="../media/image109.png"/><Relationship Id="rId35" Type="http://schemas.openxmlformats.org/officeDocument/2006/relationships/image" Target="../media/image490.png"/><Relationship Id="rId43" Type="http://schemas.openxmlformats.org/officeDocument/2006/relationships/image" Target="../media/image260.png"/><Relationship Id="rId48" Type="http://schemas.openxmlformats.org/officeDocument/2006/relationships/image" Target="../media/image503.png"/><Relationship Id="rId56" Type="http://schemas.openxmlformats.org/officeDocument/2006/relationships/image" Target="../media/image119.png"/><Relationship Id="rId8" Type="http://schemas.openxmlformats.org/officeDocument/2006/relationships/image" Target="../media/image467.png"/><Relationship Id="rId51" Type="http://schemas.openxmlformats.org/officeDocument/2006/relationships/image" Target="../media/image114.png"/><Relationship Id="rId12" Type="http://schemas.openxmlformats.org/officeDocument/2006/relationships/image" Target="../media/image427.png"/><Relationship Id="rId17" Type="http://schemas.openxmlformats.org/officeDocument/2006/relationships/image" Target="../media/image103.png"/><Relationship Id="rId25" Type="http://schemas.openxmlformats.org/officeDocument/2006/relationships/image" Target="../media/image528.png"/><Relationship Id="rId33" Type="http://schemas.openxmlformats.org/officeDocument/2006/relationships/image" Target="../media/image431.png"/><Relationship Id="rId38" Type="http://schemas.openxmlformats.org/officeDocument/2006/relationships/image" Target="../media/image537.png"/><Relationship Id="rId46" Type="http://schemas.openxmlformats.org/officeDocument/2006/relationships/image" Target="../media/image501.png"/><Relationship Id="rId59" Type="http://schemas.openxmlformats.org/officeDocument/2006/relationships/image" Target="../media/image122.png"/><Relationship Id="rId20" Type="http://schemas.openxmlformats.org/officeDocument/2006/relationships/image" Target="../media/image105.png"/><Relationship Id="rId41" Type="http://schemas.openxmlformats.org/officeDocument/2006/relationships/image" Target="../media/image497.png"/><Relationship Id="rId54"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465.png"/><Relationship Id="rId15" Type="http://schemas.openxmlformats.org/officeDocument/2006/relationships/image" Target="../media/image102.png"/><Relationship Id="rId23" Type="http://schemas.openxmlformats.org/officeDocument/2006/relationships/image" Target="../media/image526.png"/><Relationship Id="rId28" Type="http://schemas.openxmlformats.org/officeDocument/2006/relationships/image" Target="../media/image107.png"/><Relationship Id="rId36" Type="http://schemas.openxmlformats.org/officeDocument/2006/relationships/image" Target="../media/image491.png"/><Relationship Id="rId49" Type="http://schemas.openxmlformats.org/officeDocument/2006/relationships/image" Target="../media/image504.png"/><Relationship Id="rId57" Type="http://schemas.openxmlformats.org/officeDocument/2006/relationships/image" Target="../media/image120.png"/><Relationship Id="rId10" Type="http://schemas.openxmlformats.org/officeDocument/2006/relationships/image" Target="../media/image469.png"/><Relationship Id="rId31" Type="http://schemas.openxmlformats.org/officeDocument/2006/relationships/image" Target="../media/image110.png"/><Relationship Id="rId44" Type="http://schemas.openxmlformats.org/officeDocument/2006/relationships/image" Target="../media/image499.png"/><Relationship Id="rId52" Type="http://schemas.openxmlformats.org/officeDocument/2006/relationships/image" Target="../media/image115.png"/><Relationship Id="rId60" Type="http://schemas.openxmlformats.org/officeDocument/2006/relationships/image" Target="../media/image123.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2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6" Type="http://schemas.openxmlformats.org/officeDocument/2006/relationships/image" Target="../media/image529.png"/><Relationship Id="rId21" Type="http://schemas.openxmlformats.org/officeDocument/2006/relationships/image" Target="../media/image524.png"/><Relationship Id="rId34" Type="http://schemas.openxmlformats.org/officeDocument/2006/relationships/image" Target="../media/image432.png"/><Relationship Id="rId42" Type="http://schemas.openxmlformats.org/officeDocument/2006/relationships/image" Target="../media/image498.png"/><Relationship Id="rId47" Type="http://schemas.openxmlformats.org/officeDocument/2006/relationships/image" Target="../media/image502.png"/><Relationship Id="rId50" Type="http://schemas.openxmlformats.org/officeDocument/2006/relationships/image" Target="../media/image135.png"/><Relationship Id="rId55" Type="http://schemas.openxmlformats.org/officeDocument/2006/relationships/image" Target="../media/image141.png"/><Relationship Id="rId63" Type="http://schemas.openxmlformats.org/officeDocument/2006/relationships/image" Target="../media/image149.png"/><Relationship Id="rId7" Type="http://schemas.openxmlformats.org/officeDocument/2006/relationships/image" Target="../media/image466.png"/><Relationship Id="rId2" Type="http://schemas.openxmlformats.org/officeDocument/2006/relationships/notesSlide" Target="../notesSlides/notesSlide5.xml"/><Relationship Id="rId16" Type="http://schemas.openxmlformats.org/officeDocument/2006/relationships/image" Target="../media/image519.png"/><Relationship Id="rId29" Type="http://schemas.openxmlformats.org/officeDocument/2006/relationships/image" Target="../media/image108.png"/><Relationship Id="rId11" Type="http://schemas.openxmlformats.org/officeDocument/2006/relationships/image" Target="../media/image471.png"/><Relationship Id="rId24" Type="http://schemas.openxmlformats.org/officeDocument/2006/relationships/image" Target="../media/image527.png"/><Relationship Id="rId32" Type="http://schemas.openxmlformats.org/officeDocument/2006/relationships/image" Target="../media/image111.png"/><Relationship Id="rId37" Type="http://schemas.openxmlformats.org/officeDocument/2006/relationships/image" Target="../media/image492.png"/><Relationship Id="rId40" Type="http://schemas.openxmlformats.org/officeDocument/2006/relationships/image" Target="../media/image496.png"/><Relationship Id="rId45" Type="http://schemas.openxmlformats.org/officeDocument/2006/relationships/image" Target="../media/image500.png"/><Relationship Id="rId53" Type="http://schemas.openxmlformats.org/officeDocument/2006/relationships/image" Target="../media/image139.png"/><Relationship Id="rId58" Type="http://schemas.openxmlformats.org/officeDocument/2006/relationships/image" Target="../media/image144.png"/><Relationship Id="rId66" Type="http://schemas.openxmlformats.org/officeDocument/2006/relationships/image" Target="../media/image152.png"/><Relationship Id="rId5" Type="http://schemas.openxmlformats.org/officeDocument/2006/relationships/image" Target="../media/image133.png"/><Relationship Id="rId61" Type="http://schemas.openxmlformats.org/officeDocument/2006/relationships/image" Target="../media/image147.png"/><Relationship Id="rId19" Type="http://schemas.openxmlformats.org/officeDocument/2006/relationships/image" Target="../media/image522.png"/><Relationship Id="rId14" Type="http://schemas.openxmlformats.org/officeDocument/2006/relationships/image" Target="../media/image472.png"/><Relationship Id="rId22" Type="http://schemas.openxmlformats.org/officeDocument/2006/relationships/image" Target="../media/image525.png"/><Relationship Id="rId27" Type="http://schemas.openxmlformats.org/officeDocument/2006/relationships/image" Target="../media/image106.png"/><Relationship Id="rId30" Type="http://schemas.openxmlformats.org/officeDocument/2006/relationships/image" Target="../media/image109.png"/><Relationship Id="rId35" Type="http://schemas.openxmlformats.org/officeDocument/2006/relationships/image" Target="../media/image490.png"/><Relationship Id="rId43" Type="http://schemas.openxmlformats.org/officeDocument/2006/relationships/image" Target="../media/image260.png"/><Relationship Id="rId48" Type="http://schemas.openxmlformats.org/officeDocument/2006/relationships/image" Target="../media/image503.png"/><Relationship Id="rId56" Type="http://schemas.openxmlformats.org/officeDocument/2006/relationships/image" Target="../media/image142.png"/><Relationship Id="rId64" Type="http://schemas.openxmlformats.org/officeDocument/2006/relationships/image" Target="../media/image150.png"/><Relationship Id="rId8" Type="http://schemas.openxmlformats.org/officeDocument/2006/relationships/image" Target="../media/image467.png"/><Relationship Id="rId51" Type="http://schemas.openxmlformats.org/officeDocument/2006/relationships/image" Target="../media/image136.png"/><Relationship Id="rId12" Type="http://schemas.openxmlformats.org/officeDocument/2006/relationships/image" Target="../media/image427.png"/><Relationship Id="rId17" Type="http://schemas.openxmlformats.org/officeDocument/2006/relationships/image" Target="../media/image103.png"/><Relationship Id="rId25" Type="http://schemas.openxmlformats.org/officeDocument/2006/relationships/image" Target="../media/image528.png"/><Relationship Id="rId33" Type="http://schemas.openxmlformats.org/officeDocument/2006/relationships/image" Target="../media/image134.png"/><Relationship Id="rId38" Type="http://schemas.openxmlformats.org/officeDocument/2006/relationships/image" Target="../media/image537.png"/><Relationship Id="rId46" Type="http://schemas.openxmlformats.org/officeDocument/2006/relationships/image" Target="../media/image501.png"/><Relationship Id="rId59" Type="http://schemas.openxmlformats.org/officeDocument/2006/relationships/image" Target="../media/image145.png"/><Relationship Id="rId67" Type="http://schemas.openxmlformats.org/officeDocument/2006/relationships/image" Target="../media/image153.png"/><Relationship Id="rId20" Type="http://schemas.openxmlformats.org/officeDocument/2006/relationships/image" Target="../media/image105.png"/><Relationship Id="rId41" Type="http://schemas.openxmlformats.org/officeDocument/2006/relationships/image" Target="../media/image497.png"/><Relationship Id="rId54" Type="http://schemas.openxmlformats.org/officeDocument/2006/relationships/image" Target="../media/image140.png"/><Relationship Id="rId6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465.png"/><Relationship Id="rId15" Type="http://schemas.openxmlformats.org/officeDocument/2006/relationships/image" Target="../media/image102.png"/><Relationship Id="rId23" Type="http://schemas.openxmlformats.org/officeDocument/2006/relationships/image" Target="../media/image526.png"/><Relationship Id="rId28" Type="http://schemas.openxmlformats.org/officeDocument/2006/relationships/image" Target="../media/image107.png"/><Relationship Id="rId36" Type="http://schemas.openxmlformats.org/officeDocument/2006/relationships/image" Target="../media/image491.png"/><Relationship Id="rId49" Type="http://schemas.openxmlformats.org/officeDocument/2006/relationships/image" Target="../media/image504.png"/><Relationship Id="rId57" Type="http://schemas.openxmlformats.org/officeDocument/2006/relationships/image" Target="../media/image143.png"/><Relationship Id="rId10" Type="http://schemas.openxmlformats.org/officeDocument/2006/relationships/image" Target="../media/image469.png"/><Relationship Id="rId31" Type="http://schemas.openxmlformats.org/officeDocument/2006/relationships/image" Target="../media/image110.png"/><Relationship Id="rId44" Type="http://schemas.openxmlformats.org/officeDocument/2006/relationships/image" Target="../media/image499.png"/><Relationship Id="rId52" Type="http://schemas.openxmlformats.org/officeDocument/2006/relationships/image" Target="../media/image138.png"/><Relationship Id="rId60" Type="http://schemas.openxmlformats.org/officeDocument/2006/relationships/image" Target="../media/image146.png"/><Relationship Id="rId65" Type="http://schemas.openxmlformats.org/officeDocument/2006/relationships/image" Target="../media/image151.png"/><Relationship Id="rId4" Type="http://schemas.openxmlformats.org/officeDocument/2006/relationships/image" Target="../media/image4180.png"/><Relationship Id="rId9" Type="http://schemas.openxmlformats.org/officeDocument/2006/relationships/image" Target="../media/image468.png"/><Relationship Id="rId13" Type="http://schemas.openxmlformats.org/officeDocument/2006/relationships/image" Target="../media/image428.png"/><Relationship Id="rId18" Type="http://schemas.openxmlformats.org/officeDocument/2006/relationships/image" Target="../media/image104.png"/><Relationship Id="rId39" Type="http://schemas.openxmlformats.org/officeDocument/2006/relationships/image" Target="../media/image112.png"/></Relationships>
</file>

<file path=ppt/slides/_rels/slide26.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55.png"/><Relationship Id="rId21" Type="http://schemas.openxmlformats.org/officeDocument/2006/relationships/image" Target="../media/image173.png"/><Relationship Id="rId7" Type="http://schemas.openxmlformats.org/officeDocument/2006/relationships/image" Target="../media/image159.png"/><Relationship Id="rId12" Type="http://schemas.openxmlformats.org/officeDocument/2006/relationships/image" Target="../media/image164.png"/><Relationship Id="rId17" Type="http://schemas.openxmlformats.org/officeDocument/2006/relationships/image" Target="../media/image169.png"/><Relationship Id="rId2" Type="http://schemas.openxmlformats.org/officeDocument/2006/relationships/image" Target="../media/image154.png"/><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png"/><Relationship Id="rId15" Type="http://schemas.openxmlformats.org/officeDocument/2006/relationships/image" Target="../media/image167.png"/><Relationship Id="rId10" Type="http://schemas.openxmlformats.org/officeDocument/2006/relationships/image" Target="../media/image162.png"/><Relationship Id="rId19" Type="http://schemas.openxmlformats.org/officeDocument/2006/relationships/image" Target="../media/image171.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s>
</file>

<file path=ppt/slides/_rels/slide27.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76.png"/><Relationship Id="rId18" Type="http://schemas.openxmlformats.org/officeDocument/2006/relationships/image" Target="../media/image179.png"/><Relationship Id="rId26" Type="http://schemas.openxmlformats.org/officeDocument/2006/relationships/image" Target="../media/image186.png"/><Relationship Id="rId3" Type="http://schemas.openxmlformats.org/officeDocument/2006/relationships/image" Target="../media/image156.png"/><Relationship Id="rId21" Type="http://schemas.openxmlformats.org/officeDocument/2006/relationships/image" Target="../media/image181.png"/><Relationship Id="rId7" Type="http://schemas.openxmlformats.org/officeDocument/2006/relationships/image" Target="../media/image160.png"/><Relationship Id="rId12" Type="http://schemas.openxmlformats.org/officeDocument/2006/relationships/image" Target="../media/image165.png"/><Relationship Id="rId17" Type="http://schemas.openxmlformats.org/officeDocument/2006/relationships/image" Target="../media/image170.png"/><Relationship Id="rId25" Type="http://schemas.openxmlformats.org/officeDocument/2006/relationships/image" Target="../media/image185.png"/><Relationship Id="rId2" Type="http://schemas.openxmlformats.org/officeDocument/2006/relationships/image" Target="../media/image174.png"/><Relationship Id="rId16" Type="http://schemas.openxmlformats.org/officeDocument/2006/relationships/image" Target="../media/image178.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64.png"/><Relationship Id="rId24" Type="http://schemas.openxmlformats.org/officeDocument/2006/relationships/image" Target="../media/image184.png"/><Relationship Id="rId5" Type="http://schemas.openxmlformats.org/officeDocument/2006/relationships/image" Target="../media/image158.png"/><Relationship Id="rId15" Type="http://schemas.openxmlformats.org/officeDocument/2006/relationships/image" Target="../media/image177.png"/><Relationship Id="rId23" Type="http://schemas.openxmlformats.org/officeDocument/2006/relationships/image" Target="../media/image183.png"/><Relationship Id="rId28" Type="http://schemas.openxmlformats.org/officeDocument/2006/relationships/image" Target="../media/image188.png"/><Relationship Id="rId10" Type="http://schemas.openxmlformats.org/officeDocument/2006/relationships/image" Target="../media/image163.png"/><Relationship Id="rId19" Type="http://schemas.openxmlformats.org/officeDocument/2006/relationships/image" Target="../media/image180.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 Id="rId22" Type="http://schemas.openxmlformats.org/officeDocument/2006/relationships/image" Target="../media/image182.png"/><Relationship Id="rId27" Type="http://schemas.openxmlformats.org/officeDocument/2006/relationships/image" Target="../media/image187.png"/></Relationships>
</file>

<file path=ppt/slides/_rels/slide28.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4.png"/><Relationship Id="rId18" Type="http://schemas.openxmlformats.org/officeDocument/2006/relationships/image" Target="../media/image198.png"/><Relationship Id="rId3" Type="http://schemas.openxmlformats.org/officeDocument/2006/relationships/image" Target="../media/image156.png"/><Relationship Id="rId7" Type="http://schemas.openxmlformats.org/officeDocument/2006/relationships/image" Target="../media/image191.png"/><Relationship Id="rId12" Type="http://schemas.openxmlformats.org/officeDocument/2006/relationships/image" Target="../media/image165.png"/><Relationship Id="rId17" Type="http://schemas.openxmlformats.org/officeDocument/2006/relationships/image" Target="../media/image197.png"/><Relationship Id="rId2" Type="http://schemas.openxmlformats.org/officeDocument/2006/relationships/notesSlide" Target="../notesSlides/notesSlide6.xml"/><Relationship Id="rId16" Type="http://schemas.openxmlformats.org/officeDocument/2006/relationships/image" Target="../media/image196.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164.png"/><Relationship Id="rId5" Type="http://schemas.openxmlformats.org/officeDocument/2006/relationships/image" Target="../media/image189.png"/><Relationship Id="rId15" Type="http://schemas.openxmlformats.org/officeDocument/2006/relationships/image" Target="../media/image195.png"/><Relationship Id="rId10" Type="http://schemas.openxmlformats.org/officeDocument/2006/relationships/image" Target="../media/image193.png"/><Relationship Id="rId19" Type="http://schemas.openxmlformats.org/officeDocument/2006/relationships/image" Target="../media/image199.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s>
</file>

<file path=ppt/slides/_rels/slide2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06.png"/><Relationship Id="rId18" Type="http://schemas.openxmlformats.org/officeDocument/2006/relationships/image" Target="../media/image198.png"/><Relationship Id="rId26" Type="http://schemas.openxmlformats.org/officeDocument/2006/relationships/image" Target="../media/image186.png"/><Relationship Id="rId3" Type="http://schemas.openxmlformats.org/officeDocument/2006/relationships/image" Target="../media/image156.png"/><Relationship Id="rId21" Type="http://schemas.openxmlformats.org/officeDocument/2006/relationships/image" Target="../media/image181.png"/><Relationship Id="rId7" Type="http://schemas.openxmlformats.org/officeDocument/2006/relationships/image" Target="../media/image204.png"/><Relationship Id="rId12" Type="http://schemas.openxmlformats.org/officeDocument/2006/relationships/image" Target="../media/image165.png"/><Relationship Id="rId17" Type="http://schemas.openxmlformats.org/officeDocument/2006/relationships/image" Target="../media/image197.png"/><Relationship Id="rId25" Type="http://schemas.openxmlformats.org/officeDocument/2006/relationships/image" Target="../media/image185.png"/><Relationship Id="rId2" Type="http://schemas.openxmlformats.org/officeDocument/2006/relationships/image" Target="../media/image202.png"/><Relationship Id="rId16" Type="http://schemas.openxmlformats.org/officeDocument/2006/relationships/image" Target="../media/image196.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164.png"/><Relationship Id="rId24" Type="http://schemas.openxmlformats.org/officeDocument/2006/relationships/image" Target="../media/image184.png"/><Relationship Id="rId5" Type="http://schemas.openxmlformats.org/officeDocument/2006/relationships/image" Target="../media/image158.png"/><Relationship Id="rId15" Type="http://schemas.openxmlformats.org/officeDocument/2006/relationships/image" Target="../media/image207.png"/><Relationship Id="rId23" Type="http://schemas.openxmlformats.org/officeDocument/2006/relationships/image" Target="../media/image183.png"/><Relationship Id="rId28" Type="http://schemas.openxmlformats.org/officeDocument/2006/relationships/image" Target="../media/image188.png"/><Relationship Id="rId10" Type="http://schemas.openxmlformats.org/officeDocument/2006/relationships/image" Target="../media/image193.png"/><Relationship Id="rId19" Type="http://schemas.openxmlformats.org/officeDocument/2006/relationships/image" Target="../media/image199.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 Id="rId22" Type="http://schemas.openxmlformats.org/officeDocument/2006/relationships/image" Target="../media/image182.png"/><Relationship Id="rId27" Type="http://schemas.openxmlformats.org/officeDocument/2006/relationships/image" Target="../media/image187.png"/></Relationships>
</file>

<file path=ppt/slides/_rels/slide31.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165.png"/><Relationship Id="rId18" Type="http://schemas.openxmlformats.org/officeDocument/2006/relationships/image" Target="../media/image197.png"/><Relationship Id="rId26" Type="http://schemas.openxmlformats.org/officeDocument/2006/relationships/image" Target="../media/image185.png"/><Relationship Id="rId3" Type="http://schemas.openxmlformats.org/officeDocument/2006/relationships/image" Target="../media/image209.png"/><Relationship Id="rId21" Type="http://schemas.openxmlformats.org/officeDocument/2006/relationships/image" Target="../media/image173.png"/><Relationship Id="rId7" Type="http://schemas.openxmlformats.org/officeDocument/2006/relationships/image" Target="../media/image203.png"/><Relationship Id="rId12" Type="http://schemas.openxmlformats.org/officeDocument/2006/relationships/image" Target="../media/image164.png"/><Relationship Id="rId17" Type="http://schemas.openxmlformats.org/officeDocument/2006/relationships/image" Target="../media/image196.png"/><Relationship Id="rId25" Type="http://schemas.openxmlformats.org/officeDocument/2006/relationships/image" Target="../media/image184.png"/><Relationship Id="rId2" Type="http://schemas.openxmlformats.org/officeDocument/2006/relationships/image" Target="../media/image208.png"/><Relationship Id="rId16" Type="http://schemas.openxmlformats.org/officeDocument/2006/relationships/image" Target="../media/image207.png"/><Relationship Id="rId20" Type="http://schemas.openxmlformats.org/officeDocument/2006/relationships/image" Target="../media/image199.png"/><Relationship Id="rId29"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193.png"/><Relationship Id="rId24" Type="http://schemas.openxmlformats.org/officeDocument/2006/relationships/image" Target="../media/image183.png"/><Relationship Id="rId5" Type="http://schemas.openxmlformats.org/officeDocument/2006/relationships/image" Target="../media/image157.png"/><Relationship Id="rId15" Type="http://schemas.openxmlformats.org/officeDocument/2006/relationships/image" Target="../media/image167.png"/><Relationship Id="rId23" Type="http://schemas.openxmlformats.org/officeDocument/2006/relationships/image" Target="../media/image182.png"/><Relationship Id="rId28" Type="http://schemas.openxmlformats.org/officeDocument/2006/relationships/image" Target="../media/image187.png"/><Relationship Id="rId10" Type="http://schemas.openxmlformats.org/officeDocument/2006/relationships/image" Target="../media/image162.png"/><Relationship Id="rId19" Type="http://schemas.openxmlformats.org/officeDocument/2006/relationships/image" Target="../media/image198.png"/><Relationship Id="rId4" Type="http://schemas.openxmlformats.org/officeDocument/2006/relationships/image" Target="../media/image156.png"/><Relationship Id="rId9" Type="http://schemas.openxmlformats.org/officeDocument/2006/relationships/image" Target="../media/image205.png"/><Relationship Id="rId14" Type="http://schemas.openxmlformats.org/officeDocument/2006/relationships/image" Target="../media/image206.png"/><Relationship Id="rId22" Type="http://schemas.openxmlformats.org/officeDocument/2006/relationships/image" Target="../media/image181.png"/><Relationship Id="rId27" Type="http://schemas.openxmlformats.org/officeDocument/2006/relationships/image" Target="../media/image186.png"/></Relationships>
</file>

<file path=ppt/slides/_rels/slide32.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165.png"/><Relationship Id="rId18" Type="http://schemas.openxmlformats.org/officeDocument/2006/relationships/image" Target="../media/image198.png"/><Relationship Id="rId26" Type="http://schemas.openxmlformats.org/officeDocument/2006/relationships/image" Target="../media/image187.png"/><Relationship Id="rId3" Type="http://schemas.openxmlformats.org/officeDocument/2006/relationships/image" Target="../media/image211.png"/><Relationship Id="rId21" Type="http://schemas.openxmlformats.org/officeDocument/2006/relationships/image" Target="../media/image181.png"/><Relationship Id="rId7" Type="http://schemas.openxmlformats.org/officeDocument/2006/relationships/image" Target="../media/image203.png"/><Relationship Id="rId12" Type="http://schemas.openxmlformats.org/officeDocument/2006/relationships/image" Target="../media/image164.png"/><Relationship Id="rId17" Type="http://schemas.openxmlformats.org/officeDocument/2006/relationships/image" Target="../media/image196.png"/><Relationship Id="rId25" Type="http://schemas.openxmlformats.org/officeDocument/2006/relationships/image" Target="../media/image185.png"/><Relationship Id="rId2" Type="http://schemas.openxmlformats.org/officeDocument/2006/relationships/image" Target="../media/image210.png"/><Relationship Id="rId16" Type="http://schemas.openxmlformats.org/officeDocument/2006/relationships/image" Target="../media/image207.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193.png"/><Relationship Id="rId24" Type="http://schemas.openxmlformats.org/officeDocument/2006/relationships/image" Target="../media/image184.png"/><Relationship Id="rId5" Type="http://schemas.openxmlformats.org/officeDocument/2006/relationships/image" Target="../media/image157.png"/><Relationship Id="rId15" Type="http://schemas.openxmlformats.org/officeDocument/2006/relationships/image" Target="../media/image167.png"/><Relationship Id="rId23" Type="http://schemas.openxmlformats.org/officeDocument/2006/relationships/image" Target="../media/image183.png"/><Relationship Id="rId10" Type="http://schemas.openxmlformats.org/officeDocument/2006/relationships/image" Target="../media/image162.png"/><Relationship Id="rId19" Type="http://schemas.openxmlformats.org/officeDocument/2006/relationships/image" Target="../media/image199.png"/><Relationship Id="rId4" Type="http://schemas.openxmlformats.org/officeDocument/2006/relationships/image" Target="../media/image212.png"/><Relationship Id="rId9" Type="http://schemas.openxmlformats.org/officeDocument/2006/relationships/image" Target="../media/image205.png"/><Relationship Id="rId14" Type="http://schemas.openxmlformats.org/officeDocument/2006/relationships/image" Target="../media/image206.png"/><Relationship Id="rId22" Type="http://schemas.openxmlformats.org/officeDocument/2006/relationships/image" Target="../media/image182.png"/><Relationship Id="rId27" Type="http://schemas.openxmlformats.org/officeDocument/2006/relationships/image" Target="../media/image188.png"/></Relationships>
</file>

<file path=ppt/slides/_rels/slide33.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6.png"/><Relationship Id="rId18" Type="http://schemas.openxmlformats.org/officeDocument/2006/relationships/image" Target="../media/image199.png"/><Relationship Id="rId3" Type="http://schemas.openxmlformats.org/officeDocument/2006/relationships/image" Target="../media/image214.png"/><Relationship Id="rId21" Type="http://schemas.openxmlformats.org/officeDocument/2006/relationships/image" Target="../media/image183.png"/><Relationship Id="rId7" Type="http://schemas.openxmlformats.org/officeDocument/2006/relationships/image" Target="../media/image203.png"/><Relationship Id="rId12" Type="http://schemas.openxmlformats.org/officeDocument/2006/relationships/image" Target="../media/image165.png"/><Relationship Id="rId17" Type="http://schemas.openxmlformats.org/officeDocument/2006/relationships/image" Target="../media/image198.png"/><Relationship Id="rId25" Type="http://schemas.openxmlformats.org/officeDocument/2006/relationships/image" Target="../media/image188.png"/><Relationship Id="rId2" Type="http://schemas.openxmlformats.org/officeDocument/2006/relationships/image" Target="../media/image213.png"/><Relationship Id="rId16" Type="http://schemas.openxmlformats.org/officeDocument/2006/relationships/image" Target="../media/image196.png"/><Relationship Id="rId20"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164.png"/><Relationship Id="rId24" Type="http://schemas.openxmlformats.org/officeDocument/2006/relationships/image" Target="../media/image187.png"/><Relationship Id="rId5" Type="http://schemas.openxmlformats.org/officeDocument/2006/relationships/image" Target="../media/image157.png"/><Relationship Id="rId15" Type="http://schemas.openxmlformats.org/officeDocument/2006/relationships/image" Target="../media/image207.png"/><Relationship Id="rId23" Type="http://schemas.openxmlformats.org/officeDocument/2006/relationships/image" Target="../media/image185.png"/><Relationship Id="rId10" Type="http://schemas.openxmlformats.org/officeDocument/2006/relationships/image" Target="../media/image193.png"/><Relationship Id="rId19" Type="http://schemas.openxmlformats.org/officeDocument/2006/relationships/image" Target="../media/image173.png"/><Relationship Id="rId4" Type="http://schemas.openxmlformats.org/officeDocument/2006/relationships/image" Target="../media/image215.png"/><Relationship Id="rId9" Type="http://schemas.openxmlformats.org/officeDocument/2006/relationships/image" Target="../media/image162.png"/><Relationship Id="rId14" Type="http://schemas.openxmlformats.org/officeDocument/2006/relationships/image" Target="../media/image167.png"/><Relationship Id="rId22" Type="http://schemas.openxmlformats.org/officeDocument/2006/relationships/image" Target="../media/image184.png"/></Relationships>
</file>

<file path=ppt/slides/_rels/slide34.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167.png"/><Relationship Id="rId18" Type="http://schemas.openxmlformats.org/officeDocument/2006/relationships/image" Target="../media/image173.png"/><Relationship Id="rId3" Type="http://schemas.openxmlformats.org/officeDocument/2006/relationships/image" Target="../media/image217.png"/><Relationship Id="rId21" Type="http://schemas.openxmlformats.org/officeDocument/2006/relationships/image" Target="../media/image184.png"/><Relationship Id="rId7" Type="http://schemas.openxmlformats.org/officeDocument/2006/relationships/image" Target="../media/image203.png"/><Relationship Id="rId12" Type="http://schemas.openxmlformats.org/officeDocument/2006/relationships/image" Target="../media/image206.png"/><Relationship Id="rId17" Type="http://schemas.openxmlformats.org/officeDocument/2006/relationships/image" Target="../media/image199.png"/><Relationship Id="rId2" Type="http://schemas.openxmlformats.org/officeDocument/2006/relationships/image" Target="../media/image216.png"/><Relationship Id="rId16" Type="http://schemas.openxmlformats.org/officeDocument/2006/relationships/image" Target="../media/image198.png"/><Relationship Id="rId20"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165.png"/><Relationship Id="rId5" Type="http://schemas.openxmlformats.org/officeDocument/2006/relationships/image" Target="../media/image157.png"/><Relationship Id="rId15" Type="http://schemas.openxmlformats.org/officeDocument/2006/relationships/image" Target="../media/image196.png"/><Relationship Id="rId23" Type="http://schemas.openxmlformats.org/officeDocument/2006/relationships/image" Target="../media/image188.png"/><Relationship Id="rId10" Type="http://schemas.openxmlformats.org/officeDocument/2006/relationships/image" Target="../media/image164.png"/><Relationship Id="rId19" Type="http://schemas.openxmlformats.org/officeDocument/2006/relationships/image" Target="../media/image181.png"/><Relationship Id="rId4" Type="http://schemas.openxmlformats.org/officeDocument/2006/relationships/image" Target="../media/image218.png"/><Relationship Id="rId9" Type="http://schemas.openxmlformats.org/officeDocument/2006/relationships/image" Target="../media/image162.png"/><Relationship Id="rId14" Type="http://schemas.openxmlformats.org/officeDocument/2006/relationships/image" Target="../media/image207.png"/><Relationship Id="rId22" Type="http://schemas.openxmlformats.org/officeDocument/2006/relationships/image" Target="../media/image187.png"/></Relationships>
</file>

<file path=ppt/slides/_rels/slide35.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07.png"/><Relationship Id="rId18" Type="http://schemas.openxmlformats.org/officeDocument/2006/relationships/image" Target="../media/image183.png"/><Relationship Id="rId3" Type="http://schemas.openxmlformats.org/officeDocument/2006/relationships/image" Target="../media/image220.png"/><Relationship Id="rId21" Type="http://schemas.openxmlformats.org/officeDocument/2006/relationships/image" Target="../media/image188.png"/><Relationship Id="rId7" Type="http://schemas.openxmlformats.org/officeDocument/2006/relationships/image" Target="../media/image203.png"/><Relationship Id="rId12" Type="http://schemas.openxmlformats.org/officeDocument/2006/relationships/image" Target="../media/image167.png"/><Relationship Id="rId17" Type="http://schemas.openxmlformats.org/officeDocument/2006/relationships/image" Target="../media/image173.png"/><Relationship Id="rId2" Type="http://schemas.openxmlformats.org/officeDocument/2006/relationships/image" Target="../media/image219.png"/><Relationship Id="rId16" Type="http://schemas.openxmlformats.org/officeDocument/2006/relationships/image" Target="../media/image199.png"/><Relationship Id="rId20"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206.png"/><Relationship Id="rId5" Type="http://schemas.openxmlformats.org/officeDocument/2006/relationships/image" Target="../media/image157.png"/><Relationship Id="rId15" Type="http://schemas.openxmlformats.org/officeDocument/2006/relationships/image" Target="../media/image198.png"/><Relationship Id="rId10" Type="http://schemas.openxmlformats.org/officeDocument/2006/relationships/image" Target="../media/image165.png"/><Relationship Id="rId19" Type="http://schemas.openxmlformats.org/officeDocument/2006/relationships/image" Target="../media/image184.png"/><Relationship Id="rId4" Type="http://schemas.openxmlformats.org/officeDocument/2006/relationships/image" Target="../media/image221.png"/><Relationship Id="rId9" Type="http://schemas.openxmlformats.org/officeDocument/2006/relationships/image" Target="../media/image164.png"/><Relationship Id="rId14" Type="http://schemas.openxmlformats.org/officeDocument/2006/relationships/image" Target="../media/image196.png"/></Relationships>
</file>

<file path=ppt/slides/_rels/slide36.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96.png"/><Relationship Id="rId18" Type="http://schemas.openxmlformats.org/officeDocument/2006/relationships/image" Target="../media/image184.png"/><Relationship Id="rId3" Type="http://schemas.openxmlformats.org/officeDocument/2006/relationships/image" Target="../media/image224.png"/><Relationship Id="rId7" Type="http://schemas.openxmlformats.org/officeDocument/2006/relationships/image" Target="../media/image203.png"/><Relationship Id="rId12" Type="http://schemas.openxmlformats.org/officeDocument/2006/relationships/image" Target="../media/image207.png"/><Relationship Id="rId17" Type="http://schemas.openxmlformats.org/officeDocument/2006/relationships/image" Target="../media/image183.png"/><Relationship Id="rId2" Type="http://schemas.openxmlformats.org/officeDocument/2006/relationships/image" Target="../media/image223.png"/><Relationship Id="rId16" Type="http://schemas.openxmlformats.org/officeDocument/2006/relationships/image" Target="../media/image173.png"/><Relationship Id="rId20"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226.png"/><Relationship Id="rId11" Type="http://schemas.openxmlformats.org/officeDocument/2006/relationships/image" Target="../media/image167.png"/><Relationship Id="rId5" Type="http://schemas.openxmlformats.org/officeDocument/2006/relationships/image" Target="../media/image157.png"/><Relationship Id="rId15" Type="http://schemas.openxmlformats.org/officeDocument/2006/relationships/image" Target="../media/image199.png"/><Relationship Id="rId10" Type="http://schemas.openxmlformats.org/officeDocument/2006/relationships/image" Target="../media/image206.png"/><Relationship Id="rId19" Type="http://schemas.openxmlformats.org/officeDocument/2006/relationships/image" Target="../media/image187.png"/><Relationship Id="rId4" Type="http://schemas.openxmlformats.org/officeDocument/2006/relationships/image" Target="../media/image225.png"/><Relationship Id="rId9" Type="http://schemas.openxmlformats.org/officeDocument/2006/relationships/image" Target="../media/image165.png"/><Relationship Id="rId14" Type="http://schemas.openxmlformats.org/officeDocument/2006/relationships/image" Target="../media/image198.png"/></Relationships>
</file>

<file path=ppt/slides/_rels/slide37.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96.png"/><Relationship Id="rId18" Type="http://schemas.openxmlformats.org/officeDocument/2006/relationships/image" Target="../media/image184.png"/><Relationship Id="rId3" Type="http://schemas.openxmlformats.org/officeDocument/2006/relationships/image" Target="../media/image224.png"/><Relationship Id="rId7" Type="http://schemas.openxmlformats.org/officeDocument/2006/relationships/image" Target="../media/image203.png"/><Relationship Id="rId12" Type="http://schemas.openxmlformats.org/officeDocument/2006/relationships/image" Target="../media/image207.png"/><Relationship Id="rId17" Type="http://schemas.openxmlformats.org/officeDocument/2006/relationships/image" Target="../media/image183.png"/><Relationship Id="rId2" Type="http://schemas.openxmlformats.org/officeDocument/2006/relationships/image" Target="../media/image227.png"/><Relationship Id="rId16" Type="http://schemas.openxmlformats.org/officeDocument/2006/relationships/image" Target="../media/image173.png"/><Relationship Id="rId20"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226.png"/><Relationship Id="rId11" Type="http://schemas.openxmlformats.org/officeDocument/2006/relationships/image" Target="../media/image167.png"/><Relationship Id="rId5" Type="http://schemas.openxmlformats.org/officeDocument/2006/relationships/image" Target="../media/image157.png"/><Relationship Id="rId15" Type="http://schemas.openxmlformats.org/officeDocument/2006/relationships/image" Target="../media/image199.png"/><Relationship Id="rId10" Type="http://schemas.openxmlformats.org/officeDocument/2006/relationships/image" Target="../media/image206.png"/><Relationship Id="rId19" Type="http://schemas.openxmlformats.org/officeDocument/2006/relationships/image" Target="../media/image187.png"/><Relationship Id="rId4" Type="http://schemas.openxmlformats.org/officeDocument/2006/relationships/image" Target="../media/image225.png"/><Relationship Id="rId9" Type="http://schemas.openxmlformats.org/officeDocument/2006/relationships/image" Target="../media/image165.png"/><Relationship Id="rId14" Type="http://schemas.openxmlformats.org/officeDocument/2006/relationships/image" Target="../media/image198.png"/></Relationships>
</file>

<file path=ppt/slides/_rels/slide38.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98.png"/><Relationship Id="rId18" Type="http://schemas.openxmlformats.org/officeDocument/2006/relationships/image" Target="../media/image188.png"/><Relationship Id="rId3" Type="http://schemas.openxmlformats.org/officeDocument/2006/relationships/image" Target="../media/image224.png"/><Relationship Id="rId7" Type="http://schemas.openxmlformats.org/officeDocument/2006/relationships/image" Target="../media/image164.png"/><Relationship Id="rId12" Type="http://schemas.openxmlformats.org/officeDocument/2006/relationships/image" Target="../media/image196.png"/><Relationship Id="rId17" Type="http://schemas.openxmlformats.org/officeDocument/2006/relationships/image" Target="../media/image187.png"/><Relationship Id="rId2" Type="http://schemas.openxmlformats.org/officeDocument/2006/relationships/image" Target="../media/image228.png"/><Relationship Id="rId16"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207.png"/><Relationship Id="rId5" Type="http://schemas.openxmlformats.org/officeDocument/2006/relationships/image" Target="../media/image226.png"/><Relationship Id="rId15" Type="http://schemas.openxmlformats.org/officeDocument/2006/relationships/image" Target="../media/image183.png"/><Relationship Id="rId10" Type="http://schemas.openxmlformats.org/officeDocument/2006/relationships/image" Target="../media/image167.png"/><Relationship Id="rId19" Type="http://schemas.openxmlformats.org/officeDocument/2006/relationships/image" Target="../media/image230.png"/><Relationship Id="rId4" Type="http://schemas.openxmlformats.org/officeDocument/2006/relationships/image" Target="../media/image229.png"/><Relationship Id="rId9" Type="http://schemas.openxmlformats.org/officeDocument/2006/relationships/image" Target="../media/image206.png"/><Relationship Id="rId14" Type="http://schemas.openxmlformats.org/officeDocument/2006/relationships/image" Target="../media/image199.png"/></Relationships>
</file>

<file path=ppt/slides/_rels/slide39.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199.png"/><Relationship Id="rId18" Type="http://schemas.openxmlformats.org/officeDocument/2006/relationships/image" Target="../media/image230.png"/><Relationship Id="rId3" Type="http://schemas.openxmlformats.org/officeDocument/2006/relationships/image" Target="../media/image224.png"/><Relationship Id="rId7" Type="http://schemas.openxmlformats.org/officeDocument/2006/relationships/image" Target="../media/image164.png"/><Relationship Id="rId12" Type="http://schemas.openxmlformats.org/officeDocument/2006/relationships/image" Target="../media/image196.png"/><Relationship Id="rId17" Type="http://schemas.openxmlformats.org/officeDocument/2006/relationships/image" Target="../media/image188.png"/><Relationship Id="rId2" Type="http://schemas.openxmlformats.org/officeDocument/2006/relationships/image" Target="../media/image231.png"/><Relationship Id="rId16"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207.png"/><Relationship Id="rId5" Type="http://schemas.openxmlformats.org/officeDocument/2006/relationships/image" Target="../media/image226.png"/><Relationship Id="rId15" Type="http://schemas.openxmlformats.org/officeDocument/2006/relationships/image" Target="../media/image184.png"/><Relationship Id="rId10" Type="http://schemas.openxmlformats.org/officeDocument/2006/relationships/image" Target="../media/image167.png"/><Relationship Id="rId4" Type="http://schemas.openxmlformats.org/officeDocument/2006/relationships/image" Target="../media/image229.png"/><Relationship Id="rId9" Type="http://schemas.openxmlformats.org/officeDocument/2006/relationships/image" Target="../media/image206.png"/><Relationship Id="rId14" Type="http://schemas.openxmlformats.org/officeDocument/2006/relationships/image" Target="../media/image183.png"/></Relationships>
</file>

<file path=ppt/slides/_rels/slide4.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710.png"/><Relationship Id="rId12" Type="http://schemas.openxmlformats.org/officeDocument/2006/relationships/image" Target="../media/image5.png"/><Relationship Id="rId17" Type="http://schemas.openxmlformats.org/officeDocument/2006/relationships/image" Target="../media/image1611.png"/><Relationship Id="rId2" Type="http://schemas.openxmlformats.org/officeDocument/2006/relationships/image" Target="../media/image4.png"/><Relationship Id="rId16" Type="http://schemas.openxmlformats.org/officeDocument/2006/relationships/image" Target="../media/image1510.png"/><Relationship Id="rId1" Type="http://schemas.openxmlformats.org/officeDocument/2006/relationships/slideLayout" Target="../slideLayouts/slideLayout8.xml"/><Relationship Id="rId11" Type="http://schemas.openxmlformats.org/officeDocument/2006/relationships/image" Target="../media/image2512.png"/><Relationship Id="rId15" Type="http://schemas.openxmlformats.org/officeDocument/2006/relationships/image" Target="../media/image8.png"/><Relationship Id="rId10" Type="http://schemas.openxmlformats.org/officeDocument/2006/relationships/image" Target="../media/image676.png"/><Relationship Id="rId9" Type="http://schemas.openxmlformats.org/officeDocument/2006/relationships/image" Target="../media/image1410.png"/><Relationship Id="rId1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183.png"/><Relationship Id="rId3" Type="http://schemas.openxmlformats.org/officeDocument/2006/relationships/image" Target="../media/image224.png"/><Relationship Id="rId7" Type="http://schemas.openxmlformats.org/officeDocument/2006/relationships/image" Target="../media/image164.png"/><Relationship Id="rId12" Type="http://schemas.openxmlformats.org/officeDocument/2006/relationships/image" Target="../media/image199.png"/><Relationship Id="rId2" Type="http://schemas.openxmlformats.org/officeDocument/2006/relationships/image" Target="../media/image233.png"/><Relationship Id="rId16"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image" Target="../media/image234.png"/><Relationship Id="rId11" Type="http://schemas.openxmlformats.org/officeDocument/2006/relationships/image" Target="../media/image196.png"/><Relationship Id="rId5" Type="http://schemas.openxmlformats.org/officeDocument/2006/relationships/image" Target="../media/image226.png"/><Relationship Id="rId15" Type="http://schemas.openxmlformats.org/officeDocument/2006/relationships/image" Target="../media/image188.png"/><Relationship Id="rId10" Type="http://schemas.openxmlformats.org/officeDocument/2006/relationships/image" Target="../media/image207.png"/><Relationship Id="rId4" Type="http://schemas.openxmlformats.org/officeDocument/2006/relationships/image" Target="../media/image229.png"/><Relationship Id="rId9" Type="http://schemas.openxmlformats.org/officeDocument/2006/relationships/image" Target="../media/image167.png"/><Relationship Id="rId14" Type="http://schemas.openxmlformats.org/officeDocument/2006/relationships/image" Target="../media/image187.png"/></Relationships>
</file>

<file path=ppt/slides/_rels/slide41.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88.png"/><Relationship Id="rId3" Type="http://schemas.openxmlformats.org/officeDocument/2006/relationships/image" Target="../media/image224.png"/><Relationship Id="rId7" Type="http://schemas.openxmlformats.org/officeDocument/2006/relationships/image" Target="../media/image239.png"/><Relationship Id="rId12" Type="http://schemas.openxmlformats.org/officeDocument/2006/relationships/image" Target="../media/image187.png"/><Relationship Id="rId2" Type="http://schemas.openxmlformats.org/officeDocument/2006/relationships/image" Target="../media/image237.png"/><Relationship Id="rId1" Type="http://schemas.openxmlformats.org/officeDocument/2006/relationships/slideLayout" Target="../slideLayouts/slideLayout7.xml"/><Relationship Id="rId6" Type="http://schemas.openxmlformats.org/officeDocument/2006/relationships/image" Target="../media/image238.png"/><Relationship Id="rId11" Type="http://schemas.openxmlformats.org/officeDocument/2006/relationships/image" Target="../media/image199.png"/><Relationship Id="rId5" Type="http://schemas.openxmlformats.org/officeDocument/2006/relationships/image" Target="../media/image226.png"/><Relationship Id="rId10" Type="http://schemas.openxmlformats.org/officeDocument/2006/relationships/image" Target="../media/image196.png"/><Relationship Id="rId4" Type="http://schemas.openxmlformats.org/officeDocument/2006/relationships/image" Target="../media/image229.png"/><Relationship Id="rId9" Type="http://schemas.openxmlformats.org/officeDocument/2006/relationships/image" Target="../media/image207.png"/><Relationship Id="rId14" Type="http://schemas.openxmlformats.org/officeDocument/2006/relationships/image" Target="../media/image240.png"/></Relationships>
</file>

<file path=ppt/slides/_rels/slide42.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88.png"/><Relationship Id="rId3" Type="http://schemas.openxmlformats.org/officeDocument/2006/relationships/image" Target="../media/image224.png"/><Relationship Id="rId7" Type="http://schemas.openxmlformats.org/officeDocument/2006/relationships/image" Target="../media/image239.png"/><Relationship Id="rId12" Type="http://schemas.openxmlformats.org/officeDocument/2006/relationships/image" Target="../media/image187.png"/><Relationship Id="rId2" Type="http://schemas.openxmlformats.org/officeDocument/2006/relationships/image" Target="../media/image241.png"/><Relationship Id="rId1" Type="http://schemas.openxmlformats.org/officeDocument/2006/relationships/slideLayout" Target="../slideLayouts/slideLayout7.xml"/><Relationship Id="rId6" Type="http://schemas.openxmlformats.org/officeDocument/2006/relationships/image" Target="../media/image238.png"/><Relationship Id="rId11" Type="http://schemas.openxmlformats.org/officeDocument/2006/relationships/image" Target="../media/image199.png"/><Relationship Id="rId5" Type="http://schemas.openxmlformats.org/officeDocument/2006/relationships/image" Target="../media/image226.png"/><Relationship Id="rId15" Type="http://schemas.openxmlformats.org/officeDocument/2006/relationships/image" Target="../media/image242.png"/><Relationship Id="rId10" Type="http://schemas.openxmlformats.org/officeDocument/2006/relationships/image" Target="../media/image196.png"/><Relationship Id="rId4" Type="http://schemas.openxmlformats.org/officeDocument/2006/relationships/image" Target="../media/image229.png"/><Relationship Id="rId9" Type="http://schemas.openxmlformats.org/officeDocument/2006/relationships/image" Target="../media/image207.png"/><Relationship Id="rId14" Type="http://schemas.openxmlformats.org/officeDocument/2006/relationships/image" Target="../media/image240.png"/></Relationships>
</file>

<file path=ppt/slides/_rels/slide43.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45.png"/><Relationship Id="rId3" Type="http://schemas.openxmlformats.org/officeDocument/2006/relationships/image" Target="../media/image224.png"/><Relationship Id="rId7" Type="http://schemas.openxmlformats.org/officeDocument/2006/relationships/image" Target="../media/image239.png"/><Relationship Id="rId12" Type="http://schemas.openxmlformats.org/officeDocument/2006/relationships/image" Target="../media/image240.png"/><Relationship Id="rId2" Type="http://schemas.openxmlformats.org/officeDocument/2006/relationships/image" Target="../media/image243.png"/><Relationship Id="rId1" Type="http://schemas.openxmlformats.org/officeDocument/2006/relationships/slideLayout" Target="../slideLayouts/slideLayout7.xml"/><Relationship Id="rId6" Type="http://schemas.openxmlformats.org/officeDocument/2006/relationships/image" Target="../media/image238.png"/><Relationship Id="rId11" Type="http://schemas.openxmlformats.org/officeDocument/2006/relationships/image" Target="../media/image187.png"/><Relationship Id="rId5" Type="http://schemas.openxmlformats.org/officeDocument/2006/relationships/image" Target="../media/image226.png"/><Relationship Id="rId10" Type="http://schemas.openxmlformats.org/officeDocument/2006/relationships/image" Target="../media/image196.png"/><Relationship Id="rId4" Type="http://schemas.openxmlformats.org/officeDocument/2006/relationships/image" Target="../media/image229.png"/><Relationship Id="rId9" Type="http://schemas.openxmlformats.org/officeDocument/2006/relationships/image" Target="../media/image207.png"/></Relationships>
</file>

<file path=ppt/slides/_rels/slide44.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24.png"/><Relationship Id="rId7" Type="http://schemas.openxmlformats.org/officeDocument/2006/relationships/image" Target="../media/image239.png"/><Relationship Id="rId2" Type="http://schemas.openxmlformats.org/officeDocument/2006/relationships/image" Target="../media/image246.png"/><Relationship Id="rId1" Type="http://schemas.openxmlformats.org/officeDocument/2006/relationships/slideLayout" Target="../slideLayouts/slideLayout7.xml"/><Relationship Id="rId6" Type="http://schemas.openxmlformats.org/officeDocument/2006/relationships/image" Target="../media/image238.png"/><Relationship Id="rId11" Type="http://schemas.openxmlformats.org/officeDocument/2006/relationships/image" Target="../media/image249.png"/><Relationship Id="rId5" Type="http://schemas.openxmlformats.org/officeDocument/2006/relationships/image" Target="../media/image226.png"/><Relationship Id="rId10" Type="http://schemas.openxmlformats.org/officeDocument/2006/relationships/image" Target="../media/image240.png"/><Relationship Id="rId4" Type="http://schemas.openxmlformats.org/officeDocument/2006/relationships/image" Target="../media/image229.png"/><Relationship Id="rId9" Type="http://schemas.openxmlformats.org/officeDocument/2006/relationships/image" Target="../media/image248.png"/></Relationships>
</file>

<file path=ppt/slides/_rels/slide45.xml.rels><?xml version="1.0" encoding="UTF-8" standalone="yes"?>
<Relationships xmlns="http://schemas.openxmlformats.org/package/2006/relationships"><Relationship Id="rId13" Type="http://schemas.openxmlformats.org/officeDocument/2006/relationships/image" Target="../media/image428.png"/><Relationship Id="rId18" Type="http://schemas.openxmlformats.org/officeDocument/2006/relationships/image" Target="../media/image104.png"/><Relationship Id="rId26" Type="http://schemas.openxmlformats.org/officeDocument/2006/relationships/image" Target="../media/image529.png"/><Relationship Id="rId39" Type="http://schemas.openxmlformats.org/officeDocument/2006/relationships/image" Target="../media/image112.png"/><Relationship Id="rId21" Type="http://schemas.openxmlformats.org/officeDocument/2006/relationships/image" Target="../media/image524.png"/><Relationship Id="rId34" Type="http://schemas.openxmlformats.org/officeDocument/2006/relationships/image" Target="../media/image432.png"/><Relationship Id="rId42" Type="http://schemas.openxmlformats.org/officeDocument/2006/relationships/image" Target="../media/image498.png"/><Relationship Id="rId47" Type="http://schemas.openxmlformats.org/officeDocument/2006/relationships/image" Target="../media/image502.png"/><Relationship Id="rId50" Type="http://schemas.openxmlformats.org/officeDocument/2006/relationships/image" Target="../media/image113.png"/><Relationship Id="rId55" Type="http://schemas.openxmlformats.org/officeDocument/2006/relationships/image" Target="../media/image254.png"/><Relationship Id="rId7" Type="http://schemas.openxmlformats.org/officeDocument/2006/relationships/image" Target="../media/image466.png"/><Relationship Id="rId2" Type="http://schemas.openxmlformats.org/officeDocument/2006/relationships/image" Target="../media/image250.png"/><Relationship Id="rId16" Type="http://schemas.openxmlformats.org/officeDocument/2006/relationships/image" Target="../media/image519.png"/><Relationship Id="rId29" Type="http://schemas.openxmlformats.org/officeDocument/2006/relationships/image" Target="../media/image108.png"/><Relationship Id="rId11" Type="http://schemas.openxmlformats.org/officeDocument/2006/relationships/image" Target="../media/image471.png"/><Relationship Id="rId24" Type="http://schemas.openxmlformats.org/officeDocument/2006/relationships/image" Target="../media/image527.png"/><Relationship Id="rId32" Type="http://schemas.openxmlformats.org/officeDocument/2006/relationships/image" Target="../media/image111.png"/><Relationship Id="rId37" Type="http://schemas.openxmlformats.org/officeDocument/2006/relationships/image" Target="../media/image492.png"/><Relationship Id="rId40" Type="http://schemas.openxmlformats.org/officeDocument/2006/relationships/image" Target="../media/image496.png"/><Relationship Id="rId45" Type="http://schemas.openxmlformats.org/officeDocument/2006/relationships/image" Target="../media/image500.png"/><Relationship Id="rId53" Type="http://schemas.openxmlformats.org/officeDocument/2006/relationships/image" Target="../media/image252.png"/><Relationship Id="rId58" Type="http://schemas.openxmlformats.org/officeDocument/2006/relationships/image" Target="../media/image255.png"/><Relationship Id="rId5" Type="http://schemas.openxmlformats.org/officeDocument/2006/relationships/image" Target="../media/image4190.png"/><Relationship Id="rId19" Type="http://schemas.openxmlformats.org/officeDocument/2006/relationships/image" Target="../media/image522.png"/><Relationship Id="rId4" Type="http://schemas.openxmlformats.org/officeDocument/2006/relationships/image" Target="../media/image4180.png"/><Relationship Id="rId9" Type="http://schemas.openxmlformats.org/officeDocument/2006/relationships/image" Target="../media/image468.png"/><Relationship Id="rId14" Type="http://schemas.openxmlformats.org/officeDocument/2006/relationships/image" Target="../media/image472.png"/><Relationship Id="rId22" Type="http://schemas.openxmlformats.org/officeDocument/2006/relationships/image" Target="../media/image525.png"/><Relationship Id="rId27" Type="http://schemas.openxmlformats.org/officeDocument/2006/relationships/image" Target="../media/image106.png"/><Relationship Id="rId30" Type="http://schemas.openxmlformats.org/officeDocument/2006/relationships/image" Target="../media/image109.png"/><Relationship Id="rId35" Type="http://schemas.openxmlformats.org/officeDocument/2006/relationships/image" Target="../media/image490.png"/><Relationship Id="rId43" Type="http://schemas.openxmlformats.org/officeDocument/2006/relationships/image" Target="../media/image260.png"/><Relationship Id="rId48" Type="http://schemas.openxmlformats.org/officeDocument/2006/relationships/image" Target="../media/image503.png"/><Relationship Id="rId56" Type="http://schemas.openxmlformats.org/officeDocument/2006/relationships/image" Target="../media/image119.png"/><Relationship Id="rId8" Type="http://schemas.openxmlformats.org/officeDocument/2006/relationships/image" Target="../media/image467.png"/><Relationship Id="rId51" Type="http://schemas.openxmlformats.org/officeDocument/2006/relationships/image" Target="../media/image114.png"/><Relationship Id="rId12" Type="http://schemas.openxmlformats.org/officeDocument/2006/relationships/image" Target="../media/image427.png"/><Relationship Id="rId17" Type="http://schemas.openxmlformats.org/officeDocument/2006/relationships/image" Target="../media/image103.png"/><Relationship Id="rId25" Type="http://schemas.openxmlformats.org/officeDocument/2006/relationships/image" Target="../media/image528.png"/><Relationship Id="rId33" Type="http://schemas.openxmlformats.org/officeDocument/2006/relationships/image" Target="../media/image431.png"/><Relationship Id="rId38" Type="http://schemas.openxmlformats.org/officeDocument/2006/relationships/image" Target="../media/image537.png"/><Relationship Id="rId46" Type="http://schemas.openxmlformats.org/officeDocument/2006/relationships/image" Target="../media/image501.png"/><Relationship Id="rId59" Type="http://schemas.openxmlformats.org/officeDocument/2006/relationships/image" Target="../media/image122.png"/><Relationship Id="rId20" Type="http://schemas.openxmlformats.org/officeDocument/2006/relationships/image" Target="../media/image105.png"/><Relationship Id="rId41" Type="http://schemas.openxmlformats.org/officeDocument/2006/relationships/image" Target="../media/image497.png"/><Relationship Id="rId54" Type="http://schemas.openxmlformats.org/officeDocument/2006/relationships/image" Target="../media/image253.png"/><Relationship Id="rId1" Type="http://schemas.openxmlformats.org/officeDocument/2006/relationships/slideLayout" Target="../slideLayouts/slideLayout7.xml"/><Relationship Id="rId6" Type="http://schemas.openxmlformats.org/officeDocument/2006/relationships/image" Target="../media/image465.png"/><Relationship Id="rId15" Type="http://schemas.openxmlformats.org/officeDocument/2006/relationships/image" Target="../media/image102.png"/><Relationship Id="rId23" Type="http://schemas.openxmlformats.org/officeDocument/2006/relationships/image" Target="../media/image526.png"/><Relationship Id="rId28" Type="http://schemas.openxmlformats.org/officeDocument/2006/relationships/image" Target="../media/image107.png"/><Relationship Id="rId36" Type="http://schemas.openxmlformats.org/officeDocument/2006/relationships/image" Target="../media/image491.png"/><Relationship Id="rId49" Type="http://schemas.openxmlformats.org/officeDocument/2006/relationships/image" Target="../media/image504.png"/><Relationship Id="rId57" Type="http://schemas.openxmlformats.org/officeDocument/2006/relationships/image" Target="../media/image120.png"/><Relationship Id="rId10" Type="http://schemas.openxmlformats.org/officeDocument/2006/relationships/image" Target="../media/image469.png"/><Relationship Id="rId31" Type="http://schemas.openxmlformats.org/officeDocument/2006/relationships/image" Target="../media/image110.png"/><Relationship Id="rId44" Type="http://schemas.openxmlformats.org/officeDocument/2006/relationships/image" Target="../media/image499.png"/><Relationship Id="rId52" Type="http://schemas.openxmlformats.org/officeDocument/2006/relationships/image" Target="../media/image251.png"/><Relationship Id="rId60" Type="http://schemas.openxmlformats.org/officeDocument/2006/relationships/image" Target="../media/image256.png"/></Relationships>
</file>

<file path=ppt/slides/_rels/slide46.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33.png"/><Relationship Id="rId3" Type="http://schemas.openxmlformats.org/officeDocument/2006/relationships/image" Target="../media/image830.png"/><Relationship Id="rId7" Type="http://schemas.openxmlformats.org/officeDocument/2006/relationships/image" Target="../media/image24.png"/><Relationship Id="rId12" Type="http://schemas.openxmlformats.org/officeDocument/2006/relationships/image" Target="../media/image32.png"/><Relationship Id="rId2" Type="http://schemas.openxmlformats.org/officeDocument/2006/relationships/image" Target="../media/image258.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31.png"/><Relationship Id="rId5" Type="http://schemas.openxmlformats.org/officeDocument/2006/relationships/image" Target="../media/image850.png"/><Relationship Id="rId10" Type="http://schemas.openxmlformats.org/officeDocument/2006/relationships/image" Target="../media/image89.png"/><Relationship Id="rId4" Type="http://schemas.openxmlformats.org/officeDocument/2006/relationships/image" Target="../media/image840.png"/><Relationship Id="rId9" Type="http://schemas.openxmlformats.org/officeDocument/2006/relationships/image" Target="../media/image88.png"/></Relationships>
</file>

<file path=ppt/slides/_rels/slide48.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33.png"/><Relationship Id="rId3" Type="http://schemas.openxmlformats.org/officeDocument/2006/relationships/image" Target="../media/image830.png"/><Relationship Id="rId7" Type="http://schemas.openxmlformats.org/officeDocument/2006/relationships/image" Target="../media/image24.png"/><Relationship Id="rId12" Type="http://schemas.openxmlformats.org/officeDocument/2006/relationships/image" Target="../media/image32.png"/><Relationship Id="rId2" Type="http://schemas.openxmlformats.org/officeDocument/2006/relationships/image" Target="../media/image259.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31.png"/><Relationship Id="rId5" Type="http://schemas.openxmlformats.org/officeDocument/2006/relationships/image" Target="../media/image850.png"/><Relationship Id="rId10" Type="http://schemas.openxmlformats.org/officeDocument/2006/relationships/image" Target="../media/image89.png"/><Relationship Id="rId4" Type="http://schemas.openxmlformats.org/officeDocument/2006/relationships/image" Target="../media/image840.png"/><Relationship Id="rId9" Type="http://schemas.openxmlformats.org/officeDocument/2006/relationships/image" Target="../media/image88.png"/></Relationships>
</file>

<file path=ppt/slides/_rels/slide49.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710.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image" Target="../media/image9.png"/><Relationship Id="rId16" Type="http://schemas.openxmlformats.org/officeDocument/2006/relationships/image" Target="../media/image1510.png"/><Relationship Id="rId1" Type="http://schemas.openxmlformats.org/officeDocument/2006/relationships/slideLayout" Target="../slideLayouts/slideLayout7.xml"/><Relationship Id="rId11" Type="http://schemas.openxmlformats.org/officeDocument/2006/relationships/image" Target="../media/image11.png"/><Relationship Id="rId15" Type="http://schemas.openxmlformats.org/officeDocument/2006/relationships/image" Target="../media/image8.png"/><Relationship Id="rId10" Type="http://schemas.openxmlformats.org/officeDocument/2006/relationships/image" Target="../media/image10.png"/><Relationship Id="rId9" Type="http://schemas.openxmlformats.org/officeDocument/2006/relationships/image" Target="../media/image1410.png"/><Relationship Id="rId1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266.png"/><Relationship Id="rId13" Type="http://schemas.openxmlformats.org/officeDocument/2006/relationships/image" Target="../media/image32.png"/><Relationship Id="rId3" Type="http://schemas.openxmlformats.org/officeDocument/2006/relationships/image" Target="../media/image263.png"/><Relationship Id="rId7" Type="http://schemas.openxmlformats.org/officeDocument/2006/relationships/image" Target="../media/image86.png"/><Relationship Id="rId12" Type="http://schemas.openxmlformats.org/officeDocument/2006/relationships/image" Target="../media/image31.png"/><Relationship Id="rId2" Type="http://schemas.openxmlformats.org/officeDocument/2006/relationships/image" Target="../media/image262.png"/><Relationship Id="rId1" Type="http://schemas.openxmlformats.org/officeDocument/2006/relationships/slideLayout" Target="../slideLayouts/slideLayout7.xml"/><Relationship Id="rId6" Type="http://schemas.openxmlformats.org/officeDocument/2006/relationships/image" Target="../media/image265.png"/><Relationship Id="rId11" Type="http://schemas.openxmlformats.org/officeDocument/2006/relationships/image" Target="../media/image89.png"/><Relationship Id="rId5" Type="http://schemas.openxmlformats.org/officeDocument/2006/relationships/image" Target="../media/image840.png"/><Relationship Id="rId10" Type="http://schemas.openxmlformats.org/officeDocument/2006/relationships/image" Target="../media/image88.png"/><Relationship Id="rId4" Type="http://schemas.openxmlformats.org/officeDocument/2006/relationships/image" Target="../media/image264.png"/><Relationship Id="rId9" Type="http://schemas.openxmlformats.org/officeDocument/2006/relationships/image" Target="../media/image870.png"/><Relationship Id="rId14" Type="http://schemas.openxmlformats.org/officeDocument/2006/relationships/image" Target="../media/image33.png"/></Relationships>
</file>

<file path=ppt/slides/_rels/slide5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31.png"/><Relationship Id="rId3" Type="http://schemas.openxmlformats.org/officeDocument/2006/relationships/image" Target="../media/image268.png"/><Relationship Id="rId7" Type="http://schemas.openxmlformats.org/officeDocument/2006/relationships/image" Target="../media/image265.png"/><Relationship Id="rId12" Type="http://schemas.openxmlformats.org/officeDocument/2006/relationships/image" Target="../media/image89.png"/><Relationship Id="rId2" Type="http://schemas.openxmlformats.org/officeDocument/2006/relationships/image" Target="../media/image267.png"/><Relationship Id="rId1" Type="http://schemas.openxmlformats.org/officeDocument/2006/relationships/slideLayout" Target="../slideLayouts/slideLayout7.xml"/><Relationship Id="rId6" Type="http://schemas.openxmlformats.org/officeDocument/2006/relationships/image" Target="../media/image840.png"/><Relationship Id="rId11" Type="http://schemas.openxmlformats.org/officeDocument/2006/relationships/image" Target="../media/image88.png"/><Relationship Id="rId5" Type="http://schemas.openxmlformats.org/officeDocument/2006/relationships/image" Target="../media/image264.png"/><Relationship Id="rId15" Type="http://schemas.openxmlformats.org/officeDocument/2006/relationships/image" Target="../media/image33.png"/><Relationship Id="rId10" Type="http://schemas.openxmlformats.org/officeDocument/2006/relationships/image" Target="../media/image870.png"/><Relationship Id="rId4" Type="http://schemas.openxmlformats.org/officeDocument/2006/relationships/image" Target="../media/image269.png"/><Relationship Id="rId9" Type="http://schemas.openxmlformats.org/officeDocument/2006/relationships/image" Target="../media/image266.png"/><Relationship Id="rId14" Type="http://schemas.openxmlformats.org/officeDocument/2006/relationships/image" Target="../media/image32.png"/></Relationships>
</file>

<file path=ppt/slides/_rels/slide52.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89.png"/><Relationship Id="rId3" Type="http://schemas.openxmlformats.org/officeDocument/2006/relationships/image" Target="../media/image271.png"/><Relationship Id="rId7" Type="http://schemas.openxmlformats.org/officeDocument/2006/relationships/image" Target="../media/image840.png"/><Relationship Id="rId12" Type="http://schemas.openxmlformats.org/officeDocument/2006/relationships/image" Target="../media/image88.png"/><Relationship Id="rId2" Type="http://schemas.openxmlformats.org/officeDocument/2006/relationships/image" Target="../media/image270.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64.png"/><Relationship Id="rId11" Type="http://schemas.openxmlformats.org/officeDocument/2006/relationships/image" Target="../media/image870.png"/><Relationship Id="rId5" Type="http://schemas.openxmlformats.org/officeDocument/2006/relationships/image" Target="../media/image272.png"/><Relationship Id="rId15" Type="http://schemas.openxmlformats.org/officeDocument/2006/relationships/image" Target="../media/image32.png"/><Relationship Id="rId10" Type="http://schemas.openxmlformats.org/officeDocument/2006/relationships/image" Target="../media/image266.png"/><Relationship Id="rId4" Type="http://schemas.openxmlformats.org/officeDocument/2006/relationships/image" Target="../media/image268.png"/><Relationship Id="rId9" Type="http://schemas.openxmlformats.org/officeDocument/2006/relationships/image" Target="../media/image86.png"/><Relationship Id="rId14" Type="http://schemas.openxmlformats.org/officeDocument/2006/relationships/image" Target="../media/image31.png"/></Relationships>
</file>

<file path=ppt/slides/_rels/slide53.xml.rels><?xml version="1.0" encoding="UTF-8" standalone="yes"?>
<Relationships xmlns="http://schemas.openxmlformats.org/package/2006/relationships"><Relationship Id="rId8" Type="http://schemas.openxmlformats.org/officeDocument/2006/relationships/image" Target="../media/image840.png"/><Relationship Id="rId13" Type="http://schemas.openxmlformats.org/officeDocument/2006/relationships/image" Target="../media/image88.png"/><Relationship Id="rId3" Type="http://schemas.openxmlformats.org/officeDocument/2006/relationships/image" Target="../media/image274.png"/><Relationship Id="rId7" Type="http://schemas.openxmlformats.org/officeDocument/2006/relationships/image" Target="../media/image264.png"/><Relationship Id="rId12" Type="http://schemas.openxmlformats.org/officeDocument/2006/relationships/image" Target="../media/image870.png"/><Relationship Id="rId17" Type="http://schemas.openxmlformats.org/officeDocument/2006/relationships/image" Target="../media/image33.png"/><Relationship Id="rId2" Type="http://schemas.openxmlformats.org/officeDocument/2006/relationships/image" Target="../media/image273.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72.png"/><Relationship Id="rId11" Type="http://schemas.openxmlformats.org/officeDocument/2006/relationships/image" Target="../media/image266.png"/><Relationship Id="rId5" Type="http://schemas.openxmlformats.org/officeDocument/2006/relationships/image" Target="../media/image268.png"/><Relationship Id="rId15" Type="http://schemas.openxmlformats.org/officeDocument/2006/relationships/image" Target="../media/image31.png"/><Relationship Id="rId10" Type="http://schemas.openxmlformats.org/officeDocument/2006/relationships/image" Target="../media/image86.png"/><Relationship Id="rId4" Type="http://schemas.openxmlformats.org/officeDocument/2006/relationships/image" Target="../media/image275.png"/><Relationship Id="rId9" Type="http://schemas.openxmlformats.org/officeDocument/2006/relationships/image" Target="../media/image265.png"/><Relationship Id="rId14" Type="http://schemas.openxmlformats.org/officeDocument/2006/relationships/image" Target="../media/image89.png"/></Relationships>
</file>

<file path=ppt/slides/_rels/slide54.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32.png"/><Relationship Id="rId18" Type="http://schemas.openxmlformats.org/officeDocument/2006/relationships/image" Target="../media/image7.png"/><Relationship Id="rId3" Type="http://schemas.openxmlformats.org/officeDocument/2006/relationships/image" Target="../media/image278.png"/><Relationship Id="rId21" Type="http://schemas.openxmlformats.org/officeDocument/2006/relationships/image" Target="../media/image1710.png"/><Relationship Id="rId7" Type="http://schemas.openxmlformats.org/officeDocument/2006/relationships/image" Target="../media/image86.png"/><Relationship Id="rId12" Type="http://schemas.openxmlformats.org/officeDocument/2006/relationships/image" Target="../media/image31.png"/><Relationship Id="rId17" Type="http://schemas.openxmlformats.org/officeDocument/2006/relationships/image" Target="../media/image6.png"/><Relationship Id="rId2" Type="http://schemas.openxmlformats.org/officeDocument/2006/relationships/image" Target="../media/image277.png"/><Relationship Id="rId16" Type="http://schemas.openxmlformats.org/officeDocument/2006/relationships/image" Target="../media/image5.png"/><Relationship Id="rId20" Type="http://schemas.openxmlformats.org/officeDocument/2006/relationships/image" Target="../media/image281.png"/><Relationship Id="rId1" Type="http://schemas.openxmlformats.org/officeDocument/2006/relationships/slideLayout" Target="../slideLayouts/slideLayout7.xml"/><Relationship Id="rId6" Type="http://schemas.openxmlformats.org/officeDocument/2006/relationships/image" Target="../media/image279.png"/><Relationship Id="rId11" Type="http://schemas.openxmlformats.org/officeDocument/2006/relationships/image" Target="../media/image89.png"/><Relationship Id="rId5" Type="http://schemas.openxmlformats.org/officeDocument/2006/relationships/image" Target="../media/image840.png"/><Relationship Id="rId15" Type="http://schemas.openxmlformats.org/officeDocument/2006/relationships/image" Target="../media/image280.png"/><Relationship Id="rId10" Type="http://schemas.openxmlformats.org/officeDocument/2006/relationships/image" Target="../media/image88.png"/><Relationship Id="rId19" Type="http://schemas.openxmlformats.org/officeDocument/2006/relationships/image" Target="../media/image1510.png"/><Relationship Id="rId9" Type="http://schemas.openxmlformats.org/officeDocument/2006/relationships/image" Target="../media/image870.png"/><Relationship Id="rId14" Type="http://schemas.openxmlformats.org/officeDocument/2006/relationships/image" Target="../media/image33.png"/></Relationships>
</file>

<file path=ppt/slides/_rels/slide56.xml.rels><?xml version="1.0" encoding="UTF-8" standalone="yes"?>
<Relationships xmlns="http://schemas.openxmlformats.org/package/2006/relationships"><Relationship Id="rId8" Type="http://schemas.openxmlformats.org/officeDocument/2006/relationships/image" Target="../media/image284.png"/><Relationship Id="rId13" Type="http://schemas.openxmlformats.org/officeDocument/2006/relationships/image" Target="../media/image286.png"/><Relationship Id="rId18" Type="http://schemas.openxmlformats.org/officeDocument/2006/relationships/image" Target="../media/image592.png"/><Relationship Id="rId3" Type="http://schemas.openxmlformats.org/officeDocument/2006/relationships/image" Target="../media/image282.png"/><Relationship Id="rId21" Type="http://schemas.openxmlformats.org/officeDocument/2006/relationships/image" Target="../media/image289.png"/><Relationship Id="rId7" Type="http://schemas.openxmlformats.org/officeDocument/2006/relationships/image" Target="../media/image581.png"/><Relationship Id="rId12" Type="http://schemas.openxmlformats.org/officeDocument/2006/relationships/image" Target="../media/image285.png"/><Relationship Id="rId17" Type="http://schemas.openxmlformats.org/officeDocument/2006/relationships/image" Target="../media/image591.png"/><Relationship Id="rId2" Type="http://schemas.openxmlformats.org/officeDocument/2006/relationships/notesSlide" Target="../notesSlides/notesSlide7.xml"/><Relationship Id="rId16" Type="http://schemas.openxmlformats.org/officeDocument/2006/relationships/image" Target="../media/image590.png"/><Relationship Id="rId20" Type="http://schemas.openxmlformats.org/officeDocument/2006/relationships/image" Target="../media/image288.png"/><Relationship Id="rId1" Type="http://schemas.openxmlformats.org/officeDocument/2006/relationships/slideLayout" Target="../slideLayouts/slideLayout8.xml"/><Relationship Id="rId6" Type="http://schemas.openxmlformats.org/officeDocument/2006/relationships/image" Target="../media/image580.png"/><Relationship Id="rId11" Type="http://schemas.openxmlformats.org/officeDocument/2006/relationships/image" Target="../media/image585.png"/><Relationship Id="rId24" Type="http://schemas.openxmlformats.org/officeDocument/2006/relationships/image" Target="../media/image598.png"/><Relationship Id="rId5" Type="http://schemas.openxmlformats.org/officeDocument/2006/relationships/image" Target="../media/image579.png"/><Relationship Id="rId15" Type="http://schemas.openxmlformats.org/officeDocument/2006/relationships/image" Target="../media/image589.png"/><Relationship Id="rId23" Type="http://schemas.openxmlformats.org/officeDocument/2006/relationships/image" Target="../media/image597.png"/><Relationship Id="rId10" Type="http://schemas.openxmlformats.org/officeDocument/2006/relationships/image" Target="../media/image584.png"/><Relationship Id="rId19" Type="http://schemas.openxmlformats.org/officeDocument/2006/relationships/image" Target="../media/image287.png"/><Relationship Id="rId4" Type="http://schemas.openxmlformats.org/officeDocument/2006/relationships/image" Target="../media/image283.png"/><Relationship Id="rId9" Type="http://schemas.openxmlformats.org/officeDocument/2006/relationships/image" Target="../media/image583.png"/><Relationship Id="rId14" Type="http://schemas.openxmlformats.org/officeDocument/2006/relationships/image" Target="../media/image588.png"/><Relationship Id="rId22" Type="http://schemas.openxmlformats.org/officeDocument/2006/relationships/image" Target="../media/image596.png"/></Relationships>
</file>

<file path=ppt/slides/_rels/slide57.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31.png"/><Relationship Id="rId18" Type="http://schemas.openxmlformats.org/officeDocument/2006/relationships/image" Target="../media/image8.png"/><Relationship Id="rId3" Type="http://schemas.openxmlformats.org/officeDocument/2006/relationships/image" Target="../media/image291.png"/><Relationship Id="rId21" Type="http://schemas.openxmlformats.org/officeDocument/2006/relationships/image" Target="../media/image1710.png"/><Relationship Id="rId7" Type="http://schemas.openxmlformats.org/officeDocument/2006/relationships/image" Target="../media/image295.png"/><Relationship Id="rId12" Type="http://schemas.openxmlformats.org/officeDocument/2006/relationships/image" Target="../media/image89.png"/><Relationship Id="rId17" Type="http://schemas.openxmlformats.org/officeDocument/2006/relationships/image" Target="../media/image7.png"/><Relationship Id="rId2" Type="http://schemas.openxmlformats.org/officeDocument/2006/relationships/image" Target="../media/image290.png"/><Relationship Id="rId16" Type="http://schemas.openxmlformats.org/officeDocument/2006/relationships/image" Target="../media/image6.png"/><Relationship Id="rId20" Type="http://schemas.openxmlformats.org/officeDocument/2006/relationships/image" Target="../media/image1611.png"/><Relationship Id="rId1" Type="http://schemas.openxmlformats.org/officeDocument/2006/relationships/slideLayout" Target="../slideLayouts/slideLayout7.xml"/><Relationship Id="rId6" Type="http://schemas.openxmlformats.org/officeDocument/2006/relationships/image" Target="../media/image294.png"/><Relationship Id="rId11" Type="http://schemas.openxmlformats.org/officeDocument/2006/relationships/image" Target="../media/image88.png"/><Relationship Id="rId5" Type="http://schemas.openxmlformats.org/officeDocument/2006/relationships/image" Target="../media/image293.png"/><Relationship Id="rId15" Type="http://schemas.openxmlformats.org/officeDocument/2006/relationships/image" Target="../media/image5.png"/><Relationship Id="rId10" Type="http://schemas.openxmlformats.org/officeDocument/2006/relationships/image" Target="../media/image870.png"/><Relationship Id="rId19" Type="http://schemas.openxmlformats.org/officeDocument/2006/relationships/image" Target="../media/image1510.png"/><Relationship Id="rId4" Type="http://schemas.openxmlformats.org/officeDocument/2006/relationships/image" Target="../media/image292.png"/><Relationship Id="rId9" Type="http://schemas.openxmlformats.org/officeDocument/2006/relationships/image" Target="../media/image87.png"/><Relationship Id="rId14" Type="http://schemas.openxmlformats.org/officeDocument/2006/relationships/image" Target="../media/image297.png"/></Relationships>
</file>

<file path=ppt/slides/_rels/slide5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32.png"/><Relationship Id="rId3" Type="http://schemas.openxmlformats.org/officeDocument/2006/relationships/image" Target="../media/image278.png"/><Relationship Id="rId7" Type="http://schemas.openxmlformats.org/officeDocument/2006/relationships/image" Target="../media/image86.png"/><Relationship Id="rId12" Type="http://schemas.openxmlformats.org/officeDocument/2006/relationships/image" Target="../media/image31.png"/><Relationship Id="rId2" Type="http://schemas.openxmlformats.org/officeDocument/2006/relationships/image" Target="../media/image298.png"/><Relationship Id="rId1" Type="http://schemas.openxmlformats.org/officeDocument/2006/relationships/slideLayout" Target="../slideLayouts/slideLayout7.xml"/><Relationship Id="rId6" Type="http://schemas.openxmlformats.org/officeDocument/2006/relationships/image" Target="../media/image279.png"/><Relationship Id="rId11" Type="http://schemas.openxmlformats.org/officeDocument/2006/relationships/image" Target="../media/image89.png"/><Relationship Id="rId5" Type="http://schemas.openxmlformats.org/officeDocument/2006/relationships/image" Target="../media/image840.png"/><Relationship Id="rId10" Type="http://schemas.openxmlformats.org/officeDocument/2006/relationships/image" Target="../media/image88.png"/><Relationship Id="rId9" Type="http://schemas.openxmlformats.org/officeDocument/2006/relationships/image" Target="../media/image870.png"/><Relationship Id="rId14" Type="http://schemas.openxmlformats.org/officeDocument/2006/relationships/image" Target="../media/image33.png"/></Relationships>
</file>

<file path=ppt/slides/_rels/slide59.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32.png"/><Relationship Id="rId3" Type="http://schemas.openxmlformats.org/officeDocument/2006/relationships/image" Target="../media/image84.png"/><Relationship Id="rId7" Type="http://schemas.openxmlformats.org/officeDocument/2006/relationships/image" Target="../media/image86.png"/><Relationship Id="rId12" Type="http://schemas.openxmlformats.org/officeDocument/2006/relationships/image" Target="../media/image31.png"/><Relationship Id="rId2" Type="http://schemas.openxmlformats.org/officeDocument/2006/relationships/image" Target="../media/image299.png"/><Relationship Id="rId1" Type="http://schemas.openxmlformats.org/officeDocument/2006/relationships/slideLayout" Target="../slideLayouts/slideLayout8.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0.png"/><Relationship Id="rId10" Type="http://schemas.openxmlformats.org/officeDocument/2006/relationships/image" Target="../media/image88.png"/><Relationship Id="rId9" Type="http://schemas.openxmlformats.org/officeDocument/2006/relationships/image" Target="../media/image870.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710.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image" Target="../media/image16.png"/><Relationship Id="rId16" Type="http://schemas.openxmlformats.org/officeDocument/2006/relationships/image" Target="../media/image1510.png"/><Relationship Id="rId1" Type="http://schemas.openxmlformats.org/officeDocument/2006/relationships/slideLayout" Target="../slideLayouts/slideLayout7.xml"/><Relationship Id="rId11" Type="http://schemas.openxmlformats.org/officeDocument/2006/relationships/image" Target="../media/image11.png"/><Relationship Id="rId15" Type="http://schemas.openxmlformats.org/officeDocument/2006/relationships/image" Target="../media/image8.png"/><Relationship Id="rId10" Type="http://schemas.openxmlformats.org/officeDocument/2006/relationships/image" Target="../media/image10.png"/><Relationship Id="rId9" Type="http://schemas.openxmlformats.org/officeDocument/2006/relationships/image" Target="../media/image1410.png"/><Relationship Id="rId1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32.png"/><Relationship Id="rId3" Type="http://schemas.openxmlformats.org/officeDocument/2006/relationships/image" Target="../media/image302.png"/><Relationship Id="rId7" Type="http://schemas.openxmlformats.org/officeDocument/2006/relationships/image" Target="../media/image86.png"/><Relationship Id="rId12" Type="http://schemas.openxmlformats.org/officeDocument/2006/relationships/image" Target="../media/image31.png"/><Relationship Id="rId2" Type="http://schemas.openxmlformats.org/officeDocument/2006/relationships/image" Target="../media/image301.png"/><Relationship Id="rId16" Type="http://schemas.openxmlformats.org/officeDocument/2006/relationships/image" Target="../media/image304.png"/><Relationship Id="rId1" Type="http://schemas.openxmlformats.org/officeDocument/2006/relationships/slideLayout" Target="../slideLayouts/slideLayout8.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0.png"/><Relationship Id="rId15" Type="http://schemas.openxmlformats.org/officeDocument/2006/relationships/image" Target="../media/image303.png"/><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870.png"/><Relationship Id="rId14" Type="http://schemas.openxmlformats.org/officeDocument/2006/relationships/image" Target="../media/image33.png"/></Relationships>
</file>

<file path=ppt/slides/_rels/slide6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32.png"/><Relationship Id="rId3" Type="http://schemas.openxmlformats.org/officeDocument/2006/relationships/image" Target="../media/image84.png"/><Relationship Id="rId7" Type="http://schemas.openxmlformats.org/officeDocument/2006/relationships/image" Target="../media/image86.png"/><Relationship Id="rId12" Type="http://schemas.openxmlformats.org/officeDocument/2006/relationships/image" Target="../media/image31.png"/><Relationship Id="rId2" Type="http://schemas.openxmlformats.org/officeDocument/2006/relationships/image" Target="../media/image305.png"/><Relationship Id="rId16" Type="http://schemas.openxmlformats.org/officeDocument/2006/relationships/image" Target="../media/image307.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0.png"/><Relationship Id="rId15" Type="http://schemas.openxmlformats.org/officeDocument/2006/relationships/image" Target="../media/image306.png"/><Relationship Id="rId10" Type="http://schemas.openxmlformats.org/officeDocument/2006/relationships/image" Target="../media/image88.png"/><Relationship Id="rId9" Type="http://schemas.openxmlformats.org/officeDocument/2006/relationships/image" Target="../media/image870.png"/><Relationship Id="rId14" Type="http://schemas.openxmlformats.org/officeDocument/2006/relationships/image" Target="../media/image33.png"/></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32.png"/><Relationship Id="rId3" Type="http://schemas.openxmlformats.org/officeDocument/2006/relationships/image" Target="../media/image84.png"/><Relationship Id="rId7" Type="http://schemas.openxmlformats.org/officeDocument/2006/relationships/image" Target="../media/image86.png"/><Relationship Id="rId12" Type="http://schemas.openxmlformats.org/officeDocument/2006/relationships/image" Target="../media/image31.png"/><Relationship Id="rId2" Type="http://schemas.openxmlformats.org/officeDocument/2006/relationships/image" Target="../media/image308.png"/><Relationship Id="rId16" Type="http://schemas.openxmlformats.org/officeDocument/2006/relationships/image" Target="../media/image307.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0.png"/><Relationship Id="rId15" Type="http://schemas.openxmlformats.org/officeDocument/2006/relationships/image" Target="../media/image306.png"/><Relationship Id="rId10" Type="http://schemas.openxmlformats.org/officeDocument/2006/relationships/image" Target="../media/image88.png"/><Relationship Id="rId9" Type="http://schemas.openxmlformats.org/officeDocument/2006/relationships/image" Target="../media/image870.png"/><Relationship Id="rId14" Type="http://schemas.openxmlformats.org/officeDocument/2006/relationships/image" Target="../media/image33.png"/></Relationships>
</file>

<file path=ppt/slides/_rels/slide63.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416.png"/><Relationship Id="rId13" Type="http://schemas.openxmlformats.org/officeDocument/2006/relationships/image" Target="../media/image421.png"/><Relationship Id="rId3" Type="http://schemas.openxmlformats.org/officeDocument/2006/relationships/image" Target="../media/image411.png"/><Relationship Id="rId7" Type="http://schemas.openxmlformats.org/officeDocument/2006/relationships/image" Target="../media/image415.png"/><Relationship Id="rId12" Type="http://schemas.openxmlformats.org/officeDocument/2006/relationships/image" Target="../media/image420.png"/><Relationship Id="rId17" Type="http://schemas.openxmlformats.org/officeDocument/2006/relationships/image" Target="../media/image425.png"/><Relationship Id="rId16" Type="http://schemas.openxmlformats.org/officeDocument/2006/relationships/image" Target="../media/image424.png"/><Relationship Id="rId1" Type="http://schemas.openxmlformats.org/officeDocument/2006/relationships/slideLayout" Target="../slideLayouts/slideLayout7.xml"/><Relationship Id="rId6" Type="http://schemas.openxmlformats.org/officeDocument/2006/relationships/image" Target="../media/image414.png"/><Relationship Id="rId11" Type="http://schemas.openxmlformats.org/officeDocument/2006/relationships/image" Target="../media/image419.png"/><Relationship Id="rId5" Type="http://schemas.openxmlformats.org/officeDocument/2006/relationships/image" Target="../media/image413.png"/><Relationship Id="rId15" Type="http://schemas.openxmlformats.org/officeDocument/2006/relationships/image" Target="../media/image423.png"/><Relationship Id="rId10" Type="http://schemas.openxmlformats.org/officeDocument/2006/relationships/image" Target="../media/image418.png"/><Relationship Id="rId4" Type="http://schemas.openxmlformats.org/officeDocument/2006/relationships/image" Target="../media/image412.png"/><Relationship Id="rId9" Type="http://schemas.openxmlformats.org/officeDocument/2006/relationships/image" Target="../media/image417.png"/><Relationship Id="rId14" Type="http://schemas.openxmlformats.org/officeDocument/2006/relationships/image" Target="../media/image42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3" Type="http://schemas.openxmlformats.org/officeDocument/2006/relationships/image" Target="../media/image321.png"/><Relationship Id="rId18" Type="http://schemas.openxmlformats.org/officeDocument/2006/relationships/image" Target="../media/image326.png"/><Relationship Id="rId26" Type="http://schemas.openxmlformats.org/officeDocument/2006/relationships/image" Target="../media/image334.png"/><Relationship Id="rId39" Type="http://schemas.openxmlformats.org/officeDocument/2006/relationships/image" Target="../media/image347.png"/><Relationship Id="rId21" Type="http://schemas.openxmlformats.org/officeDocument/2006/relationships/image" Target="../media/image329.png"/><Relationship Id="rId34" Type="http://schemas.openxmlformats.org/officeDocument/2006/relationships/image" Target="../media/image342.png"/><Relationship Id="rId42" Type="http://schemas.openxmlformats.org/officeDocument/2006/relationships/image" Target="../media/image350.png"/><Relationship Id="rId7" Type="http://schemas.openxmlformats.org/officeDocument/2006/relationships/image" Target="../media/image315.png"/><Relationship Id="rId2" Type="http://schemas.openxmlformats.org/officeDocument/2006/relationships/image" Target="../media/image310.png"/><Relationship Id="rId16" Type="http://schemas.openxmlformats.org/officeDocument/2006/relationships/image" Target="../media/image324.png"/><Relationship Id="rId29" Type="http://schemas.openxmlformats.org/officeDocument/2006/relationships/image" Target="../media/image337.png"/><Relationship Id="rId1" Type="http://schemas.openxmlformats.org/officeDocument/2006/relationships/slideLayout" Target="../slideLayouts/slideLayout7.xml"/><Relationship Id="rId6" Type="http://schemas.openxmlformats.org/officeDocument/2006/relationships/image" Target="../media/image314.png"/><Relationship Id="rId11" Type="http://schemas.openxmlformats.org/officeDocument/2006/relationships/image" Target="../media/image319.png"/><Relationship Id="rId24" Type="http://schemas.openxmlformats.org/officeDocument/2006/relationships/image" Target="../media/image332.png"/><Relationship Id="rId32" Type="http://schemas.openxmlformats.org/officeDocument/2006/relationships/image" Target="../media/image340.png"/><Relationship Id="rId37" Type="http://schemas.openxmlformats.org/officeDocument/2006/relationships/image" Target="../media/image345.png"/><Relationship Id="rId40" Type="http://schemas.openxmlformats.org/officeDocument/2006/relationships/image" Target="../media/image348.png"/><Relationship Id="rId45" Type="http://schemas.openxmlformats.org/officeDocument/2006/relationships/image" Target="../media/image353.png"/><Relationship Id="rId5" Type="http://schemas.openxmlformats.org/officeDocument/2006/relationships/image" Target="../media/image313.png"/><Relationship Id="rId15" Type="http://schemas.openxmlformats.org/officeDocument/2006/relationships/image" Target="../media/image323.png"/><Relationship Id="rId23" Type="http://schemas.openxmlformats.org/officeDocument/2006/relationships/image" Target="../media/image331.png"/><Relationship Id="rId28" Type="http://schemas.openxmlformats.org/officeDocument/2006/relationships/image" Target="../media/image336.png"/><Relationship Id="rId36" Type="http://schemas.openxmlformats.org/officeDocument/2006/relationships/image" Target="../media/image344.png"/><Relationship Id="rId10" Type="http://schemas.openxmlformats.org/officeDocument/2006/relationships/image" Target="../media/image318.png"/><Relationship Id="rId19" Type="http://schemas.openxmlformats.org/officeDocument/2006/relationships/image" Target="../media/image327.png"/><Relationship Id="rId31" Type="http://schemas.openxmlformats.org/officeDocument/2006/relationships/image" Target="../media/image339.png"/><Relationship Id="rId44" Type="http://schemas.openxmlformats.org/officeDocument/2006/relationships/image" Target="../media/image352.png"/><Relationship Id="rId4" Type="http://schemas.openxmlformats.org/officeDocument/2006/relationships/image" Target="../media/image312.png"/><Relationship Id="rId9" Type="http://schemas.openxmlformats.org/officeDocument/2006/relationships/image" Target="../media/image317.png"/><Relationship Id="rId14" Type="http://schemas.openxmlformats.org/officeDocument/2006/relationships/image" Target="../media/image322.png"/><Relationship Id="rId22" Type="http://schemas.openxmlformats.org/officeDocument/2006/relationships/image" Target="../media/image330.png"/><Relationship Id="rId27" Type="http://schemas.openxmlformats.org/officeDocument/2006/relationships/image" Target="../media/image335.png"/><Relationship Id="rId30" Type="http://schemas.openxmlformats.org/officeDocument/2006/relationships/image" Target="../media/image338.png"/><Relationship Id="rId35" Type="http://schemas.openxmlformats.org/officeDocument/2006/relationships/image" Target="../media/image343.png"/><Relationship Id="rId43" Type="http://schemas.openxmlformats.org/officeDocument/2006/relationships/image" Target="../media/image351.png"/><Relationship Id="rId8" Type="http://schemas.openxmlformats.org/officeDocument/2006/relationships/image" Target="../media/image316.png"/><Relationship Id="rId3" Type="http://schemas.openxmlformats.org/officeDocument/2006/relationships/image" Target="../media/image311.png"/><Relationship Id="rId12" Type="http://schemas.openxmlformats.org/officeDocument/2006/relationships/image" Target="../media/image320.png"/><Relationship Id="rId17" Type="http://schemas.openxmlformats.org/officeDocument/2006/relationships/image" Target="../media/image325.png"/><Relationship Id="rId25" Type="http://schemas.openxmlformats.org/officeDocument/2006/relationships/image" Target="../media/image333.png"/><Relationship Id="rId33" Type="http://schemas.openxmlformats.org/officeDocument/2006/relationships/image" Target="../media/image341.png"/><Relationship Id="rId38" Type="http://schemas.openxmlformats.org/officeDocument/2006/relationships/image" Target="../media/image346.png"/><Relationship Id="rId46" Type="http://schemas.openxmlformats.org/officeDocument/2006/relationships/image" Target="../media/image354.png"/><Relationship Id="rId20" Type="http://schemas.openxmlformats.org/officeDocument/2006/relationships/image" Target="../media/image328.png"/><Relationship Id="rId41" Type="http://schemas.openxmlformats.org/officeDocument/2006/relationships/image" Target="../media/image349.png"/></Relationships>
</file>

<file path=ppt/slides/_rels/slide67.xml.rels><?xml version="1.0" encoding="UTF-8" standalone="yes"?>
<Relationships xmlns="http://schemas.openxmlformats.org/package/2006/relationships"><Relationship Id="rId13" Type="http://schemas.openxmlformats.org/officeDocument/2006/relationships/image" Target="../media/image365.png"/><Relationship Id="rId18" Type="http://schemas.openxmlformats.org/officeDocument/2006/relationships/image" Target="../media/image370.png"/><Relationship Id="rId26" Type="http://schemas.openxmlformats.org/officeDocument/2006/relationships/image" Target="../media/image378.png"/><Relationship Id="rId39" Type="http://schemas.openxmlformats.org/officeDocument/2006/relationships/image" Target="../media/image391.png"/><Relationship Id="rId21" Type="http://schemas.openxmlformats.org/officeDocument/2006/relationships/image" Target="../media/image373.png"/><Relationship Id="rId34" Type="http://schemas.openxmlformats.org/officeDocument/2006/relationships/image" Target="../media/image386.png"/><Relationship Id="rId42" Type="http://schemas.openxmlformats.org/officeDocument/2006/relationships/image" Target="../media/image394.png"/><Relationship Id="rId7" Type="http://schemas.openxmlformats.org/officeDocument/2006/relationships/image" Target="../media/image359.png"/><Relationship Id="rId2" Type="http://schemas.openxmlformats.org/officeDocument/2006/relationships/notesSlide" Target="../notesSlides/notesSlide8.xml"/><Relationship Id="rId16" Type="http://schemas.openxmlformats.org/officeDocument/2006/relationships/image" Target="../media/image368.png"/><Relationship Id="rId29" Type="http://schemas.openxmlformats.org/officeDocument/2006/relationships/image" Target="../media/image381.png"/><Relationship Id="rId1" Type="http://schemas.openxmlformats.org/officeDocument/2006/relationships/slideLayout" Target="../slideLayouts/slideLayout7.xml"/><Relationship Id="rId6" Type="http://schemas.openxmlformats.org/officeDocument/2006/relationships/image" Target="../media/image358.png"/><Relationship Id="rId11" Type="http://schemas.openxmlformats.org/officeDocument/2006/relationships/image" Target="../media/image363.png"/><Relationship Id="rId24" Type="http://schemas.openxmlformats.org/officeDocument/2006/relationships/image" Target="../media/image376.png"/><Relationship Id="rId32" Type="http://schemas.openxmlformats.org/officeDocument/2006/relationships/image" Target="../media/image384.png"/><Relationship Id="rId37" Type="http://schemas.openxmlformats.org/officeDocument/2006/relationships/image" Target="../media/image389.png"/><Relationship Id="rId40" Type="http://schemas.openxmlformats.org/officeDocument/2006/relationships/image" Target="../media/image392.png"/><Relationship Id="rId45" Type="http://schemas.openxmlformats.org/officeDocument/2006/relationships/image" Target="../media/image397.png"/><Relationship Id="rId5" Type="http://schemas.openxmlformats.org/officeDocument/2006/relationships/image" Target="../media/image357.png"/><Relationship Id="rId15" Type="http://schemas.openxmlformats.org/officeDocument/2006/relationships/image" Target="../media/image367.png"/><Relationship Id="rId23" Type="http://schemas.openxmlformats.org/officeDocument/2006/relationships/image" Target="../media/image375.png"/><Relationship Id="rId28" Type="http://schemas.openxmlformats.org/officeDocument/2006/relationships/image" Target="../media/image380.png"/><Relationship Id="rId36" Type="http://schemas.openxmlformats.org/officeDocument/2006/relationships/image" Target="../media/image388.png"/><Relationship Id="rId10" Type="http://schemas.openxmlformats.org/officeDocument/2006/relationships/image" Target="../media/image362.png"/><Relationship Id="rId19" Type="http://schemas.openxmlformats.org/officeDocument/2006/relationships/image" Target="../media/image371.png"/><Relationship Id="rId31" Type="http://schemas.openxmlformats.org/officeDocument/2006/relationships/image" Target="../media/image383.png"/><Relationship Id="rId44" Type="http://schemas.openxmlformats.org/officeDocument/2006/relationships/image" Target="../media/image396.png"/><Relationship Id="rId4" Type="http://schemas.openxmlformats.org/officeDocument/2006/relationships/image" Target="../media/image356.png"/><Relationship Id="rId9" Type="http://schemas.openxmlformats.org/officeDocument/2006/relationships/image" Target="../media/image361.png"/><Relationship Id="rId14" Type="http://schemas.openxmlformats.org/officeDocument/2006/relationships/image" Target="../media/image366.png"/><Relationship Id="rId22" Type="http://schemas.openxmlformats.org/officeDocument/2006/relationships/image" Target="../media/image374.png"/><Relationship Id="rId27" Type="http://schemas.openxmlformats.org/officeDocument/2006/relationships/image" Target="../media/image379.png"/><Relationship Id="rId30" Type="http://schemas.openxmlformats.org/officeDocument/2006/relationships/image" Target="../media/image382.png"/><Relationship Id="rId35" Type="http://schemas.openxmlformats.org/officeDocument/2006/relationships/image" Target="../media/image387.png"/><Relationship Id="rId43" Type="http://schemas.openxmlformats.org/officeDocument/2006/relationships/image" Target="../media/image395.png"/><Relationship Id="rId8" Type="http://schemas.openxmlformats.org/officeDocument/2006/relationships/image" Target="../media/image360.png"/><Relationship Id="rId3" Type="http://schemas.openxmlformats.org/officeDocument/2006/relationships/image" Target="../media/image355.png"/><Relationship Id="rId12" Type="http://schemas.openxmlformats.org/officeDocument/2006/relationships/image" Target="../media/image364.png"/><Relationship Id="rId17" Type="http://schemas.openxmlformats.org/officeDocument/2006/relationships/image" Target="../media/image369.png"/><Relationship Id="rId25" Type="http://schemas.openxmlformats.org/officeDocument/2006/relationships/image" Target="../media/image377.png"/><Relationship Id="rId33" Type="http://schemas.openxmlformats.org/officeDocument/2006/relationships/image" Target="../media/image385.png"/><Relationship Id="rId38" Type="http://schemas.openxmlformats.org/officeDocument/2006/relationships/image" Target="../media/image390.png"/><Relationship Id="rId20" Type="http://schemas.openxmlformats.org/officeDocument/2006/relationships/image" Target="../media/image372.png"/><Relationship Id="rId41" Type="http://schemas.openxmlformats.org/officeDocument/2006/relationships/image" Target="../media/image393.png"/></Relationships>
</file>

<file path=ppt/slides/_rels/slide68.xml.rels><?xml version="1.0" encoding="UTF-8" standalone="yes"?>
<Relationships xmlns="http://schemas.openxmlformats.org/package/2006/relationships"><Relationship Id="rId13" Type="http://schemas.openxmlformats.org/officeDocument/2006/relationships/image" Target="../media/image366.png"/><Relationship Id="rId18" Type="http://schemas.openxmlformats.org/officeDocument/2006/relationships/image" Target="../media/image371.png"/><Relationship Id="rId26" Type="http://schemas.openxmlformats.org/officeDocument/2006/relationships/image" Target="../media/image398.png"/><Relationship Id="rId21" Type="http://schemas.openxmlformats.org/officeDocument/2006/relationships/image" Target="../media/image374.png"/><Relationship Id="rId34" Type="http://schemas.openxmlformats.org/officeDocument/2006/relationships/image" Target="../media/image406.png"/><Relationship Id="rId7" Type="http://schemas.openxmlformats.org/officeDocument/2006/relationships/image" Target="../media/image360.png"/><Relationship Id="rId12" Type="http://schemas.openxmlformats.org/officeDocument/2006/relationships/image" Target="../media/image365.png"/><Relationship Id="rId17" Type="http://schemas.openxmlformats.org/officeDocument/2006/relationships/image" Target="../media/image370.png"/><Relationship Id="rId25" Type="http://schemas.openxmlformats.org/officeDocument/2006/relationships/image" Target="../media/image378.png"/><Relationship Id="rId33" Type="http://schemas.openxmlformats.org/officeDocument/2006/relationships/image" Target="../media/image405.png"/><Relationship Id="rId38" Type="http://schemas.openxmlformats.org/officeDocument/2006/relationships/image" Target="../media/image410.png"/><Relationship Id="rId2" Type="http://schemas.openxmlformats.org/officeDocument/2006/relationships/image" Target="../media/image355.png"/><Relationship Id="rId16" Type="http://schemas.openxmlformats.org/officeDocument/2006/relationships/image" Target="../media/image369.png"/><Relationship Id="rId20" Type="http://schemas.openxmlformats.org/officeDocument/2006/relationships/image" Target="../media/image373.png"/><Relationship Id="rId29" Type="http://schemas.openxmlformats.org/officeDocument/2006/relationships/image" Target="../media/image401.png"/><Relationship Id="rId1" Type="http://schemas.openxmlformats.org/officeDocument/2006/relationships/slideLayout" Target="../slideLayouts/slideLayout7.xml"/><Relationship Id="rId6" Type="http://schemas.openxmlformats.org/officeDocument/2006/relationships/image" Target="../media/image359.png"/><Relationship Id="rId11" Type="http://schemas.openxmlformats.org/officeDocument/2006/relationships/image" Target="../media/image364.png"/><Relationship Id="rId24" Type="http://schemas.openxmlformats.org/officeDocument/2006/relationships/image" Target="../media/image377.png"/><Relationship Id="rId32" Type="http://schemas.openxmlformats.org/officeDocument/2006/relationships/image" Target="../media/image404.png"/><Relationship Id="rId37" Type="http://schemas.openxmlformats.org/officeDocument/2006/relationships/image" Target="../media/image409.png"/><Relationship Id="rId5" Type="http://schemas.openxmlformats.org/officeDocument/2006/relationships/image" Target="../media/image358.png"/><Relationship Id="rId15" Type="http://schemas.openxmlformats.org/officeDocument/2006/relationships/image" Target="../media/image368.png"/><Relationship Id="rId23" Type="http://schemas.openxmlformats.org/officeDocument/2006/relationships/image" Target="../media/image376.png"/><Relationship Id="rId28" Type="http://schemas.openxmlformats.org/officeDocument/2006/relationships/image" Target="../media/image400.png"/><Relationship Id="rId36" Type="http://schemas.openxmlformats.org/officeDocument/2006/relationships/image" Target="../media/image408.png"/><Relationship Id="rId10" Type="http://schemas.openxmlformats.org/officeDocument/2006/relationships/image" Target="../media/image363.png"/><Relationship Id="rId19" Type="http://schemas.openxmlformats.org/officeDocument/2006/relationships/image" Target="../media/image372.png"/><Relationship Id="rId31" Type="http://schemas.openxmlformats.org/officeDocument/2006/relationships/image" Target="../media/image403.png"/><Relationship Id="rId4" Type="http://schemas.openxmlformats.org/officeDocument/2006/relationships/image" Target="../media/image357.png"/><Relationship Id="rId9" Type="http://schemas.openxmlformats.org/officeDocument/2006/relationships/image" Target="../media/image362.png"/><Relationship Id="rId14" Type="http://schemas.openxmlformats.org/officeDocument/2006/relationships/image" Target="../media/image367.png"/><Relationship Id="rId22" Type="http://schemas.openxmlformats.org/officeDocument/2006/relationships/image" Target="../media/image375.png"/><Relationship Id="rId27" Type="http://schemas.openxmlformats.org/officeDocument/2006/relationships/image" Target="../media/image399.png"/><Relationship Id="rId30" Type="http://schemas.openxmlformats.org/officeDocument/2006/relationships/image" Target="../media/image402.png"/><Relationship Id="rId35" Type="http://schemas.openxmlformats.org/officeDocument/2006/relationships/image" Target="../media/image407.png"/><Relationship Id="rId8" Type="http://schemas.openxmlformats.org/officeDocument/2006/relationships/image" Target="../media/image361.png"/><Relationship Id="rId3" Type="http://schemas.openxmlformats.org/officeDocument/2006/relationships/image" Target="../media/image356.png"/></Relationships>
</file>

<file path=ppt/slides/_rels/slide69.xml.rels><?xml version="1.0" encoding="UTF-8" standalone="yes"?>
<Relationships xmlns="http://schemas.openxmlformats.org/package/2006/relationships"><Relationship Id="rId8" Type="http://schemas.openxmlformats.org/officeDocument/2006/relationships/image" Target="../media/image436.png"/><Relationship Id="rId13" Type="http://schemas.openxmlformats.org/officeDocument/2006/relationships/image" Target="../media/image441.png"/><Relationship Id="rId3" Type="http://schemas.openxmlformats.org/officeDocument/2006/relationships/image" Target="../media/image429.png"/><Relationship Id="rId7" Type="http://schemas.openxmlformats.org/officeDocument/2006/relationships/image" Target="../media/image435.png"/><Relationship Id="rId12" Type="http://schemas.openxmlformats.org/officeDocument/2006/relationships/image" Target="../media/image440.png"/><Relationship Id="rId2" Type="http://schemas.openxmlformats.org/officeDocument/2006/relationships/image" Target="../media/image426.png"/><Relationship Id="rId1" Type="http://schemas.openxmlformats.org/officeDocument/2006/relationships/slideLayout" Target="../slideLayouts/slideLayout7.xml"/><Relationship Id="rId6" Type="http://schemas.openxmlformats.org/officeDocument/2006/relationships/image" Target="../media/image434.png"/><Relationship Id="rId11" Type="http://schemas.openxmlformats.org/officeDocument/2006/relationships/image" Target="../media/image439.png"/><Relationship Id="rId5" Type="http://schemas.openxmlformats.org/officeDocument/2006/relationships/image" Target="../media/image433.png"/><Relationship Id="rId10" Type="http://schemas.openxmlformats.org/officeDocument/2006/relationships/image" Target="../media/image438.png"/><Relationship Id="rId4" Type="http://schemas.openxmlformats.org/officeDocument/2006/relationships/image" Target="../media/image430.png"/><Relationship Id="rId9" Type="http://schemas.openxmlformats.org/officeDocument/2006/relationships/image" Target="../media/image437.png"/><Relationship Id="rId14" Type="http://schemas.openxmlformats.org/officeDocument/2006/relationships/image" Target="../media/image442.png"/></Relationships>
</file>

<file path=ppt/slides/_rels/slide7.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710.png"/><Relationship Id="rId12" Type="http://schemas.openxmlformats.org/officeDocument/2006/relationships/image" Target="../media/image18.png"/><Relationship Id="rId17" Type="http://schemas.openxmlformats.org/officeDocument/2006/relationships/image" Target="../media/image15.png"/><Relationship Id="rId2" Type="http://schemas.openxmlformats.org/officeDocument/2006/relationships/image" Target="../media/image17.png"/><Relationship Id="rId16" Type="http://schemas.openxmlformats.org/officeDocument/2006/relationships/image" Target="../media/image1510.png"/><Relationship Id="rId1" Type="http://schemas.openxmlformats.org/officeDocument/2006/relationships/slideLayout" Target="../slideLayouts/slideLayout7.xml"/><Relationship Id="rId11" Type="http://schemas.openxmlformats.org/officeDocument/2006/relationships/image" Target="../media/image11.png"/><Relationship Id="rId15" Type="http://schemas.openxmlformats.org/officeDocument/2006/relationships/image" Target="../media/image8.png"/><Relationship Id="rId10" Type="http://schemas.openxmlformats.org/officeDocument/2006/relationships/image" Target="../media/image10.png"/><Relationship Id="rId9" Type="http://schemas.openxmlformats.org/officeDocument/2006/relationships/image" Target="../media/image1410.png"/><Relationship Id="rId14" Type="http://schemas.openxmlformats.org/officeDocument/2006/relationships/image" Target="../media/image19.png"/></Relationships>
</file>

<file path=ppt/slides/_rels/slide70.xml.rels><?xml version="1.0" encoding="UTF-8" standalone="yes"?>
<Relationships xmlns="http://schemas.openxmlformats.org/package/2006/relationships"><Relationship Id="rId8" Type="http://schemas.openxmlformats.org/officeDocument/2006/relationships/image" Target="../media/image449.png"/><Relationship Id="rId13" Type="http://schemas.openxmlformats.org/officeDocument/2006/relationships/image" Target="../media/image454.png"/><Relationship Id="rId3" Type="http://schemas.openxmlformats.org/officeDocument/2006/relationships/image" Target="../media/image444.png"/><Relationship Id="rId7" Type="http://schemas.openxmlformats.org/officeDocument/2006/relationships/image" Target="../media/image448.png"/><Relationship Id="rId12" Type="http://schemas.openxmlformats.org/officeDocument/2006/relationships/image" Target="../media/image453.png"/><Relationship Id="rId2" Type="http://schemas.openxmlformats.org/officeDocument/2006/relationships/image" Target="../media/image443.png"/><Relationship Id="rId1" Type="http://schemas.openxmlformats.org/officeDocument/2006/relationships/slideLayout" Target="../slideLayouts/slideLayout7.xml"/><Relationship Id="rId6" Type="http://schemas.openxmlformats.org/officeDocument/2006/relationships/image" Target="../media/image447.png"/><Relationship Id="rId11" Type="http://schemas.openxmlformats.org/officeDocument/2006/relationships/image" Target="../media/image452.png"/><Relationship Id="rId5" Type="http://schemas.openxmlformats.org/officeDocument/2006/relationships/image" Target="../media/image446.png"/><Relationship Id="rId15" Type="http://schemas.openxmlformats.org/officeDocument/2006/relationships/image" Target="../media/image456.png"/><Relationship Id="rId10" Type="http://schemas.openxmlformats.org/officeDocument/2006/relationships/image" Target="../media/image451.png"/><Relationship Id="rId4" Type="http://schemas.openxmlformats.org/officeDocument/2006/relationships/image" Target="../media/image445.png"/><Relationship Id="rId9" Type="http://schemas.openxmlformats.org/officeDocument/2006/relationships/image" Target="../media/image450.png"/><Relationship Id="rId14" Type="http://schemas.openxmlformats.org/officeDocument/2006/relationships/image" Target="../media/image455.png"/></Relationships>
</file>

<file path=ppt/slides/_rels/slide71.xml.rels><?xml version="1.0" encoding="UTF-8" standalone="yes"?>
<Relationships xmlns="http://schemas.openxmlformats.org/package/2006/relationships"><Relationship Id="rId8" Type="http://schemas.openxmlformats.org/officeDocument/2006/relationships/image" Target="../media/image463.png"/><Relationship Id="rId13" Type="http://schemas.openxmlformats.org/officeDocument/2006/relationships/image" Target="../media/image473.png"/><Relationship Id="rId18" Type="http://schemas.openxmlformats.org/officeDocument/2006/relationships/image" Target="../media/image449.png"/><Relationship Id="rId3" Type="http://schemas.openxmlformats.org/officeDocument/2006/relationships/image" Target="../media/image458.png"/><Relationship Id="rId21" Type="http://schemas.openxmlformats.org/officeDocument/2006/relationships/image" Target="../media/image452.png"/><Relationship Id="rId7" Type="http://schemas.openxmlformats.org/officeDocument/2006/relationships/image" Target="../media/image462.png"/><Relationship Id="rId12" Type="http://schemas.openxmlformats.org/officeDocument/2006/relationships/image" Target="../media/image470.png"/><Relationship Id="rId17" Type="http://schemas.openxmlformats.org/officeDocument/2006/relationships/image" Target="../media/image448.png"/><Relationship Id="rId2" Type="http://schemas.openxmlformats.org/officeDocument/2006/relationships/image" Target="../media/image457.png"/><Relationship Id="rId16" Type="http://schemas.openxmlformats.org/officeDocument/2006/relationships/image" Target="../media/image447.png"/><Relationship Id="rId20" Type="http://schemas.openxmlformats.org/officeDocument/2006/relationships/image" Target="../media/image451.png"/><Relationship Id="rId1" Type="http://schemas.openxmlformats.org/officeDocument/2006/relationships/slideLayout" Target="../slideLayouts/slideLayout7.xml"/><Relationship Id="rId6" Type="http://schemas.openxmlformats.org/officeDocument/2006/relationships/image" Target="../media/image461.png"/><Relationship Id="rId11" Type="http://schemas.openxmlformats.org/officeDocument/2006/relationships/image" Target="../media/image464.png"/><Relationship Id="rId24" Type="http://schemas.openxmlformats.org/officeDocument/2006/relationships/image" Target="../media/image455.png"/><Relationship Id="rId5" Type="http://schemas.openxmlformats.org/officeDocument/2006/relationships/image" Target="../media/image460.png"/><Relationship Id="rId15" Type="http://schemas.openxmlformats.org/officeDocument/2006/relationships/image" Target="../media/image446.png"/><Relationship Id="rId23" Type="http://schemas.openxmlformats.org/officeDocument/2006/relationships/image" Target="../media/image454.png"/><Relationship Id="rId10" Type="http://schemas.openxmlformats.org/officeDocument/2006/relationships/image" Target="../media/image89.png"/><Relationship Id="rId19" Type="http://schemas.openxmlformats.org/officeDocument/2006/relationships/image" Target="../media/image450.png"/><Relationship Id="rId4" Type="http://schemas.openxmlformats.org/officeDocument/2006/relationships/image" Target="../media/image459.png"/><Relationship Id="rId9" Type="http://schemas.openxmlformats.org/officeDocument/2006/relationships/image" Target="../media/image88.png"/><Relationship Id="rId14" Type="http://schemas.openxmlformats.org/officeDocument/2006/relationships/image" Target="../media/image445.png"/><Relationship Id="rId22" Type="http://schemas.openxmlformats.org/officeDocument/2006/relationships/image" Target="../media/image453.png"/></Relationships>
</file>

<file path=ppt/slides/_rels/slide72.xml.rels><?xml version="1.0" encoding="UTF-8" standalone="yes"?>
<Relationships xmlns="http://schemas.openxmlformats.org/package/2006/relationships"><Relationship Id="rId8" Type="http://schemas.openxmlformats.org/officeDocument/2006/relationships/image" Target="../media/image463.png"/><Relationship Id="rId13" Type="http://schemas.openxmlformats.org/officeDocument/2006/relationships/image" Target="../media/image473.png"/><Relationship Id="rId18" Type="http://schemas.openxmlformats.org/officeDocument/2006/relationships/image" Target="../media/image449.png"/><Relationship Id="rId3" Type="http://schemas.openxmlformats.org/officeDocument/2006/relationships/image" Target="../media/image458.png"/><Relationship Id="rId21" Type="http://schemas.openxmlformats.org/officeDocument/2006/relationships/image" Target="../media/image452.png"/><Relationship Id="rId7" Type="http://schemas.openxmlformats.org/officeDocument/2006/relationships/image" Target="../media/image462.png"/><Relationship Id="rId12" Type="http://schemas.openxmlformats.org/officeDocument/2006/relationships/image" Target="../media/image470.png"/><Relationship Id="rId17" Type="http://schemas.openxmlformats.org/officeDocument/2006/relationships/image" Target="../media/image448.png"/><Relationship Id="rId2" Type="http://schemas.openxmlformats.org/officeDocument/2006/relationships/image" Target="../media/image474.png"/><Relationship Id="rId16" Type="http://schemas.openxmlformats.org/officeDocument/2006/relationships/image" Target="../media/image447.png"/><Relationship Id="rId20" Type="http://schemas.openxmlformats.org/officeDocument/2006/relationships/image" Target="../media/image451.png"/><Relationship Id="rId1" Type="http://schemas.openxmlformats.org/officeDocument/2006/relationships/slideLayout" Target="../slideLayouts/slideLayout7.xml"/><Relationship Id="rId6" Type="http://schemas.openxmlformats.org/officeDocument/2006/relationships/image" Target="../media/image461.png"/><Relationship Id="rId11" Type="http://schemas.openxmlformats.org/officeDocument/2006/relationships/image" Target="../media/image464.png"/><Relationship Id="rId24" Type="http://schemas.openxmlformats.org/officeDocument/2006/relationships/image" Target="../media/image455.png"/><Relationship Id="rId5" Type="http://schemas.openxmlformats.org/officeDocument/2006/relationships/image" Target="../media/image460.png"/><Relationship Id="rId15" Type="http://schemas.openxmlformats.org/officeDocument/2006/relationships/image" Target="../media/image446.png"/><Relationship Id="rId23" Type="http://schemas.openxmlformats.org/officeDocument/2006/relationships/image" Target="../media/image454.png"/><Relationship Id="rId10" Type="http://schemas.openxmlformats.org/officeDocument/2006/relationships/image" Target="../media/image89.png"/><Relationship Id="rId19" Type="http://schemas.openxmlformats.org/officeDocument/2006/relationships/image" Target="../media/image450.png"/><Relationship Id="rId4" Type="http://schemas.openxmlformats.org/officeDocument/2006/relationships/image" Target="../media/image459.png"/><Relationship Id="rId9" Type="http://schemas.openxmlformats.org/officeDocument/2006/relationships/image" Target="../media/image88.png"/><Relationship Id="rId14" Type="http://schemas.openxmlformats.org/officeDocument/2006/relationships/image" Target="../media/image445.png"/><Relationship Id="rId22" Type="http://schemas.openxmlformats.org/officeDocument/2006/relationships/image" Target="../media/image453.png"/></Relationships>
</file>

<file path=ppt/slides/_rels/slide73.xml.rels><?xml version="1.0" encoding="UTF-8" standalone="yes"?>
<Relationships xmlns="http://schemas.openxmlformats.org/package/2006/relationships"><Relationship Id="rId8" Type="http://schemas.openxmlformats.org/officeDocument/2006/relationships/image" Target="../media/image449.png"/><Relationship Id="rId13" Type="http://schemas.openxmlformats.org/officeDocument/2006/relationships/image" Target="../media/image454.png"/><Relationship Id="rId18" Type="http://schemas.openxmlformats.org/officeDocument/2006/relationships/image" Target="../media/image543.png"/><Relationship Id="rId3" Type="http://schemas.openxmlformats.org/officeDocument/2006/relationships/image" Target="../media/image476.png"/><Relationship Id="rId7" Type="http://schemas.openxmlformats.org/officeDocument/2006/relationships/image" Target="../media/image448.png"/><Relationship Id="rId12" Type="http://schemas.openxmlformats.org/officeDocument/2006/relationships/image" Target="../media/image453.png"/><Relationship Id="rId17" Type="http://schemas.openxmlformats.org/officeDocument/2006/relationships/image" Target="../media/image542.png"/><Relationship Id="rId2" Type="http://schemas.openxmlformats.org/officeDocument/2006/relationships/image" Target="../media/image475.png"/><Relationship Id="rId16" Type="http://schemas.openxmlformats.org/officeDocument/2006/relationships/image" Target="../media/image477.png"/><Relationship Id="rId1" Type="http://schemas.openxmlformats.org/officeDocument/2006/relationships/slideLayout" Target="../slideLayouts/slideLayout8.xml"/><Relationship Id="rId6" Type="http://schemas.openxmlformats.org/officeDocument/2006/relationships/image" Target="../media/image447.png"/><Relationship Id="rId11" Type="http://schemas.openxmlformats.org/officeDocument/2006/relationships/image" Target="../media/image452.png"/><Relationship Id="rId5" Type="http://schemas.openxmlformats.org/officeDocument/2006/relationships/image" Target="../media/image446.png"/><Relationship Id="rId15" Type="http://schemas.openxmlformats.org/officeDocument/2006/relationships/image" Target="../media/image540.png"/><Relationship Id="rId10" Type="http://schemas.openxmlformats.org/officeDocument/2006/relationships/image" Target="../media/image451.png"/><Relationship Id="rId4" Type="http://schemas.openxmlformats.org/officeDocument/2006/relationships/image" Target="../media/image445.png"/><Relationship Id="rId9" Type="http://schemas.openxmlformats.org/officeDocument/2006/relationships/image" Target="../media/image450.png"/><Relationship Id="rId14" Type="http://schemas.openxmlformats.org/officeDocument/2006/relationships/image" Target="../media/image455.png"/></Relationships>
</file>

<file path=ppt/slides/_rels/slide74.xml.rels><?xml version="1.0" encoding="UTF-8" standalone="yes"?>
<Relationships xmlns="http://schemas.openxmlformats.org/package/2006/relationships"><Relationship Id="rId2" Type="http://schemas.openxmlformats.org/officeDocument/2006/relationships/image" Target="../media/image54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7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80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dtai.cs.kuleuven.be/software/gcfove" TargetMode="External"/><Relationship Id="rId2" Type="http://schemas.openxmlformats.org/officeDocument/2006/relationships/hyperlink" Target="https://www.ifis.uni-luebeck.de/index.php?id=518&amp;L=2" TargetMode="External"/><Relationship Id="rId1" Type="http://schemas.openxmlformats.org/officeDocument/2006/relationships/slideLayout" Target="../slideLayouts/slideLayout7.xml"/><Relationship Id="rId4" Type="http://schemas.openxmlformats.org/officeDocument/2006/relationships/hyperlink" Target="https://bayesianlogic.github.io/"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82.png"/><Relationship Id="rId42" Type="http://schemas.openxmlformats.org/officeDocument/2006/relationships/image" Target="../media/image498.png"/><Relationship Id="rId47" Type="http://schemas.openxmlformats.org/officeDocument/2006/relationships/image" Target="../media/image502.png"/><Relationship Id="rId46" Type="http://schemas.openxmlformats.org/officeDocument/2006/relationships/image" Target="../media/image501.png"/><Relationship Id="rId2" Type="http://schemas.openxmlformats.org/officeDocument/2006/relationships/image" Target="../media/image481.png"/><Relationship Id="rId41" Type="http://schemas.openxmlformats.org/officeDocument/2006/relationships/image" Target="../media/image497.png"/><Relationship Id="rId1" Type="http://schemas.openxmlformats.org/officeDocument/2006/relationships/slideLayout" Target="../slideLayouts/slideLayout8.xml"/><Relationship Id="rId40" Type="http://schemas.openxmlformats.org/officeDocument/2006/relationships/image" Target="../media/image496.png"/><Relationship Id="rId45" Type="http://schemas.openxmlformats.org/officeDocument/2006/relationships/image" Target="../media/image500.png"/><Relationship Id="rId49" Type="http://schemas.openxmlformats.org/officeDocument/2006/relationships/image" Target="../media/image504.png"/><Relationship Id="rId44" Type="http://schemas.openxmlformats.org/officeDocument/2006/relationships/image" Target="../media/image499.png"/><Relationship Id="rId43" Type="http://schemas.openxmlformats.org/officeDocument/2006/relationships/image" Target="../media/image260.png"/><Relationship Id="rId48" Type="http://schemas.openxmlformats.org/officeDocument/2006/relationships/image" Target="../media/image503.png"/></Relationships>
</file>

<file path=ppt/slides/_rels/slide8.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710.png"/><Relationship Id="rId26" Type="http://schemas.openxmlformats.org/officeDocument/2006/relationships/image" Target="../media/image27.png"/><Relationship Id="rId21" Type="http://schemas.openxmlformats.org/officeDocument/2006/relationships/image" Target="../media/image22.png"/><Relationship Id="rId12" Type="http://schemas.openxmlformats.org/officeDocument/2006/relationships/image" Target="../media/image18.png"/><Relationship Id="rId17" Type="http://schemas.openxmlformats.org/officeDocument/2006/relationships/image" Target="../media/image15.png"/><Relationship Id="rId25" Type="http://schemas.openxmlformats.org/officeDocument/2006/relationships/image" Target="../media/image26.png"/><Relationship Id="rId16" Type="http://schemas.openxmlformats.org/officeDocument/2006/relationships/image" Target="../media/image1510.png"/><Relationship Id="rId20"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11.png"/><Relationship Id="rId24" Type="http://schemas.openxmlformats.org/officeDocument/2006/relationships/image" Target="../media/image25.png"/><Relationship Id="rId15" Type="http://schemas.openxmlformats.org/officeDocument/2006/relationships/image" Target="../media/image8.png"/><Relationship Id="rId23" Type="http://schemas.openxmlformats.org/officeDocument/2006/relationships/image" Target="../media/image24.png"/><Relationship Id="rId10" Type="http://schemas.openxmlformats.org/officeDocument/2006/relationships/image" Target="../media/image10.png"/><Relationship Id="rId19" Type="http://schemas.openxmlformats.org/officeDocument/2006/relationships/image" Target="../media/image20.png"/><Relationship Id="rId9" Type="http://schemas.openxmlformats.org/officeDocument/2006/relationships/image" Target="../media/image1410.png"/><Relationship Id="rId14" Type="http://schemas.openxmlformats.org/officeDocument/2006/relationships/image" Target="../media/image19.png"/><Relationship Id="rId22"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image" Target="../media/image485.emf"/><Relationship Id="rId3" Type="http://schemas.openxmlformats.org/officeDocument/2006/relationships/image" Target="../media/image483.png"/><Relationship Id="rId7" Type="http://schemas.openxmlformats.org/officeDocument/2006/relationships/image" Target="../media/image484.emf"/><Relationship Id="rId2" Type="http://schemas.openxmlformats.org/officeDocument/2006/relationships/image" Target="../media/image3960.png"/><Relationship Id="rId1" Type="http://schemas.openxmlformats.org/officeDocument/2006/relationships/slideLayout" Target="../slideLayouts/slideLayout10.xml"/><Relationship Id="rId6" Type="http://schemas.openxmlformats.org/officeDocument/2006/relationships/image" Target="../media/image483.emf"/><Relationship Id="rId11" Type="http://schemas.openxmlformats.org/officeDocument/2006/relationships/image" Target="../media/image493.png"/><Relationship Id="rId5" Type="http://schemas.openxmlformats.org/officeDocument/2006/relationships/image" Target="../media/image485.png"/><Relationship Id="rId10" Type="http://schemas.openxmlformats.org/officeDocument/2006/relationships/image" Target="../media/image486.emf"/><Relationship Id="rId4" Type="http://schemas.openxmlformats.org/officeDocument/2006/relationships/image" Target="../media/image484.png"/><Relationship Id="rId9" Type="http://schemas.openxmlformats.org/officeDocument/2006/relationships/image" Target="../media/image489.png"/></Relationships>
</file>

<file path=ppt/slides/_rels/slide8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32.png"/><Relationship Id="rId18" Type="http://schemas.openxmlformats.org/officeDocument/2006/relationships/image" Target="../media/image512.png"/><Relationship Id="rId3" Type="http://schemas.openxmlformats.org/officeDocument/2006/relationships/image" Target="../media/image84.png"/><Relationship Id="rId42" Type="http://schemas.openxmlformats.org/officeDocument/2006/relationships/image" Target="../media/image498.png"/><Relationship Id="rId47" Type="http://schemas.openxmlformats.org/officeDocument/2006/relationships/image" Target="../media/image502.png"/><Relationship Id="rId7" Type="http://schemas.openxmlformats.org/officeDocument/2006/relationships/image" Target="../media/image86.png"/><Relationship Id="rId12" Type="http://schemas.openxmlformats.org/officeDocument/2006/relationships/image" Target="../media/image31.png"/><Relationship Id="rId17" Type="http://schemas.openxmlformats.org/officeDocument/2006/relationships/image" Target="../media/image307.png"/><Relationship Id="rId46" Type="http://schemas.openxmlformats.org/officeDocument/2006/relationships/image" Target="../media/image501.png"/><Relationship Id="rId2" Type="http://schemas.openxmlformats.org/officeDocument/2006/relationships/image" Target="../media/image511.png"/><Relationship Id="rId16" Type="http://schemas.openxmlformats.org/officeDocument/2006/relationships/image" Target="../media/image306.png"/><Relationship Id="rId20" Type="http://schemas.openxmlformats.org/officeDocument/2006/relationships/image" Target="../media/image514.png"/><Relationship Id="rId41" Type="http://schemas.openxmlformats.org/officeDocument/2006/relationships/image" Target="../media/image497.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9.png"/><Relationship Id="rId40" Type="http://schemas.openxmlformats.org/officeDocument/2006/relationships/image" Target="../media/image496.png"/><Relationship Id="rId45" Type="http://schemas.openxmlformats.org/officeDocument/2006/relationships/image" Target="../media/image500.png"/><Relationship Id="rId5" Type="http://schemas.openxmlformats.org/officeDocument/2006/relationships/image" Target="../media/image840.png"/><Relationship Id="rId15" Type="http://schemas.openxmlformats.org/officeDocument/2006/relationships/image" Target="../media/image90.png"/><Relationship Id="rId49" Type="http://schemas.openxmlformats.org/officeDocument/2006/relationships/image" Target="../media/image504.png"/><Relationship Id="rId10" Type="http://schemas.openxmlformats.org/officeDocument/2006/relationships/image" Target="../media/image88.png"/><Relationship Id="rId19" Type="http://schemas.openxmlformats.org/officeDocument/2006/relationships/image" Target="../media/image513.png"/><Relationship Id="rId44" Type="http://schemas.openxmlformats.org/officeDocument/2006/relationships/image" Target="../media/image499.png"/><Relationship Id="rId9" Type="http://schemas.openxmlformats.org/officeDocument/2006/relationships/image" Target="../media/image870.png"/><Relationship Id="rId14" Type="http://schemas.openxmlformats.org/officeDocument/2006/relationships/image" Target="../media/image33.png"/><Relationship Id="rId43" Type="http://schemas.openxmlformats.org/officeDocument/2006/relationships/image" Target="../media/image260.png"/><Relationship Id="rId48" Type="http://schemas.openxmlformats.org/officeDocument/2006/relationships/image" Target="../media/image503.png"/></Relationships>
</file>

<file path=ppt/slides/_rels/slide8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32.png"/><Relationship Id="rId3" Type="http://schemas.openxmlformats.org/officeDocument/2006/relationships/image" Target="../media/image515.png"/><Relationship Id="rId42" Type="http://schemas.openxmlformats.org/officeDocument/2006/relationships/image" Target="../media/image498.png"/><Relationship Id="rId47" Type="http://schemas.openxmlformats.org/officeDocument/2006/relationships/image" Target="../media/image502.png"/><Relationship Id="rId7" Type="http://schemas.openxmlformats.org/officeDocument/2006/relationships/image" Target="../media/image86.png"/><Relationship Id="rId12" Type="http://schemas.openxmlformats.org/officeDocument/2006/relationships/image" Target="../media/image31.png"/><Relationship Id="rId17" Type="http://schemas.openxmlformats.org/officeDocument/2006/relationships/image" Target="../media/image307.png"/><Relationship Id="rId46" Type="http://schemas.openxmlformats.org/officeDocument/2006/relationships/image" Target="../media/image501.png"/><Relationship Id="rId2" Type="http://schemas.openxmlformats.org/officeDocument/2006/relationships/notesSlide" Target="../notesSlides/notesSlide9.xml"/><Relationship Id="rId16" Type="http://schemas.openxmlformats.org/officeDocument/2006/relationships/image" Target="../media/image306.png"/><Relationship Id="rId41" Type="http://schemas.openxmlformats.org/officeDocument/2006/relationships/image" Target="../media/image497.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9.png"/><Relationship Id="rId40" Type="http://schemas.openxmlformats.org/officeDocument/2006/relationships/image" Target="../media/image496.png"/><Relationship Id="rId45" Type="http://schemas.openxmlformats.org/officeDocument/2006/relationships/image" Target="../media/image500.png"/><Relationship Id="rId5" Type="http://schemas.openxmlformats.org/officeDocument/2006/relationships/image" Target="../media/image840.png"/><Relationship Id="rId15" Type="http://schemas.openxmlformats.org/officeDocument/2006/relationships/image" Target="../media/image90.png"/><Relationship Id="rId49" Type="http://schemas.openxmlformats.org/officeDocument/2006/relationships/image" Target="../media/image504.png"/><Relationship Id="rId10" Type="http://schemas.openxmlformats.org/officeDocument/2006/relationships/image" Target="../media/image88.png"/><Relationship Id="rId44" Type="http://schemas.openxmlformats.org/officeDocument/2006/relationships/image" Target="../media/image499.png"/><Relationship Id="rId4" Type="http://schemas.openxmlformats.org/officeDocument/2006/relationships/image" Target="../media/image84.png"/><Relationship Id="rId9" Type="http://schemas.openxmlformats.org/officeDocument/2006/relationships/image" Target="../media/image870.png"/><Relationship Id="rId14" Type="http://schemas.openxmlformats.org/officeDocument/2006/relationships/image" Target="../media/image33.png"/><Relationship Id="rId43" Type="http://schemas.openxmlformats.org/officeDocument/2006/relationships/image" Target="../media/image260.png"/><Relationship Id="rId48" Type="http://schemas.openxmlformats.org/officeDocument/2006/relationships/image" Target="../media/image50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lstStyle/>
          <a:p>
            <a:r>
              <a:rPr lang="en-GB" dirty="0"/>
              <a:t>Lifted Inference:</a:t>
            </a:r>
            <a:br>
              <a:rPr lang="en-GB" dirty="0"/>
            </a:br>
            <a:r>
              <a:rPr lang="en-GB" dirty="0"/>
              <a:t>Exact Inference</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lstStyle/>
          <a:p>
            <a:r>
              <a:rPr lang="en-GB" dirty="0"/>
              <a:t>Statistical Relational Artificial Intelligence</a:t>
            </a:r>
            <a:br>
              <a:rPr lang="en-GB" dirty="0"/>
            </a:br>
            <a:r>
              <a:rPr lang="en-GB" dirty="0"/>
              <a:t>(StaRAI)</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a:t>Tanya Braun</a:t>
            </a:r>
            <a:endParaRPr lang="en-GB" dirty="0"/>
          </a:p>
        </p:txBody>
      </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normAutofit/>
          </a:bodyPr>
          <a:lstStyle/>
          <a:p>
            <a:r>
              <a:rPr lang="en-GB" dirty="0"/>
              <a:t>Clustering of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p:txBody>
              <a:bodyPr>
                <a:normAutofit/>
              </a:bodyPr>
              <a:lstStyle/>
              <a:p>
                <a:r>
                  <a:rPr lang="en-GB" dirty="0"/>
                  <a:t>Next: Make clusters actually independent of each other</a:t>
                </a:r>
              </a:p>
              <a:p>
                <a:pPr lvl="1"/>
                <a:r>
                  <a:rPr lang="en-GB" dirty="0"/>
                  <a:t>E.g., </a:t>
                </a:r>
                <a14:m>
                  <m:oMath xmlns:m="http://schemas.openxmlformats.org/officeDocument/2006/math">
                    <m:sSub>
                      <m:sSubPr>
                        <m:ctrlPr>
                          <a:rPr lang="de-DE" b="0" i="1" smtClean="0">
                            <a:solidFill>
                              <a:srgbClr val="7030A0"/>
                            </a:solidFill>
                            <a:latin typeface="Cambria Math" panose="02040503050406030204" pitchFamily="18" charset="0"/>
                          </a:rPr>
                        </m:ctrlPr>
                      </m:sSubPr>
                      <m:e>
                        <m:r>
                          <a:rPr lang="de-DE" b="1" i="1" smtClean="0">
                            <a:solidFill>
                              <a:srgbClr val="7030A0"/>
                            </a:solidFill>
                            <a:latin typeface="Cambria Math" panose="02040503050406030204" pitchFamily="18" charset="0"/>
                          </a:rPr>
                          <m:t>𝑪</m:t>
                        </m:r>
                      </m:e>
                      <m:sub>
                        <m:r>
                          <a:rPr lang="de-DE" b="0" i="1" smtClean="0">
                            <a:solidFill>
                              <a:srgbClr val="7030A0"/>
                            </a:solidFill>
                            <a:latin typeface="Cambria Math" panose="02040503050406030204" pitchFamily="18" charset="0"/>
                          </a:rPr>
                          <m:t>3</m:t>
                        </m:r>
                      </m:sub>
                    </m:sSub>
                  </m:oMath>
                </a14:m>
                <a:r>
                  <a:rPr lang="en-GB" dirty="0">
                    <a:solidFill>
                      <a:srgbClr val="7030A0"/>
                    </a:solidFill>
                  </a:rPr>
                  <a:t>: </a:t>
                </a:r>
                <a14:m>
                  <m:oMath xmlns:m="http://schemas.openxmlformats.org/officeDocument/2006/math">
                    <m:sSub>
                      <m:sSubPr>
                        <m:ctrlPr>
                          <a:rPr lang="de-DE" i="1">
                            <a:solidFill>
                              <a:srgbClr val="7030A0"/>
                            </a:solidFill>
                            <a:latin typeface="Cambria Math" panose="02040503050406030204" pitchFamily="18" charset="0"/>
                          </a:rPr>
                        </m:ctrlPr>
                      </m:sSubPr>
                      <m:e>
                        <m:r>
                          <a:rPr lang="de-DE" i="1">
                            <a:solidFill>
                              <a:srgbClr val="7030A0"/>
                            </a:solidFill>
                            <a:latin typeface="Cambria Math" panose="02040503050406030204" pitchFamily="18" charset="0"/>
                          </a:rPr>
                          <m:t>𝑔</m:t>
                        </m:r>
                      </m:e>
                      <m:sub>
                        <m:r>
                          <a:rPr lang="de-DE" i="1">
                            <a:solidFill>
                              <a:srgbClr val="7030A0"/>
                            </a:solidFill>
                            <a:latin typeface="Cambria Math" panose="02040503050406030204" pitchFamily="18" charset="0"/>
                          </a:rPr>
                          <m:t>3</m:t>
                        </m:r>
                      </m:sub>
                    </m:sSub>
                  </m:oMath>
                </a14:m>
                <a:r>
                  <a:rPr lang="en-GB" dirty="0">
                    <a:solidFill>
                      <a:srgbClr val="7030A0"/>
                    </a:solidFill>
                  </a:rPr>
                  <a:t> ➝ independent of the rest given</a:t>
                </a:r>
                <a:r>
                  <a:rPr lang="en-GB" dirty="0">
                    <a:solidFill>
                      <a:srgbClr val="C00000"/>
                    </a:solidFill>
                  </a:rPr>
                  <a:t> </a:t>
                </a:r>
                <a14:m>
                  <m:oMath xmlns:m="http://schemas.openxmlformats.org/officeDocument/2006/math">
                    <m:r>
                      <a:rPr lang="de-DE" i="1">
                        <a:latin typeface="Cambria Math" charset="0"/>
                      </a:rPr>
                      <m:t>𝐸𝑝𝑖𝑑</m:t>
                    </m:r>
                    <m:r>
                      <a:rPr lang="de-DE" i="1">
                        <a:latin typeface="Cambria Math" panose="02040503050406030204" pitchFamily="18" charset="0"/>
                      </a:rPr>
                      <m:t>,</m:t>
                    </m:r>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oMath>
                </a14:m>
                <a:endParaRPr lang="de-DE" dirty="0"/>
              </a:p>
              <a:p>
                <a:pPr lvl="2"/>
                <a:r>
                  <a:rPr lang="en-GB" dirty="0">
                    <a:solidFill>
                      <a:srgbClr val="7030A0"/>
                    </a:solidFill>
                  </a:rPr>
                  <a:t>Asks</a:t>
                </a:r>
                <a:r>
                  <a:rPr lang="en-GB" dirty="0">
                    <a:solidFill>
                      <a:schemeClr val="tx1">
                        <a:lumMod val="50000"/>
                        <a:lumOff val="50000"/>
                      </a:schemeClr>
                    </a:solidFill>
                  </a:rPr>
                  <a:t> </a:t>
                </a:r>
                <a:r>
                  <a:rPr lang="en-GB" dirty="0">
                    <a:solidFill>
                      <a:schemeClr val="tx1">
                        <a:lumMod val="60000"/>
                        <a:lumOff val="40000"/>
                      </a:schemeClr>
                    </a:solidFill>
                  </a:rPr>
                  <a:t>neighbour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b="1" i="1">
                            <a:solidFill>
                              <a:schemeClr val="tx1">
                                <a:lumMod val="60000"/>
                                <a:lumOff val="40000"/>
                              </a:schemeClr>
                            </a:solidFill>
                            <a:latin typeface="Cambria Math" panose="02040503050406030204" pitchFamily="18" charset="0"/>
                          </a:rPr>
                          <m:t>𝑪</m:t>
                        </m:r>
                      </m:e>
                      <m:sub>
                        <m:r>
                          <a:rPr lang="de-DE" i="1">
                            <a:solidFill>
                              <a:schemeClr val="tx1">
                                <a:lumMod val="60000"/>
                                <a:lumOff val="40000"/>
                              </a:schemeClr>
                            </a:solidFill>
                            <a:latin typeface="Cambria Math" panose="02040503050406030204" pitchFamily="18" charset="0"/>
                          </a:rPr>
                          <m:t>2</m:t>
                        </m:r>
                      </m:sub>
                    </m:sSub>
                  </m:oMath>
                </a14:m>
                <a:r>
                  <a:rPr lang="en-GB" dirty="0">
                    <a:solidFill>
                      <a:schemeClr val="tx1">
                        <a:lumMod val="60000"/>
                        <a:lumOff val="40000"/>
                      </a:schemeClr>
                    </a:solidFill>
                  </a:rPr>
                  <a:t> </a:t>
                </a:r>
                <a:r>
                  <a:rPr lang="en-GB" dirty="0">
                    <a:solidFill>
                      <a:srgbClr val="7030A0"/>
                    </a:solidFill>
                  </a:rPr>
                  <a:t>for information on </a:t>
                </a:r>
                <a14:m>
                  <m:oMath xmlns:m="http://schemas.openxmlformats.org/officeDocument/2006/math">
                    <m:r>
                      <a:rPr lang="de-DE" i="1">
                        <a:latin typeface="Cambria Math" charset="0"/>
                      </a:rPr>
                      <m:t>𝐸𝑝𝑖𝑑</m:t>
                    </m:r>
                    <m:r>
                      <a:rPr lang="de-DE" i="1">
                        <a:latin typeface="Cambria Math" panose="02040503050406030204" pitchFamily="18" charset="0"/>
                      </a:rPr>
                      <m:t>,</m:t>
                    </m:r>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oMath>
                </a14:m>
                <a:endParaRPr lang="en-GB" dirty="0">
                  <a:solidFill>
                    <a:schemeClr val="tx1">
                      <a:lumMod val="50000"/>
                      <a:lumOff val="50000"/>
                    </a:schemeClr>
                  </a:solidFill>
                </a:endParaRPr>
              </a:p>
              <a:p>
                <a:pPr lvl="3"/>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b="1" i="1">
                            <a:solidFill>
                              <a:schemeClr val="tx1">
                                <a:lumMod val="60000"/>
                                <a:lumOff val="40000"/>
                              </a:schemeClr>
                            </a:solidFill>
                            <a:latin typeface="Cambria Math" panose="02040503050406030204" pitchFamily="18" charset="0"/>
                          </a:rPr>
                          <m:t>𝑪</m:t>
                        </m:r>
                      </m:e>
                      <m:sub>
                        <m:r>
                          <a:rPr lang="de-DE" i="1">
                            <a:solidFill>
                              <a:schemeClr val="tx1">
                                <a:lumMod val="60000"/>
                                <a:lumOff val="40000"/>
                              </a:schemeClr>
                            </a:solidFill>
                            <a:latin typeface="Cambria Math" panose="02040503050406030204" pitchFamily="18" charset="0"/>
                          </a:rPr>
                          <m:t>2</m:t>
                        </m:r>
                      </m:sub>
                    </m:sSub>
                  </m:oMath>
                </a14:m>
                <a:r>
                  <a:rPr lang="en-GB" dirty="0">
                    <a:solidFill>
                      <a:schemeClr val="tx1">
                        <a:lumMod val="60000"/>
                        <a:lumOff val="40000"/>
                      </a:schemeClr>
                    </a:solidFill>
                  </a:rPr>
                  <a:t> asks </a:t>
                </a:r>
                <a:r>
                  <a:rPr lang="en-GB" dirty="0">
                    <a:solidFill>
                      <a:schemeClr val="accent6"/>
                    </a:solidFill>
                  </a:rPr>
                  <a:t>neighbour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b="1" i="1">
                            <a:solidFill>
                              <a:schemeClr val="accent6"/>
                            </a:solidFill>
                            <a:latin typeface="Cambria Math" panose="02040503050406030204" pitchFamily="18" charset="0"/>
                          </a:rPr>
                          <m:t>𝑪</m:t>
                        </m:r>
                      </m:e>
                      <m:sub>
                        <m:r>
                          <a:rPr lang="de-DE" b="0" i="1" smtClean="0">
                            <a:solidFill>
                              <a:schemeClr val="accent6"/>
                            </a:solidFill>
                            <a:latin typeface="Cambria Math" panose="02040503050406030204" pitchFamily="18" charset="0"/>
                          </a:rPr>
                          <m:t>1</m:t>
                        </m:r>
                      </m:sub>
                    </m:sSub>
                  </m:oMath>
                </a14:m>
                <a:r>
                  <a:rPr lang="en-GB" dirty="0">
                    <a:solidFill>
                      <a:schemeClr val="tx1">
                        <a:lumMod val="50000"/>
                        <a:lumOff val="50000"/>
                      </a:schemeClr>
                    </a:solidFill>
                  </a:rPr>
                  <a:t> </a:t>
                </a:r>
                <a:r>
                  <a:rPr lang="en-GB" dirty="0">
                    <a:solidFill>
                      <a:schemeClr val="tx1">
                        <a:lumMod val="60000"/>
                        <a:lumOff val="40000"/>
                      </a:schemeClr>
                    </a:solidFill>
                  </a:rPr>
                  <a:t>for information on </a:t>
                </a:r>
                <a14:m>
                  <m:oMath xmlns:m="http://schemas.openxmlformats.org/officeDocument/2006/math">
                    <m:r>
                      <a:rPr lang="de-DE" i="1">
                        <a:latin typeface="Cambria Math" charset="0"/>
                      </a:rPr>
                      <m:t>𝐸𝑝𝑖𝑑</m:t>
                    </m:r>
                  </m:oMath>
                </a14:m>
                <a:endParaRPr lang="en-GB" dirty="0">
                  <a:solidFill>
                    <a:schemeClr val="tx1">
                      <a:lumMod val="50000"/>
                      <a:lumOff val="50000"/>
                    </a:schemeClr>
                  </a:solidFill>
                </a:endParaRPr>
              </a:p>
              <a:p>
                <a:pPr lvl="4"/>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b="1" i="1">
                            <a:solidFill>
                              <a:schemeClr val="accent6"/>
                            </a:solidFill>
                            <a:latin typeface="Cambria Math" panose="02040503050406030204" pitchFamily="18" charset="0"/>
                          </a:rPr>
                          <m:t>𝑪</m:t>
                        </m:r>
                      </m:e>
                      <m:sub>
                        <m:r>
                          <a:rPr lang="de-DE" i="1">
                            <a:solidFill>
                              <a:schemeClr val="accent6"/>
                            </a:solidFill>
                            <a:latin typeface="Cambria Math" panose="02040503050406030204" pitchFamily="18" charset="0"/>
                          </a:rPr>
                          <m:t>1</m:t>
                        </m:r>
                      </m:sub>
                    </m:sSub>
                  </m:oMath>
                </a14:m>
                <a:r>
                  <a:rPr lang="en-GB" dirty="0">
                    <a:solidFill>
                      <a:schemeClr val="accent6"/>
                    </a:solidFill>
                  </a:rPr>
                  <a:t> sends information on </a:t>
                </a:r>
                <a14:m>
                  <m:oMath xmlns:m="http://schemas.openxmlformats.org/officeDocument/2006/math">
                    <m:r>
                      <a:rPr lang="de-DE" i="1">
                        <a:latin typeface="Cambria Math" charset="0"/>
                      </a:rPr>
                      <m:t>𝐸𝑝𝑖𝑑</m:t>
                    </m:r>
                  </m:oMath>
                </a14:m>
                <a:r>
                  <a:rPr lang="en-GB" dirty="0">
                    <a:solidFill>
                      <a:schemeClr val="tx1">
                        <a:lumMod val="50000"/>
                        <a:lumOff val="50000"/>
                      </a:schemeClr>
                    </a:solidFill>
                  </a:rPr>
                  <a:t> </a:t>
                </a:r>
                <a:r>
                  <a:rPr lang="en-GB" dirty="0">
                    <a:solidFill>
                      <a:schemeClr val="accent6"/>
                    </a:solidFill>
                  </a:rPr>
                  <a:t>in a message </a:t>
                </a:r>
                <a14:m>
                  <m:oMath xmlns:m="http://schemas.openxmlformats.org/officeDocument/2006/math">
                    <m:sSub>
                      <m:sSubPr>
                        <m:ctrlPr>
                          <a:rPr lang="de-DE" b="0" i="1" dirty="0" smtClean="0">
                            <a:solidFill>
                              <a:schemeClr val="accent6"/>
                            </a:solidFill>
                            <a:latin typeface="Cambria Math" panose="02040503050406030204" pitchFamily="18" charset="0"/>
                          </a:rPr>
                        </m:ctrlPr>
                      </m:sSubPr>
                      <m:e>
                        <m:r>
                          <a:rPr lang="en-GB" i="1" dirty="0" smtClean="0">
                            <a:solidFill>
                              <a:schemeClr val="accent6"/>
                            </a:solidFill>
                            <a:latin typeface="Cambria Math" panose="02040503050406030204" pitchFamily="18" charset="0"/>
                          </a:rPr>
                          <m:t>𝑚</m:t>
                        </m:r>
                      </m:e>
                      <m:sub>
                        <m:r>
                          <a:rPr lang="de-DE" b="0" i="1" dirty="0" smtClean="0">
                            <a:solidFill>
                              <a:schemeClr val="accent6"/>
                            </a:solidFill>
                            <a:latin typeface="Cambria Math" panose="02040503050406030204" pitchFamily="18" charset="0"/>
                          </a:rPr>
                          <m:t>12</m:t>
                        </m:r>
                      </m:sub>
                    </m:sSub>
                  </m:oMath>
                </a14:m>
                <a:endParaRPr lang="en-GB" dirty="0">
                  <a:solidFill>
                    <a:schemeClr val="tx1">
                      <a:lumMod val="50000"/>
                      <a:lumOff val="50000"/>
                    </a:schemeClr>
                  </a:solidFill>
                </a:endParaRPr>
              </a:p>
              <a:p>
                <a:pPr lvl="5"/>
                <a:r>
                  <a:rPr lang="en-GB" dirty="0">
                    <a:solidFill>
                      <a:schemeClr val="accent6"/>
                    </a:solidFill>
                  </a:rPr>
                  <a:t>Eliminates </a:t>
                </a:r>
                <a14:m>
                  <m:oMath xmlns:m="http://schemas.openxmlformats.org/officeDocument/2006/math">
                    <m:r>
                      <a:rPr lang="de-DE" i="1">
                        <a:solidFill>
                          <a:schemeClr val="accent6"/>
                        </a:solidFill>
                        <a:latin typeface="Cambria Math" charset="0"/>
                      </a:rPr>
                      <m:t>𝑁𝑎𝑡</m:t>
                    </m:r>
                    <m:d>
                      <m:dPr>
                        <m:ctrlPr>
                          <a:rPr lang="de-DE" i="1">
                            <a:solidFill>
                              <a:schemeClr val="accent6"/>
                            </a:solidFill>
                            <a:latin typeface="Cambria Math" panose="02040503050406030204" pitchFamily="18" charset="0"/>
                          </a:rPr>
                        </m:ctrlPr>
                      </m:dPr>
                      <m:e>
                        <m:r>
                          <a:rPr lang="de-DE" i="1">
                            <a:solidFill>
                              <a:schemeClr val="accent6"/>
                            </a:solidFill>
                            <a:latin typeface="Cambria Math" panose="02040503050406030204" pitchFamily="18" charset="0"/>
                          </a:rPr>
                          <m:t>𝐷</m:t>
                        </m:r>
                      </m:e>
                    </m:d>
                  </m:oMath>
                </a14:m>
                <a:r>
                  <a:rPr lang="en-GB" dirty="0">
                    <a:solidFill>
                      <a:schemeClr val="accent6"/>
                    </a:solidFill>
                  </a:rPr>
                  <a:t>, </a:t>
                </a:r>
                <a14:m>
                  <m:oMath xmlns:m="http://schemas.openxmlformats.org/officeDocument/2006/math">
                    <m:r>
                      <a:rPr lang="de-DE" b="0" i="1" smtClean="0">
                        <a:solidFill>
                          <a:schemeClr val="accent6"/>
                        </a:solidFill>
                        <a:latin typeface="Cambria Math" panose="02040503050406030204" pitchFamily="18" charset="0"/>
                      </a:rPr>
                      <m:t>𝐴𝑐𝑐</m:t>
                    </m:r>
                    <m:d>
                      <m:dPr>
                        <m:ctrlPr>
                          <a:rPr lang="de-DE" i="1">
                            <a:solidFill>
                              <a:schemeClr val="accent6"/>
                            </a:solidFill>
                            <a:latin typeface="Cambria Math" panose="02040503050406030204" pitchFamily="18" charset="0"/>
                          </a:rPr>
                        </m:ctrlPr>
                      </m:dPr>
                      <m:e>
                        <m:r>
                          <a:rPr lang="de-DE" b="0" i="1" smtClean="0">
                            <a:solidFill>
                              <a:schemeClr val="accent6"/>
                            </a:solidFill>
                            <a:latin typeface="Cambria Math" panose="02040503050406030204" pitchFamily="18" charset="0"/>
                          </a:rPr>
                          <m:t>𝐼</m:t>
                        </m:r>
                      </m:e>
                    </m:d>
                  </m:oMath>
                </a14:m>
                <a:r>
                  <a:rPr lang="en-GB" dirty="0">
                    <a:solidFill>
                      <a:schemeClr val="accent6"/>
                    </a:solidFill>
                  </a:rPr>
                  <a:t> from </a:t>
                </a:r>
                <a14:m>
                  <m:oMath xmlns:m="http://schemas.openxmlformats.org/officeDocument/2006/math">
                    <m:sSub>
                      <m:sSubPr>
                        <m:ctrlPr>
                          <a:rPr lang="de-DE" i="1">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𝑔</m:t>
                        </m:r>
                      </m:e>
                      <m:sub>
                        <m:r>
                          <a:rPr lang="de-DE" i="1">
                            <a:solidFill>
                              <a:schemeClr val="accent6"/>
                            </a:solidFill>
                            <a:latin typeface="Cambria Math" panose="02040503050406030204" pitchFamily="18" charset="0"/>
                          </a:rPr>
                          <m:t>0</m:t>
                        </m:r>
                      </m:sub>
                    </m:sSub>
                    <m:r>
                      <a:rPr lang="de-DE" i="1">
                        <a:solidFill>
                          <a:schemeClr val="accent6"/>
                        </a:solidFill>
                        <a:latin typeface="Cambria Math" panose="02040503050406030204" pitchFamily="18" charset="0"/>
                      </a:rPr>
                      <m:t>,</m:t>
                    </m:r>
                    <m:sSub>
                      <m:sSubPr>
                        <m:ctrlPr>
                          <a:rPr lang="de-DE" i="1">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a14:m>
                <a:r>
                  <a:rPr lang="en-GB" dirty="0">
                    <a:solidFill>
                      <a:schemeClr val="accent6"/>
                    </a:solidFill>
                  </a:rPr>
                  <a:t> for </a:t>
                </a:r>
                <a14:m>
                  <m:oMath xmlns:m="http://schemas.openxmlformats.org/officeDocument/2006/math">
                    <m:sSub>
                      <m:sSubPr>
                        <m:ctrlPr>
                          <a:rPr lang="de-DE" b="0" i="1" dirty="0" smtClean="0">
                            <a:solidFill>
                              <a:schemeClr val="accent6"/>
                            </a:solidFill>
                            <a:latin typeface="Cambria Math" panose="02040503050406030204" pitchFamily="18" charset="0"/>
                          </a:rPr>
                        </m:ctrlPr>
                      </m:sSubPr>
                      <m:e>
                        <m:r>
                          <a:rPr lang="en-GB" i="1" dirty="0">
                            <a:solidFill>
                              <a:schemeClr val="accent6"/>
                            </a:solidFill>
                            <a:latin typeface="Cambria Math" panose="02040503050406030204" pitchFamily="18" charset="0"/>
                          </a:rPr>
                          <m:t>𝑚</m:t>
                        </m:r>
                      </m:e>
                      <m:sub>
                        <m:r>
                          <a:rPr lang="de-DE" b="0" i="1" dirty="0" smtClean="0">
                            <a:solidFill>
                              <a:schemeClr val="accent6"/>
                            </a:solidFill>
                            <a:latin typeface="Cambria Math" panose="02040503050406030204" pitchFamily="18" charset="0"/>
                          </a:rPr>
                          <m:t>12</m:t>
                        </m:r>
                      </m:sub>
                    </m:sSub>
                  </m:oMath>
                </a14:m>
                <a:endParaRPr lang="en-GB" dirty="0">
                  <a:solidFill>
                    <a:schemeClr val="accent1"/>
                  </a:solidFill>
                </a:endParaRPr>
              </a:p>
              <a:p>
                <a:pPr lvl="3"/>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b="1" i="1">
                            <a:solidFill>
                              <a:schemeClr val="tx1">
                                <a:lumMod val="60000"/>
                                <a:lumOff val="40000"/>
                              </a:schemeClr>
                            </a:solidFill>
                            <a:latin typeface="Cambria Math" panose="02040503050406030204" pitchFamily="18" charset="0"/>
                          </a:rPr>
                          <m:t>𝑪</m:t>
                        </m:r>
                      </m:e>
                      <m:sub>
                        <m:r>
                          <a:rPr lang="de-DE" i="1">
                            <a:solidFill>
                              <a:schemeClr val="tx1">
                                <a:lumMod val="60000"/>
                                <a:lumOff val="40000"/>
                              </a:schemeClr>
                            </a:solidFill>
                            <a:latin typeface="Cambria Math" panose="02040503050406030204" pitchFamily="18" charset="0"/>
                          </a:rPr>
                          <m:t>2</m:t>
                        </m:r>
                      </m:sub>
                    </m:sSub>
                  </m:oMath>
                </a14:m>
                <a:r>
                  <a:rPr lang="en-GB" dirty="0">
                    <a:solidFill>
                      <a:schemeClr val="tx1">
                        <a:lumMod val="60000"/>
                        <a:lumOff val="40000"/>
                      </a:schemeClr>
                    </a:solidFill>
                  </a:rPr>
                  <a:t> sends information on </a:t>
                </a:r>
                <a14:m>
                  <m:oMath xmlns:m="http://schemas.openxmlformats.org/officeDocument/2006/math">
                    <m:r>
                      <a:rPr lang="de-DE" i="1">
                        <a:latin typeface="Cambria Math" charset="0"/>
                      </a:rPr>
                      <m:t>𝐸𝑝𝑖𝑑</m:t>
                    </m:r>
                    <m:r>
                      <a:rPr lang="de-DE" i="1">
                        <a:latin typeface="Cambria Math" panose="02040503050406030204" pitchFamily="18" charset="0"/>
                      </a:rPr>
                      <m:t>,</m:t>
                    </m:r>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r>
                      <a:rPr lang="de-DE" i="1">
                        <a:latin typeface="Cambria Math" panose="02040503050406030204" pitchFamily="18" charset="0"/>
                      </a:rPr>
                      <m:t> </m:t>
                    </m:r>
                  </m:oMath>
                </a14:m>
                <a:r>
                  <a:rPr lang="en-GB" dirty="0">
                    <a:solidFill>
                      <a:schemeClr val="tx1">
                        <a:lumMod val="60000"/>
                        <a:lumOff val="40000"/>
                      </a:schemeClr>
                    </a:solidFill>
                  </a:rPr>
                  <a:t>to</a:t>
                </a:r>
                <a:r>
                  <a:rPr lang="en-GB" dirty="0">
                    <a:solidFill>
                      <a:srgbClr val="C00000"/>
                    </a:solidFill>
                  </a:rPr>
                  <a:t> </a:t>
                </a:r>
                <a14:m>
                  <m:oMath xmlns:m="http://schemas.openxmlformats.org/officeDocument/2006/math">
                    <m:sSub>
                      <m:sSubPr>
                        <m:ctrlPr>
                          <a:rPr lang="de-DE" i="1" smtClean="0">
                            <a:solidFill>
                              <a:srgbClr val="7030A0"/>
                            </a:solidFill>
                            <a:latin typeface="Cambria Math" panose="02040503050406030204" pitchFamily="18" charset="0"/>
                          </a:rPr>
                        </m:ctrlPr>
                      </m:sSubPr>
                      <m:e>
                        <m:r>
                          <a:rPr lang="de-DE" b="1" i="1">
                            <a:solidFill>
                              <a:srgbClr val="7030A0"/>
                            </a:solidFill>
                            <a:latin typeface="Cambria Math" panose="02040503050406030204" pitchFamily="18" charset="0"/>
                          </a:rPr>
                          <m:t>𝑪</m:t>
                        </m:r>
                      </m:e>
                      <m:sub>
                        <m:r>
                          <a:rPr lang="de-DE" i="1">
                            <a:solidFill>
                              <a:srgbClr val="7030A0"/>
                            </a:solidFill>
                            <a:latin typeface="Cambria Math" panose="02040503050406030204" pitchFamily="18" charset="0"/>
                          </a:rPr>
                          <m:t>3</m:t>
                        </m:r>
                      </m:sub>
                    </m:sSub>
                  </m:oMath>
                </a14:m>
                <a:r>
                  <a:rPr lang="en-GB" dirty="0">
                    <a:solidFill>
                      <a:schemeClr val="tx1">
                        <a:lumMod val="50000"/>
                        <a:lumOff val="50000"/>
                      </a:schemeClr>
                    </a:solidFill>
                  </a:rPr>
                  <a:t> </a:t>
                </a:r>
                <a:r>
                  <a:rPr lang="en-GB" dirty="0">
                    <a:solidFill>
                      <a:schemeClr val="tx1">
                        <a:lumMod val="60000"/>
                        <a:lumOff val="40000"/>
                      </a:schemeClr>
                    </a:solidFill>
                  </a:rPr>
                  <a:t>in a message </a:t>
                </a:r>
                <a14:m>
                  <m:oMath xmlns:m="http://schemas.openxmlformats.org/officeDocument/2006/math">
                    <m:sSub>
                      <m:sSubPr>
                        <m:ctrlPr>
                          <a:rPr lang="de-DE" b="0" i="1" smtClean="0">
                            <a:solidFill>
                              <a:schemeClr val="tx1">
                                <a:lumMod val="60000"/>
                                <a:lumOff val="40000"/>
                              </a:schemeClr>
                            </a:solidFill>
                            <a:latin typeface="Cambria Math" panose="02040503050406030204" pitchFamily="18" charset="0"/>
                          </a:rPr>
                        </m:ctrlPr>
                      </m:sSubPr>
                      <m:e>
                        <m:r>
                          <a:rPr lang="de-DE" b="0" i="1" smtClean="0">
                            <a:solidFill>
                              <a:schemeClr val="tx1">
                                <a:lumMod val="60000"/>
                                <a:lumOff val="40000"/>
                              </a:schemeClr>
                            </a:solidFill>
                            <a:latin typeface="Cambria Math" panose="02040503050406030204" pitchFamily="18" charset="0"/>
                          </a:rPr>
                          <m:t>𝑚</m:t>
                        </m:r>
                      </m:e>
                      <m:sub>
                        <m:r>
                          <a:rPr lang="de-DE" b="0" i="1" smtClean="0">
                            <a:solidFill>
                              <a:schemeClr val="tx1">
                                <a:lumMod val="60000"/>
                                <a:lumOff val="40000"/>
                              </a:schemeClr>
                            </a:solidFill>
                            <a:latin typeface="Cambria Math" panose="02040503050406030204" pitchFamily="18" charset="0"/>
                          </a:rPr>
                          <m:t>23</m:t>
                        </m:r>
                      </m:sub>
                    </m:sSub>
                  </m:oMath>
                </a14:m>
                <a:endParaRPr lang="en-GB" dirty="0">
                  <a:solidFill>
                    <a:schemeClr val="tx1">
                      <a:lumMod val="60000"/>
                      <a:lumOff val="40000"/>
                    </a:schemeClr>
                  </a:solidFill>
                </a:endParaRPr>
              </a:p>
              <a:p>
                <a:pPr lvl="4"/>
                <a:r>
                  <a:rPr lang="en-GB" dirty="0">
                    <a:solidFill>
                      <a:schemeClr val="tx1">
                        <a:lumMod val="60000"/>
                        <a:lumOff val="40000"/>
                      </a:schemeClr>
                    </a:solidFill>
                  </a:rPr>
                  <a:t>Eliminates </a:t>
                </a:r>
                <a14:m>
                  <m:oMath xmlns:m="http://schemas.openxmlformats.org/officeDocument/2006/math">
                    <m:r>
                      <a:rPr lang="en-GB" i="1">
                        <a:solidFill>
                          <a:schemeClr val="tx1">
                            <a:lumMod val="60000"/>
                            <a:lumOff val="40000"/>
                          </a:schemeClr>
                        </a:solidFill>
                        <a:latin typeface="Cambria Math" charset="0"/>
                      </a:rPr>
                      <m:t>𝑇𝑟𝑎𝑣𝑒𝑙</m:t>
                    </m:r>
                    <m:d>
                      <m:dPr>
                        <m:ctrlPr>
                          <a:rPr lang="en-GB" i="1">
                            <a:solidFill>
                              <a:schemeClr val="tx1">
                                <a:lumMod val="60000"/>
                                <a:lumOff val="40000"/>
                              </a:schemeClr>
                            </a:solidFill>
                            <a:latin typeface="Cambria Math" panose="02040503050406030204" pitchFamily="18" charset="0"/>
                          </a:rPr>
                        </m:ctrlPr>
                      </m:dPr>
                      <m:e>
                        <m:r>
                          <a:rPr lang="en-GB" i="1">
                            <a:solidFill>
                              <a:schemeClr val="tx1">
                                <a:lumMod val="60000"/>
                                <a:lumOff val="40000"/>
                              </a:schemeClr>
                            </a:solidFill>
                            <a:latin typeface="Cambria Math" charset="0"/>
                          </a:rPr>
                          <m:t>𝑋</m:t>
                        </m:r>
                      </m:e>
                    </m:d>
                  </m:oMath>
                </a14:m>
                <a:r>
                  <a:rPr lang="en-GB" dirty="0">
                    <a:solidFill>
                      <a:schemeClr val="tx1">
                        <a:lumMod val="60000"/>
                        <a:lumOff val="40000"/>
                      </a:schemeClr>
                    </a:solidFill>
                  </a:rPr>
                  <a:t> from </a:t>
                </a:r>
                <a14:m>
                  <m:oMath xmlns:m="http://schemas.openxmlformats.org/officeDocument/2006/math">
                    <m:sSub>
                      <m:sSubPr>
                        <m:ctrlPr>
                          <a:rPr lang="en-GB" i="1">
                            <a:solidFill>
                              <a:schemeClr val="tx1">
                                <a:lumMod val="60000"/>
                                <a:lumOff val="40000"/>
                              </a:schemeClr>
                            </a:solidFill>
                            <a:latin typeface="Cambria Math" panose="02040503050406030204" pitchFamily="18" charset="0"/>
                          </a:rPr>
                        </m:ctrlPr>
                      </m:sSubPr>
                      <m:e>
                        <m:r>
                          <a:rPr lang="en-GB" i="1">
                            <a:solidFill>
                              <a:schemeClr val="tx1">
                                <a:lumMod val="60000"/>
                                <a:lumOff val="40000"/>
                              </a:schemeClr>
                            </a:solidFill>
                            <a:latin typeface="Cambria Math" panose="02040503050406030204" pitchFamily="18" charset="0"/>
                          </a:rPr>
                          <m:t>𝑔</m:t>
                        </m:r>
                      </m:e>
                      <m:sub>
                        <m:r>
                          <a:rPr lang="en-GB" i="1">
                            <a:solidFill>
                              <a:schemeClr val="tx1">
                                <a:lumMod val="60000"/>
                                <a:lumOff val="40000"/>
                              </a:schemeClr>
                            </a:solidFill>
                            <a:latin typeface="Cambria Math" panose="02040503050406030204" pitchFamily="18" charset="0"/>
                          </a:rPr>
                          <m:t>2</m:t>
                        </m:r>
                      </m:sub>
                    </m:sSub>
                  </m:oMath>
                </a14:m>
                <a:r>
                  <a:rPr lang="en-GB" dirty="0">
                    <a:solidFill>
                      <a:schemeClr val="tx1">
                        <a:lumMod val="60000"/>
                        <a:lumOff val="40000"/>
                      </a:schemeClr>
                    </a:solidFill>
                  </a:rPr>
                  <a:t> and </a:t>
                </a:r>
                <a14:m>
                  <m:oMath xmlns:m="http://schemas.openxmlformats.org/officeDocument/2006/math">
                    <m:sSub>
                      <m:sSubPr>
                        <m:ctrlPr>
                          <a:rPr lang="de-DE" b="0" i="1" dirty="0" smtClean="0">
                            <a:solidFill>
                              <a:schemeClr val="accent6"/>
                            </a:solidFill>
                            <a:latin typeface="Cambria Math" panose="02040503050406030204" pitchFamily="18" charset="0"/>
                          </a:rPr>
                        </m:ctrlPr>
                      </m:sSubPr>
                      <m:e>
                        <m:r>
                          <a:rPr lang="en-GB" i="1" dirty="0">
                            <a:solidFill>
                              <a:schemeClr val="accent6"/>
                            </a:solidFill>
                            <a:latin typeface="Cambria Math" panose="02040503050406030204" pitchFamily="18" charset="0"/>
                          </a:rPr>
                          <m:t>𝑚</m:t>
                        </m:r>
                      </m:e>
                      <m:sub>
                        <m:r>
                          <a:rPr lang="de-DE" b="0" i="1" dirty="0" smtClean="0">
                            <a:solidFill>
                              <a:schemeClr val="accent6"/>
                            </a:solidFill>
                            <a:latin typeface="Cambria Math" panose="02040503050406030204" pitchFamily="18" charset="0"/>
                          </a:rPr>
                          <m:t>12</m:t>
                        </m:r>
                      </m:sub>
                    </m:sSub>
                  </m:oMath>
                </a14:m>
                <a:r>
                  <a:rPr lang="en-GB" dirty="0">
                    <a:solidFill>
                      <a:schemeClr val="accent6"/>
                    </a:solidFill>
                  </a:rPr>
                  <a:t> </a:t>
                </a:r>
                <a:r>
                  <a:rPr lang="en-GB" dirty="0">
                    <a:solidFill>
                      <a:schemeClr val="tx1">
                        <a:lumMod val="60000"/>
                        <a:lumOff val="40000"/>
                      </a:schemeClr>
                    </a:solidFill>
                  </a:rPr>
                  <a:t>for </a:t>
                </a:r>
                <a14:m>
                  <m:oMath xmlns:m="http://schemas.openxmlformats.org/officeDocument/2006/math">
                    <m:sSub>
                      <m:sSubPr>
                        <m:ctrlPr>
                          <a:rPr lang="de-DE" i="1">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i="1">
                            <a:solidFill>
                              <a:schemeClr val="tx1">
                                <a:lumMod val="60000"/>
                                <a:lumOff val="40000"/>
                              </a:schemeClr>
                            </a:solidFill>
                            <a:latin typeface="Cambria Math" panose="02040503050406030204" pitchFamily="18" charset="0"/>
                          </a:rPr>
                          <m:t>23</m:t>
                        </m:r>
                      </m:sub>
                    </m:sSub>
                  </m:oMath>
                </a14:m>
                <a:endParaRPr lang="de-DE" dirty="0">
                  <a:solidFill>
                    <a:schemeClr val="tx1">
                      <a:lumMod val="50000"/>
                      <a:lumOff val="50000"/>
                    </a:schemeClr>
                  </a:solidFill>
                </a:endParaRPr>
              </a:p>
              <a:p>
                <a:pPr lvl="2"/>
                <a:r>
                  <a:rPr lang="en-GB" dirty="0">
                    <a:solidFill>
                      <a:srgbClr val="7030A0"/>
                    </a:solidFill>
                  </a:rPr>
                  <a:t>With</a:t>
                </a:r>
                <a:r>
                  <a:rPr lang="en-GB" dirty="0">
                    <a:solidFill>
                      <a:srgbClr val="C00000"/>
                    </a:solidFill>
                  </a:rPr>
                  <a:t>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i="1">
                            <a:solidFill>
                              <a:schemeClr val="tx1">
                                <a:lumMod val="60000"/>
                                <a:lumOff val="40000"/>
                              </a:schemeClr>
                            </a:solidFill>
                            <a:latin typeface="Cambria Math" panose="02040503050406030204" pitchFamily="18" charset="0"/>
                          </a:rPr>
                          <m:t>23</m:t>
                        </m:r>
                      </m:sub>
                    </m:sSub>
                  </m:oMath>
                </a14:m>
                <a:r>
                  <a:rPr lang="en-GB" dirty="0">
                    <a:solidFill>
                      <a:srgbClr val="7030A0"/>
                    </a:solidFill>
                  </a:rPr>
                  <a:t>, </a:t>
                </a:r>
                <a14:m>
                  <m:oMath xmlns:m="http://schemas.openxmlformats.org/officeDocument/2006/math">
                    <m:sSub>
                      <m:sSubPr>
                        <m:ctrlPr>
                          <a:rPr lang="de-DE" i="1">
                            <a:solidFill>
                              <a:srgbClr val="7030A0"/>
                            </a:solidFill>
                            <a:latin typeface="Cambria Math" panose="02040503050406030204" pitchFamily="18" charset="0"/>
                          </a:rPr>
                        </m:ctrlPr>
                      </m:sSubPr>
                      <m:e>
                        <m:r>
                          <a:rPr lang="de-DE" b="1" i="1">
                            <a:solidFill>
                              <a:srgbClr val="7030A0"/>
                            </a:solidFill>
                            <a:latin typeface="Cambria Math" panose="02040503050406030204" pitchFamily="18" charset="0"/>
                          </a:rPr>
                          <m:t>𝑪</m:t>
                        </m:r>
                      </m:e>
                      <m:sub>
                        <m:r>
                          <a:rPr lang="de-DE" i="1">
                            <a:solidFill>
                              <a:srgbClr val="7030A0"/>
                            </a:solidFill>
                            <a:latin typeface="Cambria Math" panose="02040503050406030204" pitchFamily="18" charset="0"/>
                          </a:rPr>
                          <m:t>3</m:t>
                        </m:r>
                      </m:sub>
                    </m:sSub>
                  </m:oMath>
                </a14:m>
                <a:r>
                  <a:rPr lang="en-GB" dirty="0">
                    <a:solidFill>
                      <a:srgbClr val="7030A0"/>
                    </a:solidFill>
                  </a:rPr>
                  <a:t> is independent from its</a:t>
                </a:r>
                <a:r>
                  <a:rPr lang="en-GB" dirty="0">
                    <a:solidFill>
                      <a:srgbClr val="C00000"/>
                    </a:solidFill>
                  </a:rPr>
                  <a:t> </a:t>
                </a:r>
                <a:br>
                  <a:rPr lang="en-GB" dirty="0">
                    <a:solidFill>
                      <a:srgbClr val="C00000"/>
                    </a:solidFill>
                  </a:rPr>
                </a:br>
                <a:r>
                  <a:rPr lang="en-GB" dirty="0">
                    <a:solidFill>
                      <a:schemeClr val="tx1">
                        <a:lumMod val="60000"/>
                        <a:lumOff val="40000"/>
                      </a:schemeClr>
                    </a:solidFill>
                  </a:rPr>
                  <a:t>neighbour </a:t>
                </a:r>
                <a14:m>
                  <m:oMath xmlns:m="http://schemas.openxmlformats.org/officeDocument/2006/math">
                    <m:sSub>
                      <m:sSubPr>
                        <m:ctrlPr>
                          <a:rPr lang="de-DE" i="1">
                            <a:solidFill>
                              <a:schemeClr val="tx1">
                                <a:lumMod val="60000"/>
                                <a:lumOff val="40000"/>
                              </a:schemeClr>
                            </a:solidFill>
                            <a:latin typeface="Cambria Math" panose="02040503050406030204" pitchFamily="18" charset="0"/>
                          </a:rPr>
                        </m:ctrlPr>
                      </m:sSubPr>
                      <m:e>
                        <m:r>
                          <a:rPr lang="de-DE" b="1" i="1">
                            <a:solidFill>
                              <a:schemeClr val="tx1">
                                <a:lumMod val="60000"/>
                                <a:lumOff val="40000"/>
                              </a:schemeClr>
                            </a:solidFill>
                            <a:latin typeface="Cambria Math" panose="02040503050406030204" pitchFamily="18" charset="0"/>
                          </a:rPr>
                          <m:t>𝑪</m:t>
                        </m:r>
                      </m:e>
                      <m:sub>
                        <m:r>
                          <a:rPr lang="de-DE" i="1">
                            <a:solidFill>
                              <a:schemeClr val="tx1">
                                <a:lumMod val="60000"/>
                                <a:lumOff val="40000"/>
                              </a:schemeClr>
                            </a:solidFill>
                            <a:latin typeface="Cambria Math" panose="02040503050406030204" pitchFamily="18" charset="0"/>
                          </a:rPr>
                          <m:t>2</m:t>
                        </m:r>
                      </m:sub>
                    </m:sSub>
                  </m:oMath>
                </a14:m>
                <a:r>
                  <a:rPr lang="en-GB" dirty="0">
                    <a:solidFill>
                      <a:schemeClr val="tx1">
                        <a:lumMod val="60000"/>
                        <a:lumOff val="40000"/>
                      </a:schemeClr>
                    </a:solidFill>
                  </a:rPr>
                  <a:t> </a:t>
                </a:r>
                <a:r>
                  <a:rPr lang="en-GB" dirty="0">
                    <a:solidFill>
                      <a:srgbClr val="7030A0"/>
                    </a:solidFill>
                  </a:rPr>
                  <a:t>and therefore also from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b="1" i="1">
                            <a:solidFill>
                              <a:schemeClr val="accent6"/>
                            </a:solidFill>
                            <a:latin typeface="Cambria Math" panose="02040503050406030204" pitchFamily="18" charset="0"/>
                          </a:rPr>
                          <m:t>𝑪</m:t>
                        </m:r>
                      </m:e>
                      <m:sub>
                        <m:r>
                          <a:rPr lang="de-DE" i="1">
                            <a:solidFill>
                              <a:schemeClr val="accent6"/>
                            </a:solidFill>
                            <a:latin typeface="Cambria Math" panose="02040503050406030204" pitchFamily="18" charset="0"/>
                          </a:rPr>
                          <m:t>1</m:t>
                        </m:r>
                      </m:sub>
                    </m:sSub>
                  </m:oMath>
                </a14:m>
                <a:endParaRPr lang="en-GB" dirty="0">
                  <a:solidFill>
                    <a:srgbClr val="C00000"/>
                  </a:solidFill>
                </a:endParaRPr>
              </a:p>
              <a:p>
                <a:pPr lvl="3"/>
                <a:r>
                  <a:rPr lang="en-GB" dirty="0">
                    <a:solidFill>
                      <a:schemeClr val="tx1">
                        <a:lumMod val="60000"/>
                        <a:lumOff val="40000"/>
                      </a:schemeClr>
                    </a:solidFill>
                  </a:rPr>
                  <a:t>As </a:t>
                </a:r>
                <a14:m>
                  <m:oMath xmlns:m="http://schemas.openxmlformats.org/officeDocument/2006/math">
                    <m:sSub>
                      <m:sSubPr>
                        <m:ctrlPr>
                          <a:rPr lang="de-DE" i="1">
                            <a:solidFill>
                              <a:schemeClr val="tx1">
                                <a:lumMod val="60000"/>
                                <a:lumOff val="40000"/>
                              </a:schemeClr>
                            </a:solidFill>
                            <a:latin typeface="Cambria Math" panose="02040503050406030204" pitchFamily="18" charset="0"/>
                          </a:rPr>
                        </m:ctrlPr>
                      </m:sSubPr>
                      <m:e>
                        <m:r>
                          <a:rPr lang="de-DE" b="1" i="1">
                            <a:solidFill>
                              <a:schemeClr val="tx1">
                                <a:lumMod val="60000"/>
                                <a:lumOff val="40000"/>
                              </a:schemeClr>
                            </a:solidFill>
                            <a:latin typeface="Cambria Math" panose="02040503050406030204" pitchFamily="18" charset="0"/>
                          </a:rPr>
                          <m:t>𝑪</m:t>
                        </m:r>
                      </m:e>
                      <m:sub>
                        <m:r>
                          <a:rPr lang="de-DE" i="1">
                            <a:solidFill>
                              <a:schemeClr val="tx1">
                                <a:lumMod val="60000"/>
                                <a:lumOff val="40000"/>
                              </a:schemeClr>
                            </a:solidFill>
                            <a:latin typeface="Cambria Math" panose="02040503050406030204" pitchFamily="18" charset="0"/>
                          </a:rPr>
                          <m:t>2</m:t>
                        </m:r>
                      </m:sub>
                    </m:sSub>
                  </m:oMath>
                </a14:m>
                <a:r>
                  <a:rPr lang="en-GB" dirty="0">
                    <a:solidFill>
                      <a:schemeClr val="tx1">
                        <a:lumMod val="60000"/>
                        <a:lumOff val="40000"/>
                      </a:schemeClr>
                    </a:solidFill>
                  </a:rPr>
                  <a:t> is independent given </a:t>
                </a:r>
                <a14:m>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i="1" dirty="0">
                            <a:solidFill>
                              <a:schemeClr val="accent6"/>
                            </a:solidFill>
                            <a:latin typeface="Cambria Math" panose="02040503050406030204" pitchFamily="18" charset="0"/>
                          </a:rPr>
                          <m:t>𝑚</m:t>
                        </m:r>
                      </m:e>
                      <m:sub>
                        <m:r>
                          <a:rPr lang="de-DE" i="1" dirty="0">
                            <a:solidFill>
                              <a:schemeClr val="accent6"/>
                            </a:solidFill>
                            <a:latin typeface="Cambria Math" panose="02040503050406030204" pitchFamily="18" charset="0"/>
                          </a:rPr>
                          <m:t>12</m:t>
                        </m:r>
                      </m:sub>
                    </m:sSub>
                  </m:oMath>
                </a14:m>
                <a:r>
                  <a:rPr lang="en-GB" dirty="0">
                    <a:solidFill>
                      <a:srgbClr val="C00000"/>
                    </a:solidFill>
                  </a:rPr>
                  <a:t> </a:t>
                </a:r>
                <a:r>
                  <a:rPr lang="en-GB" dirty="0">
                    <a:solidFill>
                      <a:schemeClr val="tx1">
                        <a:lumMod val="60000"/>
                        <a:lumOff val="40000"/>
                      </a:schemeClr>
                    </a:solidFill>
                  </a:rPr>
                  <a:t>from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b="1" i="1">
                            <a:solidFill>
                              <a:schemeClr val="accent6"/>
                            </a:solidFill>
                            <a:latin typeface="Cambria Math" panose="02040503050406030204" pitchFamily="18" charset="0"/>
                          </a:rPr>
                          <m:t>𝑪</m:t>
                        </m:r>
                      </m:e>
                      <m:sub>
                        <m:r>
                          <a:rPr lang="de-DE" i="1">
                            <a:solidFill>
                              <a:schemeClr val="accent6"/>
                            </a:solidFill>
                            <a:latin typeface="Cambria Math" panose="02040503050406030204" pitchFamily="18" charset="0"/>
                          </a:rPr>
                          <m:t>1</m:t>
                        </m:r>
                      </m:sub>
                    </m:sSub>
                  </m:oMath>
                </a14:m>
                <a:endParaRPr lang="en-GB" dirty="0">
                  <a:solidFill>
                    <a:srgbClr val="C00000"/>
                  </a:solidFill>
                </a:endParaRPr>
              </a:p>
            </p:txBody>
          </p:sp>
        </mc:Choice>
        <mc:Fallback xmlns="">
          <p:sp>
            <p:nvSpPr>
              <p:cNvPr id="3" name="Content Placeholder 2">
                <a:extLst>
                  <a:ext uri="{FF2B5EF4-FFF2-40B4-BE49-F238E27FC236}">
                    <a16:creationId xmlns:a16="http://schemas.microsoft.com/office/drawing/2014/main" id="{49579364-18FC-4D4A-BB78-1BBFC400662E}"/>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10</a:t>
            </a:fld>
            <a:endParaRPr lang="en-GB"/>
          </a:p>
        </p:txBody>
      </p:sp>
      <p:cxnSp>
        <p:nvCxnSpPr>
          <p:cNvPr id="62" name="Curved Connector 61">
            <a:extLst>
              <a:ext uri="{FF2B5EF4-FFF2-40B4-BE49-F238E27FC236}">
                <a16:creationId xmlns:a16="http://schemas.microsoft.com/office/drawing/2014/main" id="{355AA076-0D47-0344-96B8-BEE193F15682}"/>
              </a:ext>
            </a:extLst>
          </p:cNvPr>
          <p:cNvCxnSpPr>
            <a:cxnSpLocks/>
          </p:cNvCxnSpPr>
          <p:nvPr/>
        </p:nvCxnSpPr>
        <p:spPr>
          <a:xfrm rot="16200000" flipV="1">
            <a:off x="9837281" y="3156224"/>
            <a:ext cx="12700" cy="2356640"/>
          </a:xfrm>
          <a:prstGeom prst="curvedConnector3">
            <a:avLst>
              <a:gd name="adj1" fmla="val 1800000"/>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EA0C3F57-D2BA-9545-899A-839AE77BB524}"/>
                  </a:ext>
                </a:extLst>
              </p:cNvPr>
              <p:cNvSpPr/>
              <p:nvPr/>
            </p:nvSpPr>
            <p:spPr>
              <a:xfrm>
                <a:off x="9260704" y="3863353"/>
                <a:ext cx="1318888" cy="307777"/>
              </a:xfrm>
              <a:prstGeom prst="rect">
                <a:avLst/>
              </a:prstGeom>
            </p:spPr>
            <p:txBody>
              <a:bodyPr wrap="square">
                <a:spAutoFit/>
              </a:bodyPr>
              <a:lstStyle/>
              <a:p>
                <a14:m>
                  <m:oMath xmlns:m="http://schemas.openxmlformats.org/officeDocument/2006/math">
                    <m:r>
                      <a:rPr lang="de-DE" sz="1400" i="1" smtClean="0">
                        <a:latin typeface="Cambria Math" charset="0"/>
                      </a:rPr>
                      <m:t>𝐸𝑝𝑖𝑑</m:t>
                    </m:r>
                    <m:r>
                      <a:rPr lang="de-DE" sz="1400" i="1">
                        <a:latin typeface="Cambria Math" panose="02040503050406030204" pitchFamily="18" charset="0"/>
                      </a:rPr>
                      <m:t>,</m:t>
                    </m:r>
                    <m:r>
                      <a:rPr lang="de-DE" sz="1400" i="1">
                        <a:latin typeface="Cambria Math" panose="02040503050406030204" pitchFamily="18" charset="0"/>
                      </a:rPr>
                      <m:t>𝑆𝑖𝑐𝑘</m:t>
                    </m:r>
                    <m:d>
                      <m:dPr>
                        <m:ctrlPr>
                          <a:rPr lang="de-DE" sz="1400" i="1">
                            <a:latin typeface="Cambria Math" panose="02040503050406030204" pitchFamily="18" charset="0"/>
                          </a:rPr>
                        </m:ctrlPr>
                      </m:dPr>
                      <m:e>
                        <m:r>
                          <a:rPr lang="de-DE" sz="1400" i="1">
                            <a:latin typeface="Cambria Math" panose="02040503050406030204" pitchFamily="18" charset="0"/>
                          </a:rPr>
                          <m:t>𝑋</m:t>
                        </m:r>
                      </m:e>
                    </m:d>
                  </m:oMath>
                </a14:m>
                <a:r>
                  <a:rPr lang="de-DE" sz="1400" dirty="0"/>
                  <a:t>?</a:t>
                </a:r>
              </a:p>
            </p:txBody>
          </p:sp>
        </mc:Choice>
        <mc:Fallback xmlns="">
          <p:sp>
            <p:nvSpPr>
              <p:cNvPr id="63" name="Rectangle 62">
                <a:extLst>
                  <a:ext uri="{FF2B5EF4-FFF2-40B4-BE49-F238E27FC236}">
                    <a16:creationId xmlns:a16="http://schemas.microsoft.com/office/drawing/2014/main" id="{EA0C3F57-D2BA-9545-899A-839AE77BB524}"/>
                  </a:ext>
                </a:extLst>
              </p:cNvPr>
              <p:cNvSpPr>
                <a:spLocks noRot="1" noChangeAspect="1" noMove="1" noResize="1" noEditPoints="1" noAdjustHandles="1" noChangeArrowheads="1" noChangeShapeType="1" noTextEdit="1"/>
              </p:cNvSpPr>
              <p:nvPr/>
            </p:nvSpPr>
            <p:spPr>
              <a:xfrm>
                <a:off x="9260704" y="3863353"/>
                <a:ext cx="1318888" cy="307777"/>
              </a:xfrm>
              <a:prstGeom prst="rect">
                <a:avLst/>
              </a:prstGeom>
              <a:blipFill>
                <a:blip r:embed="rId3"/>
                <a:stretch>
                  <a:fillRect b="-20000"/>
                </a:stretch>
              </a:blipFill>
            </p:spPr>
            <p:txBody>
              <a:bodyPr/>
              <a:lstStyle/>
              <a:p>
                <a:r>
                  <a:rPr lang="en-GB">
                    <a:noFill/>
                  </a:rPr>
                  <a:t> </a:t>
                </a:r>
              </a:p>
            </p:txBody>
          </p:sp>
        </mc:Fallback>
      </mc:AlternateContent>
      <p:cxnSp>
        <p:nvCxnSpPr>
          <p:cNvPr id="64" name="Curved Connector 63">
            <a:extLst>
              <a:ext uri="{FF2B5EF4-FFF2-40B4-BE49-F238E27FC236}">
                <a16:creationId xmlns:a16="http://schemas.microsoft.com/office/drawing/2014/main" id="{251318D5-A8BF-E742-B33D-2D8B9829902B}"/>
              </a:ext>
            </a:extLst>
          </p:cNvPr>
          <p:cNvCxnSpPr>
            <a:cxnSpLocks/>
          </p:cNvCxnSpPr>
          <p:nvPr/>
        </p:nvCxnSpPr>
        <p:spPr>
          <a:xfrm rot="16200000" flipV="1">
            <a:off x="7459632" y="3135215"/>
            <a:ext cx="12700" cy="2398659"/>
          </a:xfrm>
          <a:prstGeom prst="curvedConnector3">
            <a:avLst>
              <a:gd name="adj1" fmla="val 1800000"/>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607D896A-5ED7-D146-85CB-92AAF27E87DE}"/>
                  </a:ext>
                </a:extLst>
              </p:cNvPr>
              <p:cNvSpPr/>
              <p:nvPr/>
            </p:nvSpPr>
            <p:spPr>
              <a:xfrm>
                <a:off x="7144593" y="3863353"/>
                <a:ext cx="659444" cy="307777"/>
              </a:xfrm>
              <a:prstGeom prst="rect">
                <a:avLst/>
              </a:prstGeom>
            </p:spPr>
            <p:txBody>
              <a:bodyPr wrap="square">
                <a:spAutoFit/>
              </a:bodyPr>
              <a:lstStyle/>
              <a:p>
                <a14:m>
                  <m:oMath xmlns:m="http://schemas.openxmlformats.org/officeDocument/2006/math">
                    <m:r>
                      <a:rPr lang="de-DE" sz="1400" i="1" smtClean="0">
                        <a:latin typeface="Cambria Math" charset="0"/>
                      </a:rPr>
                      <m:t>𝐸𝑝𝑖𝑑</m:t>
                    </m:r>
                  </m:oMath>
                </a14:m>
                <a:r>
                  <a:rPr lang="de-DE" sz="1400" dirty="0"/>
                  <a:t>?</a:t>
                </a:r>
              </a:p>
            </p:txBody>
          </p:sp>
        </mc:Choice>
        <mc:Fallback xmlns="">
          <p:sp>
            <p:nvSpPr>
              <p:cNvPr id="65" name="Rectangle 64">
                <a:extLst>
                  <a:ext uri="{FF2B5EF4-FFF2-40B4-BE49-F238E27FC236}">
                    <a16:creationId xmlns:a16="http://schemas.microsoft.com/office/drawing/2014/main" id="{607D896A-5ED7-D146-85CB-92AAF27E87DE}"/>
                  </a:ext>
                </a:extLst>
              </p:cNvPr>
              <p:cNvSpPr>
                <a:spLocks noRot="1" noChangeAspect="1" noMove="1" noResize="1" noEditPoints="1" noAdjustHandles="1" noChangeArrowheads="1" noChangeShapeType="1" noTextEdit="1"/>
              </p:cNvSpPr>
              <p:nvPr/>
            </p:nvSpPr>
            <p:spPr>
              <a:xfrm>
                <a:off x="7144593" y="3863353"/>
                <a:ext cx="659444" cy="307777"/>
              </a:xfrm>
              <a:prstGeom prst="rect">
                <a:avLst/>
              </a:prstGeom>
              <a:blipFill>
                <a:blip r:embed="rId4"/>
                <a:stretch>
                  <a:fillRect b="-20000"/>
                </a:stretch>
              </a:blipFill>
            </p:spPr>
            <p:txBody>
              <a:bodyPr/>
              <a:lstStyle/>
              <a:p>
                <a:r>
                  <a:rPr lang="en-GB">
                    <a:noFill/>
                  </a:rPr>
                  <a:t> </a:t>
                </a:r>
              </a:p>
            </p:txBody>
          </p:sp>
        </mc:Fallback>
      </mc:AlternateContent>
      <p:cxnSp>
        <p:nvCxnSpPr>
          <p:cNvPr id="92" name="Straight Arrow Connector 91">
            <a:extLst>
              <a:ext uri="{FF2B5EF4-FFF2-40B4-BE49-F238E27FC236}">
                <a16:creationId xmlns:a16="http://schemas.microsoft.com/office/drawing/2014/main" id="{64A1E419-89D0-5448-8474-5C462225F7DA}"/>
              </a:ext>
            </a:extLst>
          </p:cNvPr>
          <p:cNvCxnSpPr>
            <a:cxnSpLocks/>
            <a:endCxn id="93" idx="0"/>
          </p:cNvCxnSpPr>
          <p:nvPr/>
        </p:nvCxnSpPr>
        <p:spPr>
          <a:xfrm>
            <a:off x="6260301" y="5317575"/>
            <a:ext cx="0" cy="255284"/>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7002723-03C7-464C-821A-96B6FF560597}"/>
                  </a:ext>
                </a:extLst>
              </p:cNvPr>
              <p:cNvSpPr txBox="1"/>
              <p:nvPr/>
            </p:nvSpPr>
            <p:spPr>
              <a:xfrm>
                <a:off x="5944638" y="5572859"/>
                <a:ext cx="6313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𝑚</m:t>
                          </m:r>
                        </m:e>
                        <m:sub>
                          <m:r>
                            <a:rPr lang="de-DE" i="1">
                              <a:solidFill>
                                <a:schemeClr val="accent6"/>
                              </a:solidFill>
                              <a:latin typeface="Cambria Math" panose="02040503050406030204" pitchFamily="18" charset="0"/>
                            </a:rPr>
                            <m:t>12</m:t>
                          </m:r>
                        </m:sub>
                      </m:sSub>
                    </m:oMath>
                  </m:oMathPara>
                </a14:m>
                <a:endParaRPr lang="en-GB" dirty="0">
                  <a:solidFill>
                    <a:schemeClr val="accent6"/>
                  </a:solidFill>
                </a:endParaRPr>
              </a:p>
            </p:txBody>
          </p:sp>
        </mc:Choice>
        <mc:Fallback xmlns="">
          <p:sp>
            <p:nvSpPr>
              <p:cNvPr id="93" name="TextBox 92">
                <a:extLst>
                  <a:ext uri="{FF2B5EF4-FFF2-40B4-BE49-F238E27FC236}">
                    <a16:creationId xmlns:a16="http://schemas.microsoft.com/office/drawing/2014/main" id="{B7002723-03C7-464C-821A-96B6FF560597}"/>
                  </a:ext>
                </a:extLst>
              </p:cNvPr>
              <p:cNvSpPr txBox="1">
                <a:spLocks noRot="1" noChangeAspect="1" noMove="1" noResize="1" noEditPoints="1" noAdjustHandles="1" noChangeArrowheads="1" noChangeShapeType="1" noTextEdit="1"/>
              </p:cNvSpPr>
              <p:nvPr/>
            </p:nvSpPr>
            <p:spPr>
              <a:xfrm>
                <a:off x="5944638" y="5572859"/>
                <a:ext cx="631327" cy="369332"/>
              </a:xfrm>
              <a:prstGeom prst="rect">
                <a:avLst/>
              </a:prstGeom>
              <a:blipFill>
                <a:blip r:embed="rId5"/>
                <a:stretch>
                  <a:fillRect/>
                </a:stretch>
              </a:blipFill>
            </p:spPr>
            <p:txBody>
              <a:bodyPr/>
              <a:lstStyle/>
              <a:p>
                <a:r>
                  <a:rPr lang="en-GB">
                    <a:noFill/>
                  </a:rPr>
                  <a:t> </a:t>
                </a:r>
              </a:p>
            </p:txBody>
          </p:sp>
        </mc:Fallback>
      </mc:AlternateContent>
      <p:cxnSp>
        <p:nvCxnSpPr>
          <p:cNvPr id="95" name="Curved Connector 94">
            <a:extLst>
              <a:ext uri="{FF2B5EF4-FFF2-40B4-BE49-F238E27FC236}">
                <a16:creationId xmlns:a16="http://schemas.microsoft.com/office/drawing/2014/main" id="{28C1F1AC-EA6E-D84A-823E-B1C754D10A70}"/>
              </a:ext>
            </a:extLst>
          </p:cNvPr>
          <p:cNvCxnSpPr>
            <a:cxnSpLocks/>
            <a:stCxn id="93" idx="3"/>
            <a:endCxn id="99" idx="2"/>
          </p:cNvCxnSpPr>
          <p:nvPr/>
        </p:nvCxnSpPr>
        <p:spPr>
          <a:xfrm flipV="1">
            <a:off x="6575965" y="5363061"/>
            <a:ext cx="1747257" cy="394465"/>
          </a:xfrm>
          <a:prstGeom prst="curvedConnector2">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32C5BF53-51BD-7B48-96BD-F41B5DFBD22A}"/>
                  </a:ext>
                </a:extLst>
              </p:cNvPr>
              <p:cNvSpPr txBox="1"/>
              <p:nvPr/>
            </p:nvSpPr>
            <p:spPr>
              <a:xfrm>
                <a:off x="8007558" y="4993728"/>
                <a:ext cx="6313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𝑚</m:t>
                          </m:r>
                        </m:e>
                        <m:sub>
                          <m:r>
                            <a:rPr lang="de-DE" i="1">
                              <a:solidFill>
                                <a:schemeClr val="accent6"/>
                              </a:solidFill>
                              <a:latin typeface="Cambria Math" panose="02040503050406030204" pitchFamily="18" charset="0"/>
                            </a:rPr>
                            <m:t>12</m:t>
                          </m:r>
                        </m:sub>
                      </m:sSub>
                    </m:oMath>
                  </m:oMathPara>
                </a14:m>
                <a:endParaRPr lang="en-GB" dirty="0">
                  <a:solidFill>
                    <a:schemeClr val="accent6"/>
                  </a:solidFill>
                </a:endParaRPr>
              </a:p>
            </p:txBody>
          </p:sp>
        </mc:Choice>
        <mc:Fallback xmlns="">
          <p:sp>
            <p:nvSpPr>
              <p:cNvPr id="99" name="TextBox 98">
                <a:extLst>
                  <a:ext uri="{FF2B5EF4-FFF2-40B4-BE49-F238E27FC236}">
                    <a16:creationId xmlns:a16="http://schemas.microsoft.com/office/drawing/2014/main" id="{32C5BF53-51BD-7B48-96BD-F41B5DFBD22A}"/>
                  </a:ext>
                </a:extLst>
              </p:cNvPr>
              <p:cNvSpPr txBox="1">
                <a:spLocks noRot="1" noChangeAspect="1" noMove="1" noResize="1" noEditPoints="1" noAdjustHandles="1" noChangeArrowheads="1" noChangeShapeType="1" noTextEdit="1"/>
              </p:cNvSpPr>
              <p:nvPr/>
            </p:nvSpPr>
            <p:spPr>
              <a:xfrm>
                <a:off x="8007558" y="4993728"/>
                <a:ext cx="631327"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DD23807B-0131-F44C-894A-1DAB55DB9EDF}"/>
                  </a:ext>
                </a:extLst>
              </p:cNvPr>
              <p:cNvSpPr/>
              <p:nvPr/>
            </p:nvSpPr>
            <p:spPr>
              <a:xfrm>
                <a:off x="7376401" y="5650909"/>
                <a:ext cx="619978" cy="307777"/>
              </a:xfrm>
              <a:prstGeom prst="rect">
                <a:avLst/>
              </a:prstGeom>
            </p:spPr>
            <p:txBody>
              <a:bodyPr wrap="none">
                <a:spAutoFit/>
              </a:bodyPr>
              <a:lstStyle/>
              <a:p>
                <a14:m>
                  <m:oMath xmlns:m="http://schemas.openxmlformats.org/officeDocument/2006/math">
                    <m:r>
                      <a:rPr lang="de-DE" sz="1400" i="1">
                        <a:latin typeface="Cambria Math" charset="0"/>
                      </a:rPr>
                      <m:t>𝐸𝑝𝑖𝑑</m:t>
                    </m:r>
                  </m:oMath>
                </a14:m>
                <a:r>
                  <a:rPr lang="en-GB" sz="1400" dirty="0"/>
                  <a:t>!</a:t>
                </a:r>
              </a:p>
            </p:txBody>
          </p:sp>
        </mc:Choice>
        <mc:Fallback xmlns="">
          <p:sp>
            <p:nvSpPr>
              <p:cNvPr id="100" name="Rectangle 99">
                <a:extLst>
                  <a:ext uri="{FF2B5EF4-FFF2-40B4-BE49-F238E27FC236}">
                    <a16:creationId xmlns:a16="http://schemas.microsoft.com/office/drawing/2014/main" id="{DD23807B-0131-F44C-894A-1DAB55DB9EDF}"/>
                  </a:ext>
                </a:extLst>
              </p:cNvPr>
              <p:cNvSpPr>
                <a:spLocks noRot="1" noChangeAspect="1" noMove="1" noResize="1" noEditPoints="1" noAdjustHandles="1" noChangeArrowheads="1" noChangeShapeType="1" noTextEdit="1"/>
              </p:cNvSpPr>
              <p:nvPr/>
            </p:nvSpPr>
            <p:spPr>
              <a:xfrm>
                <a:off x="7376401" y="5650909"/>
                <a:ext cx="619978" cy="307777"/>
              </a:xfrm>
              <a:prstGeom prst="rect">
                <a:avLst/>
              </a:prstGeom>
              <a:blipFill>
                <a:blip r:embed="rId7"/>
                <a:stretch>
                  <a:fillRect b="-20000"/>
                </a:stretch>
              </a:blipFill>
            </p:spPr>
            <p:txBody>
              <a:bodyPr/>
              <a:lstStyle/>
              <a:p>
                <a:r>
                  <a:rPr lang="en-GB">
                    <a:noFill/>
                  </a:rPr>
                  <a:t> </a:t>
                </a:r>
              </a:p>
            </p:txBody>
          </p:sp>
        </mc:Fallback>
      </mc:AlternateContent>
      <p:cxnSp>
        <p:nvCxnSpPr>
          <p:cNvPr id="101" name="Straight Arrow Connector 100">
            <a:extLst>
              <a:ext uri="{FF2B5EF4-FFF2-40B4-BE49-F238E27FC236}">
                <a16:creationId xmlns:a16="http://schemas.microsoft.com/office/drawing/2014/main" id="{EF659FFB-B6A8-1F49-89F1-968AC503A772}"/>
              </a:ext>
            </a:extLst>
          </p:cNvPr>
          <p:cNvCxnSpPr>
            <a:cxnSpLocks/>
            <a:stCxn id="110" idx="1"/>
            <a:endCxn id="102" idx="0"/>
          </p:cNvCxnSpPr>
          <p:nvPr/>
        </p:nvCxnSpPr>
        <p:spPr>
          <a:xfrm flipH="1">
            <a:off x="8453704" y="5390109"/>
            <a:ext cx="456" cy="160027"/>
          </a:xfrm>
          <a:prstGeom prst="straightConnector1">
            <a:avLst/>
          </a:prstGeom>
          <a:ln w="1905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9857177D-A462-064E-8953-BB5CB070A62E}"/>
                  </a:ext>
                </a:extLst>
              </p:cNvPr>
              <p:cNvSpPr txBox="1"/>
              <p:nvPr/>
            </p:nvSpPr>
            <p:spPr>
              <a:xfrm>
                <a:off x="8135380" y="5550135"/>
                <a:ext cx="6366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i="1">
                              <a:solidFill>
                                <a:schemeClr val="tx1">
                                  <a:lumMod val="60000"/>
                                  <a:lumOff val="40000"/>
                                </a:schemeClr>
                              </a:solidFill>
                              <a:latin typeface="Cambria Math" panose="02040503050406030204" pitchFamily="18" charset="0"/>
                            </a:rPr>
                            <m:t>23</m:t>
                          </m:r>
                        </m:sub>
                      </m:sSub>
                    </m:oMath>
                  </m:oMathPara>
                </a14:m>
                <a:endParaRPr lang="en-GB" dirty="0">
                  <a:solidFill>
                    <a:schemeClr val="tx1">
                      <a:lumMod val="60000"/>
                      <a:lumOff val="40000"/>
                    </a:schemeClr>
                  </a:solidFill>
                </a:endParaRPr>
              </a:p>
            </p:txBody>
          </p:sp>
        </mc:Choice>
        <mc:Fallback xmlns="">
          <p:sp>
            <p:nvSpPr>
              <p:cNvPr id="102" name="TextBox 101">
                <a:extLst>
                  <a:ext uri="{FF2B5EF4-FFF2-40B4-BE49-F238E27FC236}">
                    <a16:creationId xmlns:a16="http://schemas.microsoft.com/office/drawing/2014/main" id="{9857177D-A462-064E-8953-BB5CB070A62E}"/>
                  </a:ext>
                </a:extLst>
              </p:cNvPr>
              <p:cNvSpPr txBox="1">
                <a:spLocks noRot="1" noChangeAspect="1" noMove="1" noResize="1" noEditPoints="1" noAdjustHandles="1" noChangeArrowheads="1" noChangeShapeType="1" noTextEdit="1"/>
              </p:cNvSpPr>
              <p:nvPr/>
            </p:nvSpPr>
            <p:spPr>
              <a:xfrm>
                <a:off x="8135380" y="5550135"/>
                <a:ext cx="636649" cy="369332"/>
              </a:xfrm>
              <a:prstGeom prst="rect">
                <a:avLst/>
              </a:prstGeom>
              <a:blipFill>
                <a:blip r:embed="rId8"/>
                <a:stretch>
                  <a:fillRect/>
                </a:stretch>
              </a:blipFill>
            </p:spPr>
            <p:txBody>
              <a:bodyPr/>
              <a:lstStyle/>
              <a:p>
                <a:r>
                  <a:rPr lang="en-GB">
                    <a:noFill/>
                  </a:rPr>
                  <a:t> </a:t>
                </a:r>
              </a:p>
            </p:txBody>
          </p:sp>
        </mc:Fallback>
      </mc:AlternateContent>
      <p:cxnSp>
        <p:nvCxnSpPr>
          <p:cNvPr id="103" name="Curved Connector 102">
            <a:extLst>
              <a:ext uri="{FF2B5EF4-FFF2-40B4-BE49-F238E27FC236}">
                <a16:creationId xmlns:a16="http://schemas.microsoft.com/office/drawing/2014/main" id="{9488FD91-589C-B64A-9DE5-FC2CED23E246}"/>
              </a:ext>
            </a:extLst>
          </p:cNvPr>
          <p:cNvCxnSpPr>
            <a:cxnSpLocks/>
            <a:stCxn id="102" idx="3"/>
            <a:endCxn id="104" idx="2"/>
          </p:cNvCxnSpPr>
          <p:nvPr/>
        </p:nvCxnSpPr>
        <p:spPr>
          <a:xfrm flipV="1">
            <a:off x="8772028" y="5369879"/>
            <a:ext cx="1915478" cy="364923"/>
          </a:xfrm>
          <a:prstGeom prst="curvedConnector2">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8D7F5028-9969-204A-8D3E-E3D8D80164DA}"/>
                  </a:ext>
                </a:extLst>
              </p:cNvPr>
              <p:cNvSpPr txBox="1"/>
              <p:nvPr/>
            </p:nvSpPr>
            <p:spPr>
              <a:xfrm>
                <a:off x="10369182" y="5000546"/>
                <a:ext cx="6366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i="1">
                              <a:solidFill>
                                <a:schemeClr val="tx1">
                                  <a:lumMod val="60000"/>
                                  <a:lumOff val="40000"/>
                                </a:schemeClr>
                              </a:solidFill>
                              <a:latin typeface="Cambria Math" panose="02040503050406030204" pitchFamily="18" charset="0"/>
                            </a:rPr>
                            <m:t>23</m:t>
                          </m:r>
                        </m:sub>
                      </m:sSub>
                    </m:oMath>
                  </m:oMathPara>
                </a14:m>
                <a:endParaRPr lang="en-GB" dirty="0">
                  <a:solidFill>
                    <a:schemeClr val="tx1">
                      <a:lumMod val="60000"/>
                      <a:lumOff val="40000"/>
                    </a:schemeClr>
                  </a:solidFill>
                </a:endParaRPr>
              </a:p>
            </p:txBody>
          </p:sp>
        </mc:Choice>
        <mc:Fallback xmlns="">
          <p:sp>
            <p:nvSpPr>
              <p:cNvPr id="104" name="TextBox 103">
                <a:extLst>
                  <a:ext uri="{FF2B5EF4-FFF2-40B4-BE49-F238E27FC236}">
                    <a16:creationId xmlns:a16="http://schemas.microsoft.com/office/drawing/2014/main" id="{8D7F5028-9969-204A-8D3E-E3D8D80164DA}"/>
                  </a:ext>
                </a:extLst>
              </p:cNvPr>
              <p:cNvSpPr txBox="1">
                <a:spLocks noRot="1" noChangeAspect="1" noMove="1" noResize="1" noEditPoints="1" noAdjustHandles="1" noChangeArrowheads="1" noChangeShapeType="1" noTextEdit="1"/>
              </p:cNvSpPr>
              <p:nvPr/>
            </p:nvSpPr>
            <p:spPr>
              <a:xfrm>
                <a:off x="10369182" y="5000546"/>
                <a:ext cx="636649"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1630F68B-1FA6-F045-BD78-7AB502B12FB6}"/>
                  </a:ext>
                </a:extLst>
              </p:cNvPr>
              <p:cNvSpPr/>
              <p:nvPr/>
            </p:nvSpPr>
            <p:spPr>
              <a:xfrm>
                <a:off x="9838993" y="5628185"/>
                <a:ext cx="1337995" cy="307777"/>
              </a:xfrm>
              <a:prstGeom prst="rect">
                <a:avLst/>
              </a:prstGeom>
            </p:spPr>
            <p:txBody>
              <a:bodyPr wrap="none">
                <a:spAutoFit/>
              </a:bodyPr>
              <a:lstStyle/>
              <a:p>
                <a14:m>
                  <m:oMath xmlns:m="http://schemas.openxmlformats.org/officeDocument/2006/math">
                    <m:r>
                      <a:rPr lang="de-DE" sz="1400" i="1">
                        <a:latin typeface="Cambria Math" charset="0"/>
                      </a:rPr>
                      <m:t>𝐸𝑝𝑖𝑑</m:t>
                    </m:r>
                    <m:r>
                      <a:rPr lang="de-DE" sz="1400" i="1">
                        <a:latin typeface="Cambria Math" panose="02040503050406030204" pitchFamily="18" charset="0"/>
                      </a:rPr>
                      <m:t>,</m:t>
                    </m:r>
                    <m:r>
                      <a:rPr lang="de-DE" sz="1400" i="1">
                        <a:latin typeface="Cambria Math" panose="02040503050406030204" pitchFamily="18" charset="0"/>
                      </a:rPr>
                      <m:t>𝑆𝑖𝑐𝑘</m:t>
                    </m:r>
                    <m:d>
                      <m:dPr>
                        <m:ctrlPr>
                          <a:rPr lang="de-DE" sz="1400" i="1">
                            <a:latin typeface="Cambria Math" panose="02040503050406030204" pitchFamily="18" charset="0"/>
                          </a:rPr>
                        </m:ctrlPr>
                      </m:dPr>
                      <m:e>
                        <m:r>
                          <a:rPr lang="de-DE" sz="1400" i="1">
                            <a:latin typeface="Cambria Math" panose="02040503050406030204" pitchFamily="18" charset="0"/>
                          </a:rPr>
                          <m:t>𝑋</m:t>
                        </m:r>
                      </m:e>
                    </m:d>
                  </m:oMath>
                </a14:m>
                <a:r>
                  <a:rPr lang="en-GB" sz="1400" dirty="0"/>
                  <a:t>!</a:t>
                </a:r>
              </a:p>
            </p:txBody>
          </p:sp>
        </mc:Choice>
        <mc:Fallback xmlns="">
          <p:sp>
            <p:nvSpPr>
              <p:cNvPr id="105" name="Rectangle 104">
                <a:extLst>
                  <a:ext uri="{FF2B5EF4-FFF2-40B4-BE49-F238E27FC236}">
                    <a16:creationId xmlns:a16="http://schemas.microsoft.com/office/drawing/2014/main" id="{1630F68B-1FA6-F045-BD78-7AB502B12FB6}"/>
                  </a:ext>
                </a:extLst>
              </p:cNvPr>
              <p:cNvSpPr>
                <a:spLocks noRot="1" noChangeAspect="1" noMove="1" noResize="1" noEditPoints="1" noAdjustHandles="1" noChangeArrowheads="1" noChangeShapeType="1" noTextEdit="1"/>
              </p:cNvSpPr>
              <p:nvPr/>
            </p:nvSpPr>
            <p:spPr>
              <a:xfrm>
                <a:off x="9838993" y="5628185"/>
                <a:ext cx="1337995" cy="307777"/>
              </a:xfrm>
              <a:prstGeom prst="rect">
                <a:avLst/>
              </a:prstGeom>
              <a:blipFill>
                <a:blip r:embed="rId10"/>
                <a:stretch>
                  <a:fillRect b="-20000"/>
                </a:stretch>
              </a:blipFill>
            </p:spPr>
            <p:txBody>
              <a:bodyPr/>
              <a:lstStyle/>
              <a:p>
                <a:r>
                  <a:rPr lang="en-GB">
                    <a:noFill/>
                  </a:rPr>
                  <a:t> </a:t>
                </a:r>
              </a:p>
            </p:txBody>
          </p:sp>
        </mc:Fallback>
      </mc:AlternateContent>
      <p:sp>
        <p:nvSpPr>
          <p:cNvPr id="110" name="Left Brace 109">
            <a:extLst>
              <a:ext uri="{FF2B5EF4-FFF2-40B4-BE49-F238E27FC236}">
                <a16:creationId xmlns:a16="http://schemas.microsoft.com/office/drawing/2014/main" id="{6B5A096B-5A48-E44E-9DE0-3D2F33CEE722}"/>
              </a:ext>
            </a:extLst>
          </p:cNvPr>
          <p:cNvSpPr/>
          <p:nvPr/>
        </p:nvSpPr>
        <p:spPr>
          <a:xfrm rot="16200000">
            <a:off x="8377752" y="4961606"/>
            <a:ext cx="152817" cy="704186"/>
          </a:xfrm>
          <a:prstGeom prst="leftBrac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2" name="Rectangle 111">
                <a:extLst>
                  <a:ext uri="{FF2B5EF4-FFF2-40B4-BE49-F238E27FC236}">
                    <a16:creationId xmlns:a16="http://schemas.microsoft.com/office/drawing/2014/main" id="{23831E9E-6920-6D47-84D8-0242C12DC409}"/>
                  </a:ext>
                </a:extLst>
              </p:cNvPr>
              <p:cNvSpPr/>
              <p:nvPr/>
            </p:nvSpPr>
            <p:spPr>
              <a:xfrm>
                <a:off x="6225511" y="5258505"/>
                <a:ext cx="1248564" cy="430887"/>
              </a:xfrm>
              <a:prstGeom prst="rect">
                <a:avLst/>
              </a:prstGeom>
            </p:spPr>
            <p:txBody>
              <a:bodyPr wrap="square">
                <a:spAutoFit/>
              </a:bodyPr>
              <a:lstStyle/>
              <a:p>
                <a:r>
                  <a:rPr lang="en-GB" sz="1100" dirty="0">
                    <a:solidFill>
                      <a:schemeClr val="accent6"/>
                    </a:solidFill>
                  </a:rPr>
                  <a:t>Eliminate</a:t>
                </a:r>
              </a:p>
              <a:p>
                <a:pPr/>
                <a14:m>
                  <m:oMathPara xmlns:m="http://schemas.openxmlformats.org/officeDocument/2006/math">
                    <m:oMathParaPr>
                      <m:jc m:val="centerGroup"/>
                    </m:oMathParaPr>
                    <m:oMath xmlns:m="http://schemas.openxmlformats.org/officeDocument/2006/math">
                      <m:r>
                        <a:rPr lang="en-GB" sz="1100" i="1">
                          <a:solidFill>
                            <a:schemeClr val="accent6"/>
                          </a:solidFill>
                          <a:latin typeface="Cambria Math" panose="02040503050406030204" pitchFamily="18" charset="0"/>
                        </a:rPr>
                        <m:t>𝑁𝑎𝑡</m:t>
                      </m:r>
                      <m:d>
                        <m:dPr>
                          <m:ctrlPr>
                            <a:rPr lang="en-GB" sz="1100" i="1">
                              <a:solidFill>
                                <a:schemeClr val="accent6"/>
                              </a:solidFill>
                              <a:latin typeface="Cambria Math" panose="02040503050406030204" pitchFamily="18" charset="0"/>
                            </a:rPr>
                          </m:ctrlPr>
                        </m:dPr>
                        <m:e>
                          <m:r>
                            <a:rPr lang="en-GB" sz="1100" i="1">
                              <a:solidFill>
                                <a:schemeClr val="accent6"/>
                              </a:solidFill>
                              <a:latin typeface="Cambria Math" panose="02040503050406030204" pitchFamily="18" charset="0"/>
                            </a:rPr>
                            <m:t>𝐷</m:t>
                          </m:r>
                        </m:e>
                      </m:d>
                      <m:r>
                        <a:rPr lang="en-GB" sz="1100" i="1">
                          <a:solidFill>
                            <a:schemeClr val="accent6"/>
                          </a:solidFill>
                          <a:latin typeface="Cambria Math" panose="02040503050406030204" pitchFamily="18" charset="0"/>
                        </a:rPr>
                        <m:t>,</m:t>
                      </m:r>
                      <m:r>
                        <a:rPr lang="en-GB" sz="1100" i="1">
                          <a:solidFill>
                            <a:schemeClr val="accent6"/>
                          </a:solidFill>
                          <a:latin typeface="Cambria Math" panose="02040503050406030204" pitchFamily="18" charset="0"/>
                        </a:rPr>
                        <m:t>𝑀𝑎𝑛</m:t>
                      </m:r>
                      <m:d>
                        <m:dPr>
                          <m:ctrlPr>
                            <a:rPr lang="en-GB" sz="1100" i="1">
                              <a:solidFill>
                                <a:schemeClr val="accent6"/>
                              </a:solidFill>
                              <a:latin typeface="Cambria Math" panose="02040503050406030204" pitchFamily="18" charset="0"/>
                            </a:rPr>
                          </m:ctrlPr>
                        </m:dPr>
                        <m:e>
                          <m:r>
                            <a:rPr lang="en-GB" sz="1100" i="1">
                              <a:solidFill>
                                <a:schemeClr val="accent6"/>
                              </a:solidFill>
                              <a:latin typeface="Cambria Math" panose="02040503050406030204" pitchFamily="18" charset="0"/>
                            </a:rPr>
                            <m:t>𝑊</m:t>
                          </m:r>
                        </m:e>
                      </m:d>
                    </m:oMath>
                  </m:oMathPara>
                </a14:m>
                <a:endParaRPr lang="en-GB" sz="1100" dirty="0">
                  <a:solidFill>
                    <a:schemeClr val="accent6"/>
                  </a:solidFill>
                </a:endParaRPr>
              </a:p>
            </p:txBody>
          </p:sp>
        </mc:Choice>
        <mc:Fallback xmlns="">
          <p:sp>
            <p:nvSpPr>
              <p:cNvPr id="112" name="Rectangle 111">
                <a:extLst>
                  <a:ext uri="{FF2B5EF4-FFF2-40B4-BE49-F238E27FC236}">
                    <a16:creationId xmlns:a16="http://schemas.microsoft.com/office/drawing/2014/main" id="{23831E9E-6920-6D47-84D8-0242C12DC409}"/>
                  </a:ext>
                </a:extLst>
              </p:cNvPr>
              <p:cNvSpPr>
                <a:spLocks noRot="1" noChangeAspect="1" noMove="1" noResize="1" noEditPoints="1" noAdjustHandles="1" noChangeArrowheads="1" noChangeShapeType="1" noTextEdit="1"/>
              </p:cNvSpPr>
              <p:nvPr/>
            </p:nvSpPr>
            <p:spPr>
              <a:xfrm>
                <a:off x="6225511" y="5258505"/>
                <a:ext cx="1248564" cy="430887"/>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E1FCEDD5-28E4-2848-9124-160C2BB8BF6B}"/>
                  </a:ext>
                </a:extLst>
              </p:cNvPr>
              <p:cNvSpPr/>
              <p:nvPr/>
            </p:nvSpPr>
            <p:spPr>
              <a:xfrm>
                <a:off x="8444871" y="5299121"/>
                <a:ext cx="750796" cy="430887"/>
              </a:xfrm>
              <a:prstGeom prst="rect">
                <a:avLst/>
              </a:prstGeom>
            </p:spPr>
            <p:txBody>
              <a:bodyPr wrap="square">
                <a:spAutoFit/>
              </a:bodyPr>
              <a:lstStyle/>
              <a:p>
                <a:r>
                  <a:rPr lang="en-GB" sz="1100" dirty="0">
                    <a:solidFill>
                      <a:schemeClr val="tx1">
                        <a:lumMod val="60000"/>
                        <a:lumOff val="40000"/>
                      </a:schemeClr>
                    </a:solidFill>
                  </a:rPr>
                  <a:t>Eliminate </a:t>
                </a:r>
              </a:p>
              <a:p>
                <a:pPr/>
                <a14:m>
                  <m:oMathPara xmlns:m="http://schemas.openxmlformats.org/officeDocument/2006/math">
                    <m:oMathParaPr>
                      <m:jc m:val="centerGroup"/>
                    </m:oMathParaPr>
                    <m:oMath xmlns:m="http://schemas.openxmlformats.org/officeDocument/2006/math">
                      <m:r>
                        <a:rPr lang="de-DE" sz="1100" i="1">
                          <a:solidFill>
                            <a:schemeClr val="tx1">
                              <a:lumMod val="60000"/>
                              <a:lumOff val="40000"/>
                            </a:schemeClr>
                          </a:solidFill>
                          <a:latin typeface="Cambria Math" panose="02040503050406030204" pitchFamily="18" charset="0"/>
                        </a:rPr>
                        <m:t>𝑇𝑟𝑎𝑣𝑒𝑙</m:t>
                      </m:r>
                      <m:d>
                        <m:dPr>
                          <m:ctrlPr>
                            <a:rPr lang="en-GB" sz="1100" i="1">
                              <a:solidFill>
                                <a:schemeClr val="tx1">
                                  <a:lumMod val="60000"/>
                                  <a:lumOff val="40000"/>
                                </a:schemeClr>
                              </a:solidFill>
                              <a:latin typeface="Cambria Math" panose="02040503050406030204" pitchFamily="18" charset="0"/>
                            </a:rPr>
                          </m:ctrlPr>
                        </m:dPr>
                        <m:e>
                          <m:r>
                            <a:rPr lang="de-DE" sz="1100" i="1">
                              <a:solidFill>
                                <a:schemeClr val="tx1">
                                  <a:lumMod val="60000"/>
                                  <a:lumOff val="40000"/>
                                </a:schemeClr>
                              </a:solidFill>
                              <a:latin typeface="Cambria Math" panose="02040503050406030204" pitchFamily="18" charset="0"/>
                            </a:rPr>
                            <m:t>𝑋</m:t>
                          </m:r>
                        </m:e>
                      </m:d>
                    </m:oMath>
                  </m:oMathPara>
                </a14:m>
                <a:endParaRPr lang="en-GB" sz="1100" dirty="0">
                  <a:solidFill>
                    <a:schemeClr val="tx1">
                      <a:lumMod val="60000"/>
                      <a:lumOff val="40000"/>
                    </a:schemeClr>
                  </a:solidFill>
                </a:endParaRPr>
              </a:p>
            </p:txBody>
          </p:sp>
        </mc:Choice>
        <mc:Fallback xmlns="">
          <p:sp>
            <p:nvSpPr>
              <p:cNvPr id="113" name="Rectangle 112">
                <a:extLst>
                  <a:ext uri="{FF2B5EF4-FFF2-40B4-BE49-F238E27FC236}">
                    <a16:creationId xmlns:a16="http://schemas.microsoft.com/office/drawing/2014/main" id="{E1FCEDD5-28E4-2848-9124-160C2BB8BF6B}"/>
                  </a:ext>
                </a:extLst>
              </p:cNvPr>
              <p:cNvSpPr>
                <a:spLocks noRot="1" noChangeAspect="1" noMove="1" noResize="1" noEditPoints="1" noAdjustHandles="1" noChangeArrowheads="1" noChangeShapeType="1" noTextEdit="1"/>
              </p:cNvSpPr>
              <p:nvPr/>
            </p:nvSpPr>
            <p:spPr>
              <a:xfrm>
                <a:off x="8444871" y="5299121"/>
                <a:ext cx="750796" cy="43088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B2E87D25-B9D4-2A41-B4C3-A4066C7C28A1}"/>
                  </a:ext>
                </a:extLst>
              </p:cNvPr>
              <p:cNvSpPr txBox="1"/>
              <p:nvPr/>
            </p:nvSpPr>
            <p:spPr>
              <a:xfrm>
                <a:off x="874165" y="5390108"/>
                <a:ext cx="3847534"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The same has to be done for </a:t>
                </a:r>
                <a14:m>
                  <m:oMath xmlns:m="http://schemas.openxmlformats.org/officeDocument/2006/math">
                    <m:sSub>
                      <m:sSubPr>
                        <m:ctrlPr>
                          <a:rPr lang="de-DE" i="1" smtClean="0">
                            <a:solidFill>
                              <a:schemeClr val="tx1">
                                <a:lumMod val="20000"/>
                                <a:lumOff val="80000"/>
                              </a:schemeClr>
                            </a:solidFill>
                            <a:latin typeface="Cambria Math" panose="02040503050406030204" pitchFamily="18" charset="0"/>
                          </a:rPr>
                        </m:ctrlPr>
                      </m:sSubPr>
                      <m:e>
                        <m:r>
                          <a:rPr lang="de-DE" b="1" i="1">
                            <a:solidFill>
                              <a:schemeClr val="tx1">
                                <a:lumMod val="20000"/>
                                <a:lumOff val="80000"/>
                              </a:schemeClr>
                            </a:solidFill>
                            <a:latin typeface="Cambria Math" panose="02040503050406030204" pitchFamily="18" charset="0"/>
                          </a:rPr>
                          <m:t>𝑪</m:t>
                        </m:r>
                      </m:e>
                      <m:sub>
                        <m:r>
                          <a:rPr lang="de-DE" i="1">
                            <a:solidFill>
                              <a:schemeClr val="tx1">
                                <a:lumMod val="20000"/>
                                <a:lumOff val="80000"/>
                              </a:schemeClr>
                            </a:solidFill>
                            <a:latin typeface="Cambria Math" panose="02040503050406030204" pitchFamily="18" charset="0"/>
                          </a:rPr>
                          <m:t>2</m:t>
                        </m:r>
                      </m:sub>
                    </m:sSub>
                  </m:oMath>
                </a14:m>
                <a:r>
                  <a:rPr lang="en-GB" dirty="0">
                    <a:solidFill>
                      <a:schemeClr val="tx1">
                        <a:lumMod val="60000"/>
                        <a:lumOff val="40000"/>
                      </a:schemeClr>
                    </a:solidFill>
                  </a:rPr>
                  <a:t> </a:t>
                </a:r>
                <a:r>
                  <a:rPr lang="en-GB" dirty="0"/>
                  <a:t>and </a:t>
                </a:r>
                <a14:m>
                  <m:oMath xmlns:m="http://schemas.openxmlformats.org/officeDocument/2006/math">
                    <m:sSub>
                      <m:sSubPr>
                        <m:ctrlPr>
                          <a:rPr lang="de-DE" i="1" smtClean="0">
                            <a:solidFill>
                              <a:schemeClr val="accent6">
                                <a:lumMod val="40000"/>
                                <a:lumOff val="60000"/>
                              </a:schemeClr>
                            </a:solidFill>
                            <a:latin typeface="Cambria Math" panose="02040503050406030204" pitchFamily="18" charset="0"/>
                          </a:rPr>
                        </m:ctrlPr>
                      </m:sSubPr>
                      <m:e>
                        <m:r>
                          <a:rPr lang="de-DE" b="1" i="1">
                            <a:solidFill>
                              <a:schemeClr val="accent6">
                                <a:lumMod val="40000"/>
                                <a:lumOff val="60000"/>
                              </a:schemeClr>
                            </a:solidFill>
                            <a:latin typeface="Cambria Math" panose="02040503050406030204" pitchFamily="18" charset="0"/>
                          </a:rPr>
                          <m:t>𝑪</m:t>
                        </m:r>
                      </m:e>
                      <m:sub>
                        <m:r>
                          <a:rPr lang="de-DE" i="1">
                            <a:solidFill>
                              <a:schemeClr val="accent6">
                                <a:lumMod val="40000"/>
                                <a:lumOff val="60000"/>
                              </a:schemeClr>
                            </a:solidFill>
                            <a:latin typeface="Cambria Math" panose="02040503050406030204" pitchFamily="18" charset="0"/>
                          </a:rPr>
                          <m:t>1</m:t>
                        </m:r>
                      </m:sub>
                    </m:sSub>
                  </m:oMath>
                </a14:m>
                <a:endParaRPr lang="en-GB" dirty="0"/>
              </a:p>
            </p:txBody>
          </p:sp>
        </mc:Choice>
        <mc:Fallback xmlns="">
          <p:sp>
            <p:nvSpPr>
              <p:cNvPr id="118" name="TextBox 117">
                <a:extLst>
                  <a:ext uri="{FF2B5EF4-FFF2-40B4-BE49-F238E27FC236}">
                    <a16:creationId xmlns:a16="http://schemas.microsoft.com/office/drawing/2014/main" id="{B2E87D25-B9D4-2A41-B4C3-A4066C7C28A1}"/>
                  </a:ext>
                </a:extLst>
              </p:cNvPr>
              <p:cNvSpPr txBox="1">
                <a:spLocks noRot="1" noChangeAspect="1" noMove="1" noResize="1" noEditPoints="1" noAdjustHandles="1" noChangeArrowheads="1" noChangeShapeType="1" noTextEdit="1"/>
              </p:cNvSpPr>
              <p:nvPr/>
            </p:nvSpPr>
            <p:spPr>
              <a:xfrm>
                <a:off x="874165" y="5390108"/>
                <a:ext cx="3847534" cy="369332"/>
              </a:xfrm>
              <a:prstGeom prst="rect">
                <a:avLst/>
              </a:prstGeom>
              <a:blipFill>
                <a:blip r:embed="rId13"/>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C969D1BA-5643-FA44-BBEB-C7DC5CB56DED}"/>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6107B526-A636-E24F-903F-679F059EBDB8}"/>
              </a:ext>
            </a:extLst>
          </p:cNvPr>
          <p:cNvSpPr>
            <a:spLocks noGrp="1"/>
          </p:cNvSpPr>
          <p:nvPr>
            <p:ph type="ftr" sz="quarter" idx="3"/>
          </p:nvPr>
        </p:nvSpPr>
        <p:spPr/>
        <p:txBody>
          <a:bodyPr/>
          <a:lstStyle/>
          <a:p>
            <a:r>
              <a:rPr lang="en-GB" dirty="0"/>
              <a:t>T. Braun - StaRAI</a:t>
            </a:r>
          </a:p>
        </p:txBody>
      </p:sp>
      <p:grpSp>
        <p:nvGrpSpPr>
          <p:cNvPr id="61" name="Group 60">
            <a:extLst>
              <a:ext uri="{FF2B5EF4-FFF2-40B4-BE49-F238E27FC236}">
                <a16:creationId xmlns:a16="http://schemas.microsoft.com/office/drawing/2014/main" id="{CE6BE8F3-DF3C-C74F-985F-1DCAC8FD2B3D}"/>
              </a:ext>
            </a:extLst>
          </p:cNvPr>
          <p:cNvGrpSpPr/>
          <p:nvPr/>
        </p:nvGrpSpPr>
        <p:grpSpPr>
          <a:xfrm>
            <a:off x="5543362" y="4326535"/>
            <a:ext cx="6288313" cy="986246"/>
            <a:chOff x="5589344" y="1663629"/>
            <a:chExt cx="6288313" cy="986246"/>
          </a:xfrm>
        </p:grpSpPr>
        <p:cxnSp>
          <p:nvCxnSpPr>
            <p:cNvPr id="66" name="Straight Connector 65">
              <a:extLst>
                <a:ext uri="{FF2B5EF4-FFF2-40B4-BE49-F238E27FC236}">
                  <a16:creationId xmlns:a16="http://schemas.microsoft.com/office/drawing/2014/main" id="{2E6074E1-2E34-6046-8433-5374B051EF86}"/>
                </a:ext>
              </a:extLst>
            </p:cNvPr>
            <p:cNvCxnSpPr>
              <a:cxnSpLocks/>
              <a:stCxn id="106" idx="3"/>
              <a:endCxn id="111"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5DE7DD5-3AB7-584D-A573-64853686CEE9}"/>
                </a:ext>
              </a:extLst>
            </p:cNvPr>
            <p:cNvCxnSpPr>
              <a:cxnSpLocks/>
              <a:stCxn id="111" idx="3"/>
              <a:endCxn id="108"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65B906A2-7659-444A-B3FD-5C5B7D02DEC9}"/>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938BFD99-C520-B347-A275-205DE4E857D3}"/>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109" name="TextBox 108">
                    <a:extLst>
                      <a:ext uri="{FF2B5EF4-FFF2-40B4-BE49-F238E27FC236}">
                        <a16:creationId xmlns:a16="http://schemas.microsoft.com/office/drawing/2014/main" id="{938BFD99-C520-B347-A275-205DE4E857D3}"/>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14"/>
                    <a:stretch>
                      <a:fillRect l="-25000" b="-2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461C698C-CB6E-9E4C-AA82-28E7F3D7E7C0}"/>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111" name="TextBox 110">
                    <a:extLst>
                      <a:ext uri="{FF2B5EF4-FFF2-40B4-BE49-F238E27FC236}">
                        <a16:creationId xmlns:a16="http://schemas.microsoft.com/office/drawing/2014/main" id="{461C698C-CB6E-9E4C-AA82-28E7F3D7E7C0}"/>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1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88" name="Group 87">
              <a:extLst>
                <a:ext uri="{FF2B5EF4-FFF2-40B4-BE49-F238E27FC236}">
                  <a16:creationId xmlns:a16="http://schemas.microsoft.com/office/drawing/2014/main" id="{D43C5D4A-C011-8D4F-9B28-C2710A196F39}"/>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903B2774-BCAB-5B40-9BA3-9AAD5B1034B2}"/>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charset="0"/>
                                </a:rPr>
                                <m:t>𝑔</m:t>
                              </m:r>
                            </m:e>
                            <m:sub>
                              <m:r>
                                <a:rPr lang="de-DE" i="1">
                                  <a:solidFill>
                                    <a:srgbClr val="7030A0"/>
                                  </a:solidFill>
                                  <a:latin typeface="Cambria Math" charset="0"/>
                                </a:rPr>
                                <m:t>3</m:t>
                              </m:r>
                            </m:sub>
                          </m:sSub>
                        </m:oMath>
                      </m:oMathPara>
                    </a14:m>
                    <a:endParaRPr lang="en-GB" dirty="0">
                      <a:solidFill>
                        <a:srgbClr val="7030A0"/>
                      </a:solidFill>
                    </a:endParaRPr>
                  </a:p>
                </p:txBody>
              </p:sp>
            </mc:Choice>
            <mc:Fallback xmlns="">
              <p:sp>
                <p:nvSpPr>
                  <p:cNvPr id="107" name="TextBox 106">
                    <a:extLst>
                      <a:ext uri="{FF2B5EF4-FFF2-40B4-BE49-F238E27FC236}">
                        <a16:creationId xmlns:a16="http://schemas.microsoft.com/office/drawing/2014/main" id="{903B2774-BCAB-5B40-9BA3-9AAD5B1034B2}"/>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16"/>
                    <a:stretch>
                      <a:fillRect l="-25000" b="-27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224B0756-F618-5148-A35B-E9EDE8862592}"/>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108" name="TextBox 107">
                    <a:extLst>
                      <a:ext uri="{FF2B5EF4-FFF2-40B4-BE49-F238E27FC236}">
                        <a16:creationId xmlns:a16="http://schemas.microsoft.com/office/drawing/2014/main" id="{224B0756-F618-5148-A35B-E9EDE8862592}"/>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17"/>
                    <a:stretch>
                      <a:fillRect b="-1724"/>
                    </a:stretch>
                  </a:blipFill>
                  <a:ln>
                    <a:solidFill>
                      <a:srgbClr val="7030A0"/>
                    </a:solidFill>
                  </a:ln>
                </p:spPr>
                <p:txBody>
                  <a:bodyPr/>
                  <a:lstStyle/>
                  <a:p>
                    <a:r>
                      <a:rPr lang="en-GB">
                        <a:noFill/>
                      </a:rPr>
                      <a:t> </a:t>
                    </a:r>
                  </a:p>
                </p:txBody>
              </p:sp>
            </mc:Fallback>
          </mc:AlternateContent>
        </p:grpSp>
        <p:grpSp>
          <p:nvGrpSpPr>
            <p:cNvPr id="89" name="Group 88">
              <a:extLst>
                <a:ext uri="{FF2B5EF4-FFF2-40B4-BE49-F238E27FC236}">
                  <a16:creationId xmlns:a16="http://schemas.microsoft.com/office/drawing/2014/main" id="{F280B1E0-DE71-F94F-B7CA-35C171174C9B}"/>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35962D81-EE86-2F42-9ED4-AA91F0CD849B}"/>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𝑔</m:t>
                              </m:r>
                            </m:e>
                            <m:sub>
                              <m:r>
                                <a:rPr lang="de-DE" i="1">
                                  <a:solidFill>
                                    <a:schemeClr val="accent6"/>
                                  </a:solidFill>
                                  <a:latin typeface="Cambria Math" panose="02040503050406030204" pitchFamily="18" charset="0"/>
                                </a:rPr>
                                <m:t>0</m:t>
                              </m:r>
                            </m:sub>
                          </m:sSub>
                          <m:r>
                            <a:rPr lang="de-DE" i="1">
                              <a:solidFill>
                                <a:schemeClr val="accent6"/>
                              </a:solidFill>
                              <a:latin typeface="Cambria Math" panose="02040503050406030204" pitchFamily="18" charset="0"/>
                            </a:rPr>
                            <m:t>,</m:t>
                          </m:r>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m:oMathPara>
                    </a14:m>
                    <a:endParaRPr lang="en-GB" dirty="0">
                      <a:solidFill>
                        <a:schemeClr val="accent6"/>
                      </a:solidFill>
                    </a:endParaRPr>
                  </a:p>
                </p:txBody>
              </p:sp>
            </mc:Choice>
            <mc:Fallback xmlns="">
              <p:sp>
                <p:nvSpPr>
                  <p:cNvPr id="98" name="TextBox 97">
                    <a:extLst>
                      <a:ext uri="{FF2B5EF4-FFF2-40B4-BE49-F238E27FC236}">
                        <a16:creationId xmlns:a16="http://schemas.microsoft.com/office/drawing/2014/main" id="{35962D81-EE86-2F42-9ED4-AA91F0CD849B}"/>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18"/>
                    <a:stretch>
                      <a:fillRect l="-12245" b="-2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908FDE05-7806-6040-8F4C-FE2BFC855F81}"/>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106" name="TextBox 105">
                    <a:extLst>
                      <a:ext uri="{FF2B5EF4-FFF2-40B4-BE49-F238E27FC236}">
                        <a16:creationId xmlns:a16="http://schemas.microsoft.com/office/drawing/2014/main" id="{908FDE05-7806-6040-8F4C-FE2BFC855F81}"/>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1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4731F2FB-E606-B449-B5A0-FCBE3708967C}"/>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𝐸𝑝𝑖𝑑</m:t>
                        </m:r>
                      </m:oMath>
                    </m:oMathPara>
                  </a14:m>
                  <a:endParaRPr lang="en-GB" dirty="0">
                    <a:solidFill>
                      <a:srgbClr val="FFC000"/>
                    </a:solidFill>
                  </a:endParaRPr>
                </a:p>
              </p:txBody>
            </p:sp>
          </mc:Choice>
          <mc:Fallback xmlns="">
            <p:sp>
              <p:nvSpPr>
                <p:cNvPr id="90" name="Rectangle 89">
                  <a:extLst>
                    <a:ext uri="{FF2B5EF4-FFF2-40B4-BE49-F238E27FC236}">
                      <a16:creationId xmlns:a16="http://schemas.microsoft.com/office/drawing/2014/main" id="{4731F2FB-E606-B449-B5A0-FCBE3708967C}"/>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20"/>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Rectangle 90">
                  <a:extLst>
                    <a:ext uri="{FF2B5EF4-FFF2-40B4-BE49-F238E27FC236}">
                      <a16:creationId xmlns:a16="http://schemas.microsoft.com/office/drawing/2014/main" id="{65538B28-264B-DF4B-9346-FAEB805D12FB}"/>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𝐸𝑝𝑖𝑑</m:t>
                        </m:r>
                      </m:oMath>
                    </m:oMathPara>
                  </a14:m>
                  <a:endParaRPr lang="de-DE" i="1" dirty="0">
                    <a:solidFill>
                      <a:srgbClr val="FFC000"/>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rgbClr val="FFC000"/>
                            </a:solidFill>
                            <a:latin typeface="Cambria Math" panose="02040503050406030204" pitchFamily="18" charset="0"/>
                          </a:rPr>
                          <m:t>𝑆𝑖𝑐𝑘</m:t>
                        </m:r>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𝑋</m:t>
                            </m:r>
                          </m:e>
                        </m:d>
                      </m:oMath>
                    </m:oMathPara>
                  </a14:m>
                  <a:endParaRPr lang="de-DE" dirty="0">
                    <a:solidFill>
                      <a:srgbClr val="FFC000"/>
                    </a:solidFill>
                  </a:endParaRPr>
                </a:p>
              </p:txBody>
            </p:sp>
          </mc:Choice>
          <mc:Fallback xmlns="">
            <p:sp>
              <p:nvSpPr>
                <p:cNvPr id="91" name="Rectangle 90">
                  <a:extLst>
                    <a:ext uri="{FF2B5EF4-FFF2-40B4-BE49-F238E27FC236}">
                      <a16:creationId xmlns:a16="http://schemas.microsoft.com/office/drawing/2014/main" id="{65538B28-264B-DF4B-9346-FAEB805D12FB}"/>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A661B4B2-FE0D-9740-8A05-4B9FCFD09B04}"/>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94" name="TextBox 93">
                  <a:extLst>
                    <a:ext uri="{FF2B5EF4-FFF2-40B4-BE49-F238E27FC236}">
                      <a16:creationId xmlns:a16="http://schemas.microsoft.com/office/drawing/2014/main" id="{A661B4B2-FE0D-9740-8A05-4B9FCFD09B04}"/>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CDCC302C-6E8A-854E-9851-FE02C3FD1A9D}"/>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96" name="TextBox 95">
                  <a:extLst>
                    <a:ext uri="{FF2B5EF4-FFF2-40B4-BE49-F238E27FC236}">
                      <a16:creationId xmlns:a16="http://schemas.microsoft.com/office/drawing/2014/main" id="{CDCC302C-6E8A-854E-9851-FE02C3FD1A9D}"/>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2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B177C1EF-6EC0-8148-8609-0D1AF5BEF3B4}"/>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97" name="TextBox 96">
                  <a:extLst>
                    <a:ext uri="{FF2B5EF4-FFF2-40B4-BE49-F238E27FC236}">
                      <a16:creationId xmlns:a16="http://schemas.microsoft.com/office/drawing/2014/main" id="{B177C1EF-6EC0-8148-8609-0D1AF5BEF3B4}"/>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24"/>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7638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500"/>
                                  </p:stCondLst>
                                  <p:childTnLst>
                                    <p:set>
                                      <p:cBhvr>
                                        <p:cTn id="31" dur="1" fill="hold">
                                          <p:stCondLst>
                                            <p:cond delay="0"/>
                                          </p:stCondLst>
                                        </p:cTn>
                                        <p:tgtEl>
                                          <p:spTgt spid="9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05"/>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500"/>
                                  </p:stCondLst>
                                  <p:childTnLst>
                                    <p:set>
                                      <p:cBhvr>
                                        <p:cTn id="52" dur="1" fill="hold">
                                          <p:stCondLst>
                                            <p:cond delay="0"/>
                                          </p:stCondLst>
                                        </p:cTn>
                                        <p:tgtEl>
                                          <p:spTgt spid="10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5" grpId="0"/>
      <p:bldP spid="93" grpId="0"/>
      <p:bldP spid="99" grpId="0"/>
      <p:bldP spid="100" grpId="0"/>
      <p:bldP spid="102" grpId="0"/>
      <p:bldP spid="104" grpId="0"/>
      <p:bldP spid="105" grpId="0"/>
      <p:bldP spid="110" grpId="0" animBg="1"/>
      <p:bldP spid="112" grpId="0"/>
      <p:bldP spid="113" grpId="0"/>
      <p:bldP spid="1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normAutofit/>
          </a:bodyPr>
          <a:lstStyle/>
          <a:p>
            <a:r>
              <a:rPr lang="en-GB" dirty="0"/>
              <a:t>Clustering of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a:xfrm>
                <a:off x="359625" y="1665066"/>
                <a:ext cx="11472051" cy="4240848"/>
              </a:xfrm>
            </p:spPr>
            <p:txBody>
              <a:bodyPr>
                <a:normAutofit/>
              </a:bodyPr>
              <a:lstStyle/>
              <a:p>
                <a:r>
                  <a:rPr lang="en-GB" dirty="0"/>
                  <a:t>With each cluster </a:t>
                </a:r>
                <a14:m>
                  <m:oMath xmlns:m="http://schemas.openxmlformats.org/officeDocument/2006/math">
                    <m:r>
                      <a:rPr lang="en-GB" i="1" dirty="0" smtClean="0">
                        <a:latin typeface="Cambria Math" panose="02040503050406030204" pitchFamily="18" charset="0"/>
                      </a:rPr>
                      <m:t>𝑖</m:t>
                    </m:r>
                  </m:oMath>
                </a14:m>
                <a:r>
                  <a:rPr lang="en-GB" dirty="0"/>
                  <a:t> independent of the rest, each </a:t>
                </a:r>
                <a14:m>
                  <m:oMath xmlns:m="http://schemas.openxmlformats.org/officeDocument/2006/math">
                    <m:r>
                      <a:rPr lang="en-GB" i="1" dirty="0">
                        <a:latin typeface="Cambria Math" panose="02040503050406030204" pitchFamily="18" charset="0"/>
                      </a:rPr>
                      <m:t>𝑖</m:t>
                    </m:r>
                  </m:oMath>
                </a14:m>
                <a:r>
                  <a:rPr lang="en-GB" dirty="0"/>
                  <a:t> can answer queries about instances of its PRVs based on its local model and the messages received</a:t>
                </a:r>
              </a:p>
              <a:p>
                <a:pPr lvl="1"/>
                <a:r>
                  <a:rPr lang="en-GB" dirty="0"/>
                  <a:t>Query terms: grounded instances or parameterised versions of its PRVs</a:t>
                </a:r>
              </a:p>
              <a:p>
                <a:pPr lvl="2"/>
                <a:r>
                  <a:rPr lang="en-GB" dirty="0"/>
                  <a:t>Conjunctive queries if terms only concern the cluster PRVs</a:t>
                </a:r>
              </a:p>
              <a:p>
                <a:pPr lvl="1"/>
                <a:r>
                  <a:rPr lang="en-GB" dirty="0"/>
                  <a:t>E.g., </a:t>
                </a:r>
                <a14:m>
                  <m:oMath xmlns:m="http://schemas.openxmlformats.org/officeDocument/2006/math">
                    <m:sSub>
                      <m:sSubPr>
                        <m:ctrlPr>
                          <a:rPr lang="de-DE" b="0" i="1" smtClean="0">
                            <a:solidFill>
                              <a:srgbClr val="7030A0"/>
                            </a:solidFill>
                            <a:latin typeface="Cambria Math" panose="02040503050406030204" pitchFamily="18" charset="0"/>
                          </a:rPr>
                        </m:ctrlPr>
                      </m:sSubPr>
                      <m:e>
                        <m:r>
                          <a:rPr lang="de-DE" b="1" i="1" smtClean="0">
                            <a:solidFill>
                              <a:srgbClr val="7030A0"/>
                            </a:solidFill>
                            <a:latin typeface="Cambria Math" panose="02040503050406030204" pitchFamily="18" charset="0"/>
                          </a:rPr>
                          <m:t>𝑪</m:t>
                        </m:r>
                      </m:e>
                      <m:sub>
                        <m:r>
                          <a:rPr lang="de-DE" b="0" i="1" smtClean="0">
                            <a:solidFill>
                              <a:srgbClr val="7030A0"/>
                            </a:solidFill>
                            <a:latin typeface="Cambria Math" panose="02040503050406030204" pitchFamily="18" charset="0"/>
                          </a:rPr>
                          <m:t>3</m:t>
                        </m:r>
                      </m:sub>
                    </m:sSub>
                  </m:oMath>
                </a14:m>
                <a:r>
                  <a:rPr lang="en-GB" dirty="0">
                    <a:solidFill>
                      <a:srgbClr val="7030A0"/>
                    </a:solidFill>
                  </a:rPr>
                  <a:t>: </a:t>
                </a:r>
                <a14:m>
                  <m:oMath xmlns:m="http://schemas.openxmlformats.org/officeDocument/2006/math">
                    <m:sSub>
                      <m:sSubPr>
                        <m:ctrlPr>
                          <a:rPr lang="de-DE" i="1">
                            <a:solidFill>
                              <a:srgbClr val="7030A0"/>
                            </a:solidFill>
                            <a:latin typeface="Cambria Math" panose="02040503050406030204" pitchFamily="18" charset="0"/>
                          </a:rPr>
                        </m:ctrlPr>
                      </m:sSubPr>
                      <m:e>
                        <m:r>
                          <a:rPr lang="de-DE" i="1">
                            <a:solidFill>
                              <a:srgbClr val="7030A0"/>
                            </a:solidFill>
                            <a:latin typeface="Cambria Math" panose="02040503050406030204" pitchFamily="18" charset="0"/>
                          </a:rPr>
                          <m:t>𝑔</m:t>
                        </m:r>
                      </m:e>
                      <m:sub>
                        <m:r>
                          <a:rPr lang="de-DE" i="1">
                            <a:solidFill>
                              <a:srgbClr val="7030A0"/>
                            </a:solidFill>
                            <a:latin typeface="Cambria Math" panose="02040503050406030204" pitchFamily="18" charset="0"/>
                          </a:rPr>
                          <m:t>3</m:t>
                        </m:r>
                      </m:sub>
                    </m:sSub>
                  </m:oMath>
                </a14:m>
                <a:r>
                  <a:rPr lang="en-GB" dirty="0">
                    <a:solidFill>
                      <a:srgbClr val="7030A0"/>
                    </a:solidFill>
                  </a:rPr>
                  <a:t> ➝ independent of the rest given </a:t>
                </a:r>
                <a14:m>
                  <m:oMath xmlns:m="http://schemas.openxmlformats.org/officeDocument/2006/math">
                    <m:r>
                      <a:rPr lang="de-DE" i="1">
                        <a:latin typeface="Cambria Math" charset="0"/>
                      </a:rPr>
                      <m:t>𝐸𝑝𝑖𝑑</m:t>
                    </m:r>
                    <m:r>
                      <a:rPr lang="de-DE" i="1">
                        <a:latin typeface="Cambria Math" panose="02040503050406030204" pitchFamily="18" charset="0"/>
                      </a:rPr>
                      <m:t>,</m:t>
                    </m:r>
                    <m:r>
                      <a:rPr lang="de-DE" i="1">
                        <a:latin typeface="Cambria Math" panose="02040503050406030204" pitchFamily="18" charset="0"/>
                      </a:rPr>
                      <m:t>𝑆𝑖𝑐𝑘</m:t>
                    </m:r>
                    <m:d>
                      <m:dPr>
                        <m:ctrlPr>
                          <a:rPr lang="de-DE" i="1">
                            <a:latin typeface="Cambria Math" panose="02040503050406030204" pitchFamily="18" charset="0"/>
                          </a:rPr>
                        </m:ctrlPr>
                      </m:dPr>
                      <m:e>
                        <m:r>
                          <a:rPr lang="de-DE" i="1">
                            <a:latin typeface="Cambria Math" panose="02040503050406030204" pitchFamily="18" charset="0"/>
                          </a:rPr>
                          <m:t>𝑋</m:t>
                        </m:r>
                      </m:e>
                    </m:d>
                  </m:oMath>
                </a14:m>
                <a:endParaRPr lang="de-DE" dirty="0"/>
              </a:p>
              <a:p>
                <a:pPr lvl="2"/>
                <a:r>
                  <a:rPr lang="en-GB" dirty="0">
                    <a:solidFill>
                      <a:srgbClr val="7030A0"/>
                    </a:solidFill>
                  </a:rPr>
                  <a:t>Based on </a:t>
                </a:r>
                <a14:m>
                  <m:oMath xmlns:m="http://schemas.openxmlformats.org/officeDocument/2006/math">
                    <m:sSub>
                      <m:sSubPr>
                        <m:ctrlPr>
                          <a:rPr lang="de-DE" i="1">
                            <a:solidFill>
                              <a:srgbClr val="7030A0"/>
                            </a:solidFill>
                            <a:latin typeface="Cambria Math" panose="02040503050406030204" pitchFamily="18" charset="0"/>
                          </a:rPr>
                        </m:ctrlPr>
                      </m:sSubPr>
                      <m:e>
                        <m:r>
                          <a:rPr lang="de-DE" i="1">
                            <a:solidFill>
                              <a:srgbClr val="7030A0"/>
                            </a:solidFill>
                            <a:latin typeface="Cambria Math" panose="02040503050406030204" pitchFamily="18" charset="0"/>
                          </a:rPr>
                          <m:t>𝑔</m:t>
                        </m:r>
                      </m:e>
                      <m:sub>
                        <m:r>
                          <a:rPr lang="de-DE" i="1">
                            <a:solidFill>
                              <a:srgbClr val="7030A0"/>
                            </a:solidFill>
                            <a:latin typeface="Cambria Math" panose="02040503050406030204" pitchFamily="18" charset="0"/>
                          </a:rPr>
                          <m:t>3</m:t>
                        </m:r>
                      </m:sub>
                    </m:sSub>
                  </m:oMath>
                </a14:m>
                <a:r>
                  <a:rPr lang="en-GB" dirty="0">
                    <a:solidFill>
                      <a:srgbClr val="7030A0"/>
                    </a:solidFill>
                  </a:rPr>
                  <a:t> and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i="1">
                            <a:solidFill>
                              <a:schemeClr val="tx1">
                                <a:lumMod val="60000"/>
                                <a:lumOff val="40000"/>
                              </a:schemeClr>
                            </a:solidFill>
                            <a:latin typeface="Cambria Math" panose="02040503050406030204" pitchFamily="18" charset="0"/>
                          </a:rPr>
                          <m:t>23</m:t>
                        </m:r>
                      </m:sub>
                    </m:sSub>
                  </m:oMath>
                </a14:m>
                <a:r>
                  <a:rPr lang="en-GB" dirty="0">
                    <a:solidFill>
                      <a:srgbClr val="7030A0"/>
                    </a:solidFill>
                  </a:rPr>
                  <a:t>, </a:t>
                </a:r>
                <a14:m>
                  <m:oMath xmlns:m="http://schemas.openxmlformats.org/officeDocument/2006/math">
                    <m:sSub>
                      <m:sSubPr>
                        <m:ctrlPr>
                          <a:rPr lang="de-DE" i="1">
                            <a:solidFill>
                              <a:srgbClr val="7030A0"/>
                            </a:solidFill>
                            <a:latin typeface="Cambria Math" panose="02040503050406030204" pitchFamily="18" charset="0"/>
                          </a:rPr>
                        </m:ctrlPr>
                      </m:sSubPr>
                      <m:e>
                        <m:r>
                          <a:rPr lang="de-DE" b="1" i="1">
                            <a:solidFill>
                              <a:srgbClr val="7030A0"/>
                            </a:solidFill>
                            <a:latin typeface="Cambria Math" panose="02040503050406030204" pitchFamily="18" charset="0"/>
                          </a:rPr>
                          <m:t>𝑪</m:t>
                        </m:r>
                      </m:e>
                      <m:sub>
                        <m:r>
                          <a:rPr lang="de-DE" i="1">
                            <a:solidFill>
                              <a:srgbClr val="7030A0"/>
                            </a:solidFill>
                            <a:latin typeface="Cambria Math" panose="02040503050406030204" pitchFamily="18" charset="0"/>
                          </a:rPr>
                          <m:t>3</m:t>
                        </m:r>
                      </m:sub>
                    </m:sSub>
                  </m:oMath>
                </a14:m>
                <a:r>
                  <a:rPr lang="en-GB" dirty="0">
                    <a:solidFill>
                      <a:srgbClr val="7030A0"/>
                    </a:solidFill>
                  </a:rPr>
                  <a:t> can answer queries </a:t>
                </a:r>
                <a:br>
                  <a:rPr lang="en-GB" dirty="0">
                    <a:solidFill>
                      <a:srgbClr val="7030A0"/>
                    </a:solidFill>
                  </a:rPr>
                </a:br>
                <a:r>
                  <a:rPr lang="en-GB" dirty="0">
                    <a:solidFill>
                      <a:srgbClr val="7030A0"/>
                    </a:solidFill>
                  </a:rPr>
                  <a:t>about </a:t>
                </a:r>
                <a14:m>
                  <m:oMath xmlns:m="http://schemas.openxmlformats.org/officeDocument/2006/math">
                    <m:r>
                      <a:rPr lang="en-GB" i="1" dirty="0">
                        <a:solidFill>
                          <a:srgbClr val="7030A0"/>
                        </a:solidFill>
                        <a:latin typeface="Cambria Math" charset="0"/>
                      </a:rPr>
                      <m:t>𝐸𝑝𝑖𝑑</m:t>
                    </m:r>
                    <m:r>
                      <a:rPr lang="de-DE" b="0" i="1" dirty="0" smtClean="0">
                        <a:solidFill>
                          <a:srgbClr val="7030A0"/>
                        </a:solidFill>
                        <a:latin typeface="Cambria Math" panose="02040503050406030204" pitchFamily="18" charset="0"/>
                      </a:rPr>
                      <m:t>,</m:t>
                    </m:r>
                    <m:r>
                      <a:rPr lang="en-GB" i="1" dirty="0">
                        <a:solidFill>
                          <a:srgbClr val="7030A0"/>
                        </a:solidFill>
                        <a:latin typeface="Cambria Math" charset="0"/>
                      </a:rPr>
                      <m:t> </m:t>
                    </m:r>
                    <m:r>
                      <a:rPr lang="en-GB" i="1" dirty="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r>
                      <a:rPr lang="de-DE" b="0" i="1" dirty="0" smtClean="0">
                        <a:solidFill>
                          <a:srgbClr val="7030A0"/>
                        </a:solidFill>
                        <a:latin typeface="Cambria Math" panose="02040503050406030204" pitchFamily="18" charset="0"/>
                      </a:rPr>
                      <m:t>,</m:t>
                    </m:r>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oMath>
                </a14:m>
                <a:r>
                  <a:rPr lang="en-GB" dirty="0">
                    <a:solidFill>
                      <a:srgbClr val="7030A0"/>
                    </a:solidFill>
                  </a:rPr>
                  <a:t> such as</a:t>
                </a:r>
                <a:r>
                  <a:rPr lang="en-GB" dirty="0">
                    <a:solidFill>
                      <a:srgbClr val="C00000"/>
                    </a:solidFill>
                  </a:rPr>
                  <a:t> </a:t>
                </a:r>
              </a:p>
              <a:p>
                <a:pPr marL="1384300" lvl="2" indent="0">
                  <a:buNone/>
                </a:pPr>
                <a14:m>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r>
                          <a:rPr lang="de-DE" i="1" dirty="0">
                            <a:latin typeface="Cambria Math" panose="02040503050406030204" pitchFamily="18" charset="0"/>
                          </a:rPr>
                          <m:t>𝑆</m:t>
                        </m:r>
                        <m:r>
                          <a:rPr lang="en-GB" i="1" dirty="0">
                            <a:latin typeface="Cambria Math" charset="0"/>
                          </a:rPr>
                          <m:t>𝑖𝑐𝑘</m:t>
                        </m:r>
                        <m:d>
                          <m:dPr>
                            <m:ctrlPr>
                              <a:rPr lang="de-DE" i="1" dirty="0">
                                <a:latin typeface="Cambria Math" panose="02040503050406030204" pitchFamily="18" charset="0"/>
                              </a:rPr>
                            </m:ctrlPr>
                          </m:dPr>
                          <m:e>
                            <m:r>
                              <a:rPr lang="de-DE" i="1" dirty="0">
                                <a:latin typeface="Cambria Math" panose="02040503050406030204" pitchFamily="18" charset="0"/>
                              </a:rPr>
                              <m:t>𝑋</m:t>
                            </m:r>
                          </m:e>
                        </m:d>
                      </m:e>
                    </m:d>
                    <m:r>
                      <a:rPr lang="de-DE" i="1" dirty="0">
                        <a:latin typeface="Cambria Math" panose="02040503050406030204" pitchFamily="18" charset="0"/>
                      </a:rPr>
                      <m:t>,</m:t>
                    </m:r>
                  </m:oMath>
                </a14:m>
                <a:r>
                  <a:rPr lang="de-DE" i="1" dirty="0">
                    <a:latin typeface="Cambria Math" panose="02040503050406030204" pitchFamily="18" charset="0"/>
                  </a:rPr>
                  <a:t> </a:t>
                </a:r>
                <a:br>
                  <a:rPr lang="de-DE" i="1" dirty="0">
                    <a:latin typeface="Cambria Math" panose="02040503050406030204" pitchFamily="18" charset="0"/>
                  </a:rPr>
                </a:br>
                <a14:m>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r>
                          <a:rPr lang="de-DE" i="1" dirty="0">
                            <a:latin typeface="Cambria Math" panose="02040503050406030204" pitchFamily="18" charset="0"/>
                          </a:rPr>
                          <m:t>𝑇𝑟𝑒𝑎𝑡</m:t>
                        </m:r>
                        <m:d>
                          <m:dPr>
                            <m:ctrlPr>
                              <a:rPr lang="de-DE" i="1" dirty="0">
                                <a:latin typeface="Cambria Math" panose="02040503050406030204" pitchFamily="18" charset="0"/>
                              </a:rPr>
                            </m:ctrlPr>
                          </m:dPr>
                          <m:e>
                            <m:r>
                              <a:rPr lang="de-DE" i="1" dirty="0">
                                <a:latin typeface="Cambria Math" panose="02040503050406030204" pitchFamily="18" charset="0"/>
                              </a:rPr>
                              <m:t>𝑒𝑣𝑒</m:t>
                            </m:r>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𝑚</m:t>
                                </m:r>
                              </m:e>
                              <m:sub>
                                <m:r>
                                  <a:rPr lang="de-DE" i="1" dirty="0">
                                    <a:latin typeface="Cambria Math" panose="02040503050406030204" pitchFamily="18" charset="0"/>
                                  </a:rPr>
                                  <m:t>2</m:t>
                                </m:r>
                              </m:sub>
                            </m:sSub>
                          </m:e>
                        </m:d>
                      </m:e>
                    </m:d>
                    <m:r>
                      <a:rPr lang="de-DE" i="1" dirty="0">
                        <a:latin typeface="Cambria Math" panose="02040503050406030204" pitchFamily="18" charset="0"/>
                      </a:rPr>
                      <m:t>,</m:t>
                    </m:r>
                  </m:oMath>
                </a14:m>
                <a:r>
                  <a:rPr lang="de-DE" i="1" dirty="0">
                    <a:latin typeface="Cambria Math" panose="02040503050406030204" pitchFamily="18" charset="0"/>
                  </a:rPr>
                  <a:t> </a:t>
                </a:r>
                <a:br>
                  <a:rPr lang="de-DE" i="1" dirty="0">
                    <a:latin typeface="Cambria Math" panose="02040503050406030204" pitchFamily="18" charset="0"/>
                  </a:rPr>
                </a:br>
                <a14:m>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r>
                          <a:rPr lang="de-DE" i="1" dirty="0">
                            <a:latin typeface="Cambria Math" panose="02040503050406030204" pitchFamily="18" charset="0"/>
                          </a:rPr>
                          <m:t>𝐸𝑝𝑖𝑑</m:t>
                        </m:r>
                        <m:r>
                          <a:rPr lang="de-DE" i="1" dirty="0">
                            <a:latin typeface="Cambria Math" panose="02040503050406030204" pitchFamily="18" charset="0"/>
                          </a:rPr>
                          <m:t>,</m:t>
                        </m:r>
                        <m:r>
                          <a:rPr lang="de-DE" i="1" dirty="0">
                            <a:latin typeface="Cambria Math" panose="02040503050406030204" pitchFamily="18" charset="0"/>
                          </a:rPr>
                          <m:t>𝑆𝑖𝑐𝑘</m:t>
                        </m:r>
                        <m:d>
                          <m:dPr>
                            <m:ctrlPr>
                              <a:rPr lang="de-DE" i="1" dirty="0">
                                <a:latin typeface="Cambria Math" panose="02040503050406030204" pitchFamily="18" charset="0"/>
                              </a:rPr>
                            </m:ctrlPr>
                          </m:dPr>
                          <m:e>
                            <m:r>
                              <a:rPr lang="de-DE" i="1" dirty="0">
                                <a:latin typeface="Cambria Math" panose="02040503050406030204" pitchFamily="18" charset="0"/>
                              </a:rPr>
                              <m:t>𝑎𝑙𝑖𝑐𝑒</m:t>
                            </m:r>
                          </m:e>
                        </m:d>
                      </m:e>
                    </m:d>
                  </m:oMath>
                </a14:m>
                <a:r>
                  <a:rPr lang="en-GB" dirty="0">
                    <a:solidFill>
                      <a:srgbClr val="C00000"/>
                    </a:solidFill>
                  </a:rPr>
                  <a:t> </a:t>
                </a:r>
              </a:p>
              <a:p>
                <a:pPr lvl="3"/>
                <a:r>
                  <a:rPr lang="en-GB" dirty="0">
                    <a:solidFill>
                      <a:srgbClr val="7030A0"/>
                    </a:solidFill>
                  </a:rPr>
                  <a:t>Cannot answer any queries about </a:t>
                </a:r>
                <a:br>
                  <a:rPr lang="en-GB" dirty="0">
                    <a:solidFill>
                      <a:srgbClr val="7030A0"/>
                    </a:solidFill>
                  </a:rPr>
                </a:br>
                <a14:m>
                  <m:oMath xmlns:m="http://schemas.openxmlformats.org/officeDocument/2006/math">
                    <m:r>
                      <a:rPr lang="de-DE" b="0" i="1" smtClean="0">
                        <a:solidFill>
                          <a:schemeClr val="accent6"/>
                        </a:solidFill>
                        <a:latin typeface="Cambria Math" panose="02040503050406030204" pitchFamily="18" charset="0"/>
                      </a:rPr>
                      <m:t>𝑁𝑎𝑡</m:t>
                    </m:r>
                    <m:d>
                      <m:dPr>
                        <m:ctrlPr>
                          <a:rPr lang="de-DE" b="0" i="1" smtClean="0">
                            <a:solidFill>
                              <a:schemeClr val="accent6"/>
                            </a:solidFill>
                            <a:latin typeface="Cambria Math" panose="02040503050406030204" pitchFamily="18" charset="0"/>
                          </a:rPr>
                        </m:ctrlPr>
                      </m:dPr>
                      <m:e>
                        <m:r>
                          <a:rPr lang="de-DE" b="0" i="1" smtClean="0">
                            <a:solidFill>
                              <a:schemeClr val="accent6"/>
                            </a:solidFill>
                            <a:latin typeface="Cambria Math" panose="02040503050406030204" pitchFamily="18" charset="0"/>
                          </a:rPr>
                          <m:t>𝐷</m:t>
                        </m:r>
                      </m:e>
                    </m:d>
                    <m:r>
                      <a:rPr lang="de-DE" b="0" i="1" smtClean="0">
                        <a:solidFill>
                          <a:srgbClr val="7030A0"/>
                        </a:solidFill>
                        <a:latin typeface="Cambria Math" panose="02040503050406030204" pitchFamily="18" charset="0"/>
                      </a:rPr>
                      <m:t>,</m:t>
                    </m:r>
                    <m:r>
                      <a:rPr lang="de-DE" b="0" i="1" smtClean="0">
                        <a:solidFill>
                          <a:schemeClr val="accent6"/>
                        </a:solidFill>
                        <a:latin typeface="Cambria Math" panose="02040503050406030204" pitchFamily="18" charset="0"/>
                      </a:rPr>
                      <m:t>𝐴𝑐𝑐</m:t>
                    </m:r>
                    <m:d>
                      <m:dPr>
                        <m:ctrlPr>
                          <a:rPr lang="de-DE" b="0" i="1" smtClean="0">
                            <a:solidFill>
                              <a:schemeClr val="accent6"/>
                            </a:solidFill>
                            <a:latin typeface="Cambria Math" panose="02040503050406030204" pitchFamily="18" charset="0"/>
                          </a:rPr>
                        </m:ctrlPr>
                      </m:dPr>
                      <m:e>
                        <m:r>
                          <a:rPr lang="de-DE" b="0" i="1" smtClean="0">
                            <a:solidFill>
                              <a:schemeClr val="accent6"/>
                            </a:solidFill>
                            <a:latin typeface="Cambria Math" panose="02040503050406030204" pitchFamily="18" charset="0"/>
                          </a:rPr>
                          <m:t>𝐼</m:t>
                        </m:r>
                      </m:e>
                    </m:d>
                    <m:r>
                      <a:rPr lang="de-DE" b="0" i="1" smtClean="0">
                        <a:solidFill>
                          <a:srgbClr val="7030A0"/>
                        </a:solidFill>
                        <a:latin typeface="Cambria Math" panose="02040503050406030204" pitchFamily="18" charset="0"/>
                      </a:rPr>
                      <m:t>,</m:t>
                    </m:r>
                    <m:r>
                      <a:rPr lang="de-DE" b="0" i="1" smtClean="0">
                        <a:solidFill>
                          <a:schemeClr val="tx1">
                            <a:lumMod val="60000"/>
                            <a:lumOff val="40000"/>
                          </a:schemeClr>
                        </a:solidFill>
                        <a:latin typeface="Cambria Math" panose="02040503050406030204" pitchFamily="18" charset="0"/>
                      </a:rPr>
                      <m:t>𝑇𝑟𝑎𝑣𝑒𝑙</m:t>
                    </m:r>
                    <m:d>
                      <m:dPr>
                        <m:ctrlPr>
                          <a:rPr lang="de-DE" b="0" i="1" smtClean="0">
                            <a:solidFill>
                              <a:schemeClr val="tx1">
                                <a:lumMod val="60000"/>
                                <a:lumOff val="40000"/>
                              </a:schemeClr>
                            </a:solidFill>
                            <a:latin typeface="Cambria Math" panose="02040503050406030204" pitchFamily="18" charset="0"/>
                          </a:rPr>
                        </m:ctrlPr>
                      </m:dPr>
                      <m:e>
                        <m:r>
                          <a:rPr lang="de-DE" b="0" i="1" smtClean="0">
                            <a:solidFill>
                              <a:schemeClr val="tx1">
                                <a:lumMod val="60000"/>
                                <a:lumOff val="40000"/>
                              </a:schemeClr>
                            </a:solidFill>
                            <a:latin typeface="Cambria Math" panose="02040503050406030204" pitchFamily="18" charset="0"/>
                          </a:rPr>
                          <m:t>𝑋</m:t>
                        </m:r>
                      </m:e>
                    </m:d>
                  </m:oMath>
                </a14:m>
                <a:r>
                  <a:rPr lang="en-GB" dirty="0">
                    <a:solidFill>
                      <a:schemeClr val="tx1">
                        <a:lumMod val="60000"/>
                        <a:lumOff val="40000"/>
                      </a:schemeClr>
                    </a:solidFill>
                  </a:rPr>
                  <a:t> </a:t>
                </a:r>
                <a:br>
                  <a:rPr lang="en-GB" dirty="0"/>
                </a:br>
                <a:r>
                  <a:rPr lang="en-GB" dirty="0"/>
                  <a:t>but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b="1" i="1">
                            <a:solidFill>
                              <a:schemeClr val="accent6"/>
                            </a:solidFill>
                            <a:latin typeface="Cambria Math" panose="02040503050406030204" pitchFamily="18" charset="0"/>
                          </a:rPr>
                          <m:t>𝑪</m:t>
                        </m:r>
                      </m:e>
                      <m:sub>
                        <m:r>
                          <a:rPr lang="de-DE" i="1">
                            <a:solidFill>
                              <a:schemeClr val="accent6"/>
                            </a:solidFill>
                            <a:latin typeface="Cambria Math" panose="02040503050406030204" pitchFamily="18" charset="0"/>
                          </a:rPr>
                          <m:t>1</m:t>
                        </m:r>
                      </m:sub>
                    </m:sSub>
                  </m:oMath>
                </a14:m>
                <a:r>
                  <a:rPr lang="en-GB" dirty="0"/>
                  <a:t> and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b="1" i="1">
                            <a:solidFill>
                              <a:schemeClr val="tx1">
                                <a:lumMod val="60000"/>
                                <a:lumOff val="40000"/>
                              </a:schemeClr>
                            </a:solidFill>
                            <a:latin typeface="Cambria Math" panose="02040503050406030204" pitchFamily="18" charset="0"/>
                          </a:rPr>
                          <m:t>𝑪</m:t>
                        </m:r>
                      </m:e>
                      <m:sub>
                        <m:r>
                          <a:rPr lang="de-DE" i="1">
                            <a:solidFill>
                              <a:schemeClr val="tx1">
                                <a:lumMod val="60000"/>
                                <a:lumOff val="40000"/>
                              </a:schemeClr>
                            </a:solidFill>
                            <a:latin typeface="Cambria Math" panose="02040503050406030204" pitchFamily="18" charset="0"/>
                          </a:rPr>
                          <m:t>2</m:t>
                        </m:r>
                      </m:sub>
                    </m:sSub>
                  </m:oMath>
                </a14:m>
                <a:r>
                  <a:rPr lang="en-GB" dirty="0"/>
                  <a:t>, respectively, can</a:t>
                </a:r>
              </a:p>
            </p:txBody>
          </p:sp>
        </mc:Choice>
        <mc:Fallback xmlns="">
          <p:sp>
            <p:nvSpPr>
              <p:cNvPr id="3" name="Content Placeholder 2">
                <a:extLst>
                  <a:ext uri="{FF2B5EF4-FFF2-40B4-BE49-F238E27FC236}">
                    <a16:creationId xmlns:a16="http://schemas.microsoft.com/office/drawing/2014/main" id="{49579364-18FC-4D4A-BB78-1BBFC400662E}"/>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2"/>
                <a:stretch>
                  <a:fillRect l="-1436" t="-2687" r="-552" b="-89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11</a:t>
            </a:fld>
            <a:endParaRPr lang="en-GB"/>
          </a:p>
        </p:txBody>
      </p:sp>
      <p:sp>
        <p:nvSpPr>
          <p:cNvPr id="5" name="Date Placeholder 4">
            <a:extLst>
              <a:ext uri="{FF2B5EF4-FFF2-40B4-BE49-F238E27FC236}">
                <a16:creationId xmlns:a16="http://schemas.microsoft.com/office/drawing/2014/main" id="{821FF25F-A2C2-D544-BD90-649E433DB238}"/>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B36CC6D9-B3D1-0B4F-8562-4EEB3732BD1B}"/>
              </a:ext>
            </a:extLst>
          </p:cNvPr>
          <p:cNvSpPr>
            <a:spLocks noGrp="1"/>
          </p:cNvSpPr>
          <p:nvPr>
            <p:ph type="ftr" sz="quarter" idx="3"/>
          </p:nvPr>
        </p:nvSpPr>
        <p:spPr/>
        <p:txBody>
          <a:bodyPr/>
          <a:lstStyle/>
          <a:p>
            <a:r>
              <a:rPr lang="en-GB"/>
              <a:t>T. Braun - StaRAI</a:t>
            </a:r>
          </a:p>
        </p:txBody>
      </p:sp>
      <p:grpSp>
        <p:nvGrpSpPr>
          <p:cNvPr id="30" name="Group 29">
            <a:extLst>
              <a:ext uri="{FF2B5EF4-FFF2-40B4-BE49-F238E27FC236}">
                <a16:creationId xmlns:a16="http://schemas.microsoft.com/office/drawing/2014/main" id="{79CFED4E-0D7B-E64E-BDEE-1D4DB72D80F8}"/>
              </a:ext>
            </a:extLst>
          </p:cNvPr>
          <p:cNvGrpSpPr/>
          <p:nvPr/>
        </p:nvGrpSpPr>
        <p:grpSpPr>
          <a:xfrm>
            <a:off x="5543362" y="4326535"/>
            <a:ext cx="6288313" cy="986246"/>
            <a:chOff x="5589344" y="1663629"/>
            <a:chExt cx="6288313" cy="986246"/>
          </a:xfrm>
        </p:grpSpPr>
        <p:cxnSp>
          <p:nvCxnSpPr>
            <p:cNvPr id="31" name="Straight Connector 30">
              <a:extLst>
                <a:ext uri="{FF2B5EF4-FFF2-40B4-BE49-F238E27FC236}">
                  <a16:creationId xmlns:a16="http://schemas.microsoft.com/office/drawing/2014/main" id="{2DDE9612-4109-6B40-AEEC-AD5833381644}"/>
                </a:ext>
              </a:extLst>
            </p:cNvPr>
            <p:cNvCxnSpPr>
              <a:cxnSpLocks/>
              <a:stCxn id="44" idx="3"/>
              <a:endCxn id="48"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258995-45D4-2D41-9264-EC074544AC18}"/>
                </a:ext>
              </a:extLst>
            </p:cNvPr>
            <p:cNvCxnSpPr>
              <a:cxnSpLocks/>
              <a:stCxn id="48" idx="3"/>
              <a:endCxn id="46"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5B8B9D7A-4623-5845-854C-560D2A9BB90F}"/>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68B6452-9E11-6048-9D8F-8773396AC649}"/>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47" name="TextBox 46">
                    <a:extLst>
                      <a:ext uri="{FF2B5EF4-FFF2-40B4-BE49-F238E27FC236}">
                        <a16:creationId xmlns:a16="http://schemas.microsoft.com/office/drawing/2014/main" id="{968B6452-9E11-6048-9D8F-8773396AC649}"/>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3"/>
                    <a:stretch>
                      <a:fillRect l="-25000" b="-2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F6EDEAB-9B02-A144-9B5E-D1C21C9D4783}"/>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48" name="TextBox 47">
                    <a:extLst>
                      <a:ext uri="{FF2B5EF4-FFF2-40B4-BE49-F238E27FC236}">
                        <a16:creationId xmlns:a16="http://schemas.microsoft.com/office/drawing/2014/main" id="{DF6EDEAB-9B02-A144-9B5E-D1C21C9D478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4"/>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34" name="Group 33">
              <a:extLst>
                <a:ext uri="{FF2B5EF4-FFF2-40B4-BE49-F238E27FC236}">
                  <a16:creationId xmlns:a16="http://schemas.microsoft.com/office/drawing/2014/main" id="{55558D3B-25B5-F84F-B331-06D2A9E48144}"/>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5D72856-B275-3B42-AD07-CFC451AC50DB}"/>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charset="0"/>
                                </a:rPr>
                                <m:t>𝑔</m:t>
                              </m:r>
                            </m:e>
                            <m:sub>
                              <m:r>
                                <a:rPr lang="de-DE" i="1">
                                  <a:solidFill>
                                    <a:srgbClr val="7030A0"/>
                                  </a:solidFill>
                                  <a:latin typeface="Cambria Math" charset="0"/>
                                </a:rPr>
                                <m:t>3</m:t>
                              </m:r>
                            </m:sub>
                          </m:sSub>
                        </m:oMath>
                      </m:oMathPara>
                    </a14:m>
                    <a:endParaRPr lang="en-GB" dirty="0">
                      <a:solidFill>
                        <a:srgbClr val="7030A0"/>
                      </a:solidFill>
                    </a:endParaRPr>
                  </a:p>
                </p:txBody>
              </p:sp>
            </mc:Choice>
            <mc:Fallback xmlns="">
              <p:sp>
                <p:nvSpPr>
                  <p:cNvPr id="45" name="TextBox 44">
                    <a:extLst>
                      <a:ext uri="{FF2B5EF4-FFF2-40B4-BE49-F238E27FC236}">
                        <a16:creationId xmlns:a16="http://schemas.microsoft.com/office/drawing/2014/main" id="{A5D72856-B275-3B42-AD07-CFC451AC50DB}"/>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5"/>
                    <a:stretch>
                      <a:fillRect l="-25000" b="-27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0E0A271-EAA7-7B4E-972D-C92C29A4BBF8}"/>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46" name="TextBox 45">
                    <a:extLst>
                      <a:ext uri="{FF2B5EF4-FFF2-40B4-BE49-F238E27FC236}">
                        <a16:creationId xmlns:a16="http://schemas.microsoft.com/office/drawing/2014/main" id="{C0E0A271-EAA7-7B4E-972D-C92C29A4BBF8}"/>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6"/>
                    <a:stretch>
                      <a:fillRect b="-1724"/>
                    </a:stretch>
                  </a:blipFill>
                  <a:ln>
                    <a:solidFill>
                      <a:srgbClr val="7030A0"/>
                    </a:solidFill>
                  </a:ln>
                </p:spPr>
                <p:txBody>
                  <a:bodyPr/>
                  <a:lstStyle/>
                  <a:p>
                    <a:r>
                      <a:rPr lang="en-GB">
                        <a:noFill/>
                      </a:rPr>
                      <a:t> </a:t>
                    </a:r>
                  </a:p>
                </p:txBody>
              </p:sp>
            </mc:Fallback>
          </mc:AlternateContent>
        </p:grpSp>
        <p:grpSp>
          <p:nvGrpSpPr>
            <p:cNvPr id="35" name="Group 34">
              <a:extLst>
                <a:ext uri="{FF2B5EF4-FFF2-40B4-BE49-F238E27FC236}">
                  <a16:creationId xmlns:a16="http://schemas.microsoft.com/office/drawing/2014/main" id="{8747FB06-4E8F-CE45-A500-1EEF64146E70}"/>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156A8CD-81B3-3B43-B79C-59F34FCA4B78}"/>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𝑔</m:t>
                              </m:r>
                            </m:e>
                            <m:sub>
                              <m:r>
                                <a:rPr lang="de-DE" i="1">
                                  <a:solidFill>
                                    <a:schemeClr val="accent6"/>
                                  </a:solidFill>
                                  <a:latin typeface="Cambria Math" panose="02040503050406030204" pitchFamily="18" charset="0"/>
                                </a:rPr>
                                <m:t>0</m:t>
                              </m:r>
                            </m:sub>
                          </m:sSub>
                          <m:r>
                            <a:rPr lang="de-DE" i="1">
                              <a:solidFill>
                                <a:schemeClr val="accent6"/>
                              </a:solidFill>
                              <a:latin typeface="Cambria Math" panose="02040503050406030204" pitchFamily="18" charset="0"/>
                            </a:rPr>
                            <m:t>,</m:t>
                          </m:r>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m:oMathPara>
                    </a14:m>
                    <a:endParaRPr lang="en-GB" dirty="0">
                      <a:solidFill>
                        <a:schemeClr val="accent6"/>
                      </a:solidFill>
                    </a:endParaRPr>
                  </a:p>
                </p:txBody>
              </p:sp>
            </mc:Choice>
            <mc:Fallback xmlns="">
              <p:sp>
                <p:nvSpPr>
                  <p:cNvPr id="43" name="TextBox 42">
                    <a:extLst>
                      <a:ext uri="{FF2B5EF4-FFF2-40B4-BE49-F238E27FC236}">
                        <a16:creationId xmlns:a16="http://schemas.microsoft.com/office/drawing/2014/main" id="{9156A8CD-81B3-3B43-B79C-59F34FCA4B78}"/>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7"/>
                    <a:stretch>
                      <a:fillRect l="-12245" b="-2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ABF047C-9360-EA49-859C-AC56B3AB64A3}"/>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44" name="TextBox 43">
                    <a:extLst>
                      <a:ext uri="{FF2B5EF4-FFF2-40B4-BE49-F238E27FC236}">
                        <a16:creationId xmlns:a16="http://schemas.microsoft.com/office/drawing/2014/main" id="{1ABF047C-9360-EA49-859C-AC56B3AB64A3}"/>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8"/>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53A6E949-9D09-8C44-BA6F-2399888B88AD}"/>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36" name="Rectangle 35">
                  <a:extLst>
                    <a:ext uri="{FF2B5EF4-FFF2-40B4-BE49-F238E27FC236}">
                      <a16:creationId xmlns:a16="http://schemas.microsoft.com/office/drawing/2014/main" id="{53A6E949-9D09-8C44-BA6F-2399888B88AD}"/>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9"/>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E5423A57-6FF0-0844-A8AB-6D0837A7676E}"/>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37" name="Rectangle 36">
                  <a:extLst>
                    <a:ext uri="{FF2B5EF4-FFF2-40B4-BE49-F238E27FC236}">
                      <a16:creationId xmlns:a16="http://schemas.microsoft.com/office/drawing/2014/main" id="{E5423A57-6FF0-0844-A8AB-6D0837A7676E}"/>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7C9D9A6-FEDE-1944-BAB6-31A0732824BD}"/>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38" name="TextBox 37">
                  <a:extLst>
                    <a:ext uri="{FF2B5EF4-FFF2-40B4-BE49-F238E27FC236}">
                      <a16:creationId xmlns:a16="http://schemas.microsoft.com/office/drawing/2014/main" id="{D7C9D9A6-FEDE-1944-BAB6-31A0732824BD}"/>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1597B75-2F9E-0D4C-8BD0-A4F695A3DB0C}"/>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39" name="TextBox 38">
                  <a:extLst>
                    <a:ext uri="{FF2B5EF4-FFF2-40B4-BE49-F238E27FC236}">
                      <a16:creationId xmlns:a16="http://schemas.microsoft.com/office/drawing/2014/main" id="{31597B75-2F9E-0D4C-8BD0-A4F695A3DB0C}"/>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2"/>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B70D394-FDE4-864C-AFB3-D0D3621940F9}"/>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40" name="TextBox 39">
                  <a:extLst>
                    <a:ext uri="{FF2B5EF4-FFF2-40B4-BE49-F238E27FC236}">
                      <a16:creationId xmlns:a16="http://schemas.microsoft.com/office/drawing/2014/main" id="{8B70D394-FDE4-864C-AFB3-D0D3621940F9}"/>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3"/>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5E2A7C6-4B8B-634D-A899-0BA29C00134A}"/>
                  </a:ext>
                </a:extLst>
              </p:cNvPr>
              <p:cNvSpPr txBox="1"/>
              <p:nvPr/>
            </p:nvSpPr>
            <p:spPr>
              <a:xfrm>
                <a:off x="8007558" y="4993728"/>
                <a:ext cx="6313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𝑚</m:t>
                          </m:r>
                        </m:e>
                        <m:sub>
                          <m:r>
                            <a:rPr lang="de-DE" i="1">
                              <a:solidFill>
                                <a:schemeClr val="accent6"/>
                              </a:solidFill>
                              <a:latin typeface="Cambria Math" panose="02040503050406030204" pitchFamily="18" charset="0"/>
                            </a:rPr>
                            <m:t>12</m:t>
                          </m:r>
                        </m:sub>
                      </m:sSub>
                    </m:oMath>
                  </m:oMathPara>
                </a14:m>
                <a:endParaRPr lang="en-GB" dirty="0">
                  <a:solidFill>
                    <a:schemeClr val="accent6"/>
                  </a:solidFill>
                </a:endParaRPr>
              </a:p>
            </p:txBody>
          </p:sp>
        </mc:Choice>
        <mc:Fallback xmlns="">
          <p:sp>
            <p:nvSpPr>
              <p:cNvPr id="49" name="TextBox 48">
                <a:extLst>
                  <a:ext uri="{FF2B5EF4-FFF2-40B4-BE49-F238E27FC236}">
                    <a16:creationId xmlns:a16="http://schemas.microsoft.com/office/drawing/2014/main" id="{15E2A7C6-4B8B-634D-A899-0BA29C00134A}"/>
                  </a:ext>
                </a:extLst>
              </p:cNvPr>
              <p:cNvSpPr txBox="1">
                <a:spLocks noRot="1" noChangeAspect="1" noMove="1" noResize="1" noEditPoints="1" noAdjustHandles="1" noChangeArrowheads="1" noChangeShapeType="1" noTextEdit="1"/>
              </p:cNvSpPr>
              <p:nvPr/>
            </p:nvSpPr>
            <p:spPr>
              <a:xfrm>
                <a:off x="8007558" y="4993728"/>
                <a:ext cx="631327"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8805BFF-6E01-2D43-BD3D-42697309F252}"/>
                  </a:ext>
                </a:extLst>
              </p:cNvPr>
              <p:cNvSpPr txBox="1"/>
              <p:nvPr/>
            </p:nvSpPr>
            <p:spPr>
              <a:xfrm>
                <a:off x="10369182" y="5000546"/>
                <a:ext cx="6366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i="1">
                              <a:solidFill>
                                <a:schemeClr val="tx1">
                                  <a:lumMod val="60000"/>
                                  <a:lumOff val="40000"/>
                                </a:schemeClr>
                              </a:solidFill>
                              <a:latin typeface="Cambria Math" panose="02040503050406030204" pitchFamily="18" charset="0"/>
                            </a:rPr>
                            <m:t>23</m:t>
                          </m:r>
                        </m:sub>
                      </m:sSub>
                    </m:oMath>
                  </m:oMathPara>
                </a14:m>
                <a:endParaRPr lang="en-GB" dirty="0">
                  <a:solidFill>
                    <a:schemeClr val="tx1">
                      <a:lumMod val="60000"/>
                      <a:lumOff val="40000"/>
                    </a:schemeClr>
                  </a:solidFill>
                </a:endParaRPr>
              </a:p>
            </p:txBody>
          </p:sp>
        </mc:Choice>
        <mc:Fallback xmlns="">
          <p:sp>
            <p:nvSpPr>
              <p:cNvPr id="50" name="TextBox 49">
                <a:extLst>
                  <a:ext uri="{FF2B5EF4-FFF2-40B4-BE49-F238E27FC236}">
                    <a16:creationId xmlns:a16="http://schemas.microsoft.com/office/drawing/2014/main" id="{08805BFF-6E01-2D43-BD3D-42697309F252}"/>
                  </a:ext>
                </a:extLst>
              </p:cNvPr>
              <p:cNvSpPr txBox="1">
                <a:spLocks noRot="1" noChangeAspect="1" noMove="1" noResize="1" noEditPoints="1" noAdjustHandles="1" noChangeArrowheads="1" noChangeShapeType="1" noTextEdit="1"/>
              </p:cNvSpPr>
              <p:nvPr/>
            </p:nvSpPr>
            <p:spPr>
              <a:xfrm>
                <a:off x="10369182" y="5000546"/>
                <a:ext cx="636649" cy="369332"/>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DCFB163-214E-4F4D-A567-3BC910792B58}"/>
                  </a:ext>
                </a:extLst>
              </p:cNvPr>
              <p:cNvSpPr txBox="1"/>
              <p:nvPr/>
            </p:nvSpPr>
            <p:spPr>
              <a:xfrm>
                <a:off x="6462366" y="4998939"/>
                <a:ext cx="6366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i="1">
                              <a:solidFill>
                                <a:schemeClr val="tx1">
                                  <a:lumMod val="60000"/>
                                  <a:lumOff val="40000"/>
                                </a:schemeClr>
                              </a:solidFill>
                              <a:latin typeface="Cambria Math" panose="02040503050406030204" pitchFamily="18" charset="0"/>
                            </a:rPr>
                            <m:t>2</m:t>
                          </m:r>
                          <m:r>
                            <a:rPr lang="de-DE" b="0" i="1" smtClean="0">
                              <a:solidFill>
                                <a:schemeClr val="tx1">
                                  <a:lumMod val="60000"/>
                                  <a:lumOff val="40000"/>
                                </a:schemeClr>
                              </a:solidFill>
                              <a:latin typeface="Cambria Math" panose="02040503050406030204" pitchFamily="18" charset="0"/>
                            </a:rPr>
                            <m:t>1</m:t>
                          </m:r>
                        </m:sub>
                      </m:sSub>
                    </m:oMath>
                  </m:oMathPara>
                </a14:m>
                <a:endParaRPr lang="en-GB" dirty="0">
                  <a:solidFill>
                    <a:schemeClr val="tx1">
                      <a:lumMod val="60000"/>
                      <a:lumOff val="40000"/>
                    </a:schemeClr>
                  </a:solidFill>
                </a:endParaRPr>
              </a:p>
            </p:txBody>
          </p:sp>
        </mc:Choice>
        <mc:Fallback xmlns="">
          <p:sp>
            <p:nvSpPr>
              <p:cNvPr id="51" name="TextBox 50">
                <a:extLst>
                  <a:ext uri="{FF2B5EF4-FFF2-40B4-BE49-F238E27FC236}">
                    <a16:creationId xmlns:a16="http://schemas.microsoft.com/office/drawing/2014/main" id="{8DCFB163-214E-4F4D-A567-3BC910792B58}"/>
                  </a:ext>
                </a:extLst>
              </p:cNvPr>
              <p:cNvSpPr txBox="1">
                <a:spLocks noRot="1" noChangeAspect="1" noMove="1" noResize="1" noEditPoints="1" noAdjustHandles="1" noChangeArrowheads="1" noChangeShapeType="1" noTextEdit="1"/>
              </p:cNvSpPr>
              <p:nvPr/>
            </p:nvSpPr>
            <p:spPr>
              <a:xfrm>
                <a:off x="6462366" y="4998939"/>
                <a:ext cx="636649" cy="369332"/>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34DB97E-D690-284E-B8EA-84D74BEA854D}"/>
                  </a:ext>
                </a:extLst>
              </p:cNvPr>
              <p:cNvSpPr txBox="1"/>
              <p:nvPr/>
            </p:nvSpPr>
            <p:spPr>
              <a:xfrm>
                <a:off x="8655538" y="4993728"/>
                <a:ext cx="6366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panose="02040503050406030204" pitchFamily="18" charset="0"/>
                            </a:rPr>
                            <m:t>𝑚</m:t>
                          </m:r>
                        </m:e>
                        <m:sub>
                          <m:r>
                            <a:rPr lang="de-DE" i="1">
                              <a:solidFill>
                                <a:srgbClr val="7030A0"/>
                              </a:solidFill>
                              <a:latin typeface="Cambria Math" panose="02040503050406030204" pitchFamily="18" charset="0"/>
                            </a:rPr>
                            <m:t>3</m:t>
                          </m:r>
                          <m:r>
                            <a:rPr lang="de-DE" b="0" i="1" smtClean="0">
                              <a:solidFill>
                                <a:srgbClr val="7030A0"/>
                              </a:solidFill>
                              <a:latin typeface="Cambria Math" panose="02040503050406030204" pitchFamily="18" charset="0"/>
                            </a:rPr>
                            <m:t>2</m:t>
                          </m:r>
                        </m:sub>
                      </m:sSub>
                    </m:oMath>
                  </m:oMathPara>
                </a14:m>
                <a:endParaRPr lang="en-GB" dirty="0">
                  <a:solidFill>
                    <a:srgbClr val="7030A0"/>
                  </a:solidFill>
                </a:endParaRPr>
              </a:p>
            </p:txBody>
          </p:sp>
        </mc:Choice>
        <mc:Fallback xmlns="">
          <p:sp>
            <p:nvSpPr>
              <p:cNvPr id="52" name="TextBox 51">
                <a:extLst>
                  <a:ext uri="{FF2B5EF4-FFF2-40B4-BE49-F238E27FC236}">
                    <a16:creationId xmlns:a16="http://schemas.microsoft.com/office/drawing/2014/main" id="{734DB97E-D690-284E-B8EA-84D74BEA854D}"/>
                  </a:ext>
                </a:extLst>
              </p:cNvPr>
              <p:cNvSpPr txBox="1">
                <a:spLocks noRot="1" noChangeAspect="1" noMove="1" noResize="1" noEditPoints="1" noAdjustHandles="1" noChangeArrowheads="1" noChangeShapeType="1" noTextEdit="1"/>
              </p:cNvSpPr>
              <p:nvPr/>
            </p:nvSpPr>
            <p:spPr>
              <a:xfrm>
                <a:off x="8655538" y="4993728"/>
                <a:ext cx="636649" cy="369332"/>
              </a:xfrm>
              <a:prstGeom prst="rect">
                <a:avLst/>
              </a:prstGeom>
              <a:blipFill>
                <a:blip r:embed="rId1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638422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normAutofit/>
          </a:bodyPr>
          <a:lstStyle/>
          <a:p>
            <a:r>
              <a:rPr lang="en-GB" dirty="0"/>
              <a:t>Clustering of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p:txBody>
              <a:bodyPr>
                <a:normAutofit/>
              </a:bodyPr>
              <a:lstStyle/>
              <a:p>
                <a:r>
                  <a:rPr lang="en-GB" dirty="0"/>
                  <a:t>Problem left: If each cluster asks for information on separators, some messages are sent multiple times</a:t>
                </a:r>
              </a:p>
              <a:p>
                <a:pPr lvl="1"/>
                <a:r>
                  <a:rPr lang="en-GB" dirty="0"/>
                  <a:t>E.g., </a:t>
                </a:r>
              </a:p>
              <a:p>
                <a:pPr lvl="2"/>
                <a14:m>
                  <m:oMath xmlns:m="http://schemas.openxmlformats.org/officeDocument/2006/math">
                    <m:sSub>
                      <m:sSubPr>
                        <m:ctrlPr>
                          <a:rPr lang="de-DE" b="0" i="1" smtClean="0">
                            <a:solidFill>
                              <a:srgbClr val="7030A0"/>
                            </a:solidFill>
                            <a:latin typeface="Cambria Math" panose="02040503050406030204" pitchFamily="18" charset="0"/>
                          </a:rPr>
                        </m:ctrlPr>
                      </m:sSubPr>
                      <m:e>
                        <m:r>
                          <a:rPr lang="de-DE" b="1" i="1" smtClean="0">
                            <a:solidFill>
                              <a:srgbClr val="7030A0"/>
                            </a:solidFill>
                            <a:latin typeface="Cambria Math" panose="02040503050406030204" pitchFamily="18" charset="0"/>
                          </a:rPr>
                          <m:t>𝑪</m:t>
                        </m:r>
                      </m:e>
                      <m:sub>
                        <m:r>
                          <a:rPr lang="de-DE" b="0" i="1" smtClean="0">
                            <a:solidFill>
                              <a:srgbClr val="7030A0"/>
                            </a:solidFill>
                            <a:latin typeface="Cambria Math" panose="02040503050406030204" pitchFamily="18" charset="0"/>
                          </a:rPr>
                          <m:t>3</m:t>
                        </m:r>
                      </m:sub>
                    </m:sSub>
                  </m:oMath>
                </a14:m>
                <a:r>
                  <a:rPr lang="en-GB" dirty="0"/>
                  <a:t> asks</a:t>
                </a:r>
                <a:r>
                  <a:rPr lang="de-DE" dirty="0">
                    <a:solidFill>
                      <a:schemeClr val="tx1">
                        <a:lumMod val="50000"/>
                        <a:lumOff val="50000"/>
                      </a:schemeClr>
                    </a:solidFill>
                  </a:rPr>
                  <a:t>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b="1" i="1">
                            <a:solidFill>
                              <a:schemeClr val="tx1">
                                <a:lumMod val="60000"/>
                                <a:lumOff val="40000"/>
                              </a:schemeClr>
                            </a:solidFill>
                            <a:latin typeface="Cambria Math" panose="02040503050406030204" pitchFamily="18" charset="0"/>
                          </a:rPr>
                          <m:t>𝑪</m:t>
                        </m:r>
                      </m:e>
                      <m:sub>
                        <m:r>
                          <a:rPr lang="de-DE" i="1">
                            <a:solidFill>
                              <a:schemeClr val="tx1">
                                <a:lumMod val="60000"/>
                                <a:lumOff val="40000"/>
                              </a:schemeClr>
                            </a:solidFill>
                            <a:latin typeface="Cambria Math" panose="02040503050406030204" pitchFamily="18" charset="0"/>
                          </a:rPr>
                          <m:t>2</m:t>
                        </m:r>
                      </m:sub>
                    </m:sSub>
                  </m:oMath>
                </a14:m>
                <a:r>
                  <a:rPr lang="en-GB" dirty="0"/>
                  <a:t>, which asks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b="1" i="1">
                            <a:solidFill>
                              <a:schemeClr val="accent6"/>
                            </a:solidFill>
                            <a:latin typeface="Cambria Math" panose="02040503050406030204" pitchFamily="18" charset="0"/>
                          </a:rPr>
                          <m:t>𝑪</m:t>
                        </m:r>
                      </m:e>
                      <m:sub>
                        <m:r>
                          <a:rPr lang="de-DE" i="1">
                            <a:solidFill>
                              <a:schemeClr val="accent6"/>
                            </a:solidFill>
                            <a:latin typeface="Cambria Math" panose="02040503050406030204" pitchFamily="18" charset="0"/>
                          </a:rPr>
                          <m:t>1</m:t>
                        </m:r>
                      </m:sub>
                    </m:sSub>
                  </m:oMath>
                </a14:m>
                <a:endParaRPr lang="de-DE" dirty="0">
                  <a:solidFill>
                    <a:schemeClr val="accent1"/>
                  </a:solidFill>
                </a:endParaRPr>
              </a:p>
              <a:p>
                <a:pPr lvl="3"/>
                <a:r>
                  <a:rPr lang="en-GB" dirty="0"/>
                  <a:t>Messages calculated and sent: </a:t>
                </a:r>
                <a14:m>
                  <m:oMath xmlns:m="http://schemas.openxmlformats.org/officeDocument/2006/math">
                    <m:sSub>
                      <m:sSubPr>
                        <m:ctrlPr>
                          <a:rPr lang="de-DE" b="0" i="1" smtClean="0">
                            <a:solidFill>
                              <a:schemeClr val="accent6"/>
                            </a:solidFill>
                            <a:latin typeface="Cambria Math" panose="02040503050406030204" pitchFamily="18" charset="0"/>
                          </a:rPr>
                        </m:ctrlPr>
                      </m:sSubPr>
                      <m:e>
                        <m:r>
                          <a:rPr lang="de-DE" b="0" i="1" smtClean="0">
                            <a:solidFill>
                              <a:schemeClr val="accent6"/>
                            </a:solidFill>
                            <a:latin typeface="Cambria Math" panose="02040503050406030204" pitchFamily="18" charset="0"/>
                          </a:rPr>
                          <m:t>𝑚</m:t>
                        </m:r>
                      </m:e>
                      <m:sub>
                        <m:r>
                          <a:rPr lang="de-DE" b="0" i="1" smtClean="0">
                            <a:solidFill>
                              <a:schemeClr val="accent6"/>
                            </a:solidFill>
                            <a:latin typeface="Cambria Math" panose="02040503050406030204" pitchFamily="18" charset="0"/>
                          </a:rPr>
                          <m:t>12</m:t>
                        </m:r>
                      </m:sub>
                    </m:sSub>
                    <m:r>
                      <a:rPr lang="de-DE" b="0" i="1" smtClean="0">
                        <a:latin typeface="Cambria Math" panose="02040503050406030204" pitchFamily="18" charset="0"/>
                      </a:rPr>
                      <m:t>,</m:t>
                    </m:r>
                    <m:sSub>
                      <m:sSubPr>
                        <m:ctrlPr>
                          <a:rPr lang="de-DE" b="0" i="1" smtClean="0">
                            <a:solidFill>
                              <a:schemeClr val="tx1">
                                <a:lumMod val="60000"/>
                                <a:lumOff val="40000"/>
                              </a:schemeClr>
                            </a:solidFill>
                            <a:latin typeface="Cambria Math" panose="02040503050406030204" pitchFamily="18" charset="0"/>
                          </a:rPr>
                        </m:ctrlPr>
                      </m:sSubPr>
                      <m:e>
                        <m:r>
                          <a:rPr lang="de-DE" b="0" i="1" smtClean="0">
                            <a:solidFill>
                              <a:schemeClr val="tx1">
                                <a:lumMod val="60000"/>
                                <a:lumOff val="40000"/>
                              </a:schemeClr>
                            </a:solidFill>
                            <a:latin typeface="Cambria Math" panose="02040503050406030204" pitchFamily="18" charset="0"/>
                          </a:rPr>
                          <m:t>𝑚</m:t>
                        </m:r>
                      </m:e>
                      <m:sub>
                        <m:r>
                          <a:rPr lang="de-DE" b="0" i="1" smtClean="0">
                            <a:solidFill>
                              <a:schemeClr val="tx1">
                                <a:lumMod val="60000"/>
                                <a:lumOff val="40000"/>
                              </a:schemeClr>
                            </a:solidFill>
                            <a:latin typeface="Cambria Math" panose="02040503050406030204" pitchFamily="18" charset="0"/>
                          </a:rPr>
                          <m:t>23</m:t>
                        </m:r>
                      </m:sub>
                    </m:sSub>
                  </m:oMath>
                </a14:m>
                <a:endParaRPr lang="en-GB" dirty="0"/>
              </a:p>
              <a:p>
                <a:pPr lvl="2"/>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b="1" i="1">
                            <a:solidFill>
                              <a:schemeClr val="tx1">
                                <a:lumMod val="60000"/>
                                <a:lumOff val="40000"/>
                              </a:schemeClr>
                            </a:solidFill>
                            <a:latin typeface="Cambria Math" panose="02040503050406030204" pitchFamily="18" charset="0"/>
                          </a:rPr>
                          <m:t>𝑪</m:t>
                        </m:r>
                      </m:e>
                      <m:sub>
                        <m:r>
                          <a:rPr lang="de-DE" i="1">
                            <a:solidFill>
                              <a:schemeClr val="tx1">
                                <a:lumMod val="60000"/>
                                <a:lumOff val="40000"/>
                              </a:schemeClr>
                            </a:solidFill>
                            <a:latin typeface="Cambria Math" panose="02040503050406030204" pitchFamily="18" charset="0"/>
                          </a:rPr>
                          <m:t>2</m:t>
                        </m:r>
                      </m:sub>
                    </m:sSub>
                    <m:r>
                      <a:rPr lang="de-DE" i="1">
                        <a:solidFill>
                          <a:schemeClr val="tx1">
                            <a:lumMod val="50000"/>
                            <a:lumOff val="50000"/>
                          </a:schemeClr>
                        </a:solidFill>
                        <a:latin typeface="Cambria Math" panose="02040503050406030204" pitchFamily="18" charset="0"/>
                      </a:rPr>
                      <m:t> </m:t>
                    </m:r>
                  </m:oMath>
                </a14:m>
                <a:r>
                  <a:rPr lang="en-GB" dirty="0"/>
                  <a:t>asks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b="1" i="1">
                            <a:solidFill>
                              <a:schemeClr val="accent6"/>
                            </a:solidFill>
                            <a:latin typeface="Cambria Math" panose="02040503050406030204" pitchFamily="18" charset="0"/>
                          </a:rPr>
                          <m:t>𝑪</m:t>
                        </m:r>
                      </m:e>
                      <m:sub>
                        <m:r>
                          <a:rPr lang="de-DE" i="1">
                            <a:solidFill>
                              <a:schemeClr val="accent6"/>
                            </a:solidFill>
                            <a:latin typeface="Cambria Math" panose="02040503050406030204" pitchFamily="18" charset="0"/>
                          </a:rPr>
                          <m:t>1</m:t>
                        </m:r>
                      </m:sub>
                    </m:sSub>
                  </m:oMath>
                </a14:m>
                <a:r>
                  <a:rPr lang="de-DE" dirty="0">
                    <a:solidFill>
                      <a:schemeClr val="accent1"/>
                    </a:solidFill>
                  </a:rPr>
                  <a:t> </a:t>
                </a:r>
                <a:r>
                  <a:rPr lang="de-DE" dirty="0"/>
                  <a:t>and</a:t>
                </a:r>
                <a:r>
                  <a:rPr lang="de-DE" dirty="0">
                    <a:solidFill>
                      <a:schemeClr val="accent1"/>
                    </a:solidFill>
                  </a:rPr>
                  <a:t> </a:t>
                </a:r>
                <a14:m>
                  <m:oMath xmlns:m="http://schemas.openxmlformats.org/officeDocument/2006/math">
                    <m:sSub>
                      <m:sSubPr>
                        <m:ctrlPr>
                          <a:rPr lang="de-DE" i="1" smtClean="0">
                            <a:solidFill>
                              <a:srgbClr val="7030A0"/>
                            </a:solidFill>
                            <a:latin typeface="Cambria Math" panose="02040503050406030204" pitchFamily="18" charset="0"/>
                          </a:rPr>
                        </m:ctrlPr>
                      </m:sSubPr>
                      <m:e>
                        <m:r>
                          <a:rPr lang="de-DE" b="1" i="1">
                            <a:solidFill>
                              <a:srgbClr val="7030A0"/>
                            </a:solidFill>
                            <a:latin typeface="Cambria Math" panose="02040503050406030204" pitchFamily="18" charset="0"/>
                          </a:rPr>
                          <m:t>𝑪</m:t>
                        </m:r>
                      </m:e>
                      <m:sub>
                        <m:r>
                          <a:rPr lang="de-DE" i="1">
                            <a:solidFill>
                              <a:srgbClr val="7030A0"/>
                            </a:solidFill>
                            <a:latin typeface="Cambria Math" panose="02040503050406030204" pitchFamily="18" charset="0"/>
                          </a:rPr>
                          <m:t>3</m:t>
                        </m:r>
                      </m:sub>
                    </m:sSub>
                  </m:oMath>
                </a14:m>
                <a:endParaRPr lang="de-DE" dirty="0">
                  <a:solidFill>
                    <a:schemeClr val="accent1"/>
                  </a:solidFill>
                </a:endParaRPr>
              </a:p>
              <a:p>
                <a:pPr lvl="3"/>
                <a:r>
                  <a:rPr lang="en-GB" dirty="0"/>
                  <a:t>Messages calculated and sent: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𝑚</m:t>
                        </m:r>
                      </m:e>
                      <m:sub>
                        <m:r>
                          <a:rPr lang="de-DE" i="1">
                            <a:solidFill>
                              <a:schemeClr val="accent6"/>
                            </a:solidFill>
                            <a:latin typeface="Cambria Math" panose="02040503050406030204" pitchFamily="18" charset="0"/>
                          </a:rPr>
                          <m:t>12</m:t>
                        </m:r>
                      </m:sub>
                    </m:sSub>
                    <m:r>
                      <a:rPr lang="de-DE" i="1">
                        <a:latin typeface="Cambria Math" panose="02040503050406030204" pitchFamily="18" charset="0"/>
                      </a:rPr>
                      <m:t>,</m:t>
                    </m:r>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panose="02040503050406030204" pitchFamily="18" charset="0"/>
                          </a:rPr>
                          <m:t>𝑚</m:t>
                        </m:r>
                      </m:e>
                      <m:sub>
                        <m:r>
                          <a:rPr lang="de-DE" i="1">
                            <a:solidFill>
                              <a:srgbClr val="7030A0"/>
                            </a:solidFill>
                            <a:latin typeface="Cambria Math" panose="02040503050406030204" pitchFamily="18" charset="0"/>
                          </a:rPr>
                          <m:t>3</m:t>
                        </m:r>
                        <m:r>
                          <a:rPr lang="de-DE" b="0" i="1" smtClean="0">
                            <a:solidFill>
                              <a:srgbClr val="7030A0"/>
                            </a:solidFill>
                            <a:latin typeface="Cambria Math" panose="02040503050406030204" pitchFamily="18" charset="0"/>
                          </a:rPr>
                          <m:t>2</m:t>
                        </m:r>
                      </m:sub>
                    </m:sSub>
                  </m:oMath>
                </a14:m>
                <a:endParaRPr lang="en-GB" dirty="0"/>
              </a:p>
              <a:p>
                <a:pPr lvl="2"/>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b="1" i="1">
                            <a:solidFill>
                              <a:schemeClr val="accent6"/>
                            </a:solidFill>
                            <a:latin typeface="Cambria Math" panose="02040503050406030204" pitchFamily="18" charset="0"/>
                          </a:rPr>
                          <m:t>𝑪</m:t>
                        </m:r>
                      </m:e>
                      <m:sub>
                        <m:r>
                          <a:rPr lang="de-DE" i="1">
                            <a:solidFill>
                              <a:schemeClr val="accent6"/>
                            </a:solidFill>
                            <a:latin typeface="Cambria Math" panose="02040503050406030204" pitchFamily="18" charset="0"/>
                          </a:rPr>
                          <m:t>1</m:t>
                        </m:r>
                      </m:sub>
                    </m:sSub>
                  </m:oMath>
                </a14:m>
                <a:r>
                  <a:rPr lang="en-GB" dirty="0"/>
                  <a:t> asks</a:t>
                </a:r>
                <a:r>
                  <a:rPr lang="de-DE" dirty="0">
                    <a:solidFill>
                      <a:schemeClr val="tx1">
                        <a:lumMod val="50000"/>
                        <a:lumOff val="50000"/>
                      </a:schemeClr>
                    </a:solidFill>
                  </a:rPr>
                  <a:t>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b="1" i="1">
                            <a:solidFill>
                              <a:schemeClr val="tx1">
                                <a:lumMod val="60000"/>
                                <a:lumOff val="40000"/>
                              </a:schemeClr>
                            </a:solidFill>
                            <a:latin typeface="Cambria Math" panose="02040503050406030204" pitchFamily="18" charset="0"/>
                          </a:rPr>
                          <m:t>𝑪</m:t>
                        </m:r>
                      </m:e>
                      <m:sub>
                        <m:r>
                          <a:rPr lang="de-DE" i="1">
                            <a:solidFill>
                              <a:schemeClr val="tx1">
                                <a:lumMod val="60000"/>
                                <a:lumOff val="40000"/>
                              </a:schemeClr>
                            </a:solidFill>
                            <a:latin typeface="Cambria Math" panose="02040503050406030204" pitchFamily="18" charset="0"/>
                          </a:rPr>
                          <m:t>2</m:t>
                        </m:r>
                      </m:sub>
                    </m:sSub>
                  </m:oMath>
                </a14:m>
                <a:r>
                  <a:rPr lang="en-GB" dirty="0"/>
                  <a:t>, which asks</a:t>
                </a:r>
                <a:r>
                  <a:rPr lang="de-DE" dirty="0">
                    <a:solidFill>
                      <a:schemeClr val="accent1"/>
                    </a:solidFill>
                  </a:rPr>
                  <a:t> </a:t>
                </a:r>
                <a14:m>
                  <m:oMath xmlns:m="http://schemas.openxmlformats.org/officeDocument/2006/math">
                    <m:sSub>
                      <m:sSubPr>
                        <m:ctrlPr>
                          <a:rPr lang="de-DE" i="1" smtClean="0">
                            <a:solidFill>
                              <a:srgbClr val="7030A0"/>
                            </a:solidFill>
                            <a:latin typeface="Cambria Math" panose="02040503050406030204" pitchFamily="18" charset="0"/>
                          </a:rPr>
                        </m:ctrlPr>
                      </m:sSubPr>
                      <m:e>
                        <m:r>
                          <a:rPr lang="de-DE" b="1" i="1">
                            <a:solidFill>
                              <a:srgbClr val="7030A0"/>
                            </a:solidFill>
                            <a:latin typeface="Cambria Math" panose="02040503050406030204" pitchFamily="18" charset="0"/>
                          </a:rPr>
                          <m:t>𝑪</m:t>
                        </m:r>
                      </m:e>
                      <m:sub>
                        <m:r>
                          <a:rPr lang="de-DE" i="1">
                            <a:solidFill>
                              <a:srgbClr val="7030A0"/>
                            </a:solidFill>
                            <a:latin typeface="Cambria Math" panose="02040503050406030204" pitchFamily="18" charset="0"/>
                          </a:rPr>
                          <m:t>3</m:t>
                        </m:r>
                      </m:sub>
                    </m:sSub>
                  </m:oMath>
                </a14:m>
                <a:endParaRPr lang="de-DE" dirty="0">
                  <a:solidFill>
                    <a:schemeClr val="accent1"/>
                  </a:solidFill>
                </a:endParaRPr>
              </a:p>
              <a:p>
                <a:pPr lvl="3"/>
                <a:r>
                  <a:rPr lang="en-GB" dirty="0"/>
                  <a:t>Messages calculated and sent: </a:t>
                </a:r>
                <a14:m>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panose="02040503050406030204" pitchFamily="18" charset="0"/>
                          </a:rPr>
                          <m:t>𝑚</m:t>
                        </m:r>
                      </m:e>
                      <m:sub>
                        <m:r>
                          <a:rPr lang="de-DE" b="0" i="1" smtClean="0">
                            <a:solidFill>
                              <a:srgbClr val="7030A0"/>
                            </a:solidFill>
                            <a:latin typeface="Cambria Math" panose="02040503050406030204" pitchFamily="18" charset="0"/>
                          </a:rPr>
                          <m:t>32</m:t>
                        </m:r>
                      </m:sub>
                    </m:sSub>
                    <m:r>
                      <a:rPr lang="de-DE" i="1">
                        <a:latin typeface="Cambria Math" panose="02040503050406030204" pitchFamily="18" charset="0"/>
                      </a:rPr>
                      <m:t>,</m:t>
                    </m:r>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b="0" i="1" smtClean="0">
                            <a:solidFill>
                              <a:schemeClr val="tx1">
                                <a:lumMod val="60000"/>
                                <a:lumOff val="40000"/>
                              </a:schemeClr>
                            </a:solidFill>
                            <a:latin typeface="Cambria Math" panose="02040503050406030204" pitchFamily="18" charset="0"/>
                          </a:rPr>
                          <m:t>21</m:t>
                        </m:r>
                      </m:sub>
                    </m:sSub>
                  </m:oMath>
                </a14:m>
                <a:endParaRPr lang="en-GB" dirty="0">
                  <a:solidFill>
                    <a:schemeClr val="tx1">
                      <a:lumMod val="60000"/>
                      <a:lumOff val="40000"/>
                    </a:schemeClr>
                  </a:solidFill>
                </a:endParaRPr>
              </a:p>
              <a:p>
                <a:pPr lvl="2"/>
                <a:endParaRPr lang="en-GB" dirty="0"/>
              </a:p>
            </p:txBody>
          </p:sp>
        </mc:Choice>
        <mc:Fallback xmlns="">
          <p:sp>
            <p:nvSpPr>
              <p:cNvPr id="3" name="Content Placeholder 2">
                <a:extLst>
                  <a:ext uri="{FF2B5EF4-FFF2-40B4-BE49-F238E27FC236}">
                    <a16:creationId xmlns:a16="http://schemas.microsoft.com/office/drawing/2014/main" id="{49579364-18FC-4D4A-BB78-1BBFC400662E}"/>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12</a:t>
            </a:fld>
            <a:endParaRPr lang="en-GB"/>
          </a:p>
        </p:txBody>
      </p:sp>
      <p:cxnSp>
        <p:nvCxnSpPr>
          <p:cNvPr id="46" name="Curved Connector 45">
            <a:extLst>
              <a:ext uri="{FF2B5EF4-FFF2-40B4-BE49-F238E27FC236}">
                <a16:creationId xmlns:a16="http://schemas.microsoft.com/office/drawing/2014/main" id="{8271EB03-09B2-ED46-8048-BFB62FF56B55}"/>
              </a:ext>
            </a:extLst>
          </p:cNvPr>
          <p:cNvCxnSpPr>
            <a:cxnSpLocks/>
          </p:cNvCxnSpPr>
          <p:nvPr/>
        </p:nvCxnSpPr>
        <p:spPr>
          <a:xfrm rot="16200000" flipV="1">
            <a:off x="9897746" y="3141214"/>
            <a:ext cx="12700" cy="2356640"/>
          </a:xfrm>
          <a:prstGeom prst="curvedConnector3">
            <a:avLst>
              <a:gd name="adj1" fmla="val 1800000"/>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A00AE478-9E99-AF42-BE3F-236B07F7CF54}"/>
                  </a:ext>
                </a:extLst>
              </p:cNvPr>
              <p:cNvSpPr/>
              <p:nvPr/>
            </p:nvSpPr>
            <p:spPr>
              <a:xfrm>
                <a:off x="9321169" y="3848343"/>
                <a:ext cx="1318888" cy="307777"/>
              </a:xfrm>
              <a:prstGeom prst="rect">
                <a:avLst/>
              </a:prstGeom>
            </p:spPr>
            <p:txBody>
              <a:bodyPr wrap="square">
                <a:spAutoFit/>
              </a:bodyPr>
              <a:lstStyle/>
              <a:p>
                <a14:m>
                  <m:oMath xmlns:m="http://schemas.openxmlformats.org/officeDocument/2006/math">
                    <m:r>
                      <a:rPr lang="de-DE" sz="1400" i="1">
                        <a:latin typeface="Cambria Math" charset="0"/>
                      </a:rPr>
                      <m:t>𝐸𝑝𝑖𝑑</m:t>
                    </m:r>
                    <m:r>
                      <a:rPr lang="de-DE" sz="1400" i="1">
                        <a:latin typeface="Cambria Math" panose="02040503050406030204" pitchFamily="18" charset="0"/>
                      </a:rPr>
                      <m:t>,</m:t>
                    </m:r>
                    <m:r>
                      <a:rPr lang="de-DE" sz="1400" i="1">
                        <a:latin typeface="Cambria Math" panose="02040503050406030204" pitchFamily="18" charset="0"/>
                      </a:rPr>
                      <m:t>𝑆𝑖𝑐𝑘</m:t>
                    </m:r>
                    <m:d>
                      <m:dPr>
                        <m:ctrlPr>
                          <a:rPr lang="de-DE" sz="1400" i="1">
                            <a:latin typeface="Cambria Math" panose="02040503050406030204" pitchFamily="18" charset="0"/>
                          </a:rPr>
                        </m:ctrlPr>
                      </m:dPr>
                      <m:e>
                        <m:r>
                          <a:rPr lang="de-DE" sz="1400" i="1">
                            <a:latin typeface="Cambria Math" panose="02040503050406030204" pitchFamily="18" charset="0"/>
                          </a:rPr>
                          <m:t>𝑋</m:t>
                        </m:r>
                      </m:e>
                    </m:d>
                  </m:oMath>
                </a14:m>
                <a:r>
                  <a:rPr lang="de-DE" sz="1400" dirty="0"/>
                  <a:t>?</a:t>
                </a:r>
              </a:p>
            </p:txBody>
          </p:sp>
        </mc:Choice>
        <mc:Fallback xmlns="">
          <p:sp>
            <p:nvSpPr>
              <p:cNvPr id="47" name="Rectangle 46">
                <a:extLst>
                  <a:ext uri="{FF2B5EF4-FFF2-40B4-BE49-F238E27FC236}">
                    <a16:creationId xmlns:a16="http://schemas.microsoft.com/office/drawing/2014/main" id="{A00AE478-9E99-AF42-BE3F-236B07F7CF54}"/>
                  </a:ext>
                </a:extLst>
              </p:cNvPr>
              <p:cNvSpPr>
                <a:spLocks noRot="1" noChangeAspect="1" noMove="1" noResize="1" noEditPoints="1" noAdjustHandles="1" noChangeArrowheads="1" noChangeShapeType="1" noTextEdit="1"/>
              </p:cNvSpPr>
              <p:nvPr/>
            </p:nvSpPr>
            <p:spPr>
              <a:xfrm>
                <a:off x="9321169" y="3848343"/>
                <a:ext cx="1318888" cy="307777"/>
              </a:xfrm>
              <a:prstGeom prst="rect">
                <a:avLst/>
              </a:prstGeom>
              <a:blipFill>
                <a:blip r:embed="rId3"/>
                <a:stretch>
                  <a:fillRect t="-4000" b="-20000"/>
                </a:stretch>
              </a:blipFill>
            </p:spPr>
            <p:txBody>
              <a:bodyPr/>
              <a:lstStyle/>
              <a:p>
                <a:r>
                  <a:rPr lang="en-GB">
                    <a:noFill/>
                  </a:rPr>
                  <a:t> </a:t>
                </a:r>
              </a:p>
            </p:txBody>
          </p:sp>
        </mc:Fallback>
      </mc:AlternateContent>
      <p:cxnSp>
        <p:nvCxnSpPr>
          <p:cNvPr id="48" name="Curved Connector 47">
            <a:extLst>
              <a:ext uri="{FF2B5EF4-FFF2-40B4-BE49-F238E27FC236}">
                <a16:creationId xmlns:a16="http://schemas.microsoft.com/office/drawing/2014/main" id="{2F289D3E-E24B-DC49-974D-51EA96E7DF94}"/>
              </a:ext>
            </a:extLst>
          </p:cNvPr>
          <p:cNvCxnSpPr>
            <a:cxnSpLocks/>
          </p:cNvCxnSpPr>
          <p:nvPr/>
        </p:nvCxnSpPr>
        <p:spPr>
          <a:xfrm rot="16200000" flipV="1">
            <a:off x="7520097" y="3120205"/>
            <a:ext cx="12700" cy="2398659"/>
          </a:xfrm>
          <a:prstGeom prst="curvedConnector3">
            <a:avLst>
              <a:gd name="adj1" fmla="val 1800000"/>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D7630B49-1D2F-F44F-B081-1AF76FEE7660}"/>
                  </a:ext>
                </a:extLst>
              </p:cNvPr>
              <p:cNvSpPr/>
              <p:nvPr/>
            </p:nvSpPr>
            <p:spPr>
              <a:xfrm>
                <a:off x="7205058" y="3848343"/>
                <a:ext cx="659444" cy="307777"/>
              </a:xfrm>
              <a:prstGeom prst="rect">
                <a:avLst/>
              </a:prstGeom>
            </p:spPr>
            <p:txBody>
              <a:bodyPr wrap="square">
                <a:spAutoFit/>
              </a:bodyPr>
              <a:lstStyle/>
              <a:p>
                <a14:m>
                  <m:oMath xmlns:m="http://schemas.openxmlformats.org/officeDocument/2006/math">
                    <m:r>
                      <a:rPr lang="de-DE" sz="1400" i="1">
                        <a:latin typeface="Cambria Math" charset="0"/>
                      </a:rPr>
                      <m:t>𝐸𝑝𝑖𝑑</m:t>
                    </m:r>
                  </m:oMath>
                </a14:m>
                <a:r>
                  <a:rPr lang="de-DE" sz="1400" dirty="0"/>
                  <a:t>?</a:t>
                </a:r>
              </a:p>
            </p:txBody>
          </p:sp>
        </mc:Choice>
        <mc:Fallback xmlns="">
          <p:sp>
            <p:nvSpPr>
              <p:cNvPr id="49" name="Rectangle 48">
                <a:extLst>
                  <a:ext uri="{FF2B5EF4-FFF2-40B4-BE49-F238E27FC236}">
                    <a16:creationId xmlns:a16="http://schemas.microsoft.com/office/drawing/2014/main" id="{D7630B49-1D2F-F44F-B081-1AF76FEE7660}"/>
                  </a:ext>
                </a:extLst>
              </p:cNvPr>
              <p:cNvSpPr>
                <a:spLocks noRot="1" noChangeAspect="1" noMove="1" noResize="1" noEditPoints="1" noAdjustHandles="1" noChangeArrowheads="1" noChangeShapeType="1" noTextEdit="1"/>
              </p:cNvSpPr>
              <p:nvPr/>
            </p:nvSpPr>
            <p:spPr>
              <a:xfrm>
                <a:off x="7205058" y="3848343"/>
                <a:ext cx="659444" cy="307777"/>
              </a:xfrm>
              <a:prstGeom prst="rect">
                <a:avLst/>
              </a:prstGeom>
              <a:blipFill>
                <a:blip r:embed="rId4"/>
                <a:stretch>
                  <a:fillRect t="-4000" b="-20000"/>
                </a:stretch>
              </a:blipFill>
            </p:spPr>
            <p:txBody>
              <a:bodyPr/>
              <a:lstStyle/>
              <a:p>
                <a:r>
                  <a:rPr lang="en-GB">
                    <a:noFill/>
                  </a:rPr>
                  <a:t> </a:t>
                </a:r>
              </a:p>
            </p:txBody>
          </p:sp>
        </mc:Fallback>
      </mc:AlternateContent>
      <p:cxnSp>
        <p:nvCxnSpPr>
          <p:cNvPr id="50" name="Curved Connector 49">
            <a:extLst>
              <a:ext uri="{FF2B5EF4-FFF2-40B4-BE49-F238E27FC236}">
                <a16:creationId xmlns:a16="http://schemas.microsoft.com/office/drawing/2014/main" id="{9FEFDFAA-F927-974C-9E70-3D511A061894}"/>
              </a:ext>
            </a:extLst>
          </p:cNvPr>
          <p:cNvCxnSpPr>
            <a:cxnSpLocks/>
          </p:cNvCxnSpPr>
          <p:nvPr/>
        </p:nvCxnSpPr>
        <p:spPr>
          <a:xfrm rot="16200000" flipH="1">
            <a:off x="7520096" y="3835294"/>
            <a:ext cx="12700" cy="2398659"/>
          </a:xfrm>
          <a:prstGeom prst="curvedConnector3">
            <a:avLst>
              <a:gd name="adj1" fmla="val 1800000"/>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5073164E-089B-6C40-A1F1-49D375220979}"/>
                  </a:ext>
                </a:extLst>
              </p:cNvPr>
              <p:cNvSpPr/>
              <p:nvPr/>
            </p:nvSpPr>
            <p:spPr>
              <a:xfrm>
                <a:off x="7252942" y="5231930"/>
                <a:ext cx="547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𝑚</m:t>
                          </m:r>
                        </m:e>
                        <m:sub>
                          <m:r>
                            <a:rPr lang="de-DE" sz="1400" i="1">
                              <a:solidFill>
                                <a:schemeClr val="accent6"/>
                              </a:solidFill>
                              <a:latin typeface="Cambria Math" panose="02040503050406030204" pitchFamily="18" charset="0"/>
                            </a:rPr>
                            <m:t>12</m:t>
                          </m:r>
                        </m:sub>
                      </m:sSub>
                    </m:oMath>
                  </m:oMathPara>
                </a14:m>
                <a:endParaRPr lang="en-GB" sz="1400" dirty="0">
                  <a:solidFill>
                    <a:schemeClr val="accent6"/>
                  </a:solidFill>
                </a:endParaRPr>
              </a:p>
            </p:txBody>
          </p:sp>
        </mc:Choice>
        <mc:Fallback xmlns="">
          <p:sp>
            <p:nvSpPr>
              <p:cNvPr id="51" name="Rectangle 50">
                <a:extLst>
                  <a:ext uri="{FF2B5EF4-FFF2-40B4-BE49-F238E27FC236}">
                    <a16:creationId xmlns:a16="http://schemas.microsoft.com/office/drawing/2014/main" id="{5073164E-089B-6C40-A1F1-49D375220979}"/>
                  </a:ext>
                </a:extLst>
              </p:cNvPr>
              <p:cNvSpPr>
                <a:spLocks noRot="1" noChangeAspect="1" noMove="1" noResize="1" noEditPoints="1" noAdjustHandles="1" noChangeArrowheads="1" noChangeShapeType="1" noTextEdit="1"/>
              </p:cNvSpPr>
              <p:nvPr/>
            </p:nvSpPr>
            <p:spPr>
              <a:xfrm>
                <a:off x="7252942" y="5231930"/>
                <a:ext cx="547009" cy="307777"/>
              </a:xfrm>
              <a:prstGeom prst="rect">
                <a:avLst/>
              </a:prstGeom>
              <a:blipFill>
                <a:blip r:embed="rId5"/>
                <a:stretch>
                  <a:fillRect/>
                </a:stretch>
              </a:blipFill>
            </p:spPr>
            <p:txBody>
              <a:bodyPr/>
              <a:lstStyle/>
              <a:p>
                <a:r>
                  <a:rPr lang="en-GB">
                    <a:noFill/>
                  </a:rPr>
                  <a:t> </a:t>
                </a:r>
              </a:p>
            </p:txBody>
          </p:sp>
        </mc:Fallback>
      </mc:AlternateContent>
      <p:cxnSp>
        <p:nvCxnSpPr>
          <p:cNvPr id="52" name="Curved Connector 51">
            <a:extLst>
              <a:ext uri="{FF2B5EF4-FFF2-40B4-BE49-F238E27FC236}">
                <a16:creationId xmlns:a16="http://schemas.microsoft.com/office/drawing/2014/main" id="{E396514F-22E6-1C4B-983F-099295148CDA}"/>
              </a:ext>
            </a:extLst>
          </p:cNvPr>
          <p:cNvCxnSpPr>
            <a:cxnSpLocks/>
          </p:cNvCxnSpPr>
          <p:nvPr/>
        </p:nvCxnSpPr>
        <p:spPr>
          <a:xfrm rot="16200000" flipH="1">
            <a:off x="9897746" y="3856303"/>
            <a:ext cx="12700" cy="2356640"/>
          </a:xfrm>
          <a:prstGeom prst="curvedConnector3">
            <a:avLst>
              <a:gd name="adj1" fmla="val 1800000"/>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89F758D1-654C-9249-8211-C7A46A957F01}"/>
                  </a:ext>
                </a:extLst>
              </p:cNvPr>
              <p:cNvSpPr/>
              <p:nvPr/>
            </p:nvSpPr>
            <p:spPr>
              <a:xfrm>
                <a:off x="9635935" y="5231930"/>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23</m:t>
                          </m:r>
                        </m:sub>
                      </m:sSub>
                    </m:oMath>
                  </m:oMathPara>
                </a14:m>
                <a:endParaRPr lang="en-GB" sz="1400" dirty="0">
                  <a:solidFill>
                    <a:schemeClr val="tx1">
                      <a:lumMod val="60000"/>
                      <a:lumOff val="40000"/>
                    </a:schemeClr>
                  </a:solidFill>
                </a:endParaRPr>
              </a:p>
            </p:txBody>
          </p:sp>
        </mc:Choice>
        <mc:Fallback xmlns="">
          <p:sp>
            <p:nvSpPr>
              <p:cNvPr id="53" name="Rectangle 52">
                <a:extLst>
                  <a:ext uri="{FF2B5EF4-FFF2-40B4-BE49-F238E27FC236}">
                    <a16:creationId xmlns:a16="http://schemas.microsoft.com/office/drawing/2014/main" id="{89F758D1-654C-9249-8211-C7A46A957F01}"/>
                  </a:ext>
                </a:extLst>
              </p:cNvPr>
              <p:cNvSpPr>
                <a:spLocks noRot="1" noChangeAspect="1" noMove="1" noResize="1" noEditPoints="1" noAdjustHandles="1" noChangeArrowheads="1" noChangeShapeType="1" noTextEdit="1"/>
              </p:cNvSpPr>
              <p:nvPr/>
            </p:nvSpPr>
            <p:spPr>
              <a:xfrm>
                <a:off x="9635935" y="5231930"/>
                <a:ext cx="533544" cy="307777"/>
              </a:xfrm>
              <a:prstGeom prst="rect">
                <a:avLst/>
              </a:prstGeom>
              <a:blipFill>
                <a:blip r:embed="rId6"/>
                <a:stretch>
                  <a:fillRect/>
                </a:stretch>
              </a:blipFill>
            </p:spPr>
            <p:txBody>
              <a:bodyPr/>
              <a:lstStyle/>
              <a:p>
                <a:r>
                  <a:rPr lang="en-GB">
                    <a:noFill/>
                  </a:rPr>
                  <a:t> </a:t>
                </a:r>
              </a:p>
            </p:txBody>
          </p:sp>
        </mc:Fallback>
      </mc:AlternateContent>
      <p:sp>
        <p:nvSpPr>
          <p:cNvPr id="9" name="Rectangle 8">
            <a:extLst>
              <a:ext uri="{FF2B5EF4-FFF2-40B4-BE49-F238E27FC236}">
                <a16:creationId xmlns:a16="http://schemas.microsoft.com/office/drawing/2014/main" id="{48571CF6-F123-1649-85F6-79170D94EF4F}"/>
              </a:ext>
            </a:extLst>
          </p:cNvPr>
          <p:cNvSpPr/>
          <p:nvPr/>
        </p:nvSpPr>
        <p:spPr>
          <a:xfrm>
            <a:off x="1033148" y="5034622"/>
            <a:ext cx="310014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GB" dirty="0"/>
              <a:t>Organise in way that messages are calculated only once</a:t>
            </a:r>
          </a:p>
        </p:txBody>
      </p:sp>
      <p:cxnSp>
        <p:nvCxnSpPr>
          <p:cNvPr id="57" name="Curved Connector 56">
            <a:extLst>
              <a:ext uri="{FF2B5EF4-FFF2-40B4-BE49-F238E27FC236}">
                <a16:creationId xmlns:a16="http://schemas.microsoft.com/office/drawing/2014/main" id="{BCF72968-1AB0-3645-9523-6C444758C9DE}"/>
              </a:ext>
            </a:extLst>
          </p:cNvPr>
          <p:cNvCxnSpPr>
            <a:cxnSpLocks/>
          </p:cNvCxnSpPr>
          <p:nvPr/>
        </p:nvCxnSpPr>
        <p:spPr>
          <a:xfrm rot="16200000" flipV="1">
            <a:off x="9897746" y="3141214"/>
            <a:ext cx="12700" cy="2356640"/>
          </a:xfrm>
          <a:prstGeom prst="curvedConnector3">
            <a:avLst>
              <a:gd name="adj1" fmla="val 3875677"/>
            </a:avLst>
          </a:prstGeom>
          <a:ln w="28575">
            <a:solidFill>
              <a:schemeClr val="tx1">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FA46A8B9-32A2-EE47-B688-F2533C2C71E8}"/>
                  </a:ext>
                </a:extLst>
              </p:cNvPr>
              <p:cNvSpPr/>
              <p:nvPr/>
            </p:nvSpPr>
            <p:spPr>
              <a:xfrm>
                <a:off x="9321169" y="3603283"/>
                <a:ext cx="1318888" cy="307777"/>
              </a:xfrm>
              <a:prstGeom prst="rect">
                <a:avLst/>
              </a:prstGeom>
            </p:spPr>
            <p:txBody>
              <a:bodyPr wrap="square">
                <a:spAutoFit/>
              </a:bodyPr>
              <a:lstStyle/>
              <a:p>
                <a14:m>
                  <m:oMath xmlns:m="http://schemas.openxmlformats.org/officeDocument/2006/math">
                    <m:r>
                      <a:rPr lang="de-DE" sz="1400" i="1">
                        <a:latin typeface="Cambria Math" charset="0"/>
                      </a:rPr>
                      <m:t>𝐸𝑝𝑖𝑑</m:t>
                    </m:r>
                    <m:r>
                      <a:rPr lang="de-DE" sz="1400" i="1">
                        <a:latin typeface="Cambria Math" panose="02040503050406030204" pitchFamily="18" charset="0"/>
                      </a:rPr>
                      <m:t>,</m:t>
                    </m:r>
                    <m:r>
                      <a:rPr lang="de-DE" sz="1400" i="1">
                        <a:latin typeface="Cambria Math" panose="02040503050406030204" pitchFamily="18" charset="0"/>
                      </a:rPr>
                      <m:t>𝑆𝑖𝑐𝑘</m:t>
                    </m:r>
                    <m:d>
                      <m:dPr>
                        <m:ctrlPr>
                          <a:rPr lang="de-DE" sz="1400" i="1">
                            <a:latin typeface="Cambria Math" panose="02040503050406030204" pitchFamily="18" charset="0"/>
                          </a:rPr>
                        </m:ctrlPr>
                      </m:dPr>
                      <m:e>
                        <m:r>
                          <a:rPr lang="de-DE" sz="1400" i="1">
                            <a:latin typeface="Cambria Math" panose="02040503050406030204" pitchFamily="18" charset="0"/>
                          </a:rPr>
                          <m:t>𝑋</m:t>
                        </m:r>
                      </m:e>
                    </m:d>
                  </m:oMath>
                </a14:m>
                <a:r>
                  <a:rPr lang="de-DE" sz="1400" dirty="0"/>
                  <a:t>?</a:t>
                </a:r>
              </a:p>
            </p:txBody>
          </p:sp>
        </mc:Choice>
        <mc:Fallback xmlns="">
          <p:sp>
            <p:nvSpPr>
              <p:cNvPr id="58" name="Rectangle 57">
                <a:extLst>
                  <a:ext uri="{FF2B5EF4-FFF2-40B4-BE49-F238E27FC236}">
                    <a16:creationId xmlns:a16="http://schemas.microsoft.com/office/drawing/2014/main" id="{FA46A8B9-32A2-EE47-B688-F2533C2C71E8}"/>
                  </a:ext>
                </a:extLst>
              </p:cNvPr>
              <p:cNvSpPr>
                <a:spLocks noRot="1" noChangeAspect="1" noMove="1" noResize="1" noEditPoints="1" noAdjustHandles="1" noChangeArrowheads="1" noChangeShapeType="1" noTextEdit="1"/>
              </p:cNvSpPr>
              <p:nvPr/>
            </p:nvSpPr>
            <p:spPr>
              <a:xfrm>
                <a:off x="9321169" y="3603283"/>
                <a:ext cx="1318888" cy="307777"/>
              </a:xfrm>
              <a:prstGeom prst="rect">
                <a:avLst/>
              </a:prstGeom>
              <a:blipFill>
                <a:blip r:embed="rId7"/>
                <a:stretch>
                  <a:fillRect t="-4000" b="-16000"/>
                </a:stretch>
              </a:blipFill>
            </p:spPr>
            <p:txBody>
              <a:bodyPr/>
              <a:lstStyle/>
              <a:p>
                <a:r>
                  <a:rPr lang="en-GB">
                    <a:noFill/>
                  </a:rPr>
                  <a:t> </a:t>
                </a:r>
              </a:p>
            </p:txBody>
          </p:sp>
        </mc:Fallback>
      </mc:AlternateContent>
      <p:cxnSp>
        <p:nvCxnSpPr>
          <p:cNvPr id="59" name="Curved Connector 58">
            <a:extLst>
              <a:ext uri="{FF2B5EF4-FFF2-40B4-BE49-F238E27FC236}">
                <a16:creationId xmlns:a16="http://schemas.microsoft.com/office/drawing/2014/main" id="{801FE546-C5FE-8A42-8C81-FFC16ACBDA59}"/>
              </a:ext>
            </a:extLst>
          </p:cNvPr>
          <p:cNvCxnSpPr>
            <a:cxnSpLocks/>
          </p:cNvCxnSpPr>
          <p:nvPr/>
        </p:nvCxnSpPr>
        <p:spPr>
          <a:xfrm rot="16200000" flipV="1">
            <a:off x="7520097" y="3120205"/>
            <a:ext cx="12700" cy="2398659"/>
          </a:xfrm>
          <a:prstGeom prst="curvedConnector3">
            <a:avLst>
              <a:gd name="adj1" fmla="val 3616205"/>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36D3384B-1216-514D-A18A-F8D594C5D2BC}"/>
                  </a:ext>
                </a:extLst>
              </p:cNvPr>
              <p:cNvSpPr/>
              <p:nvPr/>
            </p:nvSpPr>
            <p:spPr>
              <a:xfrm>
                <a:off x="7205058" y="3603283"/>
                <a:ext cx="659444" cy="307777"/>
              </a:xfrm>
              <a:prstGeom prst="rect">
                <a:avLst/>
              </a:prstGeom>
            </p:spPr>
            <p:txBody>
              <a:bodyPr wrap="square">
                <a:spAutoFit/>
              </a:bodyPr>
              <a:lstStyle/>
              <a:p>
                <a14:m>
                  <m:oMath xmlns:m="http://schemas.openxmlformats.org/officeDocument/2006/math">
                    <m:r>
                      <a:rPr lang="de-DE" sz="1400" i="1">
                        <a:latin typeface="Cambria Math" charset="0"/>
                      </a:rPr>
                      <m:t>𝐸𝑝𝑖𝑑</m:t>
                    </m:r>
                  </m:oMath>
                </a14:m>
                <a:r>
                  <a:rPr lang="de-DE" sz="1400" dirty="0"/>
                  <a:t>?</a:t>
                </a:r>
              </a:p>
            </p:txBody>
          </p:sp>
        </mc:Choice>
        <mc:Fallback xmlns="">
          <p:sp>
            <p:nvSpPr>
              <p:cNvPr id="60" name="Rectangle 59">
                <a:extLst>
                  <a:ext uri="{FF2B5EF4-FFF2-40B4-BE49-F238E27FC236}">
                    <a16:creationId xmlns:a16="http://schemas.microsoft.com/office/drawing/2014/main" id="{36D3384B-1216-514D-A18A-F8D594C5D2BC}"/>
                  </a:ext>
                </a:extLst>
              </p:cNvPr>
              <p:cNvSpPr>
                <a:spLocks noRot="1" noChangeAspect="1" noMove="1" noResize="1" noEditPoints="1" noAdjustHandles="1" noChangeArrowheads="1" noChangeShapeType="1" noTextEdit="1"/>
              </p:cNvSpPr>
              <p:nvPr/>
            </p:nvSpPr>
            <p:spPr>
              <a:xfrm>
                <a:off x="7205058" y="3603283"/>
                <a:ext cx="659444" cy="307777"/>
              </a:xfrm>
              <a:prstGeom prst="rect">
                <a:avLst/>
              </a:prstGeom>
              <a:blipFill>
                <a:blip r:embed="rId8"/>
                <a:stretch>
                  <a:fillRect t="-4000" b="-16000"/>
                </a:stretch>
              </a:blipFill>
            </p:spPr>
            <p:txBody>
              <a:bodyPr/>
              <a:lstStyle/>
              <a:p>
                <a:r>
                  <a:rPr lang="en-GB">
                    <a:noFill/>
                  </a:rPr>
                  <a:t> </a:t>
                </a:r>
              </a:p>
            </p:txBody>
          </p:sp>
        </mc:Fallback>
      </mc:AlternateContent>
      <p:cxnSp>
        <p:nvCxnSpPr>
          <p:cNvPr id="61" name="Curved Connector 60">
            <a:extLst>
              <a:ext uri="{FF2B5EF4-FFF2-40B4-BE49-F238E27FC236}">
                <a16:creationId xmlns:a16="http://schemas.microsoft.com/office/drawing/2014/main" id="{ACE99510-53E5-FC4A-A66D-7A03A8B1A87C}"/>
              </a:ext>
            </a:extLst>
          </p:cNvPr>
          <p:cNvCxnSpPr>
            <a:cxnSpLocks/>
          </p:cNvCxnSpPr>
          <p:nvPr/>
        </p:nvCxnSpPr>
        <p:spPr>
          <a:xfrm rot="16200000" flipH="1">
            <a:off x="7520096" y="3835294"/>
            <a:ext cx="12700" cy="2398659"/>
          </a:xfrm>
          <a:prstGeom prst="curvedConnector3">
            <a:avLst>
              <a:gd name="adj1" fmla="val 3875677"/>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6A4FD58B-F306-C04F-B38C-5B59218BDBCF}"/>
                  </a:ext>
                </a:extLst>
              </p:cNvPr>
              <p:cNvSpPr/>
              <p:nvPr/>
            </p:nvSpPr>
            <p:spPr>
              <a:xfrm>
                <a:off x="7252942" y="5472912"/>
                <a:ext cx="547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𝑚</m:t>
                          </m:r>
                        </m:e>
                        <m:sub>
                          <m:r>
                            <a:rPr lang="de-DE" sz="1400" i="1">
                              <a:solidFill>
                                <a:schemeClr val="accent6"/>
                              </a:solidFill>
                              <a:latin typeface="Cambria Math" panose="02040503050406030204" pitchFamily="18" charset="0"/>
                            </a:rPr>
                            <m:t>12</m:t>
                          </m:r>
                        </m:sub>
                      </m:sSub>
                    </m:oMath>
                  </m:oMathPara>
                </a14:m>
                <a:endParaRPr lang="en-GB" sz="1400" dirty="0">
                  <a:solidFill>
                    <a:schemeClr val="accent6"/>
                  </a:solidFill>
                </a:endParaRPr>
              </a:p>
            </p:txBody>
          </p:sp>
        </mc:Choice>
        <mc:Fallback xmlns="">
          <p:sp>
            <p:nvSpPr>
              <p:cNvPr id="62" name="Rectangle 61">
                <a:extLst>
                  <a:ext uri="{FF2B5EF4-FFF2-40B4-BE49-F238E27FC236}">
                    <a16:creationId xmlns:a16="http://schemas.microsoft.com/office/drawing/2014/main" id="{6A4FD58B-F306-C04F-B38C-5B59218BDBCF}"/>
                  </a:ext>
                </a:extLst>
              </p:cNvPr>
              <p:cNvSpPr>
                <a:spLocks noRot="1" noChangeAspect="1" noMove="1" noResize="1" noEditPoints="1" noAdjustHandles="1" noChangeArrowheads="1" noChangeShapeType="1" noTextEdit="1"/>
              </p:cNvSpPr>
              <p:nvPr/>
            </p:nvSpPr>
            <p:spPr>
              <a:xfrm>
                <a:off x="7252942" y="5472912"/>
                <a:ext cx="547009" cy="307777"/>
              </a:xfrm>
              <a:prstGeom prst="rect">
                <a:avLst/>
              </a:prstGeom>
              <a:blipFill>
                <a:blip r:embed="rId9"/>
                <a:stretch>
                  <a:fillRect/>
                </a:stretch>
              </a:blipFill>
            </p:spPr>
            <p:txBody>
              <a:bodyPr/>
              <a:lstStyle/>
              <a:p>
                <a:r>
                  <a:rPr lang="en-GB">
                    <a:noFill/>
                  </a:rPr>
                  <a:t> </a:t>
                </a:r>
              </a:p>
            </p:txBody>
          </p:sp>
        </mc:Fallback>
      </mc:AlternateContent>
      <p:cxnSp>
        <p:nvCxnSpPr>
          <p:cNvPr id="63" name="Curved Connector 62">
            <a:extLst>
              <a:ext uri="{FF2B5EF4-FFF2-40B4-BE49-F238E27FC236}">
                <a16:creationId xmlns:a16="http://schemas.microsoft.com/office/drawing/2014/main" id="{11CE49D9-25F2-2D4F-9287-14D24EEB3143}"/>
              </a:ext>
            </a:extLst>
          </p:cNvPr>
          <p:cNvCxnSpPr>
            <a:cxnSpLocks/>
          </p:cNvCxnSpPr>
          <p:nvPr/>
        </p:nvCxnSpPr>
        <p:spPr>
          <a:xfrm rot="16200000" flipH="1">
            <a:off x="9897746" y="3856303"/>
            <a:ext cx="12700" cy="2356640"/>
          </a:xfrm>
          <a:prstGeom prst="curvedConnector3">
            <a:avLst>
              <a:gd name="adj1" fmla="val 3875685"/>
            </a:avLst>
          </a:prstGeom>
          <a:ln w="2857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313B125D-2D88-B04A-884D-A9A2761DAB10}"/>
                  </a:ext>
                </a:extLst>
              </p:cNvPr>
              <p:cNvSpPr/>
              <p:nvPr/>
            </p:nvSpPr>
            <p:spPr>
              <a:xfrm>
                <a:off x="9635935" y="5472912"/>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panose="02040503050406030204" pitchFamily="18" charset="0"/>
                            </a:rPr>
                            <m:t>𝑚</m:t>
                          </m:r>
                        </m:e>
                        <m:sub>
                          <m:r>
                            <a:rPr lang="de-DE" sz="1400" i="1">
                              <a:solidFill>
                                <a:srgbClr val="7030A0"/>
                              </a:solidFill>
                              <a:latin typeface="Cambria Math" panose="02040503050406030204" pitchFamily="18" charset="0"/>
                            </a:rPr>
                            <m:t>32</m:t>
                          </m:r>
                        </m:sub>
                      </m:sSub>
                    </m:oMath>
                  </m:oMathPara>
                </a14:m>
                <a:endParaRPr lang="en-GB" sz="1400" dirty="0">
                  <a:solidFill>
                    <a:srgbClr val="7030A0"/>
                  </a:solidFill>
                </a:endParaRPr>
              </a:p>
            </p:txBody>
          </p:sp>
        </mc:Choice>
        <mc:Fallback xmlns="">
          <p:sp>
            <p:nvSpPr>
              <p:cNvPr id="64" name="Rectangle 63">
                <a:extLst>
                  <a:ext uri="{FF2B5EF4-FFF2-40B4-BE49-F238E27FC236}">
                    <a16:creationId xmlns:a16="http://schemas.microsoft.com/office/drawing/2014/main" id="{313B125D-2D88-B04A-884D-A9A2761DAB10}"/>
                  </a:ext>
                </a:extLst>
              </p:cNvPr>
              <p:cNvSpPr>
                <a:spLocks noRot="1" noChangeAspect="1" noMove="1" noResize="1" noEditPoints="1" noAdjustHandles="1" noChangeArrowheads="1" noChangeShapeType="1" noTextEdit="1"/>
              </p:cNvSpPr>
              <p:nvPr/>
            </p:nvSpPr>
            <p:spPr>
              <a:xfrm>
                <a:off x="9635935" y="5472912"/>
                <a:ext cx="533544" cy="307777"/>
              </a:xfrm>
              <a:prstGeom prst="rect">
                <a:avLst/>
              </a:prstGeom>
              <a:blipFill>
                <a:blip r:embed="rId10"/>
                <a:stretch>
                  <a:fillRect/>
                </a:stretch>
              </a:blipFill>
            </p:spPr>
            <p:txBody>
              <a:bodyPr/>
              <a:lstStyle/>
              <a:p>
                <a:r>
                  <a:rPr lang="en-GB">
                    <a:noFill/>
                  </a:rPr>
                  <a:t> </a:t>
                </a:r>
              </a:p>
            </p:txBody>
          </p:sp>
        </mc:Fallback>
      </mc:AlternateContent>
      <p:cxnSp>
        <p:nvCxnSpPr>
          <p:cNvPr id="87" name="Curved Connector 86">
            <a:extLst>
              <a:ext uri="{FF2B5EF4-FFF2-40B4-BE49-F238E27FC236}">
                <a16:creationId xmlns:a16="http://schemas.microsoft.com/office/drawing/2014/main" id="{98D9EE96-083E-C143-9309-CEE774AC0266}"/>
              </a:ext>
            </a:extLst>
          </p:cNvPr>
          <p:cNvCxnSpPr>
            <a:cxnSpLocks/>
          </p:cNvCxnSpPr>
          <p:nvPr/>
        </p:nvCxnSpPr>
        <p:spPr>
          <a:xfrm rot="16200000" flipV="1">
            <a:off x="9897746" y="3141214"/>
            <a:ext cx="12700" cy="2356640"/>
          </a:xfrm>
          <a:prstGeom prst="curvedConnector3">
            <a:avLst>
              <a:gd name="adj1" fmla="val 5821622"/>
            </a:avLst>
          </a:prstGeom>
          <a:ln w="28575">
            <a:solidFill>
              <a:schemeClr val="tx1">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B738ED70-487F-F347-B22F-700225232CFE}"/>
                  </a:ext>
                </a:extLst>
              </p:cNvPr>
              <p:cNvSpPr/>
              <p:nvPr/>
            </p:nvSpPr>
            <p:spPr>
              <a:xfrm>
                <a:off x="9321169" y="3368630"/>
                <a:ext cx="1318888" cy="307777"/>
              </a:xfrm>
              <a:prstGeom prst="rect">
                <a:avLst/>
              </a:prstGeom>
            </p:spPr>
            <p:txBody>
              <a:bodyPr wrap="square">
                <a:spAutoFit/>
              </a:bodyPr>
              <a:lstStyle/>
              <a:p>
                <a14:m>
                  <m:oMath xmlns:m="http://schemas.openxmlformats.org/officeDocument/2006/math">
                    <m:r>
                      <a:rPr lang="de-DE" sz="1400" i="1">
                        <a:latin typeface="Cambria Math" charset="0"/>
                      </a:rPr>
                      <m:t>𝐸𝑝𝑖𝑑</m:t>
                    </m:r>
                    <m:r>
                      <a:rPr lang="de-DE" sz="1400" i="1">
                        <a:latin typeface="Cambria Math" panose="02040503050406030204" pitchFamily="18" charset="0"/>
                      </a:rPr>
                      <m:t>,</m:t>
                    </m:r>
                    <m:r>
                      <a:rPr lang="de-DE" sz="1400" i="1">
                        <a:latin typeface="Cambria Math" panose="02040503050406030204" pitchFamily="18" charset="0"/>
                      </a:rPr>
                      <m:t>𝑆𝑖𝑐𝑘</m:t>
                    </m:r>
                    <m:d>
                      <m:dPr>
                        <m:ctrlPr>
                          <a:rPr lang="de-DE" sz="1400" i="1">
                            <a:latin typeface="Cambria Math" panose="02040503050406030204" pitchFamily="18" charset="0"/>
                          </a:rPr>
                        </m:ctrlPr>
                      </m:dPr>
                      <m:e>
                        <m:r>
                          <a:rPr lang="de-DE" sz="1400" i="1">
                            <a:latin typeface="Cambria Math" panose="02040503050406030204" pitchFamily="18" charset="0"/>
                          </a:rPr>
                          <m:t>𝑋</m:t>
                        </m:r>
                      </m:e>
                    </m:d>
                  </m:oMath>
                </a14:m>
                <a:r>
                  <a:rPr lang="de-DE" sz="1400" dirty="0"/>
                  <a:t>?</a:t>
                </a:r>
              </a:p>
            </p:txBody>
          </p:sp>
        </mc:Choice>
        <mc:Fallback xmlns="">
          <p:sp>
            <p:nvSpPr>
              <p:cNvPr id="88" name="Rectangle 87">
                <a:extLst>
                  <a:ext uri="{FF2B5EF4-FFF2-40B4-BE49-F238E27FC236}">
                    <a16:creationId xmlns:a16="http://schemas.microsoft.com/office/drawing/2014/main" id="{B738ED70-487F-F347-B22F-700225232CFE}"/>
                  </a:ext>
                </a:extLst>
              </p:cNvPr>
              <p:cNvSpPr>
                <a:spLocks noRot="1" noChangeAspect="1" noMove="1" noResize="1" noEditPoints="1" noAdjustHandles="1" noChangeArrowheads="1" noChangeShapeType="1" noTextEdit="1"/>
              </p:cNvSpPr>
              <p:nvPr/>
            </p:nvSpPr>
            <p:spPr>
              <a:xfrm>
                <a:off x="9321169" y="3368630"/>
                <a:ext cx="1318888" cy="307777"/>
              </a:xfrm>
              <a:prstGeom prst="rect">
                <a:avLst/>
              </a:prstGeom>
              <a:blipFill>
                <a:blip r:embed="rId11"/>
                <a:stretch>
                  <a:fillRect b="-20000"/>
                </a:stretch>
              </a:blipFill>
            </p:spPr>
            <p:txBody>
              <a:bodyPr/>
              <a:lstStyle/>
              <a:p>
                <a:r>
                  <a:rPr lang="en-GB">
                    <a:noFill/>
                  </a:rPr>
                  <a:t> </a:t>
                </a:r>
              </a:p>
            </p:txBody>
          </p:sp>
        </mc:Fallback>
      </mc:AlternateContent>
      <p:cxnSp>
        <p:nvCxnSpPr>
          <p:cNvPr id="89" name="Curved Connector 88">
            <a:extLst>
              <a:ext uri="{FF2B5EF4-FFF2-40B4-BE49-F238E27FC236}">
                <a16:creationId xmlns:a16="http://schemas.microsoft.com/office/drawing/2014/main" id="{B4B2CC64-F360-9246-9E80-96E313A7AA57}"/>
              </a:ext>
            </a:extLst>
          </p:cNvPr>
          <p:cNvCxnSpPr>
            <a:cxnSpLocks/>
          </p:cNvCxnSpPr>
          <p:nvPr/>
        </p:nvCxnSpPr>
        <p:spPr>
          <a:xfrm rot="16200000" flipV="1">
            <a:off x="7520097" y="3120205"/>
            <a:ext cx="12700" cy="2398659"/>
          </a:xfrm>
          <a:prstGeom prst="curvedConnector3">
            <a:avLst>
              <a:gd name="adj1" fmla="val 5367551"/>
            </a:avLst>
          </a:prstGeom>
          <a:ln w="28575">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29082F51-C065-4449-B834-894A198AEF67}"/>
                  </a:ext>
                </a:extLst>
              </p:cNvPr>
              <p:cNvSpPr/>
              <p:nvPr/>
            </p:nvSpPr>
            <p:spPr>
              <a:xfrm>
                <a:off x="7205058" y="3368630"/>
                <a:ext cx="659444" cy="307777"/>
              </a:xfrm>
              <a:prstGeom prst="rect">
                <a:avLst/>
              </a:prstGeom>
            </p:spPr>
            <p:txBody>
              <a:bodyPr wrap="square">
                <a:spAutoFit/>
              </a:bodyPr>
              <a:lstStyle/>
              <a:p>
                <a14:m>
                  <m:oMath xmlns:m="http://schemas.openxmlformats.org/officeDocument/2006/math">
                    <m:r>
                      <a:rPr lang="de-DE" sz="1400" i="1">
                        <a:latin typeface="Cambria Math" charset="0"/>
                      </a:rPr>
                      <m:t>𝐸𝑝𝑖𝑑</m:t>
                    </m:r>
                  </m:oMath>
                </a14:m>
                <a:r>
                  <a:rPr lang="de-DE" sz="1400" dirty="0"/>
                  <a:t>?</a:t>
                </a:r>
              </a:p>
            </p:txBody>
          </p:sp>
        </mc:Choice>
        <mc:Fallback xmlns="">
          <p:sp>
            <p:nvSpPr>
              <p:cNvPr id="90" name="Rectangle 89">
                <a:extLst>
                  <a:ext uri="{FF2B5EF4-FFF2-40B4-BE49-F238E27FC236}">
                    <a16:creationId xmlns:a16="http://schemas.microsoft.com/office/drawing/2014/main" id="{29082F51-C065-4449-B834-894A198AEF67}"/>
                  </a:ext>
                </a:extLst>
              </p:cNvPr>
              <p:cNvSpPr>
                <a:spLocks noRot="1" noChangeAspect="1" noMove="1" noResize="1" noEditPoints="1" noAdjustHandles="1" noChangeArrowheads="1" noChangeShapeType="1" noTextEdit="1"/>
              </p:cNvSpPr>
              <p:nvPr/>
            </p:nvSpPr>
            <p:spPr>
              <a:xfrm>
                <a:off x="7205058" y="3368630"/>
                <a:ext cx="659444" cy="307777"/>
              </a:xfrm>
              <a:prstGeom prst="rect">
                <a:avLst/>
              </a:prstGeom>
              <a:blipFill>
                <a:blip r:embed="rId12"/>
                <a:stretch>
                  <a:fillRect b="-20000"/>
                </a:stretch>
              </a:blipFill>
            </p:spPr>
            <p:txBody>
              <a:bodyPr/>
              <a:lstStyle/>
              <a:p>
                <a:r>
                  <a:rPr lang="en-GB">
                    <a:noFill/>
                  </a:rPr>
                  <a:t> </a:t>
                </a:r>
              </a:p>
            </p:txBody>
          </p:sp>
        </mc:Fallback>
      </mc:AlternateContent>
      <p:cxnSp>
        <p:nvCxnSpPr>
          <p:cNvPr id="91" name="Curved Connector 90">
            <a:extLst>
              <a:ext uri="{FF2B5EF4-FFF2-40B4-BE49-F238E27FC236}">
                <a16:creationId xmlns:a16="http://schemas.microsoft.com/office/drawing/2014/main" id="{0C6BBA02-0858-DF44-BB2A-62F367659FF8}"/>
              </a:ext>
            </a:extLst>
          </p:cNvPr>
          <p:cNvCxnSpPr>
            <a:cxnSpLocks/>
          </p:cNvCxnSpPr>
          <p:nvPr/>
        </p:nvCxnSpPr>
        <p:spPr>
          <a:xfrm rot="16200000" flipH="1">
            <a:off x="7520096" y="3835294"/>
            <a:ext cx="12700" cy="2398659"/>
          </a:xfrm>
          <a:prstGeom prst="curvedConnector3">
            <a:avLst>
              <a:gd name="adj1" fmla="val 5951346"/>
            </a:avLst>
          </a:prstGeom>
          <a:ln w="28575">
            <a:solidFill>
              <a:schemeClr val="tx1">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3A89AF2E-C512-614C-8ED5-AEA35B785E4D}"/>
                  </a:ext>
                </a:extLst>
              </p:cNvPr>
              <p:cNvSpPr/>
              <p:nvPr/>
            </p:nvSpPr>
            <p:spPr>
              <a:xfrm>
                <a:off x="7237296" y="5715929"/>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tx1">
                      <a:lumMod val="60000"/>
                      <a:lumOff val="40000"/>
                    </a:schemeClr>
                  </a:solidFill>
                </a:endParaRPr>
              </a:p>
            </p:txBody>
          </p:sp>
        </mc:Choice>
        <mc:Fallback xmlns="">
          <p:sp>
            <p:nvSpPr>
              <p:cNvPr id="92" name="Rectangle 91">
                <a:extLst>
                  <a:ext uri="{FF2B5EF4-FFF2-40B4-BE49-F238E27FC236}">
                    <a16:creationId xmlns:a16="http://schemas.microsoft.com/office/drawing/2014/main" id="{3A89AF2E-C512-614C-8ED5-AEA35B785E4D}"/>
                  </a:ext>
                </a:extLst>
              </p:cNvPr>
              <p:cNvSpPr>
                <a:spLocks noRot="1" noChangeAspect="1" noMove="1" noResize="1" noEditPoints="1" noAdjustHandles="1" noChangeArrowheads="1" noChangeShapeType="1" noTextEdit="1"/>
              </p:cNvSpPr>
              <p:nvPr/>
            </p:nvSpPr>
            <p:spPr>
              <a:xfrm>
                <a:off x="7237296" y="5715929"/>
                <a:ext cx="533544" cy="307777"/>
              </a:xfrm>
              <a:prstGeom prst="rect">
                <a:avLst/>
              </a:prstGeom>
              <a:blipFill>
                <a:blip r:embed="rId13"/>
                <a:stretch>
                  <a:fillRect/>
                </a:stretch>
              </a:blipFill>
            </p:spPr>
            <p:txBody>
              <a:bodyPr/>
              <a:lstStyle/>
              <a:p>
                <a:r>
                  <a:rPr lang="en-GB">
                    <a:noFill/>
                  </a:rPr>
                  <a:t> </a:t>
                </a:r>
              </a:p>
            </p:txBody>
          </p:sp>
        </mc:Fallback>
      </mc:AlternateContent>
      <p:cxnSp>
        <p:nvCxnSpPr>
          <p:cNvPr id="93" name="Curved Connector 92">
            <a:extLst>
              <a:ext uri="{FF2B5EF4-FFF2-40B4-BE49-F238E27FC236}">
                <a16:creationId xmlns:a16="http://schemas.microsoft.com/office/drawing/2014/main" id="{B2DF5106-26D8-4B40-8E1F-519827FDAE2F}"/>
              </a:ext>
            </a:extLst>
          </p:cNvPr>
          <p:cNvCxnSpPr>
            <a:cxnSpLocks/>
          </p:cNvCxnSpPr>
          <p:nvPr/>
        </p:nvCxnSpPr>
        <p:spPr>
          <a:xfrm rot="16200000" flipH="1">
            <a:off x="9897746" y="3856303"/>
            <a:ext cx="12700" cy="2356640"/>
          </a:xfrm>
          <a:prstGeom prst="curvedConnector3">
            <a:avLst>
              <a:gd name="adj1" fmla="val 5886488"/>
            </a:avLst>
          </a:prstGeom>
          <a:ln w="2857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D85039F2-C9CA-024E-8EFA-B83625D2481D}"/>
                  </a:ext>
                </a:extLst>
              </p:cNvPr>
              <p:cNvSpPr/>
              <p:nvPr/>
            </p:nvSpPr>
            <p:spPr>
              <a:xfrm>
                <a:off x="9620290" y="5715929"/>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panose="02040503050406030204" pitchFamily="18" charset="0"/>
                            </a:rPr>
                            <m:t>𝑚</m:t>
                          </m:r>
                        </m:e>
                        <m:sub>
                          <m:r>
                            <a:rPr lang="de-DE" sz="1400" i="1">
                              <a:solidFill>
                                <a:srgbClr val="7030A0"/>
                              </a:solidFill>
                              <a:latin typeface="Cambria Math" panose="02040503050406030204" pitchFamily="18" charset="0"/>
                            </a:rPr>
                            <m:t>32</m:t>
                          </m:r>
                        </m:sub>
                      </m:sSub>
                    </m:oMath>
                  </m:oMathPara>
                </a14:m>
                <a:endParaRPr lang="en-GB" sz="1400" dirty="0">
                  <a:solidFill>
                    <a:srgbClr val="7030A0"/>
                  </a:solidFill>
                </a:endParaRPr>
              </a:p>
            </p:txBody>
          </p:sp>
        </mc:Choice>
        <mc:Fallback xmlns="">
          <p:sp>
            <p:nvSpPr>
              <p:cNvPr id="94" name="Rectangle 93">
                <a:extLst>
                  <a:ext uri="{FF2B5EF4-FFF2-40B4-BE49-F238E27FC236}">
                    <a16:creationId xmlns:a16="http://schemas.microsoft.com/office/drawing/2014/main" id="{D85039F2-C9CA-024E-8EFA-B83625D2481D}"/>
                  </a:ext>
                </a:extLst>
              </p:cNvPr>
              <p:cNvSpPr>
                <a:spLocks noRot="1" noChangeAspect="1" noMove="1" noResize="1" noEditPoints="1" noAdjustHandles="1" noChangeArrowheads="1" noChangeShapeType="1" noTextEdit="1"/>
              </p:cNvSpPr>
              <p:nvPr/>
            </p:nvSpPr>
            <p:spPr>
              <a:xfrm>
                <a:off x="9620290" y="5715929"/>
                <a:ext cx="533544" cy="307777"/>
              </a:xfrm>
              <a:prstGeom prst="rect">
                <a:avLst/>
              </a:prstGeom>
              <a:blipFill>
                <a:blip r:embed="rId14"/>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9F4E6C26-F7F3-F843-896B-08B3EE5DFCCE}"/>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4138803A-66E9-5247-801E-3648E7605587}"/>
              </a:ext>
            </a:extLst>
          </p:cNvPr>
          <p:cNvSpPr>
            <a:spLocks noGrp="1"/>
          </p:cNvSpPr>
          <p:nvPr>
            <p:ph type="ftr" sz="quarter" idx="3"/>
          </p:nvPr>
        </p:nvSpPr>
        <p:spPr/>
        <p:txBody>
          <a:bodyPr/>
          <a:lstStyle/>
          <a:p>
            <a:r>
              <a:rPr lang="en-GB" dirty="0"/>
              <a:t>T. Braun - StaRAI</a:t>
            </a:r>
          </a:p>
        </p:txBody>
      </p:sp>
      <p:grpSp>
        <p:nvGrpSpPr>
          <p:cNvPr id="45" name="Group 44">
            <a:extLst>
              <a:ext uri="{FF2B5EF4-FFF2-40B4-BE49-F238E27FC236}">
                <a16:creationId xmlns:a16="http://schemas.microsoft.com/office/drawing/2014/main" id="{FD58FAB1-CEA1-5449-81F5-B91CE8869D54}"/>
              </a:ext>
            </a:extLst>
          </p:cNvPr>
          <p:cNvGrpSpPr/>
          <p:nvPr/>
        </p:nvGrpSpPr>
        <p:grpSpPr>
          <a:xfrm>
            <a:off x="5543362" y="4326535"/>
            <a:ext cx="6288313" cy="952521"/>
            <a:chOff x="5589344" y="1663629"/>
            <a:chExt cx="6288313" cy="952521"/>
          </a:xfrm>
        </p:grpSpPr>
        <p:cxnSp>
          <p:nvCxnSpPr>
            <p:cNvPr id="54" name="Straight Connector 53">
              <a:extLst>
                <a:ext uri="{FF2B5EF4-FFF2-40B4-BE49-F238E27FC236}">
                  <a16:creationId xmlns:a16="http://schemas.microsoft.com/office/drawing/2014/main" id="{E5DA46E6-8D87-464D-BFF6-976DB5DA2ABB}"/>
                </a:ext>
              </a:extLst>
            </p:cNvPr>
            <p:cNvCxnSpPr>
              <a:cxnSpLocks/>
              <a:stCxn id="85" idx="3"/>
              <a:endCxn id="98"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0292FED-9E3A-5546-87B9-9773688DC542}"/>
                </a:ext>
              </a:extLst>
            </p:cNvPr>
            <p:cNvCxnSpPr>
              <a:cxnSpLocks/>
              <a:stCxn id="98" idx="3"/>
              <a:endCxn id="96"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0B994460-D033-D44E-8624-33E442A951ED}"/>
                    </a:ext>
                  </a:extLst>
                </p:cNvPr>
                <p:cNvSpPr txBox="1"/>
                <p:nvPr/>
              </p:nvSpPr>
              <p:spPr>
                <a:xfrm>
                  <a:off x="7893400" y="1663629"/>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98" name="TextBox 97">
                  <a:extLst>
                    <a:ext uri="{FF2B5EF4-FFF2-40B4-BE49-F238E27FC236}">
                      <a16:creationId xmlns:a16="http://schemas.microsoft.com/office/drawing/2014/main" id="{0B994460-D033-D44E-8624-33E442A951ED}"/>
                    </a:ext>
                  </a:extLst>
                </p:cNvPr>
                <p:cNvSpPr txBox="1">
                  <a:spLocks noRot="1" noChangeAspect="1" noMove="1" noResize="1" noEditPoints="1" noAdjustHandles="1" noChangeArrowheads="1" noChangeShapeType="1" noTextEdit="1"/>
                </p:cNvSpPr>
                <p:nvPr/>
              </p:nvSpPr>
              <p:spPr>
                <a:xfrm>
                  <a:off x="7893400" y="1663629"/>
                  <a:ext cx="1631714" cy="715089"/>
                </a:xfrm>
                <a:prstGeom prst="roundRect">
                  <a:avLst/>
                </a:prstGeom>
                <a:blipFill>
                  <a:blip r:embed="rId15"/>
                  <a:stretch>
                    <a:fillRect/>
                  </a:stretch>
                </a:blipFill>
                <a:ln>
                  <a:solidFill>
                    <a:schemeClr val="tx1">
                      <a:lumMod val="60000"/>
                      <a:lumOff val="4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22C914AA-3674-5547-ABCA-3AE31DADD112}"/>
                    </a:ext>
                  </a:extLst>
                </p:cNvPr>
                <p:cNvSpPr txBox="1"/>
                <p:nvPr/>
              </p:nvSpPr>
              <p:spPr>
                <a:xfrm>
                  <a:off x="10254802" y="1663629"/>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96" name="TextBox 95">
                  <a:extLst>
                    <a:ext uri="{FF2B5EF4-FFF2-40B4-BE49-F238E27FC236}">
                      <a16:creationId xmlns:a16="http://schemas.microsoft.com/office/drawing/2014/main" id="{22C914AA-3674-5547-ABCA-3AE31DADD112}"/>
                    </a:ext>
                  </a:extLst>
                </p:cNvPr>
                <p:cNvSpPr txBox="1">
                  <a:spLocks noRot="1" noChangeAspect="1" noMove="1" noResize="1" noEditPoints="1" noAdjustHandles="1" noChangeArrowheads="1" noChangeShapeType="1" noTextEdit="1"/>
                </p:cNvSpPr>
                <p:nvPr/>
              </p:nvSpPr>
              <p:spPr>
                <a:xfrm>
                  <a:off x="10254802" y="1663629"/>
                  <a:ext cx="1622190" cy="715089"/>
                </a:xfrm>
                <a:prstGeom prst="roundRect">
                  <a:avLst/>
                </a:prstGeom>
                <a:blipFill>
                  <a:blip r:embed="rId16"/>
                  <a:stretch>
                    <a:fillRect b="-1724"/>
                  </a:stretch>
                </a:blipFill>
                <a:ln>
                  <a:solidFill>
                    <a:srgbClr val="7030A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0BED098C-E88C-C045-B5C8-A0DFDEFBF8B6}"/>
                    </a:ext>
                  </a:extLst>
                </p:cNvPr>
                <p:cNvSpPr txBox="1"/>
                <p:nvPr/>
              </p:nvSpPr>
              <p:spPr>
                <a:xfrm>
                  <a:off x="5589344" y="1663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85" name="TextBox 84">
                  <a:extLst>
                    <a:ext uri="{FF2B5EF4-FFF2-40B4-BE49-F238E27FC236}">
                      <a16:creationId xmlns:a16="http://schemas.microsoft.com/office/drawing/2014/main" id="{0BED098C-E88C-C045-B5C8-A0DFDEFBF8B6}"/>
                    </a:ext>
                  </a:extLst>
                </p:cNvPr>
                <p:cNvSpPr txBox="1">
                  <a:spLocks noRot="1" noChangeAspect="1" noMove="1" noResize="1" noEditPoints="1" noAdjustHandles="1" noChangeArrowheads="1" noChangeShapeType="1" noTextEdit="1"/>
                </p:cNvSpPr>
                <p:nvPr/>
              </p:nvSpPr>
              <p:spPr>
                <a:xfrm>
                  <a:off x="5589344" y="1663630"/>
                  <a:ext cx="1532812" cy="715089"/>
                </a:xfrm>
                <a:prstGeom prst="roundRect">
                  <a:avLst/>
                </a:prstGeom>
                <a:blipFill>
                  <a:blip r:embed="rId17"/>
                  <a:stretch>
                    <a:fillRect/>
                  </a:stretch>
                </a:blipFill>
                <a:ln>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12A7E7F4-0ACE-5E42-AD22-F111BB248BD7}"/>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7" name="Rectangle 66">
                  <a:extLst>
                    <a:ext uri="{FF2B5EF4-FFF2-40B4-BE49-F238E27FC236}">
                      <a16:creationId xmlns:a16="http://schemas.microsoft.com/office/drawing/2014/main" id="{12A7E7F4-0ACE-5E42-AD22-F111BB248BD7}"/>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8"/>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A03BB5AC-CD66-0540-BAE2-3CCD23637459}"/>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78" name="Rectangle 77">
                  <a:extLst>
                    <a:ext uri="{FF2B5EF4-FFF2-40B4-BE49-F238E27FC236}">
                      <a16:creationId xmlns:a16="http://schemas.microsoft.com/office/drawing/2014/main" id="{A03BB5AC-CD66-0540-BAE2-3CCD23637459}"/>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0B32B4F4-411D-A640-844B-A2B37D9B7087}"/>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79" name="TextBox 78">
                  <a:extLst>
                    <a:ext uri="{FF2B5EF4-FFF2-40B4-BE49-F238E27FC236}">
                      <a16:creationId xmlns:a16="http://schemas.microsoft.com/office/drawing/2014/main" id="{0B32B4F4-411D-A640-844B-A2B37D9B7087}"/>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95DEC04E-FF44-1146-A1C3-EB61A1676EF2}"/>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80" name="TextBox 79">
                  <a:extLst>
                    <a:ext uri="{FF2B5EF4-FFF2-40B4-BE49-F238E27FC236}">
                      <a16:creationId xmlns:a16="http://schemas.microsoft.com/office/drawing/2014/main" id="{95DEC04E-FF44-1146-A1C3-EB61A1676EF2}"/>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21"/>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F0D273B6-4D97-7E4E-A14F-BB26DADE34F4}"/>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81" name="TextBox 80">
                  <a:extLst>
                    <a:ext uri="{FF2B5EF4-FFF2-40B4-BE49-F238E27FC236}">
                      <a16:creationId xmlns:a16="http://schemas.microsoft.com/office/drawing/2014/main" id="{F0D273B6-4D97-7E4E-A14F-BB26DADE34F4}"/>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22"/>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9034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1" grpId="0"/>
      <p:bldP spid="53" grpId="0"/>
      <p:bldP spid="9" grpId="0" animBg="1"/>
      <p:bldP spid="58" grpId="0"/>
      <p:bldP spid="60" grpId="0"/>
      <p:bldP spid="62" grpId="0"/>
      <p:bldP spid="64" grpId="0"/>
      <p:bldP spid="88" grpId="0"/>
      <p:bldP spid="90" grpId="0"/>
      <p:bldP spid="92" grpId="0"/>
      <p:bldP spid="9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normAutofit/>
          </a:bodyPr>
          <a:lstStyle/>
          <a:p>
            <a:r>
              <a:rPr lang="en-GB" dirty="0"/>
              <a:t>Clustering of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p:txBody>
              <a:bodyPr>
                <a:noAutofit/>
              </a:bodyPr>
              <a:lstStyle/>
              <a:p>
                <a:r>
                  <a:rPr lang="en-GB" dirty="0"/>
                  <a:t>Use dynamic programming to organise the order of asking or rather sending information in messages:</a:t>
                </a:r>
              </a:p>
              <a:p>
                <a:pPr marL="801688" lvl="1" indent="-344488">
                  <a:buFont typeface="Zapf Dingbats"/>
                  <a:buChar char="➝"/>
                </a:pPr>
                <a:r>
                  <a:rPr lang="en-GB" dirty="0"/>
                  <a:t>If a node </a:t>
                </a:r>
                <a14:m>
                  <m:oMath xmlns:m="http://schemas.openxmlformats.org/officeDocument/2006/math">
                    <m:r>
                      <a:rPr lang="de-DE" b="0" i="1" smtClean="0">
                        <a:latin typeface="Cambria Math" panose="02040503050406030204" pitchFamily="18" charset="0"/>
                      </a:rPr>
                      <m:t>𝑖</m:t>
                    </m:r>
                  </m:oMath>
                </a14:m>
                <a:r>
                  <a:rPr lang="en-GB" dirty="0"/>
                  <a:t> has received all information from neighbours but one, </a:t>
                </a:r>
                <a14:m>
                  <m:oMath xmlns:m="http://schemas.openxmlformats.org/officeDocument/2006/math">
                    <m:r>
                      <a:rPr lang="de-DE" b="0" i="1" smtClean="0">
                        <a:latin typeface="Cambria Math" panose="02040503050406030204" pitchFamily="18" charset="0"/>
                      </a:rPr>
                      <m:t>𝑗</m:t>
                    </m:r>
                  </m:oMath>
                </a14:m>
                <a:r>
                  <a:rPr lang="en-GB" dirty="0"/>
                  <a:t>, node </a:t>
                </a:r>
                <a14:m>
                  <m:oMath xmlns:m="http://schemas.openxmlformats.org/officeDocument/2006/math">
                    <m:r>
                      <a:rPr lang="de-DE" i="1">
                        <a:latin typeface="Cambria Math" panose="02040503050406030204" pitchFamily="18" charset="0"/>
                      </a:rPr>
                      <m:t>𝑖</m:t>
                    </m:r>
                  </m:oMath>
                </a14:m>
                <a:r>
                  <a:rPr lang="en-GB" dirty="0"/>
                  <a:t> sends a message with its information on the separator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𝑺</m:t>
                        </m:r>
                      </m:e>
                      <m:sub>
                        <m:r>
                          <a:rPr lang="de-DE" i="1">
                            <a:latin typeface="Cambria Math" panose="02040503050406030204" pitchFamily="18" charset="0"/>
                          </a:rPr>
                          <m:t>𝑖</m:t>
                        </m:r>
                        <m:r>
                          <a:rPr lang="de-DE" b="0" i="1" smtClean="0">
                            <a:latin typeface="Cambria Math" panose="02040503050406030204" pitchFamily="18" charset="0"/>
                          </a:rPr>
                          <m:t>𝑗</m:t>
                        </m:r>
                      </m:sub>
                    </m:sSub>
                  </m:oMath>
                </a14:m>
                <a:r>
                  <a:rPr lang="en-GB" dirty="0"/>
                  <a:t> to</a:t>
                </a:r>
                <a:r>
                  <a:rPr lang="de-DE" dirty="0"/>
                  <a:t> </a:t>
                </a:r>
                <a14:m>
                  <m:oMath xmlns:m="http://schemas.openxmlformats.org/officeDocument/2006/math">
                    <m:r>
                      <a:rPr lang="de-DE" b="0" i="1" smtClean="0">
                        <a:latin typeface="Cambria Math" panose="02040503050406030204" pitchFamily="18" charset="0"/>
                      </a:rPr>
                      <m:t>𝑗</m:t>
                    </m:r>
                  </m:oMath>
                </a14:m>
                <a:endParaRPr lang="de-DE" b="0" dirty="0"/>
              </a:p>
              <a:p>
                <a:pPr marL="801688" lvl="1" indent="-344488">
                  <a:buFont typeface="Zapf Dingbats"/>
                  <a:buChar char="➝"/>
                </a:pPr>
                <a:r>
                  <a:rPr lang="en-GB" dirty="0"/>
                  <a:t>If a node </a:t>
                </a:r>
                <a14:m>
                  <m:oMath xmlns:m="http://schemas.openxmlformats.org/officeDocument/2006/math">
                    <m:r>
                      <a:rPr lang="de-DE" i="1">
                        <a:latin typeface="Cambria Math" panose="02040503050406030204" pitchFamily="18" charset="0"/>
                      </a:rPr>
                      <m:t>𝑖</m:t>
                    </m:r>
                    <m:r>
                      <a:rPr lang="de-DE" i="1">
                        <a:latin typeface="Cambria Math" panose="02040503050406030204" pitchFamily="18" charset="0"/>
                      </a:rPr>
                      <m:t> </m:t>
                    </m:r>
                  </m:oMath>
                </a14:m>
                <a:r>
                  <a:rPr lang="en-GB" dirty="0"/>
                  <a:t>has received all messages, then it sends messages to all neighbours </a:t>
                </a:r>
                <a14:m>
                  <m:oMath xmlns:m="http://schemas.openxmlformats.org/officeDocument/2006/math">
                    <m:r>
                      <a:rPr lang="de-DE" b="0" i="1" smtClean="0">
                        <a:latin typeface="Cambria Math" panose="02040503050406030204" pitchFamily="18" charset="0"/>
                      </a:rPr>
                      <m:t>𝑗</m:t>
                    </m:r>
                  </m:oMath>
                </a14:m>
                <a:r>
                  <a:rPr lang="en-GB" dirty="0"/>
                  <a:t> that have not received a message yet</a:t>
                </a:r>
              </a:p>
              <a:p>
                <a:r>
                  <a:rPr lang="en-GB" dirty="0"/>
                  <a:t>When computing the message, </a:t>
                </a:r>
                <a:br>
                  <a:rPr lang="en-GB" dirty="0"/>
                </a:br>
                <a14:m>
                  <m:oMath xmlns:m="http://schemas.openxmlformats.org/officeDocument/2006/math">
                    <m:r>
                      <a:rPr lang="de-DE" i="1">
                        <a:latin typeface="Cambria Math" panose="02040503050406030204" pitchFamily="18" charset="0"/>
                      </a:rPr>
                      <m:t>𝑖</m:t>
                    </m:r>
                  </m:oMath>
                </a14:m>
                <a:r>
                  <a:rPr lang="en-GB" dirty="0"/>
                  <a:t> takes into consideration </a:t>
                </a:r>
              </a:p>
              <a:p>
                <a:pPr lvl="1"/>
                <a:r>
                  <a:rPr lang="en-GB" dirty="0"/>
                  <a:t>its local model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𝑖</m:t>
                        </m:r>
                      </m:sub>
                    </m:sSub>
                  </m:oMath>
                </a14:m>
                <a:r>
                  <a:rPr lang="en-GB" dirty="0"/>
                  <a:t> as well as </a:t>
                </a:r>
              </a:p>
              <a:p>
                <a:pPr lvl="1"/>
                <a:r>
                  <a:rPr lang="en-GB" dirty="0"/>
                  <a:t>the messages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𝑚</m:t>
                        </m:r>
                      </m:e>
                      <m:sub>
                        <m:r>
                          <a:rPr lang="de-DE" b="0" i="1" smtClean="0">
                            <a:latin typeface="Cambria Math" panose="02040503050406030204" pitchFamily="18" charset="0"/>
                          </a:rPr>
                          <m:t>𝑘𝑖</m:t>
                        </m:r>
                      </m:sub>
                    </m:sSub>
                  </m:oMath>
                </a14:m>
                <a:r>
                  <a:rPr lang="en-GB" dirty="0"/>
                  <a:t> received </a:t>
                </a:r>
                <a:br>
                  <a:rPr lang="en-GB" dirty="0"/>
                </a:br>
                <a:r>
                  <a:rPr lang="en-GB" dirty="0"/>
                  <a:t>from all other neighbours </a:t>
                </a:r>
                <a14:m>
                  <m:oMath xmlns:m="http://schemas.openxmlformats.org/officeDocument/2006/math">
                    <m:r>
                      <a:rPr lang="de-DE" b="0" i="1" smtClean="0">
                        <a:latin typeface="Cambria Math" panose="02040503050406030204" pitchFamily="18" charset="0"/>
                      </a:rPr>
                      <m:t>𝑘</m:t>
                    </m:r>
                  </m:oMath>
                </a14:m>
                <a:r>
                  <a:rPr lang="en-GB" dirty="0"/>
                  <a:t> </a:t>
                </a:r>
                <a:br>
                  <a:rPr lang="en-GB" dirty="0"/>
                </a:br>
                <a:r>
                  <a:rPr lang="en-GB" dirty="0"/>
                  <a:t>but the receiving neighbour </a:t>
                </a:r>
                <a14:m>
                  <m:oMath xmlns:m="http://schemas.openxmlformats.org/officeDocument/2006/math">
                    <m:r>
                      <a:rPr lang="de-DE" b="0" i="1" smtClean="0">
                        <a:latin typeface="Cambria Math" panose="02040503050406030204" pitchFamily="18" charset="0"/>
                      </a:rPr>
                      <m:t>𝑗</m:t>
                    </m:r>
                  </m:oMath>
                </a14:m>
                <a:endParaRPr lang="en-GB" dirty="0"/>
              </a:p>
            </p:txBody>
          </p:sp>
        </mc:Choice>
        <mc:Fallback xmlns="">
          <p:sp>
            <p:nvSpPr>
              <p:cNvPr id="3" name="Content Placeholder 2">
                <a:extLst>
                  <a:ext uri="{FF2B5EF4-FFF2-40B4-BE49-F238E27FC236}">
                    <a16:creationId xmlns:a16="http://schemas.microsoft.com/office/drawing/2014/main" id="{49579364-18FC-4D4A-BB78-1BBFC400662E}"/>
                  </a:ext>
                </a:extLst>
              </p:cNvPr>
              <p:cNvSpPr>
                <a:spLocks noGrp="1" noRot="1" noChangeAspect="1" noMove="1" noResize="1" noEditPoints="1" noAdjustHandles="1" noChangeArrowheads="1" noChangeShapeType="1" noTextEdit="1"/>
              </p:cNvSpPr>
              <p:nvPr>
                <p:ph idx="1"/>
              </p:nvPr>
            </p:nvSpPr>
            <p:spPr>
              <a:blipFill>
                <a:blip r:embed="rId2"/>
                <a:stretch>
                  <a:fillRect l="-1436" t="-2687" r="-198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13</a:t>
            </a:fld>
            <a:endParaRPr lang="en-GB"/>
          </a:p>
        </p:txBody>
      </p:sp>
      <p:cxnSp>
        <p:nvCxnSpPr>
          <p:cNvPr id="32" name="Curved Connector 31">
            <a:extLst>
              <a:ext uri="{FF2B5EF4-FFF2-40B4-BE49-F238E27FC236}">
                <a16:creationId xmlns:a16="http://schemas.microsoft.com/office/drawing/2014/main" id="{7D949362-91C1-0D40-8ADF-627C8B89F306}"/>
              </a:ext>
            </a:extLst>
          </p:cNvPr>
          <p:cNvCxnSpPr>
            <a:cxnSpLocks/>
          </p:cNvCxnSpPr>
          <p:nvPr/>
        </p:nvCxnSpPr>
        <p:spPr>
          <a:xfrm rot="16200000" flipH="1">
            <a:off x="7455650" y="3838495"/>
            <a:ext cx="12700" cy="2398659"/>
          </a:xfrm>
          <a:prstGeom prst="curvedConnector3">
            <a:avLst>
              <a:gd name="adj1" fmla="val 1800000"/>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19FDC2D5-443D-8548-82C1-BAE6D7A50D01}"/>
                  </a:ext>
                </a:extLst>
              </p:cNvPr>
              <p:cNvSpPr/>
              <p:nvPr/>
            </p:nvSpPr>
            <p:spPr>
              <a:xfrm>
                <a:off x="7188496" y="5235131"/>
                <a:ext cx="547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𝑚</m:t>
                          </m:r>
                        </m:e>
                        <m:sub>
                          <m:r>
                            <a:rPr lang="de-DE" sz="1400" i="1">
                              <a:solidFill>
                                <a:schemeClr val="accent6"/>
                              </a:solidFill>
                              <a:latin typeface="Cambria Math" panose="02040503050406030204" pitchFamily="18" charset="0"/>
                            </a:rPr>
                            <m:t>12</m:t>
                          </m:r>
                        </m:sub>
                      </m:sSub>
                    </m:oMath>
                  </m:oMathPara>
                </a14:m>
                <a:endParaRPr lang="en-GB" sz="1400" dirty="0">
                  <a:solidFill>
                    <a:schemeClr val="accent6"/>
                  </a:solidFill>
                </a:endParaRPr>
              </a:p>
            </p:txBody>
          </p:sp>
        </mc:Choice>
        <mc:Fallback xmlns="">
          <p:sp>
            <p:nvSpPr>
              <p:cNvPr id="33" name="Rectangle 32">
                <a:extLst>
                  <a:ext uri="{FF2B5EF4-FFF2-40B4-BE49-F238E27FC236}">
                    <a16:creationId xmlns:a16="http://schemas.microsoft.com/office/drawing/2014/main" id="{19FDC2D5-443D-8548-82C1-BAE6D7A50D01}"/>
                  </a:ext>
                </a:extLst>
              </p:cNvPr>
              <p:cNvSpPr>
                <a:spLocks noRot="1" noChangeAspect="1" noMove="1" noResize="1" noEditPoints="1" noAdjustHandles="1" noChangeArrowheads="1" noChangeShapeType="1" noTextEdit="1"/>
              </p:cNvSpPr>
              <p:nvPr/>
            </p:nvSpPr>
            <p:spPr>
              <a:xfrm>
                <a:off x="7188496" y="5235131"/>
                <a:ext cx="547009" cy="307777"/>
              </a:xfrm>
              <a:prstGeom prst="rect">
                <a:avLst/>
              </a:prstGeom>
              <a:blipFill>
                <a:blip r:embed="rId3"/>
                <a:stretch>
                  <a:fillRect/>
                </a:stretch>
              </a:blipFill>
            </p:spPr>
            <p:txBody>
              <a:bodyPr/>
              <a:lstStyle/>
              <a:p>
                <a:r>
                  <a:rPr lang="en-GB">
                    <a:noFill/>
                  </a:rPr>
                  <a:t> </a:t>
                </a:r>
              </a:p>
            </p:txBody>
          </p:sp>
        </mc:Fallback>
      </mc:AlternateContent>
      <p:cxnSp>
        <p:nvCxnSpPr>
          <p:cNvPr id="34" name="Curved Connector 33">
            <a:extLst>
              <a:ext uri="{FF2B5EF4-FFF2-40B4-BE49-F238E27FC236}">
                <a16:creationId xmlns:a16="http://schemas.microsoft.com/office/drawing/2014/main" id="{72AC8234-F197-1E41-A1F7-6FFB9FFD7E52}"/>
              </a:ext>
            </a:extLst>
          </p:cNvPr>
          <p:cNvCxnSpPr>
            <a:cxnSpLocks/>
          </p:cNvCxnSpPr>
          <p:nvPr/>
        </p:nvCxnSpPr>
        <p:spPr>
          <a:xfrm rot="16200000" flipH="1">
            <a:off x="9833300" y="3859504"/>
            <a:ext cx="12700" cy="2356640"/>
          </a:xfrm>
          <a:prstGeom prst="curvedConnector3">
            <a:avLst>
              <a:gd name="adj1" fmla="val 1875685"/>
            </a:avLst>
          </a:prstGeom>
          <a:ln w="2857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ACAC5D98-C9B7-3D4A-A10E-EA90F04643A4}"/>
                  </a:ext>
                </a:extLst>
              </p:cNvPr>
              <p:cNvSpPr/>
              <p:nvPr/>
            </p:nvSpPr>
            <p:spPr>
              <a:xfrm>
                <a:off x="9572852" y="5231322"/>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panose="02040503050406030204" pitchFamily="18" charset="0"/>
                            </a:rPr>
                            <m:t>𝑚</m:t>
                          </m:r>
                        </m:e>
                        <m:sub>
                          <m:r>
                            <a:rPr lang="de-DE" sz="1400" i="1">
                              <a:solidFill>
                                <a:srgbClr val="7030A0"/>
                              </a:solidFill>
                              <a:latin typeface="Cambria Math" panose="02040503050406030204" pitchFamily="18" charset="0"/>
                            </a:rPr>
                            <m:t>32</m:t>
                          </m:r>
                        </m:sub>
                      </m:sSub>
                    </m:oMath>
                  </m:oMathPara>
                </a14:m>
                <a:endParaRPr lang="en-GB" sz="1400" dirty="0">
                  <a:solidFill>
                    <a:srgbClr val="7030A0"/>
                  </a:solidFill>
                </a:endParaRPr>
              </a:p>
            </p:txBody>
          </p:sp>
        </mc:Choice>
        <mc:Fallback xmlns="">
          <p:sp>
            <p:nvSpPr>
              <p:cNvPr id="35" name="Rectangle 34">
                <a:extLst>
                  <a:ext uri="{FF2B5EF4-FFF2-40B4-BE49-F238E27FC236}">
                    <a16:creationId xmlns:a16="http://schemas.microsoft.com/office/drawing/2014/main" id="{ACAC5D98-C9B7-3D4A-A10E-EA90F04643A4}"/>
                  </a:ext>
                </a:extLst>
              </p:cNvPr>
              <p:cNvSpPr>
                <a:spLocks noRot="1" noChangeAspect="1" noMove="1" noResize="1" noEditPoints="1" noAdjustHandles="1" noChangeArrowheads="1" noChangeShapeType="1" noTextEdit="1"/>
              </p:cNvSpPr>
              <p:nvPr/>
            </p:nvSpPr>
            <p:spPr>
              <a:xfrm>
                <a:off x="9572852" y="5231322"/>
                <a:ext cx="533544" cy="307777"/>
              </a:xfrm>
              <a:prstGeom prst="rect">
                <a:avLst/>
              </a:prstGeom>
              <a:blipFill>
                <a:blip r:embed="rId4"/>
                <a:stretch>
                  <a:fillRect/>
                </a:stretch>
              </a:blipFill>
            </p:spPr>
            <p:txBody>
              <a:bodyPr/>
              <a:lstStyle/>
              <a:p>
                <a:r>
                  <a:rPr lang="en-GB">
                    <a:noFill/>
                  </a:rPr>
                  <a:t> </a:t>
                </a:r>
              </a:p>
            </p:txBody>
          </p:sp>
        </mc:Fallback>
      </mc:AlternateContent>
      <p:cxnSp>
        <p:nvCxnSpPr>
          <p:cNvPr id="37" name="Curved Connector 36">
            <a:extLst>
              <a:ext uri="{FF2B5EF4-FFF2-40B4-BE49-F238E27FC236}">
                <a16:creationId xmlns:a16="http://schemas.microsoft.com/office/drawing/2014/main" id="{1C790035-BEC8-764A-828D-7A469C7B2B19}"/>
              </a:ext>
            </a:extLst>
          </p:cNvPr>
          <p:cNvCxnSpPr>
            <a:cxnSpLocks/>
          </p:cNvCxnSpPr>
          <p:nvPr/>
        </p:nvCxnSpPr>
        <p:spPr>
          <a:xfrm rot="16200000" flipH="1">
            <a:off x="9833300" y="3859504"/>
            <a:ext cx="12700" cy="2356640"/>
          </a:xfrm>
          <a:prstGeom prst="curvedConnector3">
            <a:avLst>
              <a:gd name="adj1" fmla="val 4280000"/>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1F0A8A7B-A586-D949-BAD5-16B300EE8585}"/>
                  </a:ext>
                </a:extLst>
              </p:cNvPr>
              <p:cNvSpPr/>
              <p:nvPr/>
            </p:nvSpPr>
            <p:spPr>
              <a:xfrm>
                <a:off x="9572852" y="5539099"/>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23</m:t>
                          </m:r>
                        </m:sub>
                      </m:sSub>
                    </m:oMath>
                  </m:oMathPara>
                </a14:m>
                <a:endParaRPr lang="en-GB" sz="1400" dirty="0">
                  <a:solidFill>
                    <a:schemeClr val="tx1">
                      <a:lumMod val="60000"/>
                      <a:lumOff val="40000"/>
                    </a:schemeClr>
                  </a:solidFill>
                </a:endParaRPr>
              </a:p>
            </p:txBody>
          </p:sp>
        </mc:Choice>
        <mc:Fallback xmlns="">
          <p:sp>
            <p:nvSpPr>
              <p:cNvPr id="40" name="Rectangle 39">
                <a:extLst>
                  <a:ext uri="{FF2B5EF4-FFF2-40B4-BE49-F238E27FC236}">
                    <a16:creationId xmlns:a16="http://schemas.microsoft.com/office/drawing/2014/main" id="{1F0A8A7B-A586-D949-BAD5-16B300EE8585}"/>
                  </a:ext>
                </a:extLst>
              </p:cNvPr>
              <p:cNvSpPr>
                <a:spLocks noRot="1" noChangeAspect="1" noMove="1" noResize="1" noEditPoints="1" noAdjustHandles="1" noChangeArrowheads="1" noChangeShapeType="1" noTextEdit="1"/>
              </p:cNvSpPr>
              <p:nvPr/>
            </p:nvSpPr>
            <p:spPr>
              <a:xfrm>
                <a:off x="9572852" y="5539099"/>
                <a:ext cx="533544" cy="307777"/>
              </a:xfrm>
              <a:prstGeom prst="rect">
                <a:avLst/>
              </a:prstGeom>
              <a:blipFill>
                <a:blip r:embed="rId5"/>
                <a:stretch>
                  <a:fillRect/>
                </a:stretch>
              </a:blipFill>
            </p:spPr>
            <p:txBody>
              <a:bodyPr/>
              <a:lstStyle/>
              <a:p>
                <a:r>
                  <a:rPr lang="en-GB">
                    <a:noFill/>
                  </a:rPr>
                  <a:t> </a:t>
                </a:r>
              </a:p>
            </p:txBody>
          </p:sp>
        </mc:Fallback>
      </mc:AlternateContent>
      <p:cxnSp>
        <p:nvCxnSpPr>
          <p:cNvPr id="46" name="Curved Connector 45">
            <a:extLst>
              <a:ext uri="{FF2B5EF4-FFF2-40B4-BE49-F238E27FC236}">
                <a16:creationId xmlns:a16="http://schemas.microsoft.com/office/drawing/2014/main" id="{DD37E714-C300-284B-AB6A-FCABC2C82F6D}"/>
              </a:ext>
            </a:extLst>
          </p:cNvPr>
          <p:cNvCxnSpPr>
            <a:cxnSpLocks/>
          </p:cNvCxnSpPr>
          <p:nvPr/>
        </p:nvCxnSpPr>
        <p:spPr>
          <a:xfrm rot="16200000" flipH="1">
            <a:off x="7455650" y="3838495"/>
            <a:ext cx="12700" cy="2398659"/>
          </a:xfrm>
          <a:prstGeom prst="curvedConnector3">
            <a:avLst>
              <a:gd name="adj1" fmla="val 4191346"/>
            </a:avLst>
          </a:prstGeom>
          <a:ln w="28575">
            <a:solidFill>
              <a:schemeClr val="tx1">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22E58CB4-3C10-B545-8EC8-344F1F53B8B5}"/>
                  </a:ext>
                </a:extLst>
              </p:cNvPr>
              <p:cNvSpPr/>
              <p:nvPr/>
            </p:nvSpPr>
            <p:spPr>
              <a:xfrm>
                <a:off x="7195227" y="5539099"/>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tx1">
                      <a:lumMod val="60000"/>
                      <a:lumOff val="40000"/>
                    </a:schemeClr>
                  </a:solidFill>
                </a:endParaRPr>
              </a:p>
            </p:txBody>
          </p:sp>
        </mc:Choice>
        <mc:Fallback xmlns="">
          <p:sp>
            <p:nvSpPr>
              <p:cNvPr id="48" name="Rectangle 47">
                <a:extLst>
                  <a:ext uri="{FF2B5EF4-FFF2-40B4-BE49-F238E27FC236}">
                    <a16:creationId xmlns:a16="http://schemas.microsoft.com/office/drawing/2014/main" id="{22E58CB4-3C10-B545-8EC8-344F1F53B8B5}"/>
                  </a:ext>
                </a:extLst>
              </p:cNvPr>
              <p:cNvSpPr>
                <a:spLocks noRot="1" noChangeAspect="1" noMove="1" noResize="1" noEditPoints="1" noAdjustHandles="1" noChangeArrowheads="1" noChangeShapeType="1" noTextEdit="1"/>
              </p:cNvSpPr>
              <p:nvPr/>
            </p:nvSpPr>
            <p:spPr>
              <a:xfrm>
                <a:off x="7195227" y="5539099"/>
                <a:ext cx="533544" cy="307777"/>
              </a:xfrm>
              <a:prstGeom prst="rect">
                <a:avLst/>
              </a:prstGeom>
              <a:blipFill>
                <a:blip r:embed="rId6"/>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B80E0EB4-1739-5D47-8F5E-C1411F70469C}"/>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9735102D-F7B6-C24E-9142-EDBA6FD6D178}"/>
              </a:ext>
            </a:extLst>
          </p:cNvPr>
          <p:cNvSpPr>
            <a:spLocks noGrp="1"/>
          </p:cNvSpPr>
          <p:nvPr>
            <p:ph type="ftr" sz="quarter" idx="3"/>
          </p:nvPr>
        </p:nvSpPr>
        <p:spPr/>
        <p:txBody>
          <a:bodyPr/>
          <a:lstStyle/>
          <a:p>
            <a:r>
              <a:rPr lang="en-GB"/>
              <a:t>T. Braun - StaRAI</a:t>
            </a:r>
          </a:p>
        </p:txBody>
      </p:sp>
      <p:grpSp>
        <p:nvGrpSpPr>
          <p:cNvPr id="25" name="Group 24">
            <a:extLst>
              <a:ext uri="{FF2B5EF4-FFF2-40B4-BE49-F238E27FC236}">
                <a16:creationId xmlns:a16="http://schemas.microsoft.com/office/drawing/2014/main" id="{7E5C468B-772C-3E4E-9089-F39613F6FA7D}"/>
              </a:ext>
            </a:extLst>
          </p:cNvPr>
          <p:cNvGrpSpPr/>
          <p:nvPr/>
        </p:nvGrpSpPr>
        <p:grpSpPr>
          <a:xfrm>
            <a:off x="5543362" y="4326535"/>
            <a:ext cx="6288313" cy="952521"/>
            <a:chOff x="5589344" y="1663629"/>
            <a:chExt cx="6288313" cy="952521"/>
          </a:xfrm>
        </p:grpSpPr>
        <p:cxnSp>
          <p:nvCxnSpPr>
            <p:cNvPr id="26" name="Straight Connector 25">
              <a:extLst>
                <a:ext uri="{FF2B5EF4-FFF2-40B4-BE49-F238E27FC236}">
                  <a16:creationId xmlns:a16="http://schemas.microsoft.com/office/drawing/2014/main" id="{828EA839-CB7C-4847-97AD-39B029FCCD12}"/>
                </a:ext>
              </a:extLst>
            </p:cNvPr>
            <p:cNvCxnSpPr>
              <a:cxnSpLocks/>
              <a:stCxn id="50" idx="3"/>
              <a:endCxn id="54"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357D71C-D9FD-E242-8DD9-8D765082807D}"/>
                </a:ext>
              </a:extLst>
            </p:cNvPr>
            <p:cNvCxnSpPr>
              <a:cxnSpLocks/>
              <a:stCxn id="54" idx="3"/>
              <a:endCxn id="52"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B8C8BEE-8571-6A4C-B7FB-BEECC22ECF33}"/>
                    </a:ext>
                  </a:extLst>
                </p:cNvPr>
                <p:cNvSpPr txBox="1"/>
                <p:nvPr/>
              </p:nvSpPr>
              <p:spPr>
                <a:xfrm>
                  <a:off x="7893400" y="1663629"/>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54" name="TextBox 53">
                  <a:extLst>
                    <a:ext uri="{FF2B5EF4-FFF2-40B4-BE49-F238E27FC236}">
                      <a16:creationId xmlns:a16="http://schemas.microsoft.com/office/drawing/2014/main" id="{DB8C8BEE-8571-6A4C-B7FB-BEECC22ECF33}"/>
                    </a:ext>
                  </a:extLst>
                </p:cNvPr>
                <p:cNvSpPr txBox="1">
                  <a:spLocks noRot="1" noChangeAspect="1" noMove="1" noResize="1" noEditPoints="1" noAdjustHandles="1" noChangeArrowheads="1" noChangeShapeType="1" noTextEdit="1"/>
                </p:cNvSpPr>
                <p:nvPr/>
              </p:nvSpPr>
              <p:spPr>
                <a:xfrm>
                  <a:off x="7893400" y="1663629"/>
                  <a:ext cx="1631714" cy="715089"/>
                </a:xfrm>
                <a:prstGeom prst="roundRect">
                  <a:avLst/>
                </a:prstGeom>
                <a:blipFill>
                  <a:blip r:embed="rId7"/>
                  <a:stretch>
                    <a:fillRect/>
                  </a:stretch>
                </a:blipFill>
                <a:ln>
                  <a:solidFill>
                    <a:schemeClr val="tx1">
                      <a:lumMod val="60000"/>
                      <a:lumOff val="4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F481AF2E-21B8-CE4A-8E69-D46AEA618EB4}"/>
                    </a:ext>
                  </a:extLst>
                </p:cNvPr>
                <p:cNvSpPr txBox="1"/>
                <p:nvPr/>
              </p:nvSpPr>
              <p:spPr>
                <a:xfrm>
                  <a:off x="10254802" y="1663629"/>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52" name="TextBox 51">
                  <a:extLst>
                    <a:ext uri="{FF2B5EF4-FFF2-40B4-BE49-F238E27FC236}">
                      <a16:creationId xmlns:a16="http://schemas.microsoft.com/office/drawing/2014/main" id="{F481AF2E-21B8-CE4A-8E69-D46AEA618EB4}"/>
                    </a:ext>
                  </a:extLst>
                </p:cNvPr>
                <p:cNvSpPr txBox="1">
                  <a:spLocks noRot="1" noChangeAspect="1" noMove="1" noResize="1" noEditPoints="1" noAdjustHandles="1" noChangeArrowheads="1" noChangeShapeType="1" noTextEdit="1"/>
                </p:cNvSpPr>
                <p:nvPr/>
              </p:nvSpPr>
              <p:spPr>
                <a:xfrm>
                  <a:off x="10254802" y="1663629"/>
                  <a:ext cx="1622190" cy="715089"/>
                </a:xfrm>
                <a:prstGeom prst="roundRect">
                  <a:avLst/>
                </a:prstGeom>
                <a:blipFill>
                  <a:blip r:embed="rId8"/>
                  <a:stretch>
                    <a:fillRect b="-1724"/>
                  </a:stretch>
                </a:blipFill>
                <a:ln>
                  <a:solidFill>
                    <a:srgbClr val="7030A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00249B3-B8A0-0445-8382-84CCE1255A6A}"/>
                    </a:ext>
                  </a:extLst>
                </p:cNvPr>
                <p:cNvSpPr txBox="1"/>
                <p:nvPr/>
              </p:nvSpPr>
              <p:spPr>
                <a:xfrm>
                  <a:off x="5589344" y="1663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50" name="TextBox 49">
                  <a:extLst>
                    <a:ext uri="{FF2B5EF4-FFF2-40B4-BE49-F238E27FC236}">
                      <a16:creationId xmlns:a16="http://schemas.microsoft.com/office/drawing/2014/main" id="{E00249B3-B8A0-0445-8382-84CCE1255A6A}"/>
                    </a:ext>
                  </a:extLst>
                </p:cNvPr>
                <p:cNvSpPr txBox="1">
                  <a:spLocks noRot="1" noChangeAspect="1" noMove="1" noResize="1" noEditPoints="1" noAdjustHandles="1" noChangeArrowheads="1" noChangeShapeType="1" noTextEdit="1"/>
                </p:cNvSpPr>
                <p:nvPr/>
              </p:nvSpPr>
              <p:spPr>
                <a:xfrm>
                  <a:off x="5589344" y="1663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4B2D3E73-5439-8D47-8792-B6742550A1CE}"/>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42" name="Rectangle 41">
                  <a:extLst>
                    <a:ext uri="{FF2B5EF4-FFF2-40B4-BE49-F238E27FC236}">
                      <a16:creationId xmlns:a16="http://schemas.microsoft.com/office/drawing/2014/main" id="{4B2D3E73-5439-8D47-8792-B6742550A1CE}"/>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169F2441-11F8-844F-B05E-78CF2746ABBE}"/>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43" name="Rectangle 42">
                  <a:extLst>
                    <a:ext uri="{FF2B5EF4-FFF2-40B4-BE49-F238E27FC236}">
                      <a16:creationId xmlns:a16="http://schemas.microsoft.com/office/drawing/2014/main" id="{169F2441-11F8-844F-B05E-78CF2746ABBE}"/>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ED757C1-2EC9-5042-9729-E5738FC4D083}"/>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44" name="TextBox 43">
                  <a:extLst>
                    <a:ext uri="{FF2B5EF4-FFF2-40B4-BE49-F238E27FC236}">
                      <a16:creationId xmlns:a16="http://schemas.microsoft.com/office/drawing/2014/main" id="{BED757C1-2EC9-5042-9729-E5738FC4D083}"/>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1FB1309-8201-6F47-AADE-AA534BF35E82}"/>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45" name="TextBox 44">
                  <a:extLst>
                    <a:ext uri="{FF2B5EF4-FFF2-40B4-BE49-F238E27FC236}">
                      <a16:creationId xmlns:a16="http://schemas.microsoft.com/office/drawing/2014/main" id="{41FB1309-8201-6F47-AADE-AA534BF35E82}"/>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A6C8CF2-D565-5E4C-96E9-DE1B4438AFE3}"/>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47" name="TextBox 46">
                  <a:extLst>
                    <a:ext uri="{FF2B5EF4-FFF2-40B4-BE49-F238E27FC236}">
                      <a16:creationId xmlns:a16="http://schemas.microsoft.com/office/drawing/2014/main" id="{CA6C8CF2-D565-5E4C-96E9-DE1B4438AFE3}"/>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36806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right)">
                                      <p:cBhvr>
                                        <p:cTn id="10" dur="500"/>
                                        <p:tgtEl>
                                          <p:spTgt spid="3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par>
                                <p:cTn id="22" presetID="22" presetClass="entr" presetSubtype="2"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right)">
                                      <p:cBhvr>
                                        <p:cTn id="24" dur="500"/>
                                        <p:tgtEl>
                                          <p:spTgt spid="46"/>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40"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normAutofit/>
          </a:bodyPr>
          <a:lstStyle/>
          <a:p>
            <a:r>
              <a:rPr lang="en-GB" dirty="0"/>
              <a:t>Clustering of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a:xfrm>
                <a:off x="359625" y="1665066"/>
                <a:ext cx="11472051" cy="4240848"/>
              </a:xfrm>
            </p:spPr>
            <p:txBody>
              <a:bodyPr>
                <a:normAutofit/>
              </a:bodyPr>
              <a:lstStyle/>
              <a:p>
                <a:r>
                  <a:rPr lang="en-GB" dirty="0"/>
                  <a:t>Observations:</a:t>
                </a:r>
              </a:p>
              <a:p>
                <a:pPr marL="801688" lvl="1" indent="-344488">
                  <a:buFont typeface="Zapf Dingbats"/>
                  <a:buChar char="➝"/>
                </a:pPr>
                <a:r>
                  <a:rPr lang="en-GB" dirty="0"/>
                  <a:t>If a node </a:t>
                </a:r>
                <a14:m>
                  <m:oMath xmlns:m="http://schemas.openxmlformats.org/officeDocument/2006/math">
                    <m:r>
                      <a:rPr lang="en-GB" b="0" i="1" smtClean="0">
                        <a:latin typeface="Cambria Math" panose="02040503050406030204" pitchFamily="18" charset="0"/>
                      </a:rPr>
                      <m:t>𝑖</m:t>
                    </m:r>
                  </m:oMath>
                </a14:m>
                <a:r>
                  <a:rPr lang="en-GB" dirty="0"/>
                  <a:t> has received all information from neighbours but one, </a:t>
                </a:r>
                <a14:m>
                  <m:oMath xmlns:m="http://schemas.openxmlformats.org/officeDocument/2006/math">
                    <m:r>
                      <a:rPr lang="en-GB" b="0" i="1" smtClean="0">
                        <a:latin typeface="Cambria Math" panose="02040503050406030204" pitchFamily="18" charset="0"/>
                      </a:rPr>
                      <m:t>𝑗</m:t>
                    </m:r>
                  </m:oMath>
                </a14:m>
                <a:r>
                  <a:rPr lang="en-GB" dirty="0"/>
                  <a:t>, node </a:t>
                </a:r>
                <a14:m>
                  <m:oMath xmlns:m="http://schemas.openxmlformats.org/officeDocument/2006/math">
                    <m:r>
                      <a:rPr lang="en-GB" i="1" smtClean="0">
                        <a:latin typeface="Cambria Math" panose="02040503050406030204" pitchFamily="18" charset="0"/>
                      </a:rPr>
                      <m:t>𝑖</m:t>
                    </m:r>
                  </m:oMath>
                </a14:m>
                <a:r>
                  <a:rPr lang="en-GB" dirty="0"/>
                  <a:t> sends a message with its information on the separator </a:t>
                </a:r>
                <a14:m>
                  <m:oMath xmlns:m="http://schemas.openxmlformats.org/officeDocument/2006/math">
                    <m:sSub>
                      <m:sSubPr>
                        <m:ctrlPr>
                          <a:rPr lang="en-GB" b="0" i="1" smtClean="0">
                            <a:latin typeface="Cambria Math" panose="02040503050406030204" pitchFamily="18" charset="0"/>
                          </a:rPr>
                        </m:ctrlPr>
                      </m:sSubPr>
                      <m:e>
                        <m:r>
                          <a:rPr lang="en-GB" b="1" i="1" smtClean="0">
                            <a:latin typeface="Cambria Math" panose="02040503050406030204" pitchFamily="18" charset="0"/>
                          </a:rPr>
                          <m:t>𝑺</m:t>
                        </m:r>
                      </m:e>
                      <m:sub>
                        <m:r>
                          <a:rPr lang="en-GB" i="1" smtClean="0">
                            <a:latin typeface="Cambria Math" panose="02040503050406030204" pitchFamily="18" charset="0"/>
                          </a:rPr>
                          <m:t>𝑖</m:t>
                        </m:r>
                        <m:r>
                          <a:rPr lang="en-GB" b="0" i="1" smtClean="0">
                            <a:latin typeface="Cambria Math" panose="02040503050406030204" pitchFamily="18" charset="0"/>
                          </a:rPr>
                          <m:t>𝑗</m:t>
                        </m:r>
                      </m:sub>
                    </m:sSub>
                  </m:oMath>
                </a14:m>
                <a:r>
                  <a:rPr lang="en-GB" dirty="0"/>
                  <a:t> to </a:t>
                </a:r>
                <a14:m>
                  <m:oMath xmlns:m="http://schemas.openxmlformats.org/officeDocument/2006/math">
                    <m:r>
                      <a:rPr lang="en-GB" b="0" i="1" smtClean="0">
                        <a:latin typeface="Cambria Math" panose="02040503050406030204" pitchFamily="18" charset="0"/>
                      </a:rPr>
                      <m:t>𝑗</m:t>
                    </m:r>
                  </m:oMath>
                </a14:m>
                <a:endParaRPr lang="en-GB" b="0" dirty="0"/>
              </a:p>
              <a:p>
                <a:pPr lvl="2"/>
                <a:r>
                  <a:rPr lang="en-GB" b="0" dirty="0">
                    <a:solidFill>
                      <a:schemeClr val="accent1"/>
                    </a:solidFill>
                  </a:rPr>
                  <a:t>Trivially true at leaf nodes (</a:t>
                </a:r>
                <a:r>
                  <a:rPr lang="en-GB" b="0" i="1" dirty="0">
                    <a:solidFill>
                      <a:schemeClr val="accent1"/>
                    </a:solidFill>
                  </a:rPr>
                  <a:t>periphery</a:t>
                </a:r>
                <a:r>
                  <a:rPr lang="en-GB" b="0" dirty="0">
                    <a:solidFill>
                      <a:schemeClr val="accent1"/>
                    </a:solidFill>
                  </a:rPr>
                  <a:t>), can start sending immediately to its only neighbour (in </a:t>
                </a:r>
                <a:r>
                  <a:rPr lang="en-GB" b="0" i="1" dirty="0">
                    <a:solidFill>
                      <a:schemeClr val="accent1"/>
                    </a:solidFill>
                  </a:rPr>
                  <a:t>parallel</a:t>
                </a:r>
                <a:r>
                  <a:rPr lang="en-GB" b="0" dirty="0">
                    <a:solidFill>
                      <a:schemeClr val="accent1"/>
                    </a:solidFill>
                  </a:rPr>
                  <a:t>!)</a:t>
                </a:r>
              </a:p>
              <a:p>
                <a:pPr lvl="3"/>
                <a:r>
                  <a:rPr lang="en-GB" dirty="0">
                    <a:solidFill>
                      <a:schemeClr val="accent1"/>
                    </a:solidFill>
                  </a:rPr>
                  <a:t>From periphery inbound, new nodes trigger this first condition</a:t>
                </a:r>
                <a:endParaRPr lang="en-GB" b="0" dirty="0">
                  <a:solidFill>
                    <a:schemeClr val="accent1"/>
                  </a:solidFill>
                </a:endParaRPr>
              </a:p>
              <a:p>
                <a:pPr marL="801688" lvl="1" indent="-344488">
                  <a:buFont typeface="Zapf Dingbats"/>
                  <a:buChar char="➝"/>
                </a:pPr>
                <a:r>
                  <a:rPr lang="en-GB" dirty="0"/>
                  <a:t>If a node </a:t>
                </a:r>
                <a14:m>
                  <m:oMath xmlns:m="http://schemas.openxmlformats.org/officeDocument/2006/math">
                    <m:r>
                      <a:rPr lang="en-GB" i="1" smtClean="0">
                        <a:latin typeface="Cambria Math" panose="02040503050406030204" pitchFamily="18" charset="0"/>
                      </a:rPr>
                      <m:t>𝑖</m:t>
                    </m:r>
                    <m:r>
                      <a:rPr lang="en-GB" i="1" smtClean="0">
                        <a:latin typeface="Cambria Math" panose="02040503050406030204" pitchFamily="18" charset="0"/>
                      </a:rPr>
                      <m:t> </m:t>
                    </m:r>
                  </m:oMath>
                </a14:m>
                <a:r>
                  <a:rPr lang="en-GB" dirty="0"/>
                  <a:t>has received all messages, then it sends messages to all neighbours </a:t>
                </a:r>
                <a14:m>
                  <m:oMath xmlns:m="http://schemas.openxmlformats.org/officeDocument/2006/math">
                    <m:r>
                      <a:rPr lang="en-GB" b="0" i="1" smtClean="0">
                        <a:latin typeface="Cambria Math" panose="02040503050406030204" pitchFamily="18" charset="0"/>
                      </a:rPr>
                      <m:t>𝑗</m:t>
                    </m:r>
                  </m:oMath>
                </a14:m>
                <a:r>
                  <a:rPr lang="en-GB" dirty="0"/>
                  <a:t> that have not yet received a message</a:t>
                </a:r>
              </a:p>
              <a:p>
                <a:pPr lvl="2"/>
                <a:r>
                  <a:rPr lang="en-GB" dirty="0">
                    <a:solidFill>
                      <a:srgbClr val="FFC000"/>
                    </a:solidFill>
                  </a:rPr>
                  <a:t>As messages are sent further inwards, </a:t>
                </a:r>
                <a:br>
                  <a:rPr lang="en-GB" dirty="0">
                    <a:solidFill>
                      <a:srgbClr val="FFC000"/>
                    </a:solidFill>
                  </a:rPr>
                </a:br>
                <a:r>
                  <a:rPr lang="en-GB" dirty="0">
                    <a:solidFill>
                      <a:srgbClr val="FFC000"/>
                    </a:solidFill>
                  </a:rPr>
                  <a:t>a first node at the centre will have </a:t>
                </a:r>
                <a:br>
                  <a:rPr lang="en-GB" dirty="0">
                    <a:solidFill>
                      <a:srgbClr val="FFC000"/>
                    </a:solidFill>
                  </a:rPr>
                </a:br>
                <a:r>
                  <a:rPr lang="en-GB" dirty="0">
                    <a:solidFill>
                      <a:srgbClr val="FFC000"/>
                    </a:solidFill>
                  </a:rPr>
                  <a:t>received all messages and will start </a:t>
                </a:r>
                <a:br>
                  <a:rPr lang="en-GB" dirty="0">
                    <a:solidFill>
                      <a:srgbClr val="FFC000"/>
                    </a:solidFill>
                  </a:rPr>
                </a:br>
                <a:r>
                  <a:rPr lang="en-GB" dirty="0">
                    <a:solidFill>
                      <a:srgbClr val="FFC000"/>
                    </a:solidFill>
                  </a:rPr>
                  <a:t>sending messages outbound, leading </a:t>
                </a:r>
                <a:br>
                  <a:rPr lang="en-GB" dirty="0">
                    <a:solidFill>
                      <a:srgbClr val="FFC000"/>
                    </a:solidFill>
                  </a:rPr>
                </a:br>
                <a:r>
                  <a:rPr lang="en-GB" dirty="0">
                    <a:solidFill>
                      <a:srgbClr val="FFC000"/>
                    </a:solidFill>
                  </a:rPr>
                  <a:t>to new nodes triggering this second </a:t>
                </a:r>
                <a:br>
                  <a:rPr lang="en-GB" dirty="0">
                    <a:solidFill>
                      <a:srgbClr val="FFC000"/>
                    </a:solidFill>
                  </a:rPr>
                </a:br>
                <a:r>
                  <a:rPr lang="en-GB" dirty="0">
                    <a:solidFill>
                      <a:srgbClr val="FFC000"/>
                    </a:solidFill>
                  </a:rPr>
                  <a:t>condition</a:t>
                </a:r>
              </a:p>
            </p:txBody>
          </p:sp>
        </mc:Choice>
        <mc:Fallback xmlns="">
          <p:sp>
            <p:nvSpPr>
              <p:cNvPr id="3" name="Content Placeholder 2">
                <a:extLst>
                  <a:ext uri="{FF2B5EF4-FFF2-40B4-BE49-F238E27FC236}">
                    <a16:creationId xmlns:a16="http://schemas.microsoft.com/office/drawing/2014/main" id="{49579364-18FC-4D4A-BB78-1BBFC400662E}"/>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3"/>
                <a:stretch>
                  <a:fillRect l="-1436" t="-2687" r="-88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14</a:t>
            </a:fld>
            <a:endParaRPr lang="en-GB"/>
          </a:p>
        </p:txBody>
      </p:sp>
      <p:sp>
        <p:nvSpPr>
          <p:cNvPr id="5" name="TextBox 4">
            <a:extLst>
              <a:ext uri="{FF2B5EF4-FFF2-40B4-BE49-F238E27FC236}">
                <a16:creationId xmlns:a16="http://schemas.microsoft.com/office/drawing/2014/main" id="{8AA03E5F-6B20-F74F-A10B-ADE21B7F2341}"/>
              </a:ext>
            </a:extLst>
          </p:cNvPr>
          <p:cNvSpPr txBox="1"/>
          <p:nvPr/>
        </p:nvSpPr>
        <p:spPr>
          <a:xfrm>
            <a:off x="5221705" y="5262080"/>
            <a:ext cx="6609305"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Two passes from periphery to centre and back suffice to distribute all information and make the clusters independent from each other*</a:t>
            </a:r>
          </a:p>
        </p:txBody>
      </p:sp>
      <p:sp>
        <p:nvSpPr>
          <p:cNvPr id="6" name="TextBox 5">
            <a:extLst>
              <a:ext uri="{FF2B5EF4-FFF2-40B4-BE49-F238E27FC236}">
                <a16:creationId xmlns:a16="http://schemas.microsoft.com/office/drawing/2014/main" id="{E8C25298-BA7E-B34C-9800-50FF7AB0724A}"/>
              </a:ext>
            </a:extLst>
          </p:cNvPr>
          <p:cNvSpPr txBox="1"/>
          <p:nvPr/>
        </p:nvSpPr>
        <p:spPr>
          <a:xfrm>
            <a:off x="2884682" y="6181369"/>
            <a:ext cx="6421934" cy="400110"/>
          </a:xfrm>
          <a:prstGeom prst="rect">
            <a:avLst/>
          </a:prstGeom>
          <a:noFill/>
        </p:spPr>
        <p:txBody>
          <a:bodyPr wrap="square" rtlCol="0">
            <a:spAutoFit/>
          </a:bodyPr>
          <a:lstStyle/>
          <a:p>
            <a:r>
              <a:rPr lang="en-GB" sz="1000" dirty="0">
                <a:solidFill>
                  <a:schemeClr val="tx1">
                    <a:lumMod val="60000"/>
                    <a:lumOff val="40000"/>
                  </a:schemeClr>
                </a:solidFill>
              </a:rPr>
              <a:t>* Shown by  Steffen L. Lauritzen and David J. </a:t>
            </a:r>
            <a:r>
              <a:rPr lang="en-GB" sz="1000" dirty="0" err="1">
                <a:solidFill>
                  <a:schemeClr val="tx1">
                    <a:lumMod val="60000"/>
                    <a:lumOff val="40000"/>
                  </a:schemeClr>
                </a:solidFill>
              </a:rPr>
              <a:t>Spiegelhalter</a:t>
            </a:r>
            <a:r>
              <a:rPr lang="en-GB" sz="1000" dirty="0">
                <a:solidFill>
                  <a:schemeClr val="tx1">
                    <a:lumMod val="60000"/>
                    <a:lumOff val="40000"/>
                  </a:schemeClr>
                </a:solidFill>
              </a:rPr>
              <a:t>: Local Computations with Probabilities on Graphical Structures and Their Application to Expert Systems. In: </a:t>
            </a:r>
            <a:r>
              <a:rPr lang="en-GB" sz="1000" i="1" dirty="0">
                <a:solidFill>
                  <a:schemeClr val="tx1">
                    <a:lumMod val="60000"/>
                    <a:lumOff val="40000"/>
                  </a:schemeClr>
                </a:solidFill>
              </a:rPr>
              <a:t>Journal of the Royal Statistical Society. Series B: Methodological</a:t>
            </a:r>
            <a:r>
              <a:rPr lang="en-GB" sz="1000" dirty="0">
                <a:solidFill>
                  <a:schemeClr val="tx1">
                    <a:lumMod val="60000"/>
                    <a:lumOff val="40000"/>
                  </a:schemeClr>
                </a:solidFill>
              </a:rPr>
              <a:t>, 1988.</a:t>
            </a:r>
          </a:p>
        </p:txBody>
      </p:sp>
      <p:sp>
        <p:nvSpPr>
          <p:cNvPr id="7" name="Date Placeholder 6">
            <a:extLst>
              <a:ext uri="{FF2B5EF4-FFF2-40B4-BE49-F238E27FC236}">
                <a16:creationId xmlns:a16="http://schemas.microsoft.com/office/drawing/2014/main" id="{4339FBD6-FED7-F24D-B1A9-8954E8536200}"/>
              </a:ext>
            </a:extLst>
          </p:cNvPr>
          <p:cNvSpPr>
            <a:spLocks noGrp="1"/>
          </p:cNvSpPr>
          <p:nvPr>
            <p:ph type="dt" sz="half" idx="2"/>
          </p:nvPr>
        </p:nvSpPr>
        <p:spPr/>
        <p:txBody>
          <a:bodyPr/>
          <a:lstStyle/>
          <a:p>
            <a:r>
              <a:rPr lang="en-GB"/>
              <a:t>Exact Inference: LJT</a:t>
            </a:r>
            <a:endParaRPr lang="en-US" dirty="0"/>
          </a:p>
        </p:txBody>
      </p:sp>
      <p:sp>
        <p:nvSpPr>
          <p:cNvPr id="8" name="Footer Placeholder 7">
            <a:extLst>
              <a:ext uri="{FF2B5EF4-FFF2-40B4-BE49-F238E27FC236}">
                <a16:creationId xmlns:a16="http://schemas.microsoft.com/office/drawing/2014/main" id="{2109A6DE-C66C-B54A-92B9-7AD5415D5568}"/>
              </a:ext>
            </a:extLst>
          </p:cNvPr>
          <p:cNvSpPr>
            <a:spLocks noGrp="1"/>
          </p:cNvSpPr>
          <p:nvPr>
            <p:ph type="ftr" sz="quarter" idx="3"/>
          </p:nvPr>
        </p:nvSpPr>
        <p:spPr/>
        <p:txBody>
          <a:bodyPr/>
          <a:lstStyle/>
          <a:p>
            <a:r>
              <a:rPr lang="en-GB"/>
              <a:t>T. Braun - StaRAI</a:t>
            </a:r>
          </a:p>
        </p:txBody>
      </p:sp>
      <p:grpSp>
        <p:nvGrpSpPr>
          <p:cNvPr id="20" name="Group 19">
            <a:extLst>
              <a:ext uri="{FF2B5EF4-FFF2-40B4-BE49-F238E27FC236}">
                <a16:creationId xmlns:a16="http://schemas.microsoft.com/office/drawing/2014/main" id="{5CDD298F-3FCF-3245-A456-FBEE222F535A}"/>
              </a:ext>
            </a:extLst>
          </p:cNvPr>
          <p:cNvGrpSpPr/>
          <p:nvPr/>
        </p:nvGrpSpPr>
        <p:grpSpPr>
          <a:xfrm>
            <a:off x="5543362" y="4326535"/>
            <a:ext cx="6288313" cy="952521"/>
            <a:chOff x="5589344" y="1663629"/>
            <a:chExt cx="6288313" cy="952521"/>
          </a:xfrm>
        </p:grpSpPr>
        <p:cxnSp>
          <p:nvCxnSpPr>
            <p:cNvPr id="25" name="Straight Connector 24">
              <a:extLst>
                <a:ext uri="{FF2B5EF4-FFF2-40B4-BE49-F238E27FC236}">
                  <a16:creationId xmlns:a16="http://schemas.microsoft.com/office/drawing/2014/main" id="{280D426C-5D4D-B442-9A0E-29B87265838F}"/>
                </a:ext>
              </a:extLst>
            </p:cNvPr>
            <p:cNvCxnSpPr>
              <a:cxnSpLocks/>
              <a:stCxn id="34" idx="3"/>
              <a:endCxn id="32"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AC3E961-37FA-9A45-AE7C-9191E0038222}"/>
                </a:ext>
              </a:extLst>
            </p:cNvPr>
            <p:cNvCxnSpPr>
              <a:cxnSpLocks/>
              <a:stCxn id="32" idx="3"/>
              <a:endCxn id="33"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C351BF5-DEC0-E444-B686-9A67C8349B28}"/>
                    </a:ext>
                  </a:extLst>
                </p:cNvPr>
                <p:cNvSpPr txBox="1"/>
                <p:nvPr/>
              </p:nvSpPr>
              <p:spPr>
                <a:xfrm>
                  <a:off x="7893400" y="1663629"/>
                  <a:ext cx="1631714" cy="715089"/>
                </a:xfrm>
                <a:prstGeom prst="roundRect">
                  <a:avLst/>
                </a:prstGeom>
                <a:ln>
                  <a:solidFill>
                    <a:srgbClr val="FFC000"/>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rgbClr val="FFC000"/>
                            </a:solidFill>
                            <a:latin typeface="Cambria Math" charset="0"/>
                          </a:rPr>
                          <m:t>𝐸𝑝𝑖𝑑</m:t>
                        </m:r>
                        <m:r>
                          <a:rPr lang="en-GB" i="1" dirty="0" smtClean="0">
                            <a:solidFill>
                              <a:srgbClr val="FFC000"/>
                            </a:solidFill>
                            <a:latin typeface="Cambria Math" charset="0"/>
                          </a:rPr>
                          <m:t> </m:t>
                        </m:r>
                        <m:r>
                          <a:rPr lang="en-GB" i="1" dirty="0" smtClean="0">
                            <a:solidFill>
                              <a:srgbClr val="FFC000"/>
                            </a:solidFill>
                            <a:latin typeface="Cambria Math" charset="0"/>
                          </a:rPr>
                          <m:t>𝑆𝑖𝑐𝑘</m:t>
                        </m:r>
                        <m:d>
                          <m:dPr>
                            <m:ctrlPr>
                              <a:rPr lang="de-DE" i="1" dirty="0">
                                <a:solidFill>
                                  <a:srgbClr val="FFC000"/>
                                </a:solidFill>
                                <a:latin typeface="Cambria Math" panose="02040503050406030204" pitchFamily="18" charset="0"/>
                              </a:rPr>
                            </m:ctrlPr>
                          </m:dPr>
                          <m:e>
                            <m:r>
                              <a:rPr lang="de-DE" i="1" dirty="0">
                                <a:solidFill>
                                  <a:srgbClr val="FFC000"/>
                                </a:solidFill>
                                <a:latin typeface="Cambria Math" charset="0"/>
                              </a:rPr>
                              <m:t>𝑋</m:t>
                            </m:r>
                          </m:e>
                        </m:d>
                      </m:oMath>
                    </m:oMathPara>
                  </a14:m>
                  <a:endParaRPr lang="de-DE" i="1" dirty="0">
                    <a:solidFill>
                      <a:srgbClr val="FFC000"/>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rgbClr val="FFC000"/>
                            </a:solidFill>
                            <a:latin typeface="Cambria Math" charset="0"/>
                          </a:rPr>
                          <m:t>𝑇𝑟𝑎𝑣𝑒𝑙</m:t>
                        </m:r>
                        <m:d>
                          <m:dPr>
                            <m:ctrlPr>
                              <a:rPr lang="de-DE" i="1" dirty="0">
                                <a:solidFill>
                                  <a:srgbClr val="FFC000"/>
                                </a:solidFill>
                                <a:latin typeface="Cambria Math" panose="02040503050406030204" pitchFamily="18" charset="0"/>
                              </a:rPr>
                            </m:ctrlPr>
                          </m:dPr>
                          <m:e>
                            <m:r>
                              <a:rPr lang="de-DE" i="1" dirty="0">
                                <a:solidFill>
                                  <a:srgbClr val="FFC000"/>
                                </a:solidFill>
                                <a:latin typeface="Cambria Math" charset="0"/>
                              </a:rPr>
                              <m:t>𝑋</m:t>
                            </m:r>
                          </m:e>
                        </m:d>
                      </m:oMath>
                    </m:oMathPara>
                  </a14:m>
                  <a:endParaRPr lang="en-GB" dirty="0">
                    <a:solidFill>
                      <a:srgbClr val="FFC000"/>
                    </a:solidFill>
                  </a:endParaRPr>
                </a:p>
              </p:txBody>
            </p:sp>
          </mc:Choice>
          <mc:Fallback xmlns="">
            <p:sp>
              <p:nvSpPr>
                <p:cNvPr id="32" name="TextBox 31">
                  <a:extLst>
                    <a:ext uri="{FF2B5EF4-FFF2-40B4-BE49-F238E27FC236}">
                      <a16:creationId xmlns:a16="http://schemas.microsoft.com/office/drawing/2014/main" id="{5C351BF5-DEC0-E444-B686-9A67C8349B28}"/>
                    </a:ext>
                  </a:extLst>
                </p:cNvPr>
                <p:cNvSpPr txBox="1">
                  <a:spLocks noRot="1" noChangeAspect="1" noMove="1" noResize="1" noEditPoints="1" noAdjustHandles="1" noChangeArrowheads="1" noChangeShapeType="1" noTextEdit="1"/>
                </p:cNvSpPr>
                <p:nvPr/>
              </p:nvSpPr>
              <p:spPr>
                <a:xfrm>
                  <a:off x="7893400" y="1663629"/>
                  <a:ext cx="1631714" cy="715089"/>
                </a:xfrm>
                <a:prstGeom prst="roundRect">
                  <a:avLst/>
                </a:prstGeom>
                <a:blipFill>
                  <a:blip r:embed="rId4"/>
                  <a:stretch>
                    <a:fillRect/>
                  </a:stretch>
                </a:blipFill>
                <a:ln>
                  <a:solidFill>
                    <a:srgbClr val="FFC00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C22186C-DFF2-DA4A-8194-4BD03878881A}"/>
                    </a:ext>
                  </a:extLst>
                </p:cNvPr>
                <p:cNvSpPr txBox="1"/>
                <p:nvPr/>
              </p:nvSpPr>
              <p:spPr>
                <a:xfrm>
                  <a:off x="10254802" y="1663629"/>
                  <a:ext cx="1622190" cy="715089"/>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chemeClr val="accent1"/>
                            </a:solidFill>
                            <a:latin typeface="Cambria Math" charset="0"/>
                          </a:rPr>
                          <m:t>𝐸𝑝𝑖𝑑</m:t>
                        </m:r>
                        <m:r>
                          <a:rPr lang="en-GB" i="1" dirty="0" smtClean="0">
                            <a:solidFill>
                              <a:schemeClr val="accent1"/>
                            </a:solidFill>
                            <a:latin typeface="Cambria Math" charset="0"/>
                          </a:rPr>
                          <m:t> </m:t>
                        </m:r>
                        <m:r>
                          <a:rPr lang="en-GB" i="1" dirty="0" smtClean="0">
                            <a:solidFill>
                              <a:schemeClr val="accent1"/>
                            </a:solidFill>
                            <a:latin typeface="Cambria Math" charset="0"/>
                          </a:rPr>
                          <m:t>𝑆𝑖𝑐𝑘</m:t>
                        </m:r>
                        <m:d>
                          <m:dPr>
                            <m:ctrlPr>
                              <a:rPr lang="de-DE" i="1" dirty="0">
                                <a:solidFill>
                                  <a:schemeClr val="accent1"/>
                                </a:solidFill>
                                <a:latin typeface="Cambria Math" panose="02040503050406030204" pitchFamily="18" charset="0"/>
                              </a:rPr>
                            </m:ctrlPr>
                          </m:dPr>
                          <m:e>
                            <m:r>
                              <a:rPr lang="de-DE" i="1" dirty="0">
                                <a:solidFill>
                                  <a:schemeClr val="accent1"/>
                                </a:solidFill>
                                <a:latin typeface="Cambria Math" panose="02040503050406030204" pitchFamily="18" charset="0"/>
                              </a:rPr>
                              <m:t>𝑋</m:t>
                            </m:r>
                          </m:e>
                        </m:d>
                      </m:oMath>
                    </m:oMathPara>
                  </a14:m>
                  <a:endParaRPr lang="de-DE" i="1" dirty="0">
                    <a:solidFill>
                      <a:schemeClr val="accent1"/>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chemeClr val="accent1"/>
                            </a:solidFill>
                            <a:latin typeface="Cambria Math" charset="0"/>
                          </a:rPr>
                          <m:t>𝑇𝑟𝑒𝑎𝑡</m:t>
                        </m:r>
                        <m:d>
                          <m:dPr>
                            <m:ctrlPr>
                              <a:rPr lang="de-DE" i="1" dirty="0">
                                <a:solidFill>
                                  <a:schemeClr val="accent1"/>
                                </a:solidFill>
                                <a:latin typeface="Cambria Math" panose="02040503050406030204" pitchFamily="18" charset="0"/>
                              </a:rPr>
                            </m:ctrlPr>
                          </m:dPr>
                          <m:e>
                            <m:r>
                              <a:rPr lang="de-DE" i="1" dirty="0">
                                <a:solidFill>
                                  <a:schemeClr val="accent1"/>
                                </a:solidFill>
                                <a:latin typeface="Cambria Math" charset="0"/>
                              </a:rPr>
                              <m:t>𝑋</m:t>
                            </m:r>
                            <m:r>
                              <a:rPr lang="de-DE" i="1" dirty="0">
                                <a:solidFill>
                                  <a:schemeClr val="accent1"/>
                                </a:solidFill>
                                <a:latin typeface="Cambria Math" charset="0"/>
                              </a:rPr>
                              <m:t>,</m:t>
                            </m:r>
                            <m:r>
                              <a:rPr lang="de-DE" i="1" dirty="0">
                                <a:solidFill>
                                  <a:schemeClr val="accent1"/>
                                </a:solidFill>
                                <a:latin typeface="Cambria Math" panose="02040503050406030204" pitchFamily="18" charset="0"/>
                              </a:rPr>
                              <m:t>𝑀</m:t>
                            </m:r>
                          </m:e>
                        </m:d>
                        <m:r>
                          <a:rPr lang="de-DE" b="0" i="1" dirty="0" smtClean="0">
                            <a:solidFill>
                              <a:schemeClr val="accent1"/>
                            </a:solidFill>
                            <a:latin typeface="Cambria Math" panose="02040503050406030204" pitchFamily="18" charset="0"/>
                          </a:rPr>
                          <m:t>  </m:t>
                        </m:r>
                      </m:oMath>
                    </m:oMathPara>
                  </a14:m>
                  <a:endParaRPr lang="en-GB" dirty="0">
                    <a:solidFill>
                      <a:schemeClr val="accent1"/>
                    </a:solidFill>
                  </a:endParaRPr>
                </a:p>
              </p:txBody>
            </p:sp>
          </mc:Choice>
          <mc:Fallback xmlns="">
            <p:sp>
              <p:nvSpPr>
                <p:cNvPr id="33" name="TextBox 32">
                  <a:extLst>
                    <a:ext uri="{FF2B5EF4-FFF2-40B4-BE49-F238E27FC236}">
                      <a16:creationId xmlns:a16="http://schemas.microsoft.com/office/drawing/2014/main" id="{9C22186C-DFF2-DA4A-8194-4BD03878881A}"/>
                    </a:ext>
                  </a:extLst>
                </p:cNvPr>
                <p:cNvSpPr txBox="1">
                  <a:spLocks noRot="1" noChangeAspect="1" noMove="1" noResize="1" noEditPoints="1" noAdjustHandles="1" noChangeArrowheads="1" noChangeShapeType="1" noTextEdit="1"/>
                </p:cNvSpPr>
                <p:nvPr/>
              </p:nvSpPr>
              <p:spPr>
                <a:xfrm>
                  <a:off x="10254802" y="1663629"/>
                  <a:ext cx="1622190" cy="715089"/>
                </a:xfrm>
                <a:prstGeom prst="roundRect">
                  <a:avLst/>
                </a:prstGeom>
                <a:blipFill>
                  <a:blip r:embed="rId5"/>
                  <a:stretch>
                    <a:fillRect b="-1724"/>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22E0A08-FC2C-954D-B510-C2E5E27A473B}"/>
                    </a:ext>
                  </a:extLst>
                </p:cNvPr>
                <p:cNvSpPr txBox="1"/>
                <p:nvPr/>
              </p:nvSpPr>
              <p:spPr>
                <a:xfrm>
                  <a:off x="5589344" y="1663630"/>
                  <a:ext cx="1532812" cy="715089"/>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1"/>
                            </a:solidFill>
                            <a:latin typeface="Cambria Math" charset="0"/>
                          </a:rPr>
                          <m:t>𝐸𝑝𝑖𝑑</m:t>
                        </m:r>
                        <m:r>
                          <a:rPr lang="en-GB" i="1" dirty="0" smtClean="0">
                            <a:solidFill>
                              <a:schemeClr val="accent1"/>
                            </a:solidFill>
                            <a:latin typeface="Cambria Math" charset="0"/>
                          </a:rPr>
                          <m:t> </m:t>
                        </m:r>
                        <m:r>
                          <a:rPr lang="de-DE" b="0" i="1" dirty="0" smtClean="0">
                            <a:solidFill>
                              <a:schemeClr val="accent1"/>
                            </a:solidFill>
                            <a:latin typeface="Cambria Math" panose="02040503050406030204" pitchFamily="18" charset="0"/>
                          </a:rPr>
                          <m:t>𝐴𝑐𝑐</m:t>
                        </m:r>
                        <m:d>
                          <m:dPr>
                            <m:ctrlPr>
                              <a:rPr lang="de-DE" i="1" dirty="0">
                                <a:solidFill>
                                  <a:schemeClr val="accent1"/>
                                </a:solidFill>
                                <a:latin typeface="Cambria Math" panose="02040503050406030204" pitchFamily="18" charset="0"/>
                              </a:rPr>
                            </m:ctrlPr>
                          </m:dPr>
                          <m:e>
                            <m:r>
                              <a:rPr lang="de-DE" b="0" i="1" dirty="0" smtClean="0">
                                <a:solidFill>
                                  <a:schemeClr val="accent1"/>
                                </a:solidFill>
                                <a:latin typeface="Cambria Math" panose="02040503050406030204" pitchFamily="18" charset="0"/>
                              </a:rPr>
                              <m:t>𝐼</m:t>
                            </m:r>
                          </m:e>
                        </m:d>
                      </m:oMath>
                    </m:oMathPara>
                  </a14:m>
                  <a:endParaRPr lang="de-DE" i="1" dirty="0">
                    <a:solidFill>
                      <a:schemeClr val="accent1"/>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1"/>
                            </a:solidFill>
                            <a:latin typeface="Cambria Math" panose="02040503050406030204" pitchFamily="18" charset="0"/>
                          </a:rPr>
                          <m:t>𝑁𝑎𝑡</m:t>
                        </m:r>
                        <m:d>
                          <m:dPr>
                            <m:ctrlPr>
                              <a:rPr lang="de-DE" i="1" dirty="0">
                                <a:solidFill>
                                  <a:schemeClr val="accent1"/>
                                </a:solidFill>
                                <a:latin typeface="Cambria Math" panose="02040503050406030204" pitchFamily="18" charset="0"/>
                              </a:rPr>
                            </m:ctrlPr>
                          </m:dPr>
                          <m:e>
                            <m:r>
                              <a:rPr lang="de-DE" b="0" i="1" dirty="0" smtClean="0">
                                <a:solidFill>
                                  <a:schemeClr val="accent1"/>
                                </a:solidFill>
                                <a:latin typeface="Cambria Math" panose="02040503050406030204" pitchFamily="18" charset="0"/>
                              </a:rPr>
                              <m:t>𝐷</m:t>
                            </m:r>
                          </m:e>
                        </m:d>
                      </m:oMath>
                    </m:oMathPara>
                  </a14:m>
                  <a:endParaRPr lang="en-GB" dirty="0">
                    <a:solidFill>
                      <a:schemeClr val="accent1"/>
                    </a:solidFill>
                  </a:endParaRPr>
                </a:p>
              </p:txBody>
            </p:sp>
          </mc:Choice>
          <mc:Fallback xmlns="">
            <p:sp>
              <p:nvSpPr>
                <p:cNvPr id="34" name="TextBox 33">
                  <a:extLst>
                    <a:ext uri="{FF2B5EF4-FFF2-40B4-BE49-F238E27FC236}">
                      <a16:creationId xmlns:a16="http://schemas.microsoft.com/office/drawing/2014/main" id="{022E0A08-FC2C-954D-B510-C2E5E27A473B}"/>
                    </a:ext>
                  </a:extLst>
                </p:cNvPr>
                <p:cNvSpPr txBox="1">
                  <a:spLocks noRot="1" noChangeAspect="1" noMove="1" noResize="1" noEditPoints="1" noAdjustHandles="1" noChangeArrowheads="1" noChangeShapeType="1" noTextEdit="1"/>
                </p:cNvSpPr>
                <p:nvPr/>
              </p:nvSpPr>
              <p:spPr>
                <a:xfrm>
                  <a:off x="5589344" y="1663630"/>
                  <a:ext cx="1532812" cy="715089"/>
                </a:xfrm>
                <a:prstGeom prst="roundRect">
                  <a:avLst/>
                </a:prstGeom>
                <a:blipFill>
                  <a:blip r:embed="rId6"/>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78D59AF8-EF39-C04E-A17F-587DD4DAC2E5}"/>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35" name="Rectangle 34">
                  <a:extLst>
                    <a:ext uri="{FF2B5EF4-FFF2-40B4-BE49-F238E27FC236}">
                      <a16:creationId xmlns:a16="http://schemas.microsoft.com/office/drawing/2014/main" id="{78D59AF8-EF39-C04E-A17F-587DD4DAC2E5}"/>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7"/>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72CC0EDD-C00A-274C-A29E-7665A6D79F37}"/>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36" name="Rectangle 35">
                  <a:extLst>
                    <a:ext uri="{FF2B5EF4-FFF2-40B4-BE49-F238E27FC236}">
                      <a16:creationId xmlns:a16="http://schemas.microsoft.com/office/drawing/2014/main" id="{72CC0EDD-C00A-274C-A29E-7665A6D79F37}"/>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7BCB649-B286-5B49-80FE-CCD94EC727D8}"/>
                    </a:ext>
                  </a:extLst>
                </p:cNvPr>
                <p:cNvSpPr txBox="1"/>
                <p:nvPr/>
              </p:nvSpPr>
              <p:spPr>
                <a:xfrm rot="5400000">
                  <a:off x="6847230" y="2104304"/>
                  <a:ext cx="270879" cy="295377"/>
                </a:xfrm>
                <a:prstGeom prst="round1Rect">
                  <a:avLst>
                    <a:gd name="adj" fmla="val 38863"/>
                  </a:avLst>
                </a:prstGeom>
                <a:solidFill>
                  <a:schemeClr val="accent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37" name="TextBox 36">
                  <a:extLst>
                    <a:ext uri="{FF2B5EF4-FFF2-40B4-BE49-F238E27FC236}">
                      <a16:creationId xmlns:a16="http://schemas.microsoft.com/office/drawing/2014/main" id="{57BCB649-B286-5B49-80FE-CCD94EC727D8}"/>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06E3AF5-6B38-5C45-AC9A-E9DA3645DB25}"/>
                    </a:ext>
                  </a:extLst>
                </p:cNvPr>
                <p:cNvSpPr txBox="1"/>
                <p:nvPr/>
              </p:nvSpPr>
              <p:spPr>
                <a:xfrm rot="5400000">
                  <a:off x="9247790" y="2104304"/>
                  <a:ext cx="270879" cy="295377"/>
                </a:xfrm>
                <a:prstGeom prst="round1Rect">
                  <a:avLst>
                    <a:gd name="adj" fmla="val 35453"/>
                  </a:avLst>
                </a:prstGeom>
                <a:solidFill>
                  <a:srgbClr val="FFC00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38" name="TextBox 37">
                  <a:extLst>
                    <a:ext uri="{FF2B5EF4-FFF2-40B4-BE49-F238E27FC236}">
                      <a16:creationId xmlns:a16="http://schemas.microsoft.com/office/drawing/2014/main" id="{706E3AF5-6B38-5C45-AC9A-E9DA3645DB25}"/>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0"/>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5FCAE09-5E21-9B43-B906-C3C58611AA2A}"/>
                    </a:ext>
                  </a:extLst>
                </p:cNvPr>
                <p:cNvSpPr txBox="1"/>
                <p:nvPr/>
              </p:nvSpPr>
              <p:spPr>
                <a:xfrm rot="5400000">
                  <a:off x="11594529" y="2104304"/>
                  <a:ext cx="270879" cy="295377"/>
                </a:xfrm>
                <a:prstGeom prst="round1Rect">
                  <a:avLst>
                    <a:gd name="adj" fmla="val 37158"/>
                  </a:avLst>
                </a:prstGeom>
                <a:solidFill>
                  <a:schemeClr val="accent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39" name="TextBox 38">
                  <a:extLst>
                    <a:ext uri="{FF2B5EF4-FFF2-40B4-BE49-F238E27FC236}">
                      <a16:creationId xmlns:a16="http://schemas.microsoft.com/office/drawing/2014/main" id="{C5FCAE09-5E21-9B43-B906-C3C58611AA2A}"/>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1"/>
                  <a:stretch>
                    <a:fillRect/>
                  </a:stretch>
                </a:blipFill>
              </p:spPr>
              <p:txBody>
                <a:bodyPr/>
                <a:lstStyle/>
                <a:p>
                  <a:r>
                    <a:rPr lang="en-GB">
                      <a:noFill/>
                    </a:rPr>
                    <a:t> </a:t>
                  </a:r>
                </a:p>
              </p:txBody>
            </p:sp>
          </mc:Fallback>
        </mc:AlternateContent>
      </p:grpSp>
      <p:sp>
        <p:nvSpPr>
          <p:cNvPr id="21" name="TextBox 20">
            <a:extLst>
              <a:ext uri="{FF2B5EF4-FFF2-40B4-BE49-F238E27FC236}">
                <a16:creationId xmlns:a16="http://schemas.microsoft.com/office/drawing/2014/main" id="{80427F66-38F9-E844-A775-86F6CA95C87D}"/>
              </a:ext>
            </a:extLst>
          </p:cNvPr>
          <p:cNvSpPr txBox="1"/>
          <p:nvPr/>
        </p:nvSpPr>
        <p:spPr>
          <a:xfrm>
            <a:off x="6694894" y="1045609"/>
            <a:ext cx="513611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Graph structured called (first-order) junction tree</a:t>
            </a:r>
          </a:p>
          <a:p>
            <a:pPr algn="ctr"/>
            <a:r>
              <a:rPr lang="en-GB" dirty="0"/>
              <a:t>and algorithm called (lifted) junction tree algorithm</a:t>
            </a:r>
          </a:p>
        </p:txBody>
      </p:sp>
    </p:spTree>
    <p:extLst>
      <p:ext uri="{BB962C8B-B14F-4D97-AF65-F5344CB8AC3E}">
        <p14:creationId xmlns:p14="http://schemas.microsoft.com/office/powerpoint/2010/main" val="20847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FA34-9A68-664F-9DA1-ACA7E6AB93A4}"/>
              </a:ext>
            </a:extLst>
          </p:cNvPr>
          <p:cNvSpPr>
            <a:spLocks noGrp="1"/>
          </p:cNvSpPr>
          <p:nvPr>
            <p:ph type="title"/>
          </p:nvPr>
        </p:nvSpPr>
        <p:spPr/>
        <p:txBody>
          <a:bodyPr/>
          <a:lstStyle/>
          <a:p>
            <a:r>
              <a:rPr lang="en-GB" dirty="0"/>
              <a:t>Lifted Junction Tree Algorithm (LJT)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6519B2A-C75E-3849-9D4E-E596D449B97D}"/>
                  </a:ext>
                </a:extLst>
              </p:cNvPr>
              <p:cNvSpPr>
                <a:spLocks noGrp="1"/>
              </p:cNvSpPr>
              <p:nvPr>
                <p:ph idx="1"/>
              </p:nvPr>
            </p:nvSpPr>
            <p:spPr/>
            <p:txBody>
              <a:bodyPr/>
              <a:lstStyle/>
              <a:p>
                <a:r>
                  <a:rPr lang="en-GB" dirty="0"/>
                  <a:t>Inputs</a:t>
                </a:r>
              </a:p>
              <a:p>
                <a:pPr lvl="1"/>
                <a:r>
                  <a:rPr lang="en-GB" dirty="0"/>
                  <a:t>Model </a:t>
                </a:r>
                <a14:m>
                  <m:oMath xmlns:m="http://schemas.openxmlformats.org/officeDocument/2006/math">
                    <m:r>
                      <a:rPr lang="en-GB" b="0" i="1" smtClean="0">
                        <a:latin typeface="Cambria Math" panose="02040503050406030204" pitchFamily="18" charset="0"/>
                      </a:rPr>
                      <m:t>𝐺</m:t>
                    </m:r>
                  </m:oMath>
                </a14:m>
                <a:endParaRPr lang="en-GB" dirty="0"/>
              </a:p>
              <a:p>
                <a:pPr lvl="1"/>
                <a:r>
                  <a:rPr lang="en-GB" dirty="0"/>
                  <a:t>Evidence </a:t>
                </a:r>
                <a14:m>
                  <m:oMath xmlns:m="http://schemas.openxmlformats.org/officeDocument/2006/math">
                    <m:r>
                      <a:rPr lang="en-GB" b="1" i="1" smtClean="0">
                        <a:latin typeface="Cambria Math" panose="02040503050406030204" pitchFamily="18" charset="0"/>
                      </a:rPr>
                      <m:t>𝒆</m:t>
                    </m:r>
                  </m:oMath>
                </a14:m>
                <a:r>
                  <a:rPr lang="en-GB" dirty="0"/>
                  <a:t> as evidence parfactors</a:t>
                </a:r>
              </a:p>
              <a:p>
                <a:pPr lvl="1"/>
                <a:r>
                  <a:rPr lang="en-GB" dirty="0"/>
                  <a:t>Set of query terms </a:t>
                </a:r>
                <a14:m>
                  <m:oMath xmlns:m="http://schemas.openxmlformats.org/officeDocument/2006/math">
                    <m:sSubSup>
                      <m:sSubSupPr>
                        <m:ctrlPr>
                          <a:rPr lang="en-GB" b="0" i="1" smtClean="0">
                            <a:latin typeface="Cambria Math" panose="02040503050406030204" pitchFamily="18" charset="0"/>
                          </a:rPr>
                        </m:ctrlPr>
                      </m:sSubSupPr>
                      <m:e>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1" i="1" smtClean="0">
                                    <a:latin typeface="Cambria Math" panose="02040503050406030204" pitchFamily="18" charset="0"/>
                                  </a:rPr>
                                  <m:t>𝑸</m:t>
                                </m:r>
                              </m:e>
                              <m:sub>
                                <m:r>
                                  <a:rPr lang="en-GB" b="0" i="1" smtClean="0">
                                    <a:latin typeface="Cambria Math" panose="02040503050406030204" pitchFamily="18" charset="0"/>
                                  </a:rPr>
                                  <m:t>𝑖</m:t>
                                </m:r>
                              </m:sub>
                            </m:sSub>
                          </m:e>
                        </m:d>
                      </m:e>
                      <m:sub>
                        <m: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𝑚</m:t>
                        </m:r>
                      </m:sup>
                    </m:sSubSup>
                  </m:oMath>
                </a14:m>
                <a:endParaRPr lang="en-GB" dirty="0"/>
              </a:p>
              <a:p>
                <a:pPr lvl="2"/>
                <a:r>
                  <a:rPr lang="en-GB" dirty="0"/>
                  <a:t>Queries on </a:t>
                </a:r>
                <a14:m>
                  <m:oMath xmlns:m="http://schemas.openxmlformats.org/officeDocument/2006/math">
                    <m:r>
                      <a:rPr lang="en-GB" b="0" i="1" smtClean="0">
                        <a:latin typeface="Cambria Math" panose="02040503050406030204" pitchFamily="18" charset="0"/>
                      </a:rPr>
                      <m:t>𝐺</m:t>
                    </m:r>
                  </m:oMath>
                </a14:m>
                <a:r>
                  <a:rPr lang="en-GB" dirty="0"/>
                  <a:t>: </a:t>
                </a:r>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1" i="1" smtClean="0">
                                <a:latin typeface="Cambria Math" panose="02040503050406030204" pitchFamily="18" charset="0"/>
                              </a:rPr>
                              <m:t>𝑸</m:t>
                            </m:r>
                          </m:e>
                          <m:sub>
                            <m:r>
                              <a:rPr lang="en-GB" b="0" i="1" smtClean="0">
                                <a:latin typeface="Cambria Math" panose="02040503050406030204" pitchFamily="18" charset="0"/>
                              </a:rPr>
                              <m:t>𝑖</m:t>
                            </m:r>
                          </m:sub>
                        </m:sSub>
                        <m:r>
                          <a:rPr lang="en-GB" b="0" i="1" smtClean="0">
                            <a:latin typeface="Cambria Math" panose="02040503050406030204" pitchFamily="18" charset="0"/>
                          </a:rPr>
                          <m:t> | </m:t>
                        </m:r>
                        <m:r>
                          <a:rPr lang="en-GB" b="1" i="1" smtClean="0">
                            <a:latin typeface="Cambria Math" panose="02040503050406030204" pitchFamily="18" charset="0"/>
                          </a:rPr>
                          <m:t>𝒆</m:t>
                        </m:r>
                      </m:e>
                    </m:d>
                  </m:oMath>
                </a14:m>
                <a:r>
                  <a:rPr lang="en-GB" dirty="0"/>
                  <a:t>, </a:t>
                </a:r>
                <a14:m>
                  <m:oMath xmlns:m="http://schemas.openxmlformats.org/officeDocument/2006/math">
                    <m:r>
                      <a:rPr lang="en-GB" b="0" i="1" smtClean="0">
                        <a:latin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r>
                          <a:rPr lang="en-GB" b="0" i="1" smtClean="0">
                            <a:latin typeface="Cambria Math" panose="02040503050406030204" pitchFamily="18" charset="0"/>
                            <a:ea typeface="Cambria Math" panose="02040503050406030204" pitchFamily="18" charset="0"/>
                          </a:rPr>
                          <m:t>𝑚</m:t>
                        </m:r>
                      </m:e>
                    </m:d>
                  </m:oMath>
                </a14:m>
                <a:endParaRPr lang="en-GB" dirty="0"/>
              </a:p>
              <a:p>
                <a:endParaRPr lang="en-GB" dirty="0"/>
              </a:p>
              <a:p>
                <a:r>
                  <a:rPr lang="en-GB" dirty="0"/>
                  <a:t>LJT consists of four steps</a:t>
                </a:r>
              </a:p>
              <a:p>
                <a:pPr marL="715246" lvl="1" indent="-456743">
                  <a:buFont typeface="+mj-lt"/>
                  <a:buAutoNum type="arabicPeriod"/>
                </a:pPr>
                <a:r>
                  <a:rPr lang="en-GB" dirty="0">
                    <a:solidFill>
                      <a:schemeClr val="accent1"/>
                    </a:solidFill>
                  </a:rPr>
                  <a:t>Build FO jtree </a:t>
                </a:r>
                <a14:m>
                  <m:oMath xmlns:m="http://schemas.openxmlformats.org/officeDocument/2006/math">
                    <m:r>
                      <a:rPr lang="en-GB" i="1" smtClean="0">
                        <a:solidFill>
                          <a:schemeClr val="accent1"/>
                        </a:solidFill>
                        <a:latin typeface="Cambria Math" panose="02040503050406030204" pitchFamily="18" charset="0"/>
                      </a:rPr>
                      <m:t>𝐽</m:t>
                    </m:r>
                  </m:oMath>
                </a14:m>
                <a:r>
                  <a:rPr lang="en-GB" dirty="0">
                    <a:solidFill>
                      <a:schemeClr val="accent1"/>
                    </a:solidFill>
                  </a:rPr>
                  <a:t> for model </a:t>
                </a:r>
                <a14:m>
                  <m:oMath xmlns:m="http://schemas.openxmlformats.org/officeDocument/2006/math">
                    <m:r>
                      <a:rPr lang="en-GB" b="0" i="1" smtClean="0">
                        <a:solidFill>
                          <a:schemeClr val="accent1"/>
                        </a:solidFill>
                        <a:latin typeface="Cambria Math" panose="02040503050406030204" pitchFamily="18" charset="0"/>
                      </a:rPr>
                      <m:t>𝐺</m:t>
                    </m:r>
                  </m:oMath>
                </a14:m>
                <a:endParaRPr lang="en-GB" dirty="0">
                  <a:solidFill>
                    <a:schemeClr val="accent1"/>
                  </a:solidFill>
                </a:endParaRPr>
              </a:p>
              <a:p>
                <a:pPr marL="715246" lvl="1" indent="-456743">
                  <a:buFont typeface="+mj-lt"/>
                  <a:buAutoNum type="arabicPeriod"/>
                </a:pPr>
                <a:r>
                  <a:rPr lang="en-GB" dirty="0">
                    <a:solidFill>
                      <a:schemeClr val="accent1"/>
                    </a:solidFill>
                  </a:rPr>
                  <a:t>Enter evidence </a:t>
                </a:r>
                <a14:m>
                  <m:oMath xmlns:m="http://schemas.openxmlformats.org/officeDocument/2006/math">
                    <m:r>
                      <a:rPr lang="en-GB" b="1" i="1" smtClean="0">
                        <a:solidFill>
                          <a:schemeClr val="accent1"/>
                        </a:solidFill>
                        <a:latin typeface="Cambria Math" panose="02040503050406030204" pitchFamily="18" charset="0"/>
                      </a:rPr>
                      <m:t>𝒆</m:t>
                    </m:r>
                  </m:oMath>
                </a14:m>
                <a:r>
                  <a:rPr lang="en-GB" dirty="0">
                    <a:solidFill>
                      <a:schemeClr val="accent1"/>
                    </a:solidFill>
                  </a:rPr>
                  <a:t> in </a:t>
                </a:r>
                <a14:m>
                  <m:oMath xmlns:m="http://schemas.openxmlformats.org/officeDocument/2006/math">
                    <m:r>
                      <a:rPr lang="en-GB" i="1" smtClean="0">
                        <a:solidFill>
                          <a:schemeClr val="accent1"/>
                        </a:solidFill>
                        <a:latin typeface="Cambria Math" panose="02040503050406030204" pitchFamily="18" charset="0"/>
                      </a:rPr>
                      <m:t>𝐽</m:t>
                    </m:r>
                  </m:oMath>
                </a14:m>
                <a:endParaRPr lang="en-GB" dirty="0">
                  <a:solidFill>
                    <a:schemeClr val="accent1"/>
                  </a:solidFill>
                </a:endParaRPr>
              </a:p>
              <a:p>
                <a:pPr marL="715246" lvl="1" indent="-456743">
                  <a:buFont typeface="+mj-lt"/>
                  <a:buAutoNum type="arabicPeriod"/>
                </a:pPr>
                <a:r>
                  <a:rPr lang="en-GB" dirty="0">
                    <a:solidFill>
                      <a:schemeClr val="accent1"/>
                    </a:solidFill>
                  </a:rPr>
                  <a:t>Pass messages in </a:t>
                </a:r>
                <a14:m>
                  <m:oMath xmlns:m="http://schemas.openxmlformats.org/officeDocument/2006/math">
                    <m:r>
                      <a:rPr lang="en-GB" i="1" smtClean="0">
                        <a:solidFill>
                          <a:schemeClr val="accent1"/>
                        </a:solidFill>
                        <a:latin typeface="Cambria Math" panose="02040503050406030204" pitchFamily="18" charset="0"/>
                      </a:rPr>
                      <m:t>𝐽</m:t>
                    </m:r>
                  </m:oMath>
                </a14:m>
                <a:endParaRPr lang="en-GB" dirty="0">
                  <a:solidFill>
                    <a:schemeClr val="accent1"/>
                  </a:solidFill>
                </a:endParaRPr>
              </a:p>
              <a:p>
                <a:pPr marL="715246" lvl="1" indent="-456743">
                  <a:buFont typeface="+mj-lt"/>
                  <a:buAutoNum type="arabicPeriod"/>
                </a:pPr>
                <a:r>
                  <a:rPr lang="en-GB" dirty="0">
                    <a:solidFill>
                      <a:schemeClr val="accent1"/>
                    </a:solidFill>
                  </a:rPr>
                  <a:t>Answer queries </a:t>
                </a:r>
                <a14:m>
                  <m:oMath xmlns:m="http://schemas.openxmlformats.org/officeDocument/2006/math">
                    <m:sSubSup>
                      <m:sSubSupPr>
                        <m:ctrlPr>
                          <a:rPr lang="en-GB" i="1" smtClean="0">
                            <a:solidFill>
                              <a:schemeClr val="accent1"/>
                            </a:solidFill>
                            <a:latin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b="1" i="1">
                                    <a:solidFill>
                                      <a:schemeClr val="accent1"/>
                                    </a:solidFill>
                                    <a:latin typeface="Cambria Math" panose="02040503050406030204" pitchFamily="18" charset="0"/>
                                  </a:rPr>
                                  <m:t>𝑸</m:t>
                                </m:r>
                              </m:e>
                              <m:sub>
                                <m:r>
                                  <a:rPr lang="en-GB" i="1">
                                    <a:solidFill>
                                      <a:schemeClr val="accent1"/>
                                    </a:solidFill>
                                    <a:latin typeface="Cambria Math" panose="02040503050406030204" pitchFamily="18" charset="0"/>
                                  </a:rPr>
                                  <m:t>𝑖</m:t>
                                </m:r>
                              </m:sub>
                            </m:sSub>
                          </m:e>
                        </m:d>
                      </m:e>
                      <m:sub>
                        <m:r>
                          <a:rPr lang="en-GB" i="1">
                            <a:solidFill>
                              <a:schemeClr val="accent1"/>
                            </a:solidFill>
                            <a:latin typeface="Cambria Math" panose="02040503050406030204" pitchFamily="18" charset="0"/>
                          </a:rPr>
                          <m:t>𝑖</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𝑚</m:t>
                        </m:r>
                      </m:sup>
                    </m:sSubSup>
                  </m:oMath>
                </a14:m>
                <a:endParaRPr lang="en-GB" dirty="0">
                  <a:solidFill>
                    <a:schemeClr val="accent1"/>
                  </a:solidFill>
                </a:endParaRPr>
              </a:p>
              <a:p>
                <a:pPr lvl="1"/>
                <a:endParaRPr lang="en-GB" dirty="0"/>
              </a:p>
            </p:txBody>
          </p:sp>
        </mc:Choice>
        <mc:Fallback xmlns="">
          <p:sp>
            <p:nvSpPr>
              <p:cNvPr id="3" name="Content Placeholder 2">
                <a:extLst>
                  <a:ext uri="{FF2B5EF4-FFF2-40B4-BE49-F238E27FC236}">
                    <a16:creationId xmlns:a16="http://schemas.microsoft.com/office/drawing/2014/main" id="{86519B2A-C75E-3849-9D4E-E596D449B97D}"/>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EA5A366E-1BEB-2942-B25D-6652F87198E4}"/>
              </a:ext>
            </a:extLst>
          </p:cNvPr>
          <p:cNvSpPr>
            <a:spLocks noGrp="1"/>
          </p:cNvSpPr>
          <p:nvPr>
            <p:ph type="dt" sz="half" idx="2"/>
          </p:nvPr>
        </p:nvSpPr>
        <p:spPr/>
        <p:txBody>
          <a:bodyPr/>
          <a:lstStyle/>
          <a:p>
            <a:r>
              <a:rPr lang="en-GB"/>
              <a:t>Exact Inference: LJT</a:t>
            </a:r>
            <a:endParaRPr lang="en-GB" dirty="0"/>
          </a:p>
        </p:txBody>
      </p:sp>
      <p:sp>
        <p:nvSpPr>
          <p:cNvPr id="5" name="Footer Placeholder 4">
            <a:extLst>
              <a:ext uri="{FF2B5EF4-FFF2-40B4-BE49-F238E27FC236}">
                <a16:creationId xmlns:a16="http://schemas.microsoft.com/office/drawing/2014/main" id="{5CFCC61F-C327-BC48-B0C7-D1AAFC744D3B}"/>
              </a:ext>
            </a:extLst>
          </p:cNvPr>
          <p:cNvSpPr>
            <a:spLocks noGrp="1"/>
          </p:cNvSpPr>
          <p:nvPr>
            <p:ph type="ftr" sz="quarter" idx="3"/>
          </p:nvPr>
        </p:nvSpPr>
        <p:spPr/>
        <p:txBody>
          <a:bodyPr/>
          <a:lstStyle/>
          <a:p>
            <a:r>
              <a:rPr lang="en-GB"/>
              <a:t>T. Braun - StaRAI</a:t>
            </a:r>
            <a:endParaRPr lang="en-GB" dirty="0"/>
          </a:p>
        </p:txBody>
      </p:sp>
      <p:sp>
        <p:nvSpPr>
          <p:cNvPr id="6" name="Slide Number Placeholder 5">
            <a:extLst>
              <a:ext uri="{FF2B5EF4-FFF2-40B4-BE49-F238E27FC236}">
                <a16:creationId xmlns:a16="http://schemas.microsoft.com/office/drawing/2014/main" id="{26AD04C7-711F-8046-9B27-DA336A508293}"/>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15</a:t>
            </a:fld>
            <a:r>
              <a:rPr lang="en-GB" dirty="0"/>
              <a:t> </a:t>
            </a:r>
            <a:endParaRPr lang="en-GB" sz="1399" dirty="0"/>
          </a:p>
        </p:txBody>
      </p:sp>
      <p:grpSp>
        <p:nvGrpSpPr>
          <p:cNvPr id="57" name="Group 56">
            <a:extLst>
              <a:ext uri="{FF2B5EF4-FFF2-40B4-BE49-F238E27FC236}">
                <a16:creationId xmlns:a16="http://schemas.microsoft.com/office/drawing/2014/main" id="{8F6FD29B-3448-DF47-9408-37EB53BA4B94}"/>
              </a:ext>
            </a:extLst>
          </p:cNvPr>
          <p:cNvGrpSpPr/>
          <p:nvPr/>
        </p:nvGrpSpPr>
        <p:grpSpPr>
          <a:xfrm>
            <a:off x="5543362" y="4919668"/>
            <a:ext cx="6288313" cy="952521"/>
            <a:chOff x="5589344" y="1663629"/>
            <a:chExt cx="6288313" cy="952521"/>
          </a:xfrm>
        </p:grpSpPr>
        <p:cxnSp>
          <p:nvCxnSpPr>
            <p:cNvPr id="58" name="Straight Connector 57">
              <a:extLst>
                <a:ext uri="{FF2B5EF4-FFF2-40B4-BE49-F238E27FC236}">
                  <a16:creationId xmlns:a16="http://schemas.microsoft.com/office/drawing/2014/main" id="{BD7D3A91-D8F4-8548-9369-88EA41CF9BCB}"/>
                </a:ext>
              </a:extLst>
            </p:cNvPr>
            <p:cNvCxnSpPr>
              <a:cxnSpLocks/>
              <a:stCxn id="69" idx="3"/>
              <a:endCxn id="73"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220A88E-270F-4C49-8C39-93FD11266673}"/>
                </a:ext>
              </a:extLst>
            </p:cNvPr>
            <p:cNvCxnSpPr>
              <a:cxnSpLocks/>
              <a:stCxn id="73" idx="3"/>
              <a:endCxn id="71"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7FF71F5D-D016-AD4B-AFB1-0A163B0F939C}"/>
                </a:ext>
              </a:extLst>
            </p:cNvPr>
            <p:cNvGrpSpPr/>
            <p:nvPr/>
          </p:nvGrpSpPr>
          <p:grpSpPr>
            <a:xfrm>
              <a:off x="7893400" y="1663629"/>
              <a:ext cx="1631714" cy="871319"/>
              <a:chOff x="3627257" y="4890630"/>
              <a:chExt cx="1631714" cy="871319"/>
            </a:xfrm>
          </p:grpSpPr>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88955CD0-2F2F-514E-92CB-0DF3B4D2BF16}"/>
                      </a:ext>
                    </a:extLst>
                  </p:cNvPr>
                  <p:cNvSpPr txBox="1"/>
                  <p:nvPr/>
                </p:nvSpPr>
                <p:spPr>
                  <a:xfrm>
                    <a:off x="4329460"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400" i="1" smtClean="0">
                                  <a:solidFill>
                                    <a:schemeClr val="tx1">
                                      <a:lumMod val="60000"/>
                                      <a:lumOff val="40000"/>
                                    </a:schemeClr>
                                  </a:solidFill>
                                  <a:latin typeface="Cambria Math" panose="02040503050406030204" pitchFamily="18" charset="0"/>
                                </a:rPr>
                              </m:ctrlPr>
                            </m:sSubPr>
                            <m:e>
                              <m:r>
                                <a:rPr lang="en-GB" sz="1400" i="1">
                                  <a:solidFill>
                                    <a:schemeClr val="tx1">
                                      <a:lumMod val="60000"/>
                                      <a:lumOff val="40000"/>
                                    </a:schemeClr>
                                  </a:solidFill>
                                  <a:latin typeface="Cambria Math" charset="0"/>
                                </a:rPr>
                                <m:t>𝑔</m:t>
                              </m:r>
                            </m:e>
                            <m:sub>
                              <m:r>
                                <a:rPr lang="en-GB" sz="1400" i="1">
                                  <a:solidFill>
                                    <a:schemeClr val="tx1">
                                      <a:lumMod val="60000"/>
                                      <a:lumOff val="40000"/>
                                    </a:schemeClr>
                                  </a:solidFill>
                                  <a:latin typeface="Cambria Math" charset="0"/>
                                </a:rPr>
                                <m:t>2</m:t>
                              </m:r>
                            </m:sub>
                          </m:sSub>
                        </m:oMath>
                      </m:oMathPara>
                    </a14:m>
                    <a:endParaRPr lang="en-GB" sz="1400" dirty="0">
                      <a:solidFill>
                        <a:schemeClr val="tx1">
                          <a:lumMod val="60000"/>
                          <a:lumOff val="40000"/>
                        </a:schemeClr>
                      </a:solidFill>
                    </a:endParaRPr>
                  </a:p>
                </p:txBody>
              </p:sp>
            </mc:Choice>
            <mc:Fallback xmlns="">
              <p:sp>
                <p:nvSpPr>
                  <p:cNvPr id="72" name="TextBox 71">
                    <a:extLst>
                      <a:ext uri="{FF2B5EF4-FFF2-40B4-BE49-F238E27FC236}">
                        <a16:creationId xmlns:a16="http://schemas.microsoft.com/office/drawing/2014/main" id="{88955CD0-2F2F-514E-92CB-0DF3B4D2BF16}"/>
                      </a:ext>
                    </a:extLst>
                  </p:cNvPr>
                  <p:cNvSpPr txBox="1">
                    <a:spLocks noRot="1" noChangeAspect="1" noMove="1" noResize="1" noEditPoints="1" noAdjustHandles="1" noChangeArrowheads="1" noChangeShapeType="1" noTextEdit="1"/>
                  </p:cNvSpPr>
                  <p:nvPr/>
                </p:nvSpPr>
                <p:spPr>
                  <a:xfrm>
                    <a:off x="4329460" y="5546505"/>
                    <a:ext cx="227305" cy="215444"/>
                  </a:xfrm>
                  <a:prstGeom prst="rect">
                    <a:avLst/>
                  </a:prstGeom>
                  <a:blipFill>
                    <a:blip r:embed="rId3"/>
                    <a:stretch>
                      <a:fillRect l="-210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385CC92F-F046-7A46-8A77-F8C9557FBEEF}"/>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smtClean="0">
                              <a:solidFill>
                                <a:schemeClr val="tx1">
                                  <a:lumMod val="60000"/>
                                  <a:lumOff val="40000"/>
                                </a:schemeClr>
                              </a:solidFill>
                              <a:latin typeface="Cambria Math" charset="0"/>
                            </a:rPr>
                            <m:t>𝐸𝑝𝑖𝑑</m:t>
                          </m:r>
                          <m:r>
                            <a:rPr lang="en-GB" i="1" smtClean="0">
                              <a:solidFill>
                                <a:schemeClr val="tx1">
                                  <a:lumMod val="60000"/>
                                  <a:lumOff val="40000"/>
                                </a:schemeClr>
                              </a:solidFill>
                              <a:latin typeface="Cambria Math" charset="0"/>
                            </a:rPr>
                            <m:t> </m:t>
                          </m:r>
                          <m:r>
                            <a:rPr lang="en-GB" i="1" smtClean="0">
                              <a:solidFill>
                                <a:schemeClr val="tx1">
                                  <a:lumMod val="60000"/>
                                  <a:lumOff val="40000"/>
                                </a:schemeClr>
                              </a:solidFill>
                              <a:latin typeface="Cambria Math" charset="0"/>
                            </a:rPr>
                            <m:t>𝑆𝑖𝑐𝑘</m:t>
                          </m:r>
                          <m:d>
                            <m:dPr>
                              <m:ctrlPr>
                                <a:rPr lang="en-GB" i="1">
                                  <a:solidFill>
                                    <a:schemeClr val="tx1">
                                      <a:lumMod val="60000"/>
                                      <a:lumOff val="40000"/>
                                    </a:schemeClr>
                                  </a:solidFill>
                                  <a:latin typeface="Cambria Math" panose="02040503050406030204" pitchFamily="18" charset="0"/>
                                </a:rPr>
                              </m:ctrlPr>
                            </m:dPr>
                            <m:e>
                              <m:r>
                                <a:rPr lang="en-GB" i="1">
                                  <a:solidFill>
                                    <a:schemeClr val="tx1">
                                      <a:lumMod val="60000"/>
                                      <a:lumOff val="40000"/>
                                    </a:schemeClr>
                                  </a:solidFill>
                                  <a:latin typeface="Cambria Math" charset="0"/>
                                </a:rPr>
                                <m:t>𝑋</m:t>
                              </m:r>
                            </m:e>
                          </m:d>
                        </m:oMath>
                      </m:oMathPara>
                    </a14:m>
                    <a:endParaRPr lang="en-GB"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a:solidFill>
                                <a:schemeClr val="tx1">
                                  <a:lumMod val="60000"/>
                                  <a:lumOff val="40000"/>
                                </a:schemeClr>
                              </a:solidFill>
                              <a:latin typeface="Cambria Math" charset="0"/>
                            </a:rPr>
                            <m:t>𝑇𝑟𝑎𝑣𝑒𝑙</m:t>
                          </m:r>
                          <m:d>
                            <m:dPr>
                              <m:ctrlPr>
                                <a:rPr lang="en-GB" i="1">
                                  <a:solidFill>
                                    <a:schemeClr val="tx1">
                                      <a:lumMod val="60000"/>
                                      <a:lumOff val="40000"/>
                                    </a:schemeClr>
                                  </a:solidFill>
                                  <a:latin typeface="Cambria Math" panose="02040503050406030204" pitchFamily="18" charset="0"/>
                                </a:rPr>
                              </m:ctrlPr>
                            </m:dPr>
                            <m:e>
                              <m:r>
                                <a:rPr lang="en-GB" i="1">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61" name="Group 60">
              <a:extLst>
                <a:ext uri="{FF2B5EF4-FFF2-40B4-BE49-F238E27FC236}">
                  <a16:creationId xmlns:a16="http://schemas.microsoft.com/office/drawing/2014/main" id="{3CCD7217-7FD2-A344-BFB9-C55AE481CD4E}"/>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920DCBD-00AB-9241-9BC4-833793BC97DF}"/>
                      </a:ext>
                    </a:extLst>
                  </p:cNvPr>
                  <p:cNvSpPr txBox="1"/>
                  <p:nvPr/>
                </p:nvSpPr>
                <p:spPr>
                  <a:xfrm>
                    <a:off x="7744873"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400" i="1" smtClean="0">
                                  <a:solidFill>
                                    <a:srgbClr val="7030A0"/>
                                  </a:solidFill>
                                  <a:latin typeface="Cambria Math" panose="02040503050406030204" pitchFamily="18" charset="0"/>
                                </a:rPr>
                              </m:ctrlPr>
                            </m:sSubPr>
                            <m:e>
                              <m:r>
                                <a:rPr lang="en-GB" sz="1400" i="1">
                                  <a:solidFill>
                                    <a:srgbClr val="7030A0"/>
                                  </a:solidFill>
                                  <a:latin typeface="Cambria Math" charset="0"/>
                                </a:rPr>
                                <m:t>𝑔</m:t>
                              </m:r>
                            </m:e>
                            <m:sub>
                              <m:r>
                                <a:rPr lang="en-GB" sz="1400" i="1">
                                  <a:solidFill>
                                    <a:srgbClr val="7030A0"/>
                                  </a:solidFill>
                                  <a:latin typeface="Cambria Math" charset="0"/>
                                </a:rPr>
                                <m:t>3</m:t>
                              </m:r>
                            </m:sub>
                          </m:sSub>
                        </m:oMath>
                      </m:oMathPara>
                    </a14:m>
                    <a:endParaRPr lang="en-GB" sz="1400" dirty="0">
                      <a:solidFill>
                        <a:srgbClr val="7030A0"/>
                      </a:solidFill>
                    </a:endParaRPr>
                  </a:p>
                </p:txBody>
              </p:sp>
            </mc:Choice>
            <mc:Fallback xmlns="">
              <p:sp>
                <p:nvSpPr>
                  <p:cNvPr id="70" name="TextBox 69">
                    <a:extLst>
                      <a:ext uri="{FF2B5EF4-FFF2-40B4-BE49-F238E27FC236}">
                        <a16:creationId xmlns:a16="http://schemas.microsoft.com/office/drawing/2014/main" id="{2920DCBD-00AB-9241-9BC4-833793BC97DF}"/>
                      </a:ext>
                    </a:extLst>
                  </p:cNvPr>
                  <p:cNvSpPr txBox="1">
                    <a:spLocks noRot="1" noChangeAspect="1" noMove="1" noResize="1" noEditPoints="1" noAdjustHandles="1" noChangeArrowheads="1" noChangeShapeType="1" noTextEdit="1"/>
                  </p:cNvSpPr>
                  <p:nvPr/>
                </p:nvSpPr>
                <p:spPr>
                  <a:xfrm>
                    <a:off x="7744873" y="5546505"/>
                    <a:ext cx="227305" cy="215444"/>
                  </a:xfrm>
                  <a:prstGeom prst="rect">
                    <a:avLst/>
                  </a:prstGeom>
                  <a:blipFill>
                    <a:blip r:embed="rId6"/>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C869416-DE58-4342-93CA-36F1E22C40B5}"/>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smtClean="0">
                              <a:solidFill>
                                <a:srgbClr val="7030A0"/>
                              </a:solidFill>
                              <a:latin typeface="Cambria Math" charset="0"/>
                            </a:rPr>
                            <m:t>𝐸𝑝𝑖𝑑</m:t>
                          </m:r>
                          <m:r>
                            <a:rPr lang="en-GB" i="1" smtClean="0">
                              <a:solidFill>
                                <a:srgbClr val="7030A0"/>
                              </a:solidFill>
                              <a:latin typeface="Cambria Math" charset="0"/>
                            </a:rPr>
                            <m:t> </m:t>
                          </m:r>
                          <m:r>
                            <a:rPr lang="en-GB" i="1" smtClean="0">
                              <a:solidFill>
                                <a:srgbClr val="7030A0"/>
                              </a:solidFill>
                              <a:latin typeface="Cambria Math" charset="0"/>
                            </a:rPr>
                            <m:t>𝑆𝑖𝑐𝑘</m:t>
                          </m:r>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𝑋</m:t>
                              </m:r>
                            </m:e>
                          </m:d>
                        </m:oMath>
                      </m:oMathPara>
                    </a14:m>
                    <a:endParaRPr lang="en-GB"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en-GB" i="1">
                              <a:solidFill>
                                <a:srgbClr val="7030A0"/>
                              </a:solidFill>
                              <a:latin typeface="Cambria Math" charset="0"/>
                            </a:rPr>
                            <m:t>𝑇𝑟𝑒𝑎𝑡</m:t>
                          </m:r>
                          <m:d>
                            <m:dPr>
                              <m:ctrlPr>
                                <a:rPr lang="en-GB" i="1">
                                  <a:solidFill>
                                    <a:srgbClr val="7030A0"/>
                                  </a:solidFill>
                                  <a:latin typeface="Cambria Math" panose="02040503050406030204" pitchFamily="18" charset="0"/>
                                </a:rPr>
                              </m:ctrlPr>
                            </m:dPr>
                            <m:e>
                              <m:r>
                                <a:rPr lang="en-GB" i="1">
                                  <a:solidFill>
                                    <a:srgbClr val="7030A0"/>
                                  </a:solidFill>
                                  <a:latin typeface="Cambria Math" charset="0"/>
                                </a:rPr>
                                <m:t>𝑋</m:t>
                              </m:r>
                              <m:r>
                                <a:rPr lang="en-GB" i="1">
                                  <a:solidFill>
                                    <a:srgbClr val="7030A0"/>
                                  </a:solidFill>
                                  <a:latin typeface="Cambria Math" charset="0"/>
                                </a:rPr>
                                <m:t>,</m:t>
                              </m:r>
                              <m:r>
                                <a:rPr lang="en-GB" i="1">
                                  <a:solidFill>
                                    <a:srgbClr val="7030A0"/>
                                  </a:solidFill>
                                  <a:latin typeface="Cambria Math" panose="02040503050406030204" pitchFamily="18" charset="0"/>
                                </a:rPr>
                                <m:t>𝑀</m:t>
                              </m:r>
                            </m:e>
                          </m:d>
                          <m:r>
                            <a:rPr lang="en-GB" b="0" i="1"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7"/>
                    <a:stretch>
                      <a:fillRect/>
                    </a:stretch>
                  </a:blipFill>
                  <a:ln>
                    <a:solidFill>
                      <a:srgbClr val="7030A0"/>
                    </a:solidFill>
                  </a:ln>
                </p:spPr>
                <p:txBody>
                  <a:bodyPr/>
                  <a:lstStyle/>
                  <a:p>
                    <a:r>
                      <a:rPr lang="en-GB">
                        <a:noFill/>
                      </a:rPr>
                      <a:t> </a:t>
                    </a:r>
                  </a:p>
                </p:txBody>
              </p:sp>
            </mc:Fallback>
          </mc:AlternateContent>
        </p:grpSp>
        <p:grpSp>
          <p:nvGrpSpPr>
            <p:cNvPr id="62" name="Group 61">
              <a:extLst>
                <a:ext uri="{FF2B5EF4-FFF2-40B4-BE49-F238E27FC236}">
                  <a16:creationId xmlns:a16="http://schemas.microsoft.com/office/drawing/2014/main" id="{D143B6BD-C4CA-E643-9A42-41012FC27933}"/>
                </a:ext>
              </a:extLst>
            </p:cNvPr>
            <p:cNvGrpSpPr/>
            <p:nvPr/>
          </p:nvGrpSpPr>
          <p:grpSpPr>
            <a:xfrm>
              <a:off x="5589344" y="1663630"/>
              <a:ext cx="1532812" cy="871784"/>
              <a:chOff x="280471" y="4890630"/>
              <a:chExt cx="1532812" cy="871784"/>
            </a:xfrm>
          </p:grpSpPr>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437A035-CEB8-5A41-8609-475C147D3122}"/>
                      </a:ext>
                    </a:extLst>
                  </p:cNvPr>
                  <p:cNvSpPr txBox="1"/>
                  <p:nvPr/>
                </p:nvSpPr>
                <p:spPr>
                  <a:xfrm>
                    <a:off x="614410" y="5546970"/>
                    <a:ext cx="852798"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en-GB" sz="1400" i="1" smtClean="0">
                                  <a:solidFill>
                                    <a:schemeClr val="accent6"/>
                                  </a:solidFill>
                                  <a:latin typeface="Cambria Math" panose="02040503050406030204" pitchFamily="18" charset="0"/>
                                </a:rPr>
                              </m:ctrlPr>
                            </m:sSubPr>
                            <m:e>
                              <m:r>
                                <a:rPr lang="en-GB" sz="1400" i="1">
                                  <a:solidFill>
                                    <a:schemeClr val="accent6"/>
                                  </a:solidFill>
                                  <a:latin typeface="Cambria Math" panose="02040503050406030204" pitchFamily="18" charset="0"/>
                                </a:rPr>
                                <m:t>𝑔</m:t>
                              </m:r>
                            </m:e>
                            <m:sub>
                              <m:r>
                                <a:rPr lang="en-GB" sz="1400" i="1">
                                  <a:solidFill>
                                    <a:schemeClr val="accent6"/>
                                  </a:solidFill>
                                  <a:latin typeface="Cambria Math" panose="02040503050406030204" pitchFamily="18" charset="0"/>
                                </a:rPr>
                                <m:t>0</m:t>
                              </m:r>
                            </m:sub>
                          </m:sSub>
                          <m:r>
                            <a:rPr lang="en-GB" sz="1400" i="1">
                              <a:solidFill>
                                <a:schemeClr val="accent6"/>
                              </a:solidFill>
                              <a:latin typeface="Cambria Math" panose="02040503050406030204" pitchFamily="18" charset="0"/>
                            </a:rPr>
                            <m:t>,</m:t>
                          </m:r>
                          <m:sSub>
                            <m:sSubPr>
                              <m:ctrlPr>
                                <a:rPr lang="en-GB" sz="1400" i="1" smtClean="0">
                                  <a:solidFill>
                                    <a:schemeClr val="accent6"/>
                                  </a:solidFill>
                                  <a:latin typeface="Cambria Math" panose="02040503050406030204" pitchFamily="18" charset="0"/>
                                </a:rPr>
                              </m:ctrlPr>
                            </m:sSubPr>
                            <m:e>
                              <m:r>
                                <a:rPr lang="en-GB" sz="1400" i="1">
                                  <a:solidFill>
                                    <a:schemeClr val="accent6"/>
                                  </a:solidFill>
                                  <a:latin typeface="Cambria Math" charset="0"/>
                                </a:rPr>
                                <m:t>𝑔</m:t>
                              </m:r>
                            </m:e>
                            <m:sub>
                              <m:r>
                                <a:rPr lang="en-GB" sz="1400" i="1">
                                  <a:solidFill>
                                    <a:schemeClr val="accent6"/>
                                  </a:solidFill>
                                  <a:latin typeface="Cambria Math" charset="0"/>
                                </a:rPr>
                                <m:t>1</m:t>
                              </m:r>
                            </m:sub>
                          </m:sSub>
                          <m:r>
                            <a:rPr lang="en-GB" sz="1400" b="0" i="1" smtClean="0">
                              <a:solidFill>
                                <a:schemeClr val="accent6"/>
                              </a:solidFill>
                              <a:latin typeface="Cambria Math" panose="02040503050406030204" pitchFamily="18" charset="0"/>
                            </a:rPr>
                            <m:t>,</m:t>
                          </m:r>
                          <m:sSub>
                            <m:sSubPr>
                              <m:ctrlPr>
                                <a:rPr lang="en-GB" sz="1400" i="1">
                                  <a:solidFill>
                                    <a:schemeClr val="tx1">
                                      <a:lumMod val="60000"/>
                                      <a:lumOff val="40000"/>
                                    </a:schemeClr>
                                  </a:solidFill>
                                  <a:latin typeface="Cambria Math" panose="02040503050406030204" pitchFamily="18" charset="0"/>
                                </a:rPr>
                              </m:ctrlPr>
                            </m:sSubPr>
                            <m:e>
                              <m:r>
                                <a:rPr lang="en-GB" sz="1400" i="1">
                                  <a:solidFill>
                                    <a:schemeClr val="tx1">
                                      <a:lumMod val="60000"/>
                                      <a:lumOff val="40000"/>
                                    </a:schemeClr>
                                  </a:solidFill>
                                  <a:latin typeface="Cambria Math" panose="02040503050406030204" pitchFamily="18" charset="0"/>
                                </a:rPr>
                                <m:t>𝑚</m:t>
                              </m:r>
                            </m:e>
                            <m:sub>
                              <m:r>
                                <a:rPr lang="en-GB"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accent6"/>
                      </a:solidFill>
                    </a:endParaRPr>
                  </a:p>
                </p:txBody>
              </p:sp>
            </mc:Choice>
            <mc:Fallback xmlns="">
              <p:sp>
                <p:nvSpPr>
                  <p:cNvPr id="68" name="TextBox 67">
                    <a:extLst>
                      <a:ext uri="{FF2B5EF4-FFF2-40B4-BE49-F238E27FC236}">
                        <a16:creationId xmlns:a16="http://schemas.microsoft.com/office/drawing/2014/main" id="{F437A035-CEB8-5A41-8609-475C147D3122}"/>
                      </a:ext>
                    </a:extLst>
                  </p:cNvPr>
                  <p:cNvSpPr txBox="1">
                    <a:spLocks noRot="1" noChangeAspect="1" noMove="1" noResize="1" noEditPoints="1" noAdjustHandles="1" noChangeArrowheads="1" noChangeShapeType="1" noTextEdit="1"/>
                  </p:cNvSpPr>
                  <p:nvPr/>
                </p:nvSpPr>
                <p:spPr>
                  <a:xfrm>
                    <a:off x="614410" y="5546970"/>
                    <a:ext cx="852798" cy="215444"/>
                  </a:xfrm>
                  <a:prstGeom prst="rect">
                    <a:avLst/>
                  </a:prstGeom>
                  <a:blipFill>
                    <a:blip r:embed="rId8"/>
                    <a:stretch>
                      <a:fillRect l="-73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2513A3D8-9971-7D4E-8C0E-C1B1ACDCEC24}"/>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smtClean="0">
                              <a:solidFill>
                                <a:schemeClr val="accent6"/>
                              </a:solidFill>
                              <a:latin typeface="Cambria Math" charset="0"/>
                            </a:rPr>
                            <m:t>𝐸𝑝𝑖𝑑</m:t>
                          </m:r>
                          <m:r>
                            <a:rPr lang="en-GB" i="1" smtClean="0">
                              <a:solidFill>
                                <a:schemeClr val="accent6"/>
                              </a:solidFill>
                              <a:latin typeface="Cambria Math" charset="0"/>
                            </a:rPr>
                            <m:t> </m:t>
                          </m:r>
                          <m:r>
                            <a:rPr lang="en-GB" b="0" i="1" smtClean="0">
                              <a:solidFill>
                                <a:schemeClr val="accent6"/>
                              </a:solidFill>
                              <a:latin typeface="Cambria Math" panose="02040503050406030204" pitchFamily="18" charset="0"/>
                            </a:rPr>
                            <m:t>𝐴𝑐𝑐</m:t>
                          </m:r>
                          <m:d>
                            <m:dPr>
                              <m:ctrlPr>
                                <a:rPr lang="en-GB" i="1">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𝐼</m:t>
                              </m:r>
                            </m:e>
                          </m:d>
                        </m:oMath>
                      </m:oMathPara>
                    </a14:m>
                    <a:endParaRPr lang="en-GB"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en-GB" b="0" i="1" smtClean="0">
                              <a:solidFill>
                                <a:schemeClr val="accent6"/>
                              </a:solidFill>
                              <a:latin typeface="Cambria Math" panose="02040503050406030204" pitchFamily="18" charset="0"/>
                            </a:rPr>
                            <m:t>𝑁𝑎𝑡</m:t>
                          </m:r>
                          <m:d>
                            <m:dPr>
                              <m:ctrlPr>
                                <a:rPr lang="en-GB" i="1">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519D32F1-D617-7D48-BE85-104FA3F6C253}"/>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94C1CBC3-69B2-6146-B10A-C22E4B95F831}"/>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solidFill>
                              <a:schemeClr val="tx1"/>
                            </a:solidFill>
                            <a:latin typeface="Cambria Math" charset="0"/>
                          </a:rPr>
                          <m:t>𝐸𝑝𝑖𝑑</m:t>
                        </m:r>
                      </m:oMath>
                    </m:oMathPara>
                  </a14:m>
                  <a:endParaRPr lang="en-GB"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en-GB" i="1">
                            <a:solidFill>
                              <a:schemeClr val="tx1"/>
                            </a:solidFill>
                            <a:latin typeface="Cambria Math" panose="02040503050406030204" pitchFamily="18" charset="0"/>
                          </a:rPr>
                          <m:t>𝑆𝑖𝑐𝑘</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𝑋</m:t>
                            </m:r>
                          </m:e>
                        </m:d>
                      </m:oMath>
                    </m:oMathPara>
                  </a14:m>
                  <a:endParaRPr lang="en-GB"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E0766761-9CA0-3843-811C-018E19FE2BA0}"/>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bg1"/>
                                </a:solidFill>
                                <a:latin typeface="Cambria Math" panose="02040503050406030204" pitchFamily="18" charset="0"/>
                              </a:rPr>
                            </m:ctrlPr>
                          </m:sSubPr>
                          <m:e>
                            <m:r>
                              <a:rPr lang="en-GB" sz="1400" b="1" i="1">
                                <a:solidFill>
                                  <a:schemeClr val="bg1"/>
                                </a:solidFill>
                                <a:latin typeface="Cambria Math" panose="02040503050406030204" pitchFamily="18" charset="0"/>
                              </a:rPr>
                              <m:t>𝑪</m:t>
                            </m:r>
                          </m:e>
                          <m:sub>
                            <m:r>
                              <a:rPr lang="en-GB"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238D379-0EC4-DC4C-A211-3297290C68E0}"/>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bg1"/>
                                </a:solidFill>
                                <a:latin typeface="Cambria Math" panose="02040503050406030204" pitchFamily="18" charset="0"/>
                              </a:rPr>
                            </m:ctrlPr>
                          </m:sSubPr>
                          <m:e>
                            <m:r>
                              <a:rPr lang="en-GB" sz="1400" b="1" i="1">
                                <a:solidFill>
                                  <a:schemeClr val="bg1"/>
                                </a:solidFill>
                                <a:latin typeface="Cambria Math" panose="02040503050406030204" pitchFamily="18" charset="0"/>
                              </a:rPr>
                              <m:t>𝑪</m:t>
                            </m:r>
                          </m:e>
                          <m:sub>
                            <m:r>
                              <a:rPr lang="en-GB"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7F38EF96-97BA-A440-A99C-57A6014D178C}"/>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bg1"/>
                                </a:solidFill>
                                <a:latin typeface="Cambria Math" panose="02040503050406030204" pitchFamily="18" charset="0"/>
                              </a:rPr>
                            </m:ctrlPr>
                          </m:sSubPr>
                          <m:e>
                            <m:r>
                              <a:rPr lang="en-GB" sz="1400" b="1" i="1">
                                <a:solidFill>
                                  <a:schemeClr val="bg1"/>
                                </a:solidFill>
                                <a:latin typeface="Cambria Math" panose="02040503050406030204" pitchFamily="18" charset="0"/>
                              </a:rPr>
                              <m:t>𝑪</m:t>
                            </m:r>
                          </m:e>
                          <m:sub>
                            <m:r>
                              <a:rPr lang="en-GB"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F4945BB-C65F-5A44-B9BC-9BA55B5E1B89}"/>
                  </a:ext>
                </a:extLst>
              </p:cNvPr>
              <p:cNvSpPr txBox="1"/>
              <p:nvPr/>
            </p:nvSpPr>
            <p:spPr>
              <a:xfrm>
                <a:off x="7732185" y="2458755"/>
                <a:ext cx="4354462" cy="1510029"/>
              </a:xfrm>
              <a:prstGeom prst="rect">
                <a:avLst/>
              </a:prstGeom>
              <a:noFill/>
            </p:spPr>
            <p:txBody>
              <a:bodyPr wrap="none" rtlCol="0">
                <a:spAutoFit/>
              </a:bodyPr>
              <a:lstStyle/>
              <a:p>
                <a:pPr algn="ctr"/>
                <a:r>
                  <a:rPr lang="en-GB" sz="1798" dirty="0"/>
                  <a:t>Evidence: </a:t>
                </a: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𝑠𝑖𝑐𝑘</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𝑒𝑣𝑒</m:t>
                          </m:r>
                        </m:e>
                      </m:d>
                    </m:oMath>
                  </m:oMathPara>
                </a14:m>
                <a:endParaRPr lang="en-GB" sz="1798" dirty="0"/>
              </a:p>
              <a:p>
                <a:pPr algn="ctr"/>
                <a:endParaRPr lang="en-GB" sz="1798" dirty="0"/>
              </a:p>
              <a:p>
                <a:pPr algn="ctr"/>
                <a:r>
                  <a:rPr lang="en-GB" sz="1798" dirty="0"/>
                  <a:t>Queries: </a:t>
                </a:r>
              </a:p>
              <a:p>
                <a:pPr algn="ctr"/>
                <a14:m>
                  <m:oMathPara xmlns:m="http://schemas.openxmlformats.org/officeDocument/2006/math">
                    <m:oMathParaPr>
                      <m:jc m:val="centerGroup"/>
                    </m:oMathParaPr>
                    <m:oMath xmlns:m="http://schemas.openxmlformats.org/officeDocument/2006/math">
                      <m:d>
                        <m:dPr>
                          <m:begChr m:val="{"/>
                          <m:endChr m:val="}"/>
                          <m:ctrlPr>
                            <a:rPr lang="en-GB" sz="1798" i="1">
                              <a:latin typeface="Cambria Math" panose="02040503050406030204" pitchFamily="18" charset="0"/>
                            </a:rPr>
                          </m:ctrlPr>
                        </m:dPr>
                        <m:e>
                          <m:d>
                            <m:dPr>
                              <m:begChr m:val="{"/>
                              <m:endChr m:val="}"/>
                              <m:ctrlPr>
                                <a:rPr lang="en-GB" sz="1798" i="1">
                                  <a:latin typeface="Cambria Math" panose="02040503050406030204" pitchFamily="18" charset="0"/>
                                </a:rPr>
                              </m:ctrlPr>
                            </m:dPr>
                            <m:e>
                              <m:r>
                                <a:rPr lang="en-GB" sz="1798" i="1">
                                  <a:latin typeface="Cambria Math" panose="02040503050406030204" pitchFamily="18" charset="0"/>
                                </a:rPr>
                                <m:t>𝐸𝑝𝑖𝑑</m:t>
                              </m:r>
                            </m:e>
                          </m:d>
                          <m:r>
                            <a:rPr lang="en-GB" sz="1798" i="1">
                              <a:latin typeface="Cambria Math" panose="02040503050406030204" pitchFamily="18" charset="0"/>
                            </a:rPr>
                            <m:t>, </m:t>
                          </m:r>
                          <m:d>
                            <m:dPr>
                              <m:begChr m:val="{"/>
                              <m:endChr m:val="}"/>
                              <m:ctrlPr>
                                <a:rPr lang="en-GB" sz="1798" i="1">
                                  <a:latin typeface="Cambria Math" panose="02040503050406030204" pitchFamily="18" charset="0"/>
                                </a:rPr>
                              </m:ctrlPr>
                            </m:dPr>
                            <m:e>
                              <m:r>
                                <a:rPr lang="en-GB" sz="1798" i="1">
                                  <a:latin typeface="Cambria Math" panose="02040503050406030204" pitchFamily="18" charset="0"/>
                                </a:rPr>
                                <m:t>𝑇𝑟𝑎𝑣𝑒𝑙</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𝑒𝑣𝑒</m:t>
                                  </m:r>
                                </m:e>
                              </m:d>
                              <m:r>
                                <a:rPr lang="en-GB" sz="1798" b="0" i="1" smtClean="0">
                                  <a:latin typeface="Cambria Math" panose="02040503050406030204" pitchFamily="18" charset="0"/>
                                </a:rPr>
                                <m:t> </m:t>
                              </m:r>
                              <m:r>
                                <a:rPr lang="en-GB" sz="1798" i="1">
                                  <a:latin typeface="Cambria Math" panose="02040503050406030204" pitchFamily="18" charset="0"/>
                                </a:rPr>
                                <m:t>,</m:t>
                              </m:r>
                              <m:r>
                                <a:rPr lang="en-GB" sz="1798" i="1">
                                  <a:latin typeface="Cambria Math" panose="02040503050406030204" pitchFamily="18" charset="0"/>
                                </a:rPr>
                                <m:t>𝑇𝑟𝑒𝑎𝑡</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𝑒𝑣𝑒</m:t>
                                  </m:r>
                                  <m:r>
                                    <a:rPr lang="en-GB" sz="1798" b="0" i="1" smtClean="0">
                                      <a:latin typeface="Cambria Math" panose="02040503050406030204" pitchFamily="18" charset="0"/>
                                    </a:rPr>
                                    <m:t>,</m:t>
                                  </m:r>
                                  <m:sSub>
                                    <m:sSubPr>
                                      <m:ctrlPr>
                                        <a:rPr lang="en-GB" sz="1798" b="0" i="1" smtClean="0">
                                          <a:latin typeface="Cambria Math" panose="02040503050406030204" pitchFamily="18" charset="0"/>
                                        </a:rPr>
                                      </m:ctrlPr>
                                    </m:sSubPr>
                                    <m:e>
                                      <m:r>
                                        <a:rPr lang="en-GB" sz="1798" b="0" i="1" smtClean="0">
                                          <a:latin typeface="Cambria Math" panose="02040503050406030204" pitchFamily="18" charset="0"/>
                                        </a:rPr>
                                        <m:t>𝑚</m:t>
                                      </m:r>
                                    </m:e>
                                    <m:sub>
                                      <m:r>
                                        <a:rPr lang="en-GB" sz="1798" b="0" i="1" smtClean="0">
                                          <a:latin typeface="Cambria Math" panose="02040503050406030204" pitchFamily="18" charset="0"/>
                                        </a:rPr>
                                        <m:t>1</m:t>
                                      </m:r>
                                    </m:sub>
                                  </m:sSub>
                                </m:e>
                              </m:d>
                            </m:e>
                          </m:d>
                        </m:e>
                      </m:d>
                    </m:oMath>
                  </m:oMathPara>
                </a14:m>
                <a:endParaRPr lang="en-GB" sz="1798" dirty="0"/>
              </a:p>
            </p:txBody>
          </p:sp>
        </mc:Choice>
        <mc:Fallback xmlns="">
          <p:sp>
            <p:nvSpPr>
              <p:cNvPr id="74" name="TextBox 73">
                <a:extLst>
                  <a:ext uri="{FF2B5EF4-FFF2-40B4-BE49-F238E27FC236}">
                    <a16:creationId xmlns:a16="http://schemas.microsoft.com/office/drawing/2014/main" id="{6F4945BB-C65F-5A44-B9BC-9BA55B5E1B89}"/>
                  </a:ext>
                </a:extLst>
              </p:cNvPr>
              <p:cNvSpPr txBox="1">
                <a:spLocks noRot="1" noChangeAspect="1" noMove="1" noResize="1" noEditPoints="1" noAdjustHandles="1" noChangeArrowheads="1" noChangeShapeType="1" noTextEdit="1"/>
              </p:cNvSpPr>
              <p:nvPr/>
            </p:nvSpPr>
            <p:spPr>
              <a:xfrm>
                <a:off x="7732185" y="2458755"/>
                <a:ext cx="4354462" cy="1510029"/>
              </a:xfrm>
              <a:prstGeom prst="rect">
                <a:avLst/>
              </a:prstGeom>
              <a:blipFill>
                <a:blip r:embed="rId15"/>
                <a:stretch>
                  <a:fillRect t="-1667" b="-1667"/>
                </a:stretch>
              </a:blipFill>
            </p:spPr>
            <p:txBody>
              <a:bodyPr/>
              <a:lstStyle/>
              <a:p>
                <a:r>
                  <a:rPr lang="en-GB">
                    <a:noFill/>
                  </a:rPr>
                  <a:t> </a:t>
                </a:r>
              </a:p>
            </p:txBody>
          </p:sp>
        </mc:Fallback>
      </mc:AlternateContent>
      <p:grpSp>
        <p:nvGrpSpPr>
          <p:cNvPr id="75" name="Group 74">
            <a:extLst>
              <a:ext uri="{FF2B5EF4-FFF2-40B4-BE49-F238E27FC236}">
                <a16:creationId xmlns:a16="http://schemas.microsoft.com/office/drawing/2014/main" id="{9808E7DC-BBA8-5E40-9C7E-90BBE3EE05A4}"/>
              </a:ext>
            </a:extLst>
          </p:cNvPr>
          <p:cNvGrpSpPr/>
          <p:nvPr/>
        </p:nvGrpSpPr>
        <p:grpSpPr>
          <a:xfrm>
            <a:off x="8169497" y="745865"/>
            <a:ext cx="3658145" cy="1650928"/>
            <a:chOff x="6907622" y="3651587"/>
            <a:chExt cx="5051915" cy="2279933"/>
          </a:xfrm>
        </p:grpSpPr>
        <p:grpSp>
          <p:nvGrpSpPr>
            <p:cNvPr id="76" name="Group 75">
              <a:extLst>
                <a:ext uri="{FF2B5EF4-FFF2-40B4-BE49-F238E27FC236}">
                  <a16:creationId xmlns:a16="http://schemas.microsoft.com/office/drawing/2014/main" id="{9021A5E3-29A9-AC40-9DBE-7395555760D6}"/>
                </a:ext>
              </a:extLst>
            </p:cNvPr>
            <p:cNvGrpSpPr/>
            <p:nvPr/>
          </p:nvGrpSpPr>
          <p:grpSpPr>
            <a:xfrm>
              <a:off x="8323703" y="3758390"/>
              <a:ext cx="1952714" cy="514051"/>
              <a:chOff x="8737128" y="3128966"/>
              <a:chExt cx="1952714" cy="514051"/>
            </a:xfrm>
          </p:grpSpPr>
          <p:cxnSp>
            <p:nvCxnSpPr>
              <p:cNvPr id="104" name="Straight Connector 103">
                <a:extLst>
                  <a:ext uri="{FF2B5EF4-FFF2-40B4-BE49-F238E27FC236}">
                    <a16:creationId xmlns:a16="http://schemas.microsoft.com/office/drawing/2014/main" id="{3C5C8080-F9B6-C84C-8184-956C2BD6554E}"/>
                  </a:ext>
                </a:extLst>
              </p:cNvPr>
              <p:cNvCxnSpPr>
                <a:cxnSpLocks/>
                <a:stCxn id="77" idx="6"/>
                <a:endCxn id="109" idx="1"/>
              </p:cNvCxnSpPr>
              <p:nvPr/>
            </p:nvCxnSpPr>
            <p:spPr>
              <a:xfrm>
                <a:off x="8737128" y="3231353"/>
                <a:ext cx="840557" cy="8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03CB002-E072-2949-A8ED-18CE2EC2F60D}"/>
                  </a:ext>
                </a:extLst>
              </p:cNvPr>
              <p:cNvCxnSpPr>
                <a:cxnSpLocks/>
                <a:stCxn id="78" idx="2"/>
                <a:endCxn id="109" idx="3"/>
              </p:cNvCxnSpPr>
              <p:nvPr/>
            </p:nvCxnSpPr>
            <p:spPr>
              <a:xfrm flipH="1">
                <a:off x="9721685" y="3231357"/>
                <a:ext cx="968157" cy="8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19C988E-6E0B-E442-B972-8143BF30D6AE}"/>
                  </a:ext>
                </a:extLst>
              </p:cNvPr>
              <p:cNvCxnSpPr>
                <a:cxnSpLocks/>
                <a:stCxn id="81" idx="0"/>
                <a:endCxn id="109" idx="2"/>
              </p:cNvCxnSpPr>
              <p:nvPr/>
            </p:nvCxnSpPr>
            <p:spPr>
              <a:xfrm flipH="1" flipV="1">
                <a:off x="9649685" y="3311884"/>
                <a:ext cx="6670" cy="33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C403AE90-7D95-A44A-886F-0E49F690582A}"/>
                  </a:ext>
                </a:extLst>
              </p:cNvPr>
              <p:cNvGrpSpPr/>
              <p:nvPr/>
            </p:nvGrpSpPr>
            <p:grpSpPr>
              <a:xfrm>
                <a:off x="9540595" y="3128966"/>
                <a:ext cx="540370" cy="412745"/>
                <a:chOff x="9540595" y="3128966"/>
                <a:chExt cx="540370" cy="412745"/>
              </a:xfrm>
            </p:grpSpPr>
            <p:sp>
              <p:nvSpPr>
                <p:cNvPr id="108" name="Rectangle 107">
                  <a:extLst>
                    <a:ext uri="{FF2B5EF4-FFF2-40B4-BE49-F238E27FC236}">
                      <a16:creationId xmlns:a16="http://schemas.microsoft.com/office/drawing/2014/main" id="{EC1210FA-1840-C040-AF75-C7490E5AA324}"/>
                    </a:ext>
                  </a:extLst>
                </p:cNvPr>
                <p:cNvSpPr/>
                <p:nvPr/>
              </p:nvSpPr>
              <p:spPr>
                <a:xfrm>
                  <a:off x="9540595" y="31289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9" name="Rectangle 108">
                  <a:extLst>
                    <a:ext uri="{FF2B5EF4-FFF2-40B4-BE49-F238E27FC236}">
                      <a16:creationId xmlns:a16="http://schemas.microsoft.com/office/drawing/2014/main" id="{D5DC08DF-AE32-534F-A192-4D59D392BADC}"/>
                    </a:ext>
                  </a:extLst>
                </p:cNvPr>
                <p:cNvSpPr/>
                <p:nvPr/>
              </p:nvSpPr>
              <p:spPr>
                <a:xfrm>
                  <a:off x="9577685" y="3167884"/>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0" name="Rectangle 109">
                  <a:extLst>
                    <a:ext uri="{FF2B5EF4-FFF2-40B4-BE49-F238E27FC236}">
                      <a16:creationId xmlns:a16="http://schemas.microsoft.com/office/drawing/2014/main" id="{1F302116-BE69-7948-8E50-5FA2D1561E30}"/>
                    </a:ext>
                  </a:extLst>
                </p:cNvPr>
                <p:cNvSpPr/>
                <p:nvPr/>
              </p:nvSpPr>
              <p:spPr>
                <a:xfrm>
                  <a:off x="9619203" y="3210883"/>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C8EEE7A1-FC6C-504B-B5ED-30AB50BD5491}"/>
                        </a:ext>
                      </a:extLst>
                    </p:cNvPr>
                    <p:cNvSpPr txBox="1"/>
                    <p:nvPr/>
                  </p:nvSpPr>
                  <p:spPr>
                    <a:xfrm>
                      <a:off x="9772811" y="3244180"/>
                      <a:ext cx="308154" cy="2975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latin typeface="Cambria Math" panose="02040503050406030204" pitchFamily="18" charset="0"/>
                                  </a:rPr>
                                </m:ctrlPr>
                              </m:sSubPr>
                              <m:e>
                                <m:r>
                                  <a:rPr lang="en-GB" sz="1400" i="1">
                                    <a:latin typeface="Cambria Math" charset="0"/>
                                  </a:rPr>
                                  <m:t>𝑔</m:t>
                                </m:r>
                              </m:e>
                              <m:sub>
                                <m:r>
                                  <a:rPr lang="en-GB" sz="1400" i="1">
                                    <a:latin typeface="Cambria Math" charset="0"/>
                                  </a:rPr>
                                  <m:t>1</m:t>
                                </m:r>
                              </m:sub>
                            </m:sSub>
                          </m:oMath>
                        </m:oMathPara>
                      </a14:m>
                      <a:endParaRPr lang="en-GB" sz="1400" dirty="0"/>
                    </a:p>
                  </p:txBody>
                </p:sp>
              </mc:Choice>
              <mc:Fallback xmlns="">
                <p:sp>
                  <p:nvSpPr>
                    <p:cNvPr id="542" name="TextBox 541">
                      <a:extLst>
                        <a:ext uri="{FF2B5EF4-FFF2-40B4-BE49-F238E27FC236}">
                          <a16:creationId xmlns:a16="http://schemas.microsoft.com/office/drawing/2014/main" id="{C734339B-8611-B244-B833-E634A9B1EF6D}"/>
                        </a:ext>
                      </a:extLst>
                    </p:cNvPr>
                    <p:cNvSpPr txBox="1">
                      <a:spLocks noRot="1" noChangeAspect="1" noMove="1" noResize="1" noEditPoints="1" noAdjustHandles="1" noChangeArrowheads="1" noChangeShapeType="1" noTextEdit="1"/>
                    </p:cNvSpPr>
                    <p:nvPr/>
                  </p:nvSpPr>
                  <p:spPr>
                    <a:xfrm>
                      <a:off x="9772811" y="3244180"/>
                      <a:ext cx="308154" cy="297531"/>
                    </a:xfrm>
                    <a:prstGeom prst="rect">
                      <a:avLst/>
                    </a:prstGeom>
                    <a:blipFill>
                      <a:blip r:embed="rId40"/>
                      <a:stretch>
                        <a:fillRect l="-15789"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7" name="Oval 76">
                  <a:extLst>
                    <a:ext uri="{FF2B5EF4-FFF2-40B4-BE49-F238E27FC236}">
                      <a16:creationId xmlns:a16="http://schemas.microsoft.com/office/drawing/2014/main" id="{9BDD1EB6-AB78-C74A-B90F-452687971934}"/>
                    </a:ext>
                  </a:extLst>
                </p:cNvPr>
                <p:cNvSpPr/>
                <p:nvPr/>
              </p:nvSpPr>
              <p:spPr>
                <a:xfrm>
                  <a:off x="7109772" y="3651587"/>
                  <a:ext cx="1213931"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charset="0"/>
                          </a:rPr>
                          <m:t>𝑁𝑎𝑡</m:t>
                        </m:r>
                        <m:d>
                          <m:dPr>
                            <m:ctrlPr>
                              <a:rPr lang="en-GB" sz="1400" i="1">
                                <a:latin typeface="Cambria Math" panose="02040503050406030204" pitchFamily="18" charset="0"/>
                              </a:rPr>
                            </m:ctrlPr>
                          </m:dPr>
                          <m:e>
                            <m:r>
                              <a:rPr lang="en-GB" sz="1400" i="1">
                                <a:latin typeface="Cambria Math" panose="02040503050406030204" pitchFamily="18" charset="0"/>
                              </a:rPr>
                              <m:t>𝐷</m:t>
                            </m:r>
                          </m:e>
                        </m:d>
                      </m:oMath>
                    </m:oMathPara>
                  </a14:m>
                  <a:endParaRPr lang="en-GB" sz="1400" dirty="0"/>
                </a:p>
              </p:txBody>
            </p:sp>
          </mc:Choice>
          <mc:Fallback xmlns="">
            <p:sp>
              <p:nvSpPr>
                <p:cNvPr id="508" name="Oval 507">
                  <a:extLst>
                    <a:ext uri="{FF2B5EF4-FFF2-40B4-BE49-F238E27FC236}">
                      <a16:creationId xmlns:a16="http://schemas.microsoft.com/office/drawing/2014/main" id="{B294B7F9-2548-884B-90CB-70D7B1AE5DED}"/>
                    </a:ext>
                  </a:extLst>
                </p:cNvPr>
                <p:cNvSpPr>
                  <a:spLocks noRot="1" noChangeAspect="1" noMove="1" noResize="1" noEditPoints="1" noAdjustHandles="1" noChangeArrowheads="1" noChangeShapeType="1" noTextEdit="1"/>
                </p:cNvSpPr>
                <p:nvPr/>
              </p:nvSpPr>
              <p:spPr>
                <a:xfrm>
                  <a:off x="7109772" y="3651587"/>
                  <a:ext cx="1213931" cy="418381"/>
                </a:xfrm>
                <a:prstGeom prst="ellipse">
                  <a:avLst/>
                </a:prstGeom>
                <a:blipFill>
                  <a:blip r:embed="rId4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Oval 77">
                  <a:extLst>
                    <a:ext uri="{FF2B5EF4-FFF2-40B4-BE49-F238E27FC236}">
                      <a16:creationId xmlns:a16="http://schemas.microsoft.com/office/drawing/2014/main" id="{E7DA6416-A510-CE47-BD66-BB61967B11C9}"/>
                    </a:ext>
                  </a:extLst>
                </p:cNvPr>
                <p:cNvSpPr/>
                <p:nvPr/>
              </p:nvSpPr>
              <p:spPr>
                <a:xfrm>
                  <a:off x="10276417" y="3651590"/>
                  <a:ext cx="1058655" cy="418381"/>
                </a:xfrm>
                <a:prstGeom prst="ellipse">
                  <a:avLst/>
                </a:prstGeom>
                <a:solidFill>
                  <a:schemeClr val="bg1"/>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𝐴𝑐𝑐</m:t>
                        </m:r>
                        <m:d>
                          <m:dPr>
                            <m:ctrlPr>
                              <a:rPr lang="en-GB" sz="1400" i="1">
                                <a:latin typeface="Cambria Math" panose="02040503050406030204" pitchFamily="18" charset="0"/>
                              </a:rPr>
                            </m:ctrlPr>
                          </m:dPr>
                          <m:e>
                            <m:r>
                              <a:rPr lang="en-GB" sz="1400" b="0" i="1" smtClean="0">
                                <a:latin typeface="Cambria Math" panose="02040503050406030204" pitchFamily="18" charset="0"/>
                              </a:rPr>
                              <m:t>𝐼</m:t>
                            </m:r>
                          </m:e>
                        </m:d>
                      </m:oMath>
                    </m:oMathPara>
                  </a14:m>
                  <a:endParaRPr lang="en-GB" sz="1400" dirty="0"/>
                </a:p>
              </p:txBody>
            </p:sp>
          </mc:Choice>
          <mc:Fallback xmlns="">
            <p:sp>
              <p:nvSpPr>
                <p:cNvPr id="509" name="Oval 508">
                  <a:extLst>
                    <a:ext uri="{FF2B5EF4-FFF2-40B4-BE49-F238E27FC236}">
                      <a16:creationId xmlns:a16="http://schemas.microsoft.com/office/drawing/2014/main" id="{083CD013-6FF5-3946-84FA-EE94AF0155A6}"/>
                    </a:ext>
                  </a:extLst>
                </p:cNvPr>
                <p:cNvSpPr>
                  <a:spLocks noRot="1" noChangeAspect="1" noMove="1" noResize="1" noEditPoints="1" noAdjustHandles="1" noChangeArrowheads="1" noChangeShapeType="1" noTextEdit="1"/>
                </p:cNvSpPr>
                <p:nvPr/>
              </p:nvSpPr>
              <p:spPr>
                <a:xfrm>
                  <a:off x="10276417" y="3651590"/>
                  <a:ext cx="1058655" cy="418381"/>
                </a:xfrm>
                <a:prstGeom prst="ellipse">
                  <a:avLst/>
                </a:prstGeom>
                <a:blipFill>
                  <a:blip r:embed="rId4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Oval 78">
                  <a:extLst>
                    <a:ext uri="{FF2B5EF4-FFF2-40B4-BE49-F238E27FC236}">
                      <a16:creationId xmlns:a16="http://schemas.microsoft.com/office/drawing/2014/main" id="{69FF7A5A-262D-9E4B-9036-3CCDB5CCF54D}"/>
                    </a:ext>
                  </a:extLst>
                </p:cNvPr>
                <p:cNvSpPr/>
                <p:nvPr/>
              </p:nvSpPr>
              <p:spPr>
                <a:xfrm>
                  <a:off x="8617876" y="5513138"/>
                  <a:ext cx="1254398"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49" name="Oval 48">
                  <a:extLst>
                    <a:ext uri="{FF2B5EF4-FFF2-40B4-BE49-F238E27FC236}">
                      <a16:creationId xmlns:a16="http://schemas.microsoft.com/office/drawing/2014/main" id="{E54DC2EF-E83C-124B-8B87-FA36420A46D6}"/>
                    </a:ext>
                  </a:extLst>
                </p:cNvPr>
                <p:cNvSpPr>
                  <a:spLocks noRot="1" noChangeAspect="1" noMove="1" noResize="1" noEditPoints="1" noAdjustHandles="1" noChangeArrowheads="1" noChangeShapeType="1" noTextEdit="1"/>
                </p:cNvSpPr>
                <p:nvPr/>
              </p:nvSpPr>
              <p:spPr>
                <a:xfrm>
                  <a:off x="8617876" y="5513138"/>
                  <a:ext cx="1254398" cy="418382"/>
                </a:xfrm>
                <a:prstGeom prst="ellipse">
                  <a:avLst/>
                </a:prstGeom>
                <a:blipFill>
                  <a:blip r:embed="rId4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Oval 79">
                  <a:extLst>
                    <a:ext uri="{FF2B5EF4-FFF2-40B4-BE49-F238E27FC236}">
                      <a16:creationId xmlns:a16="http://schemas.microsoft.com/office/drawing/2014/main" id="{49BE3FB9-EB47-5B4F-BB51-89F1577A7FC4}"/>
                    </a:ext>
                  </a:extLst>
                </p:cNvPr>
                <p:cNvSpPr/>
                <p:nvPr/>
              </p:nvSpPr>
              <p:spPr>
                <a:xfrm>
                  <a:off x="6907622" y="4892572"/>
                  <a:ext cx="1650615"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511" name="Oval 510">
                  <a:extLst>
                    <a:ext uri="{FF2B5EF4-FFF2-40B4-BE49-F238E27FC236}">
                      <a16:creationId xmlns:a16="http://schemas.microsoft.com/office/drawing/2014/main" id="{DE22F68C-A241-A94A-9618-D2B967715D33}"/>
                    </a:ext>
                  </a:extLst>
                </p:cNvPr>
                <p:cNvSpPr>
                  <a:spLocks noRot="1" noChangeAspect="1" noMove="1" noResize="1" noEditPoints="1" noAdjustHandles="1" noChangeArrowheads="1" noChangeShapeType="1" noTextEdit="1"/>
                </p:cNvSpPr>
                <p:nvPr/>
              </p:nvSpPr>
              <p:spPr>
                <a:xfrm>
                  <a:off x="6907622" y="4892572"/>
                  <a:ext cx="1650615" cy="418381"/>
                </a:xfrm>
                <a:prstGeom prst="ellipse">
                  <a:avLst/>
                </a:prstGeom>
                <a:blipFill>
                  <a:blip r:embed="rId4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Oval 80">
                  <a:extLst>
                    <a:ext uri="{FF2B5EF4-FFF2-40B4-BE49-F238E27FC236}">
                      <a16:creationId xmlns:a16="http://schemas.microsoft.com/office/drawing/2014/main" id="{38AD1000-871A-6242-B0AC-4C24046ADAF7}"/>
                    </a:ext>
                  </a:extLst>
                </p:cNvPr>
                <p:cNvSpPr/>
                <p:nvPr/>
              </p:nvSpPr>
              <p:spPr>
                <a:xfrm>
                  <a:off x="8837373" y="4272442"/>
                  <a:ext cx="811112"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512" name="Oval 511">
                  <a:extLst>
                    <a:ext uri="{FF2B5EF4-FFF2-40B4-BE49-F238E27FC236}">
                      <a16:creationId xmlns:a16="http://schemas.microsoft.com/office/drawing/2014/main" id="{9814F389-F4ED-C742-B90C-2AA7DEAE3EB8}"/>
                    </a:ext>
                  </a:extLst>
                </p:cNvPr>
                <p:cNvSpPr>
                  <a:spLocks noRot="1" noChangeAspect="1" noMove="1" noResize="1" noEditPoints="1" noAdjustHandles="1" noChangeArrowheads="1" noChangeShapeType="1" noTextEdit="1"/>
                </p:cNvSpPr>
                <p:nvPr/>
              </p:nvSpPr>
              <p:spPr>
                <a:xfrm>
                  <a:off x="8837373" y="4272442"/>
                  <a:ext cx="811112" cy="418381"/>
                </a:xfrm>
                <a:prstGeom prst="ellipse">
                  <a:avLst/>
                </a:prstGeom>
                <a:blipFill>
                  <a:blip r:embed="rId45"/>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Oval 81">
                  <a:extLst>
                    <a:ext uri="{FF2B5EF4-FFF2-40B4-BE49-F238E27FC236}">
                      <a16:creationId xmlns:a16="http://schemas.microsoft.com/office/drawing/2014/main" id="{D28A7AF0-8487-5F4C-8A23-E8665719E406}"/>
                    </a:ext>
                  </a:extLst>
                </p:cNvPr>
                <p:cNvSpPr/>
                <p:nvPr/>
              </p:nvSpPr>
              <p:spPr>
                <a:xfrm>
                  <a:off x="10039464" y="4892572"/>
                  <a:ext cx="1920073"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513" name="Oval 512">
                  <a:extLst>
                    <a:ext uri="{FF2B5EF4-FFF2-40B4-BE49-F238E27FC236}">
                      <a16:creationId xmlns:a16="http://schemas.microsoft.com/office/drawing/2014/main" id="{76FEE5F9-01A0-6B41-A7CD-69B3879494B7}"/>
                    </a:ext>
                  </a:extLst>
                </p:cNvPr>
                <p:cNvSpPr>
                  <a:spLocks noRot="1" noChangeAspect="1" noMove="1" noResize="1" noEditPoints="1" noAdjustHandles="1" noChangeArrowheads="1" noChangeShapeType="1" noTextEdit="1"/>
                </p:cNvSpPr>
                <p:nvPr/>
              </p:nvSpPr>
              <p:spPr>
                <a:xfrm>
                  <a:off x="10039464" y="4892572"/>
                  <a:ext cx="1920073" cy="418381"/>
                </a:xfrm>
                <a:prstGeom prst="ellipse">
                  <a:avLst/>
                </a:prstGeom>
                <a:blipFill>
                  <a:blip r:embed="rId46"/>
                  <a:stretch>
                    <a:fillRect/>
                  </a:stretch>
                </a:blipFill>
                <a:ln>
                  <a:solidFill>
                    <a:schemeClr val="tx1"/>
                  </a:solidFill>
                </a:ln>
              </p:spPr>
              <p:txBody>
                <a:bodyPr/>
                <a:lstStyle/>
                <a:p>
                  <a:r>
                    <a:rPr lang="en-GB">
                      <a:noFill/>
                    </a:rPr>
                    <a:t> </a:t>
                  </a:r>
                </a:p>
              </p:txBody>
            </p:sp>
          </mc:Fallback>
        </mc:AlternateContent>
        <p:cxnSp>
          <p:nvCxnSpPr>
            <p:cNvPr id="83" name="Straight Connector 82">
              <a:extLst>
                <a:ext uri="{FF2B5EF4-FFF2-40B4-BE49-F238E27FC236}">
                  <a16:creationId xmlns:a16="http://schemas.microsoft.com/office/drawing/2014/main" id="{B9443631-943F-D943-A008-46DAA67502B7}"/>
                </a:ext>
              </a:extLst>
            </p:cNvPr>
            <p:cNvCxnSpPr>
              <a:cxnSpLocks/>
              <a:stCxn id="80" idx="6"/>
              <a:endCxn id="101" idx="1"/>
            </p:cNvCxnSpPr>
            <p:nvPr/>
          </p:nvCxnSpPr>
          <p:spPr>
            <a:xfrm flipV="1">
              <a:off x="8558237" y="5101135"/>
              <a:ext cx="340995"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D5AB868-4133-CF49-9140-10F19DDBCB70}"/>
                </a:ext>
              </a:extLst>
            </p:cNvPr>
            <p:cNvCxnSpPr>
              <a:cxnSpLocks/>
              <a:stCxn id="81" idx="4"/>
              <a:endCxn id="101" idx="0"/>
            </p:cNvCxnSpPr>
            <p:nvPr/>
          </p:nvCxnSpPr>
          <p:spPr>
            <a:xfrm flipH="1">
              <a:off x="8971232" y="4690824"/>
              <a:ext cx="271697"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DE8F6A7-0550-304F-BE48-AD87F5722587}"/>
                </a:ext>
              </a:extLst>
            </p:cNvPr>
            <p:cNvCxnSpPr>
              <a:cxnSpLocks/>
              <a:stCxn id="79" idx="0"/>
              <a:endCxn id="101" idx="2"/>
            </p:cNvCxnSpPr>
            <p:nvPr/>
          </p:nvCxnSpPr>
          <p:spPr>
            <a:xfrm flipH="1" flipV="1">
              <a:off x="8971232" y="5173133"/>
              <a:ext cx="273844"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3DBF8EC0-EE84-004C-A27D-6AEB6430946C}"/>
                </a:ext>
              </a:extLst>
            </p:cNvPr>
            <p:cNvGrpSpPr/>
            <p:nvPr/>
          </p:nvGrpSpPr>
          <p:grpSpPr>
            <a:xfrm>
              <a:off x="8610247" y="4990220"/>
              <a:ext cx="474503" cy="412240"/>
              <a:chOff x="9288700" y="3036033"/>
              <a:chExt cx="474503" cy="412240"/>
            </a:xfrm>
          </p:grpSpPr>
          <p:sp>
            <p:nvSpPr>
              <p:cNvPr id="100" name="Rectangle 99">
                <a:extLst>
                  <a:ext uri="{FF2B5EF4-FFF2-40B4-BE49-F238E27FC236}">
                    <a16:creationId xmlns:a16="http://schemas.microsoft.com/office/drawing/2014/main" id="{AA68F40A-69BA-C445-9C00-4D72D66D328B}"/>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1" name="Rectangle 100">
                <a:extLst>
                  <a:ext uri="{FF2B5EF4-FFF2-40B4-BE49-F238E27FC236}">
                    <a16:creationId xmlns:a16="http://schemas.microsoft.com/office/drawing/2014/main" id="{DF5A5878-5F71-D143-B6B0-58449F50459E}"/>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2" name="Rectangle 101">
                <a:extLst>
                  <a:ext uri="{FF2B5EF4-FFF2-40B4-BE49-F238E27FC236}">
                    <a16:creationId xmlns:a16="http://schemas.microsoft.com/office/drawing/2014/main" id="{B2FFFDAA-DA56-B841-88F4-888FD10CDCFC}"/>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858A0FBD-E767-904E-AD16-ECC3F28DD0DA}"/>
                      </a:ext>
                    </a:extLst>
                  </p:cNvPr>
                  <p:cNvSpPr txBox="1"/>
                  <p:nvPr/>
                </p:nvSpPr>
                <p:spPr>
                  <a:xfrm>
                    <a:off x="9288700" y="3150745"/>
                    <a:ext cx="313909"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534" name="TextBox 533">
                    <a:extLst>
                      <a:ext uri="{FF2B5EF4-FFF2-40B4-BE49-F238E27FC236}">
                        <a16:creationId xmlns:a16="http://schemas.microsoft.com/office/drawing/2014/main" id="{187647C0-B74A-6245-8E12-58A612C0BE3F}"/>
                      </a:ext>
                    </a:extLst>
                  </p:cNvPr>
                  <p:cNvSpPr txBox="1">
                    <a:spLocks noRot="1" noChangeAspect="1" noMove="1" noResize="1" noEditPoints="1" noAdjustHandles="1" noChangeArrowheads="1" noChangeShapeType="1" noTextEdit="1"/>
                  </p:cNvSpPr>
                  <p:nvPr/>
                </p:nvSpPr>
                <p:spPr>
                  <a:xfrm>
                    <a:off x="9288700" y="3150745"/>
                    <a:ext cx="313909" cy="297528"/>
                  </a:xfrm>
                  <a:prstGeom prst="rect">
                    <a:avLst/>
                  </a:prstGeom>
                  <a:blipFill>
                    <a:blip r:embed="rId47"/>
                    <a:stretch>
                      <a:fillRect l="-15789" r="-5263" b="-16667"/>
                    </a:stretch>
                  </a:blipFill>
                </p:spPr>
                <p:txBody>
                  <a:bodyPr/>
                  <a:lstStyle/>
                  <a:p>
                    <a:r>
                      <a:rPr lang="en-GB">
                        <a:noFill/>
                      </a:rPr>
                      <a:t> </a:t>
                    </a:r>
                  </a:p>
                </p:txBody>
              </p:sp>
            </mc:Fallback>
          </mc:AlternateContent>
        </p:grpSp>
        <p:cxnSp>
          <p:nvCxnSpPr>
            <p:cNvPr id="87" name="Straight Connector 86">
              <a:extLst>
                <a:ext uri="{FF2B5EF4-FFF2-40B4-BE49-F238E27FC236}">
                  <a16:creationId xmlns:a16="http://schemas.microsoft.com/office/drawing/2014/main" id="{6E973951-6C69-7240-9869-B7B2CC06310D}"/>
                </a:ext>
              </a:extLst>
            </p:cNvPr>
            <p:cNvCxnSpPr>
              <a:cxnSpLocks/>
              <a:stCxn id="81" idx="4"/>
              <a:endCxn id="97" idx="0"/>
            </p:cNvCxnSpPr>
            <p:nvPr/>
          </p:nvCxnSpPr>
          <p:spPr>
            <a:xfrm>
              <a:off x="9242930" y="4690824"/>
              <a:ext cx="259175"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8457012-0CBF-B642-9A9C-EF06C19F279C}"/>
                </a:ext>
              </a:extLst>
            </p:cNvPr>
            <p:cNvCxnSpPr>
              <a:cxnSpLocks/>
              <a:stCxn id="82" idx="2"/>
              <a:endCxn id="97" idx="3"/>
            </p:cNvCxnSpPr>
            <p:nvPr/>
          </p:nvCxnSpPr>
          <p:spPr>
            <a:xfrm flipH="1" flipV="1">
              <a:off x="9574104" y="5101135"/>
              <a:ext cx="465360"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714EB2E-5A86-8F4F-B1A7-248207632752}"/>
                </a:ext>
              </a:extLst>
            </p:cNvPr>
            <p:cNvCxnSpPr>
              <a:cxnSpLocks/>
              <a:stCxn id="79" idx="0"/>
              <a:endCxn id="97" idx="2"/>
            </p:cNvCxnSpPr>
            <p:nvPr/>
          </p:nvCxnSpPr>
          <p:spPr>
            <a:xfrm flipV="1">
              <a:off x="9245076" y="5173133"/>
              <a:ext cx="257028"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06A77EAB-4584-2C47-A299-03FD9C45FFEC}"/>
                </a:ext>
              </a:extLst>
            </p:cNvPr>
            <p:cNvGrpSpPr/>
            <p:nvPr/>
          </p:nvGrpSpPr>
          <p:grpSpPr>
            <a:xfrm>
              <a:off x="9393015" y="4990220"/>
              <a:ext cx="546126" cy="412737"/>
              <a:chOff x="9540595" y="3036033"/>
              <a:chExt cx="546126" cy="412737"/>
            </a:xfrm>
          </p:grpSpPr>
          <p:sp>
            <p:nvSpPr>
              <p:cNvPr id="96" name="Rectangle 95">
                <a:extLst>
                  <a:ext uri="{FF2B5EF4-FFF2-40B4-BE49-F238E27FC236}">
                    <a16:creationId xmlns:a16="http://schemas.microsoft.com/office/drawing/2014/main" id="{EA8C7E1F-C6EF-674B-B35E-09F86CA6F248}"/>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7" name="Rectangle 96">
                <a:extLst>
                  <a:ext uri="{FF2B5EF4-FFF2-40B4-BE49-F238E27FC236}">
                    <a16:creationId xmlns:a16="http://schemas.microsoft.com/office/drawing/2014/main" id="{A1478A17-DE31-FF4F-BBC7-798285B5C065}"/>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8" name="Rectangle 97">
                <a:extLst>
                  <a:ext uri="{FF2B5EF4-FFF2-40B4-BE49-F238E27FC236}">
                    <a16:creationId xmlns:a16="http://schemas.microsoft.com/office/drawing/2014/main" id="{A33D3980-9601-D34D-BCEE-FC0A91E22BE5}"/>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2FF5E01F-0B8C-E941-8C26-AFD39DA204F5}"/>
                      </a:ext>
                    </a:extLst>
                  </p:cNvPr>
                  <p:cNvSpPr txBox="1"/>
                  <p:nvPr/>
                </p:nvSpPr>
                <p:spPr>
                  <a:xfrm>
                    <a:off x="9772811" y="3151242"/>
                    <a:ext cx="313910"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530" name="TextBox 529">
                    <a:extLst>
                      <a:ext uri="{FF2B5EF4-FFF2-40B4-BE49-F238E27FC236}">
                        <a16:creationId xmlns:a16="http://schemas.microsoft.com/office/drawing/2014/main" id="{D882A47A-1E5F-6A45-A9FA-D8280459B7F1}"/>
                      </a:ext>
                    </a:extLst>
                  </p:cNvPr>
                  <p:cNvSpPr txBox="1">
                    <a:spLocks noRot="1" noChangeAspect="1" noMove="1" noResize="1" noEditPoints="1" noAdjustHandles="1" noChangeArrowheads="1" noChangeShapeType="1" noTextEdit="1"/>
                  </p:cNvSpPr>
                  <p:nvPr/>
                </p:nvSpPr>
                <p:spPr>
                  <a:xfrm>
                    <a:off x="9772811" y="3151242"/>
                    <a:ext cx="313910" cy="297528"/>
                  </a:xfrm>
                  <a:prstGeom prst="rect">
                    <a:avLst/>
                  </a:prstGeom>
                  <a:blipFill>
                    <a:blip r:embed="rId48"/>
                    <a:stretch>
                      <a:fillRect l="-15789" b="-16667"/>
                    </a:stretch>
                  </a:blipFill>
                </p:spPr>
                <p:txBody>
                  <a:bodyPr/>
                  <a:lstStyle/>
                  <a:p>
                    <a:r>
                      <a:rPr lang="en-GB">
                        <a:noFill/>
                      </a:rPr>
                      <a:t> </a:t>
                    </a:r>
                  </a:p>
                </p:txBody>
              </p:sp>
            </mc:Fallback>
          </mc:AlternateContent>
        </p:grpSp>
        <p:grpSp>
          <p:nvGrpSpPr>
            <p:cNvPr id="91" name="Group 90">
              <a:extLst>
                <a:ext uri="{FF2B5EF4-FFF2-40B4-BE49-F238E27FC236}">
                  <a16:creationId xmlns:a16="http://schemas.microsoft.com/office/drawing/2014/main" id="{5091AC20-E34A-434E-9E6A-2FF921D215BB}"/>
                </a:ext>
              </a:extLst>
            </p:cNvPr>
            <p:cNvGrpSpPr/>
            <p:nvPr/>
          </p:nvGrpSpPr>
          <p:grpSpPr>
            <a:xfrm>
              <a:off x="9648485" y="4409628"/>
              <a:ext cx="749540" cy="380873"/>
              <a:chOff x="8665851" y="3155493"/>
              <a:chExt cx="749540" cy="380873"/>
            </a:xfrm>
          </p:grpSpPr>
          <p:cxnSp>
            <p:nvCxnSpPr>
              <p:cNvPr id="92" name="Straight Connector 91">
                <a:extLst>
                  <a:ext uri="{FF2B5EF4-FFF2-40B4-BE49-F238E27FC236}">
                    <a16:creationId xmlns:a16="http://schemas.microsoft.com/office/drawing/2014/main" id="{8DE3D449-4C37-5945-A62B-1F21DCBE3A60}"/>
                  </a:ext>
                </a:extLst>
              </p:cNvPr>
              <p:cNvCxnSpPr>
                <a:cxnSpLocks/>
                <a:stCxn id="81" idx="6"/>
                <a:endCxn id="94" idx="1"/>
              </p:cNvCxnSpPr>
              <p:nvPr/>
            </p:nvCxnSpPr>
            <p:spPr>
              <a:xfrm flipV="1">
                <a:off x="8665851" y="3227493"/>
                <a:ext cx="291629" cy="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123E8660-BF3F-854E-B1AD-7522E5D80B72}"/>
                  </a:ext>
                </a:extLst>
              </p:cNvPr>
              <p:cNvGrpSpPr/>
              <p:nvPr/>
            </p:nvGrpSpPr>
            <p:grpSpPr>
              <a:xfrm>
                <a:off x="8957481" y="3155493"/>
                <a:ext cx="457910" cy="380873"/>
                <a:chOff x="8957481" y="3155493"/>
                <a:chExt cx="457910" cy="380873"/>
              </a:xfrm>
            </p:grpSpPr>
            <p:sp>
              <p:nvSpPr>
                <p:cNvPr id="94" name="Rectangle 93">
                  <a:extLst>
                    <a:ext uri="{FF2B5EF4-FFF2-40B4-BE49-F238E27FC236}">
                      <a16:creationId xmlns:a16="http://schemas.microsoft.com/office/drawing/2014/main" id="{6B5D905C-8021-774A-ADD0-4CE125F29669}"/>
                    </a:ext>
                  </a:extLst>
                </p:cNvPr>
                <p:cNvSpPr/>
                <p:nvPr/>
              </p:nvSpPr>
              <p:spPr>
                <a:xfrm>
                  <a:off x="8957481" y="31554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9EFD4560-956E-5641-9CD7-A36AD3BFDEE6}"/>
                        </a:ext>
                      </a:extLst>
                    </p:cNvPr>
                    <p:cNvSpPr txBox="1"/>
                    <p:nvPr/>
                  </p:nvSpPr>
                  <p:spPr>
                    <a:xfrm>
                      <a:off x="9101481" y="3238837"/>
                      <a:ext cx="313910"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526" name="TextBox 525">
                      <a:extLst>
                        <a:ext uri="{FF2B5EF4-FFF2-40B4-BE49-F238E27FC236}">
                          <a16:creationId xmlns:a16="http://schemas.microsoft.com/office/drawing/2014/main" id="{134681A7-07EA-3942-A554-CA12A0BEECA0}"/>
                        </a:ext>
                      </a:extLst>
                    </p:cNvPr>
                    <p:cNvSpPr txBox="1">
                      <a:spLocks noRot="1" noChangeAspect="1" noMove="1" noResize="1" noEditPoints="1" noAdjustHandles="1" noChangeArrowheads="1" noChangeShapeType="1" noTextEdit="1"/>
                    </p:cNvSpPr>
                    <p:nvPr/>
                  </p:nvSpPr>
                  <p:spPr>
                    <a:xfrm>
                      <a:off x="9101481" y="3238837"/>
                      <a:ext cx="313910" cy="297529"/>
                    </a:xfrm>
                    <a:prstGeom prst="rect">
                      <a:avLst/>
                    </a:prstGeom>
                    <a:blipFill>
                      <a:blip r:embed="rId49"/>
                      <a:stretch>
                        <a:fillRect l="-15789" r="-5263" b="-22222"/>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479202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normAutofit/>
          </a:bodyPr>
          <a:lstStyle/>
          <a:p>
            <a:r>
              <a:rPr lang="en-GB" dirty="0"/>
              <a:t>First-order Jtree (FO Jtree)</a:t>
            </a:r>
          </a:p>
        </p:txBody>
      </p:sp>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p:txBody>
          <a:bodyPr>
            <a:normAutofit/>
          </a:bodyPr>
          <a:lstStyle/>
          <a:p>
            <a:r>
              <a:rPr lang="en-GB" dirty="0"/>
              <a:t>As seen on the earlier slides</a:t>
            </a:r>
          </a:p>
          <a:p>
            <a:pPr lvl="1"/>
            <a:r>
              <a:rPr lang="en-GB" dirty="0"/>
              <a:t>Acyclic graph </a:t>
            </a:r>
          </a:p>
          <a:p>
            <a:pPr lvl="1"/>
            <a:r>
              <a:rPr lang="en-GB" dirty="0"/>
              <a:t>Nodes contain PRVs, which form clusters</a:t>
            </a:r>
          </a:p>
          <a:p>
            <a:pPr lvl="1"/>
            <a:r>
              <a:rPr lang="en-GB" dirty="0"/>
              <a:t>Edges are based on the separators between the clusters</a:t>
            </a:r>
          </a:p>
          <a:p>
            <a:pPr lvl="1"/>
            <a:r>
              <a:rPr lang="en-GB" dirty="0"/>
              <a:t>Nodes have parfactors assigned</a:t>
            </a:r>
          </a:p>
          <a:p>
            <a:r>
              <a:rPr lang="en-GB" dirty="0"/>
              <a:t>Next slides:</a:t>
            </a:r>
          </a:p>
          <a:p>
            <a:pPr lvl="1"/>
            <a:r>
              <a:rPr lang="en-GB" dirty="0"/>
              <a:t>Formal definition</a:t>
            </a:r>
          </a:p>
          <a:p>
            <a:pPr lvl="1"/>
            <a:r>
              <a:rPr lang="en-GB" dirty="0"/>
              <a:t>Construction</a:t>
            </a:r>
          </a:p>
          <a:p>
            <a:pPr lvl="2"/>
            <a:r>
              <a:rPr lang="en-GB" dirty="0"/>
              <a:t>Get an </a:t>
            </a:r>
            <a:r>
              <a:rPr lang="en-GB" i="1" dirty="0"/>
              <a:t>acyclic</a:t>
            </a:r>
            <a:r>
              <a:rPr lang="en-GB" dirty="0"/>
              <a:t> structure </a:t>
            </a:r>
            <a:br>
              <a:rPr lang="en-GB" dirty="0"/>
            </a:br>
            <a:r>
              <a:rPr lang="en-GB" dirty="0"/>
              <a:t>with valid </a:t>
            </a:r>
            <a:r>
              <a:rPr lang="en-GB" i="1" dirty="0"/>
              <a:t>separators</a:t>
            </a:r>
            <a:r>
              <a:rPr lang="en-GB" dirty="0"/>
              <a:t> and </a:t>
            </a:r>
            <a:br>
              <a:rPr lang="en-GB" dirty="0"/>
            </a:br>
            <a:r>
              <a:rPr lang="en-GB" dirty="0"/>
              <a:t>each parfactor of a model </a:t>
            </a:r>
            <a:br>
              <a:rPr lang="en-GB" dirty="0"/>
            </a:br>
            <a:r>
              <a:rPr lang="en-GB" dirty="0"/>
              <a:t>assigned to a </a:t>
            </a:r>
            <a:r>
              <a:rPr lang="en-GB" i="1" dirty="0"/>
              <a:t>local model</a:t>
            </a:r>
          </a:p>
        </p:txBody>
      </p:sp>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16</a:t>
            </a:fld>
            <a:endParaRPr lang="en-GB"/>
          </a:p>
        </p:txBody>
      </p:sp>
      <p:sp>
        <p:nvSpPr>
          <p:cNvPr id="5" name="Date Placeholder 4">
            <a:extLst>
              <a:ext uri="{FF2B5EF4-FFF2-40B4-BE49-F238E27FC236}">
                <a16:creationId xmlns:a16="http://schemas.microsoft.com/office/drawing/2014/main" id="{44E8B3E0-83E1-EA46-87F9-F4AD8306FB32}"/>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9E950860-CD75-1B48-A6BE-2E12EA89E8E9}"/>
              </a:ext>
            </a:extLst>
          </p:cNvPr>
          <p:cNvSpPr>
            <a:spLocks noGrp="1"/>
          </p:cNvSpPr>
          <p:nvPr>
            <p:ph type="ftr" sz="quarter" idx="3"/>
          </p:nvPr>
        </p:nvSpPr>
        <p:spPr/>
        <p:txBody>
          <a:bodyPr/>
          <a:lstStyle/>
          <a:p>
            <a:r>
              <a:rPr lang="en-GB"/>
              <a:t>T. Braun - StaRAI</a:t>
            </a:r>
          </a:p>
        </p:txBody>
      </p:sp>
      <p:grpSp>
        <p:nvGrpSpPr>
          <p:cNvPr id="27" name="Group 26">
            <a:extLst>
              <a:ext uri="{FF2B5EF4-FFF2-40B4-BE49-F238E27FC236}">
                <a16:creationId xmlns:a16="http://schemas.microsoft.com/office/drawing/2014/main" id="{94805A78-4A5B-5A4F-9F5A-C8807CE0CC88}"/>
              </a:ext>
            </a:extLst>
          </p:cNvPr>
          <p:cNvGrpSpPr/>
          <p:nvPr/>
        </p:nvGrpSpPr>
        <p:grpSpPr>
          <a:xfrm>
            <a:off x="5543362" y="4919668"/>
            <a:ext cx="6288313" cy="986246"/>
            <a:chOff x="5589344" y="1663629"/>
            <a:chExt cx="6288313" cy="986246"/>
          </a:xfrm>
        </p:grpSpPr>
        <p:cxnSp>
          <p:nvCxnSpPr>
            <p:cNvPr id="28" name="Straight Connector 27">
              <a:extLst>
                <a:ext uri="{FF2B5EF4-FFF2-40B4-BE49-F238E27FC236}">
                  <a16:creationId xmlns:a16="http://schemas.microsoft.com/office/drawing/2014/main" id="{90B384D7-EF84-D84E-84CA-724F6B347933}"/>
                </a:ext>
              </a:extLst>
            </p:cNvPr>
            <p:cNvCxnSpPr>
              <a:cxnSpLocks/>
              <a:stCxn id="53" idx="3"/>
              <a:endCxn id="57"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66736EF-85D9-D446-BEBF-C455A737853C}"/>
                </a:ext>
              </a:extLst>
            </p:cNvPr>
            <p:cNvCxnSpPr>
              <a:cxnSpLocks/>
              <a:stCxn id="57" idx="3"/>
              <a:endCxn id="55"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CCF70B9-17A5-F340-8E84-7178680D0BFE}"/>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F0CA0A60-0426-9142-B54D-AE7595DE0600}"/>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56" name="TextBox 55">
                    <a:extLst>
                      <a:ext uri="{FF2B5EF4-FFF2-40B4-BE49-F238E27FC236}">
                        <a16:creationId xmlns:a16="http://schemas.microsoft.com/office/drawing/2014/main" id="{F0CA0A60-0426-9142-B54D-AE7595DE0600}"/>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3"/>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AF06815-FF67-D143-A365-D67BB4A3C896}"/>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57" name="TextBox 56">
                    <a:extLst>
                      <a:ext uri="{FF2B5EF4-FFF2-40B4-BE49-F238E27FC236}">
                        <a16:creationId xmlns:a16="http://schemas.microsoft.com/office/drawing/2014/main" id="{8AF06815-FF67-D143-A365-D67BB4A3C896}"/>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4"/>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31" name="Group 30">
              <a:extLst>
                <a:ext uri="{FF2B5EF4-FFF2-40B4-BE49-F238E27FC236}">
                  <a16:creationId xmlns:a16="http://schemas.microsoft.com/office/drawing/2014/main" id="{A2129DD8-7524-EF43-84A6-669A40482D00}"/>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90F9C98-EE74-BE47-A3FC-F07CBF97AEAF}"/>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charset="0"/>
                                </a:rPr>
                                <m:t>𝑔</m:t>
                              </m:r>
                            </m:e>
                            <m:sub>
                              <m:r>
                                <a:rPr lang="de-DE" i="1">
                                  <a:solidFill>
                                    <a:srgbClr val="7030A0"/>
                                  </a:solidFill>
                                  <a:latin typeface="Cambria Math" charset="0"/>
                                </a:rPr>
                                <m:t>3</m:t>
                              </m:r>
                            </m:sub>
                          </m:sSub>
                        </m:oMath>
                      </m:oMathPara>
                    </a14:m>
                    <a:endParaRPr lang="en-GB" dirty="0">
                      <a:solidFill>
                        <a:srgbClr val="7030A0"/>
                      </a:solidFill>
                    </a:endParaRPr>
                  </a:p>
                </p:txBody>
              </p:sp>
            </mc:Choice>
            <mc:Fallback xmlns="">
              <p:sp>
                <p:nvSpPr>
                  <p:cNvPr id="54" name="TextBox 53">
                    <a:extLst>
                      <a:ext uri="{FF2B5EF4-FFF2-40B4-BE49-F238E27FC236}">
                        <a16:creationId xmlns:a16="http://schemas.microsoft.com/office/drawing/2014/main" id="{D90F9C98-EE74-BE47-A3FC-F07CBF97AEAF}"/>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5"/>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B2D2317-9B72-0A41-AC45-8C121BA82656}"/>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55" name="TextBox 54">
                    <a:extLst>
                      <a:ext uri="{FF2B5EF4-FFF2-40B4-BE49-F238E27FC236}">
                        <a16:creationId xmlns:a16="http://schemas.microsoft.com/office/drawing/2014/main" id="{FB2D2317-9B72-0A41-AC45-8C121BA82656}"/>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6"/>
                    <a:stretch>
                      <a:fillRect/>
                    </a:stretch>
                  </a:blipFill>
                  <a:ln>
                    <a:solidFill>
                      <a:srgbClr val="7030A0"/>
                    </a:solidFill>
                  </a:ln>
                </p:spPr>
                <p:txBody>
                  <a:bodyPr/>
                  <a:lstStyle/>
                  <a:p>
                    <a:r>
                      <a:rPr lang="en-GB">
                        <a:noFill/>
                      </a:rPr>
                      <a:t> </a:t>
                    </a:r>
                  </a:p>
                </p:txBody>
              </p:sp>
            </mc:Fallback>
          </mc:AlternateContent>
        </p:grpSp>
        <p:grpSp>
          <p:nvGrpSpPr>
            <p:cNvPr id="46" name="Group 45">
              <a:extLst>
                <a:ext uri="{FF2B5EF4-FFF2-40B4-BE49-F238E27FC236}">
                  <a16:creationId xmlns:a16="http://schemas.microsoft.com/office/drawing/2014/main" id="{6A949DEB-D735-A343-BF66-978B6B82D5C4}"/>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867E81D-8012-5F4C-93FE-80DB29429235}"/>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𝑔</m:t>
                              </m:r>
                            </m:e>
                            <m:sub>
                              <m:r>
                                <a:rPr lang="de-DE" i="1">
                                  <a:solidFill>
                                    <a:schemeClr val="accent6"/>
                                  </a:solidFill>
                                  <a:latin typeface="Cambria Math" panose="02040503050406030204" pitchFamily="18" charset="0"/>
                                </a:rPr>
                                <m:t>0</m:t>
                              </m:r>
                            </m:sub>
                          </m:sSub>
                          <m:r>
                            <a:rPr lang="de-DE" i="1">
                              <a:solidFill>
                                <a:schemeClr val="accent6"/>
                              </a:solidFill>
                              <a:latin typeface="Cambria Math" panose="02040503050406030204" pitchFamily="18" charset="0"/>
                            </a:rPr>
                            <m:t>,</m:t>
                          </m:r>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m:oMathPara>
                    </a14:m>
                    <a:endParaRPr lang="en-GB" dirty="0">
                      <a:solidFill>
                        <a:schemeClr val="accent6"/>
                      </a:solidFill>
                    </a:endParaRPr>
                  </a:p>
                </p:txBody>
              </p:sp>
            </mc:Choice>
            <mc:Fallback xmlns="">
              <p:sp>
                <p:nvSpPr>
                  <p:cNvPr id="52" name="TextBox 51">
                    <a:extLst>
                      <a:ext uri="{FF2B5EF4-FFF2-40B4-BE49-F238E27FC236}">
                        <a16:creationId xmlns:a16="http://schemas.microsoft.com/office/drawing/2014/main" id="{A867E81D-8012-5F4C-93FE-80DB29429235}"/>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7"/>
                    <a:stretch>
                      <a:fillRect l="-1224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9CD3C7F-9A66-1846-8912-8A95AF570D2D}"/>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53" name="TextBox 52">
                    <a:extLst>
                      <a:ext uri="{FF2B5EF4-FFF2-40B4-BE49-F238E27FC236}">
                        <a16:creationId xmlns:a16="http://schemas.microsoft.com/office/drawing/2014/main" id="{69CD3C7F-9A66-1846-8912-8A95AF570D2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8"/>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D350C498-B84C-5244-826F-FFFA0D65167A}"/>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47" name="Rectangle 46">
                  <a:extLst>
                    <a:ext uri="{FF2B5EF4-FFF2-40B4-BE49-F238E27FC236}">
                      <a16:creationId xmlns:a16="http://schemas.microsoft.com/office/drawing/2014/main" id="{D350C498-B84C-5244-826F-FFFA0D65167A}"/>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9"/>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41288716-0D22-504F-8E8D-87917CC28FA5}"/>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48" name="Rectangle 47">
                  <a:extLst>
                    <a:ext uri="{FF2B5EF4-FFF2-40B4-BE49-F238E27FC236}">
                      <a16:creationId xmlns:a16="http://schemas.microsoft.com/office/drawing/2014/main" id="{41288716-0D22-504F-8E8D-87917CC28FA5}"/>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9717F82-2017-A045-A1DF-C0E3C4EBFCEB}"/>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49" name="TextBox 48">
                  <a:extLst>
                    <a:ext uri="{FF2B5EF4-FFF2-40B4-BE49-F238E27FC236}">
                      <a16:creationId xmlns:a16="http://schemas.microsoft.com/office/drawing/2014/main" id="{59717F82-2017-A045-A1DF-C0E3C4EBFCEB}"/>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0C90A82-4F37-4A4E-85D1-3CF7CE55ED07}"/>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50" name="TextBox 49">
                  <a:extLst>
                    <a:ext uri="{FF2B5EF4-FFF2-40B4-BE49-F238E27FC236}">
                      <a16:creationId xmlns:a16="http://schemas.microsoft.com/office/drawing/2014/main" id="{80C90A82-4F37-4A4E-85D1-3CF7CE55ED07}"/>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2"/>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2084CAA-1992-6545-AC53-B132DA9BCF34}"/>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51" name="TextBox 50">
                  <a:extLst>
                    <a:ext uri="{FF2B5EF4-FFF2-40B4-BE49-F238E27FC236}">
                      <a16:creationId xmlns:a16="http://schemas.microsoft.com/office/drawing/2014/main" id="{32084CAA-1992-6545-AC53-B132DA9BCF34}"/>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3"/>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261595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B513-847F-E949-856D-8B7EDEDD608A}"/>
              </a:ext>
            </a:extLst>
          </p:cNvPr>
          <p:cNvSpPr>
            <a:spLocks noGrp="1"/>
          </p:cNvSpPr>
          <p:nvPr>
            <p:ph type="title"/>
          </p:nvPr>
        </p:nvSpPr>
        <p:spPr/>
        <p:txBody>
          <a:bodyPr/>
          <a:lstStyle/>
          <a:p>
            <a:r>
              <a:rPr lang="en-GB" dirty="0"/>
              <a:t>Parameterised Clusters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0E6A99-AF4A-9342-B047-7AB10EC08340}"/>
                  </a:ext>
                </a:extLst>
              </p:cNvPr>
              <p:cNvSpPr>
                <a:spLocks noGrp="1"/>
              </p:cNvSpPr>
              <p:nvPr>
                <p:ph idx="1"/>
              </p:nvPr>
            </p:nvSpPr>
            <p:spPr/>
            <p:txBody>
              <a:bodyPr>
                <a:normAutofit fontScale="92500"/>
              </a:bodyPr>
              <a:lstStyle/>
              <a:p>
                <a:r>
                  <a:rPr lang="en-GB" dirty="0"/>
                  <a:t>Node of an FO jtree:  Set of PRVs called parameterised cluster (</a:t>
                </a:r>
                <a:r>
                  <a:rPr lang="en-GB" dirty="0">
                    <a:solidFill>
                      <a:schemeClr val="accent1"/>
                    </a:solidFill>
                  </a:rPr>
                  <a:t>parcluster</a:t>
                </a:r>
                <a:r>
                  <a:rPr lang="en-GB" dirty="0"/>
                  <a:t>)</a:t>
                </a:r>
              </a:p>
              <a:p>
                <a:r>
                  <a:rPr lang="en-GB" dirty="0"/>
                  <a:t>Let </a:t>
                </a:r>
                <a14:m>
                  <m:oMath xmlns:m="http://schemas.openxmlformats.org/officeDocument/2006/math">
                    <m:r>
                      <a:rPr lang="en-GB" b="1" i="1" dirty="0" smtClean="0">
                        <a:latin typeface="Cambria Math" panose="02040503050406030204" pitchFamily="18" charset="0"/>
                      </a:rPr>
                      <m:t>𝑿</m:t>
                    </m:r>
                  </m:oMath>
                </a14:m>
                <a:r>
                  <a:rPr lang="en-GB" dirty="0"/>
                  <a:t> be a set of logical variables, </a:t>
                </a:r>
                <a14:m>
                  <m:oMath xmlns:m="http://schemas.openxmlformats.org/officeDocument/2006/math">
                    <m:r>
                      <a:rPr lang="de-DE" b="1" i="1" dirty="0" smtClean="0">
                        <a:latin typeface="Cambria Math" panose="02040503050406030204" pitchFamily="18" charset="0"/>
                      </a:rPr>
                      <m:t>𝑨</m:t>
                    </m:r>
                  </m:oMath>
                </a14:m>
                <a:r>
                  <a:rPr lang="en-GB" dirty="0"/>
                  <a:t> a set of PRVs with </a:t>
                </a:r>
                <a14:m>
                  <m:oMath xmlns:m="http://schemas.openxmlformats.org/officeDocument/2006/math">
                    <m:r>
                      <a:rPr lang="de-DE" b="0" i="1" dirty="0" smtClean="0">
                        <a:latin typeface="Cambria Math" panose="02040503050406030204" pitchFamily="18" charset="0"/>
                      </a:rPr>
                      <m:t>𝑙𝑣</m:t>
                    </m:r>
                    <m:d>
                      <m:dPr>
                        <m:ctrlPr>
                          <a:rPr lang="de-DE" b="0" i="1" dirty="0" smtClean="0">
                            <a:latin typeface="Cambria Math" panose="02040503050406030204" pitchFamily="18" charset="0"/>
                          </a:rPr>
                        </m:ctrlPr>
                      </m:dPr>
                      <m:e>
                        <m:r>
                          <a:rPr lang="de-DE" b="1" i="1" dirty="0" smtClean="0">
                            <a:latin typeface="Cambria Math" panose="02040503050406030204" pitchFamily="18" charset="0"/>
                          </a:rPr>
                          <m:t>𝑨</m:t>
                        </m:r>
                      </m:e>
                    </m:d>
                    <m:r>
                      <a:rPr lang="de-DE" b="1" i="1" dirty="0" smtClean="0">
                        <a:latin typeface="Cambria Math" panose="02040503050406030204" pitchFamily="18" charset="0"/>
                        <a:ea typeface="Cambria Math" panose="02040503050406030204" pitchFamily="18" charset="0"/>
                      </a:rPr>
                      <m:t>⊆</m:t>
                    </m:r>
                    <m:r>
                      <a:rPr lang="en-GB" b="1" i="1" dirty="0">
                        <a:latin typeface="Cambria Math" panose="02040503050406030204" pitchFamily="18" charset="0"/>
                      </a:rPr>
                      <m:t>𝑿</m:t>
                    </m:r>
                  </m:oMath>
                </a14:m>
                <a:r>
                  <a:rPr lang="en-GB" dirty="0"/>
                  <a:t>, and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𝒳</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𝐶</m:t>
                            </m:r>
                          </m:e>
                          <m:sub>
                            <m:r>
                              <a:rPr lang="de-DE" b="0" i="1" smtClean="0">
                                <a:latin typeface="Cambria Math" panose="02040503050406030204" pitchFamily="18" charset="0"/>
                                <a:ea typeface="Cambria Math" panose="02040503050406030204" pitchFamily="18" charset="0"/>
                              </a:rPr>
                              <m:t>𝒳</m:t>
                            </m:r>
                          </m:sub>
                        </m:sSub>
                      </m:e>
                    </m:d>
                  </m:oMath>
                </a14:m>
                <a:r>
                  <a:rPr lang="en-GB" dirty="0"/>
                  <a:t> a constraint on </a:t>
                </a:r>
                <a14:m>
                  <m:oMath xmlns:m="http://schemas.openxmlformats.org/officeDocument/2006/math">
                    <m:r>
                      <a:rPr lang="en-GB" b="1" i="1" dirty="0">
                        <a:latin typeface="Cambria Math" panose="02040503050406030204" pitchFamily="18" charset="0"/>
                      </a:rPr>
                      <m:t>𝑿</m:t>
                    </m:r>
                  </m:oMath>
                </a14:m>
                <a:endParaRPr lang="en-GB" dirty="0"/>
              </a:p>
              <a:p>
                <a:r>
                  <a:rPr lang="en-GB" dirty="0"/>
                  <a:t>Then, a parcluster </a:t>
                </a:r>
                <a14:m>
                  <m:oMath xmlns:m="http://schemas.openxmlformats.org/officeDocument/2006/math">
                    <m:r>
                      <a:rPr lang="de-DE" b="1" i="1" dirty="0" smtClean="0">
                        <a:latin typeface="Cambria Math" panose="02040503050406030204" pitchFamily="18" charset="0"/>
                      </a:rPr>
                      <m:t>𝑪</m:t>
                    </m:r>
                  </m:oMath>
                </a14:m>
                <a:r>
                  <a:rPr lang="en-GB" dirty="0"/>
                  <a:t> is given by </a:t>
                </a:r>
              </a:p>
              <a:p>
                <a:pPr marL="0" indent="0">
                  <a:buNone/>
                </a:pPr>
                <a14:m>
                  <m:oMathPara xmlns:m="http://schemas.openxmlformats.org/officeDocument/2006/math">
                    <m:oMathParaPr>
                      <m:jc m:val="centerGroup"/>
                    </m:oMathParaPr>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𝒙</m:t>
                      </m:r>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𝐶</m:t>
                          </m:r>
                        </m:e>
                        <m:sub>
                          <m:r>
                            <a:rPr lang="de-DE" i="1">
                              <a:solidFill>
                                <a:schemeClr val="accent1"/>
                              </a:solidFill>
                              <a:latin typeface="Cambria Math" panose="02040503050406030204" pitchFamily="18" charset="0"/>
                              <a:ea typeface="Cambria Math" panose="02040503050406030204" pitchFamily="18" charset="0"/>
                            </a:rPr>
                            <m:t>𝒳</m:t>
                          </m:r>
                        </m:sub>
                      </m:sSub>
                      <m:r>
                        <a:rPr lang="de-DE">
                          <a:solidFill>
                            <a:schemeClr val="accent1"/>
                          </a:solidFill>
                          <a:latin typeface="Cambria Math" panose="02040503050406030204" pitchFamily="18" charset="0"/>
                          <a:ea typeface="Cambria Math" panose="02040503050406030204" pitchFamily="18" charset="0"/>
                        </a:rPr>
                        <m:t> :</m:t>
                      </m:r>
                      <m:sSub>
                        <m:sSubPr>
                          <m:ctrlPr>
                            <a:rPr lang="de-DE" b="1"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rPr>
                            <m:t>𝑨</m:t>
                          </m:r>
                        </m:e>
                        <m:sub>
                          <m:r>
                            <a:rPr lang="de-DE" b="1" i="1" dirty="0">
                              <a:solidFill>
                                <a:schemeClr val="accent1"/>
                              </a:solidFill>
                              <a:latin typeface="Cambria Math" panose="02040503050406030204" pitchFamily="18" charset="0"/>
                            </a:rPr>
                            <m:t>|</m:t>
                          </m:r>
                          <m:d>
                            <m:dPr>
                              <m:ctrlPr>
                                <a:rPr lang="de-DE" b="1" i="1" dirty="0">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𝒳</m:t>
                              </m:r>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𝐶</m:t>
                                  </m:r>
                                </m:e>
                                <m:sub>
                                  <m:r>
                                    <a:rPr lang="de-DE" i="1">
                                      <a:solidFill>
                                        <a:schemeClr val="accent1"/>
                                      </a:solidFill>
                                      <a:latin typeface="Cambria Math" panose="02040503050406030204" pitchFamily="18" charset="0"/>
                                      <a:ea typeface="Cambria Math" panose="02040503050406030204" pitchFamily="18" charset="0"/>
                                    </a:rPr>
                                    <m:t>𝒳</m:t>
                                  </m:r>
                                </m:sub>
                              </m:sSub>
                            </m:e>
                          </m:d>
                        </m:sub>
                      </m:sSub>
                    </m:oMath>
                  </m:oMathPara>
                </a14:m>
                <a:endParaRPr lang="en-GB" dirty="0"/>
              </a:p>
              <a:p>
                <a:pPr lvl="1"/>
                <a14:m>
                  <m:oMath xmlns:m="http://schemas.openxmlformats.org/officeDocument/2006/math">
                    <m:sSub>
                      <m:sSubPr>
                        <m:ctrlPr>
                          <a:rPr lang="de-DE" b="1"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rPr>
                          <m:t>𝑨</m:t>
                        </m:r>
                      </m:e>
                      <m:sub>
                        <m:r>
                          <a:rPr lang="de-DE" b="1" i="1" dirty="0">
                            <a:latin typeface="Cambria Math" panose="02040503050406030204" pitchFamily="18" charset="0"/>
                          </a:rPr>
                          <m:t>|</m:t>
                        </m:r>
                        <m:d>
                          <m:dPr>
                            <m:ctrlPr>
                              <a:rPr lang="de-DE" b="1" i="1" dirty="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𝒳</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𝐶</m:t>
                                </m:r>
                              </m:e>
                              <m:sub>
                                <m:r>
                                  <a:rPr lang="de-DE" i="1">
                                    <a:latin typeface="Cambria Math" panose="02040503050406030204" pitchFamily="18" charset="0"/>
                                    <a:ea typeface="Cambria Math" panose="02040503050406030204" pitchFamily="18" charset="0"/>
                                  </a:rPr>
                                  <m:t>𝒳</m:t>
                                </m:r>
                              </m:sub>
                            </m:sSub>
                          </m:e>
                        </m:d>
                      </m:sub>
                    </m:sSub>
                  </m:oMath>
                </a14:m>
                <a:r>
                  <a:rPr lang="en-GB" dirty="0"/>
                  <a:t> for short</a:t>
                </a:r>
              </a:p>
              <a:p>
                <a:pPr lvl="2"/>
                <a:r>
                  <a:rPr lang="en-GB" dirty="0"/>
                  <a:t>Again,</a:t>
                </a:r>
                <a:r>
                  <a:rPr lang="de-DE" b="1" dirty="0"/>
                  <a:t> </a:t>
                </a:r>
                <a14:m>
                  <m:oMath xmlns:m="http://schemas.openxmlformats.org/officeDocument/2006/math">
                    <m:d>
                      <m:dPr>
                        <m:ctrlPr>
                          <a:rPr lang="de-DE" b="1" i="1" dirty="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𝒳</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𝐶</m:t>
                            </m:r>
                          </m:e>
                          <m:sub>
                            <m:r>
                              <a:rPr lang="de-DE" i="1">
                                <a:latin typeface="Cambria Math" panose="02040503050406030204" pitchFamily="18" charset="0"/>
                                <a:ea typeface="Cambria Math" panose="02040503050406030204" pitchFamily="18" charset="0"/>
                              </a:rPr>
                              <m:t>𝒳</m:t>
                            </m:r>
                          </m:sub>
                        </m:sSub>
                      </m:e>
                    </m:d>
                  </m:oMath>
                </a14:m>
                <a:r>
                  <a:rPr lang="en-GB" dirty="0"/>
                  <a:t> can be omitted if </a:t>
                </a:r>
                <a14:m>
                  <m:oMath xmlns:m="http://schemas.openxmlformats.org/officeDocument/2006/math">
                    <m:r>
                      <a:rPr lang="de-DE" b="0" i="1" smtClean="0">
                        <a:latin typeface="Cambria Math" panose="02040503050406030204" pitchFamily="18" charset="0"/>
                      </a:rPr>
                      <m:t>⊤</m:t>
                    </m:r>
                  </m:oMath>
                </a14:m>
                <a:r>
                  <a:rPr lang="en-GB" dirty="0"/>
                  <a:t> constraint encoded</a:t>
                </a:r>
              </a:p>
              <a:p>
                <a:pPr lvl="1"/>
                <a:r>
                  <a:rPr lang="en-GB" dirty="0"/>
                  <a:t>Depicted as a round shape containing </a:t>
                </a:r>
                <a14:m>
                  <m:oMath xmlns:m="http://schemas.openxmlformats.org/officeDocument/2006/math">
                    <m:r>
                      <a:rPr lang="de-DE" b="1" i="1" dirty="0" smtClean="0">
                        <a:solidFill>
                          <a:schemeClr val="tx1"/>
                        </a:solidFill>
                        <a:latin typeface="Cambria Math" panose="02040503050406030204" pitchFamily="18" charset="0"/>
                      </a:rPr>
                      <m:t>𝑨</m:t>
                    </m:r>
                  </m:oMath>
                </a14:m>
                <a:r>
                  <a:rPr lang="en-GB" dirty="0"/>
                  <a:t> or just </a:t>
                </a:r>
                <a14:m>
                  <m:oMath xmlns:m="http://schemas.openxmlformats.org/officeDocument/2006/math">
                    <m:r>
                      <a:rPr lang="de-DE" b="1" i="1" dirty="0">
                        <a:latin typeface="Cambria Math" panose="02040503050406030204" pitchFamily="18" charset="0"/>
                      </a:rPr>
                      <m:t>𝑨</m:t>
                    </m:r>
                  </m:oMath>
                </a14:m>
                <a:endParaRPr lang="en-GB" dirty="0"/>
              </a:p>
              <a:p>
                <a:pPr lvl="2"/>
                <a:r>
                  <a:rPr lang="en-GB" dirty="0"/>
                  <a:t>Again, constraint usually not depicted</a:t>
                </a:r>
              </a:p>
              <a:p>
                <a:pPr lvl="1"/>
                <a:r>
                  <a:rPr lang="en-GB" dirty="0"/>
                  <a:t>E.g., parcluster </a:t>
                </a:r>
                <a14:m>
                  <m:oMath xmlns:m="http://schemas.openxmlformats.org/officeDocument/2006/math">
                    <m:sSub>
                      <m:sSubPr>
                        <m:ctrlPr>
                          <a:rPr lang="de-DE" b="1" i="1" dirty="0" smtClean="0">
                            <a:solidFill>
                              <a:schemeClr val="tx1">
                                <a:lumMod val="60000"/>
                                <a:lumOff val="40000"/>
                              </a:schemeClr>
                            </a:solidFill>
                            <a:latin typeface="Cambria Math" panose="02040503050406030204" pitchFamily="18" charset="0"/>
                          </a:rPr>
                        </m:ctrlPr>
                      </m:sSubPr>
                      <m:e>
                        <m:r>
                          <a:rPr lang="de-DE" b="1" i="1" dirty="0">
                            <a:solidFill>
                              <a:schemeClr val="tx1">
                                <a:lumMod val="60000"/>
                                <a:lumOff val="40000"/>
                              </a:schemeClr>
                            </a:solidFill>
                            <a:latin typeface="Cambria Math" panose="02040503050406030204" pitchFamily="18" charset="0"/>
                          </a:rPr>
                          <m:t>𝑪</m:t>
                        </m:r>
                      </m:e>
                      <m:sub>
                        <m:r>
                          <a:rPr lang="de-DE" b="0" i="1" dirty="0" smtClean="0">
                            <a:solidFill>
                              <a:schemeClr val="tx1">
                                <a:lumMod val="60000"/>
                                <a:lumOff val="40000"/>
                              </a:schemeClr>
                            </a:solidFill>
                            <a:latin typeface="Cambria Math" panose="02040503050406030204" pitchFamily="18" charset="0"/>
                          </a:rPr>
                          <m:t>2</m:t>
                        </m:r>
                      </m:sub>
                    </m:sSub>
                  </m:oMath>
                </a14:m>
                <a:endParaRPr lang="en-GB" dirty="0">
                  <a:solidFill>
                    <a:schemeClr val="tx1">
                      <a:lumMod val="60000"/>
                      <a:lumOff val="40000"/>
                    </a:schemeClr>
                  </a:solidFill>
                </a:endParaRPr>
              </a:p>
              <a:p>
                <a:pPr marL="914400" lvl="2" indent="0">
                  <a:buNone/>
                </a:pPr>
                <a14:m>
                  <m:oMathPara xmlns:m="http://schemas.openxmlformats.org/officeDocument/2006/math">
                    <m:oMathParaPr>
                      <m:jc m:val="centerGroup"/>
                    </m:oMathParaPr>
                    <m:oMath xmlns:m="http://schemas.openxmlformats.org/officeDocument/2006/math">
                      <m:r>
                        <a:rPr lang="de-DE"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b="0" i="1" smtClean="0">
                          <a:solidFill>
                            <a:schemeClr val="tx1">
                              <a:lumMod val="60000"/>
                              <a:lumOff val="40000"/>
                            </a:schemeClr>
                          </a:solidFill>
                          <a:latin typeface="Cambria Math" panose="02040503050406030204" pitchFamily="18" charset="0"/>
                          <a:ea typeface="Cambria Math" panose="02040503050406030204" pitchFamily="18" charset="0"/>
                        </a:rPr>
                        <m:t>𝑥</m:t>
                      </m:r>
                      <m:r>
                        <a:rPr lang="de-DE"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b="0" i="1" smtClean="0">
                              <a:solidFill>
                                <a:schemeClr val="tx1">
                                  <a:lumMod val="60000"/>
                                  <a:lumOff val="40000"/>
                                </a:schemeClr>
                              </a:solidFill>
                              <a:latin typeface="Cambria Math" panose="02040503050406030204" pitchFamily="18" charset="0"/>
                              <a:ea typeface="Cambria Math" panose="02040503050406030204" pitchFamily="18" charset="0"/>
                            </a:rPr>
                            <m:t>𝑋</m:t>
                          </m:r>
                        </m:e>
                      </m:d>
                      <m:r>
                        <a:rPr lang="de-DE" b="0" i="1" smtClean="0">
                          <a:solidFill>
                            <a:schemeClr val="tx1">
                              <a:lumMod val="60000"/>
                              <a:lumOff val="40000"/>
                            </a:schemeClr>
                          </a:solidFill>
                          <a:latin typeface="Cambria Math" panose="02040503050406030204" pitchFamily="18" charset="0"/>
                          <a:ea typeface="Cambria Math" panose="02040503050406030204" pitchFamily="18" charset="0"/>
                        </a:rPr>
                        <m:t> :</m:t>
                      </m:r>
                      <m:sSub>
                        <m:sSubPr>
                          <m:ctrlPr>
                            <a:rPr lang="de-DE"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d>
                            <m:dPr>
                              <m:begChr m:val="{"/>
                              <m:endChr m:val="}"/>
                              <m:ctrlPr>
                                <a:rPr lang="de-DE"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i="1">
                                  <a:solidFill>
                                    <a:schemeClr val="tx1">
                                      <a:lumMod val="60000"/>
                                      <a:lumOff val="40000"/>
                                    </a:schemeClr>
                                  </a:solidFill>
                                  <a:latin typeface="Cambria Math" panose="02040503050406030204" pitchFamily="18" charset="0"/>
                                </a:rPr>
                                <m:t>𝐸𝑝𝑖𝑑</m:t>
                              </m:r>
                              <m:r>
                                <a:rPr lang="de-DE" b="0" i="1" smtClean="0">
                                  <a:solidFill>
                                    <a:schemeClr val="tx1">
                                      <a:lumMod val="60000"/>
                                      <a:lumOff val="40000"/>
                                    </a:schemeClr>
                                  </a:solidFill>
                                  <a:latin typeface="Cambria Math" panose="02040503050406030204" pitchFamily="18" charset="0"/>
                                </a:rPr>
                                <m:t>,</m:t>
                              </m:r>
                              <m:r>
                                <a:rPr lang="de-DE" b="0" i="1" smtClean="0">
                                  <a:solidFill>
                                    <a:schemeClr val="tx1">
                                      <a:lumMod val="60000"/>
                                      <a:lumOff val="40000"/>
                                    </a:schemeClr>
                                  </a:solidFill>
                                  <a:latin typeface="Cambria Math" panose="02040503050406030204" pitchFamily="18" charset="0"/>
                                </a:rPr>
                                <m:t>𝑆𝑖𝑐𝑘</m:t>
                              </m:r>
                              <m:d>
                                <m:dPr>
                                  <m:ctrlPr>
                                    <a:rPr lang="de-DE" b="0" i="1" smtClean="0">
                                      <a:solidFill>
                                        <a:schemeClr val="tx1">
                                          <a:lumMod val="60000"/>
                                          <a:lumOff val="40000"/>
                                        </a:schemeClr>
                                      </a:solidFill>
                                      <a:latin typeface="Cambria Math" panose="02040503050406030204" pitchFamily="18" charset="0"/>
                                    </a:rPr>
                                  </m:ctrlPr>
                                </m:dPr>
                                <m:e>
                                  <m:r>
                                    <a:rPr lang="de-DE" b="0" i="1" smtClean="0">
                                      <a:solidFill>
                                        <a:schemeClr val="tx1">
                                          <a:lumMod val="60000"/>
                                          <a:lumOff val="40000"/>
                                        </a:schemeClr>
                                      </a:solidFill>
                                      <a:latin typeface="Cambria Math" panose="02040503050406030204" pitchFamily="18" charset="0"/>
                                    </a:rPr>
                                    <m:t>𝑥</m:t>
                                  </m:r>
                                </m:e>
                              </m:d>
                              <m:r>
                                <a:rPr lang="de-DE" b="0" i="1" smtClean="0">
                                  <a:solidFill>
                                    <a:schemeClr val="tx1">
                                      <a:lumMod val="60000"/>
                                      <a:lumOff val="40000"/>
                                    </a:schemeClr>
                                  </a:solidFill>
                                  <a:latin typeface="Cambria Math" panose="02040503050406030204" pitchFamily="18" charset="0"/>
                                </a:rPr>
                                <m:t>,</m:t>
                              </m:r>
                              <m:r>
                                <a:rPr lang="de-DE" b="0" i="1" smtClean="0">
                                  <a:solidFill>
                                    <a:schemeClr val="tx1">
                                      <a:lumMod val="60000"/>
                                      <a:lumOff val="40000"/>
                                    </a:schemeClr>
                                  </a:solidFill>
                                  <a:latin typeface="Cambria Math" panose="02040503050406030204" pitchFamily="18" charset="0"/>
                                </a:rPr>
                                <m:t>𝑇𝑟𝑎𝑣𝑒𝑙</m:t>
                              </m:r>
                              <m:d>
                                <m:dPr>
                                  <m:ctrlPr>
                                    <a:rPr lang="de-DE" b="0" i="1" smtClean="0">
                                      <a:solidFill>
                                        <a:schemeClr val="tx1">
                                          <a:lumMod val="60000"/>
                                          <a:lumOff val="40000"/>
                                        </a:schemeClr>
                                      </a:solidFill>
                                      <a:latin typeface="Cambria Math" panose="02040503050406030204" pitchFamily="18" charset="0"/>
                                    </a:rPr>
                                  </m:ctrlPr>
                                </m:dPr>
                                <m:e>
                                  <m:r>
                                    <a:rPr lang="de-DE" b="0" i="1" smtClean="0">
                                      <a:solidFill>
                                        <a:schemeClr val="tx1">
                                          <a:lumMod val="60000"/>
                                          <a:lumOff val="40000"/>
                                        </a:schemeClr>
                                      </a:solidFill>
                                      <a:latin typeface="Cambria Math" panose="02040503050406030204" pitchFamily="18" charset="0"/>
                                    </a:rPr>
                                    <m:t>𝑥</m:t>
                                  </m:r>
                                </m:e>
                              </m:d>
                            </m:e>
                          </m:d>
                        </m:e>
                        <m:sub>
                          <m:r>
                            <a:rPr lang="de-DE" b="0" i="1" smtClean="0">
                              <a:solidFill>
                                <a:schemeClr val="tx1">
                                  <a:lumMod val="60000"/>
                                  <a:lumOff val="40000"/>
                                </a:schemeClr>
                              </a:solidFill>
                              <a:latin typeface="Cambria Math" panose="02040503050406030204" pitchFamily="18" charset="0"/>
                            </a:rPr>
                            <m:t>|</m:t>
                          </m:r>
                          <m:d>
                            <m:dPr>
                              <m:ctrlPr>
                                <a:rPr lang="de-DE" b="0" i="1" smtClean="0">
                                  <a:solidFill>
                                    <a:schemeClr val="tx1">
                                      <a:lumMod val="60000"/>
                                      <a:lumOff val="40000"/>
                                    </a:schemeClr>
                                  </a:solidFill>
                                  <a:latin typeface="Cambria Math" panose="02040503050406030204" pitchFamily="18" charset="0"/>
                                </a:rPr>
                              </m:ctrlPr>
                            </m:dPr>
                            <m:e>
                              <m:r>
                                <a:rPr lang="de-DE" b="0" i="1" smtClean="0">
                                  <a:solidFill>
                                    <a:schemeClr val="tx1">
                                      <a:lumMod val="60000"/>
                                      <a:lumOff val="40000"/>
                                    </a:schemeClr>
                                  </a:solidFill>
                                  <a:latin typeface="Cambria Math" panose="02040503050406030204" pitchFamily="18" charset="0"/>
                                </a:rPr>
                                <m:t>𝑋</m:t>
                              </m:r>
                              <m:r>
                                <a:rPr lang="de-DE" b="0" i="1" smtClean="0">
                                  <a:solidFill>
                                    <a:schemeClr val="tx1">
                                      <a:lumMod val="60000"/>
                                      <a:lumOff val="40000"/>
                                    </a:schemeClr>
                                  </a:solidFill>
                                  <a:latin typeface="Cambria Math" panose="02040503050406030204" pitchFamily="18" charset="0"/>
                                </a:rPr>
                                <m:t>,</m:t>
                              </m:r>
                              <m:r>
                                <a:rPr lang="de-DE"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i="1">
                                      <a:solidFill>
                                        <a:schemeClr val="tx1">
                                          <a:lumMod val="60000"/>
                                          <a:lumOff val="40000"/>
                                        </a:schemeClr>
                                      </a:solidFill>
                                      <a:latin typeface="Cambria Math" panose="02040503050406030204" pitchFamily="18" charset="0"/>
                                      <a:ea typeface="Cambria Math" panose="02040503050406030204" pitchFamily="18" charset="0"/>
                                    </a:rPr>
                                    <m:t>𝑋</m:t>
                                  </m:r>
                                </m:e>
                              </m:d>
                            </m:e>
                          </m:d>
                        </m:sub>
                      </m:sSub>
                    </m:oMath>
                  </m:oMathPara>
                </a14:m>
                <a:br>
                  <a:rPr lang="de-DE" b="0" dirty="0">
                    <a:solidFill>
                      <a:schemeClr val="tx1">
                        <a:lumMod val="60000"/>
                        <a:lumOff val="40000"/>
                      </a:schemeClr>
                    </a:solidFill>
                  </a:rPr>
                </a:br>
                <a14:m>
                  <m:oMath xmlns:m="http://schemas.openxmlformats.org/officeDocument/2006/math">
                    <m:r>
                      <a:rPr lang="de-DE" b="0" i="1" smtClean="0">
                        <a:solidFill>
                          <a:schemeClr val="tx1">
                            <a:lumMod val="60000"/>
                            <a:lumOff val="40000"/>
                          </a:schemeClr>
                        </a:solidFill>
                        <a:latin typeface="Cambria Math" panose="02040503050406030204" pitchFamily="18" charset="0"/>
                      </a:rPr>
                      <m:t>=</m:t>
                    </m:r>
                  </m:oMath>
                </a14:m>
                <a:r>
                  <a:rPr lang="de-DE" dirty="0">
                    <a:solidFill>
                      <a:schemeClr val="tx1">
                        <a:lumMod val="60000"/>
                        <a:lumOff val="40000"/>
                      </a:schemeClr>
                    </a:solidFill>
                    <a:ea typeface="Cambria Math" panose="02040503050406030204" pitchFamily="18" charset="0"/>
                  </a:rPr>
                  <a:t> </a:t>
                </a:r>
                <a14:m>
                  <m:oMath xmlns:m="http://schemas.openxmlformats.org/officeDocument/2006/math">
                    <m:sSub>
                      <m:sSubPr>
                        <m:ctrlPr>
                          <a:rPr lang="de-DE" i="1">
                            <a:solidFill>
                              <a:schemeClr val="tx1">
                                <a:lumMod val="60000"/>
                                <a:lumOff val="40000"/>
                              </a:schemeClr>
                            </a:solidFill>
                            <a:latin typeface="Cambria Math" panose="02040503050406030204" pitchFamily="18" charset="0"/>
                            <a:ea typeface="Cambria Math" panose="02040503050406030204" pitchFamily="18" charset="0"/>
                          </a:rPr>
                        </m:ctrlPr>
                      </m:sSubPr>
                      <m:e>
                        <m:d>
                          <m:dPr>
                            <m:begChr m:val="{"/>
                            <m:endChr m:val="}"/>
                            <m:ctrlPr>
                              <a:rPr lang="de-DE"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i="1">
                                <a:solidFill>
                                  <a:schemeClr val="tx1">
                                    <a:lumMod val="60000"/>
                                    <a:lumOff val="40000"/>
                                  </a:schemeClr>
                                </a:solidFill>
                                <a:latin typeface="Cambria Math" panose="02040503050406030204" pitchFamily="18" charset="0"/>
                              </a:rPr>
                              <m:t>𝐸𝑝𝑖𝑑</m:t>
                            </m:r>
                            <m:r>
                              <a:rPr lang="de-DE" i="1">
                                <a:solidFill>
                                  <a:schemeClr val="tx1">
                                    <a:lumMod val="60000"/>
                                    <a:lumOff val="40000"/>
                                  </a:schemeClr>
                                </a:solidFill>
                                <a:latin typeface="Cambria Math" panose="02040503050406030204" pitchFamily="18" charset="0"/>
                              </a:rPr>
                              <m:t>,</m:t>
                            </m:r>
                            <m:r>
                              <a:rPr lang="de-DE" i="1">
                                <a:solidFill>
                                  <a:schemeClr val="tx1">
                                    <a:lumMod val="60000"/>
                                    <a:lumOff val="40000"/>
                                  </a:schemeClr>
                                </a:solidFill>
                                <a:latin typeface="Cambria Math" panose="02040503050406030204" pitchFamily="18" charset="0"/>
                              </a:rPr>
                              <m:t>𝑆𝑖𝑐𝑘</m:t>
                            </m:r>
                            <m:d>
                              <m:dPr>
                                <m:ctrlPr>
                                  <a:rPr lang="de-DE" i="1">
                                    <a:solidFill>
                                      <a:schemeClr val="tx1">
                                        <a:lumMod val="60000"/>
                                        <a:lumOff val="40000"/>
                                      </a:schemeClr>
                                    </a:solidFill>
                                    <a:latin typeface="Cambria Math" panose="02040503050406030204" pitchFamily="18" charset="0"/>
                                  </a:rPr>
                                </m:ctrlPr>
                              </m:dPr>
                              <m:e>
                                <m:r>
                                  <a:rPr lang="de-DE" b="0" i="1" smtClean="0">
                                    <a:solidFill>
                                      <a:schemeClr val="tx1">
                                        <a:lumMod val="60000"/>
                                        <a:lumOff val="40000"/>
                                      </a:schemeClr>
                                    </a:solidFill>
                                    <a:latin typeface="Cambria Math" panose="02040503050406030204" pitchFamily="18" charset="0"/>
                                  </a:rPr>
                                  <m:t>𝑋</m:t>
                                </m:r>
                              </m:e>
                            </m:d>
                            <m:r>
                              <a:rPr lang="de-DE" i="1">
                                <a:solidFill>
                                  <a:schemeClr val="tx1">
                                    <a:lumMod val="60000"/>
                                    <a:lumOff val="40000"/>
                                  </a:schemeClr>
                                </a:solidFill>
                                <a:latin typeface="Cambria Math" panose="02040503050406030204" pitchFamily="18" charset="0"/>
                              </a:rPr>
                              <m:t>,</m:t>
                            </m:r>
                            <m:r>
                              <a:rPr lang="de-DE" i="1">
                                <a:solidFill>
                                  <a:schemeClr val="tx1">
                                    <a:lumMod val="60000"/>
                                    <a:lumOff val="40000"/>
                                  </a:schemeClr>
                                </a:solidFill>
                                <a:latin typeface="Cambria Math" panose="02040503050406030204" pitchFamily="18" charset="0"/>
                              </a:rPr>
                              <m:t>𝑇𝑟𝑎𝑣𝑒𝑙</m:t>
                            </m:r>
                            <m:d>
                              <m:dPr>
                                <m:ctrlPr>
                                  <a:rPr lang="de-DE" i="1">
                                    <a:solidFill>
                                      <a:schemeClr val="tx1">
                                        <a:lumMod val="60000"/>
                                        <a:lumOff val="40000"/>
                                      </a:schemeClr>
                                    </a:solidFill>
                                    <a:latin typeface="Cambria Math" panose="02040503050406030204" pitchFamily="18" charset="0"/>
                                  </a:rPr>
                                </m:ctrlPr>
                              </m:dPr>
                              <m:e>
                                <m:r>
                                  <a:rPr lang="de-DE" b="0" i="1" smtClean="0">
                                    <a:solidFill>
                                      <a:schemeClr val="tx1">
                                        <a:lumMod val="60000"/>
                                        <a:lumOff val="40000"/>
                                      </a:schemeClr>
                                    </a:solidFill>
                                    <a:latin typeface="Cambria Math" panose="02040503050406030204" pitchFamily="18" charset="0"/>
                                  </a:rPr>
                                  <m:t>𝑋</m:t>
                                </m:r>
                              </m:e>
                            </m:d>
                          </m:e>
                        </m:d>
                      </m:e>
                      <m:sub>
                        <m:r>
                          <a:rPr lang="de-DE" i="1">
                            <a:solidFill>
                              <a:schemeClr val="tx1">
                                <a:lumMod val="60000"/>
                                <a:lumOff val="40000"/>
                              </a:schemeClr>
                            </a:solidFill>
                            <a:latin typeface="Cambria Math" panose="02040503050406030204" pitchFamily="18" charset="0"/>
                          </a:rPr>
                          <m:t>|</m:t>
                        </m:r>
                        <m:d>
                          <m:dPr>
                            <m:ctrlPr>
                              <a:rPr lang="de-DE" i="1">
                                <a:solidFill>
                                  <a:schemeClr val="tx1">
                                    <a:lumMod val="60000"/>
                                    <a:lumOff val="40000"/>
                                  </a:schemeClr>
                                </a:solidFill>
                                <a:latin typeface="Cambria Math" panose="02040503050406030204" pitchFamily="18" charset="0"/>
                              </a:rPr>
                            </m:ctrlPr>
                          </m:dPr>
                          <m:e>
                            <m:r>
                              <a:rPr lang="de-DE" i="1">
                                <a:solidFill>
                                  <a:schemeClr val="tx1">
                                    <a:lumMod val="60000"/>
                                    <a:lumOff val="40000"/>
                                  </a:schemeClr>
                                </a:solidFill>
                                <a:latin typeface="Cambria Math" panose="02040503050406030204" pitchFamily="18" charset="0"/>
                              </a:rPr>
                              <m:t>𝑋</m:t>
                            </m:r>
                            <m:r>
                              <a:rPr lang="de-DE" i="1">
                                <a:solidFill>
                                  <a:schemeClr val="tx1">
                                    <a:lumMod val="60000"/>
                                    <a:lumOff val="40000"/>
                                  </a:schemeClr>
                                </a:solidFill>
                                <a:latin typeface="Cambria Math" panose="02040503050406030204" pitchFamily="18" charset="0"/>
                              </a:rPr>
                              <m:t>,</m:t>
                            </m:r>
                            <m:r>
                              <a:rPr lang="de-DE" i="1">
                                <a:solidFill>
                                  <a:schemeClr val="tx1">
                                    <a:lumMod val="60000"/>
                                    <a:lumOff val="40000"/>
                                  </a:schemeClr>
                                </a:solidFill>
                                <a:latin typeface="Cambria Math" panose="02040503050406030204" pitchFamily="18" charset="0"/>
                                <a:ea typeface="Cambria Math" panose="02040503050406030204" pitchFamily="18" charset="0"/>
                              </a:rPr>
                              <m:t>𝒟</m:t>
                            </m:r>
                            <m:d>
                              <m:dPr>
                                <m:ctrlPr>
                                  <a:rPr lang="de-DE"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i="1">
                                    <a:solidFill>
                                      <a:schemeClr val="tx1">
                                        <a:lumMod val="60000"/>
                                        <a:lumOff val="40000"/>
                                      </a:schemeClr>
                                    </a:solidFill>
                                    <a:latin typeface="Cambria Math" panose="02040503050406030204" pitchFamily="18" charset="0"/>
                                    <a:ea typeface="Cambria Math" panose="02040503050406030204" pitchFamily="18" charset="0"/>
                                  </a:rPr>
                                  <m:t>𝑋</m:t>
                                </m:r>
                              </m:e>
                            </m:d>
                          </m:e>
                        </m:d>
                      </m:sub>
                    </m:sSub>
                  </m:oMath>
                </a14:m>
                <a:br>
                  <a:rPr lang="de-DE" i="1" dirty="0">
                    <a:solidFill>
                      <a:schemeClr val="tx1">
                        <a:lumMod val="60000"/>
                        <a:lumOff val="40000"/>
                      </a:schemeClr>
                    </a:solidFill>
                    <a:latin typeface="Cambria Math" panose="02040503050406030204" pitchFamily="18" charset="0"/>
                    <a:ea typeface="Cambria Math" panose="02040503050406030204" pitchFamily="18" charset="0"/>
                  </a:rPr>
                </a:br>
                <a14:m>
                  <m:oMath xmlns:m="http://schemas.openxmlformats.org/officeDocument/2006/math">
                    <m:r>
                      <a:rPr lang="de-DE" b="0" i="1" smtClean="0">
                        <a:solidFill>
                          <a:schemeClr val="tx1">
                            <a:lumMod val="60000"/>
                            <a:lumOff val="40000"/>
                          </a:schemeClr>
                        </a:solidFill>
                        <a:latin typeface="Cambria Math" panose="02040503050406030204" pitchFamily="18" charset="0"/>
                        <a:ea typeface="Cambria Math" panose="02040503050406030204" pitchFamily="18" charset="0"/>
                      </a:rPr>
                      <m:t>=</m:t>
                    </m:r>
                  </m:oMath>
                </a14:m>
                <a:r>
                  <a:rPr lang="de-DE" dirty="0">
                    <a:solidFill>
                      <a:schemeClr val="tx1">
                        <a:lumMod val="60000"/>
                        <a:lumOff val="40000"/>
                      </a:schemeClr>
                    </a:solidFill>
                    <a:ea typeface="Cambria Math" panose="02040503050406030204" pitchFamily="18" charset="0"/>
                  </a:rPr>
                  <a:t> </a:t>
                </a:r>
                <a14:m>
                  <m:oMath xmlns:m="http://schemas.openxmlformats.org/officeDocument/2006/math">
                    <m:d>
                      <m:dPr>
                        <m:begChr m:val="{"/>
                        <m:endChr m:val="}"/>
                        <m:ctrlPr>
                          <a:rPr lang="de-DE"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i="1">
                            <a:solidFill>
                              <a:schemeClr val="tx1">
                                <a:lumMod val="60000"/>
                                <a:lumOff val="40000"/>
                              </a:schemeClr>
                            </a:solidFill>
                            <a:latin typeface="Cambria Math" panose="02040503050406030204" pitchFamily="18" charset="0"/>
                          </a:rPr>
                          <m:t>𝐸𝑝𝑖𝑑</m:t>
                        </m:r>
                        <m:r>
                          <a:rPr lang="de-DE" i="1">
                            <a:solidFill>
                              <a:schemeClr val="tx1">
                                <a:lumMod val="60000"/>
                                <a:lumOff val="40000"/>
                              </a:schemeClr>
                            </a:solidFill>
                            <a:latin typeface="Cambria Math" panose="02040503050406030204" pitchFamily="18" charset="0"/>
                          </a:rPr>
                          <m:t>,</m:t>
                        </m:r>
                        <m:r>
                          <a:rPr lang="de-DE" i="1">
                            <a:solidFill>
                              <a:schemeClr val="tx1">
                                <a:lumMod val="60000"/>
                                <a:lumOff val="40000"/>
                              </a:schemeClr>
                            </a:solidFill>
                            <a:latin typeface="Cambria Math" panose="02040503050406030204" pitchFamily="18" charset="0"/>
                          </a:rPr>
                          <m:t>𝑆𝑖𝑐𝑘</m:t>
                        </m:r>
                        <m:d>
                          <m:dPr>
                            <m:ctrlPr>
                              <a:rPr lang="de-DE" i="1">
                                <a:solidFill>
                                  <a:schemeClr val="tx1">
                                    <a:lumMod val="60000"/>
                                    <a:lumOff val="40000"/>
                                  </a:schemeClr>
                                </a:solidFill>
                                <a:latin typeface="Cambria Math" panose="02040503050406030204" pitchFamily="18" charset="0"/>
                              </a:rPr>
                            </m:ctrlPr>
                          </m:dPr>
                          <m:e>
                            <m:r>
                              <a:rPr lang="de-DE" i="1">
                                <a:solidFill>
                                  <a:schemeClr val="tx1">
                                    <a:lumMod val="60000"/>
                                    <a:lumOff val="40000"/>
                                  </a:schemeClr>
                                </a:solidFill>
                                <a:latin typeface="Cambria Math" panose="02040503050406030204" pitchFamily="18" charset="0"/>
                              </a:rPr>
                              <m:t>𝑋</m:t>
                            </m:r>
                          </m:e>
                        </m:d>
                        <m:r>
                          <a:rPr lang="de-DE" i="1">
                            <a:solidFill>
                              <a:schemeClr val="tx1">
                                <a:lumMod val="60000"/>
                                <a:lumOff val="40000"/>
                              </a:schemeClr>
                            </a:solidFill>
                            <a:latin typeface="Cambria Math" panose="02040503050406030204" pitchFamily="18" charset="0"/>
                          </a:rPr>
                          <m:t>,</m:t>
                        </m:r>
                        <m:r>
                          <a:rPr lang="de-DE" i="1">
                            <a:solidFill>
                              <a:schemeClr val="tx1">
                                <a:lumMod val="60000"/>
                                <a:lumOff val="40000"/>
                              </a:schemeClr>
                            </a:solidFill>
                            <a:latin typeface="Cambria Math" panose="02040503050406030204" pitchFamily="18" charset="0"/>
                          </a:rPr>
                          <m:t>𝑇𝑟𝑎𝑣𝑒𝑙</m:t>
                        </m:r>
                        <m:d>
                          <m:dPr>
                            <m:ctrlPr>
                              <a:rPr lang="de-DE" i="1">
                                <a:solidFill>
                                  <a:schemeClr val="tx1">
                                    <a:lumMod val="60000"/>
                                    <a:lumOff val="40000"/>
                                  </a:schemeClr>
                                </a:solidFill>
                                <a:latin typeface="Cambria Math" panose="02040503050406030204" pitchFamily="18" charset="0"/>
                              </a:rPr>
                            </m:ctrlPr>
                          </m:dPr>
                          <m:e>
                            <m:r>
                              <a:rPr lang="de-DE" i="1">
                                <a:solidFill>
                                  <a:schemeClr val="tx1">
                                    <a:lumMod val="60000"/>
                                    <a:lumOff val="40000"/>
                                  </a:schemeClr>
                                </a:solidFill>
                                <a:latin typeface="Cambria Math" panose="02040503050406030204" pitchFamily="18" charset="0"/>
                              </a:rPr>
                              <m:t>𝑋</m:t>
                            </m:r>
                          </m:e>
                        </m:d>
                      </m:e>
                    </m:d>
                  </m:oMath>
                </a14:m>
                <a:endParaRPr lang="en-GB" dirty="0">
                  <a:solidFill>
                    <a:schemeClr val="tx1">
                      <a:lumMod val="60000"/>
                      <a:lumOff val="40000"/>
                    </a:schemeClr>
                  </a:solidFill>
                </a:endParaRPr>
              </a:p>
            </p:txBody>
          </p:sp>
        </mc:Choice>
        <mc:Fallback xmlns="">
          <p:sp>
            <p:nvSpPr>
              <p:cNvPr id="3" name="Content Placeholder 2">
                <a:extLst>
                  <a:ext uri="{FF2B5EF4-FFF2-40B4-BE49-F238E27FC236}">
                    <a16:creationId xmlns:a16="http://schemas.microsoft.com/office/drawing/2014/main" id="{360E6A99-AF4A-9342-B047-7AB10EC08340}"/>
                  </a:ext>
                </a:extLst>
              </p:cNvPr>
              <p:cNvSpPr>
                <a:spLocks noGrp="1" noRot="1" noChangeAspect="1" noMove="1" noResize="1" noEditPoints="1" noAdjustHandles="1" noChangeArrowheads="1" noChangeShapeType="1" noTextEdit="1"/>
              </p:cNvSpPr>
              <p:nvPr>
                <p:ph idx="1"/>
              </p:nvPr>
            </p:nvSpPr>
            <p:spPr>
              <a:blipFill>
                <a:blip r:embed="rId2"/>
                <a:stretch>
                  <a:fillRect l="-132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B762EFE-95EC-2D4A-9562-3A2921D3B724}"/>
              </a:ext>
            </a:extLst>
          </p:cNvPr>
          <p:cNvSpPr>
            <a:spLocks noGrp="1"/>
          </p:cNvSpPr>
          <p:nvPr>
            <p:ph type="sldNum" sz="quarter" idx="4"/>
          </p:nvPr>
        </p:nvSpPr>
        <p:spPr/>
        <p:txBody>
          <a:bodyPr/>
          <a:lstStyle/>
          <a:p>
            <a:fld id="{67C9959E-8E6B-B04C-9955-EA096F41CA7A}" type="slidenum">
              <a:rPr lang="en-GB" smtClean="0"/>
              <a:t>17</a:t>
            </a:fld>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E73DD2E-71D3-C842-AB93-49E5146375A9}"/>
                  </a:ext>
                </a:extLst>
              </p:cNvPr>
              <p:cNvSpPr/>
              <p:nvPr/>
            </p:nvSpPr>
            <p:spPr>
              <a:xfrm>
                <a:off x="10250191" y="4279611"/>
                <a:ext cx="1519646" cy="646331"/>
              </a:xfrm>
              <a:prstGeom prst="rect">
                <a:avLst/>
              </a:prstGeom>
            </p:spPr>
            <p:txBody>
              <a:bodyPr wrap="square">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8" name="Rectangle 7">
                <a:extLst>
                  <a:ext uri="{FF2B5EF4-FFF2-40B4-BE49-F238E27FC236}">
                    <a16:creationId xmlns:a16="http://schemas.microsoft.com/office/drawing/2014/main" id="{8E73DD2E-71D3-C842-AB93-49E5146375A9}"/>
                  </a:ext>
                </a:extLst>
              </p:cNvPr>
              <p:cNvSpPr>
                <a:spLocks noRot="1" noChangeAspect="1" noMove="1" noResize="1" noEditPoints="1" noAdjustHandles="1" noChangeArrowheads="1" noChangeShapeType="1" noTextEdit="1"/>
              </p:cNvSpPr>
              <p:nvPr/>
            </p:nvSpPr>
            <p:spPr>
              <a:xfrm>
                <a:off x="10250191" y="4279611"/>
                <a:ext cx="1519646" cy="646331"/>
              </a:xfrm>
              <a:prstGeom prst="rect">
                <a:avLst/>
              </a:prstGeom>
              <a:blipFill>
                <a:blip r:embed="rId3"/>
                <a:stretch>
                  <a:fillRect l="-826"/>
                </a:stretch>
              </a:blipFill>
            </p:spPr>
            <p:txBody>
              <a:bodyPr/>
              <a:lstStyle/>
              <a:p>
                <a:r>
                  <a:rPr lang="en-GB">
                    <a:noFill/>
                  </a:rPr>
                  <a:t> </a:t>
                </a:r>
              </a:p>
            </p:txBody>
          </p:sp>
        </mc:Fallback>
      </mc:AlternateContent>
      <p:sp>
        <p:nvSpPr>
          <p:cNvPr id="9" name="Date Placeholder 8">
            <a:extLst>
              <a:ext uri="{FF2B5EF4-FFF2-40B4-BE49-F238E27FC236}">
                <a16:creationId xmlns:a16="http://schemas.microsoft.com/office/drawing/2014/main" id="{2A5C8CE5-52D6-D84B-AFB3-E268E69D3879}"/>
              </a:ext>
            </a:extLst>
          </p:cNvPr>
          <p:cNvSpPr>
            <a:spLocks noGrp="1"/>
          </p:cNvSpPr>
          <p:nvPr>
            <p:ph type="dt" sz="half" idx="2"/>
          </p:nvPr>
        </p:nvSpPr>
        <p:spPr/>
        <p:txBody>
          <a:bodyPr/>
          <a:lstStyle/>
          <a:p>
            <a:r>
              <a:rPr lang="en-GB"/>
              <a:t>Exact Inference: LJT</a:t>
            </a:r>
            <a:endParaRPr lang="en-US" dirty="0"/>
          </a:p>
        </p:txBody>
      </p:sp>
      <p:sp>
        <p:nvSpPr>
          <p:cNvPr id="10" name="Footer Placeholder 9">
            <a:extLst>
              <a:ext uri="{FF2B5EF4-FFF2-40B4-BE49-F238E27FC236}">
                <a16:creationId xmlns:a16="http://schemas.microsoft.com/office/drawing/2014/main" id="{8F682440-4C72-2B46-B451-6F52CAA69366}"/>
              </a:ext>
            </a:extLst>
          </p:cNvPr>
          <p:cNvSpPr>
            <a:spLocks noGrp="1"/>
          </p:cNvSpPr>
          <p:nvPr>
            <p:ph type="ftr" sz="quarter" idx="3"/>
          </p:nvPr>
        </p:nvSpPr>
        <p:spPr/>
        <p:txBody>
          <a:bodyPr/>
          <a:lstStyle/>
          <a:p>
            <a:r>
              <a:rPr lang="en-GB"/>
              <a:t>T. Braun - StaRAI</a:t>
            </a:r>
          </a:p>
        </p:txBody>
      </p:sp>
      <p:grpSp>
        <p:nvGrpSpPr>
          <p:cNvPr id="11" name="Group 10">
            <a:extLst>
              <a:ext uri="{FF2B5EF4-FFF2-40B4-BE49-F238E27FC236}">
                <a16:creationId xmlns:a16="http://schemas.microsoft.com/office/drawing/2014/main" id="{1E7568B0-5E4D-0B41-9422-26B9B3E2D50B}"/>
              </a:ext>
            </a:extLst>
          </p:cNvPr>
          <p:cNvGrpSpPr/>
          <p:nvPr/>
        </p:nvGrpSpPr>
        <p:grpSpPr>
          <a:xfrm>
            <a:off x="10194157" y="4929450"/>
            <a:ext cx="1637518" cy="723803"/>
            <a:chOff x="7893400" y="1663629"/>
            <a:chExt cx="1637518" cy="723803"/>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C2053CE-8470-3344-91CC-741A8A781A63}"/>
                    </a:ext>
                  </a:extLst>
                </p:cNvPr>
                <p:cNvSpPr txBox="1"/>
                <p:nvPr/>
              </p:nvSpPr>
              <p:spPr>
                <a:xfrm>
                  <a:off x="7893400" y="1663629"/>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27" name="TextBox 26">
                  <a:extLst>
                    <a:ext uri="{FF2B5EF4-FFF2-40B4-BE49-F238E27FC236}">
                      <a16:creationId xmlns:a16="http://schemas.microsoft.com/office/drawing/2014/main" id="{CC2053CE-8470-3344-91CC-741A8A781A63}"/>
                    </a:ext>
                  </a:extLst>
                </p:cNvPr>
                <p:cNvSpPr txBox="1">
                  <a:spLocks noRot="1" noChangeAspect="1" noMove="1" noResize="1" noEditPoints="1" noAdjustHandles="1" noChangeArrowheads="1" noChangeShapeType="1" noTextEdit="1"/>
                </p:cNvSpPr>
                <p:nvPr/>
              </p:nvSpPr>
              <p:spPr>
                <a:xfrm>
                  <a:off x="7893400" y="1663629"/>
                  <a:ext cx="1631714" cy="715089"/>
                </a:xfrm>
                <a:prstGeom prst="roundRect">
                  <a:avLst/>
                </a:prstGeom>
                <a:blipFill>
                  <a:blip r:embed="rId4"/>
                  <a:stretch>
                    <a:fillRect/>
                  </a:stretch>
                </a:blipFill>
                <a:ln>
                  <a:solidFill>
                    <a:schemeClr val="tx1">
                      <a:lumMod val="60000"/>
                      <a:lumOff val="4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3557539-DE93-B94C-A7AB-708EE9649C26}"/>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20" name="TextBox 19">
                  <a:extLst>
                    <a:ext uri="{FF2B5EF4-FFF2-40B4-BE49-F238E27FC236}">
                      <a16:creationId xmlns:a16="http://schemas.microsoft.com/office/drawing/2014/main" id="{13557539-DE93-B94C-A7AB-708EE9649C26}"/>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5"/>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935814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B513-847F-E949-856D-8B7EDEDD608A}"/>
              </a:ext>
            </a:extLst>
          </p:cNvPr>
          <p:cNvSpPr>
            <a:spLocks noGrp="1"/>
          </p:cNvSpPr>
          <p:nvPr>
            <p:ph type="title"/>
          </p:nvPr>
        </p:nvSpPr>
        <p:spPr/>
        <p:txBody>
          <a:bodyPr/>
          <a:lstStyle/>
          <a:p>
            <a:r>
              <a:rPr lang="en-GB" dirty="0"/>
              <a:t>FO Jtree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0E6A99-AF4A-9342-B047-7AB10EC08340}"/>
                  </a:ext>
                </a:extLst>
              </p:cNvPr>
              <p:cNvSpPr>
                <a:spLocks noGrp="1"/>
              </p:cNvSpPr>
              <p:nvPr>
                <p:ph idx="1"/>
              </p:nvPr>
            </p:nvSpPr>
            <p:spPr/>
            <p:txBody>
              <a:bodyPr>
                <a:normAutofit/>
              </a:bodyPr>
              <a:lstStyle/>
              <a:p>
                <a:r>
                  <a:rPr lang="en-GB" dirty="0"/>
                  <a:t>An FO jtree </a:t>
                </a:r>
                <a14:m>
                  <m:oMath xmlns:m="http://schemas.openxmlformats.org/officeDocument/2006/math">
                    <m:r>
                      <a:rPr lang="en-GB" i="1" smtClean="0">
                        <a:latin typeface="Cambria Math" panose="02040503050406030204" pitchFamily="18" charset="0"/>
                      </a:rPr>
                      <m:t>𝐽</m:t>
                    </m:r>
                  </m:oMath>
                </a14:m>
                <a:r>
                  <a:rPr lang="en-GB" dirty="0"/>
                  <a:t> for a model </a:t>
                </a:r>
                <a14:m>
                  <m:oMath xmlns:m="http://schemas.openxmlformats.org/officeDocument/2006/math">
                    <m:r>
                      <a:rPr lang="en-GB" i="1" smtClean="0">
                        <a:latin typeface="Cambria Math" panose="02040503050406030204" pitchFamily="18" charset="0"/>
                      </a:rPr>
                      <m:t>𝐺</m:t>
                    </m:r>
                  </m:oMath>
                </a14:m>
                <a:r>
                  <a:rPr lang="en-GB" dirty="0"/>
                  <a:t> is a cycle-free graph </a:t>
                </a:r>
                <a14:m>
                  <m:oMath xmlns:m="http://schemas.openxmlformats.org/officeDocument/2006/math">
                    <m:d>
                      <m:dPr>
                        <m:ctrlPr>
                          <a:rPr lang="en-GB" b="0" i="1" smtClean="0">
                            <a:latin typeface="Cambria Math" panose="02040503050406030204" pitchFamily="18" charset="0"/>
                          </a:rPr>
                        </m:ctrlPr>
                      </m:dPr>
                      <m:e>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𝐸</m:t>
                        </m:r>
                      </m:e>
                    </m:d>
                  </m:oMath>
                </a14:m>
                <a:endParaRPr lang="en-GB" b="0" dirty="0"/>
              </a:p>
              <a:p>
                <a:pPr lvl="1"/>
                <a:r>
                  <a:rPr lang="en-GB" dirty="0"/>
                  <a:t>Set of nodes </a:t>
                </a:r>
                <a14:m>
                  <m:oMath xmlns:m="http://schemas.openxmlformats.org/officeDocument/2006/math">
                    <m:r>
                      <a:rPr lang="en-GB" i="1">
                        <a:latin typeface="Cambria Math" panose="02040503050406030204" pitchFamily="18" charset="0"/>
                      </a:rPr>
                      <m:t>𝑉</m:t>
                    </m:r>
                    <m:r>
                      <a:rPr lang="en-GB" i="1">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𝑟𝑣</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sup>
                    </m:sSup>
                  </m:oMath>
                </a14:m>
                <a:endParaRPr lang="en-GB" dirty="0"/>
              </a:p>
              <a:p>
                <a:pPr lvl="2"/>
                <a:r>
                  <a:rPr lang="en-GB" dirty="0"/>
                  <a:t>I.e., nodes are sets of PRVs (parclusters)</a:t>
                </a:r>
              </a:p>
              <a:p>
                <a:pPr lvl="2"/>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2</m:t>
                        </m:r>
                      </m:e>
                      <m:sup>
                        <m:r>
                          <a:rPr lang="en-GB" i="1" smtClean="0">
                            <a:latin typeface="Cambria Math" panose="02040503050406030204" pitchFamily="18" charset="0"/>
                          </a:rPr>
                          <m:t>𝑟𝑣</m:t>
                        </m:r>
                        <m:d>
                          <m:dPr>
                            <m:ctrlPr>
                              <a:rPr lang="en-GB" i="1">
                                <a:latin typeface="Cambria Math" panose="02040503050406030204" pitchFamily="18" charset="0"/>
                              </a:rPr>
                            </m:ctrlPr>
                          </m:dPr>
                          <m:e>
                            <m:r>
                              <a:rPr lang="en-GB" i="1">
                                <a:latin typeface="Cambria Math" panose="02040503050406030204" pitchFamily="18" charset="0"/>
                              </a:rPr>
                              <m:t>𝐺</m:t>
                            </m:r>
                          </m:e>
                        </m:d>
                      </m:sup>
                    </m:sSup>
                  </m:oMath>
                </a14:m>
                <a:r>
                  <a:rPr lang="en-GB" dirty="0"/>
                  <a:t> denotes the power set of </a:t>
                </a:r>
                <a14:m>
                  <m:oMath xmlns:m="http://schemas.openxmlformats.org/officeDocument/2006/math">
                    <m:r>
                      <a:rPr lang="en-GB" i="1">
                        <a:latin typeface="Cambria Math" panose="02040503050406030204" pitchFamily="18" charset="0"/>
                      </a:rPr>
                      <m:t>𝑟𝑣</m:t>
                    </m:r>
                    <m:d>
                      <m:dPr>
                        <m:ctrlPr>
                          <a:rPr lang="en-GB" i="1">
                            <a:latin typeface="Cambria Math" panose="02040503050406030204" pitchFamily="18" charset="0"/>
                          </a:rPr>
                        </m:ctrlPr>
                      </m:dPr>
                      <m:e>
                        <m:r>
                          <a:rPr lang="en-GB" i="1">
                            <a:latin typeface="Cambria Math" panose="02040503050406030204" pitchFamily="18" charset="0"/>
                          </a:rPr>
                          <m:t>𝐺</m:t>
                        </m:r>
                      </m:e>
                    </m:d>
                  </m:oMath>
                </a14:m>
                <a:endParaRPr lang="en-GB" dirty="0"/>
              </a:p>
              <a:p>
                <a:pPr lvl="1"/>
                <a:r>
                  <a:rPr lang="en-GB" dirty="0"/>
                  <a:t>Set of edges </a:t>
                </a:r>
                <a14:m>
                  <m:oMath xmlns:m="http://schemas.openxmlformats.org/officeDocument/2006/math">
                    <m:r>
                      <a:rPr lang="en-GB" i="1">
                        <a:latin typeface="Cambria Math" panose="02040503050406030204" pitchFamily="18" charset="0"/>
                      </a:rPr>
                      <m:t>𝐸</m:t>
                    </m:r>
                    <m:r>
                      <a:rPr lang="en-GB"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𝑗</m:t>
                            </m:r>
                          </m:e>
                        </m:d>
                        <m:r>
                          <a:rPr lang="en-GB" b="0" i="1" smtClean="0">
                            <a:latin typeface="Cambria Math" panose="02040503050406030204" pitchFamily="18" charset="0"/>
                            <a:ea typeface="Cambria Math" panose="02040503050406030204" pitchFamily="18" charset="0"/>
                          </a:rPr>
                          <m:t> | </m:t>
                        </m:r>
                        <m:r>
                          <a:rPr lang="en-GB" b="0" i="1" smtClean="0">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𝑗</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𝑉</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𝑗</m:t>
                        </m:r>
                      </m:e>
                    </m:d>
                  </m:oMath>
                </a14:m>
                <a:r>
                  <a:rPr lang="en-GB" dirty="0"/>
                  <a:t>, </a:t>
                </a:r>
              </a:p>
              <a:p>
                <a:pPr lvl="2"/>
                <a:r>
                  <a:rPr lang="en-GB" dirty="0"/>
                  <a:t>Has to be cycle free, which includes no self-loops</a:t>
                </a:r>
              </a:p>
              <a:p>
                <a:pPr lvl="1"/>
                <a:r>
                  <a:rPr lang="en-GB" dirty="0"/>
                  <a:t>E.g., as depicted on the left</a:t>
                </a:r>
              </a:p>
              <a:p>
                <a:pPr lvl="2"/>
                <a:r>
                  <a:rPr lang="en-GB" dirty="0"/>
                  <a:t>But at this point in the definition, </a:t>
                </a:r>
                <a:br>
                  <a:rPr lang="en-GB" dirty="0"/>
                </a:br>
                <a:r>
                  <a:rPr lang="en-GB" dirty="0"/>
                  <a:t>could be any subsets of PRVs</a:t>
                </a:r>
                <a:br>
                  <a:rPr lang="en-GB" dirty="0"/>
                </a:br>
                <a:endParaRPr lang="en-GB" dirty="0"/>
              </a:p>
            </p:txBody>
          </p:sp>
        </mc:Choice>
        <mc:Fallback xmlns="">
          <p:sp>
            <p:nvSpPr>
              <p:cNvPr id="3" name="Content Placeholder 2">
                <a:extLst>
                  <a:ext uri="{FF2B5EF4-FFF2-40B4-BE49-F238E27FC236}">
                    <a16:creationId xmlns:a16="http://schemas.microsoft.com/office/drawing/2014/main" id="{360E6A99-AF4A-9342-B047-7AB10EC08340}"/>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B762EFE-95EC-2D4A-9562-3A2921D3B724}"/>
              </a:ext>
            </a:extLst>
          </p:cNvPr>
          <p:cNvSpPr>
            <a:spLocks noGrp="1"/>
          </p:cNvSpPr>
          <p:nvPr>
            <p:ph type="sldNum" sz="quarter" idx="4"/>
          </p:nvPr>
        </p:nvSpPr>
        <p:spPr/>
        <p:txBody>
          <a:bodyPr/>
          <a:lstStyle/>
          <a:p>
            <a:fld id="{67C9959E-8E6B-B04C-9955-EA096F41CA7A}" type="slidenum">
              <a:rPr lang="en-GB" smtClean="0"/>
              <a:t>18</a:t>
            </a:fld>
            <a:endParaRPr lang="en-GB"/>
          </a:p>
        </p:txBody>
      </p:sp>
      <p:sp>
        <p:nvSpPr>
          <p:cNvPr id="5" name="Date Placeholder 4">
            <a:extLst>
              <a:ext uri="{FF2B5EF4-FFF2-40B4-BE49-F238E27FC236}">
                <a16:creationId xmlns:a16="http://schemas.microsoft.com/office/drawing/2014/main" id="{36D5C58B-0994-BF48-9987-40BDF6D87051}"/>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C4111E75-3553-494E-8DE6-B9EAE9AA5C8F}"/>
              </a:ext>
            </a:extLst>
          </p:cNvPr>
          <p:cNvSpPr>
            <a:spLocks noGrp="1"/>
          </p:cNvSpPr>
          <p:nvPr>
            <p:ph type="ftr" sz="quarter" idx="3"/>
          </p:nvPr>
        </p:nvSpPr>
        <p:spPr/>
        <p:txBody>
          <a:bodyPr/>
          <a:lstStyle/>
          <a:p>
            <a:r>
              <a:rPr lang="en-GB"/>
              <a:t>T. Braun - StaRAI</a:t>
            </a:r>
          </a:p>
        </p:txBody>
      </p:sp>
      <p:grpSp>
        <p:nvGrpSpPr>
          <p:cNvPr id="67" name="Group 66">
            <a:extLst>
              <a:ext uri="{FF2B5EF4-FFF2-40B4-BE49-F238E27FC236}">
                <a16:creationId xmlns:a16="http://schemas.microsoft.com/office/drawing/2014/main" id="{0A06A493-9A38-BF45-ADBD-7AC793BEEF6D}"/>
              </a:ext>
            </a:extLst>
          </p:cNvPr>
          <p:cNvGrpSpPr/>
          <p:nvPr/>
        </p:nvGrpSpPr>
        <p:grpSpPr>
          <a:xfrm>
            <a:off x="5543362" y="4919668"/>
            <a:ext cx="6288313" cy="952521"/>
            <a:chOff x="5589344" y="1663629"/>
            <a:chExt cx="6288313" cy="952521"/>
          </a:xfrm>
        </p:grpSpPr>
        <p:cxnSp>
          <p:nvCxnSpPr>
            <p:cNvPr id="68" name="Straight Connector 67">
              <a:extLst>
                <a:ext uri="{FF2B5EF4-FFF2-40B4-BE49-F238E27FC236}">
                  <a16:creationId xmlns:a16="http://schemas.microsoft.com/office/drawing/2014/main" id="{FCAC6345-734B-554D-B182-28408AAC78BD}"/>
                </a:ext>
              </a:extLst>
            </p:cNvPr>
            <p:cNvCxnSpPr>
              <a:cxnSpLocks/>
              <a:stCxn id="79" idx="3"/>
              <a:endCxn id="93"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BB1C1C3-8867-AE4E-A386-8C2257D818D1}"/>
                </a:ext>
              </a:extLst>
            </p:cNvPr>
            <p:cNvCxnSpPr>
              <a:cxnSpLocks/>
              <a:stCxn id="93" idx="3"/>
              <a:endCxn id="91"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AA8DF7F-9192-4D4A-B707-B07DE0169CB1}"/>
                    </a:ext>
                  </a:extLst>
                </p:cNvPr>
                <p:cNvSpPr txBox="1"/>
                <p:nvPr/>
              </p:nvSpPr>
              <p:spPr>
                <a:xfrm>
                  <a:off x="7893400" y="1663629"/>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93" name="TextBox 92">
                  <a:extLst>
                    <a:ext uri="{FF2B5EF4-FFF2-40B4-BE49-F238E27FC236}">
                      <a16:creationId xmlns:a16="http://schemas.microsoft.com/office/drawing/2014/main" id="{BAA8DF7F-9192-4D4A-B707-B07DE0169CB1}"/>
                    </a:ext>
                  </a:extLst>
                </p:cNvPr>
                <p:cNvSpPr txBox="1">
                  <a:spLocks noRot="1" noChangeAspect="1" noMove="1" noResize="1" noEditPoints="1" noAdjustHandles="1" noChangeArrowheads="1" noChangeShapeType="1" noTextEdit="1"/>
                </p:cNvSpPr>
                <p:nvPr/>
              </p:nvSpPr>
              <p:spPr>
                <a:xfrm>
                  <a:off x="7893400" y="1663629"/>
                  <a:ext cx="1631714" cy="715089"/>
                </a:xfrm>
                <a:prstGeom prst="roundRect">
                  <a:avLst/>
                </a:prstGeom>
                <a:blipFill>
                  <a:blip r:embed="rId3"/>
                  <a:stretch>
                    <a:fillRect/>
                  </a:stretch>
                </a:blipFill>
                <a:ln>
                  <a:solidFill>
                    <a:schemeClr val="tx1">
                      <a:lumMod val="60000"/>
                      <a:lumOff val="4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482B43FA-BAC6-B84D-85F6-E36E5AEAE449}"/>
                    </a:ext>
                  </a:extLst>
                </p:cNvPr>
                <p:cNvSpPr txBox="1"/>
                <p:nvPr/>
              </p:nvSpPr>
              <p:spPr>
                <a:xfrm>
                  <a:off x="10254802" y="1663629"/>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91" name="TextBox 90">
                  <a:extLst>
                    <a:ext uri="{FF2B5EF4-FFF2-40B4-BE49-F238E27FC236}">
                      <a16:creationId xmlns:a16="http://schemas.microsoft.com/office/drawing/2014/main" id="{482B43FA-BAC6-B84D-85F6-E36E5AEAE449}"/>
                    </a:ext>
                  </a:extLst>
                </p:cNvPr>
                <p:cNvSpPr txBox="1">
                  <a:spLocks noRot="1" noChangeAspect="1" noMove="1" noResize="1" noEditPoints="1" noAdjustHandles="1" noChangeArrowheads="1" noChangeShapeType="1" noTextEdit="1"/>
                </p:cNvSpPr>
                <p:nvPr/>
              </p:nvSpPr>
              <p:spPr>
                <a:xfrm>
                  <a:off x="10254802" y="1663629"/>
                  <a:ext cx="1622190" cy="715089"/>
                </a:xfrm>
                <a:prstGeom prst="roundRect">
                  <a:avLst/>
                </a:prstGeom>
                <a:blipFill>
                  <a:blip r:embed="rId4"/>
                  <a:stretch>
                    <a:fillRect/>
                  </a:stretch>
                </a:blipFill>
                <a:ln>
                  <a:solidFill>
                    <a:srgbClr val="7030A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42537648-8145-894B-9746-FF48CD496837}"/>
                    </a:ext>
                  </a:extLst>
                </p:cNvPr>
                <p:cNvSpPr txBox="1"/>
                <p:nvPr/>
              </p:nvSpPr>
              <p:spPr>
                <a:xfrm>
                  <a:off x="5589344" y="1663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9" name="TextBox 78">
                  <a:extLst>
                    <a:ext uri="{FF2B5EF4-FFF2-40B4-BE49-F238E27FC236}">
                      <a16:creationId xmlns:a16="http://schemas.microsoft.com/office/drawing/2014/main" id="{42537648-8145-894B-9746-FF48CD496837}"/>
                    </a:ext>
                  </a:extLst>
                </p:cNvPr>
                <p:cNvSpPr txBox="1">
                  <a:spLocks noRot="1" noChangeAspect="1" noMove="1" noResize="1" noEditPoints="1" noAdjustHandles="1" noChangeArrowheads="1" noChangeShapeType="1" noTextEdit="1"/>
                </p:cNvSpPr>
                <p:nvPr/>
              </p:nvSpPr>
              <p:spPr>
                <a:xfrm>
                  <a:off x="5589344" y="1663630"/>
                  <a:ext cx="1532812" cy="715089"/>
                </a:xfrm>
                <a:prstGeom prst="roundRect">
                  <a:avLst/>
                </a:prstGeom>
                <a:blipFill>
                  <a:blip r:embed="rId5"/>
                  <a:stretch>
                    <a:fillRect/>
                  </a:stretch>
                </a:blipFill>
                <a:ln>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3A46B73D-1617-3C4D-89C8-A50AEF9783C3}"/>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73" name="Rectangle 72">
                  <a:extLst>
                    <a:ext uri="{FF2B5EF4-FFF2-40B4-BE49-F238E27FC236}">
                      <a16:creationId xmlns:a16="http://schemas.microsoft.com/office/drawing/2014/main" id="{3A46B73D-1617-3C4D-89C8-A50AEF9783C3}"/>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6"/>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188FC655-F7B9-E645-ADF1-CE5C07552B7B}"/>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74" name="Rectangle 73">
                  <a:extLst>
                    <a:ext uri="{FF2B5EF4-FFF2-40B4-BE49-F238E27FC236}">
                      <a16:creationId xmlns:a16="http://schemas.microsoft.com/office/drawing/2014/main" id="{188FC655-F7B9-E645-ADF1-CE5C07552B7B}"/>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892140F-D6F5-8944-AB48-01A5FC3DA598}"/>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75" name="TextBox 74">
                  <a:extLst>
                    <a:ext uri="{FF2B5EF4-FFF2-40B4-BE49-F238E27FC236}">
                      <a16:creationId xmlns:a16="http://schemas.microsoft.com/office/drawing/2014/main" id="{5892140F-D6F5-8944-AB48-01A5FC3DA598}"/>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D6649E7-DAD6-1046-AB8E-2569399FC7E7}"/>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76" name="TextBox 75">
                  <a:extLst>
                    <a:ext uri="{FF2B5EF4-FFF2-40B4-BE49-F238E27FC236}">
                      <a16:creationId xmlns:a16="http://schemas.microsoft.com/office/drawing/2014/main" id="{3D6649E7-DAD6-1046-AB8E-2569399FC7E7}"/>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9"/>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EA77C61-A467-1E43-94B4-F17E6F656932}"/>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77" name="TextBox 76">
                  <a:extLst>
                    <a:ext uri="{FF2B5EF4-FFF2-40B4-BE49-F238E27FC236}">
                      <a16:creationId xmlns:a16="http://schemas.microsoft.com/office/drawing/2014/main" id="{1EA77C61-A467-1E43-94B4-F17E6F656932}"/>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0"/>
                  <a:stretch>
                    <a:fillRect/>
                  </a:stretch>
                </a:blipFill>
              </p:spPr>
              <p:txBody>
                <a:bodyPr/>
                <a:lstStyle/>
                <a:p>
                  <a:r>
                    <a:rPr lang="en-GB">
                      <a:noFill/>
                    </a:rPr>
                    <a:t> </a:t>
                  </a:r>
                </a:p>
              </p:txBody>
            </p:sp>
          </mc:Fallback>
        </mc:AlternateContent>
      </p:grpSp>
      <p:grpSp>
        <p:nvGrpSpPr>
          <p:cNvPr id="94" name="Group 93">
            <a:extLst>
              <a:ext uri="{FF2B5EF4-FFF2-40B4-BE49-F238E27FC236}">
                <a16:creationId xmlns:a16="http://schemas.microsoft.com/office/drawing/2014/main" id="{BBD6BB72-88AD-D94A-95CC-E402204B2345}"/>
              </a:ext>
            </a:extLst>
          </p:cNvPr>
          <p:cNvGrpSpPr/>
          <p:nvPr/>
        </p:nvGrpSpPr>
        <p:grpSpPr>
          <a:xfrm>
            <a:off x="7069674" y="2132057"/>
            <a:ext cx="4761336" cy="2453955"/>
            <a:chOff x="6906687" y="3448697"/>
            <a:chExt cx="4761336" cy="2453955"/>
          </a:xfrm>
        </p:grpSpPr>
        <p:grpSp>
          <p:nvGrpSpPr>
            <p:cNvPr id="95" name="Group 94">
              <a:extLst>
                <a:ext uri="{FF2B5EF4-FFF2-40B4-BE49-F238E27FC236}">
                  <a16:creationId xmlns:a16="http://schemas.microsoft.com/office/drawing/2014/main" id="{3B816E9E-5050-4D44-9778-55347CA765C8}"/>
                </a:ext>
              </a:extLst>
            </p:cNvPr>
            <p:cNvGrpSpPr/>
            <p:nvPr/>
          </p:nvGrpSpPr>
          <p:grpSpPr>
            <a:xfrm>
              <a:off x="8241884" y="3532117"/>
              <a:ext cx="2034533" cy="552081"/>
              <a:chOff x="8655309" y="2902693"/>
              <a:chExt cx="2034533" cy="552081"/>
            </a:xfrm>
          </p:grpSpPr>
          <p:cxnSp>
            <p:nvCxnSpPr>
              <p:cNvPr id="123" name="Straight Connector 122">
                <a:extLst>
                  <a:ext uri="{FF2B5EF4-FFF2-40B4-BE49-F238E27FC236}">
                    <a16:creationId xmlns:a16="http://schemas.microsoft.com/office/drawing/2014/main" id="{E910C2B1-204F-AC4F-A937-2CAEA6743271}"/>
                  </a:ext>
                </a:extLst>
              </p:cNvPr>
              <p:cNvCxnSpPr>
                <a:cxnSpLocks/>
                <a:stCxn id="96" idx="6"/>
                <a:endCxn id="128" idx="1"/>
              </p:cNvCxnSpPr>
              <p:nvPr/>
            </p:nvCxnSpPr>
            <p:spPr>
              <a:xfrm flipV="1">
                <a:off x="8655309" y="3013607"/>
                <a:ext cx="922375"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17601D9-6B07-E642-9E27-DC406BA658A9}"/>
                  </a:ext>
                </a:extLst>
              </p:cNvPr>
              <p:cNvCxnSpPr>
                <a:cxnSpLocks/>
                <a:stCxn id="97" idx="2"/>
                <a:endCxn id="128" idx="3"/>
              </p:cNvCxnSpPr>
              <p:nvPr/>
            </p:nvCxnSpPr>
            <p:spPr>
              <a:xfrm flipH="1" flipV="1">
                <a:off x="9721684" y="3013607"/>
                <a:ext cx="968158"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D7DE979-FD94-094B-BD1C-54E01833A69A}"/>
                  </a:ext>
                </a:extLst>
              </p:cNvPr>
              <p:cNvCxnSpPr>
                <a:cxnSpLocks/>
                <a:stCxn id="100" idx="0"/>
                <a:endCxn id="128" idx="2"/>
              </p:cNvCxnSpPr>
              <p:nvPr/>
            </p:nvCxnSpPr>
            <p:spPr>
              <a:xfrm flipH="1" flipV="1">
                <a:off x="9649684" y="3085607"/>
                <a:ext cx="1" cy="369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9F333DC7-BCA0-B648-9CE0-24DAD2EA8B8B}"/>
                  </a:ext>
                </a:extLst>
              </p:cNvPr>
              <p:cNvGrpSpPr/>
              <p:nvPr/>
            </p:nvGrpSpPr>
            <p:grpSpPr>
              <a:xfrm>
                <a:off x="9540595" y="2902693"/>
                <a:ext cx="520306" cy="392206"/>
                <a:chOff x="9540595" y="2902693"/>
                <a:chExt cx="520306" cy="392206"/>
              </a:xfrm>
            </p:grpSpPr>
            <p:sp>
              <p:nvSpPr>
                <p:cNvPr id="127" name="Rectangle 126">
                  <a:extLst>
                    <a:ext uri="{FF2B5EF4-FFF2-40B4-BE49-F238E27FC236}">
                      <a16:creationId xmlns:a16="http://schemas.microsoft.com/office/drawing/2014/main" id="{A9EBADB9-4744-514E-AF14-B4D5FD949CFD}"/>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14767558-80D3-034F-9170-07FE3A8ED077}"/>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B81B583F-C174-6E49-A005-180D2B8CB02F}"/>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2C14D241-CCA0-374A-BF91-41946F3EBD09}"/>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charset="0"/>
                                  </a:rPr>
                                  <m:t>1</m:t>
                                </m:r>
                              </m:sub>
                            </m:sSub>
                          </m:oMath>
                        </m:oMathPara>
                      </a14:m>
                      <a:endParaRPr lang="en-GB" dirty="0"/>
                    </a:p>
                  </p:txBody>
                </p:sp>
              </mc:Choice>
              <mc:Fallback xmlns="">
                <p:sp>
                  <p:nvSpPr>
                    <p:cNvPr id="157" name="TextBox 156">
                      <a:extLst>
                        <a:ext uri="{FF2B5EF4-FFF2-40B4-BE49-F238E27FC236}">
                          <a16:creationId xmlns:a16="http://schemas.microsoft.com/office/drawing/2014/main" id="{E1230739-D388-2A45-A13C-E27680445A45}"/>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11"/>
                      <a:stretch>
                        <a:fillRect l="-166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96" name="Oval 95">
                  <a:extLst>
                    <a:ext uri="{FF2B5EF4-FFF2-40B4-BE49-F238E27FC236}">
                      <a16:creationId xmlns:a16="http://schemas.microsoft.com/office/drawing/2014/main" id="{79232AA0-D20F-4E44-8122-F97673434D87}"/>
                    </a:ext>
                  </a:extLst>
                </p:cNvPr>
                <p:cNvSpPr/>
                <p:nvPr/>
              </p:nvSpPr>
              <p:spPr>
                <a:xfrm>
                  <a:off x="7109772" y="3448697"/>
                  <a:ext cx="11321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𝑁𝑎𝑡</m:t>
                        </m:r>
                        <m:d>
                          <m:dPr>
                            <m:ctrlPr>
                              <a:rPr lang="de-DE" i="1">
                                <a:latin typeface="Cambria Math" panose="02040503050406030204" pitchFamily="18" charset="0"/>
                              </a:rPr>
                            </m:ctrlPr>
                          </m:dPr>
                          <m:e>
                            <m:r>
                              <a:rPr lang="de-DE" i="1">
                                <a:latin typeface="Cambria Math" panose="02040503050406030204" pitchFamily="18" charset="0"/>
                              </a:rPr>
                              <m:t>𝐷</m:t>
                            </m:r>
                          </m:e>
                        </m:d>
                      </m:oMath>
                    </m:oMathPara>
                  </a14:m>
                  <a:endParaRPr lang="en-GB" dirty="0"/>
                </a:p>
              </p:txBody>
            </p:sp>
          </mc:Choice>
          <mc:Fallback xmlns="">
            <p:sp>
              <p:nvSpPr>
                <p:cNvPr id="123" name="Oval 122">
                  <a:extLst>
                    <a:ext uri="{FF2B5EF4-FFF2-40B4-BE49-F238E27FC236}">
                      <a16:creationId xmlns:a16="http://schemas.microsoft.com/office/drawing/2014/main" id="{860957F6-B11C-D24E-9FEB-36BDE6DDE81A}"/>
                    </a:ext>
                  </a:extLst>
                </p:cNvPr>
                <p:cNvSpPr>
                  <a:spLocks noRot="1" noChangeAspect="1" noMove="1" noResize="1" noEditPoints="1" noAdjustHandles="1" noChangeArrowheads="1" noChangeShapeType="1" noTextEdit="1"/>
                </p:cNvSpPr>
                <p:nvPr/>
              </p:nvSpPr>
              <p:spPr>
                <a:xfrm>
                  <a:off x="7109772" y="3448697"/>
                  <a:ext cx="1132112" cy="389513"/>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7" name="Oval 96">
                  <a:extLst>
                    <a:ext uri="{FF2B5EF4-FFF2-40B4-BE49-F238E27FC236}">
                      <a16:creationId xmlns:a16="http://schemas.microsoft.com/office/drawing/2014/main" id="{79209C90-B08B-1943-A72F-E7EBFCDCDB03}"/>
                    </a:ext>
                  </a:extLst>
                </p:cNvPr>
                <p:cNvSpPr/>
                <p:nvPr/>
              </p:nvSpPr>
              <p:spPr>
                <a:xfrm>
                  <a:off x="10276417" y="3448697"/>
                  <a:ext cx="991003"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𝐴𝑐𝑐</m:t>
                        </m:r>
                        <m:d>
                          <m:dPr>
                            <m:ctrlPr>
                              <a:rPr lang="de-DE" i="1">
                                <a:latin typeface="Cambria Math" panose="02040503050406030204" pitchFamily="18" charset="0"/>
                              </a:rPr>
                            </m:ctrlPr>
                          </m:dPr>
                          <m:e>
                            <m:r>
                              <a:rPr lang="de-DE" b="0" i="1" smtClean="0">
                                <a:latin typeface="Cambria Math" panose="02040503050406030204" pitchFamily="18" charset="0"/>
                              </a:rPr>
                              <m:t>𝐼</m:t>
                            </m:r>
                          </m:e>
                        </m:d>
                      </m:oMath>
                    </m:oMathPara>
                  </a14:m>
                  <a:endParaRPr lang="en-GB" dirty="0"/>
                </a:p>
              </p:txBody>
            </p:sp>
          </mc:Choice>
          <mc:Fallback xmlns="">
            <p:sp>
              <p:nvSpPr>
                <p:cNvPr id="124" name="Oval 123">
                  <a:extLst>
                    <a:ext uri="{FF2B5EF4-FFF2-40B4-BE49-F238E27FC236}">
                      <a16:creationId xmlns:a16="http://schemas.microsoft.com/office/drawing/2014/main" id="{A720D711-FC8C-6747-A442-4E62664BA076}"/>
                    </a:ext>
                  </a:extLst>
                </p:cNvPr>
                <p:cNvSpPr>
                  <a:spLocks noRot="1" noChangeAspect="1" noMove="1" noResize="1" noEditPoints="1" noAdjustHandles="1" noChangeArrowheads="1" noChangeShapeType="1" noTextEdit="1"/>
                </p:cNvSpPr>
                <p:nvPr/>
              </p:nvSpPr>
              <p:spPr>
                <a:xfrm>
                  <a:off x="10276417" y="3448697"/>
                  <a:ext cx="991003"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Oval 97">
                  <a:extLst>
                    <a:ext uri="{FF2B5EF4-FFF2-40B4-BE49-F238E27FC236}">
                      <a16:creationId xmlns:a16="http://schemas.microsoft.com/office/drawing/2014/main" id="{1DEC6F15-22BA-B84C-90CD-5B16D7D760AC}"/>
                    </a:ext>
                  </a:extLst>
                </p:cNvPr>
                <p:cNvSpPr/>
                <p:nvPr/>
              </p:nvSpPr>
              <p:spPr>
                <a:xfrm>
                  <a:off x="8641260" y="5513139"/>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98" name="Oval 97">
                  <a:extLst>
                    <a:ext uri="{FF2B5EF4-FFF2-40B4-BE49-F238E27FC236}">
                      <a16:creationId xmlns:a16="http://schemas.microsoft.com/office/drawing/2014/main" id="{1DEC6F15-22BA-B84C-90CD-5B16D7D760AC}"/>
                    </a:ext>
                  </a:extLst>
                </p:cNvPr>
                <p:cNvSpPr>
                  <a:spLocks noRot="1" noChangeAspect="1" noMove="1" noResize="1" noEditPoints="1" noAdjustHandles="1" noChangeArrowheads="1" noChangeShapeType="1" noTextEdit="1"/>
                </p:cNvSpPr>
                <p:nvPr/>
              </p:nvSpPr>
              <p:spPr>
                <a:xfrm>
                  <a:off x="8641260" y="5513139"/>
                  <a:ext cx="1189998"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9" name="Oval 98">
                  <a:extLst>
                    <a:ext uri="{FF2B5EF4-FFF2-40B4-BE49-F238E27FC236}">
                      <a16:creationId xmlns:a16="http://schemas.microsoft.com/office/drawing/2014/main" id="{B786101C-1FA3-344C-9FA8-E79099150318}"/>
                    </a:ext>
                  </a:extLst>
                </p:cNvPr>
                <p:cNvSpPr/>
                <p:nvPr/>
              </p:nvSpPr>
              <p:spPr>
                <a:xfrm>
                  <a:off x="6906687" y="4774936"/>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99" name="Oval 98">
                  <a:extLst>
                    <a:ext uri="{FF2B5EF4-FFF2-40B4-BE49-F238E27FC236}">
                      <a16:creationId xmlns:a16="http://schemas.microsoft.com/office/drawing/2014/main" id="{B786101C-1FA3-344C-9FA8-E79099150318}"/>
                    </a:ext>
                  </a:extLst>
                </p:cNvPr>
                <p:cNvSpPr>
                  <a:spLocks noRot="1" noChangeAspect="1" noMove="1" noResize="1" noEditPoints="1" noAdjustHandles="1" noChangeArrowheads="1" noChangeShapeType="1" noTextEdit="1"/>
                </p:cNvSpPr>
                <p:nvPr/>
              </p:nvSpPr>
              <p:spPr>
                <a:xfrm>
                  <a:off x="6906687" y="4774936"/>
                  <a:ext cx="1536412"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0" name="Oval 99">
                  <a:extLst>
                    <a:ext uri="{FF2B5EF4-FFF2-40B4-BE49-F238E27FC236}">
                      <a16:creationId xmlns:a16="http://schemas.microsoft.com/office/drawing/2014/main" id="{11D9E957-643D-D640-975D-E5E130D87C92}"/>
                    </a:ext>
                  </a:extLst>
                </p:cNvPr>
                <p:cNvSpPr/>
                <p:nvPr/>
              </p:nvSpPr>
              <p:spPr>
                <a:xfrm>
                  <a:off x="8856935" y="4084198"/>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00" name="Oval 99">
                  <a:extLst>
                    <a:ext uri="{FF2B5EF4-FFF2-40B4-BE49-F238E27FC236}">
                      <a16:creationId xmlns:a16="http://schemas.microsoft.com/office/drawing/2014/main" id="{11D9E957-643D-D640-975D-E5E130D87C92}"/>
                    </a:ext>
                  </a:extLst>
                </p:cNvPr>
                <p:cNvSpPr>
                  <a:spLocks noRot="1" noChangeAspect="1" noMove="1" noResize="1" noEditPoints="1" noAdjustHandles="1" noChangeArrowheads="1" noChangeShapeType="1" noTextEdit="1"/>
                </p:cNvSpPr>
                <p:nvPr/>
              </p:nvSpPr>
              <p:spPr>
                <a:xfrm>
                  <a:off x="8856935" y="4084198"/>
                  <a:ext cx="758649" cy="389513"/>
                </a:xfrm>
                <a:prstGeom prst="ellipse">
                  <a:avLst/>
                </a:prstGeom>
                <a:blipFill>
                  <a:blip r:embed="rId16"/>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1" name="Oval 100">
                  <a:extLst>
                    <a:ext uri="{FF2B5EF4-FFF2-40B4-BE49-F238E27FC236}">
                      <a16:creationId xmlns:a16="http://schemas.microsoft.com/office/drawing/2014/main" id="{37E43674-96D1-A14E-93DD-494575349E35}"/>
                    </a:ext>
                  </a:extLst>
                </p:cNvPr>
                <p:cNvSpPr/>
                <p:nvPr/>
              </p:nvSpPr>
              <p:spPr>
                <a:xfrm>
                  <a:off x="9875812" y="4774936"/>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01" name="Oval 100">
                  <a:extLst>
                    <a:ext uri="{FF2B5EF4-FFF2-40B4-BE49-F238E27FC236}">
                      <a16:creationId xmlns:a16="http://schemas.microsoft.com/office/drawing/2014/main" id="{37E43674-96D1-A14E-93DD-494575349E35}"/>
                    </a:ext>
                  </a:extLst>
                </p:cNvPr>
                <p:cNvSpPr>
                  <a:spLocks noRot="1" noChangeAspect="1" noMove="1" noResize="1" noEditPoints="1" noAdjustHandles="1" noChangeArrowheads="1" noChangeShapeType="1" noTextEdit="1"/>
                </p:cNvSpPr>
                <p:nvPr/>
              </p:nvSpPr>
              <p:spPr>
                <a:xfrm>
                  <a:off x="9875812" y="4774936"/>
                  <a:ext cx="1792211"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02" name="Straight Connector 101">
              <a:extLst>
                <a:ext uri="{FF2B5EF4-FFF2-40B4-BE49-F238E27FC236}">
                  <a16:creationId xmlns:a16="http://schemas.microsoft.com/office/drawing/2014/main" id="{3D4CB142-AF42-D442-9506-89311D0CE838}"/>
                </a:ext>
              </a:extLst>
            </p:cNvPr>
            <p:cNvCxnSpPr>
              <a:cxnSpLocks/>
              <a:stCxn id="99" idx="6"/>
              <a:endCxn id="120" idx="1"/>
            </p:cNvCxnSpPr>
            <p:nvPr/>
          </p:nvCxnSpPr>
          <p:spPr>
            <a:xfrm flipV="1">
              <a:off x="8443099" y="4969692"/>
              <a:ext cx="4561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233320D-C908-6D4D-AF68-BBDE0C8785C3}"/>
                </a:ext>
              </a:extLst>
            </p:cNvPr>
            <p:cNvCxnSpPr>
              <a:cxnSpLocks/>
              <a:stCxn id="100" idx="4"/>
              <a:endCxn id="120" idx="0"/>
            </p:cNvCxnSpPr>
            <p:nvPr/>
          </p:nvCxnSpPr>
          <p:spPr>
            <a:xfrm flipH="1">
              <a:off x="8971231" y="4473711"/>
              <a:ext cx="265029"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58A3922-D865-5640-8236-0016E712D255}"/>
                </a:ext>
              </a:extLst>
            </p:cNvPr>
            <p:cNvCxnSpPr>
              <a:cxnSpLocks/>
              <a:stCxn id="98" idx="0"/>
              <a:endCxn id="120" idx="2"/>
            </p:cNvCxnSpPr>
            <p:nvPr/>
          </p:nvCxnSpPr>
          <p:spPr>
            <a:xfrm flipH="1" flipV="1">
              <a:off x="8971231" y="5041692"/>
              <a:ext cx="265028"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B89CE5BC-2743-7148-986A-8E78A29EE6B9}"/>
                </a:ext>
              </a:extLst>
            </p:cNvPr>
            <p:cNvGrpSpPr/>
            <p:nvPr/>
          </p:nvGrpSpPr>
          <p:grpSpPr>
            <a:xfrm>
              <a:off x="8610247" y="4856880"/>
              <a:ext cx="474503" cy="391710"/>
              <a:chOff x="9288700" y="2902693"/>
              <a:chExt cx="474503" cy="391710"/>
            </a:xfrm>
          </p:grpSpPr>
          <p:sp>
            <p:nvSpPr>
              <p:cNvPr id="119" name="Rectangle 118">
                <a:extLst>
                  <a:ext uri="{FF2B5EF4-FFF2-40B4-BE49-F238E27FC236}">
                    <a16:creationId xmlns:a16="http://schemas.microsoft.com/office/drawing/2014/main" id="{50F0A2DB-50CC-484E-B3D2-76F0CBA5FC03}"/>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F9CC419B-CF53-274B-8FA3-5D9183272F2A}"/>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8528BCF9-3A2E-234D-B3F8-CC54A40A1348}"/>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1C08728E-9ED2-AF42-A0EC-4E1A17786589}"/>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149" name="TextBox 148">
                    <a:extLst>
                      <a:ext uri="{FF2B5EF4-FFF2-40B4-BE49-F238E27FC236}">
                        <a16:creationId xmlns:a16="http://schemas.microsoft.com/office/drawing/2014/main" id="{1DB7394A-7368-6A4A-B47E-9DE121BD3CA5}"/>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8"/>
                    <a:stretch>
                      <a:fillRect l="-16667" r="-4167" b="-26087"/>
                    </a:stretch>
                  </a:blipFill>
                </p:spPr>
                <p:txBody>
                  <a:bodyPr/>
                  <a:lstStyle/>
                  <a:p>
                    <a:r>
                      <a:rPr lang="en-GB">
                        <a:noFill/>
                      </a:rPr>
                      <a:t> </a:t>
                    </a:r>
                  </a:p>
                </p:txBody>
              </p:sp>
            </mc:Fallback>
          </mc:AlternateContent>
        </p:grpSp>
        <p:cxnSp>
          <p:nvCxnSpPr>
            <p:cNvPr id="106" name="Straight Connector 105">
              <a:extLst>
                <a:ext uri="{FF2B5EF4-FFF2-40B4-BE49-F238E27FC236}">
                  <a16:creationId xmlns:a16="http://schemas.microsoft.com/office/drawing/2014/main" id="{97E9D6F1-8541-C94E-B66E-691A1CDD648F}"/>
                </a:ext>
              </a:extLst>
            </p:cNvPr>
            <p:cNvCxnSpPr>
              <a:cxnSpLocks/>
              <a:stCxn id="100" idx="4"/>
              <a:endCxn id="116" idx="0"/>
            </p:cNvCxnSpPr>
            <p:nvPr/>
          </p:nvCxnSpPr>
          <p:spPr>
            <a:xfrm>
              <a:off x="9236260" y="4473711"/>
              <a:ext cx="265844"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965933B-E15C-814E-9960-F9E1AF54AE3E}"/>
                </a:ext>
              </a:extLst>
            </p:cNvPr>
            <p:cNvCxnSpPr>
              <a:cxnSpLocks/>
              <a:stCxn id="101" idx="2"/>
              <a:endCxn id="116" idx="3"/>
            </p:cNvCxnSpPr>
            <p:nvPr/>
          </p:nvCxnSpPr>
          <p:spPr>
            <a:xfrm flipH="1" flipV="1">
              <a:off x="9574104" y="4969692"/>
              <a:ext cx="30170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8BE11BB-DD78-6341-8273-0608B3ED6B5F}"/>
                </a:ext>
              </a:extLst>
            </p:cNvPr>
            <p:cNvCxnSpPr>
              <a:cxnSpLocks/>
              <a:stCxn id="98" idx="0"/>
              <a:endCxn id="116" idx="2"/>
            </p:cNvCxnSpPr>
            <p:nvPr/>
          </p:nvCxnSpPr>
          <p:spPr>
            <a:xfrm flipV="1">
              <a:off x="9236259" y="5041692"/>
              <a:ext cx="265845"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F309973E-7859-0E41-AEDA-B6C5F5A7634B}"/>
                </a:ext>
              </a:extLst>
            </p:cNvPr>
            <p:cNvGrpSpPr/>
            <p:nvPr/>
          </p:nvGrpSpPr>
          <p:grpSpPr>
            <a:xfrm>
              <a:off x="9393015" y="4856880"/>
              <a:ext cx="525629" cy="392206"/>
              <a:chOff x="9540595" y="2902693"/>
              <a:chExt cx="525629" cy="392206"/>
            </a:xfrm>
          </p:grpSpPr>
          <p:sp>
            <p:nvSpPr>
              <p:cNvPr id="115" name="Rectangle 114">
                <a:extLst>
                  <a:ext uri="{FF2B5EF4-FFF2-40B4-BE49-F238E27FC236}">
                    <a16:creationId xmlns:a16="http://schemas.microsoft.com/office/drawing/2014/main" id="{92B3A1D8-A2FA-0946-BCE7-599B42F7F345}"/>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D1E6C037-EC64-D14D-BE95-2726F651C944}"/>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E31226EA-7EB4-7443-A41B-FA418A92B68C}"/>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2D5CA25B-023B-4F4A-A9B7-FA7B13FBA7C2}"/>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145" name="TextBox 144">
                    <a:extLst>
                      <a:ext uri="{FF2B5EF4-FFF2-40B4-BE49-F238E27FC236}">
                        <a16:creationId xmlns:a16="http://schemas.microsoft.com/office/drawing/2014/main" id="{A010B3CA-2F44-8B48-9297-45B9CD29B62C}"/>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19"/>
                    <a:stretch>
                      <a:fillRect l="-16667" r="-4167" b="-27273"/>
                    </a:stretch>
                  </a:blipFill>
                </p:spPr>
                <p:txBody>
                  <a:bodyPr/>
                  <a:lstStyle/>
                  <a:p>
                    <a:r>
                      <a:rPr lang="en-GB">
                        <a:noFill/>
                      </a:rPr>
                      <a:t> </a:t>
                    </a:r>
                  </a:p>
                </p:txBody>
              </p:sp>
            </mc:Fallback>
          </mc:AlternateContent>
        </p:grpSp>
        <p:grpSp>
          <p:nvGrpSpPr>
            <p:cNvPr id="110" name="Group 109">
              <a:extLst>
                <a:ext uri="{FF2B5EF4-FFF2-40B4-BE49-F238E27FC236}">
                  <a16:creationId xmlns:a16="http://schemas.microsoft.com/office/drawing/2014/main" id="{430FD7DD-9B1A-3447-A7BE-1B888D3F19B7}"/>
                </a:ext>
              </a:extLst>
            </p:cNvPr>
            <p:cNvGrpSpPr/>
            <p:nvPr/>
          </p:nvGrpSpPr>
          <p:grpSpPr>
            <a:xfrm>
              <a:off x="9615584" y="4206954"/>
              <a:ext cx="761945" cy="348999"/>
              <a:chOff x="8632950" y="2952819"/>
              <a:chExt cx="761945" cy="348999"/>
            </a:xfrm>
          </p:grpSpPr>
          <p:cxnSp>
            <p:nvCxnSpPr>
              <p:cNvPr id="111" name="Straight Connector 110">
                <a:extLst>
                  <a:ext uri="{FF2B5EF4-FFF2-40B4-BE49-F238E27FC236}">
                    <a16:creationId xmlns:a16="http://schemas.microsoft.com/office/drawing/2014/main" id="{6B1176D3-0F36-0446-B00D-D7DFA6861AE2}"/>
                  </a:ext>
                </a:extLst>
              </p:cNvPr>
              <p:cNvCxnSpPr>
                <a:cxnSpLocks/>
                <a:stCxn id="100" idx="6"/>
                <a:endCxn id="113" idx="1"/>
              </p:cNvCxnSpPr>
              <p:nvPr/>
            </p:nvCxnSpPr>
            <p:spPr>
              <a:xfrm flipV="1">
                <a:off x="8632950" y="3024819"/>
                <a:ext cx="32453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DE44D349-871D-A74C-AD0E-D6FF852CF4AF}"/>
                  </a:ext>
                </a:extLst>
              </p:cNvPr>
              <p:cNvGrpSpPr/>
              <p:nvPr/>
            </p:nvGrpSpPr>
            <p:grpSpPr>
              <a:xfrm>
                <a:off x="8957481" y="2952819"/>
                <a:ext cx="437414" cy="348999"/>
                <a:chOff x="8957481" y="2952819"/>
                <a:chExt cx="437414" cy="348999"/>
              </a:xfrm>
            </p:grpSpPr>
            <p:sp>
              <p:nvSpPr>
                <p:cNvPr id="113" name="Rectangle 112">
                  <a:extLst>
                    <a:ext uri="{FF2B5EF4-FFF2-40B4-BE49-F238E27FC236}">
                      <a16:creationId xmlns:a16="http://schemas.microsoft.com/office/drawing/2014/main" id="{8BC8ED31-A1F4-AF4E-B03A-3C158A25830E}"/>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9FC463D-17DF-8E4A-891B-17D579A28E5D}"/>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41" name="TextBox 140">
                      <a:extLst>
                        <a:ext uri="{FF2B5EF4-FFF2-40B4-BE49-F238E27FC236}">
                          <a16:creationId xmlns:a16="http://schemas.microsoft.com/office/drawing/2014/main" id="{0289E0D5-D59F-6542-AC5B-A53402FCEDD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20"/>
                      <a:stretch>
                        <a:fillRect l="-16667" r="-4167" b="-21739"/>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260622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B513-847F-E949-856D-8B7EDEDD608A}"/>
              </a:ext>
            </a:extLst>
          </p:cNvPr>
          <p:cNvSpPr>
            <a:spLocks noGrp="1"/>
          </p:cNvSpPr>
          <p:nvPr>
            <p:ph type="title"/>
          </p:nvPr>
        </p:nvSpPr>
        <p:spPr/>
        <p:txBody>
          <a:bodyPr/>
          <a:lstStyle/>
          <a:p>
            <a:r>
              <a:rPr lang="en-GB"/>
              <a:t>FO Jtree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0E6A99-AF4A-9342-B047-7AB10EC08340}"/>
                  </a:ext>
                </a:extLst>
              </p:cNvPr>
              <p:cNvSpPr>
                <a:spLocks noGrp="1"/>
              </p:cNvSpPr>
              <p:nvPr>
                <p:ph idx="1"/>
              </p:nvPr>
            </p:nvSpPr>
            <p:spPr/>
            <p:txBody>
              <a:bodyPr/>
              <a:lstStyle/>
              <a:p>
                <a:r>
                  <a:rPr lang="en-GB" dirty="0"/>
                  <a:t>An FO jtree </a:t>
                </a:r>
                <a14:m>
                  <m:oMath xmlns:m="http://schemas.openxmlformats.org/officeDocument/2006/math">
                    <m:r>
                      <a:rPr lang="en-GB" i="1">
                        <a:latin typeface="Cambria Math" panose="02040503050406030204" pitchFamily="18" charset="0"/>
                      </a:rPr>
                      <m:t>𝐽</m:t>
                    </m:r>
                  </m:oMath>
                </a14:m>
                <a:r>
                  <a:rPr lang="en-GB" dirty="0"/>
                  <a:t> for a model </a:t>
                </a:r>
                <a14:m>
                  <m:oMath xmlns:m="http://schemas.openxmlformats.org/officeDocument/2006/math">
                    <m:r>
                      <a:rPr lang="en-GB" i="1">
                        <a:latin typeface="Cambria Math" panose="02040503050406030204" pitchFamily="18" charset="0"/>
                      </a:rPr>
                      <m:t>𝐺</m:t>
                    </m:r>
                  </m:oMath>
                </a14:m>
                <a:r>
                  <a:rPr lang="en-GB" dirty="0"/>
                  <a:t> is a cycle-free graph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𝑉</m:t>
                        </m:r>
                        <m:r>
                          <a:rPr lang="en-GB" i="1">
                            <a:latin typeface="Cambria Math" panose="02040503050406030204" pitchFamily="18" charset="0"/>
                          </a:rPr>
                          <m:t>,</m:t>
                        </m:r>
                        <m:r>
                          <a:rPr lang="en-GB" i="1">
                            <a:latin typeface="Cambria Math" panose="02040503050406030204" pitchFamily="18" charset="0"/>
                          </a:rPr>
                          <m:t>𝐸</m:t>
                        </m:r>
                      </m:e>
                    </m:d>
                  </m:oMath>
                </a14:m>
                <a:endParaRPr lang="en-GB" dirty="0"/>
              </a:p>
              <a:p>
                <a:pPr lvl="1"/>
                <a:r>
                  <a:rPr lang="en-GB" dirty="0"/>
                  <a:t>Has to satisfy three properties:</a:t>
                </a:r>
              </a:p>
              <a:p>
                <a:pPr marL="990067" lvl="2" indent="-457200">
                  <a:buFont typeface="+mj-lt"/>
                  <a:buAutoNum type="arabicPeriod"/>
                </a:pPr>
                <a:r>
                  <a:rPr lang="en-GB" dirty="0">
                    <a:ea typeface="Cambria Math" panose="02040503050406030204" pitchFamily="18" charset="0"/>
                  </a:rPr>
                  <a:t> </a:t>
                </a:r>
                <a14:m>
                  <m:oMath xmlns:m="http://schemas.openxmlformats.org/officeDocument/2006/math">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rPr>
                      <m:t>𝑪</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r>
                      <a:rPr lang="en-GB" i="1">
                        <a:latin typeface="Cambria Math" panose="02040503050406030204" pitchFamily="18" charset="0"/>
                        <a:ea typeface="Cambria Math" panose="02040503050406030204" pitchFamily="18" charset="0"/>
                      </a:rPr>
                      <m:t> :</m:t>
                    </m:r>
                    <m:r>
                      <a:rPr lang="en-GB" b="1" i="1">
                        <a:latin typeface="Cambria Math" panose="02040503050406030204" pitchFamily="18" charset="0"/>
                      </a:rPr>
                      <m:t>𝑪</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𝑟𝑣</m:t>
                    </m:r>
                    <m:d>
                      <m:dPr>
                        <m:ctrlPr>
                          <a:rPr lang="en-GB" i="1">
                            <a:latin typeface="Cambria Math" panose="02040503050406030204" pitchFamily="18" charset="0"/>
                          </a:rPr>
                        </m:ctrlPr>
                      </m:dPr>
                      <m:e>
                        <m:r>
                          <a:rPr lang="en-GB" i="1">
                            <a:latin typeface="Cambria Math" panose="02040503050406030204" pitchFamily="18" charset="0"/>
                          </a:rPr>
                          <m:t>𝐺</m:t>
                        </m:r>
                      </m:e>
                    </m:d>
                  </m:oMath>
                </a14:m>
                <a:endParaRPr lang="en-GB" dirty="0"/>
              </a:p>
              <a:p>
                <a:pPr lvl="3"/>
                <a:r>
                  <a:rPr lang="en-GB" dirty="0"/>
                  <a:t>Every parcluster consists of PRVs from </a:t>
                </a:r>
                <a14:m>
                  <m:oMath xmlns:m="http://schemas.openxmlformats.org/officeDocument/2006/math">
                    <m:r>
                      <a:rPr lang="en-GB" i="1" smtClean="0">
                        <a:latin typeface="Cambria Math" panose="02040503050406030204" pitchFamily="18" charset="0"/>
                      </a:rPr>
                      <m:t>𝐺</m:t>
                    </m:r>
                  </m:oMath>
                </a14:m>
                <a:endParaRPr lang="en-GB" dirty="0"/>
              </a:p>
              <a:p>
                <a:pPr marL="990067" lvl="2" indent="-457200">
                  <a:buFont typeface="+mj-lt"/>
                  <a:buAutoNum type="arabicPeriod"/>
                </a:pPr>
                <a:r>
                  <a:rPr lang="en-GB" dirty="0"/>
                  <a:t> </a:t>
                </a:r>
                <a14:m>
                  <m:oMath xmlns:m="http://schemas.openxmlformats.org/officeDocument/2006/math">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𝑔</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𝐺</m:t>
                    </m:r>
                    <m:r>
                      <a:rPr lang="en-GB" i="1">
                        <a:latin typeface="Cambria Math" panose="02040503050406030204" pitchFamily="18" charset="0"/>
                        <a:ea typeface="Cambria Math" panose="02040503050406030204" pitchFamily="18" charset="0"/>
                      </a:rPr>
                      <m:t> : ∃</m:t>
                    </m:r>
                    <m:r>
                      <a:rPr lang="en-GB" b="1" i="1">
                        <a:latin typeface="Cambria Math" panose="02040503050406030204" pitchFamily="18" charset="0"/>
                      </a:rPr>
                      <m:t>𝑪</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𝑔</m:t>
                        </m:r>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rPr>
                      <m:t>𝑪</m:t>
                    </m:r>
                  </m:oMath>
                </a14:m>
                <a:endParaRPr lang="en-GB" b="1" dirty="0"/>
              </a:p>
              <a:p>
                <a:pPr lvl="3"/>
                <a:r>
                  <a:rPr lang="en-GB" dirty="0"/>
                  <a:t>Arguments of every parfactor in </a:t>
                </a:r>
                <a14:m>
                  <m:oMath xmlns:m="http://schemas.openxmlformats.org/officeDocument/2006/math">
                    <m:r>
                      <a:rPr lang="en-GB" i="1" smtClean="0">
                        <a:latin typeface="Cambria Math" panose="02040503050406030204" pitchFamily="18" charset="0"/>
                      </a:rPr>
                      <m:t>𝐺</m:t>
                    </m:r>
                  </m:oMath>
                </a14:m>
                <a:r>
                  <a:rPr lang="en-GB" dirty="0"/>
                  <a:t> occur in a parcluster</a:t>
                </a:r>
              </a:p>
              <a:p>
                <a:pPr marL="990067" lvl="2" indent="-457200">
                  <a:buFont typeface="+mj-lt"/>
                  <a:buAutoNum type="arabicPeriod"/>
                </a:pPr>
                <a:r>
                  <a:rPr lang="en-GB" dirty="0"/>
                  <a:t> If </a:t>
                </a:r>
                <a14:m>
                  <m:oMath xmlns:m="http://schemas.openxmlformats.org/officeDocument/2006/math">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𝐺</m:t>
                        </m:r>
                      </m:e>
                    </m:d>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𝐴</m:t>
                    </m:r>
                    <m:r>
                      <a:rPr lang="en-GB"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𝑖</m:t>
                        </m:r>
                      </m:sub>
                    </m:sSub>
                    <m:r>
                      <a:rPr lang="en-GB" b="1" i="1">
                        <a:latin typeface="Cambria Math" panose="02040503050406030204" pitchFamily="18" charset="0"/>
                      </a:rPr>
                      <m:t> </m:t>
                    </m:r>
                    <m:r>
                      <a:rPr lang="en-GB"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𝐴</m:t>
                    </m:r>
                    <m:r>
                      <a:rPr lang="en-GB"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𝑗</m:t>
                        </m:r>
                      </m:sub>
                    </m:sSub>
                  </m:oMath>
                </a14:m>
                <a:r>
                  <a:rPr lang="en-GB" dirty="0"/>
                  <a:t> with </a:t>
                </a:r>
                <a14:m>
                  <m:oMath xmlns:m="http://schemas.openxmlformats.org/officeDocument/2006/math">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𝑖</m:t>
                        </m:r>
                      </m:sub>
                    </m:sSub>
                    <m:r>
                      <a:rPr lang="en-GB">
                        <a:latin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𝑗</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oMath>
                </a14:m>
                <a:r>
                  <a:rPr lang="en-GB" dirty="0"/>
                  <a:t>, </a:t>
                </a:r>
                <a:br>
                  <a:rPr lang="en-GB" dirty="0"/>
                </a:br>
                <a:r>
                  <a:rPr lang="en-GB" dirty="0"/>
                  <a:t> then </a:t>
                </a:r>
                <a14:m>
                  <m:oMath xmlns:m="http://schemas.openxmlformats.org/officeDocument/2006/math">
                    <m:r>
                      <a:rPr lang="en-GB"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𝑘</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oMath>
                </a14:m>
                <a:r>
                  <a:rPr lang="en-GB" dirty="0"/>
                  <a:t> on the path between </a:t>
                </a:r>
                <a14:m>
                  <m:oMath xmlns:m="http://schemas.openxmlformats.org/officeDocument/2006/math">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𝑖</m:t>
                        </m:r>
                      </m:sub>
                    </m:sSub>
                    <m:r>
                      <a:rPr lang="en-GB">
                        <a:latin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𝑗</m:t>
                        </m:r>
                      </m:sub>
                    </m:sSub>
                    <m:r>
                      <a:rPr lang="en-GB" i="1">
                        <a:latin typeface="Cambria Math" panose="02040503050406030204" pitchFamily="18" charset="0"/>
                      </a:rPr>
                      <m:t> </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𝐴</m:t>
                    </m:r>
                    <m:r>
                      <a:rPr lang="en-GB"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𝑘</m:t>
                        </m:r>
                      </m:sub>
                    </m:sSub>
                  </m:oMath>
                </a14:m>
                <a:r>
                  <a:rPr lang="en-GB" dirty="0"/>
                  <a:t> </a:t>
                </a:r>
                <a:br>
                  <a:rPr lang="en-GB" dirty="0"/>
                </a:br>
                <a:r>
                  <a:rPr lang="en-GB" dirty="0"/>
                  <a:t> (running intersection property)</a:t>
                </a:r>
              </a:p>
              <a:p>
                <a:pPr lvl="3"/>
                <a:r>
                  <a:rPr lang="en-GB" dirty="0"/>
                  <a:t>If a PRV occurs in two parclusters, </a:t>
                </a:r>
                <a:br>
                  <a:rPr lang="en-GB" dirty="0"/>
                </a:br>
                <a:r>
                  <a:rPr lang="en-GB" dirty="0"/>
                  <a:t>it also occurs in every parcluster </a:t>
                </a:r>
                <a:br>
                  <a:rPr lang="en-GB" dirty="0"/>
                </a:br>
                <a:r>
                  <a:rPr lang="en-GB" dirty="0"/>
                  <a:t>on the path between them</a:t>
                </a:r>
              </a:p>
              <a:p>
                <a:pPr lvl="1"/>
                <a:r>
                  <a:rPr lang="en-GB" dirty="0"/>
                  <a:t>E.g., as depicted on the left</a:t>
                </a:r>
              </a:p>
              <a:p>
                <a:pPr lvl="2"/>
                <a:endParaRPr lang="en-GB" dirty="0"/>
              </a:p>
            </p:txBody>
          </p:sp>
        </mc:Choice>
        <mc:Fallback xmlns="">
          <p:sp>
            <p:nvSpPr>
              <p:cNvPr id="3" name="Content Placeholder 2">
                <a:extLst>
                  <a:ext uri="{FF2B5EF4-FFF2-40B4-BE49-F238E27FC236}">
                    <a16:creationId xmlns:a16="http://schemas.microsoft.com/office/drawing/2014/main" id="{360E6A99-AF4A-9342-B047-7AB10EC08340}"/>
                  </a:ext>
                </a:extLst>
              </p:cNvPr>
              <p:cNvSpPr>
                <a:spLocks noGrp="1" noRot="1" noChangeAspect="1" noMove="1" noResize="1" noEditPoints="1" noAdjustHandles="1" noChangeArrowheads="1" noChangeShapeType="1" noTextEdit="1"/>
              </p:cNvSpPr>
              <p:nvPr>
                <p:ph idx="1"/>
              </p:nvPr>
            </p:nvSpPr>
            <p:spPr>
              <a:blipFill>
                <a:blip r:embed="rId3"/>
                <a:stretch>
                  <a:fillRect l="-1436" t="-2687" b="-299"/>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B6A9FA8D-3F65-DA4D-ADF4-9555E4DEABF0}"/>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8D139FE7-4426-AF4E-AECD-0CFC24DB66DD}"/>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FB762EFE-95EC-2D4A-9562-3A2921D3B724}"/>
              </a:ext>
            </a:extLst>
          </p:cNvPr>
          <p:cNvSpPr>
            <a:spLocks noGrp="1"/>
          </p:cNvSpPr>
          <p:nvPr>
            <p:ph type="sldNum" sz="quarter" idx="4"/>
          </p:nvPr>
        </p:nvSpPr>
        <p:spPr/>
        <p:txBody>
          <a:bodyPr/>
          <a:lstStyle/>
          <a:p>
            <a:fld id="{67C9959E-8E6B-B04C-9955-EA096F41CA7A}" type="slidenum">
              <a:rPr lang="en-GB" smtClean="0"/>
              <a:pPr/>
              <a:t>19</a:t>
            </a:fld>
            <a:endParaRPr lang="en-GB"/>
          </a:p>
        </p:txBody>
      </p:sp>
      <p:grpSp>
        <p:nvGrpSpPr>
          <p:cNvPr id="70" name="Group 69">
            <a:extLst>
              <a:ext uri="{FF2B5EF4-FFF2-40B4-BE49-F238E27FC236}">
                <a16:creationId xmlns:a16="http://schemas.microsoft.com/office/drawing/2014/main" id="{ED7B9818-48DE-454A-A04C-EB9F353455E4}"/>
              </a:ext>
            </a:extLst>
          </p:cNvPr>
          <p:cNvGrpSpPr/>
          <p:nvPr/>
        </p:nvGrpSpPr>
        <p:grpSpPr>
          <a:xfrm>
            <a:off x="5543362" y="4919668"/>
            <a:ext cx="6288313" cy="986246"/>
            <a:chOff x="5589344" y="1663629"/>
            <a:chExt cx="6288313" cy="986246"/>
          </a:xfrm>
        </p:grpSpPr>
        <p:cxnSp>
          <p:nvCxnSpPr>
            <p:cNvPr id="71" name="Straight Connector 70">
              <a:extLst>
                <a:ext uri="{FF2B5EF4-FFF2-40B4-BE49-F238E27FC236}">
                  <a16:creationId xmlns:a16="http://schemas.microsoft.com/office/drawing/2014/main" id="{12B299CB-E46F-854E-9F86-C42F2CE29730}"/>
                </a:ext>
              </a:extLst>
            </p:cNvPr>
            <p:cNvCxnSpPr>
              <a:cxnSpLocks/>
              <a:stCxn id="82" idx="3"/>
              <a:endCxn id="86"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D4598BC-68F6-A941-86FF-B16FE0BCAED4}"/>
                </a:ext>
              </a:extLst>
            </p:cNvPr>
            <p:cNvCxnSpPr>
              <a:cxnSpLocks/>
              <a:stCxn id="86" idx="3"/>
              <a:endCxn id="84"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41A70D22-3558-E345-B9FE-6A47A2164CBC}"/>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36016524-5C3B-1242-83FB-29EC68BE8073}"/>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85" name="TextBox 84">
                    <a:extLst>
                      <a:ext uri="{FF2B5EF4-FFF2-40B4-BE49-F238E27FC236}">
                        <a16:creationId xmlns:a16="http://schemas.microsoft.com/office/drawing/2014/main" id="{36016524-5C3B-1242-83FB-29EC68BE8073}"/>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4"/>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0A890343-0C1B-6F4B-BFBB-672EB62DDE38}"/>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86" name="TextBox 85">
                    <a:extLst>
                      <a:ext uri="{FF2B5EF4-FFF2-40B4-BE49-F238E27FC236}">
                        <a16:creationId xmlns:a16="http://schemas.microsoft.com/office/drawing/2014/main" id="{0A890343-0C1B-6F4B-BFBB-672EB62DDE38}"/>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74" name="Group 73">
              <a:extLst>
                <a:ext uri="{FF2B5EF4-FFF2-40B4-BE49-F238E27FC236}">
                  <a16:creationId xmlns:a16="http://schemas.microsoft.com/office/drawing/2014/main" id="{256EAE82-93DD-E444-B7ED-AF5760195AA7}"/>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EC8D9727-1EE0-E04A-BF9A-20A517BA854B}"/>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charset="0"/>
                                </a:rPr>
                                <m:t>𝑔</m:t>
                              </m:r>
                            </m:e>
                            <m:sub>
                              <m:r>
                                <a:rPr lang="de-DE" i="1">
                                  <a:solidFill>
                                    <a:srgbClr val="7030A0"/>
                                  </a:solidFill>
                                  <a:latin typeface="Cambria Math" charset="0"/>
                                </a:rPr>
                                <m:t>3</m:t>
                              </m:r>
                            </m:sub>
                          </m:sSub>
                        </m:oMath>
                      </m:oMathPara>
                    </a14:m>
                    <a:endParaRPr lang="en-GB" dirty="0">
                      <a:solidFill>
                        <a:srgbClr val="7030A0"/>
                      </a:solidFill>
                    </a:endParaRPr>
                  </a:p>
                </p:txBody>
              </p:sp>
            </mc:Choice>
            <mc:Fallback xmlns="">
              <p:sp>
                <p:nvSpPr>
                  <p:cNvPr id="83" name="TextBox 82">
                    <a:extLst>
                      <a:ext uri="{FF2B5EF4-FFF2-40B4-BE49-F238E27FC236}">
                        <a16:creationId xmlns:a16="http://schemas.microsoft.com/office/drawing/2014/main" id="{EC8D9727-1EE0-E04A-BF9A-20A517BA854B}"/>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6"/>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93BBCC62-78C0-A247-817F-CD6DC11D0C2D}"/>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84" name="TextBox 83">
                    <a:extLst>
                      <a:ext uri="{FF2B5EF4-FFF2-40B4-BE49-F238E27FC236}">
                        <a16:creationId xmlns:a16="http://schemas.microsoft.com/office/drawing/2014/main" id="{93BBCC62-78C0-A247-817F-CD6DC11D0C2D}"/>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7"/>
                    <a:stretch>
                      <a:fillRect/>
                    </a:stretch>
                  </a:blipFill>
                  <a:ln>
                    <a:solidFill>
                      <a:srgbClr val="7030A0"/>
                    </a:solidFill>
                  </a:ln>
                </p:spPr>
                <p:txBody>
                  <a:bodyPr/>
                  <a:lstStyle/>
                  <a:p>
                    <a:r>
                      <a:rPr lang="en-GB">
                        <a:noFill/>
                      </a:rPr>
                      <a:t> </a:t>
                    </a:r>
                  </a:p>
                </p:txBody>
              </p:sp>
            </mc:Fallback>
          </mc:AlternateContent>
        </p:grpSp>
        <p:grpSp>
          <p:nvGrpSpPr>
            <p:cNvPr id="75" name="Group 74">
              <a:extLst>
                <a:ext uri="{FF2B5EF4-FFF2-40B4-BE49-F238E27FC236}">
                  <a16:creationId xmlns:a16="http://schemas.microsoft.com/office/drawing/2014/main" id="{E9FE3461-510F-0347-9544-4EEB2C27BED5}"/>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FA9CAD02-9CFF-2A41-913B-445484F39D63}"/>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𝑔</m:t>
                              </m:r>
                            </m:e>
                            <m:sub>
                              <m:r>
                                <a:rPr lang="de-DE" i="1">
                                  <a:solidFill>
                                    <a:schemeClr val="accent6"/>
                                  </a:solidFill>
                                  <a:latin typeface="Cambria Math" panose="02040503050406030204" pitchFamily="18" charset="0"/>
                                </a:rPr>
                                <m:t>0</m:t>
                              </m:r>
                            </m:sub>
                          </m:sSub>
                          <m:r>
                            <a:rPr lang="de-DE" i="1">
                              <a:solidFill>
                                <a:schemeClr val="accent6"/>
                              </a:solidFill>
                              <a:latin typeface="Cambria Math" panose="02040503050406030204" pitchFamily="18" charset="0"/>
                            </a:rPr>
                            <m:t>,</m:t>
                          </m:r>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m:oMathPara>
                    </a14:m>
                    <a:endParaRPr lang="en-GB" dirty="0">
                      <a:solidFill>
                        <a:schemeClr val="accent6"/>
                      </a:solidFill>
                    </a:endParaRPr>
                  </a:p>
                </p:txBody>
              </p:sp>
            </mc:Choice>
            <mc:Fallback xmlns="">
              <p:sp>
                <p:nvSpPr>
                  <p:cNvPr id="81" name="TextBox 80">
                    <a:extLst>
                      <a:ext uri="{FF2B5EF4-FFF2-40B4-BE49-F238E27FC236}">
                        <a16:creationId xmlns:a16="http://schemas.microsoft.com/office/drawing/2014/main" id="{FA9CAD02-9CFF-2A41-913B-445484F39D63}"/>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8"/>
                    <a:stretch>
                      <a:fillRect l="-1224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553AD59C-1A4C-A640-AFFE-CB398CB429D6}"/>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82" name="TextBox 81">
                    <a:extLst>
                      <a:ext uri="{FF2B5EF4-FFF2-40B4-BE49-F238E27FC236}">
                        <a16:creationId xmlns:a16="http://schemas.microsoft.com/office/drawing/2014/main" id="{553AD59C-1A4C-A640-AFFE-CB398CB429D6}"/>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0CC7F0FE-3357-7E4B-8826-06753907C08E}"/>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76" name="Rectangle 75">
                  <a:extLst>
                    <a:ext uri="{FF2B5EF4-FFF2-40B4-BE49-F238E27FC236}">
                      <a16:creationId xmlns:a16="http://schemas.microsoft.com/office/drawing/2014/main" id="{0CC7F0FE-3357-7E4B-8826-06753907C08E}"/>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A4C4AF45-D5BF-E748-98A0-BC5A34A23F8E}"/>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77" name="Rectangle 76">
                  <a:extLst>
                    <a:ext uri="{FF2B5EF4-FFF2-40B4-BE49-F238E27FC236}">
                      <a16:creationId xmlns:a16="http://schemas.microsoft.com/office/drawing/2014/main" id="{A4C4AF45-D5BF-E748-98A0-BC5A34A23F8E}"/>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E49924F2-CABC-B04C-8EFA-FE90AD7BA6BB}"/>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78" name="TextBox 77">
                  <a:extLst>
                    <a:ext uri="{FF2B5EF4-FFF2-40B4-BE49-F238E27FC236}">
                      <a16:creationId xmlns:a16="http://schemas.microsoft.com/office/drawing/2014/main" id="{E49924F2-CABC-B04C-8EFA-FE90AD7BA6BB}"/>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12049EF-C83A-2446-9123-E2D4C8DB4B87}"/>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79" name="TextBox 78">
                  <a:extLst>
                    <a:ext uri="{FF2B5EF4-FFF2-40B4-BE49-F238E27FC236}">
                      <a16:creationId xmlns:a16="http://schemas.microsoft.com/office/drawing/2014/main" id="{C12049EF-C83A-2446-9123-E2D4C8DB4B87}"/>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9A129E7E-6C1A-9541-8464-075745989EF8}"/>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80" name="TextBox 79">
                  <a:extLst>
                    <a:ext uri="{FF2B5EF4-FFF2-40B4-BE49-F238E27FC236}">
                      <a16:creationId xmlns:a16="http://schemas.microsoft.com/office/drawing/2014/main" id="{9A129E7E-6C1A-9541-8464-075745989EF8}"/>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p:grpSp>
        <p:nvGrpSpPr>
          <p:cNvPr id="87" name="Group 86">
            <a:extLst>
              <a:ext uri="{FF2B5EF4-FFF2-40B4-BE49-F238E27FC236}">
                <a16:creationId xmlns:a16="http://schemas.microsoft.com/office/drawing/2014/main" id="{4703BAEF-A849-8946-A0F9-122F0263E853}"/>
              </a:ext>
            </a:extLst>
          </p:cNvPr>
          <p:cNvGrpSpPr/>
          <p:nvPr/>
        </p:nvGrpSpPr>
        <p:grpSpPr>
          <a:xfrm>
            <a:off x="7069674" y="2132057"/>
            <a:ext cx="4761336" cy="2453955"/>
            <a:chOff x="6906687" y="3448697"/>
            <a:chExt cx="4761336" cy="2453955"/>
          </a:xfrm>
        </p:grpSpPr>
        <p:grpSp>
          <p:nvGrpSpPr>
            <p:cNvPr id="88" name="Group 87">
              <a:extLst>
                <a:ext uri="{FF2B5EF4-FFF2-40B4-BE49-F238E27FC236}">
                  <a16:creationId xmlns:a16="http://schemas.microsoft.com/office/drawing/2014/main" id="{E4C064EB-2F94-D443-A937-DEC4AB88552F}"/>
                </a:ext>
              </a:extLst>
            </p:cNvPr>
            <p:cNvGrpSpPr/>
            <p:nvPr/>
          </p:nvGrpSpPr>
          <p:grpSpPr>
            <a:xfrm>
              <a:off x="8241884" y="3532117"/>
              <a:ext cx="2034533" cy="552081"/>
              <a:chOff x="8655309" y="2902693"/>
              <a:chExt cx="2034533" cy="552081"/>
            </a:xfrm>
          </p:grpSpPr>
          <p:cxnSp>
            <p:nvCxnSpPr>
              <p:cNvPr id="116" name="Straight Connector 115">
                <a:extLst>
                  <a:ext uri="{FF2B5EF4-FFF2-40B4-BE49-F238E27FC236}">
                    <a16:creationId xmlns:a16="http://schemas.microsoft.com/office/drawing/2014/main" id="{3CAFA17B-2455-5B4F-A985-61ADAD02A70D}"/>
                  </a:ext>
                </a:extLst>
              </p:cNvPr>
              <p:cNvCxnSpPr>
                <a:cxnSpLocks/>
                <a:stCxn id="89" idx="6"/>
                <a:endCxn id="121" idx="1"/>
              </p:cNvCxnSpPr>
              <p:nvPr/>
            </p:nvCxnSpPr>
            <p:spPr>
              <a:xfrm flipV="1">
                <a:off x="8655309" y="3013607"/>
                <a:ext cx="922375"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4BF17D1-CCE4-FF49-8AB0-A9D0989F3D7A}"/>
                  </a:ext>
                </a:extLst>
              </p:cNvPr>
              <p:cNvCxnSpPr>
                <a:cxnSpLocks/>
                <a:stCxn id="90" idx="2"/>
                <a:endCxn id="121" idx="3"/>
              </p:cNvCxnSpPr>
              <p:nvPr/>
            </p:nvCxnSpPr>
            <p:spPr>
              <a:xfrm flipH="1" flipV="1">
                <a:off x="9721684" y="3013607"/>
                <a:ext cx="968158"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6A30137-C4D2-214C-8DC0-A017944C0D70}"/>
                  </a:ext>
                </a:extLst>
              </p:cNvPr>
              <p:cNvCxnSpPr>
                <a:cxnSpLocks/>
                <a:stCxn id="93" idx="0"/>
                <a:endCxn id="121" idx="2"/>
              </p:cNvCxnSpPr>
              <p:nvPr/>
            </p:nvCxnSpPr>
            <p:spPr>
              <a:xfrm flipH="1" flipV="1">
                <a:off x="9649684" y="3085607"/>
                <a:ext cx="1" cy="369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2453E0E9-0357-8D40-B9A1-EDDD4E0871A3}"/>
                  </a:ext>
                </a:extLst>
              </p:cNvPr>
              <p:cNvGrpSpPr/>
              <p:nvPr/>
            </p:nvGrpSpPr>
            <p:grpSpPr>
              <a:xfrm>
                <a:off x="9540595" y="2902693"/>
                <a:ext cx="520306" cy="392206"/>
                <a:chOff x="9540595" y="2902693"/>
                <a:chExt cx="520306" cy="392206"/>
              </a:xfrm>
            </p:grpSpPr>
            <p:sp>
              <p:nvSpPr>
                <p:cNvPr id="120" name="Rectangle 119">
                  <a:extLst>
                    <a:ext uri="{FF2B5EF4-FFF2-40B4-BE49-F238E27FC236}">
                      <a16:creationId xmlns:a16="http://schemas.microsoft.com/office/drawing/2014/main" id="{95869F9A-A3C7-FD48-B16A-3F4168D91F75}"/>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C169BFAA-04C9-1241-9D4E-7F6E90F25D0D}"/>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1E9200A2-1DFD-8041-A064-C1B517266DFC}"/>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141D1CEB-85AE-1844-8AC4-53DCD7F8945C}"/>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charset="0"/>
                                  </a:rPr>
                                  <m:t>1</m:t>
                                </m:r>
                              </m:sub>
                            </m:sSub>
                          </m:oMath>
                        </m:oMathPara>
                      </a14:m>
                      <a:endParaRPr lang="en-GB" dirty="0"/>
                    </a:p>
                  </p:txBody>
                </p:sp>
              </mc:Choice>
              <mc:Fallback xmlns="">
                <p:sp>
                  <p:nvSpPr>
                    <p:cNvPr id="157" name="TextBox 156">
                      <a:extLst>
                        <a:ext uri="{FF2B5EF4-FFF2-40B4-BE49-F238E27FC236}">
                          <a16:creationId xmlns:a16="http://schemas.microsoft.com/office/drawing/2014/main" id="{E1230739-D388-2A45-A13C-E27680445A45}"/>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15"/>
                      <a:stretch>
                        <a:fillRect l="-166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89" name="Oval 88">
                  <a:extLst>
                    <a:ext uri="{FF2B5EF4-FFF2-40B4-BE49-F238E27FC236}">
                      <a16:creationId xmlns:a16="http://schemas.microsoft.com/office/drawing/2014/main" id="{6E7CE102-37BD-2A43-A5FA-83881AC260E9}"/>
                    </a:ext>
                  </a:extLst>
                </p:cNvPr>
                <p:cNvSpPr/>
                <p:nvPr/>
              </p:nvSpPr>
              <p:spPr>
                <a:xfrm>
                  <a:off x="7109772" y="3448697"/>
                  <a:ext cx="11321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𝑁𝑎𝑡</m:t>
                        </m:r>
                        <m:d>
                          <m:dPr>
                            <m:ctrlPr>
                              <a:rPr lang="de-DE" i="1">
                                <a:latin typeface="Cambria Math" panose="02040503050406030204" pitchFamily="18" charset="0"/>
                              </a:rPr>
                            </m:ctrlPr>
                          </m:dPr>
                          <m:e>
                            <m:r>
                              <a:rPr lang="de-DE" i="1">
                                <a:latin typeface="Cambria Math" panose="02040503050406030204" pitchFamily="18" charset="0"/>
                              </a:rPr>
                              <m:t>𝐷</m:t>
                            </m:r>
                          </m:e>
                        </m:d>
                      </m:oMath>
                    </m:oMathPara>
                  </a14:m>
                  <a:endParaRPr lang="en-GB" dirty="0"/>
                </a:p>
              </p:txBody>
            </p:sp>
          </mc:Choice>
          <mc:Fallback xmlns="">
            <p:sp>
              <p:nvSpPr>
                <p:cNvPr id="123" name="Oval 122">
                  <a:extLst>
                    <a:ext uri="{FF2B5EF4-FFF2-40B4-BE49-F238E27FC236}">
                      <a16:creationId xmlns:a16="http://schemas.microsoft.com/office/drawing/2014/main" id="{860957F6-B11C-D24E-9FEB-36BDE6DDE81A}"/>
                    </a:ext>
                  </a:extLst>
                </p:cNvPr>
                <p:cNvSpPr>
                  <a:spLocks noRot="1" noChangeAspect="1" noMove="1" noResize="1" noEditPoints="1" noAdjustHandles="1" noChangeArrowheads="1" noChangeShapeType="1" noTextEdit="1"/>
                </p:cNvSpPr>
                <p:nvPr/>
              </p:nvSpPr>
              <p:spPr>
                <a:xfrm>
                  <a:off x="7109772" y="3448697"/>
                  <a:ext cx="1132112"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Oval 89">
                  <a:extLst>
                    <a:ext uri="{FF2B5EF4-FFF2-40B4-BE49-F238E27FC236}">
                      <a16:creationId xmlns:a16="http://schemas.microsoft.com/office/drawing/2014/main" id="{148EF5EB-4070-3A46-994B-AD15E047BBF4}"/>
                    </a:ext>
                  </a:extLst>
                </p:cNvPr>
                <p:cNvSpPr/>
                <p:nvPr/>
              </p:nvSpPr>
              <p:spPr>
                <a:xfrm>
                  <a:off x="10276417" y="3448697"/>
                  <a:ext cx="991003"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𝐴𝑐𝑐</m:t>
                        </m:r>
                        <m:d>
                          <m:dPr>
                            <m:ctrlPr>
                              <a:rPr lang="de-DE" i="1">
                                <a:latin typeface="Cambria Math" panose="02040503050406030204" pitchFamily="18" charset="0"/>
                              </a:rPr>
                            </m:ctrlPr>
                          </m:dPr>
                          <m:e>
                            <m:r>
                              <a:rPr lang="de-DE" b="0" i="1" smtClean="0">
                                <a:latin typeface="Cambria Math" panose="02040503050406030204" pitchFamily="18" charset="0"/>
                              </a:rPr>
                              <m:t>𝐼</m:t>
                            </m:r>
                          </m:e>
                        </m:d>
                      </m:oMath>
                    </m:oMathPara>
                  </a14:m>
                  <a:endParaRPr lang="en-GB" dirty="0"/>
                </a:p>
              </p:txBody>
            </p:sp>
          </mc:Choice>
          <mc:Fallback xmlns="">
            <p:sp>
              <p:nvSpPr>
                <p:cNvPr id="124" name="Oval 123">
                  <a:extLst>
                    <a:ext uri="{FF2B5EF4-FFF2-40B4-BE49-F238E27FC236}">
                      <a16:creationId xmlns:a16="http://schemas.microsoft.com/office/drawing/2014/main" id="{A720D711-FC8C-6747-A442-4E62664BA076}"/>
                    </a:ext>
                  </a:extLst>
                </p:cNvPr>
                <p:cNvSpPr>
                  <a:spLocks noRot="1" noChangeAspect="1" noMove="1" noResize="1" noEditPoints="1" noAdjustHandles="1" noChangeArrowheads="1" noChangeShapeType="1" noTextEdit="1"/>
                </p:cNvSpPr>
                <p:nvPr/>
              </p:nvSpPr>
              <p:spPr>
                <a:xfrm>
                  <a:off x="10276417" y="3448697"/>
                  <a:ext cx="991003"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Oval 90">
                  <a:extLst>
                    <a:ext uri="{FF2B5EF4-FFF2-40B4-BE49-F238E27FC236}">
                      <a16:creationId xmlns:a16="http://schemas.microsoft.com/office/drawing/2014/main" id="{12D8EEEA-27BC-4F46-8697-3ABE6AD84EB7}"/>
                    </a:ext>
                  </a:extLst>
                </p:cNvPr>
                <p:cNvSpPr/>
                <p:nvPr/>
              </p:nvSpPr>
              <p:spPr>
                <a:xfrm>
                  <a:off x="8641260" y="5513139"/>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91" name="Oval 90">
                  <a:extLst>
                    <a:ext uri="{FF2B5EF4-FFF2-40B4-BE49-F238E27FC236}">
                      <a16:creationId xmlns:a16="http://schemas.microsoft.com/office/drawing/2014/main" id="{12D8EEEA-27BC-4F46-8697-3ABE6AD84EB7}"/>
                    </a:ext>
                  </a:extLst>
                </p:cNvPr>
                <p:cNvSpPr>
                  <a:spLocks noRot="1" noChangeAspect="1" noMove="1" noResize="1" noEditPoints="1" noAdjustHandles="1" noChangeArrowheads="1" noChangeShapeType="1" noTextEdit="1"/>
                </p:cNvSpPr>
                <p:nvPr/>
              </p:nvSpPr>
              <p:spPr>
                <a:xfrm>
                  <a:off x="8641260" y="5513139"/>
                  <a:ext cx="1189998"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Oval 91">
                  <a:extLst>
                    <a:ext uri="{FF2B5EF4-FFF2-40B4-BE49-F238E27FC236}">
                      <a16:creationId xmlns:a16="http://schemas.microsoft.com/office/drawing/2014/main" id="{550408C0-BF9F-5E41-964F-62349BBCB9B8}"/>
                    </a:ext>
                  </a:extLst>
                </p:cNvPr>
                <p:cNvSpPr/>
                <p:nvPr/>
              </p:nvSpPr>
              <p:spPr>
                <a:xfrm>
                  <a:off x="6906687" y="4774936"/>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92" name="Oval 91">
                  <a:extLst>
                    <a:ext uri="{FF2B5EF4-FFF2-40B4-BE49-F238E27FC236}">
                      <a16:creationId xmlns:a16="http://schemas.microsoft.com/office/drawing/2014/main" id="{550408C0-BF9F-5E41-964F-62349BBCB9B8}"/>
                    </a:ext>
                  </a:extLst>
                </p:cNvPr>
                <p:cNvSpPr>
                  <a:spLocks noRot="1" noChangeAspect="1" noMove="1" noResize="1" noEditPoints="1" noAdjustHandles="1" noChangeArrowheads="1" noChangeShapeType="1" noTextEdit="1"/>
                </p:cNvSpPr>
                <p:nvPr/>
              </p:nvSpPr>
              <p:spPr>
                <a:xfrm>
                  <a:off x="6906687" y="4774936"/>
                  <a:ext cx="1536412"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Oval 92">
                  <a:extLst>
                    <a:ext uri="{FF2B5EF4-FFF2-40B4-BE49-F238E27FC236}">
                      <a16:creationId xmlns:a16="http://schemas.microsoft.com/office/drawing/2014/main" id="{4F0D2327-A6B4-454D-9342-F079AA19C95D}"/>
                    </a:ext>
                  </a:extLst>
                </p:cNvPr>
                <p:cNvSpPr/>
                <p:nvPr/>
              </p:nvSpPr>
              <p:spPr>
                <a:xfrm>
                  <a:off x="8856935" y="4084198"/>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93" name="Oval 92">
                  <a:extLst>
                    <a:ext uri="{FF2B5EF4-FFF2-40B4-BE49-F238E27FC236}">
                      <a16:creationId xmlns:a16="http://schemas.microsoft.com/office/drawing/2014/main" id="{4F0D2327-A6B4-454D-9342-F079AA19C95D}"/>
                    </a:ext>
                  </a:extLst>
                </p:cNvPr>
                <p:cNvSpPr>
                  <a:spLocks noRot="1" noChangeAspect="1" noMove="1" noResize="1" noEditPoints="1" noAdjustHandles="1" noChangeArrowheads="1" noChangeShapeType="1" noTextEdit="1"/>
                </p:cNvSpPr>
                <p:nvPr/>
              </p:nvSpPr>
              <p:spPr>
                <a:xfrm>
                  <a:off x="8856935" y="4084198"/>
                  <a:ext cx="758649" cy="389513"/>
                </a:xfrm>
                <a:prstGeom prst="ellipse">
                  <a:avLst/>
                </a:prstGeom>
                <a:blipFill>
                  <a:blip r:embed="rId2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Oval 93">
                  <a:extLst>
                    <a:ext uri="{FF2B5EF4-FFF2-40B4-BE49-F238E27FC236}">
                      <a16:creationId xmlns:a16="http://schemas.microsoft.com/office/drawing/2014/main" id="{36F209CC-54B5-B44F-9E03-BE7DC4EB9D4E}"/>
                    </a:ext>
                  </a:extLst>
                </p:cNvPr>
                <p:cNvSpPr/>
                <p:nvPr/>
              </p:nvSpPr>
              <p:spPr>
                <a:xfrm>
                  <a:off x="9875812" y="4774936"/>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94" name="Oval 93">
                  <a:extLst>
                    <a:ext uri="{FF2B5EF4-FFF2-40B4-BE49-F238E27FC236}">
                      <a16:creationId xmlns:a16="http://schemas.microsoft.com/office/drawing/2014/main" id="{36F209CC-54B5-B44F-9E03-BE7DC4EB9D4E}"/>
                    </a:ext>
                  </a:extLst>
                </p:cNvPr>
                <p:cNvSpPr>
                  <a:spLocks noRot="1" noChangeAspect="1" noMove="1" noResize="1" noEditPoints="1" noAdjustHandles="1" noChangeArrowheads="1" noChangeShapeType="1" noTextEdit="1"/>
                </p:cNvSpPr>
                <p:nvPr/>
              </p:nvSpPr>
              <p:spPr>
                <a:xfrm>
                  <a:off x="9875812" y="4774936"/>
                  <a:ext cx="1792211"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95" name="Straight Connector 94">
              <a:extLst>
                <a:ext uri="{FF2B5EF4-FFF2-40B4-BE49-F238E27FC236}">
                  <a16:creationId xmlns:a16="http://schemas.microsoft.com/office/drawing/2014/main" id="{20495D11-2364-A646-8308-5994C2FEC82E}"/>
                </a:ext>
              </a:extLst>
            </p:cNvPr>
            <p:cNvCxnSpPr>
              <a:cxnSpLocks/>
              <a:stCxn id="92" idx="6"/>
              <a:endCxn id="113" idx="1"/>
            </p:cNvCxnSpPr>
            <p:nvPr/>
          </p:nvCxnSpPr>
          <p:spPr>
            <a:xfrm flipV="1">
              <a:off x="8443099" y="4969692"/>
              <a:ext cx="4561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19424C7-389E-7F40-BE44-7FD1844D4C8F}"/>
                </a:ext>
              </a:extLst>
            </p:cNvPr>
            <p:cNvCxnSpPr>
              <a:cxnSpLocks/>
              <a:stCxn id="93" idx="4"/>
              <a:endCxn id="113" idx="0"/>
            </p:cNvCxnSpPr>
            <p:nvPr/>
          </p:nvCxnSpPr>
          <p:spPr>
            <a:xfrm flipH="1">
              <a:off x="8971231" y="4473711"/>
              <a:ext cx="265029"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926F2A3-2219-9941-AA52-B9A3C84E1656}"/>
                </a:ext>
              </a:extLst>
            </p:cNvPr>
            <p:cNvCxnSpPr>
              <a:cxnSpLocks/>
              <a:stCxn id="91" idx="0"/>
              <a:endCxn id="113" idx="2"/>
            </p:cNvCxnSpPr>
            <p:nvPr/>
          </p:nvCxnSpPr>
          <p:spPr>
            <a:xfrm flipH="1" flipV="1">
              <a:off x="8971231" y="5041692"/>
              <a:ext cx="265028"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89016344-DBC4-0945-BE45-D7040A6DF52C}"/>
                </a:ext>
              </a:extLst>
            </p:cNvPr>
            <p:cNvGrpSpPr/>
            <p:nvPr/>
          </p:nvGrpSpPr>
          <p:grpSpPr>
            <a:xfrm>
              <a:off x="8610247" y="4856880"/>
              <a:ext cx="474503" cy="391710"/>
              <a:chOff x="9288700" y="2902693"/>
              <a:chExt cx="474503" cy="391710"/>
            </a:xfrm>
          </p:grpSpPr>
          <p:sp>
            <p:nvSpPr>
              <p:cNvPr id="112" name="Rectangle 111">
                <a:extLst>
                  <a:ext uri="{FF2B5EF4-FFF2-40B4-BE49-F238E27FC236}">
                    <a16:creationId xmlns:a16="http://schemas.microsoft.com/office/drawing/2014/main" id="{5602FC41-3CD7-054A-8696-E123D52A1EA9}"/>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4444CA5E-9D33-AD47-8198-918072EFB1C8}"/>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D5CA88DA-8FC7-944A-9263-6AC871A68C0D}"/>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ED9472D4-7AB5-B34E-BA96-FE9A08DFDDDD}"/>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149" name="TextBox 148">
                    <a:extLst>
                      <a:ext uri="{FF2B5EF4-FFF2-40B4-BE49-F238E27FC236}">
                        <a16:creationId xmlns:a16="http://schemas.microsoft.com/office/drawing/2014/main" id="{1DB7394A-7368-6A4A-B47E-9DE121BD3CA5}"/>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2"/>
                    <a:stretch>
                      <a:fillRect l="-16667" r="-4167" b="-26087"/>
                    </a:stretch>
                  </a:blipFill>
                </p:spPr>
                <p:txBody>
                  <a:bodyPr/>
                  <a:lstStyle/>
                  <a:p>
                    <a:r>
                      <a:rPr lang="en-GB">
                        <a:noFill/>
                      </a:rPr>
                      <a:t> </a:t>
                    </a:r>
                  </a:p>
                </p:txBody>
              </p:sp>
            </mc:Fallback>
          </mc:AlternateContent>
        </p:grpSp>
        <p:cxnSp>
          <p:nvCxnSpPr>
            <p:cNvPr id="99" name="Straight Connector 98">
              <a:extLst>
                <a:ext uri="{FF2B5EF4-FFF2-40B4-BE49-F238E27FC236}">
                  <a16:creationId xmlns:a16="http://schemas.microsoft.com/office/drawing/2014/main" id="{41569DF9-441D-854F-BCED-69F11C9DE358}"/>
                </a:ext>
              </a:extLst>
            </p:cNvPr>
            <p:cNvCxnSpPr>
              <a:cxnSpLocks/>
              <a:stCxn id="93" idx="4"/>
              <a:endCxn id="109" idx="0"/>
            </p:cNvCxnSpPr>
            <p:nvPr/>
          </p:nvCxnSpPr>
          <p:spPr>
            <a:xfrm>
              <a:off x="9236260" y="4473711"/>
              <a:ext cx="265844"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B692FBC-65BD-C14C-BAB3-F84134E9DC61}"/>
                </a:ext>
              </a:extLst>
            </p:cNvPr>
            <p:cNvCxnSpPr>
              <a:cxnSpLocks/>
              <a:stCxn id="94" idx="2"/>
              <a:endCxn id="109" idx="3"/>
            </p:cNvCxnSpPr>
            <p:nvPr/>
          </p:nvCxnSpPr>
          <p:spPr>
            <a:xfrm flipH="1" flipV="1">
              <a:off x="9574104" y="4969692"/>
              <a:ext cx="30170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C3308E0-10D8-FB4F-8DA3-2E62E7E8CEFB}"/>
                </a:ext>
              </a:extLst>
            </p:cNvPr>
            <p:cNvCxnSpPr>
              <a:cxnSpLocks/>
              <a:stCxn id="91" idx="0"/>
              <a:endCxn id="109" idx="2"/>
            </p:cNvCxnSpPr>
            <p:nvPr/>
          </p:nvCxnSpPr>
          <p:spPr>
            <a:xfrm flipV="1">
              <a:off x="9236259" y="5041692"/>
              <a:ext cx="265845"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69816507-90EC-6042-8487-35FDD0808227}"/>
                </a:ext>
              </a:extLst>
            </p:cNvPr>
            <p:cNvGrpSpPr/>
            <p:nvPr/>
          </p:nvGrpSpPr>
          <p:grpSpPr>
            <a:xfrm>
              <a:off x="9393015" y="4856880"/>
              <a:ext cx="525629" cy="392206"/>
              <a:chOff x="9540595" y="2902693"/>
              <a:chExt cx="525629" cy="392206"/>
            </a:xfrm>
          </p:grpSpPr>
          <p:sp>
            <p:nvSpPr>
              <p:cNvPr id="108" name="Rectangle 107">
                <a:extLst>
                  <a:ext uri="{FF2B5EF4-FFF2-40B4-BE49-F238E27FC236}">
                    <a16:creationId xmlns:a16="http://schemas.microsoft.com/office/drawing/2014/main" id="{659483D6-A889-7648-9B70-B36BD97A31A3}"/>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4BFD4D8A-7F4D-FD45-A934-B29EB72023C8}"/>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5F129837-8E70-6A42-BA03-55C68D449A99}"/>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2E02B391-A0E9-2348-9B26-927DD615DF13}"/>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145" name="TextBox 144">
                    <a:extLst>
                      <a:ext uri="{FF2B5EF4-FFF2-40B4-BE49-F238E27FC236}">
                        <a16:creationId xmlns:a16="http://schemas.microsoft.com/office/drawing/2014/main" id="{A010B3CA-2F44-8B48-9297-45B9CD29B62C}"/>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3"/>
                    <a:stretch>
                      <a:fillRect l="-16667" r="-4167" b="-27273"/>
                    </a:stretch>
                  </a:blipFill>
                </p:spPr>
                <p:txBody>
                  <a:bodyPr/>
                  <a:lstStyle/>
                  <a:p>
                    <a:r>
                      <a:rPr lang="en-GB">
                        <a:noFill/>
                      </a:rPr>
                      <a:t> </a:t>
                    </a:r>
                  </a:p>
                </p:txBody>
              </p:sp>
            </mc:Fallback>
          </mc:AlternateContent>
        </p:grpSp>
        <p:grpSp>
          <p:nvGrpSpPr>
            <p:cNvPr id="103" name="Group 102">
              <a:extLst>
                <a:ext uri="{FF2B5EF4-FFF2-40B4-BE49-F238E27FC236}">
                  <a16:creationId xmlns:a16="http://schemas.microsoft.com/office/drawing/2014/main" id="{5A9723BA-A1D9-5E43-A029-CFDF06845D36}"/>
                </a:ext>
              </a:extLst>
            </p:cNvPr>
            <p:cNvGrpSpPr/>
            <p:nvPr/>
          </p:nvGrpSpPr>
          <p:grpSpPr>
            <a:xfrm>
              <a:off x="9615584" y="4206954"/>
              <a:ext cx="761945" cy="348999"/>
              <a:chOff x="8632950" y="2952819"/>
              <a:chExt cx="761945" cy="348999"/>
            </a:xfrm>
          </p:grpSpPr>
          <p:cxnSp>
            <p:nvCxnSpPr>
              <p:cNvPr id="104" name="Straight Connector 103">
                <a:extLst>
                  <a:ext uri="{FF2B5EF4-FFF2-40B4-BE49-F238E27FC236}">
                    <a16:creationId xmlns:a16="http://schemas.microsoft.com/office/drawing/2014/main" id="{187E0C4C-4761-9244-9924-65013EEDE9C6}"/>
                  </a:ext>
                </a:extLst>
              </p:cNvPr>
              <p:cNvCxnSpPr>
                <a:cxnSpLocks/>
                <a:stCxn id="93" idx="6"/>
                <a:endCxn id="106" idx="1"/>
              </p:cNvCxnSpPr>
              <p:nvPr/>
            </p:nvCxnSpPr>
            <p:spPr>
              <a:xfrm flipV="1">
                <a:off x="8632950" y="3024819"/>
                <a:ext cx="32453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4EFA14F6-1E7B-2546-8115-E5B58383BE2B}"/>
                  </a:ext>
                </a:extLst>
              </p:cNvPr>
              <p:cNvGrpSpPr/>
              <p:nvPr/>
            </p:nvGrpSpPr>
            <p:grpSpPr>
              <a:xfrm>
                <a:off x="8957481" y="2952819"/>
                <a:ext cx="437414" cy="348999"/>
                <a:chOff x="8957481" y="2952819"/>
                <a:chExt cx="437414" cy="348999"/>
              </a:xfrm>
            </p:grpSpPr>
            <p:sp>
              <p:nvSpPr>
                <p:cNvPr id="106" name="Rectangle 105">
                  <a:extLst>
                    <a:ext uri="{FF2B5EF4-FFF2-40B4-BE49-F238E27FC236}">
                      <a16:creationId xmlns:a16="http://schemas.microsoft.com/office/drawing/2014/main" id="{12B14437-BEB9-AA4A-BB36-C9435B3931B5}"/>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55DA5AEA-FEF5-384D-ADF2-D62DEE93188E}"/>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41" name="TextBox 140">
                      <a:extLst>
                        <a:ext uri="{FF2B5EF4-FFF2-40B4-BE49-F238E27FC236}">
                          <a16:creationId xmlns:a16="http://schemas.microsoft.com/office/drawing/2014/main" id="{0289E0D5-D59F-6542-AC5B-A53402FCEDD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24"/>
                      <a:stretch>
                        <a:fillRect l="-16667" r="-4167" b="-21739"/>
                      </a:stretch>
                    </a:blipFill>
                  </p:spPr>
                  <p:txBody>
                    <a:bodyPr/>
                    <a:lstStyle/>
                    <a:p>
                      <a:r>
                        <a:rPr lang="en-GB">
                          <a:noFill/>
                        </a:rPr>
                        <a:t> </a:t>
                      </a:r>
                    </a:p>
                  </p:txBody>
                </p:sp>
              </mc:Fallback>
            </mc:AlternateContent>
          </p:grpSp>
        </p:grpSp>
      </p:grpSp>
      <p:grpSp>
        <p:nvGrpSpPr>
          <p:cNvPr id="124" name="Group 123">
            <a:extLst>
              <a:ext uri="{FF2B5EF4-FFF2-40B4-BE49-F238E27FC236}">
                <a16:creationId xmlns:a16="http://schemas.microsoft.com/office/drawing/2014/main" id="{30A16359-0607-D043-9691-AED920E2D74E}"/>
              </a:ext>
            </a:extLst>
          </p:cNvPr>
          <p:cNvGrpSpPr/>
          <p:nvPr/>
        </p:nvGrpSpPr>
        <p:grpSpPr>
          <a:xfrm>
            <a:off x="9583624" y="1155336"/>
            <a:ext cx="2120642" cy="744179"/>
            <a:chOff x="1358857" y="5192309"/>
            <a:chExt cx="2120642" cy="744179"/>
          </a:xfrm>
        </p:grpSpPr>
        <p:sp>
          <p:nvSpPr>
            <p:cNvPr id="125" name="TextBox 124">
              <a:extLst>
                <a:ext uri="{FF2B5EF4-FFF2-40B4-BE49-F238E27FC236}">
                  <a16:creationId xmlns:a16="http://schemas.microsoft.com/office/drawing/2014/main" id="{94D60130-F452-5246-B55B-648DE8CC7A43}"/>
                </a:ext>
              </a:extLst>
            </p:cNvPr>
            <p:cNvSpPr txBox="1"/>
            <p:nvPr/>
          </p:nvSpPr>
          <p:spPr>
            <a:xfrm>
              <a:off x="1358857" y="5192309"/>
              <a:ext cx="2120642" cy="744179"/>
            </a:xfrm>
            <a:prstGeom prst="cloudCallout">
              <a:avLst>
                <a:gd name="adj1" fmla="val -39525"/>
                <a:gd name="adj2" fmla="val 73054"/>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dirty="0"/>
            </a:p>
          </p:txBody>
        </p:sp>
        <p:sp>
          <p:nvSpPr>
            <p:cNvPr id="126" name="Rectangle 125">
              <a:extLst>
                <a:ext uri="{FF2B5EF4-FFF2-40B4-BE49-F238E27FC236}">
                  <a16:creationId xmlns:a16="http://schemas.microsoft.com/office/drawing/2014/main" id="{B7FEC268-30B1-2D4F-9547-D0A78F6503E4}"/>
                </a:ext>
              </a:extLst>
            </p:cNvPr>
            <p:cNvSpPr/>
            <p:nvPr/>
          </p:nvSpPr>
          <p:spPr>
            <a:xfrm>
              <a:off x="1450601" y="5203057"/>
              <a:ext cx="1937154" cy="646331"/>
            </a:xfrm>
            <a:prstGeom prst="rect">
              <a:avLst/>
            </a:prstGeom>
          </p:spPr>
          <p:txBody>
            <a:bodyPr wrap="square">
              <a:spAutoFit/>
            </a:bodyPr>
            <a:lstStyle/>
            <a:p>
              <a:pPr algn="ctr"/>
              <a:r>
                <a:rPr lang="en-GB" dirty="0">
                  <a:solidFill>
                    <a:schemeClr val="bg1"/>
                  </a:solidFill>
                </a:rPr>
                <a:t>Other valid FO jtrees to build?</a:t>
              </a:r>
            </a:p>
          </p:txBody>
        </p:sp>
      </p:grpSp>
    </p:spTree>
    <p:extLst>
      <p:ext uri="{BB962C8B-B14F-4D97-AF65-F5344CB8AC3E}">
        <p14:creationId xmlns:p14="http://schemas.microsoft.com/office/powerpoint/2010/main" val="138999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en-GB" dirty="0"/>
              <a:t>Contents</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idx="1"/>
          </p:nvPr>
        </p:nvSpPr>
        <p:spPr>
          <a:xfrm>
            <a:off x="359625" y="1666901"/>
            <a:ext cx="11472051" cy="4352377"/>
          </a:xfrm>
        </p:spPr>
        <p:txBody>
          <a:bodyPr numCol="2">
            <a:normAutofit fontScale="92500" lnSpcReduction="10000"/>
          </a:bodyPr>
          <a:lstStyle/>
          <a:p>
            <a:pPr marL="456743" indent="-456743">
              <a:buFont typeface="+mj-lt"/>
              <a:buAutoNum type="arabicPeriod"/>
            </a:pPr>
            <a:r>
              <a:rPr lang="en-GB" b="1" dirty="0"/>
              <a:t>Introduction</a:t>
            </a:r>
          </a:p>
          <a:p>
            <a:pPr lvl="1"/>
            <a:r>
              <a:rPr lang="en-GB" dirty="0"/>
              <a:t>Artificial intelligence</a:t>
            </a:r>
          </a:p>
          <a:p>
            <a:pPr lvl="1"/>
            <a:r>
              <a:rPr lang="en-GB" dirty="0"/>
              <a:t>Agent framework</a:t>
            </a:r>
          </a:p>
          <a:p>
            <a:pPr lvl="1"/>
            <a:r>
              <a:rPr lang="en-GB" dirty="0"/>
              <a:t>StaRAI: context, motivation</a:t>
            </a:r>
          </a:p>
          <a:p>
            <a:pPr marL="456743" indent="-456743">
              <a:buFont typeface="+mj-lt"/>
              <a:buAutoNum type="arabicPeriod"/>
            </a:pPr>
            <a:r>
              <a:rPr lang="en-GB" b="1" dirty="0"/>
              <a:t>Foundations</a:t>
            </a:r>
            <a:endParaRPr lang="en-GB" dirty="0"/>
          </a:p>
          <a:p>
            <a:pPr lvl="1"/>
            <a:r>
              <a:rPr lang="en-GB" dirty="0"/>
              <a:t>Logic</a:t>
            </a:r>
          </a:p>
          <a:p>
            <a:pPr lvl="1"/>
            <a:r>
              <a:rPr lang="en-GB" dirty="0"/>
              <a:t>Probability theory</a:t>
            </a:r>
          </a:p>
          <a:p>
            <a:pPr lvl="1"/>
            <a:r>
              <a:rPr lang="en-GB" dirty="0"/>
              <a:t>Probabilistic graphical models (PGMs)</a:t>
            </a:r>
          </a:p>
          <a:p>
            <a:pPr marL="456743" indent="-456743">
              <a:buFont typeface="+mj-lt"/>
              <a:buAutoNum type="arabicPeriod"/>
            </a:pPr>
            <a:r>
              <a:rPr lang="en-GB" b="1" dirty="0"/>
              <a:t>Probabilistic Relational Models (PRMs)</a:t>
            </a:r>
          </a:p>
          <a:p>
            <a:pPr lvl="1"/>
            <a:r>
              <a:rPr lang="en-GB" dirty="0"/>
              <a:t>Parfactor models, Markov logic networks</a:t>
            </a:r>
          </a:p>
          <a:p>
            <a:pPr lvl="1"/>
            <a:r>
              <a:rPr lang="en-GB" dirty="0"/>
              <a:t>Semantics, inference tasks</a:t>
            </a:r>
          </a:p>
          <a:p>
            <a:pPr marL="456743" indent="-456743">
              <a:buFont typeface="+mj-lt"/>
              <a:buAutoNum type="arabicPeriod"/>
            </a:pPr>
            <a:r>
              <a:rPr lang="en-GB" b="1" dirty="0">
                <a:solidFill>
                  <a:schemeClr val="accent1"/>
                </a:solidFill>
              </a:rPr>
              <a:t>Lifted Inference</a:t>
            </a:r>
          </a:p>
          <a:p>
            <a:pPr lvl="1"/>
            <a:r>
              <a:rPr lang="en-GB" dirty="0">
                <a:solidFill>
                  <a:schemeClr val="accent1"/>
                </a:solidFill>
              </a:rPr>
              <a:t>Exact inference</a:t>
            </a:r>
          </a:p>
          <a:p>
            <a:pPr lvl="1"/>
            <a:r>
              <a:rPr lang="en-GB" dirty="0">
                <a:solidFill>
                  <a:schemeClr val="accent1"/>
                </a:solidFill>
              </a:rPr>
              <a:t>Approximate inference, specifically sampling</a:t>
            </a:r>
          </a:p>
          <a:p>
            <a:pPr marL="456743" indent="-456743">
              <a:buFont typeface="+mj-lt"/>
              <a:buAutoNum type="arabicPeriod"/>
            </a:pPr>
            <a:r>
              <a:rPr lang="en-GB" b="1" dirty="0"/>
              <a:t>Lifted Learning</a:t>
            </a:r>
          </a:p>
          <a:p>
            <a:pPr lvl="1"/>
            <a:r>
              <a:rPr lang="en-GB" dirty="0"/>
              <a:t>Parameter learning</a:t>
            </a:r>
          </a:p>
          <a:p>
            <a:pPr lvl="1"/>
            <a:r>
              <a:rPr lang="en-GB" dirty="0"/>
              <a:t>Relation learning</a:t>
            </a:r>
          </a:p>
          <a:p>
            <a:pPr lvl="1"/>
            <a:r>
              <a:rPr lang="en-GB" dirty="0"/>
              <a:t>Approximating symmetries</a:t>
            </a:r>
          </a:p>
          <a:p>
            <a:pPr marL="456743" indent="-456743">
              <a:buFont typeface="+mj-lt"/>
              <a:buAutoNum type="arabicPeriod"/>
            </a:pPr>
            <a:r>
              <a:rPr lang="en-GB" b="1" dirty="0"/>
              <a:t>Lifted Sequential Models and Inference</a:t>
            </a:r>
          </a:p>
          <a:p>
            <a:pPr lvl="1"/>
            <a:r>
              <a:rPr lang="en-GB" dirty="0"/>
              <a:t>Parameterised models</a:t>
            </a:r>
          </a:p>
          <a:p>
            <a:pPr lvl="1"/>
            <a:r>
              <a:rPr lang="en-GB" dirty="0"/>
              <a:t>Semantics, inference tasks, algorithm</a:t>
            </a:r>
          </a:p>
          <a:p>
            <a:pPr marL="456743" indent="-456743">
              <a:buFont typeface="+mj-lt"/>
              <a:buAutoNum type="arabicPeriod"/>
            </a:pPr>
            <a:r>
              <a:rPr lang="en-GB" b="1" dirty="0"/>
              <a:t>Lifted Decision Making</a:t>
            </a:r>
          </a:p>
          <a:p>
            <a:pPr lvl="1"/>
            <a:r>
              <a:rPr lang="en-GB" dirty="0"/>
              <a:t>Preferences, utility</a:t>
            </a:r>
          </a:p>
          <a:p>
            <a:pPr lvl="1"/>
            <a:r>
              <a:rPr lang="en-GB" dirty="0"/>
              <a:t>Decision-theoretic models, tasks, algorithm</a:t>
            </a:r>
          </a:p>
          <a:p>
            <a:pPr marL="456743" indent="-456743">
              <a:buFont typeface="+mj-lt"/>
              <a:buAutoNum type="arabicPeriod"/>
            </a:pPr>
            <a:r>
              <a:rPr lang="en-GB" b="1" dirty="0"/>
              <a:t>Continuous Space and Lifting</a:t>
            </a:r>
          </a:p>
          <a:p>
            <a:pPr lvl="1"/>
            <a:r>
              <a:rPr lang="en-GB" dirty="0"/>
              <a:t>Lifted Gaussian Bayesian networks (BNs)</a:t>
            </a:r>
          </a:p>
          <a:p>
            <a:pPr lvl="1"/>
            <a:r>
              <a:rPr lang="en-GB" dirty="0"/>
              <a:t>Probabilistic soft logic (PSL)</a:t>
            </a:r>
          </a:p>
        </p:txBody>
      </p:sp>
      <p:sp>
        <p:nvSpPr>
          <p:cNvPr id="5" name="Date Placeholder 4">
            <a:extLst>
              <a:ext uri="{FF2B5EF4-FFF2-40B4-BE49-F238E27FC236}">
                <a16:creationId xmlns:a16="http://schemas.microsoft.com/office/drawing/2014/main" id="{BB7B3926-3935-EE4C-8611-136A0CE8EBC6}"/>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99" b="1" i="0" u="none" strike="noStrike" kern="1200" cap="none" spc="0" normalizeH="0" baseline="0" noProof="0">
                <a:ln>
                  <a:noFill/>
                </a:ln>
                <a:solidFill>
                  <a:srgbClr val="00568A"/>
                </a:solidFill>
                <a:effectLst/>
                <a:uLnTx/>
                <a:uFillTx/>
                <a:latin typeface="Calibri" panose="020F0502020204030204" pitchFamily="34" charset="0"/>
                <a:ea typeface="+mn-ea"/>
                <a:cs typeface="Calibri" panose="020F0502020204030204" pitchFamily="34" charset="0"/>
              </a:rPr>
              <a:t>Exact Inference: LJT</a:t>
            </a:r>
          </a:p>
        </p:txBody>
      </p:sp>
      <p:sp>
        <p:nvSpPr>
          <p:cNvPr id="6" name="Footer Placeholder 5">
            <a:extLst>
              <a:ext uri="{FF2B5EF4-FFF2-40B4-BE49-F238E27FC236}">
                <a16:creationId xmlns:a16="http://schemas.microsoft.com/office/drawing/2014/main" id="{283BA801-DFF4-BA4A-AD4D-D0181FCDA2C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99" b="0" i="0" u="none" strike="noStrike" kern="1200" cap="none" spc="0" normalizeH="0" baseline="0" noProof="0">
                <a:ln>
                  <a:noFill/>
                </a:ln>
                <a:solidFill>
                  <a:srgbClr val="58585A"/>
                </a:solidFill>
                <a:effectLst/>
                <a:uLnTx/>
                <a:uFillTx/>
                <a:latin typeface="Calibri" panose="020F0502020204030204" pitchFamily="34" charset="0"/>
                <a:ea typeface="+mn-ea"/>
                <a:cs typeface="Calibri" panose="020F0502020204030204" pitchFamily="34" charset="0"/>
              </a:rPr>
              <a:t>T. Braun - StaRAI</a:t>
            </a:r>
          </a:p>
        </p:txBody>
      </p:sp>
      <p:sp>
        <p:nvSpPr>
          <p:cNvPr id="7" name="Slide Number Placeholder 6">
            <a:extLst>
              <a:ext uri="{FF2B5EF4-FFF2-40B4-BE49-F238E27FC236}">
                <a16:creationId xmlns:a16="http://schemas.microsoft.com/office/drawing/2014/main" id="{D14E7B7F-E39C-F547-A554-A1791B120CB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6C8FC03C-C266-4645-ABC5-645062898383}" type="slidenum">
              <a:rPr kumimoji="0" lang="en-GB" sz="1598" b="1" i="0" u="none" strike="noStrike" kern="1200" cap="none" spc="0" normalizeH="0" baseline="0" noProof="0">
                <a:ln>
                  <a:noFill/>
                </a:ln>
                <a:solidFill>
                  <a:srgbClr val="00568A"/>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a:t>
            </a:fld>
            <a:r>
              <a:rPr kumimoji="0" lang="en-GB" sz="1466" b="1" i="0" u="none" strike="noStrike" kern="1200" cap="none" spc="0" normalizeH="0" baseline="0" noProof="0">
                <a:ln>
                  <a:noFill/>
                </a:ln>
                <a:solidFill>
                  <a:srgbClr val="00568A"/>
                </a:solidFill>
                <a:effectLst/>
                <a:uLnTx/>
                <a:uFillTx/>
                <a:latin typeface="Meta Offc Pro"/>
                <a:ea typeface="+mn-ea"/>
                <a:cs typeface="+mn-cs"/>
              </a:rPr>
              <a:t> </a:t>
            </a:r>
            <a:endParaRPr kumimoji="0" lang="en-GB" sz="1399" b="1" i="0" u="none" strike="noStrike" kern="1200" cap="none" spc="0" normalizeH="0" baseline="0" noProof="0">
              <a:ln>
                <a:noFill/>
              </a:ln>
              <a:solidFill>
                <a:srgbClr val="00568A"/>
              </a:solidFill>
              <a:effectLst/>
              <a:uLnTx/>
              <a:uFillTx/>
              <a:latin typeface="Meta Offc Pro"/>
              <a:ea typeface="+mn-ea"/>
              <a:cs typeface="+mn-cs"/>
            </a:endParaRPr>
          </a:p>
        </p:txBody>
      </p:sp>
    </p:spTree>
    <p:extLst>
      <p:ext uri="{BB962C8B-B14F-4D97-AF65-F5344CB8AC3E}">
        <p14:creationId xmlns:p14="http://schemas.microsoft.com/office/powerpoint/2010/main" val="591461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B513-847F-E949-856D-8B7EDEDD608A}"/>
              </a:ext>
            </a:extLst>
          </p:cNvPr>
          <p:cNvSpPr>
            <a:spLocks noGrp="1"/>
          </p:cNvSpPr>
          <p:nvPr>
            <p:ph type="title"/>
          </p:nvPr>
        </p:nvSpPr>
        <p:spPr/>
        <p:txBody>
          <a:bodyPr/>
          <a:lstStyle/>
          <a:p>
            <a:r>
              <a:rPr lang="en-GB" dirty="0"/>
              <a:t>FO Jtree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0E6A99-AF4A-9342-B047-7AB10EC08340}"/>
                  </a:ext>
                </a:extLst>
              </p:cNvPr>
              <p:cNvSpPr>
                <a:spLocks noGrp="1"/>
              </p:cNvSpPr>
              <p:nvPr>
                <p:ph idx="1"/>
              </p:nvPr>
            </p:nvSpPr>
            <p:spPr>
              <a:xfrm>
                <a:off x="359625" y="1665066"/>
                <a:ext cx="7037723" cy="4240848"/>
              </a:xfrm>
            </p:spPr>
            <p:txBody>
              <a:bodyPr>
                <a:normAutofit/>
              </a:bodyPr>
              <a:lstStyle/>
              <a:p>
                <a:r>
                  <a:rPr lang="en-GB" dirty="0"/>
                  <a:t>An FO jtree </a:t>
                </a:r>
                <a14:m>
                  <m:oMath xmlns:m="http://schemas.openxmlformats.org/officeDocument/2006/math">
                    <m:r>
                      <a:rPr lang="en-GB" i="1" smtClean="0">
                        <a:latin typeface="Cambria Math" panose="02040503050406030204" pitchFamily="18" charset="0"/>
                      </a:rPr>
                      <m:t>𝐽</m:t>
                    </m:r>
                  </m:oMath>
                </a14:m>
                <a:r>
                  <a:rPr lang="en-GB" dirty="0"/>
                  <a:t> for a model </a:t>
                </a:r>
                <a14:m>
                  <m:oMath xmlns:m="http://schemas.openxmlformats.org/officeDocument/2006/math">
                    <m:r>
                      <a:rPr lang="en-GB" i="1" smtClean="0">
                        <a:latin typeface="Cambria Math" panose="02040503050406030204" pitchFamily="18" charset="0"/>
                      </a:rPr>
                      <m:t>𝐺</m:t>
                    </m:r>
                  </m:oMath>
                </a14:m>
                <a:r>
                  <a:rPr lang="en-GB" dirty="0"/>
                  <a:t> is a cycle-free graph </a:t>
                </a:r>
                <a14:m>
                  <m:oMath xmlns:m="http://schemas.openxmlformats.org/officeDocument/2006/math">
                    <m:d>
                      <m:dPr>
                        <m:ctrlPr>
                          <a:rPr lang="en-GB" b="0" i="1" smtClean="0">
                            <a:latin typeface="Cambria Math" panose="02040503050406030204" pitchFamily="18" charset="0"/>
                          </a:rPr>
                        </m:ctrlPr>
                      </m:dPr>
                      <m:e>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𝐸</m:t>
                        </m:r>
                      </m:e>
                    </m:d>
                  </m:oMath>
                </a14:m>
                <a:endParaRPr lang="en-GB" b="0" dirty="0"/>
              </a:p>
              <a:p>
                <a:pPr lvl="1"/>
                <a:r>
                  <a:rPr lang="en-GB" dirty="0"/>
                  <a:t>Is </a:t>
                </a:r>
                <a:r>
                  <a:rPr lang="en-GB" dirty="0">
                    <a:solidFill>
                      <a:schemeClr val="accent1"/>
                    </a:solidFill>
                  </a:rPr>
                  <a:t>minimal</a:t>
                </a:r>
                <a:r>
                  <a:rPr lang="en-GB" dirty="0"/>
                  <a:t> if by removing a PRV from a parcluster, </a:t>
                </a:r>
                <a:br>
                  <a:rPr lang="en-GB" dirty="0"/>
                </a:br>
                <a:r>
                  <a:rPr lang="en-GB" dirty="0"/>
                  <a:t>the FO jtree ceases to be an FO jtree</a:t>
                </a:r>
              </a:p>
              <a:p>
                <a:pPr lvl="2"/>
                <a:r>
                  <a:rPr lang="en-GB" dirty="0"/>
                  <a:t>I.e., no longer fulfils at least one property</a:t>
                </a:r>
              </a:p>
              <a:p>
                <a:pPr lvl="1"/>
                <a:r>
                  <a:rPr lang="en-GB" dirty="0"/>
                  <a:t>E.g., depicted on the left</a:t>
                </a:r>
              </a:p>
              <a:p>
                <a:pPr lvl="2"/>
                <a:r>
                  <a:rPr lang="en-GB" dirty="0"/>
                  <a:t>Cannot remove any PRV from any parcluster </a:t>
                </a:r>
              </a:p>
              <a:p>
                <a:pPr lvl="3"/>
                <a:r>
                  <a:rPr lang="en-GB" dirty="0"/>
                  <a:t>Otherwise, a parfactor would no longer have its arguments in one parcluster</a:t>
                </a:r>
              </a:p>
            </p:txBody>
          </p:sp>
        </mc:Choice>
        <mc:Fallback xmlns="">
          <p:sp>
            <p:nvSpPr>
              <p:cNvPr id="3" name="Content Placeholder 2">
                <a:extLst>
                  <a:ext uri="{FF2B5EF4-FFF2-40B4-BE49-F238E27FC236}">
                    <a16:creationId xmlns:a16="http://schemas.microsoft.com/office/drawing/2014/main" id="{360E6A99-AF4A-9342-B047-7AB10EC08340}"/>
                  </a:ext>
                </a:extLst>
              </p:cNvPr>
              <p:cNvSpPr>
                <a:spLocks noGrp="1" noRot="1" noChangeAspect="1" noMove="1" noResize="1" noEditPoints="1" noAdjustHandles="1" noChangeArrowheads="1" noChangeShapeType="1" noTextEdit="1"/>
              </p:cNvSpPr>
              <p:nvPr>
                <p:ph idx="1"/>
              </p:nvPr>
            </p:nvSpPr>
            <p:spPr>
              <a:xfrm>
                <a:off x="359625" y="1665066"/>
                <a:ext cx="7037723" cy="4240848"/>
              </a:xfrm>
              <a:blipFill>
                <a:blip r:embed="rId2"/>
                <a:stretch>
                  <a:fillRect l="-2342"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B762EFE-95EC-2D4A-9562-3A2921D3B724}"/>
              </a:ext>
            </a:extLst>
          </p:cNvPr>
          <p:cNvSpPr>
            <a:spLocks noGrp="1"/>
          </p:cNvSpPr>
          <p:nvPr>
            <p:ph type="sldNum" sz="quarter" idx="4"/>
          </p:nvPr>
        </p:nvSpPr>
        <p:spPr/>
        <p:txBody>
          <a:bodyPr/>
          <a:lstStyle/>
          <a:p>
            <a:fld id="{67C9959E-8E6B-B04C-9955-EA096F41CA7A}" type="slidenum">
              <a:rPr lang="en-GB" smtClean="0"/>
              <a:t>20</a:t>
            </a:fld>
            <a:endParaRPr lang="en-GB"/>
          </a:p>
        </p:txBody>
      </p:sp>
      <p:sp>
        <p:nvSpPr>
          <p:cNvPr id="5" name="Date Placeholder 4">
            <a:extLst>
              <a:ext uri="{FF2B5EF4-FFF2-40B4-BE49-F238E27FC236}">
                <a16:creationId xmlns:a16="http://schemas.microsoft.com/office/drawing/2014/main" id="{DF59DE78-6B5F-2E40-B72F-AF21A021A288}"/>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F225440B-ED13-FF44-A422-FA5EEDEED6DD}"/>
              </a:ext>
            </a:extLst>
          </p:cNvPr>
          <p:cNvSpPr>
            <a:spLocks noGrp="1"/>
          </p:cNvSpPr>
          <p:nvPr>
            <p:ph type="ftr" sz="quarter" idx="3"/>
          </p:nvPr>
        </p:nvSpPr>
        <p:spPr/>
        <p:txBody>
          <a:bodyPr/>
          <a:lstStyle/>
          <a:p>
            <a:r>
              <a:rPr lang="en-GB"/>
              <a:t>T. Braun - StaRAI</a:t>
            </a:r>
          </a:p>
        </p:txBody>
      </p:sp>
      <p:grpSp>
        <p:nvGrpSpPr>
          <p:cNvPr id="70" name="Group 69">
            <a:extLst>
              <a:ext uri="{FF2B5EF4-FFF2-40B4-BE49-F238E27FC236}">
                <a16:creationId xmlns:a16="http://schemas.microsoft.com/office/drawing/2014/main" id="{31F60F94-5C8B-E847-9E31-2BD7EE806F32}"/>
              </a:ext>
            </a:extLst>
          </p:cNvPr>
          <p:cNvGrpSpPr/>
          <p:nvPr/>
        </p:nvGrpSpPr>
        <p:grpSpPr>
          <a:xfrm>
            <a:off x="5543362" y="4919668"/>
            <a:ext cx="6288313" cy="986246"/>
            <a:chOff x="5589344" y="1663629"/>
            <a:chExt cx="6288313" cy="986246"/>
          </a:xfrm>
        </p:grpSpPr>
        <p:cxnSp>
          <p:nvCxnSpPr>
            <p:cNvPr id="71" name="Straight Connector 70">
              <a:extLst>
                <a:ext uri="{FF2B5EF4-FFF2-40B4-BE49-F238E27FC236}">
                  <a16:creationId xmlns:a16="http://schemas.microsoft.com/office/drawing/2014/main" id="{37AF0738-D5EB-1E43-8BC7-D880E78EEE9F}"/>
                </a:ext>
              </a:extLst>
            </p:cNvPr>
            <p:cNvCxnSpPr>
              <a:cxnSpLocks/>
              <a:stCxn id="82" idx="3"/>
              <a:endCxn id="86"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DCEFA1F-FAAB-DA4C-B847-9201E02C076D}"/>
                </a:ext>
              </a:extLst>
            </p:cNvPr>
            <p:cNvCxnSpPr>
              <a:cxnSpLocks/>
              <a:stCxn id="86" idx="3"/>
              <a:endCxn id="84"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9B64EE84-BA79-494E-A27E-32FA84ECD08D}"/>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217F8C1C-018C-9945-A811-7B89072BEAE6}"/>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85" name="TextBox 84">
                    <a:extLst>
                      <a:ext uri="{FF2B5EF4-FFF2-40B4-BE49-F238E27FC236}">
                        <a16:creationId xmlns:a16="http://schemas.microsoft.com/office/drawing/2014/main" id="{217F8C1C-018C-9945-A811-7B89072BEAE6}"/>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3"/>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8DA25F4F-0483-E04F-AA55-1125F3717991}"/>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86" name="TextBox 85">
                    <a:extLst>
                      <a:ext uri="{FF2B5EF4-FFF2-40B4-BE49-F238E27FC236}">
                        <a16:creationId xmlns:a16="http://schemas.microsoft.com/office/drawing/2014/main" id="{8DA25F4F-0483-E04F-AA55-1125F3717991}"/>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4"/>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74" name="Group 73">
              <a:extLst>
                <a:ext uri="{FF2B5EF4-FFF2-40B4-BE49-F238E27FC236}">
                  <a16:creationId xmlns:a16="http://schemas.microsoft.com/office/drawing/2014/main" id="{B7BFB340-0F14-C54D-9DF8-E4D2FCE4F81C}"/>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1A3C324F-7B27-2A41-AE79-DD630E3D0F87}"/>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charset="0"/>
                                </a:rPr>
                                <m:t>𝑔</m:t>
                              </m:r>
                            </m:e>
                            <m:sub>
                              <m:r>
                                <a:rPr lang="de-DE" i="1">
                                  <a:solidFill>
                                    <a:srgbClr val="7030A0"/>
                                  </a:solidFill>
                                  <a:latin typeface="Cambria Math" charset="0"/>
                                </a:rPr>
                                <m:t>3</m:t>
                              </m:r>
                            </m:sub>
                          </m:sSub>
                        </m:oMath>
                      </m:oMathPara>
                    </a14:m>
                    <a:endParaRPr lang="en-GB" dirty="0">
                      <a:solidFill>
                        <a:srgbClr val="7030A0"/>
                      </a:solidFill>
                    </a:endParaRPr>
                  </a:p>
                </p:txBody>
              </p:sp>
            </mc:Choice>
            <mc:Fallback xmlns="">
              <p:sp>
                <p:nvSpPr>
                  <p:cNvPr id="83" name="TextBox 82">
                    <a:extLst>
                      <a:ext uri="{FF2B5EF4-FFF2-40B4-BE49-F238E27FC236}">
                        <a16:creationId xmlns:a16="http://schemas.microsoft.com/office/drawing/2014/main" id="{1A3C324F-7B27-2A41-AE79-DD630E3D0F87}"/>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5"/>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2E705B7D-7225-6E40-A7B2-2A0AA50E4C81}"/>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84" name="TextBox 83">
                    <a:extLst>
                      <a:ext uri="{FF2B5EF4-FFF2-40B4-BE49-F238E27FC236}">
                        <a16:creationId xmlns:a16="http://schemas.microsoft.com/office/drawing/2014/main" id="{2E705B7D-7225-6E40-A7B2-2A0AA50E4C81}"/>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6"/>
                    <a:stretch>
                      <a:fillRect/>
                    </a:stretch>
                  </a:blipFill>
                  <a:ln>
                    <a:solidFill>
                      <a:srgbClr val="7030A0"/>
                    </a:solidFill>
                  </a:ln>
                </p:spPr>
                <p:txBody>
                  <a:bodyPr/>
                  <a:lstStyle/>
                  <a:p>
                    <a:r>
                      <a:rPr lang="en-GB">
                        <a:noFill/>
                      </a:rPr>
                      <a:t> </a:t>
                    </a:r>
                  </a:p>
                </p:txBody>
              </p:sp>
            </mc:Fallback>
          </mc:AlternateContent>
        </p:grpSp>
        <p:grpSp>
          <p:nvGrpSpPr>
            <p:cNvPr id="75" name="Group 74">
              <a:extLst>
                <a:ext uri="{FF2B5EF4-FFF2-40B4-BE49-F238E27FC236}">
                  <a16:creationId xmlns:a16="http://schemas.microsoft.com/office/drawing/2014/main" id="{ABA7507B-073C-1748-BB3B-274EEC91A35F}"/>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1823B3B9-086E-B942-8966-76555228A2A5}"/>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𝑔</m:t>
                              </m:r>
                            </m:e>
                            <m:sub>
                              <m:r>
                                <a:rPr lang="de-DE" i="1">
                                  <a:solidFill>
                                    <a:schemeClr val="accent6"/>
                                  </a:solidFill>
                                  <a:latin typeface="Cambria Math" panose="02040503050406030204" pitchFamily="18" charset="0"/>
                                </a:rPr>
                                <m:t>0</m:t>
                              </m:r>
                            </m:sub>
                          </m:sSub>
                          <m:r>
                            <a:rPr lang="de-DE" i="1">
                              <a:solidFill>
                                <a:schemeClr val="accent6"/>
                              </a:solidFill>
                              <a:latin typeface="Cambria Math" panose="02040503050406030204" pitchFamily="18" charset="0"/>
                            </a:rPr>
                            <m:t>,</m:t>
                          </m:r>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m:oMathPara>
                    </a14:m>
                    <a:endParaRPr lang="en-GB" dirty="0">
                      <a:solidFill>
                        <a:schemeClr val="accent6"/>
                      </a:solidFill>
                    </a:endParaRPr>
                  </a:p>
                </p:txBody>
              </p:sp>
            </mc:Choice>
            <mc:Fallback xmlns="">
              <p:sp>
                <p:nvSpPr>
                  <p:cNvPr id="81" name="TextBox 80">
                    <a:extLst>
                      <a:ext uri="{FF2B5EF4-FFF2-40B4-BE49-F238E27FC236}">
                        <a16:creationId xmlns:a16="http://schemas.microsoft.com/office/drawing/2014/main" id="{1823B3B9-086E-B942-8966-76555228A2A5}"/>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7"/>
                    <a:stretch>
                      <a:fillRect l="-1224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769E7591-6BE5-F14C-9131-0597B488896D}"/>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82" name="TextBox 81">
                    <a:extLst>
                      <a:ext uri="{FF2B5EF4-FFF2-40B4-BE49-F238E27FC236}">
                        <a16:creationId xmlns:a16="http://schemas.microsoft.com/office/drawing/2014/main" id="{769E7591-6BE5-F14C-9131-0597B488896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8"/>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E3829EE2-1CD0-B14D-AF60-4FEAC0C8C1A5}"/>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76" name="Rectangle 75">
                  <a:extLst>
                    <a:ext uri="{FF2B5EF4-FFF2-40B4-BE49-F238E27FC236}">
                      <a16:creationId xmlns:a16="http://schemas.microsoft.com/office/drawing/2014/main" id="{E3829EE2-1CD0-B14D-AF60-4FEAC0C8C1A5}"/>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9"/>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58F1D04A-5063-7346-B955-F99D980A67ED}"/>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77" name="Rectangle 76">
                  <a:extLst>
                    <a:ext uri="{FF2B5EF4-FFF2-40B4-BE49-F238E27FC236}">
                      <a16:creationId xmlns:a16="http://schemas.microsoft.com/office/drawing/2014/main" id="{58F1D04A-5063-7346-B955-F99D980A67ED}"/>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9D41528E-56E8-684B-A613-B66B5C869A34}"/>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78" name="TextBox 77">
                  <a:extLst>
                    <a:ext uri="{FF2B5EF4-FFF2-40B4-BE49-F238E27FC236}">
                      <a16:creationId xmlns:a16="http://schemas.microsoft.com/office/drawing/2014/main" id="{9D41528E-56E8-684B-A613-B66B5C869A34}"/>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861AE738-9E4F-A34A-A74A-5DF71028C8FB}"/>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79" name="TextBox 78">
                  <a:extLst>
                    <a:ext uri="{FF2B5EF4-FFF2-40B4-BE49-F238E27FC236}">
                      <a16:creationId xmlns:a16="http://schemas.microsoft.com/office/drawing/2014/main" id="{861AE738-9E4F-A34A-A74A-5DF71028C8FB}"/>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2"/>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D70E212-3EA9-8049-AC04-92FE6D55CAE8}"/>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80" name="TextBox 79">
                  <a:extLst>
                    <a:ext uri="{FF2B5EF4-FFF2-40B4-BE49-F238E27FC236}">
                      <a16:creationId xmlns:a16="http://schemas.microsoft.com/office/drawing/2014/main" id="{2D70E212-3EA9-8049-AC04-92FE6D55CAE8}"/>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3"/>
                  <a:stretch>
                    <a:fillRect/>
                  </a:stretch>
                </a:blipFill>
              </p:spPr>
              <p:txBody>
                <a:bodyPr/>
                <a:lstStyle/>
                <a:p>
                  <a:r>
                    <a:rPr lang="en-GB">
                      <a:noFill/>
                    </a:rPr>
                    <a:t> </a:t>
                  </a:r>
                </a:p>
              </p:txBody>
            </p:sp>
          </mc:Fallback>
        </mc:AlternateContent>
      </p:grpSp>
      <p:grpSp>
        <p:nvGrpSpPr>
          <p:cNvPr id="87" name="Group 86">
            <a:extLst>
              <a:ext uri="{FF2B5EF4-FFF2-40B4-BE49-F238E27FC236}">
                <a16:creationId xmlns:a16="http://schemas.microsoft.com/office/drawing/2014/main" id="{FBD74CA3-EFC3-854B-AF3E-0E4266A1AB1A}"/>
              </a:ext>
            </a:extLst>
          </p:cNvPr>
          <p:cNvGrpSpPr/>
          <p:nvPr/>
        </p:nvGrpSpPr>
        <p:grpSpPr>
          <a:xfrm>
            <a:off x="7069674" y="2132057"/>
            <a:ext cx="4761336" cy="2453955"/>
            <a:chOff x="6906687" y="3448697"/>
            <a:chExt cx="4761336" cy="2453955"/>
          </a:xfrm>
        </p:grpSpPr>
        <p:grpSp>
          <p:nvGrpSpPr>
            <p:cNvPr id="88" name="Group 87">
              <a:extLst>
                <a:ext uri="{FF2B5EF4-FFF2-40B4-BE49-F238E27FC236}">
                  <a16:creationId xmlns:a16="http://schemas.microsoft.com/office/drawing/2014/main" id="{41D167B6-14DD-2B4D-AC92-D02F5B33C3F6}"/>
                </a:ext>
              </a:extLst>
            </p:cNvPr>
            <p:cNvGrpSpPr/>
            <p:nvPr/>
          </p:nvGrpSpPr>
          <p:grpSpPr>
            <a:xfrm>
              <a:off x="8241884" y="3532117"/>
              <a:ext cx="2034533" cy="552081"/>
              <a:chOff x="8655309" y="2902693"/>
              <a:chExt cx="2034533" cy="552081"/>
            </a:xfrm>
          </p:grpSpPr>
          <p:cxnSp>
            <p:nvCxnSpPr>
              <p:cNvPr id="116" name="Straight Connector 115">
                <a:extLst>
                  <a:ext uri="{FF2B5EF4-FFF2-40B4-BE49-F238E27FC236}">
                    <a16:creationId xmlns:a16="http://schemas.microsoft.com/office/drawing/2014/main" id="{81812176-E91B-1C4F-893C-4484281F9E8A}"/>
                  </a:ext>
                </a:extLst>
              </p:cNvPr>
              <p:cNvCxnSpPr>
                <a:cxnSpLocks/>
                <a:stCxn id="89" idx="6"/>
                <a:endCxn id="121" idx="1"/>
              </p:cNvCxnSpPr>
              <p:nvPr/>
            </p:nvCxnSpPr>
            <p:spPr>
              <a:xfrm flipV="1">
                <a:off x="8655309" y="3013607"/>
                <a:ext cx="922375"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9857563-B66D-E442-827F-B41A1EE8EEDD}"/>
                  </a:ext>
                </a:extLst>
              </p:cNvPr>
              <p:cNvCxnSpPr>
                <a:cxnSpLocks/>
                <a:stCxn id="90" idx="2"/>
                <a:endCxn id="121" idx="3"/>
              </p:cNvCxnSpPr>
              <p:nvPr/>
            </p:nvCxnSpPr>
            <p:spPr>
              <a:xfrm flipH="1" flipV="1">
                <a:off x="9721684" y="3013607"/>
                <a:ext cx="968158"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458D1E4-407B-1E4D-82EA-280D345DAE1A}"/>
                  </a:ext>
                </a:extLst>
              </p:cNvPr>
              <p:cNvCxnSpPr>
                <a:cxnSpLocks/>
                <a:stCxn id="93" idx="0"/>
                <a:endCxn id="121" idx="2"/>
              </p:cNvCxnSpPr>
              <p:nvPr/>
            </p:nvCxnSpPr>
            <p:spPr>
              <a:xfrm flipH="1" flipV="1">
                <a:off x="9649684" y="3085607"/>
                <a:ext cx="1" cy="369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48615630-E53D-0C40-A36D-6ED4AB976F50}"/>
                  </a:ext>
                </a:extLst>
              </p:cNvPr>
              <p:cNvGrpSpPr/>
              <p:nvPr/>
            </p:nvGrpSpPr>
            <p:grpSpPr>
              <a:xfrm>
                <a:off x="9540595" y="2902693"/>
                <a:ext cx="520306" cy="392206"/>
                <a:chOff x="9540595" y="2902693"/>
                <a:chExt cx="520306" cy="392206"/>
              </a:xfrm>
            </p:grpSpPr>
            <p:sp>
              <p:nvSpPr>
                <p:cNvPr id="120" name="Rectangle 119">
                  <a:extLst>
                    <a:ext uri="{FF2B5EF4-FFF2-40B4-BE49-F238E27FC236}">
                      <a16:creationId xmlns:a16="http://schemas.microsoft.com/office/drawing/2014/main" id="{BFD58466-AFE1-C143-9D19-6950011CA368}"/>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463BF2DB-92A4-FA47-B2F6-AC452F70A209}"/>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76D6044F-7181-014B-AB52-4F7B9755A1AD}"/>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07EEE77B-CA2F-4E49-A25D-689D65C6BC03}"/>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charset="0"/>
                                  </a:rPr>
                                  <m:t>1</m:t>
                                </m:r>
                              </m:sub>
                            </m:sSub>
                          </m:oMath>
                        </m:oMathPara>
                      </a14:m>
                      <a:endParaRPr lang="en-GB" dirty="0"/>
                    </a:p>
                  </p:txBody>
                </p:sp>
              </mc:Choice>
              <mc:Fallback xmlns="">
                <p:sp>
                  <p:nvSpPr>
                    <p:cNvPr id="157" name="TextBox 156">
                      <a:extLst>
                        <a:ext uri="{FF2B5EF4-FFF2-40B4-BE49-F238E27FC236}">
                          <a16:creationId xmlns:a16="http://schemas.microsoft.com/office/drawing/2014/main" id="{E1230739-D388-2A45-A13C-E27680445A45}"/>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14"/>
                      <a:stretch>
                        <a:fillRect l="-166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89" name="Oval 88">
                  <a:extLst>
                    <a:ext uri="{FF2B5EF4-FFF2-40B4-BE49-F238E27FC236}">
                      <a16:creationId xmlns:a16="http://schemas.microsoft.com/office/drawing/2014/main" id="{F65D5629-B90F-2642-B7F6-1A6A8A56D743}"/>
                    </a:ext>
                  </a:extLst>
                </p:cNvPr>
                <p:cNvSpPr/>
                <p:nvPr/>
              </p:nvSpPr>
              <p:spPr>
                <a:xfrm>
                  <a:off x="7109772" y="3448697"/>
                  <a:ext cx="11321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𝑁𝑎𝑡</m:t>
                        </m:r>
                        <m:d>
                          <m:dPr>
                            <m:ctrlPr>
                              <a:rPr lang="de-DE" i="1">
                                <a:latin typeface="Cambria Math" panose="02040503050406030204" pitchFamily="18" charset="0"/>
                              </a:rPr>
                            </m:ctrlPr>
                          </m:dPr>
                          <m:e>
                            <m:r>
                              <a:rPr lang="de-DE" i="1">
                                <a:latin typeface="Cambria Math" panose="02040503050406030204" pitchFamily="18" charset="0"/>
                              </a:rPr>
                              <m:t>𝐷</m:t>
                            </m:r>
                          </m:e>
                        </m:d>
                      </m:oMath>
                    </m:oMathPara>
                  </a14:m>
                  <a:endParaRPr lang="en-GB" dirty="0"/>
                </a:p>
              </p:txBody>
            </p:sp>
          </mc:Choice>
          <mc:Fallback xmlns="">
            <p:sp>
              <p:nvSpPr>
                <p:cNvPr id="123" name="Oval 122">
                  <a:extLst>
                    <a:ext uri="{FF2B5EF4-FFF2-40B4-BE49-F238E27FC236}">
                      <a16:creationId xmlns:a16="http://schemas.microsoft.com/office/drawing/2014/main" id="{860957F6-B11C-D24E-9FEB-36BDE6DDE81A}"/>
                    </a:ext>
                  </a:extLst>
                </p:cNvPr>
                <p:cNvSpPr>
                  <a:spLocks noRot="1" noChangeAspect="1" noMove="1" noResize="1" noEditPoints="1" noAdjustHandles="1" noChangeArrowheads="1" noChangeShapeType="1" noTextEdit="1"/>
                </p:cNvSpPr>
                <p:nvPr/>
              </p:nvSpPr>
              <p:spPr>
                <a:xfrm>
                  <a:off x="7109772" y="3448697"/>
                  <a:ext cx="1132112"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Oval 89">
                  <a:extLst>
                    <a:ext uri="{FF2B5EF4-FFF2-40B4-BE49-F238E27FC236}">
                      <a16:creationId xmlns:a16="http://schemas.microsoft.com/office/drawing/2014/main" id="{DA04EE67-0528-054A-9AC0-B2C8FF32B09A}"/>
                    </a:ext>
                  </a:extLst>
                </p:cNvPr>
                <p:cNvSpPr/>
                <p:nvPr/>
              </p:nvSpPr>
              <p:spPr>
                <a:xfrm>
                  <a:off x="10276417" y="3448697"/>
                  <a:ext cx="991003"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𝐴𝑐𝑐</m:t>
                        </m:r>
                        <m:d>
                          <m:dPr>
                            <m:ctrlPr>
                              <a:rPr lang="de-DE" i="1">
                                <a:latin typeface="Cambria Math" panose="02040503050406030204" pitchFamily="18" charset="0"/>
                              </a:rPr>
                            </m:ctrlPr>
                          </m:dPr>
                          <m:e>
                            <m:r>
                              <a:rPr lang="de-DE" b="0" i="1" smtClean="0">
                                <a:latin typeface="Cambria Math" panose="02040503050406030204" pitchFamily="18" charset="0"/>
                              </a:rPr>
                              <m:t>𝐼</m:t>
                            </m:r>
                          </m:e>
                        </m:d>
                      </m:oMath>
                    </m:oMathPara>
                  </a14:m>
                  <a:endParaRPr lang="en-GB" dirty="0"/>
                </a:p>
              </p:txBody>
            </p:sp>
          </mc:Choice>
          <mc:Fallback xmlns="">
            <p:sp>
              <p:nvSpPr>
                <p:cNvPr id="124" name="Oval 123">
                  <a:extLst>
                    <a:ext uri="{FF2B5EF4-FFF2-40B4-BE49-F238E27FC236}">
                      <a16:creationId xmlns:a16="http://schemas.microsoft.com/office/drawing/2014/main" id="{A720D711-FC8C-6747-A442-4E62664BA076}"/>
                    </a:ext>
                  </a:extLst>
                </p:cNvPr>
                <p:cNvSpPr>
                  <a:spLocks noRot="1" noChangeAspect="1" noMove="1" noResize="1" noEditPoints="1" noAdjustHandles="1" noChangeArrowheads="1" noChangeShapeType="1" noTextEdit="1"/>
                </p:cNvSpPr>
                <p:nvPr/>
              </p:nvSpPr>
              <p:spPr>
                <a:xfrm>
                  <a:off x="10276417" y="3448697"/>
                  <a:ext cx="991003"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Oval 90">
                  <a:extLst>
                    <a:ext uri="{FF2B5EF4-FFF2-40B4-BE49-F238E27FC236}">
                      <a16:creationId xmlns:a16="http://schemas.microsoft.com/office/drawing/2014/main" id="{3996DE93-8B5A-1843-9F65-9B7E05665A8A}"/>
                    </a:ext>
                  </a:extLst>
                </p:cNvPr>
                <p:cNvSpPr/>
                <p:nvPr/>
              </p:nvSpPr>
              <p:spPr>
                <a:xfrm>
                  <a:off x="8641260" y="5513139"/>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91" name="Oval 90">
                  <a:extLst>
                    <a:ext uri="{FF2B5EF4-FFF2-40B4-BE49-F238E27FC236}">
                      <a16:creationId xmlns:a16="http://schemas.microsoft.com/office/drawing/2014/main" id="{3996DE93-8B5A-1843-9F65-9B7E05665A8A}"/>
                    </a:ext>
                  </a:extLst>
                </p:cNvPr>
                <p:cNvSpPr>
                  <a:spLocks noRot="1" noChangeAspect="1" noMove="1" noResize="1" noEditPoints="1" noAdjustHandles="1" noChangeArrowheads="1" noChangeShapeType="1" noTextEdit="1"/>
                </p:cNvSpPr>
                <p:nvPr/>
              </p:nvSpPr>
              <p:spPr>
                <a:xfrm>
                  <a:off x="8641260" y="5513139"/>
                  <a:ext cx="1189998"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Oval 91">
                  <a:extLst>
                    <a:ext uri="{FF2B5EF4-FFF2-40B4-BE49-F238E27FC236}">
                      <a16:creationId xmlns:a16="http://schemas.microsoft.com/office/drawing/2014/main" id="{C9E68A66-3A0E-7048-BE16-44F15C51F2D0}"/>
                    </a:ext>
                  </a:extLst>
                </p:cNvPr>
                <p:cNvSpPr/>
                <p:nvPr/>
              </p:nvSpPr>
              <p:spPr>
                <a:xfrm>
                  <a:off x="6906687" y="4774936"/>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92" name="Oval 91">
                  <a:extLst>
                    <a:ext uri="{FF2B5EF4-FFF2-40B4-BE49-F238E27FC236}">
                      <a16:creationId xmlns:a16="http://schemas.microsoft.com/office/drawing/2014/main" id="{C9E68A66-3A0E-7048-BE16-44F15C51F2D0}"/>
                    </a:ext>
                  </a:extLst>
                </p:cNvPr>
                <p:cNvSpPr>
                  <a:spLocks noRot="1" noChangeAspect="1" noMove="1" noResize="1" noEditPoints="1" noAdjustHandles="1" noChangeArrowheads="1" noChangeShapeType="1" noTextEdit="1"/>
                </p:cNvSpPr>
                <p:nvPr/>
              </p:nvSpPr>
              <p:spPr>
                <a:xfrm>
                  <a:off x="6906687" y="4774936"/>
                  <a:ext cx="1536412"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Oval 92">
                  <a:extLst>
                    <a:ext uri="{FF2B5EF4-FFF2-40B4-BE49-F238E27FC236}">
                      <a16:creationId xmlns:a16="http://schemas.microsoft.com/office/drawing/2014/main" id="{76B19463-F71B-B74F-9DB7-1040E3A1C07A}"/>
                    </a:ext>
                  </a:extLst>
                </p:cNvPr>
                <p:cNvSpPr/>
                <p:nvPr/>
              </p:nvSpPr>
              <p:spPr>
                <a:xfrm>
                  <a:off x="8856935" y="4084198"/>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93" name="Oval 92">
                  <a:extLst>
                    <a:ext uri="{FF2B5EF4-FFF2-40B4-BE49-F238E27FC236}">
                      <a16:creationId xmlns:a16="http://schemas.microsoft.com/office/drawing/2014/main" id="{76B19463-F71B-B74F-9DB7-1040E3A1C07A}"/>
                    </a:ext>
                  </a:extLst>
                </p:cNvPr>
                <p:cNvSpPr>
                  <a:spLocks noRot="1" noChangeAspect="1" noMove="1" noResize="1" noEditPoints="1" noAdjustHandles="1" noChangeArrowheads="1" noChangeShapeType="1" noTextEdit="1"/>
                </p:cNvSpPr>
                <p:nvPr/>
              </p:nvSpPr>
              <p:spPr>
                <a:xfrm>
                  <a:off x="8856935" y="4084198"/>
                  <a:ext cx="758649" cy="389513"/>
                </a:xfrm>
                <a:prstGeom prst="ellipse">
                  <a:avLst/>
                </a:prstGeom>
                <a:blipFill>
                  <a:blip r:embed="rId19"/>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Oval 93">
                  <a:extLst>
                    <a:ext uri="{FF2B5EF4-FFF2-40B4-BE49-F238E27FC236}">
                      <a16:creationId xmlns:a16="http://schemas.microsoft.com/office/drawing/2014/main" id="{6892F623-B478-A244-97A9-B44C3C9AB41A}"/>
                    </a:ext>
                  </a:extLst>
                </p:cNvPr>
                <p:cNvSpPr/>
                <p:nvPr/>
              </p:nvSpPr>
              <p:spPr>
                <a:xfrm>
                  <a:off x="9875812" y="4774936"/>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94" name="Oval 93">
                  <a:extLst>
                    <a:ext uri="{FF2B5EF4-FFF2-40B4-BE49-F238E27FC236}">
                      <a16:creationId xmlns:a16="http://schemas.microsoft.com/office/drawing/2014/main" id="{6892F623-B478-A244-97A9-B44C3C9AB41A}"/>
                    </a:ext>
                  </a:extLst>
                </p:cNvPr>
                <p:cNvSpPr>
                  <a:spLocks noRot="1" noChangeAspect="1" noMove="1" noResize="1" noEditPoints="1" noAdjustHandles="1" noChangeArrowheads="1" noChangeShapeType="1" noTextEdit="1"/>
                </p:cNvSpPr>
                <p:nvPr/>
              </p:nvSpPr>
              <p:spPr>
                <a:xfrm>
                  <a:off x="9875812" y="4774936"/>
                  <a:ext cx="1792211"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95" name="Straight Connector 94">
              <a:extLst>
                <a:ext uri="{FF2B5EF4-FFF2-40B4-BE49-F238E27FC236}">
                  <a16:creationId xmlns:a16="http://schemas.microsoft.com/office/drawing/2014/main" id="{D9433960-03C4-BE42-B526-9BD1431CF2AA}"/>
                </a:ext>
              </a:extLst>
            </p:cNvPr>
            <p:cNvCxnSpPr>
              <a:cxnSpLocks/>
              <a:stCxn id="92" idx="6"/>
              <a:endCxn id="113" idx="1"/>
            </p:cNvCxnSpPr>
            <p:nvPr/>
          </p:nvCxnSpPr>
          <p:spPr>
            <a:xfrm flipV="1">
              <a:off x="8443099" y="4969692"/>
              <a:ext cx="4561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D9C75B6-7F6F-1642-9EF1-0E413D7817FD}"/>
                </a:ext>
              </a:extLst>
            </p:cNvPr>
            <p:cNvCxnSpPr>
              <a:cxnSpLocks/>
              <a:stCxn id="93" idx="4"/>
              <a:endCxn id="113" idx="0"/>
            </p:cNvCxnSpPr>
            <p:nvPr/>
          </p:nvCxnSpPr>
          <p:spPr>
            <a:xfrm flipH="1">
              <a:off x="8971231" y="4473711"/>
              <a:ext cx="265029"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525280A-AD62-3F48-9BD1-302BD84B6E63}"/>
                </a:ext>
              </a:extLst>
            </p:cNvPr>
            <p:cNvCxnSpPr>
              <a:cxnSpLocks/>
              <a:stCxn id="91" idx="0"/>
              <a:endCxn id="113" idx="2"/>
            </p:cNvCxnSpPr>
            <p:nvPr/>
          </p:nvCxnSpPr>
          <p:spPr>
            <a:xfrm flipH="1" flipV="1">
              <a:off x="8971231" y="5041692"/>
              <a:ext cx="265028"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14F06727-1262-3F46-8296-C83DD8B444BA}"/>
                </a:ext>
              </a:extLst>
            </p:cNvPr>
            <p:cNvGrpSpPr/>
            <p:nvPr/>
          </p:nvGrpSpPr>
          <p:grpSpPr>
            <a:xfrm>
              <a:off x="8610247" y="4856880"/>
              <a:ext cx="474503" cy="391710"/>
              <a:chOff x="9288700" y="2902693"/>
              <a:chExt cx="474503" cy="391710"/>
            </a:xfrm>
          </p:grpSpPr>
          <p:sp>
            <p:nvSpPr>
              <p:cNvPr id="112" name="Rectangle 111">
                <a:extLst>
                  <a:ext uri="{FF2B5EF4-FFF2-40B4-BE49-F238E27FC236}">
                    <a16:creationId xmlns:a16="http://schemas.microsoft.com/office/drawing/2014/main" id="{717DD6E5-BB85-6E4D-870B-C292EE5D70D7}"/>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44ED755A-86C8-574C-81E5-1403E4C536E1}"/>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431519B6-1DF5-0247-BDFE-3F4CAF434438}"/>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D3D19A44-4799-4247-938C-5704C1D36F94}"/>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149" name="TextBox 148">
                    <a:extLst>
                      <a:ext uri="{FF2B5EF4-FFF2-40B4-BE49-F238E27FC236}">
                        <a16:creationId xmlns:a16="http://schemas.microsoft.com/office/drawing/2014/main" id="{1DB7394A-7368-6A4A-B47E-9DE121BD3CA5}"/>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1"/>
                    <a:stretch>
                      <a:fillRect l="-16667" r="-4167" b="-26087"/>
                    </a:stretch>
                  </a:blipFill>
                </p:spPr>
                <p:txBody>
                  <a:bodyPr/>
                  <a:lstStyle/>
                  <a:p>
                    <a:r>
                      <a:rPr lang="en-GB">
                        <a:noFill/>
                      </a:rPr>
                      <a:t> </a:t>
                    </a:r>
                  </a:p>
                </p:txBody>
              </p:sp>
            </mc:Fallback>
          </mc:AlternateContent>
        </p:grpSp>
        <p:cxnSp>
          <p:nvCxnSpPr>
            <p:cNvPr id="99" name="Straight Connector 98">
              <a:extLst>
                <a:ext uri="{FF2B5EF4-FFF2-40B4-BE49-F238E27FC236}">
                  <a16:creationId xmlns:a16="http://schemas.microsoft.com/office/drawing/2014/main" id="{06A1784C-5E3A-8940-AFAF-5F09324D31D7}"/>
                </a:ext>
              </a:extLst>
            </p:cNvPr>
            <p:cNvCxnSpPr>
              <a:cxnSpLocks/>
              <a:stCxn id="93" idx="4"/>
              <a:endCxn id="109" idx="0"/>
            </p:cNvCxnSpPr>
            <p:nvPr/>
          </p:nvCxnSpPr>
          <p:spPr>
            <a:xfrm>
              <a:off x="9236260" y="4473711"/>
              <a:ext cx="265844"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DC2E07-9CD8-164F-AAE9-3D3E4DC3B319}"/>
                </a:ext>
              </a:extLst>
            </p:cNvPr>
            <p:cNvCxnSpPr>
              <a:cxnSpLocks/>
              <a:stCxn id="94" idx="2"/>
              <a:endCxn id="109" idx="3"/>
            </p:cNvCxnSpPr>
            <p:nvPr/>
          </p:nvCxnSpPr>
          <p:spPr>
            <a:xfrm flipH="1" flipV="1">
              <a:off x="9574104" y="4969692"/>
              <a:ext cx="30170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04808AA-3A42-824A-B4E6-D7E9CF9FCC20}"/>
                </a:ext>
              </a:extLst>
            </p:cNvPr>
            <p:cNvCxnSpPr>
              <a:cxnSpLocks/>
              <a:stCxn id="91" idx="0"/>
              <a:endCxn id="109" idx="2"/>
            </p:cNvCxnSpPr>
            <p:nvPr/>
          </p:nvCxnSpPr>
          <p:spPr>
            <a:xfrm flipV="1">
              <a:off x="9236259" y="5041692"/>
              <a:ext cx="265845"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8CBC1F11-2AFE-AF48-A740-540B7ECCB550}"/>
                </a:ext>
              </a:extLst>
            </p:cNvPr>
            <p:cNvGrpSpPr/>
            <p:nvPr/>
          </p:nvGrpSpPr>
          <p:grpSpPr>
            <a:xfrm>
              <a:off x="9393015" y="4856880"/>
              <a:ext cx="525629" cy="392206"/>
              <a:chOff x="9540595" y="2902693"/>
              <a:chExt cx="525629" cy="392206"/>
            </a:xfrm>
          </p:grpSpPr>
          <p:sp>
            <p:nvSpPr>
              <p:cNvPr id="108" name="Rectangle 107">
                <a:extLst>
                  <a:ext uri="{FF2B5EF4-FFF2-40B4-BE49-F238E27FC236}">
                    <a16:creationId xmlns:a16="http://schemas.microsoft.com/office/drawing/2014/main" id="{D7F13561-FDF1-BA41-9D6C-E4D02E97F49E}"/>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C9F82CA5-5111-8F42-8573-80647F694169}"/>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C72BC30D-0E1C-5D4C-B7FF-90635C42E549}"/>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1BCEA06D-76B4-B841-A3C6-9DDACA3A6D2E}"/>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145" name="TextBox 144">
                    <a:extLst>
                      <a:ext uri="{FF2B5EF4-FFF2-40B4-BE49-F238E27FC236}">
                        <a16:creationId xmlns:a16="http://schemas.microsoft.com/office/drawing/2014/main" id="{A010B3CA-2F44-8B48-9297-45B9CD29B62C}"/>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2"/>
                    <a:stretch>
                      <a:fillRect l="-16667" r="-4167" b="-27273"/>
                    </a:stretch>
                  </a:blipFill>
                </p:spPr>
                <p:txBody>
                  <a:bodyPr/>
                  <a:lstStyle/>
                  <a:p>
                    <a:r>
                      <a:rPr lang="en-GB">
                        <a:noFill/>
                      </a:rPr>
                      <a:t> </a:t>
                    </a:r>
                  </a:p>
                </p:txBody>
              </p:sp>
            </mc:Fallback>
          </mc:AlternateContent>
        </p:grpSp>
        <p:grpSp>
          <p:nvGrpSpPr>
            <p:cNvPr id="103" name="Group 102">
              <a:extLst>
                <a:ext uri="{FF2B5EF4-FFF2-40B4-BE49-F238E27FC236}">
                  <a16:creationId xmlns:a16="http://schemas.microsoft.com/office/drawing/2014/main" id="{420B998E-AC9D-D548-8F22-EBD9AB236C56}"/>
                </a:ext>
              </a:extLst>
            </p:cNvPr>
            <p:cNvGrpSpPr/>
            <p:nvPr/>
          </p:nvGrpSpPr>
          <p:grpSpPr>
            <a:xfrm>
              <a:off x="9615584" y="4206954"/>
              <a:ext cx="761945" cy="348999"/>
              <a:chOff x="8632950" y="2952819"/>
              <a:chExt cx="761945" cy="348999"/>
            </a:xfrm>
          </p:grpSpPr>
          <p:cxnSp>
            <p:nvCxnSpPr>
              <p:cNvPr id="104" name="Straight Connector 103">
                <a:extLst>
                  <a:ext uri="{FF2B5EF4-FFF2-40B4-BE49-F238E27FC236}">
                    <a16:creationId xmlns:a16="http://schemas.microsoft.com/office/drawing/2014/main" id="{9F6EBF78-F5BD-3245-BC49-0DA854204C55}"/>
                  </a:ext>
                </a:extLst>
              </p:cNvPr>
              <p:cNvCxnSpPr>
                <a:cxnSpLocks/>
                <a:stCxn id="93" idx="6"/>
                <a:endCxn id="106" idx="1"/>
              </p:cNvCxnSpPr>
              <p:nvPr/>
            </p:nvCxnSpPr>
            <p:spPr>
              <a:xfrm flipV="1">
                <a:off x="8632950" y="3024819"/>
                <a:ext cx="32453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87AE57D0-EFCC-6740-8E1B-145FD361A0C1}"/>
                  </a:ext>
                </a:extLst>
              </p:cNvPr>
              <p:cNvGrpSpPr/>
              <p:nvPr/>
            </p:nvGrpSpPr>
            <p:grpSpPr>
              <a:xfrm>
                <a:off x="8957481" y="2952819"/>
                <a:ext cx="437414" cy="348999"/>
                <a:chOff x="8957481" y="2952819"/>
                <a:chExt cx="437414" cy="348999"/>
              </a:xfrm>
            </p:grpSpPr>
            <p:sp>
              <p:nvSpPr>
                <p:cNvPr id="106" name="Rectangle 105">
                  <a:extLst>
                    <a:ext uri="{FF2B5EF4-FFF2-40B4-BE49-F238E27FC236}">
                      <a16:creationId xmlns:a16="http://schemas.microsoft.com/office/drawing/2014/main" id="{A288280B-48A0-1941-BD7A-2D5653D176B6}"/>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70DA6E8E-C0AA-EA4C-8411-4AC593411D25}"/>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41" name="TextBox 140">
                      <a:extLst>
                        <a:ext uri="{FF2B5EF4-FFF2-40B4-BE49-F238E27FC236}">
                          <a16:creationId xmlns:a16="http://schemas.microsoft.com/office/drawing/2014/main" id="{0289E0D5-D59F-6542-AC5B-A53402FCEDD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23"/>
                      <a:stretch>
                        <a:fillRect l="-16667" r="-4167" b="-21739"/>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3803432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B513-847F-E949-856D-8B7EDEDD608A}"/>
              </a:ext>
            </a:extLst>
          </p:cNvPr>
          <p:cNvSpPr>
            <a:spLocks noGrp="1"/>
          </p:cNvSpPr>
          <p:nvPr>
            <p:ph type="title"/>
          </p:nvPr>
        </p:nvSpPr>
        <p:spPr/>
        <p:txBody>
          <a:bodyPr/>
          <a:lstStyle/>
          <a:p>
            <a:r>
              <a:rPr lang="en-GB" dirty="0"/>
              <a:t>FO Jtree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0E6A99-AF4A-9342-B047-7AB10EC08340}"/>
                  </a:ext>
                </a:extLst>
              </p:cNvPr>
              <p:cNvSpPr>
                <a:spLocks noGrp="1"/>
              </p:cNvSpPr>
              <p:nvPr>
                <p:ph idx="1"/>
              </p:nvPr>
            </p:nvSpPr>
            <p:spPr>
              <a:xfrm>
                <a:off x="359625" y="1665066"/>
                <a:ext cx="6994733" cy="4240848"/>
              </a:xfrm>
            </p:spPr>
            <p:txBody>
              <a:bodyPr>
                <a:normAutofit/>
              </a:bodyPr>
              <a:lstStyle/>
              <a:p>
                <a:r>
                  <a:rPr lang="en-GB" dirty="0"/>
                  <a:t>An FO jtree </a:t>
                </a:r>
                <a14:m>
                  <m:oMath xmlns:m="http://schemas.openxmlformats.org/officeDocument/2006/math">
                    <m:r>
                      <a:rPr lang="en-GB" i="1" smtClean="0">
                        <a:latin typeface="Cambria Math" panose="02040503050406030204" pitchFamily="18" charset="0"/>
                      </a:rPr>
                      <m:t>𝐽</m:t>
                    </m:r>
                  </m:oMath>
                </a14:m>
                <a:r>
                  <a:rPr lang="en-GB" dirty="0"/>
                  <a:t> for a model </a:t>
                </a:r>
                <a14:m>
                  <m:oMath xmlns:m="http://schemas.openxmlformats.org/officeDocument/2006/math">
                    <m:r>
                      <a:rPr lang="en-GB" i="1" smtClean="0">
                        <a:latin typeface="Cambria Math" panose="02040503050406030204" pitchFamily="18" charset="0"/>
                      </a:rPr>
                      <m:t>𝐺</m:t>
                    </m:r>
                  </m:oMath>
                </a14:m>
                <a:r>
                  <a:rPr lang="en-GB" dirty="0"/>
                  <a:t> is a cycle-free graph </a:t>
                </a:r>
                <a14:m>
                  <m:oMath xmlns:m="http://schemas.openxmlformats.org/officeDocument/2006/math">
                    <m:d>
                      <m:dPr>
                        <m:ctrlPr>
                          <a:rPr lang="en-GB" b="0" i="1" smtClean="0">
                            <a:latin typeface="Cambria Math" panose="02040503050406030204" pitchFamily="18" charset="0"/>
                          </a:rPr>
                        </m:ctrlPr>
                      </m:dPr>
                      <m:e>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𝐸</m:t>
                        </m:r>
                      </m:e>
                    </m:d>
                  </m:oMath>
                </a14:m>
                <a:endParaRPr lang="en-GB" b="0" dirty="0"/>
              </a:p>
              <a:p>
                <a:pPr lvl="1"/>
                <a:r>
                  <a:rPr lang="en-GB" dirty="0"/>
                  <a:t>Set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𝑺</m:t>
                        </m:r>
                      </m:e>
                      <m:sub>
                        <m:r>
                          <a:rPr lang="de-DE" b="0" i="1" smtClean="0">
                            <a:latin typeface="Cambria Math" panose="02040503050406030204" pitchFamily="18" charset="0"/>
                          </a:rPr>
                          <m:t>𝑖𝑗</m:t>
                        </m:r>
                      </m:sub>
                    </m:sSub>
                  </m:oMath>
                </a14:m>
                <a:r>
                  <a:rPr lang="en-GB" dirty="0"/>
                  <a:t> called </a:t>
                </a:r>
                <a:r>
                  <a:rPr lang="en-GB" dirty="0">
                    <a:solidFill>
                      <a:schemeClr val="accent1"/>
                    </a:solidFill>
                  </a:rPr>
                  <a:t>separator</a:t>
                </a:r>
                <a:r>
                  <a:rPr lang="en-GB" dirty="0"/>
                  <a:t> of edge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𝑖</m:t>
                        </m:r>
                        <m:r>
                          <a:rPr lang="de-DE" b="0" i="1" smtClean="0">
                            <a:latin typeface="Cambria Math" panose="02040503050406030204" pitchFamily="18" charset="0"/>
                          </a:rPr>
                          <m:t>,</m:t>
                        </m:r>
                        <m:r>
                          <a:rPr lang="de-DE" b="0" i="1" smtClean="0">
                            <a:latin typeface="Cambria Math" panose="02040503050406030204" pitchFamily="18" charset="0"/>
                          </a:rPr>
                          <m:t>𝑗</m:t>
                        </m:r>
                      </m:e>
                    </m:d>
                    <m:r>
                      <a:rPr lang="de-DE"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𝐸</m:t>
                    </m:r>
                  </m:oMath>
                </a14:m>
                <a:r>
                  <a:rPr lang="en-GB" dirty="0"/>
                  <a:t>, defined by</a:t>
                </a:r>
              </a:p>
              <a:p>
                <a:pPr marL="457200"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𝑺</m:t>
                          </m:r>
                        </m:e>
                        <m:sub>
                          <m:r>
                            <a:rPr lang="de-DE" i="1">
                              <a:latin typeface="Cambria Math" panose="02040503050406030204" pitchFamily="18" charset="0"/>
                            </a:rPr>
                            <m:t>𝑖𝑗</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𝑪</m:t>
                          </m:r>
                        </m:e>
                        <m:sub>
                          <m:r>
                            <a:rPr lang="de-DE" i="1">
                              <a:latin typeface="Cambria Math" panose="02040503050406030204" pitchFamily="18" charset="0"/>
                            </a:rPr>
                            <m:t>𝑖</m:t>
                          </m:r>
                        </m:sub>
                      </m:sSub>
                      <m:r>
                        <a:rPr lang="de-DE"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𝑪</m:t>
                          </m:r>
                        </m:e>
                        <m:sub>
                          <m:r>
                            <a:rPr lang="de-DE" i="1">
                              <a:latin typeface="Cambria Math" panose="02040503050406030204" pitchFamily="18" charset="0"/>
                            </a:rPr>
                            <m:t>𝑗</m:t>
                          </m:r>
                        </m:sub>
                      </m:sSub>
                    </m:oMath>
                  </m:oMathPara>
                </a14:m>
                <a:endParaRPr lang="en-GB" dirty="0"/>
              </a:p>
              <a:p>
                <a:pPr lvl="1"/>
                <a:r>
                  <a:rPr lang="en-GB" dirty="0"/>
                  <a:t>Term </a:t>
                </a:r>
                <a14:m>
                  <m:oMath xmlns:m="http://schemas.openxmlformats.org/officeDocument/2006/math">
                    <m:r>
                      <a:rPr lang="de-DE" b="0" i="1" smtClean="0">
                        <a:latin typeface="Cambria Math" panose="02040503050406030204" pitchFamily="18" charset="0"/>
                      </a:rPr>
                      <m:t>𝑛𝑏𝑠</m:t>
                    </m:r>
                    <m:d>
                      <m:dPr>
                        <m:ctrlPr>
                          <a:rPr lang="de-DE" b="0" i="1" smtClean="0">
                            <a:latin typeface="Cambria Math" panose="02040503050406030204" pitchFamily="18" charset="0"/>
                          </a:rPr>
                        </m:ctrlPr>
                      </m:dPr>
                      <m:e>
                        <m:r>
                          <a:rPr lang="de-DE" b="0" i="1" smtClean="0">
                            <a:latin typeface="Cambria Math" panose="02040503050406030204" pitchFamily="18" charset="0"/>
                          </a:rPr>
                          <m:t>𝑖</m:t>
                        </m:r>
                      </m:e>
                    </m:d>
                  </m:oMath>
                </a14:m>
                <a:r>
                  <a:rPr lang="en-GB" dirty="0"/>
                  <a:t> refers to the neighbours of </a:t>
                </a:r>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i="1">
                            <a:latin typeface="Cambria Math" panose="02040503050406030204" pitchFamily="18" charset="0"/>
                          </a:rPr>
                          <m:t>𝑖</m:t>
                        </m:r>
                      </m:sub>
                    </m:sSub>
                  </m:oMath>
                </a14:m>
                <a:r>
                  <a:rPr lang="en-GB" dirty="0"/>
                  <a:t>, defined by</a:t>
                </a:r>
              </a:p>
              <a:p>
                <a:pPr marL="457200"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𝑛𝑏𝑠</m:t>
                      </m:r>
                      <m:d>
                        <m:dPr>
                          <m:ctrlPr>
                            <a:rPr lang="de-DE" i="1">
                              <a:latin typeface="Cambria Math" panose="02040503050406030204" pitchFamily="18" charset="0"/>
                            </a:rPr>
                          </m:ctrlPr>
                        </m:dPr>
                        <m:e>
                          <m:r>
                            <a:rPr lang="de-DE" i="1">
                              <a:latin typeface="Cambria Math" panose="02040503050406030204" pitchFamily="18" charset="0"/>
                            </a:rPr>
                            <m:t>𝑖</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𝑗</m:t>
                          </m:r>
                          <m:r>
                            <a:rPr lang="de-DE" b="0" i="1" smtClean="0">
                              <a:latin typeface="Cambria Math" panose="02040503050406030204" pitchFamily="18" charset="0"/>
                            </a:rPr>
                            <m:t> | </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𝑖</m:t>
                              </m:r>
                              <m:r>
                                <a:rPr lang="de-DE" b="0" i="1" smtClean="0">
                                  <a:latin typeface="Cambria Math" panose="02040503050406030204" pitchFamily="18" charset="0"/>
                                </a:rPr>
                                <m:t>,</m:t>
                              </m:r>
                              <m:r>
                                <a:rPr lang="de-DE" b="0" i="1" smtClean="0">
                                  <a:latin typeface="Cambria Math" panose="02040503050406030204" pitchFamily="18" charset="0"/>
                                </a:rPr>
                                <m:t>𝑗</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m:t>
                          </m:r>
                        </m:e>
                      </m:d>
                    </m:oMath>
                  </m:oMathPara>
                </a14:m>
                <a:endParaRPr lang="en-GB" dirty="0"/>
              </a:p>
              <a:p>
                <a:pPr lvl="1"/>
                <a:r>
                  <a:rPr lang="en-GB" dirty="0"/>
                  <a:t>Each </a:t>
                </a:r>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i="1">
                            <a:latin typeface="Cambria Math" panose="02040503050406030204" pitchFamily="18" charset="0"/>
                          </a:rPr>
                          <m:t>𝑖</m:t>
                        </m:r>
                      </m:sub>
                    </m:sSub>
                  </m:oMath>
                </a14:m>
                <a:r>
                  <a:rPr lang="en-GB" dirty="0"/>
                  <a:t> has a </a:t>
                </a:r>
                <a:r>
                  <a:rPr lang="en-GB" dirty="0">
                    <a:solidFill>
                      <a:schemeClr val="accent1"/>
                    </a:solidFill>
                  </a:rPr>
                  <a:t>local model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𝑖</m:t>
                        </m:r>
                      </m:sub>
                    </m:sSub>
                  </m:oMath>
                </a14:m>
                <a:r>
                  <a:rPr lang="en-GB" dirty="0"/>
                  <a:t> and </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𝑔</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𝑔</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i="1">
                              <a:latin typeface="Cambria Math" panose="02040503050406030204" pitchFamily="18" charset="0"/>
                            </a:rPr>
                            <m:t>𝑖</m:t>
                          </m:r>
                        </m:sub>
                      </m:sSub>
                    </m:oMath>
                  </m:oMathPara>
                </a14:m>
                <a:endParaRPr lang="en-GB" dirty="0"/>
              </a:p>
              <a:p>
                <a:pPr lvl="2"/>
                <a:r>
                  <a:rPr lang="en-GB" dirty="0"/>
                  <a:t>Local models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𝑖</m:t>
                        </m:r>
                      </m:sub>
                    </m:sSub>
                  </m:oMath>
                </a14:m>
                <a:r>
                  <a:rPr lang="en-GB" dirty="0"/>
                  <a:t> partition </a:t>
                </a:r>
                <a14:m>
                  <m:oMath xmlns:m="http://schemas.openxmlformats.org/officeDocument/2006/math">
                    <m:r>
                      <a:rPr lang="en-GB" i="1">
                        <a:latin typeface="Cambria Math" panose="02040503050406030204" pitchFamily="18" charset="0"/>
                      </a:rPr>
                      <m:t>𝐺</m:t>
                    </m:r>
                  </m:oMath>
                </a14:m>
                <a:r>
                  <a:rPr lang="en-GB" dirty="0"/>
                  <a:t>, i.e., </a:t>
                </a:r>
                <a:endParaRPr lang="de-DE" i="1" dirty="0">
                  <a:latin typeface="Cambria Math" panose="02040503050406030204" pitchFamily="18" charset="0"/>
                </a:endParaRPr>
              </a:p>
              <a:p>
                <a:pPr marL="532867" lvl="2"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𝐺</m:t>
                      </m:r>
                      <m: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i="1">
                              <a:latin typeface="Cambria Math" panose="02040503050406030204" pitchFamily="18" charset="0"/>
                            </a:rPr>
                            <m:t>𝑖</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𝑉</m:t>
                          </m:r>
                        </m:sub>
                        <m:sup/>
                        <m:e>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𝑖</m:t>
                              </m:r>
                            </m:sub>
                          </m:sSub>
                        </m:e>
                      </m:nary>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𝑉</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𝑗</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 name="Content Placeholder 2">
                <a:extLst>
                  <a:ext uri="{FF2B5EF4-FFF2-40B4-BE49-F238E27FC236}">
                    <a16:creationId xmlns:a16="http://schemas.microsoft.com/office/drawing/2014/main" id="{360E6A99-AF4A-9342-B047-7AB10EC08340}"/>
                  </a:ext>
                </a:extLst>
              </p:cNvPr>
              <p:cNvSpPr>
                <a:spLocks noGrp="1" noRot="1" noChangeAspect="1" noMove="1" noResize="1" noEditPoints="1" noAdjustHandles="1" noChangeArrowheads="1" noChangeShapeType="1" noTextEdit="1"/>
              </p:cNvSpPr>
              <p:nvPr>
                <p:ph idx="1"/>
              </p:nvPr>
            </p:nvSpPr>
            <p:spPr>
              <a:xfrm>
                <a:off x="359625" y="1665066"/>
                <a:ext cx="6994733" cy="4240848"/>
              </a:xfrm>
              <a:blipFill>
                <a:blip r:embed="rId2"/>
                <a:stretch>
                  <a:fillRect l="-2355" t="-2687" b="-1761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B762EFE-95EC-2D4A-9562-3A2921D3B724}"/>
              </a:ext>
            </a:extLst>
          </p:cNvPr>
          <p:cNvSpPr>
            <a:spLocks noGrp="1"/>
          </p:cNvSpPr>
          <p:nvPr>
            <p:ph type="sldNum" sz="quarter" idx="4"/>
          </p:nvPr>
        </p:nvSpPr>
        <p:spPr/>
        <p:txBody>
          <a:bodyPr/>
          <a:lstStyle/>
          <a:p>
            <a:fld id="{67C9959E-8E6B-B04C-9955-EA096F41CA7A}" type="slidenum">
              <a:rPr lang="en-GB" smtClean="0"/>
              <a:t>21</a:t>
            </a:fld>
            <a:endParaRPr lang="en-GB"/>
          </a:p>
        </p:txBody>
      </p:sp>
      <p:sp>
        <p:nvSpPr>
          <p:cNvPr id="5" name="Date Placeholder 4">
            <a:extLst>
              <a:ext uri="{FF2B5EF4-FFF2-40B4-BE49-F238E27FC236}">
                <a16:creationId xmlns:a16="http://schemas.microsoft.com/office/drawing/2014/main" id="{95DCBB1C-8AEC-D943-AC88-8FC102CD5ADA}"/>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FCE27E41-FCA2-CC46-BC75-3D798F4D3766}"/>
              </a:ext>
            </a:extLst>
          </p:cNvPr>
          <p:cNvSpPr>
            <a:spLocks noGrp="1"/>
          </p:cNvSpPr>
          <p:nvPr>
            <p:ph type="ftr" sz="quarter" idx="3"/>
          </p:nvPr>
        </p:nvSpPr>
        <p:spPr/>
        <p:txBody>
          <a:bodyPr/>
          <a:lstStyle/>
          <a:p>
            <a:r>
              <a:rPr lang="en-GB"/>
              <a:t>T. Braun - StaRAI</a:t>
            </a:r>
          </a:p>
        </p:txBody>
      </p:sp>
      <p:grpSp>
        <p:nvGrpSpPr>
          <p:cNvPr id="53" name="Group 52">
            <a:extLst>
              <a:ext uri="{FF2B5EF4-FFF2-40B4-BE49-F238E27FC236}">
                <a16:creationId xmlns:a16="http://schemas.microsoft.com/office/drawing/2014/main" id="{60BB3D48-03AF-0244-827C-E6E4EF368077}"/>
              </a:ext>
            </a:extLst>
          </p:cNvPr>
          <p:cNvGrpSpPr/>
          <p:nvPr/>
        </p:nvGrpSpPr>
        <p:grpSpPr>
          <a:xfrm>
            <a:off x="5543362" y="4919668"/>
            <a:ext cx="6288313" cy="986246"/>
            <a:chOff x="5589344" y="1663629"/>
            <a:chExt cx="6288313" cy="986246"/>
          </a:xfrm>
        </p:grpSpPr>
        <p:cxnSp>
          <p:nvCxnSpPr>
            <p:cNvPr id="54" name="Straight Connector 53">
              <a:extLst>
                <a:ext uri="{FF2B5EF4-FFF2-40B4-BE49-F238E27FC236}">
                  <a16:creationId xmlns:a16="http://schemas.microsoft.com/office/drawing/2014/main" id="{A51EBFBC-3A87-DE44-9E6D-8C534E2B0211}"/>
                </a:ext>
              </a:extLst>
            </p:cNvPr>
            <p:cNvCxnSpPr>
              <a:cxnSpLocks/>
              <a:stCxn id="65" idx="3"/>
              <a:endCxn id="69"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C8F4720-380E-B842-81AE-A79F1B6234B3}"/>
                </a:ext>
              </a:extLst>
            </p:cNvPr>
            <p:cNvCxnSpPr>
              <a:cxnSpLocks/>
              <a:stCxn id="69" idx="3"/>
              <a:endCxn id="67"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6B56F76-3826-DB43-B1E3-88597836592C}"/>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1A63A348-8998-B44A-9E0C-942446AAD8AE}"/>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68" name="TextBox 67">
                    <a:extLst>
                      <a:ext uri="{FF2B5EF4-FFF2-40B4-BE49-F238E27FC236}">
                        <a16:creationId xmlns:a16="http://schemas.microsoft.com/office/drawing/2014/main" id="{1A63A348-8998-B44A-9E0C-942446AAD8AE}"/>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3"/>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EADBEE1-BB3C-F846-88D8-165437F0A5ED}"/>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69" name="TextBox 68">
                    <a:extLst>
                      <a:ext uri="{FF2B5EF4-FFF2-40B4-BE49-F238E27FC236}">
                        <a16:creationId xmlns:a16="http://schemas.microsoft.com/office/drawing/2014/main" id="{DEADBEE1-BB3C-F846-88D8-165437F0A5ED}"/>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4"/>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57" name="Group 56">
              <a:extLst>
                <a:ext uri="{FF2B5EF4-FFF2-40B4-BE49-F238E27FC236}">
                  <a16:creationId xmlns:a16="http://schemas.microsoft.com/office/drawing/2014/main" id="{0BBD320F-9C1C-0941-9863-46808FB1E23A}"/>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29C871CA-8C50-2244-AFF0-E17CACB8031A}"/>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charset="0"/>
                                </a:rPr>
                                <m:t>𝑔</m:t>
                              </m:r>
                            </m:e>
                            <m:sub>
                              <m:r>
                                <a:rPr lang="de-DE" i="1">
                                  <a:solidFill>
                                    <a:srgbClr val="7030A0"/>
                                  </a:solidFill>
                                  <a:latin typeface="Cambria Math" charset="0"/>
                                </a:rPr>
                                <m:t>3</m:t>
                              </m:r>
                            </m:sub>
                          </m:sSub>
                        </m:oMath>
                      </m:oMathPara>
                    </a14:m>
                    <a:endParaRPr lang="en-GB" dirty="0">
                      <a:solidFill>
                        <a:srgbClr val="7030A0"/>
                      </a:solidFill>
                    </a:endParaRPr>
                  </a:p>
                </p:txBody>
              </p:sp>
            </mc:Choice>
            <mc:Fallback xmlns="">
              <p:sp>
                <p:nvSpPr>
                  <p:cNvPr id="66" name="TextBox 65">
                    <a:extLst>
                      <a:ext uri="{FF2B5EF4-FFF2-40B4-BE49-F238E27FC236}">
                        <a16:creationId xmlns:a16="http://schemas.microsoft.com/office/drawing/2014/main" id="{29C871CA-8C50-2244-AFF0-E17CACB8031A}"/>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5"/>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5A38896-90ED-7143-8BE5-34159CF90601}"/>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67" name="TextBox 66">
                    <a:extLst>
                      <a:ext uri="{FF2B5EF4-FFF2-40B4-BE49-F238E27FC236}">
                        <a16:creationId xmlns:a16="http://schemas.microsoft.com/office/drawing/2014/main" id="{C5A38896-90ED-7143-8BE5-34159CF90601}"/>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6"/>
                    <a:stretch>
                      <a:fillRect/>
                    </a:stretch>
                  </a:blipFill>
                  <a:ln>
                    <a:solidFill>
                      <a:srgbClr val="7030A0"/>
                    </a:solidFill>
                  </a:ln>
                </p:spPr>
                <p:txBody>
                  <a:bodyPr/>
                  <a:lstStyle/>
                  <a:p>
                    <a:r>
                      <a:rPr lang="en-GB">
                        <a:noFill/>
                      </a:rPr>
                      <a:t> </a:t>
                    </a:r>
                  </a:p>
                </p:txBody>
              </p:sp>
            </mc:Fallback>
          </mc:AlternateContent>
        </p:grpSp>
        <p:grpSp>
          <p:nvGrpSpPr>
            <p:cNvPr id="58" name="Group 57">
              <a:extLst>
                <a:ext uri="{FF2B5EF4-FFF2-40B4-BE49-F238E27FC236}">
                  <a16:creationId xmlns:a16="http://schemas.microsoft.com/office/drawing/2014/main" id="{25CF6FB4-085E-0D45-A5F5-32F07A5141BC}"/>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3B750388-8658-9849-A83F-79BE519920FA}"/>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𝑔</m:t>
                              </m:r>
                            </m:e>
                            <m:sub>
                              <m:r>
                                <a:rPr lang="de-DE" i="1">
                                  <a:solidFill>
                                    <a:schemeClr val="accent6"/>
                                  </a:solidFill>
                                  <a:latin typeface="Cambria Math" panose="02040503050406030204" pitchFamily="18" charset="0"/>
                                </a:rPr>
                                <m:t>0</m:t>
                              </m:r>
                            </m:sub>
                          </m:sSub>
                          <m:r>
                            <a:rPr lang="de-DE" i="1">
                              <a:solidFill>
                                <a:schemeClr val="accent6"/>
                              </a:solidFill>
                              <a:latin typeface="Cambria Math" panose="02040503050406030204" pitchFamily="18" charset="0"/>
                            </a:rPr>
                            <m:t>,</m:t>
                          </m:r>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m:oMathPara>
                    </a14:m>
                    <a:endParaRPr lang="en-GB" dirty="0">
                      <a:solidFill>
                        <a:schemeClr val="accent6"/>
                      </a:solidFill>
                    </a:endParaRPr>
                  </a:p>
                </p:txBody>
              </p:sp>
            </mc:Choice>
            <mc:Fallback xmlns="">
              <p:sp>
                <p:nvSpPr>
                  <p:cNvPr id="64" name="TextBox 63">
                    <a:extLst>
                      <a:ext uri="{FF2B5EF4-FFF2-40B4-BE49-F238E27FC236}">
                        <a16:creationId xmlns:a16="http://schemas.microsoft.com/office/drawing/2014/main" id="{3B750388-8658-9849-A83F-79BE519920FA}"/>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7"/>
                    <a:stretch>
                      <a:fillRect l="-1224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A405A05C-AEC0-AC4F-B19E-7638BC019729}"/>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65" name="TextBox 64">
                    <a:extLst>
                      <a:ext uri="{FF2B5EF4-FFF2-40B4-BE49-F238E27FC236}">
                        <a16:creationId xmlns:a16="http://schemas.microsoft.com/office/drawing/2014/main" id="{A405A05C-AEC0-AC4F-B19E-7638BC019729}"/>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8"/>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B3E636DA-18DD-A544-8E58-7EFFE24D7F21}"/>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9" name="Rectangle 58">
                  <a:extLst>
                    <a:ext uri="{FF2B5EF4-FFF2-40B4-BE49-F238E27FC236}">
                      <a16:creationId xmlns:a16="http://schemas.microsoft.com/office/drawing/2014/main" id="{B3E636DA-18DD-A544-8E58-7EFFE24D7F21}"/>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9"/>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D4728319-06A3-9A42-8BAD-42F1D09385A7}"/>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0" name="Rectangle 59">
                  <a:extLst>
                    <a:ext uri="{FF2B5EF4-FFF2-40B4-BE49-F238E27FC236}">
                      <a16:creationId xmlns:a16="http://schemas.microsoft.com/office/drawing/2014/main" id="{D4728319-06A3-9A42-8BAD-42F1D09385A7}"/>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CC01150-3C9F-554A-B08A-59524081EF8E}"/>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1" name="TextBox 60">
                  <a:extLst>
                    <a:ext uri="{FF2B5EF4-FFF2-40B4-BE49-F238E27FC236}">
                      <a16:creationId xmlns:a16="http://schemas.microsoft.com/office/drawing/2014/main" id="{9CC01150-3C9F-554A-B08A-59524081EF8E}"/>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E4BE1046-8579-974F-9D64-A570FDF0F825}"/>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E4BE1046-8579-974F-9D64-A570FDF0F825}"/>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2"/>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2730D63-1154-344D-BFB1-67A1D2F5E20F}"/>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3" name="TextBox 62">
                  <a:extLst>
                    <a:ext uri="{FF2B5EF4-FFF2-40B4-BE49-F238E27FC236}">
                      <a16:creationId xmlns:a16="http://schemas.microsoft.com/office/drawing/2014/main" id="{B2730D63-1154-344D-BFB1-67A1D2F5E20F}"/>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3"/>
                  <a:stretch>
                    <a:fillRect/>
                  </a:stretch>
                </a:blipFill>
              </p:spPr>
              <p:txBody>
                <a:bodyPr/>
                <a:lstStyle/>
                <a:p>
                  <a:r>
                    <a:rPr lang="en-GB">
                      <a:noFill/>
                    </a:rPr>
                    <a:t> </a:t>
                  </a:r>
                </a:p>
              </p:txBody>
            </p:sp>
          </mc:Fallback>
        </mc:AlternateContent>
      </p:grpSp>
      <p:grpSp>
        <p:nvGrpSpPr>
          <p:cNvPr id="70" name="Group 69">
            <a:extLst>
              <a:ext uri="{FF2B5EF4-FFF2-40B4-BE49-F238E27FC236}">
                <a16:creationId xmlns:a16="http://schemas.microsoft.com/office/drawing/2014/main" id="{760E04CC-12A4-CE49-A526-D0DBB69F77F8}"/>
              </a:ext>
            </a:extLst>
          </p:cNvPr>
          <p:cNvGrpSpPr/>
          <p:nvPr/>
        </p:nvGrpSpPr>
        <p:grpSpPr>
          <a:xfrm>
            <a:off x="7069674" y="2132057"/>
            <a:ext cx="4761336" cy="2453955"/>
            <a:chOff x="6906687" y="3448697"/>
            <a:chExt cx="4761336" cy="2453955"/>
          </a:xfrm>
        </p:grpSpPr>
        <p:grpSp>
          <p:nvGrpSpPr>
            <p:cNvPr id="71" name="Group 70">
              <a:extLst>
                <a:ext uri="{FF2B5EF4-FFF2-40B4-BE49-F238E27FC236}">
                  <a16:creationId xmlns:a16="http://schemas.microsoft.com/office/drawing/2014/main" id="{CFACF878-4971-6B4A-9609-5EA715D85BD3}"/>
                </a:ext>
              </a:extLst>
            </p:cNvPr>
            <p:cNvGrpSpPr/>
            <p:nvPr/>
          </p:nvGrpSpPr>
          <p:grpSpPr>
            <a:xfrm>
              <a:off x="8241884" y="3532117"/>
              <a:ext cx="2034533" cy="552081"/>
              <a:chOff x="8655309" y="2902693"/>
              <a:chExt cx="2034533" cy="552081"/>
            </a:xfrm>
          </p:grpSpPr>
          <p:cxnSp>
            <p:nvCxnSpPr>
              <p:cNvPr id="99" name="Straight Connector 98">
                <a:extLst>
                  <a:ext uri="{FF2B5EF4-FFF2-40B4-BE49-F238E27FC236}">
                    <a16:creationId xmlns:a16="http://schemas.microsoft.com/office/drawing/2014/main" id="{D2514E64-18F2-9549-A068-D68FA89788D8}"/>
                  </a:ext>
                </a:extLst>
              </p:cNvPr>
              <p:cNvCxnSpPr>
                <a:cxnSpLocks/>
                <a:stCxn id="72" idx="6"/>
                <a:endCxn id="104" idx="1"/>
              </p:cNvCxnSpPr>
              <p:nvPr/>
            </p:nvCxnSpPr>
            <p:spPr>
              <a:xfrm flipV="1">
                <a:off x="8655309" y="3013607"/>
                <a:ext cx="922375"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5805132-9994-4E4A-88E7-6B31098941A1}"/>
                  </a:ext>
                </a:extLst>
              </p:cNvPr>
              <p:cNvCxnSpPr>
                <a:cxnSpLocks/>
                <a:stCxn id="73" idx="2"/>
                <a:endCxn id="104" idx="3"/>
              </p:cNvCxnSpPr>
              <p:nvPr/>
            </p:nvCxnSpPr>
            <p:spPr>
              <a:xfrm flipH="1" flipV="1">
                <a:off x="9721684" y="3013607"/>
                <a:ext cx="968158"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42554E4-5D8B-CB47-AE8C-E9A5A7A0D3D9}"/>
                  </a:ext>
                </a:extLst>
              </p:cNvPr>
              <p:cNvCxnSpPr>
                <a:cxnSpLocks/>
                <a:stCxn id="76" idx="0"/>
                <a:endCxn id="104" idx="2"/>
              </p:cNvCxnSpPr>
              <p:nvPr/>
            </p:nvCxnSpPr>
            <p:spPr>
              <a:xfrm flipH="1" flipV="1">
                <a:off x="9649684" y="3085607"/>
                <a:ext cx="1" cy="369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75ED4EEC-BDEB-EC40-97A1-1F63BCF9CCC1}"/>
                  </a:ext>
                </a:extLst>
              </p:cNvPr>
              <p:cNvGrpSpPr/>
              <p:nvPr/>
            </p:nvGrpSpPr>
            <p:grpSpPr>
              <a:xfrm>
                <a:off x="9540595" y="2902693"/>
                <a:ext cx="520306" cy="392206"/>
                <a:chOff x="9540595" y="2902693"/>
                <a:chExt cx="520306" cy="392206"/>
              </a:xfrm>
            </p:grpSpPr>
            <p:sp>
              <p:nvSpPr>
                <p:cNvPr id="103" name="Rectangle 102">
                  <a:extLst>
                    <a:ext uri="{FF2B5EF4-FFF2-40B4-BE49-F238E27FC236}">
                      <a16:creationId xmlns:a16="http://schemas.microsoft.com/office/drawing/2014/main" id="{A7634829-BEC8-7840-8726-0A7A748C3432}"/>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5C477674-D762-C344-837C-6D7E47F38859}"/>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E4CFA001-547E-E846-8CC0-0469F76B01D2}"/>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E2A3EEA1-5E68-F149-B094-208702725DEB}"/>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charset="0"/>
                                  </a:rPr>
                                  <m:t>1</m:t>
                                </m:r>
                              </m:sub>
                            </m:sSub>
                          </m:oMath>
                        </m:oMathPara>
                      </a14:m>
                      <a:endParaRPr lang="en-GB" dirty="0"/>
                    </a:p>
                  </p:txBody>
                </p:sp>
              </mc:Choice>
              <mc:Fallback xmlns="">
                <p:sp>
                  <p:nvSpPr>
                    <p:cNvPr id="157" name="TextBox 156">
                      <a:extLst>
                        <a:ext uri="{FF2B5EF4-FFF2-40B4-BE49-F238E27FC236}">
                          <a16:creationId xmlns:a16="http://schemas.microsoft.com/office/drawing/2014/main" id="{E1230739-D388-2A45-A13C-E27680445A45}"/>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14"/>
                      <a:stretch>
                        <a:fillRect l="-166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2" name="Oval 71">
                  <a:extLst>
                    <a:ext uri="{FF2B5EF4-FFF2-40B4-BE49-F238E27FC236}">
                      <a16:creationId xmlns:a16="http://schemas.microsoft.com/office/drawing/2014/main" id="{A0888E58-1ABF-7645-813E-58D6D444B371}"/>
                    </a:ext>
                  </a:extLst>
                </p:cNvPr>
                <p:cNvSpPr/>
                <p:nvPr/>
              </p:nvSpPr>
              <p:spPr>
                <a:xfrm>
                  <a:off x="7109772" y="3448697"/>
                  <a:ext cx="11321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𝑁𝑎𝑡</m:t>
                        </m:r>
                        <m:d>
                          <m:dPr>
                            <m:ctrlPr>
                              <a:rPr lang="de-DE" i="1">
                                <a:latin typeface="Cambria Math" panose="02040503050406030204" pitchFamily="18" charset="0"/>
                              </a:rPr>
                            </m:ctrlPr>
                          </m:dPr>
                          <m:e>
                            <m:r>
                              <a:rPr lang="de-DE" i="1">
                                <a:latin typeface="Cambria Math" panose="02040503050406030204" pitchFamily="18" charset="0"/>
                              </a:rPr>
                              <m:t>𝐷</m:t>
                            </m:r>
                          </m:e>
                        </m:d>
                      </m:oMath>
                    </m:oMathPara>
                  </a14:m>
                  <a:endParaRPr lang="en-GB" dirty="0"/>
                </a:p>
              </p:txBody>
            </p:sp>
          </mc:Choice>
          <mc:Fallback xmlns="">
            <p:sp>
              <p:nvSpPr>
                <p:cNvPr id="123" name="Oval 122">
                  <a:extLst>
                    <a:ext uri="{FF2B5EF4-FFF2-40B4-BE49-F238E27FC236}">
                      <a16:creationId xmlns:a16="http://schemas.microsoft.com/office/drawing/2014/main" id="{860957F6-B11C-D24E-9FEB-36BDE6DDE81A}"/>
                    </a:ext>
                  </a:extLst>
                </p:cNvPr>
                <p:cNvSpPr>
                  <a:spLocks noRot="1" noChangeAspect="1" noMove="1" noResize="1" noEditPoints="1" noAdjustHandles="1" noChangeArrowheads="1" noChangeShapeType="1" noTextEdit="1"/>
                </p:cNvSpPr>
                <p:nvPr/>
              </p:nvSpPr>
              <p:spPr>
                <a:xfrm>
                  <a:off x="7109772" y="3448697"/>
                  <a:ext cx="1132112"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912916E7-9243-0046-B0E5-AFC51D55F0C4}"/>
                    </a:ext>
                  </a:extLst>
                </p:cNvPr>
                <p:cNvSpPr/>
                <p:nvPr/>
              </p:nvSpPr>
              <p:spPr>
                <a:xfrm>
                  <a:off x="10276417" y="3448697"/>
                  <a:ext cx="991003"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𝐴𝑐𝑐</m:t>
                        </m:r>
                        <m:d>
                          <m:dPr>
                            <m:ctrlPr>
                              <a:rPr lang="de-DE" i="1">
                                <a:latin typeface="Cambria Math" panose="02040503050406030204" pitchFamily="18" charset="0"/>
                              </a:rPr>
                            </m:ctrlPr>
                          </m:dPr>
                          <m:e>
                            <m:r>
                              <a:rPr lang="de-DE" b="0" i="1" smtClean="0">
                                <a:latin typeface="Cambria Math" panose="02040503050406030204" pitchFamily="18" charset="0"/>
                              </a:rPr>
                              <m:t>𝐼</m:t>
                            </m:r>
                          </m:e>
                        </m:d>
                      </m:oMath>
                    </m:oMathPara>
                  </a14:m>
                  <a:endParaRPr lang="en-GB" dirty="0"/>
                </a:p>
              </p:txBody>
            </p:sp>
          </mc:Choice>
          <mc:Fallback xmlns="">
            <p:sp>
              <p:nvSpPr>
                <p:cNvPr id="124" name="Oval 123">
                  <a:extLst>
                    <a:ext uri="{FF2B5EF4-FFF2-40B4-BE49-F238E27FC236}">
                      <a16:creationId xmlns:a16="http://schemas.microsoft.com/office/drawing/2014/main" id="{A720D711-FC8C-6747-A442-4E62664BA076}"/>
                    </a:ext>
                  </a:extLst>
                </p:cNvPr>
                <p:cNvSpPr>
                  <a:spLocks noRot="1" noChangeAspect="1" noMove="1" noResize="1" noEditPoints="1" noAdjustHandles="1" noChangeArrowheads="1" noChangeShapeType="1" noTextEdit="1"/>
                </p:cNvSpPr>
                <p:nvPr/>
              </p:nvSpPr>
              <p:spPr>
                <a:xfrm>
                  <a:off x="10276417" y="3448697"/>
                  <a:ext cx="991003"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249FF6C0-6647-EE41-BD7A-19A5F01C06B1}"/>
                    </a:ext>
                  </a:extLst>
                </p:cNvPr>
                <p:cNvSpPr/>
                <p:nvPr/>
              </p:nvSpPr>
              <p:spPr>
                <a:xfrm>
                  <a:off x="8641260" y="5513139"/>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74" name="Oval 73">
                  <a:extLst>
                    <a:ext uri="{FF2B5EF4-FFF2-40B4-BE49-F238E27FC236}">
                      <a16:creationId xmlns:a16="http://schemas.microsoft.com/office/drawing/2014/main" id="{249FF6C0-6647-EE41-BD7A-19A5F01C06B1}"/>
                    </a:ext>
                  </a:extLst>
                </p:cNvPr>
                <p:cNvSpPr>
                  <a:spLocks noRot="1" noChangeAspect="1" noMove="1" noResize="1" noEditPoints="1" noAdjustHandles="1" noChangeArrowheads="1" noChangeShapeType="1" noTextEdit="1"/>
                </p:cNvSpPr>
                <p:nvPr/>
              </p:nvSpPr>
              <p:spPr>
                <a:xfrm>
                  <a:off x="8641260" y="5513139"/>
                  <a:ext cx="1189998"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Oval 74">
                  <a:extLst>
                    <a:ext uri="{FF2B5EF4-FFF2-40B4-BE49-F238E27FC236}">
                      <a16:creationId xmlns:a16="http://schemas.microsoft.com/office/drawing/2014/main" id="{5DB68C6A-8331-F24F-9223-B2C4170FC192}"/>
                    </a:ext>
                  </a:extLst>
                </p:cNvPr>
                <p:cNvSpPr/>
                <p:nvPr/>
              </p:nvSpPr>
              <p:spPr>
                <a:xfrm>
                  <a:off x="6906687" y="4774936"/>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75" name="Oval 74">
                  <a:extLst>
                    <a:ext uri="{FF2B5EF4-FFF2-40B4-BE49-F238E27FC236}">
                      <a16:creationId xmlns:a16="http://schemas.microsoft.com/office/drawing/2014/main" id="{5DB68C6A-8331-F24F-9223-B2C4170FC192}"/>
                    </a:ext>
                  </a:extLst>
                </p:cNvPr>
                <p:cNvSpPr>
                  <a:spLocks noRot="1" noChangeAspect="1" noMove="1" noResize="1" noEditPoints="1" noAdjustHandles="1" noChangeArrowheads="1" noChangeShapeType="1" noTextEdit="1"/>
                </p:cNvSpPr>
                <p:nvPr/>
              </p:nvSpPr>
              <p:spPr>
                <a:xfrm>
                  <a:off x="6906687" y="4774936"/>
                  <a:ext cx="1536412"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B6B61EFD-E696-FC49-AA78-BEE0FBF4216A}"/>
                    </a:ext>
                  </a:extLst>
                </p:cNvPr>
                <p:cNvSpPr/>
                <p:nvPr/>
              </p:nvSpPr>
              <p:spPr>
                <a:xfrm>
                  <a:off x="8856935" y="4084198"/>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76" name="Oval 75">
                  <a:extLst>
                    <a:ext uri="{FF2B5EF4-FFF2-40B4-BE49-F238E27FC236}">
                      <a16:creationId xmlns:a16="http://schemas.microsoft.com/office/drawing/2014/main" id="{B6B61EFD-E696-FC49-AA78-BEE0FBF4216A}"/>
                    </a:ext>
                  </a:extLst>
                </p:cNvPr>
                <p:cNvSpPr>
                  <a:spLocks noRot="1" noChangeAspect="1" noMove="1" noResize="1" noEditPoints="1" noAdjustHandles="1" noChangeArrowheads="1" noChangeShapeType="1" noTextEdit="1"/>
                </p:cNvSpPr>
                <p:nvPr/>
              </p:nvSpPr>
              <p:spPr>
                <a:xfrm>
                  <a:off x="8856935" y="4084198"/>
                  <a:ext cx="758649" cy="389513"/>
                </a:xfrm>
                <a:prstGeom prst="ellipse">
                  <a:avLst/>
                </a:prstGeom>
                <a:blipFill>
                  <a:blip r:embed="rId19"/>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Oval 76">
                  <a:extLst>
                    <a:ext uri="{FF2B5EF4-FFF2-40B4-BE49-F238E27FC236}">
                      <a16:creationId xmlns:a16="http://schemas.microsoft.com/office/drawing/2014/main" id="{02A98E98-30EC-EE4F-B28E-EC07A4CF206A}"/>
                    </a:ext>
                  </a:extLst>
                </p:cNvPr>
                <p:cNvSpPr/>
                <p:nvPr/>
              </p:nvSpPr>
              <p:spPr>
                <a:xfrm>
                  <a:off x="9875812" y="4774936"/>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77" name="Oval 76">
                  <a:extLst>
                    <a:ext uri="{FF2B5EF4-FFF2-40B4-BE49-F238E27FC236}">
                      <a16:creationId xmlns:a16="http://schemas.microsoft.com/office/drawing/2014/main" id="{02A98E98-30EC-EE4F-B28E-EC07A4CF206A}"/>
                    </a:ext>
                  </a:extLst>
                </p:cNvPr>
                <p:cNvSpPr>
                  <a:spLocks noRot="1" noChangeAspect="1" noMove="1" noResize="1" noEditPoints="1" noAdjustHandles="1" noChangeArrowheads="1" noChangeShapeType="1" noTextEdit="1"/>
                </p:cNvSpPr>
                <p:nvPr/>
              </p:nvSpPr>
              <p:spPr>
                <a:xfrm>
                  <a:off x="9875812" y="4774936"/>
                  <a:ext cx="1792211"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4F99E13B-D7E4-534B-89FE-8C457CDE510E}"/>
                </a:ext>
              </a:extLst>
            </p:cNvPr>
            <p:cNvCxnSpPr>
              <a:cxnSpLocks/>
              <a:stCxn id="75" idx="6"/>
              <a:endCxn id="96" idx="1"/>
            </p:cNvCxnSpPr>
            <p:nvPr/>
          </p:nvCxnSpPr>
          <p:spPr>
            <a:xfrm flipV="1">
              <a:off x="8443099" y="4969692"/>
              <a:ext cx="4561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7F75ABD-2424-724E-9861-F27CE87FE8C1}"/>
                </a:ext>
              </a:extLst>
            </p:cNvPr>
            <p:cNvCxnSpPr>
              <a:cxnSpLocks/>
              <a:stCxn id="76" idx="4"/>
              <a:endCxn id="96" idx="0"/>
            </p:cNvCxnSpPr>
            <p:nvPr/>
          </p:nvCxnSpPr>
          <p:spPr>
            <a:xfrm flipH="1">
              <a:off x="8971231" y="4473711"/>
              <a:ext cx="265029"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8A5013A-815B-6342-9504-0E5CE53CDF2C}"/>
                </a:ext>
              </a:extLst>
            </p:cNvPr>
            <p:cNvCxnSpPr>
              <a:cxnSpLocks/>
              <a:stCxn id="74" idx="0"/>
              <a:endCxn id="96" idx="2"/>
            </p:cNvCxnSpPr>
            <p:nvPr/>
          </p:nvCxnSpPr>
          <p:spPr>
            <a:xfrm flipH="1" flipV="1">
              <a:off x="8971231" y="5041692"/>
              <a:ext cx="265028"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C5F89E0E-B837-914E-A4AB-CB27486B77A9}"/>
                </a:ext>
              </a:extLst>
            </p:cNvPr>
            <p:cNvGrpSpPr/>
            <p:nvPr/>
          </p:nvGrpSpPr>
          <p:grpSpPr>
            <a:xfrm>
              <a:off x="8610247" y="4856880"/>
              <a:ext cx="474503" cy="391710"/>
              <a:chOff x="9288700" y="2902693"/>
              <a:chExt cx="474503" cy="391710"/>
            </a:xfrm>
          </p:grpSpPr>
          <p:sp>
            <p:nvSpPr>
              <p:cNvPr id="95" name="Rectangle 94">
                <a:extLst>
                  <a:ext uri="{FF2B5EF4-FFF2-40B4-BE49-F238E27FC236}">
                    <a16:creationId xmlns:a16="http://schemas.microsoft.com/office/drawing/2014/main" id="{369CD742-DE88-5E4B-B737-93B4342C3217}"/>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1C5842EF-8A3F-E847-9C58-29F66C1EF375}"/>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CBDCA9ED-E9EA-624E-B61A-6098C0749585}"/>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727B4BB1-290A-374C-9A24-8CCDACCE28A1}"/>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149" name="TextBox 148">
                    <a:extLst>
                      <a:ext uri="{FF2B5EF4-FFF2-40B4-BE49-F238E27FC236}">
                        <a16:creationId xmlns:a16="http://schemas.microsoft.com/office/drawing/2014/main" id="{1DB7394A-7368-6A4A-B47E-9DE121BD3CA5}"/>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1"/>
                    <a:stretch>
                      <a:fillRect l="-16667" r="-4167" b="-26087"/>
                    </a:stretch>
                  </a:blipFill>
                </p:spPr>
                <p:txBody>
                  <a:bodyPr/>
                  <a:lstStyle/>
                  <a:p>
                    <a:r>
                      <a:rPr lang="en-GB">
                        <a:noFill/>
                      </a:rPr>
                      <a:t> </a:t>
                    </a:r>
                  </a:p>
                </p:txBody>
              </p:sp>
            </mc:Fallback>
          </mc:AlternateContent>
        </p:grpSp>
        <p:cxnSp>
          <p:nvCxnSpPr>
            <p:cNvPr id="82" name="Straight Connector 81">
              <a:extLst>
                <a:ext uri="{FF2B5EF4-FFF2-40B4-BE49-F238E27FC236}">
                  <a16:creationId xmlns:a16="http://schemas.microsoft.com/office/drawing/2014/main" id="{67DE5755-9499-804A-9232-A9B393C9992A}"/>
                </a:ext>
              </a:extLst>
            </p:cNvPr>
            <p:cNvCxnSpPr>
              <a:cxnSpLocks/>
              <a:stCxn id="76" idx="4"/>
              <a:endCxn id="92" idx="0"/>
            </p:cNvCxnSpPr>
            <p:nvPr/>
          </p:nvCxnSpPr>
          <p:spPr>
            <a:xfrm>
              <a:off x="9236260" y="4473711"/>
              <a:ext cx="265844"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4A0BBD4-61D6-CC43-96A1-2BBCDFEA81DA}"/>
                </a:ext>
              </a:extLst>
            </p:cNvPr>
            <p:cNvCxnSpPr>
              <a:cxnSpLocks/>
              <a:stCxn id="77" idx="2"/>
              <a:endCxn id="92" idx="3"/>
            </p:cNvCxnSpPr>
            <p:nvPr/>
          </p:nvCxnSpPr>
          <p:spPr>
            <a:xfrm flipH="1" flipV="1">
              <a:off x="9574104" y="4969692"/>
              <a:ext cx="30170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4FBC4FD-BDF4-FF4A-92C9-AC704CA6D25E}"/>
                </a:ext>
              </a:extLst>
            </p:cNvPr>
            <p:cNvCxnSpPr>
              <a:cxnSpLocks/>
              <a:stCxn id="74" idx="0"/>
              <a:endCxn id="92" idx="2"/>
            </p:cNvCxnSpPr>
            <p:nvPr/>
          </p:nvCxnSpPr>
          <p:spPr>
            <a:xfrm flipV="1">
              <a:off x="9236259" y="5041692"/>
              <a:ext cx="265845"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9F0970ED-7B99-4E4A-9575-280C175DB4EE}"/>
                </a:ext>
              </a:extLst>
            </p:cNvPr>
            <p:cNvGrpSpPr/>
            <p:nvPr/>
          </p:nvGrpSpPr>
          <p:grpSpPr>
            <a:xfrm>
              <a:off x="9393015" y="4856880"/>
              <a:ext cx="525629" cy="392206"/>
              <a:chOff x="9540595" y="2902693"/>
              <a:chExt cx="525629" cy="392206"/>
            </a:xfrm>
          </p:grpSpPr>
          <p:sp>
            <p:nvSpPr>
              <p:cNvPr id="91" name="Rectangle 90">
                <a:extLst>
                  <a:ext uri="{FF2B5EF4-FFF2-40B4-BE49-F238E27FC236}">
                    <a16:creationId xmlns:a16="http://schemas.microsoft.com/office/drawing/2014/main" id="{16C86A6C-31DE-594C-ADE5-3486697C0246}"/>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68478A73-9D47-1045-A7BD-DEBA6AF40020}"/>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73493393-184F-0B4A-B72A-5326103B2EAB}"/>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5752DDEA-9532-D042-B43C-33A5DEED73D4}"/>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145" name="TextBox 144">
                    <a:extLst>
                      <a:ext uri="{FF2B5EF4-FFF2-40B4-BE49-F238E27FC236}">
                        <a16:creationId xmlns:a16="http://schemas.microsoft.com/office/drawing/2014/main" id="{A010B3CA-2F44-8B48-9297-45B9CD29B62C}"/>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2"/>
                    <a:stretch>
                      <a:fillRect l="-16667" r="-4167" b="-27273"/>
                    </a:stretch>
                  </a:blipFill>
                </p:spPr>
                <p:txBody>
                  <a:bodyPr/>
                  <a:lstStyle/>
                  <a:p>
                    <a:r>
                      <a:rPr lang="en-GB">
                        <a:noFill/>
                      </a:rPr>
                      <a:t> </a:t>
                    </a:r>
                  </a:p>
                </p:txBody>
              </p:sp>
            </mc:Fallback>
          </mc:AlternateContent>
        </p:grpSp>
        <p:grpSp>
          <p:nvGrpSpPr>
            <p:cNvPr id="86" name="Group 85">
              <a:extLst>
                <a:ext uri="{FF2B5EF4-FFF2-40B4-BE49-F238E27FC236}">
                  <a16:creationId xmlns:a16="http://schemas.microsoft.com/office/drawing/2014/main" id="{FF259AD2-B75C-364D-8192-8FD2A26D78BB}"/>
                </a:ext>
              </a:extLst>
            </p:cNvPr>
            <p:cNvGrpSpPr/>
            <p:nvPr/>
          </p:nvGrpSpPr>
          <p:grpSpPr>
            <a:xfrm>
              <a:off x="9615584" y="4206954"/>
              <a:ext cx="761945" cy="348999"/>
              <a:chOff x="8632950" y="2952819"/>
              <a:chExt cx="761945" cy="348999"/>
            </a:xfrm>
          </p:grpSpPr>
          <p:cxnSp>
            <p:nvCxnSpPr>
              <p:cNvPr id="87" name="Straight Connector 86">
                <a:extLst>
                  <a:ext uri="{FF2B5EF4-FFF2-40B4-BE49-F238E27FC236}">
                    <a16:creationId xmlns:a16="http://schemas.microsoft.com/office/drawing/2014/main" id="{31FB0E04-CF40-3041-9BE5-5BA1B9798E16}"/>
                  </a:ext>
                </a:extLst>
              </p:cNvPr>
              <p:cNvCxnSpPr>
                <a:cxnSpLocks/>
                <a:stCxn id="76" idx="6"/>
                <a:endCxn id="89" idx="1"/>
              </p:cNvCxnSpPr>
              <p:nvPr/>
            </p:nvCxnSpPr>
            <p:spPr>
              <a:xfrm flipV="1">
                <a:off x="8632950" y="3024819"/>
                <a:ext cx="32453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32A5CEF6-8CC1-EF48-9D45-399C6DA15B5E}"/>
                  </a:ext>
                </a:extLst>
              </p:cNvPr>
              <p:cNvGrpSpPr/>
              <p:nvPr/>
            </p:nvGrpSpPr>
            <p:grpSpPr>
              <a:xfrm>
                <a:off x="8957481" y="2952819"/>
                <a:ext cx="437414" cy="348999"/>
                <a:chOff x="8957481" y="2952819"/>
                <a:chExt cx="437414" cy="348999"/>
              </a:xfrm>
            </p:grpSpPr>
            <p:sp>
              <p:nvSpPr>
                <p:cNvPr id="89" name="Rectangle 88">
                  <a:extLst>
                    <a:ext uri="{FF2B5EF4-FFF2-40B4-BE49-F238E27FC236}">
                      <a16:creationId xmlns:a16="http://schemas.microsoft.com/office/drawing/2014/main" id="{66D83018-16E7-FA46-8F61-A2B053B43BAC}"/>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3C0F6875-497B-E342-81B4-2307275297BD}"/>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41" name="TextBox 140">
                      <a:extLst>
                        <a:ext uri="{FF2B5EF4-FFF2-40B4-BE49-F238E27FC236}">
                          <a16:creationId xmlns:a16="http://schemas.microsoft.com/office/drawing/2014/main" id="{0289E0D5-D59F-6542-AC5B-A53402FCEDD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23"/>
                      <a:stretch>
                        <a:fillRect l="-16667" r="-4167" b="-21739"/>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3363195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8949-715A-6642-A720-599698D6856D}"/>
              </a:ext>
            </a:extLst>
          </p:cNvPr>
          <p:cNvSpPr>
            <a:spLocks noGrp="1"/>
          </p:cNvSpPr>
          <p:nvPr>
            <p:ph type="title"/>
          </p:nvPr>
        </p:nvSpPr>
        <p:spPr/>
        <p:txBody>
          <a:bodyPr/>
          <a:lstStyle/>
          <a:p>
            <a:r>
              <a:rPr lang="en-GB" dirty="0"/>
              <a:t>Construction</a:t>
            </a:r>
          </a:p>
        </p:txBody>
      </p:sp>
      <p:sp>
        <p:nvSpPr>
          <p:cNvPr id="3" name="Content Placeholder 2">
            <a:extLst>
              <a:ext uri="{FF2B5EF4-FFF2-40B4-BE49-F238E27FC236}">
                <a16:creationId xmlns:a16="http://schemas.microsoft.com/office/drawing/2014/main" id="{55A84B71-7751-B444-A4F5-BA683EA5EA76}"/>
              </a:ext>
            </a:extLst>
          </p:cNvPr>
          <p:cNvSpPr>
            <a:spLocks noGrp="1"/>
          </p:cNvSpPr>
          <p:nvPr>
            <p:ph idx="1"/>
          </p:nvPr>
        </p:nvSpPr>
        <p:spPr>
          <a:xfrm>
            <a:off x="359625" y="1665066"/>
            <a:ext cx="6771259" cy="4240848"/>
          </a:xfrm>
        </p:spPr>
        <p:txBody>
          <a:bodyPr>
            <a:normAutofit/>
          </a:bodyPr>
          <a:lstStyle/>
          <a:p>
            <a:r>
              <a:rPr lang="en-GB" dirty="0"/>
              <a:t>Where do we get the FO jtree from </a:t>
            </a:r>
            <a:r>
              <a:rPr lang="en-GB" dirty="0" err="1"/>
              <a:t>s.t.</a:t>
            </a:r>
            <a:r>
              <a:rPr lang="en-GB" dirty="0"/>
              <a:t> the jtree </a:t>
            </a:r>
          </a:p>
          <a:p>
            <a:pPr lvl="1"/>
            <a:r>
              <a:rPr lang="en-GB" dirty="0"/>
              <a:t>is acyclic</a:t>
            </a:r>
          </a:p>
          <a:p>
            <a:pPr lvl="1"/>
            <a:r>
              <a:rPr lang="en-GB" dirty="0"/>
              <a:t>fulfils the three FO jtree properties</a:t>
            </a:r>
          </a:p>
          <a:p>
            <a:pPr lvl="1"/>
            <a:r>
              <a:rPr lang="en-GB" dirty="0"/>
              <a:t>has the model parfactors automatically assigned to fitting parclusters?</a:t>
            </a:r>
          </a:p>
          <a:p>
            <a:pPr marL="361950" indent="-361950">
              <a:buFont typeface="Zapf Dingbats"/>
              <a:buChar char="➝"/>
            </a:pPr>
            <a:r>
              <a:rPr lang="en-GB" dirty="0">
                <a:solidFill>
                  <a:schemeClr val="tx1">
                    <a:lumMod val="60000"/>
                    <a:lumOff val="40000"/>
                  </a:schemeClr>
                </a:solidFill>
              </a:rPr>
              <a:t>Clusters</a:t>
            </a:r>
            <a:r>
              <a:rPr lang="en-GB" dirty="0"/>
              <a:t> of an FO dtree </a:t>
            </a:r>
            <a:br>
              <a:rPr lang="en-GB" dirty="0"/>
            </a:br>
            <a:r>
              <a:rPr lang="en-GB" dirty="0"/>
              <a:t>+ undirected dtree edges </a:t>
            </a:r>
            <a:br>
              <a:rPr lang="en-GB" dirty="0"/>
            </a:br>
            <a:r>
              <a:rPr lang="en-GB" dirty="0"/>
              <a:t>+ minimisation</a:t>
            </a:r>
            <a:br>
              <a:rPr lang="en-GB" dirty="0"/>
            </a:br>
            <a:r>
              <a:rPr lang="en-GB" dirty="0"/>
              <a:t>= FO jtree</a:t>
            </a:r>
          </a:p>
          <a:p>
            <a:pPr lvl="2"/>
            <a:endParaRPr lang="en-GB" dirty="0"/>
          </a:p>
        </p:txBody>
      </p:sp>
      <p:sp>
        <p:nvSpPr>
          <p:cNvPr id="4" name="Slide Number Placeholder 3">
            <a:extLst>
              <a:ext uri="{FF2B5EF4-FFF2-40B4-BE49-F238E27FC236}">
                <a16:creationId xmlns:a16="http://schemas.microsoft.com/office/drawing/2014/main" id="{782BEDAE-FE5E-1341-823B-541B531062AD}"/>
              </a:ext>
            </a:extLst>
          </p:cNvPr>
          <p:cNvSpPr>
            <a:spLocks noGrp="1"/>
          </p:cNvSpPr>
          <p:nvPr>
            <p:ph type="sldNum" sz="quarter" idx="4"/>
          </p:nvPr>
        </p:nvSpPr>
        <p:spPr/>
        <p:txBody>
          <a:bodyPr/>
          <a:lstStyle/>
          <a:p>
            <a:fld id="{67C9959E-8E6B-B04C-9955-EA096F41CA7A}" type="slidenum">
              <a:rPr lang="en-GB" smtClean="0"/>
              <a:t>22</a:t>
            </a:fld>
            <a:endParaRPr lang="en-GB"/>
          </a:p>
        </p:txBody>
      </p:sp>
      <p:sp>
        <p:nvSpPr>
          <p:cNvPr id="90" name="Date Placeholder 89">
            <a:extLst>
              <a:ext uri="{FF2B5EF4-FFF2-40B4-BE49-F238E27FC236}">
                <a16:creationId xmlns:a16="http://schemas.microsoft.com/office/drawing/2014/main" id="{D3CEBF36-715F-AC43-BC07-8C8E56AC0123}"/>
              </a:ext>
            </a:extLst>
          </p:cNvPr>
          <p:cNvSpPr>
            <a:spLocks noGrp="1"/>
          </p:cNvSpPr>
          <p:nvPr>
            <p:ph type="dt" sz="half" idx="2"/>
          </p:nvPr>
        </p:nvSpPr>
        <p:spPr/>
        <p:txBody>
          <a:bodyPr/>
          <a:lstStyle/>
          <a:p>
            <a:r>
              <a:rPr lang="en-GB"/>
              <a:t>Exact Inference: LJT</a:t>
            </a:r>
            <a:endParaRPr lang="en-US" dirty="0"/>
          </a:p>
        </p:txBody>
      </p:sp>
      <p:sp>
        <p:nvSpPr>
          <p:cNvPr id="91" name="Footer Placeholder 90">
            <a:extLst>
              <a:ext uri="{FF2B5EF4-FFF2-40B4-BE49-F238E27FC236}">
                <a16:creationId xmlns:a16="http://schemas.microsoft.com/office/drawing/2014/main" id="{14EF2AFC-E80C-5744-AFDC-325C9E60A070}"/>
              </a:ext>
            </a:extLst>
          </p:cNvPr>
          <p:cNvSpPr>
            <a:spLocks noGrp="1"/>
          </p:cNvSpPr>
          <p:nvPr>
            <p:ph type="ftr" sz="quarter" idx="3"/>
          </p:nvPr>
        </p:nvSpPr>
        <p:spPr/>
        <p:txBody>
          <a:bodyPr/>
          <a:lstStyle/>
          <a:p>
            <a:r>
              <a:rPr lang="en-GB"/>
              <a:t>T. Braun - StaRAI</a:t>
            </a:r>
          </a:p>
        </p:txBody>
      </p:sp>
      <p:grpSp>
        <p:nvGrpSpPr>
          <p:cNvPr id="110" name="Group 109">
            <a:extLst>
              <a:ext uri="{FF2B5EF4-FFF2-40B4-BE49-F238E27FC236}">
                <a16:creationId xmlns:a16="http://schemas.microsoft.com/office/drawing/2014/main" id="{E0379855-7EC8-9449-98E8-AAD4A7DAAB80}"/>
              </a:ext>
            </a:extLst>
          </p:cNvPr>
          <p:cNvGrpSpPr/>
          <p:nvPr/>
        </p:nvGrpSpPr>
        <p:grpSpPr>
          <a:xfrm>
            <a:off x="7048506" y="2406746"/>
            <a:ext cx="4820224" cy="3502517"/>
            <a:chOff x="7048506" y="2406746"/>
            <a:chExt cx="4820224" cy="3502517"/>
          </a:xfrm>
        </p:grpSpPr>
        <p:sp>
          <p:nvSpPr>
            <p:cNvPr id="111" name="TextBox 110">
              <a:extLst>
                <a:ext uri="{FF2B5EF4-FFF2-40B4-BE49-F238E27FC236}">
                  <a16:creationId xmlns:a16="http://schemas.microsoft.com/office/drawing/2014/main" id="{76FFA531-A8B2-8640-9538-53043681B5DA}"/>
                </a:ext>
              </a:extLst>
            </p:cNvPr>
            <p:cNvSpPr txBox="1"/>
            <p:nvPr/>
          </p:nvSpPr>
          <p:spPr>
            <a:xfrm>
              <a:off x="9950409" y="2406746"/>
              <a:ext cx="445956" cy="276999"/>
            </a:xfrm>
            <a:prstGeom prst="rect">
              <a:avLst/>
            </a:prstGeom>
            <a:noFill/>
          </p:spPr>
          <p:txBody>
            <a:bodyPr wrap="none" rtlCol="0">
              <a:spAutoFit/>
            </a:bodyPr>
            <a:lstStyle/>
            <a:p>
              <a:r>
                <a:rPr lang="en-GB" sz="1200" i="1" dirty="0"/>
                <a:t>root</a:t>
              </a:r>
            </a:p>
          </p:txBody>
        </p:sp>
        <mc:AlternateContent xmlns:mc="http://schemas.openxmlformats.org/markup-compatibility/2006" xmlns:a14="http://schemas.microsoft.com/office/drawing/2010/main">
          <mc:Choice Requires="a14">
            <p:sp>
              <p:nvSpPr>
                <p:cNvPr id="123" name="Rectangle 122">
                  <a:extLst>
                    <a:ext uri="{FF2B5EF4-FFF2-40B4-BE49-F238E27FC236}">
                      <a16:creationId xmlns:a16="http://schemas.microsoft.com/office/drawing/2014/main" id="{E916EC8E-CF9B-9246-B04A-48F4DF434553}"/>
                    </a:ext>
                  </a:extLst>
                </p:cNvPr>
                <p:cNvSpPr/>
                <p:nvPr/>
              </p:nvSpPr>
              <p:spPr>
                <a:xfrm>
                  <a:off x="11068193" y="5536902"/>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451" name="Rectangle 450">
                  <a:extLst>
                    <a:ext uri="{FF2B5EF4-FFF2-40B4-BE49-F238E27FC236}">
                      <a16:creationId xmlns:a16="http://schemas.microsoft.com/office/drawing/2014/main" id="{4D381877-8A70-5144-A592-522BFA26AA11}"/>
                    </a:ext>
                  </a:extLst>
                </p:cNvPr>
                <p:cNvSpPr>
                  <a:spLocks noRot="1" noChangeAspect="1" noMove="1" noResize="1" noEditPoints="1" noAdjustHandles="1" noChangeArrowheads="1" noChangeShapeType="1" noTextEdit="1"/>
                </p:cNvSpPr>
                <p:nvPr/>
              </p:nvSpPr>
              <p:spPr>
                <a:xfrm>
                  <a:off x="11068193" y="5536902"/>
                  <a:ext cx="472758" cy="369012"/>
                </a:xfrm>
                <a:prstGeom prst="rect">
                  <a:avLst/>
                </a:prstGeom>
                <a:blipFill>
                  <a:blip r:embed="rId4"/>
                  <a:stretch>
                    <a:fillRect b="-6667"/>
                  </a:stretch>
                </a:blipFill>
              </p:spPr>
              <p:txBody>
                <a:bodyPr/>
                <a:lstStyle/>
                <a:p>
                  <a:r>
                    <a:rPr lang="en-GB">
                      <a:noFill/>
                    </a:rPr>
                    <a:t> </a:t>
                  </a:r>
                </a:p>
              </p:txBody>
            </p:sp>
          </mc:Fallback>
        </mc:AlternateContent>
        <p:cxnSp>
          <p:nvCxnSpPr>
            <p:cNvPr id="124" name="Straight Connector 123">
              <a:extLst>
                <a:ext uri="{FF2B5EF4-FFF2-40B4-BE49-F238E27FC236}">
                  <a16:creationId xmlns:a16="http://schemas.microsoft.com/office/drawing/2014/main" id="{AC0D653F-DA98-BC46-9D62-112C0F37AAFF}"/>
                </a:ext>
              </a:extLst>
            </p:cNvPr>
            <p:cNvCxnSpPr>
              <a:cxnSpLocks/>
              <a:stCxn id="173" idx="0"/>
              <a:endCxn id="132" idx="5"/>
            </p:cNvCxnSpPr>
            <p:nvPr/>
          </p:nvCxnSpPr>
          <p:spPr>
            <a:xfrm flipH="1" flipV="1">
              <a:off x="8490339" y="3947076"/>
              <a:ext cx="524137" cy="34978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9766F24-66C6-A446-9915-B99CE98EE2F2}"/>
                </a:ext>
              </a:extLst>
            </p:cNvPr>
            <p:cNvCxnSpPr>
              <a:cxnSpLocks/>
              <a:stCxn id="123" idx="0"/>
              <a:endCxn id="134" idx="4"/>
            </p:cNvCxnSpPr>
            <p:nvPr/>
          </p:nvCxnSpPr>
          <p:spPr>
            <a:xfrm flipV="1">
              <a:off x="11304572" y="5202013"/>
              <a:ext cx="1" cy="3348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4557AE2-9069-1541-A73A-976B95EF88E3}"/>
                </a:ext>
              </a:extLst>
            </p:cNvPr>
            <p:cNvCxnSpPr>
              <a:cxnSpLocks/>
              <a:stCxn id="134" idx="0"/>
              <a:endCxn id="137" idx="4"/>
            </p:cNvCxnSpPr>
            <p:nvPr/>
          </p:nvCxnSpPr>
          <p:spPr>
            <a:xfrm flipH="1" flipV="1">
              <a:off x="11304572" y="4795997"/>
              <a:ext cx="1" cy="33409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A611984-456A-A74E-93D9-63C44BE86F62}"/>
                </a:ext>
              </a:extLst>
            </p:cNvPr>
            <p:cNvCxnSpPr>
              <a:cxnSpLocks/>
              <a:stCxn id="135" idx="0"/>
              <a:endCxn id="131" idx="5"/>
            </p:cNvCxnSpPr>
            <p:nvPr/>
          </p:nvCxnSpPr>
          <p:spPr>
            <a:xfrm flipH="1" flipV="1">
              <a:off x="10203511" y="2703496"/>
              <a:ext cx="1101061" cy="345277"/>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1D03905-0E8F-AB45-8B58-6441DDAEC00F}"/>
                </a:ext>
              </a:extLst>
            </p:cNvPr>
            <p:cNvCxnSpPr>
              <a:cxnSpLocks/>
              <a:stCxn id="139" idx="0"/>
              <a:endCxn id="131" idx="3"/>
            </p:cNvCxnSpPr>
            <p:nvPr/>
          </p:nvCxnSpPr>
          <p:spPr>
            <a:xfrm flipV="1">
              <a:off x="8464909" y="2703496"/>
              <a:ext cx="1687743" cy="3452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236392DA-AB41-1545-9A3F-90217C6BD07A}"/>
                    </a:ext>
                  </a:extLst>
                </p:cNvPr>
                <p:cNvSpPr/>
                <p:nvPr/>
              </p:nvSpPr>
              <p:spPr>
                <a:xfrm>
                  <a:off x="9921979" y="553690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457" name="Rectangle 456">
                  <a:extLst>
                    <a:ext uri="{FF2B5EF4-FFF2-40B4-BE49-F238E27FC236}">
                      <a16:creationId xmlns:a16="http://schemas.microsoft.com/office/drawing/2014/main" id="{7289699E-D708-F343-9672-4B5685B35165}"/>
                    </a:ext>
                  </a:extLst>
                </p:cNvPr>
                <p:cNvSpPr>
                  <a:spLocks noRot="1" noChangeAspect="1" noMove="1" noResize="1" noEditPoints="1" noAdjustHandles="1" noChangeArrowheads="1" noChangeShapeType="1" noTextEdit="1"/>
                </p:cNvSpPr>
                <p:nvPr/>
              </p:nvSpPr>
              <p:spPr>
                <a:xfrm>
                  <a:off x="9921979" y="5536902"/>
                  <a:ext cx="478080" cy="369012"/>
                </a:xfrm>
                <a:prstGeom prst="rect">
                  <a:avLst/>
                </a:prstGeom>
                <a:blipFill>
                  <a:blip r:embed="rId5"/>
                  <a:stretch>
                    <a:fillRect b="-6667"/>
                  </a:stretch>
                </a:blipFill>
              </p:spPr>
              <p:txBody>
                <a:bodyPr/>
                <a:lstStyle/>
                <a:p>
                  <a:r>
                    <a:rPr lang="en-GB">
                      <a:noFill/>
                    </a:rPr>
                    <a:t> </a:t>
                  </a:r>
                </a:p>
              </p:txBody>
            </p:sp>
          </mc:Fallback>
        </mc:AlternateContent>
        <p:cxnSp>
          <p:nvCxnSpPr>
            <p:cNvPr id="130" name="Straight Connector 129">
              <a:extLst>
                <a:ext uri="{FF2B5EF4-FFF2-40B4-BE49-F238E27FC236}">
                  <a16:creationId xmlns:a16="http://schemas.microsoft.com/office/drawing/2014/main" id="{4BB00A9A-D8A3-C747-A7C5-3014849E0DEC}"/>
                </a:ext>
              </a:extLst>
            </p:cNvPr>
            <p:cNvCxnSpPr>
              <a:cxnSpLocks/>
              <a:stCxn id="129" idx="0"/>
              <a:endCxn id="131" idx="4"/>
            </p:cNvCxnSpPr>
            <p:nvPr/>
          </p:nvCxnSpPr>
          <p:spPr>
            <a:xfrm flipV="1">
              <a:off x="10161019" y="2714029"/>
              <a:ext cx="17063" cy="28228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ECECD613-88CD-1347-A141-A1A43EDE74F5}"/>
                </a:ext>
              </a:extLst>
            </p:cNvPr>
            <p:cNvSpPr/>
            <p:nvPr/>
          </p:nvSpPr>
          <p:spPr>
            <a:xfrm>
              <a:off x="10142119" y="2642104"/>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32" name="Oval 131">
              <a:extLst>
                <a:ext uri="{FF2B5EF4-FFF2-40B4-BE49-F238E27FC236}">
                  <a16:creationId xmlns:a16="http://schemas.microsoft.com/office/drawing/2014/main" id="{086598C4-A95E-3B43-AAE3-30A0FCBA57DA}"/>
                </a:ext>
              </a:extLst>
            </p:cNvPr>
            <p:cNvSpPr/>
            <p:nvPr/>
          </p:nvSpPr>
          <p:spPr>
            <a:xfrm>
              <a:off x="8428947" y="3885684"/>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33" name="Oval 132">
              <a:extLst>
                <a:ext uri="{FF2B5EF4-FFF2-40B4-BE49-F238E27FC236}">
                  <a16:creationId xmlns:a16="http://schemas.microsoft.com/office/drawing/2014/main" id="{C115D10D-AF44-E54D-9E97-1AA2402E603C}"/>
                </a:ext>
              </a:extLst>
            </p:cNvPr>
            <p:cNvSpPr/>
            <p:nvPr/>
          </p:nvSpPr>
          <p:spPr>
            <a:xfrm>
              <a:off x="11268610" y="3885684"/>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34" name="Oval 133">
              <a:extLst>
                <a:ext uri="{FF2B5EF4-FFF2-40B4-BE49-F238E27FC236}">
                  <a16:creationId xmlns:a16="http://schemas.microsoft.com/office/drawing/2014/main" id="{121761E5-8F8A-0C40-B156-09AF0648B78C}"/>
                </a:ext>
              </a:extLst>
            </p:cNvPr>
            <p:cNvSpPr/>
            <p:nvPr/>
          </p:nvSpPr>
          <p:spPr>
            <a:xfrm>
              <a:off x="11268610" y="5130088"/>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B713DA41-5554-D445-A811-A8ECDCA3A190}"/>
                    </a:ext>
                  </a:extLst>
                </p:cNvPr>
                <p:cNvSpPr txBox="1">
                  <a:spLocks noChangeAspect="1"/>
                </p:cNvSpPr>
                <p:nvPr/>
              </p:nvSpPr>
              <p:spPr>
                <a:xfrm>
                  <a:off x="11052572" y="3048773"/>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𝑑</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463" name="TextBox 462">
                  <a:extLst>
                    <a:ext uri="{FF2B5EF4-FFF2-40B4-BE49-F238E27FC236}">
                      <a16:creationId xmlns:a16="http://schemas.microsoft.com/office/drawing/2014/main" id="{F965ED27-16DE-0C43-9A60-F9906C8580ED}"/>
                    </a:ext>
                  </a:extLst>
                </p:cNvPr>
                <p:cNvSpPr txBox="1">
                  <a:spLocks noRot="1" noChangeAspect="1" noMove="1" noResize="1" noEditPoints="1" noAdjustHandles="1" noChangeArrowheads="1" noChangeShapeType="1" noTextEdit="1"/>
                </p:cNvSpPr>
                <p:nvPr/>
              </p:nvSpPr>
              <p:spPr>
                <a:xfrm>
                  <a:off x="11052572" y="3048773"/>
                  <a:ext cx="504000" cy="504000"/>
                </a:xfrm>
                <a:prstGeom prst="ellipse">
                  <a:avLst/>
                </a:prstGeom>
                <a:blipFill>
                  <a:blip r:embed="rId6"/>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6" name="Rectangle 135">
                  <a:extLst>
                    <a:ext uri="{FF2B5EF4-FFF2-40B4-BE49-F238E27FC236}">
                      <a16:creationId xmlns:a16="http://schemas.microsoft.com/office/drawing/2014/main" id="{193EE162-B54F-6744-B028-0DC94CF5F403}"/>
                    </a:ext>
                  </a:extLst>
                </p:cNvPr>
                <p:cNvSpPr/>
                <p:nvPr/>
              </p:nvSpPr>
              <p:spPr>
                <a:xfrm>
                  <a:off x="11484650" y="3162274"/>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𝐷</m:t>
                            </m:r>
                          </m:sub>
                        </m:sSub>
                      </m:oMath>
                    </m:oMathPara>
                  </a14:m>
                  <a:endParaRPr lang="en-GB" sz="1200" dirty="0"/>
                </a:p>
              </p:txBody>
            </p:sp>
          </mc:Choice>
          <mc:Fallback xmlns="">
            <p:sp>
              <p:nvSpPr>
                <p:cNvPr id="464" name="Rectangle 463">
                  <a:extLst>
                    <a:ext uri="{FF2B5EF4-FFF2-40B4-BE49-F238E27FC236}">
                      <a16:creationId xmlns:a16="http://schemas.microsoft.com/office/drawing/2014/main" id="{608CDF8E-6B55-6440-9399-24907A4BFA33}"/>
                    </a:ext>
                  </a:extLst>
                </p:cNvPr>
                <p:cNvSpPr>
                  <a:spLocks noRot="1" noChangeAspect="1" noMove="1" noResize="1" noEditPoints="1" noAdjustHandles="1" noChangeArrowheads="1" noChangeShapeType="1" noTextEdit="1"/>
                </p:cNvSpPr>
                <p:nvPr/>
              </p:nvSpPr>
              <p:spPr>
                <a:xfrm>
                  <a:off x="11484650" y="3162274"/>
                  <a:ext cx="384080" cy="27699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FAFA4E7C-9811-6E42-ACC9-28CAB0B92F2B}"/>
                    </a:ext>
                  </a:extLst>
                </p:cNvPr>
                <p:cNvSpPr txBox="1">
                  <a:spLocks/>
                </p:cNvSpPr>
                <p:nvPr/>
              </p:nvSpPr>
              <p:spPr>
                <a:xfrm>
                  <a:off x="11052572" y="4291997"/>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𝑖</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465" name="TextBox 464">
                  <a:extLst>
                    <a:ext uri="{FF2B5EF4-FFF2-40B4-BE49-F238E27FC236}">
                      <a16:creationId xmlns:a16="http://schemas.microsoft.com/office/drawing/2014/main" id="{1EA106DD-90B9-CB4B-94BD-32CDCB8F6DD2}"/>
                    </a:ext>
                  </a:extLst>
                </p:cNvPr>
                <p:cNvSpPr txBox="1">
                  <a:spLocks noRot="1" noChangeAspect="1" noMove="1" noResize="1" noEditPoints="1" noAdjustHandles="1" noChangeArrowheads="1" noChangeShapeType="1" noTextEdit="1"/>
                </p:cNvSpPr>
                <p:nvPr/>
              </p:nvSpPr>
              <p:spPr>
                <a:xfrm>
                  <a:off x="11052572" y="4291997"/>
                  <a:ext cx="504000" cy="504000"/>
                </a:xfrm>
                <a:prstGeom prst="ellipse">
                  <a:avLst/>
                </a:prstGeom>
                <a:blipFill>
                  <a:blip r:embed="rId8"/>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8" name="Rectangle 137">
                  <a:extLst>
                    <a:ext uri="{FF2B5EF4-FFF2-40B4-BE49-F238E27FC236}">
                      <a16:creationId xmlns:a16="http://schemas.microsoft.com/office/drawing/2014/main" id="{660C57F7-18F3-084D-B772-5C1409DE9E21}"/>
                    </a:ext>
                  </a:extLst>
                </p:cNvPr>
                <p:cNvSpPr/>
                <p:nvPr/>
              </p:nvSpPr>
              <p:spPr>
                <a:xfrm>
                  <a:off x="11484650" y="4410198"/>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𝐼</m:t>
                            </m:r>
                          </m:sub>
                        </m:sSub>
                      </m:oMath>
                    </m:oMathPara>
                  </a14:m>
                  <a:endParaRPr lang="en-GB" sz="1200" dirty="0"/>
                </a:p>
              </p:txBody>
            </p:sp>
          </mc:Choice>
          <mc:Fallback xmlns="">
            <p:sp>
              <p:nvSpPr>
                <p:cNvPr id="466" name="Rectangle 465">
                  <a:extLst>
                    <a:ext uri="{FF2B5EF4-FFF2-40B4-BE49-F238E27FC236}">
                      <a16:creationId xmlns:a16="http://schemas.microsoft.com/office/drawing/2014/main" id="{B7C39706-C7A8-C340-9936-3843D6EF8A3F}"/>
                    </a:ext>
                  </a:extLst>
                </p:cNvPr>
                <p:cNvSpPr>
                  <a:spLocks noRot="1" noChangeAspect="1" noMove="1" noResize="1" noEditPoints="1" noAdjustHandles="1" noChangeArrowheads="1" noChangeShapeType="1" noTextEdit="1"/>
                </p:cNvSpPr>
                <p:nvPr/>
              </p:nvSpPr>
              <p:spPr>
                <a:xfrm>
                  <a:off x="11484650" y="4410198"/>
                  <a:ext cx="348044" cy="27699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D33F4BE8-CCAC-C546-9D02-0A4FA765C50C}"/>
                    </a:ext>
                  </a:extLst>
                </p:cNvPr>
                <p:cNvSpPr txBox="1">
                  <a:spLocks/>
                </p:cNvSpPr>
                <p:nvPr/>
              </p:nvSpPr>
              <p:spPr>
                <a:xfrm>
                  <a:off x="8212909" y="3048773"/>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𝑥</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467" name="TextBox 466">
                  <a:extLst>
                    <a:ext uri="{FF2B5EF4-FFF2-40B4-BE49-F238E27FC236}">
                      <a16:creationId xmlns:a16="http://schemas.microsoft.com/office/drawing/2014/main" id="{F7A1181A-4124-1F49-9F03-422FAC725A11}"/>
                    </a:ext>
                  </a:extLst>
                </p:cNvPr>
                <p:cNvSpPr txBox="1">
                  <a:spLocks noRot="1" noChangeAspect="1" noMove="1" noResize="1" noEditPoints="1" noAdjustHandles="1" noChangeArrowheads="1" noChangeShapeType="1" noTextEdit="1"/>
                </p:cNvSpPr>
                <p:nvPr/>
              </p:nvSpPr>
              <p:spPr>
                <a:xfrm>
                  <a:off x="8212909" y="3048773"/>
                  <a:ext cx="504000" cy="504000"/>
                </a:xfrm>
                <a:prstGeom prst="ellipse">
                  <a:avLst/>
                </a:prstGeom>
                <a:blipFill>
                  <a:blip r:embed="rId10"/>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Rectangle 139">
                  <a:extLst>
                    <a:ext uri="{FF2B5EF4-FFF2-40B4-BE49-F238E27FC236}">
                      <a16:creationId xmlns:a16="http://schemas.microsoft.com/office/drawing/2014/main" id="{C8334A75-D422-544B-A3EC-3FCCBDF84AD3}"/>
                    </a:ext>
                  </a:extLst>
                </p:cNvPr>
                <p:cNvSpPr/>
                <p:nvPr/>
              </p:nvSpPr>
              <p:spPr>
                <a:xfrm>
                  <a:off x="8680948" y="3162274"/>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468" name="Rectangle 467">
                  <a:extLst>
                    <a:ext uri="{FF2B5EF4-FFF2-40B4-BE49-F238E27FC236}">
                      <a16:creationId xmlns:a16="http://schemas.microsoft.com/office/drawing/2014/main" id="{B529696A-5B30-CE46-B2D1-75F1F5E3220C}"/>
                    </a:ext>
                  </a:extLst>
                </p:cNvPr>
                <p:cNvSpPr>
                  <a:spLocks noRot="1" noChangeAspect="1" noMove="1" noResize="1" noEditPoints="1" noAdjustHandles="1" noChangeArrowheads="1" noChangeShapeType="1" noTextEdit="1"/>
                </p:cNvSpPr>
                <p:nvPr/>
              </p:nvSpPr>
              <p:spPr>
                <a:xfrm>
                  <a:off x="8680948" y="3162274"/>
                  <a:ext cx="384080" cy="276999"/>
                </a:xfrm>
                <a:prstGeom prst="rect">
                  <a:avLst/>
                </a:prstGeom>
                <a:blipFill>
                  <a:blip r:embed="rId11"/>
                  <a:stretch>
                    <a:fillRect/>
                  </a:stretch>
                </a:blipFill>
              </p:spPr>
              <p:txBody>
                <a:bodyPr/>
                <a:lstStyle/>
                <a:p>
                  <a:r>
                    <a:rPr lang="en-GB">
                      <a:noFill/>
                    </a:rPr>
                    <a:t> </a:t>
                  </a:r>
                </a:p>
              </p:txBody>
            </p:sp>
          </mc:Fallback>
        </mc:AlternateContent>
        <p:cxnSp>
          <p:nvCxnSpPr>
            <p:cNvPr id="141" name="Straight Connector 140">
              <a:extLst>
                <a:ext uri="{FF2B5EF4-FFF2-40B4-BE49-F238E27FC236}">
                  <a16:creationId xmlns:a16="http://schemas.microsoft.com/office/drawing/2014/main" id="{E5D09AFD-976F-A746-BA8B-3329F1533D5E}"/>
                </a:ext>
              </a:extLst>
            </p:cNvPr>
            <p:cNvCxnSpPr>
              <a:cxnSpLocks/>
              <a:stCxn id="168" idx="0"/>
              <a:endCxn id="132" idx="3"/>
            </p:cNvCxnSpPr>
            <p:nvPr/>
          </p:nvCxnSpPr>
          <p:spPr>
            <a:xfrm flipV="1">
              <a:off x="7899515" y="3947076"/>
              <a:ext cx="539965" cy="565823"/>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7F9BF43-7C52-3843-86BE-9687AB2BCEFB}"/>
                </a:ext>
              </a:extLst>
            </p:cNvPr>
            <p:cNvCxnSpPr>
              <a:cxnSpLocks/>
              <a:stCxn id="132" idx="0"/>
              <a:endCxn id="139" idx="4"/>
            </p:cNvCxnSpPr>
            <p:nvPr/>
          </p:nvCxnSpPr>
          <p:spPr>
            <a:xfrm flipH="1" flipV="1">
              <a:off x="8464909" y="3552773"/>
              <a:ext cx="1" cy="332911"/>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3" name="Rectangle 142">
                  <a:extLst>
                    <a:ext uri="{FF2B5EF4-FFF2-40B4-BE49-F238E27FC236}">
                      <a16:creationId xmlns:a16="http://schemas.microsoft.com/office/drawing/2014/main" id="{3C5EEC8F-6D40-E64E-BD89-035C17011BCA}"/>
                    </a:ext>
                  </a:extLst>
                </p:cNvPr>
                <p:cNvSpPr/>
                <p:nvPr/>
              </p:nvSpPr>
              <p:spPr>
                <a:xfrm>
                  <a:off x="8428947" y="3783146"/>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471" name="Rectangle 470">
                  <a:extLst>
                    <a:ext uri="{FF2B5EF4-FFF2-40B4-BE49-F238E27FC236}">
                      <a16:creationId xmlns:a16="http://schemas.microsoft.com/office/drawing/2014/main" id="{D3008BED-574B-D34A-B7E8-D37AF572365F}"/>
                    </a:ext>
                  </a:extLst>
                </p:cNvPr>
                <p:cNvSpPr>
                  <a:spLocks noRot="1" noChangeAspect="1" noMove="1" noResize="1" noEditPoints="1" noAdjustHandles="1" noChangeArrowheads="1" noChangeShapeType="1" noTextEdit="1"/>
                </p:cNvSpPr>
                <p:nvPr/>
              </p:nvSpPr>
              <p:spPr>
                <a:xfrm>
                  <a:off x="8428947" y="3783146"/>
                  <a:ext cx="365421" cy="276999"/>
                </a:xfrm>
                <a:prstGeom prst="rect">
                  <a:avLst/>
                </a:prstGeom>
                <a:blipFill>
                  <a:blip r:embed="rId12"/>
                  <a:stretch>
                    <a:fillRect/>
                  </a:stretch>
                </a:blipFill>
              </p:spPr>
              <p:txBody>
                <a:bodyPr/>
                <a:lstStyle/>
                <a:p>
                  <a:r>
                    <a:rPr lang="en-GB">
                      <a:noFill/>
                    </a:rPr>
                    <a:t> </a:t>
                  </a:r>
                </a:p>
              </p:txBody>
            </p:sp>
          </mc:Fallback>
        </mc:AlternateContent>
        <p:cxnSp>
          <p:nvCxnSpPr>
            <p:cNvPr id="144" name="Straight Connector 143">
              <a:extLst>
                <a:ext uri="{FF2B5EF4-FFF2-40B4-BE49-F238E27FC236}">
                  <a16:creationId xmlns:a16="http://schemas.microsoft.com/office/drawing/2014/main" id="{5362521A-9995-CF44-9374-4668AB53AC33}"/>
                </a:ext>
              </a:extLst>
            </p:cNvPr>
            <p:cNvCxnSpPr>
              <a:cxnSpLocks/>
              <a:stCxn id="137" idx="0"/>
              <a:endCxn id="133" idx="4"/>
            </p:cNvCxnSpPr>
            <p:nvPr/>
          </p:nvCxnSpPr>
          <p:spPr>
            <a:xfrm flipV="1">
              <a:off x="11304572" y="3957609"/>
              <a:ext cx="1" cy="33438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76890D0-258C-534A-B9BE-4EA26C8BA05F}"/>
                </a:ext>
              </a:extLst>
            </p:cNvPr>
            <p:cNvCxnSpPr>
              <a:cxnSpLocks/>
              <a:stCxn id="133" idx="0"/>
              <a:endCxn id="135" idx="4"/>
            </p:cNvCxnSpPr>
            <p:nvPr/>
          </p:nvCxnSpPr>
          <p:spPr>
            <a:xfrm flipH="1" flipV="1">
              <a:off x="11304572" y="3552773"/>
              <a:ext cx="1" cy="33291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E3CB416C-7AE2-4742-94D5-A27E98F3CD8C}"/>
                    </a:ext>
                  </a:extLst>
                </p:cNvPr>
                <p:cNvSpPr/>
                <p:nvPr/>
              </p:nvSpPr>
              <p:spPr>
                <a:xfrm>
                  <a:off x="11268610" y="3785053"/>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𝑑</m:t>
                            </m:r>
                          </m:sub>
                        </m:sSub>
                      </m:oMath>
                    </m:oMathPara>
                  </a14:m>
                  <a:endParaRPr lang="en-GB" sz="1200" dirty="0"/>
                </a:p>
              </p:txBody>
            </p:sp>
          </mc:Choice>
          <mc:Fallback xmlns="">
            <p:sp>
              <p:nvSpPr>
                <p:cNvPr id="474" name="Rectangle 473">
                  <a:extLst>
                    <a:ext uri="{FF2B5EF4-FFF2-40B4-BE49-F238E27FC236}">
                      <a16:creationId xmlns:a16="http://schemas.microsoft.com/office/drawing/2014/main" id="{B2A43DDE-8C61-8445-AC83-8A99F49719DD}"/>
                    </a:ext>
                  </a:extLst>
                </p:cNvPr>
                <p:cNvSpPr>
                  <a:spLocks noRot="1" noChangeAspect="1" noMove="1" noResize="1" noEditPoints="1" noAdjustHandles="1" noChangeArrowheads="1" noChangeShapeType="1" noTextEdit="1"/>
                </p:cNvSpPr>
                <p:nvPr/>
              </p:nvSpPr>
              <p:spPr>
                <a:xfrm>
                  <a:off x="11268610" y="3785053"/>
                  <a:ext cx="384080" cy="27699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Rectangle 146">
                  <a:extLst>
                    <a:ext uri="{FF2B5EF4-FFF2-40B4-BE49-F238E27FC236}">
                      <a16:creationId xmlns:a16="http://schemas.microsoft.com/office/drawing/2014/main" id="{38B0C403-38BD-AA46-A6EC-0C13B7D04BD9}"/>
                    </a:ext>
                  </a:extLst>
                </p:cNvPr>
                <p:cNvSpPr/>
                <p:nvPr/>
              </p:nvSpPr>
              <p:spPr>
                <a:xfrm>
                  <a:off x="11271607" y="5025942"/>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𝑖</m:t>
                            </m:r>
                          </m:sub>
                        </m:sSub>
                      </m:oMath>
                    </m:oMathPara>
                  </a14:m>
                  <a:endParaRPr lang="en-GB" sz="1200" dirty="0"/>
                </a:p>
              </p:txBody>
            </p:sp>
          </mc:Choice>
          <mc:Fallback xmlns="">
            <p:sp>
              <p:nvSpPr>
                <p:cNvPr id="475" name="Rectangle 474">
                  <a:extLst>
                    <a:ext uri="{FF2B5EF4-FFF2-40B4-BE49-F238E27FC236}">
                      <a16:creationId xmlns:a16="http://schemas.microsoft.com/office/drawing/2014/main" id="{98E72B62-17A7-F243-9057-3457DB79BE7F}"/>
                    </a:ext>
                  </a:extLst>
                </p:cNvPr>
                <p:cNvSpPr>
                  <a:spLocks noRot="1" noChangeAspect="1" noMove="1" noResize="1" noEditPoints="1" noAdjustHandles="1" noChangeArrowheads="1" noChangeShapeType="1" noTextEdit="1"/>
                </p:cNvSpPr>
                <p:nvPr/>
              </p:nvSpPr>
              <p:spPr>
                <a:xfrm>
                  <a:off x="11271607" y="5025942"/>
                  <a:ext cx="348044" cy="27699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Rectangle 147">
                  <a:extLst>
                    <a:ext uri="{FF2B5EF4-FFF2-40B4-BE49-F238E27FC236}">
                      <a16:creationId xmlns:a16="http://schemas.microsoft.com/office/drawing/2014/main" id="{A03D7363-7F76-554F-B6DA-BDC663CCA75A}"/>
                    </a:ext>
                  </a:extLst>
                </p:cNvPr>
                <p:cNvSpPr/>
                <p:nvPr/>
              </p:nvSpPr>
              <p:spPr>
                <a:xfrm>
                  <a:off x="8091454" y="4856380"/>
                  <a:ext cx="10143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panose="02040503050406030204" pitchFamily="18" charset="0"/>
                              </a:rPr>
                              <m:t>𝑚</m:t>
                            </m:r>
                          </m:e>
                        </m:d>
                      </m:oMath>
                    </m:oMathPara>
                  </a14:m>
                  <a:endParaRPr lang="en-GB" sz="1200" dirty="0">
                    <a:solidFill>
                      <a:schemeClr val="tx1">
                        <a:lumMod val="60000"/>
                        <a:lumOff val="40000"/>
                      </a:schemeClr>
                    </a:solidFill>
                  </a:endParaRPr>
                </a:p>
              </p:txBody>
            </p:sp>
          </mc:Choice>
          <mc:Fallback xmlns="">
            <p:sp>
              <p:nvSpPr>
                <p:cNvPr id="148" name="Rectangle 147">
                  <a:extLst>
                    <a:ext uri="{FF2B5EF4-FFF2-40B4-BE49-F238E27FC236}">
                      <a16:creationId xmlns:a16="http://schemas.microsoft.com/office/drawing/2014/main" id="{A03D7363-7F76-554F-B6DA-BDC663CCA75A}"/>
                    </a:ext>
                  </a:extLst>
                </p:cNvPr>
                <p:cNvSpPr>
                  <a:spLocks noRot="1" noChangeAspect="1" noMove="1" noResize="1" noEditPoints="1" noAdjustHandles="1" noChangeArrowheads="1" noChangeShapeType="1" noTextEdit="1"/>
                </p:cNvSpPr>
                <p:nvPr/>
              </p:nvSpPr>
              <p:spPr>
                <a:xfrm>
                  <a:off x="8091454" y="4856380"/>
                  <a:ext cx="1014380" cy="276999"/>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Rectangle 148">
                  <a:extLst>
                    <a:ext uri="{FF2B5EF4-FFF2-40B4-BE49-F238E27FC236}">
                      <a16:creationId xmlns:a16="http://schemas.microsoft.com/office/drawing/2014/main" id="{7A64F68D-56E9-3D4F-8335-C6D37716FB02}"/>
                    </a:ext>
                  </a:extLst>
                </p:cNvPr>
                <p:cNvSpPr/>
                <p:nvPr/>
              </p:nvSpPr>
              <p:spPr>
                <a:xfrm>
                  <a:off x="9545854" y="2446890"/>
                  <a:ext cx="54540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477" name="Rectangle 476">
                  <a:extLst>
                    <a:ext uri="{FF2B5EF4-FFF2-40B4-BE49-F238E27FC236}">
                      <a16:creationId xmlns:a16="http://schemas.microsoft.com/office/drawing/2014/main" id="{C9BF4C6F-00CA-4B48-B96D-949BDF5DF58C}"/>
                    </a:ext>
                  </a:extLst>
                </p:cNvPr>
                <p:cNvSpPr>
                  <a:spLocks noRot="1" noChangeAspect="1" noMove="1" noResize="1" noEditPoints="1" noAdjustHandles="1" noChangeArrowheads="1" noChangeShapeType="1" noTextEdit="1"/>
                </p:cNvSpPr>
                <p:nvPr/>
              </p:nvSpPr>
              <p:spPr>
                <a:xfrm>
                  <a:off x="9545854" y="2446890"/>
                  <a:ext cx="545406" cy="276999"/>
                </a:xfrm>
                <a:prstGeom prst="rect">
                  <a:avLst/>
                </a:prstGeom>
                <a:blipFill>
                  <a:blip r:embed="rId16"/>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0" name="Rectangle 149">
                  <a:extLst>
                    <a:ext uri="{FF2B5EF4-FFF2-40B4-BE49-F238E27FC236}">
                      <a16:creationId xmlns:a16="http://schemas.microsoft.com/office/drawing/2014/main" id="{470B21F2-F2AE-714E-AB7B-E21F31DF977E}"/>
                    </a:ext>
                  </a:extLst>
                </p:cNvPr>
                <p:cNvSpPr/>
                <p:nvPr/>
              </p:nvSpPr>
              <p:spPr>
                <a:xfrm>
                  <a:off x="7048506" y="4251718"/>
                  <a:ext cx="89742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𝑇𝑟𝑎𝑣𝑒𝑙</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en-GB" sz="1200" dirty="0">
                    <a:solidFill>
                      <a:schemeClr val="tx1">
                        <a:lumMod val="60000"/>
                        <a:lumOff val="40000"/>
                      </a:schemeClr>
                    </a:solidFill>
                  </a:endParaRPr>
                </a:p>
              </p:txBody>
            </p:sp>
          </mc:Choice>
          <mc:Fallback xmlns="">
            <p:sp>
              <p:nvSpPr>
                <p:cNvPr id="150" name="Rectangle 149">
                  <a:extLst>
                    <a:ext uri="{FF2B5EF4-FFF2-40B4-BE49-F238E27FC236}">
                      <a16:creationId xmlns:a16="http://schemas.microsoft.com/office/drawing/2014/main" id="{470B21F2-F2AE-714E-AB7B-E21F31DF977E}"/>
                    </a:ext>
                  </a:extLst>
                </p:cNvPr>
                <p:cNvSpPr>
                  <a:spLocks noRot="1" noChangeAspect="1" noMove="1" noResize="1" noEditPoints="1" noAdjustHandles="1" noChangeArrowheads="1" noChangeShapeType="1" noTextEdit="1"/>
                </p:cNvSpPr>
                <p:nvPr/>
              </p:nvSpPr>
              <p:spPr>
                <a:xfrm>
                  <a:off x="7048506" y="4251718"/>
                  <a:ext cx="897425" cy="276999"/>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6D85BFA0-4F75-A249-9EC6-9D87D08D07F9}"/>
                    </a:ext>
                  </a:extLst>
                </p:cNvPr>
                <p:cNvSpPr/>
                <p:nvPr/>
              </p:nvSpPr>
              <p:spPr>
                <a:xfrm>
                  <a:off x="7739462" y="3682709"/>
                  <a:ext cx="724429"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en-GB" sz="1200" dirty="0">
                    <a:solidFill>
                      <a:schemeClr val="tx1">
                        <a:lumMod val="60000"/>
                        <a:lumOff val="40000"/>
                      </a:schemeClr>
                    </a:solidFill>
                  </a:endParaRPr>
                </a:p>
              </p:txBody>
            </p:sp>
          </mc:Choice>
          <mc:Fallback xmlns="">
            <p:sp>
              <p:nvSpPr>
                <p:cNvPr id="151" name="Rectangle 150">
                  <a:extLst>
                    <a:ext uri="{FF2B5EF4-FFF2-40B4-BE49-F238E27FC236}">
                      <a16:creationId xmlns:a16="http://schemas.microsoft.com/office/drawing/2014/main" id="{6D85BFA0-4F75-A249-9EC6-9D87D08D07F9}"/>
                    </a:ext>
                  </a:extLst>
                </p:cNvPr>
                <p:cNvSpPr>
                  <a:spLocks noRot="1" noChangeAspect="1" noMove="1" noResize="1" noEditPoints="1" noAdjustHandles="1" noChangeArrowheads="1" noChangeShapeType="1" noTextEdit="1"/>
                </p:cNvSpPr>
                <p:nvPr/>
              </p:nvSpPr>
              <p:spPr>
                <a:xfrm>
                  <a:off x="7739462" y="3682709"/>
                  <a:ext cx="724429" cy="2769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Rectangle 151">
                  <a:extLst>
                    <a:ext uri="{FF2B5EF4-FFF2-40B4-BE49-F238E27FC236}">
                      <a16:creationId xmlns:a16="http://schemas.microsoft.com/office/drawing/2014/main" id="{EAA4FE97-C205-EF4B-B4DB-6B24C6589C16}"/>
                    </a:ext>
                  </a:extLst>
                </p:cNvPr>
                <p:cNvSpPr/>
                <p:nvPr/>
              </p:nvSpPr>
              <p:spPr>
                <a:xfrm>
                  <a:off x="7828973" y="3860871"/>
                  <a:ext cx="54540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480" name="Rectangle 479">
                  <a:extLst>
                    <a:ext uri="{FF2B5EF4-FFF2-40B4-BE49-F238E27FC236}">
                      <a16:creationId xmlns:a16="http://schemas.microsoft.com/office/drawing/2014/main" id="{8669CE61-28A9-0D4A-B9C0-9820078D4998}"/>
                    </a:ext>
                  </a:extLst>
                </p:cNvPr>
                <p:cNvSpPr>
                  <a:spLocks noRot="1" noChangeAspect="1" noMove="1" noResize="1" noEditPoints="1" noAdjustHandles="1" noChangeArrowheads="1" noChangeShapeType="1" noTextEdit="1"/>
                </p:cNvSpPr>
                <p:nvPr/>
              </p:nvSpPr>
              <p:spPr>
                <a:xfrm>
                  <a:off x="7828973" y="3860871"/>
                  <a:ext cx="545406" cy="276999"/>
                </a:xfrm>
                <a:prstGeom prst="rect">
                  <a:avLst/>
                </a:prstGeom>
                <a:blipFill>
                  <a:blip r:embed="rId19"/>
                  <a:stretch>
                    <a:fillRect b="-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Rectangle 152">
                  <a:extLst>
                    <a:ext uri="{FF2B5EF4-FFF2-40B4-BE49-F238E27FC236}">
                      <a16:creationId xmlns:a16="http://schemas.microsoft.com/office/drawing/2014/main" id="{13A4B65F-F24C-5442-8851-849513E564CF}"/>
                    </a:ext>
                  </a:extLst>
                </p:cNvPr>
                <p:cNvSpPr/>
                <p:nvPr/>
              </p:nvSpPr>
              <p:spPr>
                <a:xfrm>
                  <a:off x="8119463" y="4428695"/>
                  <a:ext cx="72231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153" name="Rectangle 152">
                  <a:extLst>
                    <a:ext uri="{FF2B5EF4-FFF2-40B4-BE49-F238E27FC236}">
                      <a16:creationId xmlns:a16="http://schemas.microsoft.com/office/drawing/2014/main" id="{13A4B65F-F24C-5442-8851-849513E564CF}"/>
                    </a:ext>
                  </a:extLst>
                </p:cNvPr>
                <p:cNvSpPr>
                  <a:spLocks noRot="1" noChangeAspect="1" noMove="1" noResize="1" noEditPoints="1" noAdjustHandles="1" noChangeArrowheads="1" noChangeShapeType="1" noTextEdit="1"/>
                </p:cNvSpPr>
                <p:nvPr/>
              </p:nvSpPr>
              <p:spPr>
                <a:xfrm>
                  <a:off x="8119463" y="4428695"/>
                  <a:ext cx="722313" cy="461665"/>
                </a:xfrm>
                <a:prstGeom prst="rect">
                  <a:avLst/>
                </a:prstGeom>
                <a:blipFill>
                  <a:blip r:embed="rId20"/>
                  <a:stretch>
                    <a:fillRect b="-27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A6AFF846-E83F-954E-AB78-2EC2FA338123}"/>
                    </a:ext>
                  </a:extLst>
                </p:cNvPr>
                <p:cNvSpPr/>
                <p:nvPr/>
              </p:nvSpPr>
              <p:spPr>
                <a:xfrm>
                  <a:off x="8322563" y="4250996"/>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2" name="Rectangle 481">
                  <a:extLst>
                    <a:ext uri="{FF2B5EF4-FFF2-40B4-BE49-F238E27FC236}">
                      <a16:creationId xmlns:a16="http://schemas.microsoft.com/office/drawing/2014/main" id="{498EAF93-89DC-474B-BE29-818AD4B58452}"/>
                    </a:ext>
                  </a:extLst>
                </p:cNvPr>
                <p:cNvSpPr>
                  <a:spLocks noRot="1" noChangeAspect="1" noMove="1" noResize="1" noEditPoints="1" noAdjustHandles="1" noChangeArrowheads="1" noChangeShapeType="1" noTextEdit="1"/>
                </p:cNvSpPr>
                <p:nvPr/>
              </p:nvSpPr>
              <p:spPr>
                <a:xfrm>
                  <a:off x="8322563" y="4250996"/>
                  <a:ext cx="316112"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80B20AFC-C490-D94C-8A8B-7C806D24A06D}"/>
                    </a:ext>
                  </a:extLst>
                </p:cNvPr>
                <p:cNvSpPr/>
                <p:nvPr/>
              </p:nvSpPr>
              <p:spPr>
                <a:xfrm>
                  <a:off x="7663610" y="3245268"/>
                  <a:ext cx="54540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𝐸𝑝𝑖𝑑</m:t>
                        </m:r>
                      </m:oMath>
                    </m:oMathPara>
                  </a14:m>
                  <a:endParaRPr lang="en-GB" sz="1200" dirty="0">
                    <a:solidFill>
                      <a:schemeClr val="tx1">
                        <a:lumMod val="60000"/>
                        <a:lumOff val="40000"/>
                      </a:schemeClr>
                    </a:solidFill>
                  </a:endParaRPr>
                </a:p>
              </p:txBody>
            </p:sp>
          </mc:Choice>
          <mc:Fallback xmlns="">
            <p:sp>
              <p:nvSpPr>
                <p:cNvPr id="483" name="Rectangle 482">
                  <a:extLst>
                    <a:ext uri="{FF2B5EF4-FFF2-40B4-BE49-F238E27FC236}">
                      <a16:creationId xmlns:a16="http://schemas.microsoft.com/office/drawing/2014/main" id="{25395C40-49FD-C14C-849F-4DBDC607A551}"/>
                    </a:ext>
                  </a:extLst>
                </p:cNvPr>
                <p:cNvSpPr>
                  <a:spLocks noRot="1" noChangeAspect="1" noMove="1" noResize="1" noEditPoints="1" noAdjustHandles="1" noChangeArrowheads="1" noChangeShapeType="1" noTextEdit="1"/>
                </p:cNvSpPr>
                <p:nvPr/>
              </p:nvSpPr>
              <p:spPr>
                <a:xfrm>
                  <a:off x="7663610" y="3245268"/>
                  <a:ext cx="545406" cy="276999"/>
                </a:xfrm>
                <a:prstGeom prst="rect">
                  <a:avLst/>
                </a:prstGeom>
                <a:blipFill>
                  <a:blip r:embed="rId22"/>
                  <a:stretch>
                    <a:fillRect b="-45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4A60491B-04B7-C44D-84E5-4557979E9EDC}"/>
                    </a:ext>
                  </a:extLst>
                </p:cNvPr>
                <p:cNvSpPr/>
                <p:nvPr/>
              </p:nvSpPr>
              <p:spPr>
                <a:xfrm>
                  <a:off x="9660501" y="2575579"/>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4" name="Rectangle 483">
                  <a:extLst>
                    <a:ext uri="{FF2B5EF4-FFF2-40B4-BE49-F238E27FC236}">
                      <a16:creationId xmlns:a16="http://schemas.microsoft.com/office/drawing/2014/main" id="{A99C13C6-A9B2-B74E-95A1-CA68927AD8A0}"/>
                    </a:ext>
                  </a:extLst>
                </p:cNvPr>
                <p:cNvSpPr>
                  <a:spLocks noRot="1" noChangeAspect="1" noMove="1" noResize="1" noEditPoints="1" noAdjustHandles="1" noChangeArrowheads="1" noChangeShapeType="1" noTextEdit="1"/>
                </p:cNvSpPr>
                <p:nvPr/>
              </p:nvSpPr>
              <p:spPr>
                <a:xfrm>
                  <a:off x="9660501" y="2575579"/>
                  <a:ext cx="316112" cy="27699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3D928959-FEDF-F041-BF37-C427C61C2407}"/>
                    </a:ext>
                  </a:extLst>
                </p:cNvPr>
                <p:cNvSpPr/>
                <p:nvPr/>
              </p:nvSpPr>
              <p:spPr>
                <a:xfrm>
                  <a:off x="7778257" y="3070728"/>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5" name="Rectangle 484">
                  <a:extLst>
                    <a:ext uri="{FF2B5EF4-FFF2-40B4-BE49-F238E27FC236}">
                      <a16:creationId xmlns:a16="http://schemas.microsoft.com/office/drawing/2014/main" id="{1817A160-AAC5-D14D-B8A2-F682ED342BA9}"/>
                    </a:ext>
                  </a:extLst>
                </p:cNvPr>
                <p:cNvSpPr>
                  <a:spLocks noRot="1" noChangeAspect="1" noMove="1" noResize="1" noEditPoints="1" noAdjustHandles="1" noChangeArrowheads="1" noChangeShapeType="1" noTextEdit="1"/>
                </p:cNvSpPr>
                <p:nvPr/>
              </p:nvSpPr>
              <p:spPr>
                <a:xfrm>
                  <a:off x="7778257" y="3070728"/>
                  <a:ext cx="316112" cy="2769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Rectangle 157">
                  <a:extLst>
                    <a:ext uri="{FF2B5EF4-FFF2-40B4-BE49-F238E27FC236}">
                      <a16:creationId xmlns:a16="http://schemas.microsoft.com/office/drawing/2014/main" id="{5DC7BCD7-EB46-2A46-8592-2856DDB54FC9}"/>
                    </a:ext>
                  </a:extLst>
                </p:cNvPr>
                <p:cNvSpPr/>
                <p:nvPr/>
              </p:nvSpPr>
              <p:spPr>
                <a:xfrm>
                  <a:off x="10636462" y="4795109"/>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6" name="Rectangle 485">
                  <a:extLst>
                    <a:ext uri="{FF2B5EF4-FFF2-40B4-BE49-F238E27FC236}">
                      <a16:creationId xmlns:a16="http://schemas.microsoft.com/office/drawing/2014/main" id="{5D4B931A-9F87-CC42-AA76-2C4089A225C5}"/>
                    </a:ext>
                  </a:extLst>
                </p:cNvPr>
                <p:cNvSpPr>
                  <a:spLocks noRot="1" noChangeAspect="1" noMove="1" noResize="1" noEditPoints="1" noAdjustHandles="1" noChangeArrowheads="1" noChangeShapeType="1" noTextEdit="1"/>
                </p:cNvSpPr>
                <p:nvPr/>
              </p:nvSpPr>
              <p:spPr>
                <a:xfrm>
                  <a:off x="10636462" y="4795109"/>
                  <a:ext cx="316112" cy="27699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Rectangle 158">
                  <a:extLst>
                    <a:ext uri="{FF2B5EF4-FFF2-40B4-BE49-F238E27FC236}">
                      <a16:creationId xmlns:a16="http://schemas.microsoft.com/office/drawing/2014/main" id="{EE22D471-8392-7946-9FA5-0DE70F82849B}"/>
                    </a:ext>
                  </a:extLst>
                </p:cNvPr>
                <p:cNvSpPr/>
                <p:nvPr/>
              </p:nvSpPr>
              <p:spPr>
                <a:xfrm>
                  <a:off x="10489151" y="4256331"/>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7" name="Rectangle 486">
                  <a:extLst>
                    <a:ext uri="{FF2B5EF4-FFF2-40B4-BE49-F238E27FC236}">
                      <a16:creationId xmlns:a16="http://schemas.microsoft.com/office/drawing/2014/main" id="{36466194-C179-5D45-B00D-B9DD12BDDFE2}"/>
                    </a:ext>
                  </a:extLst>
                </p:cNvPr>
                <p:cNvSpPr>
                  <a:spLocks noRot="1" noChangeAspect="1" noMove="1" noResize="1" noEditPoints="1" noAdjustHandles="1" noChangeArrowheads="1" noChangeShapeType="1" noTextEdit="1"/>
                </p:cNvSpPr>
                <p:nvPr/>
              </p:nvSpPr>
              <p:spPr>
                <a:xfrm>
                  <a:off x="10489151" y="4256331"/>
                  <a:ext cx="316112" cy="276999"/>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7D94A67-7A5E-0A4E-AEA3-13C8E09DBDE8}"/>
                    </a:ext>
                  </a:extLst>
                </p:cNvPr>
                <p:cNvSpPr/>
                <p:nvPr/>
              </p:nvSpPr>
              <p:spPr>
                <a:xfrm>
                  <a:off x="10336621" y="3903894"/>
                  <a:ext cx="103554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160" name="Rectangle 159">
                  <a:extLst>
                    <a:ext uri="{FF2B5EF4-FFF2-40B4-BE49-F238E27FC236}">
                      <a16:creationId xmlns:a16="http://schemas.microsoft.com/office/drawing/2014/main" id="{57D94A67-7A5E-0A4E-AEA3-13C8E09DBDE8}"/>
                    </a:ext>
                  </a:extLst>
                </p:cNvPr>
                <p:cNvSpPr>
                  <a:spLocks noRot="1" noChangeAspect="1" noMove="1" noResize="1" noEditPoints="1" noAdjustHandles="1" noChangeArrowheads="1" noChangeShapeType="1" noTextEdit="1"/>
                </p:cNvSpPr>
                <p:nvPr/>
              </p:nvSpPr>
              <p:spPr>
                <a:xfrm>
                  <a:off x="10336621" y="3903894"/>
                  <a:ext cx="1035540" cy="276999"/>
                </a:xfrm>
                <a:prstGeom prst="rect">
                  <a:avLst/>
                </a:prstGeom>
                <a:blipFill>
                  <a:blip r:embed="rId27"/>
                  <a:stretch>
                    <a:fillRect b="-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F3A5A7B9-2D8D-9340-828E-63ECB3570599}"/>
                    </a:ext>
                  </a:extLst>
                </p:cNvPr>
                <p:cNvSpPr/>
                <p:nvPr/>
              </p:nvSpPr>
              <p:spPr>
                <a:xfrm>
                  <a:off x="10490477" y="3699024"/>
                  <a:ext cx="72782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𝑑</m:t>
                            </m:r>
                          </m:e>
                        </m:d>
                      </m:oMath>
                    </m:oMathPara>
                  </a14:m>
                  <a:endParaRPr lang="en-GB" sz="1200" dirty="0">
                    <a:solidFill>
                      <a:schemeClr val="tx1">
                        <a:lumMod val="60000"/>
                        <a:lumOff val="40000"/>
                      </a:schemeClr>
                    </a:solidFill>
                  </a:endParaRPr>
                </a:p>
              </p:txBody>
            </p:sp>
          </mc:Choice>
          <mc:Fallback xmlns="">
            <p:sp>
              <p:nvSpPr>
                <p:cNvPr id="161" name="Rectangle 160">
                  <a:extLst>
                    <a:ext uri="{FF2B5EF4-FFF2-40B4-BE49-F238E27FC236}">
                      <a16:creationId xmlns:a16="http://schemas.microsoft.com/office/drawing/2014/main" id="{F3A5A7B9-2D8D-9340-828E-63ECB3570599}"/>
                    </a:ext>
                  </a:extLst>
                </p:cNvPr>
                <p:cNvSpPr>
                  <a:spLocks noRot="1" noChangeAspect="1" noMove="1" noResize="1" noEditPoints="1" noAdjustHandles="1" noChangeArrowheads="1" noChangeShapeType="1" noTextEdit="1"/>
                </p:cNvSpPr>
                <p:nvPr/>
              </p:nvSpPr>
              <p:spPr>
                <a:xfrm>
                  <a:off x="10490477" y="3699024"/>
                  <a:ext cx="727828" cy="276999"/>
                </a:xfrm>
                <a:prstGeom prst="rect">
                  <a:avLst/>
                </a:prstGeom>
                <a:blipFill>
                  <a:blip r:embed="rId2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8C1FB8C0-4177-D54A-911D-DB124CB75895}"/>
                    </a:ext>
                  </a:extLst>
                </p:cNvPr>
                <p:cNvSpPr/>
                <p:nvPr/>
              </p:nvSpPr>
              <p:spPr>
                <a:xfrm>
                  <a:off x="10129437" y="4442219"/>
                  <a:ext cx="103554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𝑑</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162" name="Rectangle 161">
                  <a:extLst>
                    <a:ext uri="{FF2B5EF4-FFF2-40B4-BE49-F238E27FC236}">
                      <a16:creationId xmlns:a16="http://schemas.microsoft.com/office/drawing/2014/main" id="{8C1FB8C0-4177-D54A-911D-DB124CB75895}"/>
                    </a:ext>
                  </a:extLst>
                </p:cNvPr>
                <p:cNvSpPr>
                  <a:spLocks noRot="1" noChangeAspect="1" noMove="1" noResize="1" noEditPoints="1" noAdjustHandles="1" noChangeArrowheads="1" noChangeShapeType="1" noTextEdit="1"/>
                </p:cNvSpPr>
                <p:nvPr/>
              </p:nvSpPr>
              <p:spPr>
                <a:xfrm>
                  <a:off x="10129437" y="4442219"/>
                  <a:ext cx="1035540" cy="461665"/>
                </a:xfrm>
                <a:prstGeom prst="rect">
                  <a:avLst/>
                </a:prstGeom>
                <a:blipFill>
                  <a:blip r:embed="rId29"/>
                  <a:stretch>
                    <a:fillRect b="-54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3" name="Rectangle 162">
                  <a:extLst>
                    <a:ext uri="{FF2B5EF4-FFF2-40B4-BE49-F238E27FC236}">
                      <a16:creationId xmlns:a16="http://schemas.microsoft.com/office/drawing/2014/main" id="{86C8B59C-2E9A-5F42-B9B9-2743ACB057A8}"/>
                    </a:ext>
                  </a:extLst>
                </p:cNvPr>
                <p:cNvSpPr/>
                <p:nvPr/>
              </p:nvSpPr>
              <p:spPr>
                <a:xfrm>
                  <a:off x="10281557" y="4961700"/>
                  <a:ext cx="102592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𝑑</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𝑖</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163" name="Rectangle 162">
                  <a:extLst>
                    <a:ext uri="{FF2B5EF4-FFF2-40B4-BE49-F238E27FC236}">
                      <a16:creationId xmlns:a16="http://schemas.microsoft.com/office/drawing/2014/main" id="{86C8B59C-2E9A-5F42-B9B9-2743ACB057A8}"/>
                    </a:ext>
                  </a:extLst>
                </p:cNvPr>
                <p:cNvSpPr>
                  <a:spLocks noRot="1" noChangeAspect="1" noMove="1" noResize="1" noEditPoints="1" noAdjustHandles="1" noChangeArrowheads="1" noChangeShapeType="1" noTextEdit="1"/>
                </p:cNvSpPr>
                <p:nvPr/>
              </p:nvSpPr>
              <p:spPr>
                <a:xfrm>
                  <a:off x="10281557" y="4961700"/>
                  <a:ext cx="1025922" cy="461665"/>
                </a:xfrm>
                <a:prstGeom prst="rect">
                  <a:avLst/>
                </a:prstGeom>
                <a:blipFill>
                  <a:blip r:embed="rId30"/>
                  <a:stretch>
                    <a:fillRect b="-54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4" name="Rectangle 163">
                  <a:extLst>
                    <a:ext uri="{FF2B5EF4-FFF2-40B4-BE49-F238E27FC236}">
                      <a16:creationId xmlns:a16="http://schemas.microsoft.com/office/drawing/2014/main" id="{EE0A989A-6C2E-684E-AAE3-2FDA9F8207CB}"/>
                    </a:ext>
                  </a:extLst>
                </p:cNvPr>
                <p:cNvSpPr/>
                <p:nvPr/>
              </p:nvSpPr>
              <p:spPr>
                <a:xfrm>
                  <a:off x="8237487" y="5060755"/>
                  <a:ext cx="7223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164" name="Rectangle 163">
                  <a:extLst>
                    <a:ext uri="{FF2B5EF4-FFF2-40B4-BE49-F238E27FC236}">
                      <a16:creationId xmlns:a16="http://schemas.microsoft.com/office/drawing/2014/main" id="{EE0A989A-6C2E-684E-AAE3-2FDA9F8207CB}"/>
                    </a:ext>
                  </a:extLst>
                </p:cNvPr>
                <p:cNvSpPr>
                  <a:spLocks noRot="1" noChangeAspect="1" noMove="1" noResize="1" noEditPoints="1" noAdjustHandles="1" noChangeArrowheads="1" noChangeShapeType="1" noTextEdit="1"/>
                </p:cNvSpPr>
                <p:nvPr/>
              </p:nvSpPr>
              <p:spPr>
                <a:xfrm>
                  <a:off x="8237487" y="5060755"/>
                  <a:ext cx="722314" cy="461665"/>
                </a:xfrm>
                <a:prstGeom prst="rect">
                  <a:avLst/>
                </a:prstGeom>
                <a:blipFill>
                  <a:blip r:embed="rId31"/>
                  <a:stretch>
                    <a:fillRect b="-26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5" name="Rectangle 164">
                  <a:extLst>
                    <a:ext uri="{FF2B5EF4-FFF2-40B4-BE49-F238E27FC236}">
                      <a16:creationId xmlns:a16="http://schemas.microsoft.com/office/drawing/2014/main" id="{3BB83DAF-D7B5-9B4B-B28C-33B165B82A38}"/>
                    </a:ext>
                  </a:extLst>
                </p:cNvPr>
                <p:cNvSpPr/>
                <p:nvPr/>
              </p:nvSpPr>
              <p:spPr>
                <a:xfrm>
                  <a:off x="7136061" y="4433410"/>
                  <a:ext cx="7223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165" name="Rectangle 164">
                  <a:extLst>
                    <a:ext uri="{FF2B5EF4-FFF2-40B4-BE49-F238E27FC236}">
                      <a16:creationId xmlns:a16="http://schemas.microsoft.com/office/drawing/2014/main" id="{3BB83DAF-D7B5-9B4B-B28C-33B165B82A38}"/>
                    </a:ext>
                  </a:extLst>
                </p:cNvPr>
                <p:cNvSpPr>
                  <a:spLocks noRot="1" noChangeAspect="1" noMove="1" noResize="1" noEditPoints="1" noAdjustHandles="1" noChangeArrowheads="1" noChangeShapeType="1" noTextEdit="1"/>
                </p:cNvSpPr>
                <p:nvPr/>
              </p:nvSpPr>
              <p:spPr>
                <a:xfrm>
                  <a:off x="7136061" y="4433410"/>
                  <a:ext cx="722314" cy="461665"/>
                </a:xfrm>
                <a:prstGeom prst="rect">
                  <a:avLst/>
                </a:prstGeom>
                <a:blipFill>
                  <a:blip r:embed="rId32"/>
                  <a:stretch>
                    <a:fillRect b="-54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6" name="Rectangle 165">
                  <a:extLst>
                    <a:ext uri="{FF2B5EF4-FFF2-40B4-BE49-F238E27FC236}">
                      <a16:creationId xmlns:a16="http://schemas.microsoft.com/office/drawing/2014/main" id="{B4BD43AF-3876-004E-94BC-D14351DD12C6}"/>
                    </a:ext>
                  </a:extLst>
                </p:cNvPr>
                <p:cNvSpPr/>
                <p:nvPr/>
              </p:nvSpPr>
              <p:spPr>
                <a:xfrm>
                  <a:off x="7654168" y="553690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494" name="Rectangle 493">
                  <a:extLst>
                    <a:ext uri="{FF2B5EF4-FFF2-40B4-BE49-F238E27FC236}">
                      <a16:creationId xmlns:a16="http://schemas.microsoft.com/office/drawing/2014/main" id="{21DDF6E0-5DAA-184A-BCEB-33C6BAD88896}"/>
                    </a:ext>
                  </a:extLst>
                </p:cNvPr>
                <p:cNvSpPr>
                  <a:spLocks noRot="1" noChangeAspect="1" noMove="1" noResize="1" noEditPoints="1" noAdjustHandles="1" noChangeArrowheads="1" noChangeShapeType="1" noTextEdit="1"/>
                </p:cNvSpPr>
                <p:nvPr/>
              </p:nvSpPr>
              <p:spPr>
                <a:xfrm>
                  <a:off x="7654168" y="5536902"/>
                  <a:ext cx="478080" cy="369012"/>
                </a:xfrm>
                <a:prstGeom prst="rect">
                  <a:avLst/>
                </a:prstGeom>
                <a:blipFill>
                  <a:blip r:embed="rId33"/>
                  <a:stretch>
                    <a:fillRect b="-6667"/>
                  </a:stretch>
                </a:blipFill>
              </p:spPr>
              <p:txBody>
                <a:bodyPr/>
                <a:lstStyle/>
                <a:p>
                  <a:r>
                    <a:rPr lang="en-GB">
                      <a:noFill/>
                    </a:rPr>
                    <a:t> </a:t>
                  </a:r>
                </a:p>
              </p:txBody>
            </p:sp>
          </mc:Fallback>
        </mc:AlternateContent>
        <p:cxnSp>
          <p:nvCxnSpPr>
            <p:cNvPr id="167" name="Straight Connector 166">
              <a:extLst>
                <a:ext uri="{FF2B5EF4-FFF2-40B4-BE49-F238E27FC236}">
                  <a16:creationId xmlns:a16="http://schemas.microsoft.com/office/drawing/2014/main" id="{A316E54D-17FD-6943-866B-A11A6B28540D}"/>
                </a:ext>
              </a:extLst>
            </p:cNvPr>
            <p:cNvCxnSpPr>
              <a:cxnSpLocks/>
              <a:stCxn id="166" idx="0"/>
              <a:endCxn id="168" idx="4"/>
            </p:cNvCxnSpPr>
            <p:nvPr/>
          </p:nvCxnSpPr>
          <p:spPr>
            <a:xfrm flipV="1">
              <a:off x="7893208" y="4584824"/>
              <a:ext cx="6307" cy="95207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170832AF-921A-194D-A885-025C49D54827}"/>
                </a:ext>
              </a:extLst>
            </p:cNvPr>
            <p:cNvSpPr/>
            <p:nvPr/>
          </p:nvSpPr>
          <p:spPr>
            <a:xfrm>
              <a:off x="7863552" y="4512899"/>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169" name="Rectangle 168">
                  <a:extLst>
                    <a:ext uri="{FF2B5EF4-FFF2-40B4-BE49-F238E27FC236}">
                      <a16:creationId xmlns:a16="http://schemas.microsoft.com/office/drawing/2014/main" id="{68A292EE-DF7C-5548-8423-2DF5CD2D7957}"/>
                    </a:ext>
                  </a:extLst>
                </p:cNvPr>
                <p:cNvSpPr/>
                <p:nvPr/>
              </p:nvSpPr>
              <p:spPr>
                <a:xfrm>
                  <a:off x="8775436" y="5540251"/>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497" name="Rectangle 496">
                  <a:extLst>
                    <a:ext uri="{FF2B5EF4-FFF2-40B4-BE49-F238E27FC236}">
                      <a16:creationId xmlns:a16="http://schemas.microsoft.com/office/drawing/2014/main" id="{C5424790-3696-C545-8DBF-466DCFE3D2FD}"/>
                    </a:ext>
                  </a:extLst>
                </p:cNvPr>
                <p:cNvSpPr>
                  <a:spLocks noRot="1" noChangeAspect="1" noMove="1" noResize="1" noEditPoints="1" noAdjustHandles="1" noChangeArrowheads="1" noChangeShapeType="1" noTextEdit="1"/>
                </p:cNvSpPr>
                <p:nvPr/>
              </p:nvSpPr>
              <p:spPr>
                <a:xfrm>
                  <a:off x="8775436" y="5540251"/>
                  <a:ext cx="478080" cy="369012"/>
                </a:xfrm>
                <a:prstGeom prst="rect">
                  <a:avLst/>
                </a:prstGeom>
                <a:blipFill>
                  <a:blip r:embed="rId34"/>
                  <a:stretch>
                    <a:fillRect b="-6667"/>
                  </a:stretch>
                </a:blipFill>
              </p:spPr>
              <p:txBody>
                <a:bodyPr/>
                <a:lstStyle/>
                <a:p>
                  <a:r>
                    <a:rPr lang="en-GB">
                      <a:noFill/>
                    </a:rPr>
                    <a:t> </a:t>
                  </a:r>
                </a:p>
              </p:txBody>
            </p:sp>
          </mc:Fallback>
        </mc:AlternateContent>
        <p:cxnSp>
          <p:nvCxnSpPr>
            <p:cNvPr id="170" name="Straight Connector 169">
              <a:extLst>
                <a:ext uri="{FF2B5EF4-FFF2-40B4-BE49-F238E27FC236}">
                  <a16:creationId xmlns:a16="http://schemas.microsoft.com/office/drawing/2014/main" id="{0969BF7D-1FAE-6842-9F81-CB2525375BFD}"/>
                </a:ext>
              </a:extLst>
            </p:cNvPr>
            <p:cNvCxnSpPr>
              <a:cxnSpLocks/>
              <a:stCxn id="169" idx="0"/>
              <a:endCxn id="172" idx="4"/>
            </p:cNvCxnSpPr>
            <p:nvPr/>
          </p:nvCxnSpPr>
          <p:spPr>
            <a:xfrm flipV="1">
              <a:off x="9014476" y="5205304"/>
              <a:ext cx="1" cy="33494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8E2A52C-C9D4-384F-BAA8-E5257D31CAA8}"/>
                </a:ext>
              </a:extLst>
            </p:cNvPr>
            <p:cNvCxnSpPr>
              <a:cxnSpLocks/>
              <a:stCxn id="172" idx="0"/>
              <a:endCxn id="173" idx="4"/>
            </p:cNvCxnSpPr>
            <p:nvPr/>
          </p:nvCxnSpPr>
          <p:spPr>
            <a:xfrm flipH="1" flipV="1">
              <a:off x="9014476" y="4800861"/>
              <a:ext cx="1" cy="332518"/>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2" name="Oval 171">
              <a:extLst>
                <a:ext uri="{FF2B5EF4-FFF2-40B4-BE49-F238E27FC236}">
                  <a16:creationId xmlns:a16="http://schemas.microsoft.com/office/drawing/2014/main" id="{D4EB1B6A-5C96-644D-9BE7-FB016C2D1D86}"/>
                </a:ext>
              </a:extLst>
            </p:cNvPr>
            <p:cNvSpPr/>
            <p:nvPr/>
          </p:nvSpPr>
          <p:spPr>
            <a:xfrm>
              <a:off x="8978514" y="5133379"/>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39D5697C-1DD2-F64E-8CE9-A68224072F27}"/>
                    </a:ext>
                  </a:extLst>
                </p:cNvPr>
                <p:cNvSpPr txBox="1">
                  <a:spLocks/>
                </p:cNvSpPr>
                <p:nvPr/>
              </p:nvSpPr>
              <p:spPr>
                <a:xfrm>
                  <a:off x="8762476" y="4296861"/>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𝑚</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501" name="TextBox 500">
                  <a:extLst>
                    <a:ext uri="{FF2B5EF4-FFF2-40B4-BE49-F238E27FC236}">
                      <a16:creationId xmlns:a16="http://schemas.microsoft.com/office/drawing/2014/main" id="{E7903046-253F-CA45-8127-D158CB0F134D}"/>
                    </a:ext>
                  </a:extLst>
                </p:cNvPr>
                <p:cNvSpPr txBox="1">
                  <a:spLocks noRot="1" noChangeAspect="1" noMove="1" noResize="1" noEditPoints="1" noAdjustHandles="1" noChangeArrowheads="1" noChangeShapeType="1" noTextEdit="1"/>
                </p:cNvSpPr>
                <p:nvPr/>
              </p:nvSpPr>
              <p:spPr>
                <a:xfrm>
                  <a:off x="8762476" y="4296861"/>
                  <a:ext cx="504000" cy="504000"/>
                </a:xfrm>
                <a:prstGeom prst="ellipse">
                  <a:avLst/>
                </a:prstGeom>
                <a:blipFill>
                  <a:blip r:embed="rId35"/>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279D9153-5C09-D94C-A242-F32E77ABFE54}"/>
                    </a:ext>
                  </a:extLst>
                </p:cNvPr>
                <p:cNvSpPr/>
                <p:nvPr/>
              </p:nvSpPr>
              <p:spPr>
                <a:xfrm>
                  <a:off x="9216847" y="4410362"/>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502" name="Rectangle 501">
                  <a:extLst>
                    <a:ext uri="{FF2B5EF4-FFF2-40B4-BE49-F238E27FC236}">
                      <a16:creationId xmlns:a16="http://schemas.microsoft.com/office/drawing/2014/main" id="{D71915F7-D194-014F-9C6F-9FE8FCD4B703}"/>
                    </a:ext>
                  </a:extLst>
                </p:cNvPr>
                <p:cNvSpPr>
                  <a:spLocks noRot="1" noChangeAspect="1" noMove="1" noResize="1" noEditPoints="1" noAdjustHandles="1" noChangeArrowheads="1" noChangeShapeType="1" noTextEdit="1"/>
                </p:cNvSpPr>
                <p:nvPr/>
              </p:nvSpPr>
              <p:spPr>
                <a:xfrm>
                  <a:off x="9216847" y="4410362"/>
                  <a:ext cx="403316" cy="276999"/>
                </a:xfrm>
                <a:prstGeom prst="rect">
                  <a:avLst/>
                </a:prstGeom>
                <a:blipFill>
                  <a:blip r:embed="rId3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FC0BECF2-935F-EF41-ADAA-050E89408C1E}"/>
                    </a:ext>
                  </a:extLst>
                </p:cNvPr>
                <p:cNvSpPr/>
                <p:nvPr/>
              </p:nvSpPr>
              <p:spPr>
                <a:xfrm>
                  <a:off x="8982148" y="502538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503" name="Rectangle 502">
                  <a:extLst>
                    <a:ext uri="{FF2B5EF4-FFF2-40B4-BE49-F238E27FC236}">
                      <a16:creationId xmlns:a16="http://schemas.microsoft.com/office/drawing/2014/main" id="{8F899E30-C683-DB4A-8BE7-E09746ABB358}"/>
                    </a:ext>
                  </a:extLst>
                </p:cNvPr>
                <p:cNvSpPr>
                  <a:spLocks noRot="1" noChangeAspect="1" noMove="1" noResize="1" noEditPoints="1" noAdjustHandles="1" noChangeArrowheads="1" noChangeShapeType="1" noTextEdit="1"/>
                </p:cNvSpPr>
                <p:nvPr/>
              </p:nvSpPr>
              <p:spPr>
                <a:xfrm>
                  <a:off x="8982148" y="5025389"/>
                  <a:ext cx="403316" cy="276999"/>
                </a:xfrm>
                <a:prstGeom prst="rect">
                  <a:avLst/>
                </a:prstGeom>
                <a:blipFill>
                  <a:blip r:embed="rId3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88ACFC97-A669-A749-AD26-B516C49FC668}"/>
                    </a:ext>
                  </a:extLst>
                </p:cNvPr>
                <p:cNvSpPr/>
                <p:nvPr/>
              </p:nvSpPr>
              <p:spPr>
                <a:xfrm>
                  <a:off x="10486759" y="3244735"/>
                  <a:ext cx="54380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504" name="Rectangle 503">
                  <a:extLst>
                    <a:ext uri="{FF2B5EF4-FFF2-40B4-BE49-F238E27FC236}">
                      <a16:creationId xmlns:a16="http://schemas.microsoft.com/office/drawing/2014/main" id="{0B2E0A89-A28C-2541-8BAB-ACACB3D0922A}"/>
                    </a:ext>
                  </a:extLst>
                </p:cNvPr>
                <p:cNvSpPr>
                  <a:spLocks noRot="1" noChangeAspect="1" noMove="1" noResize="1" noEditPoints="1" noAdjustHandles="1" noChangeArrowheads="1" noChangeShapeType="1" noTextEdit="1"/>
                </p:cNvSpPr>
                <p:nvPr/>
              </p:nvSpPr>
              <p:spPr>
                <a:xfrm>
                  <a:off x="10486759" y="3244735"/>
                  <a:ext cx="543803" cy="276999"/>
                </a:xfrm>
                <a:prstGeom prst="rect">
                  <a:avLst/>
                </a:prstGeom>
                <a:blipFill>
                  <a:blip r:embed="rId38"/>
                  <a:stretch>
                    <a:fillRect b="-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02353D9B-8D0C-6941-B338-C9D1452F5CDB}"/>
                    </a:ext>
                  </a:extLst>
                </p:cNvPr>
                <p:cNvSpPr/>
                <p:nvPr/>
              </p:nvSpPr>
              <p:spPr>
                <a:xfrm>
                  <a:off x="10431679" y="3048773"/>
                  <a:ext cx="65396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oMath>
                    </m:oMathPara>
                  </a14:m>
                  <a:endParaRPr lang="en-GB" sz="1200" dirty="0">
                    <a:solidFill>
                      <a:schemeClr val="tx1">
                        <a:lumMod val="60000"/>
                        <a:lumOff val="40000"/>
                      </a:schemeClr>
                    </a:solidFill>
                  </a:endParaRPr>
                </a:p>
              </p:txBody>
            </p:sp>
          </mc:Choice>
          <mc:Fallback xmlns="">
            <p:sp>
              <p:nvSpPr>
                <p:cNvPr id="177" name="Rectangle 176">
                  <a:extLst>
                    <a:ext uri="{FF2B5EF4-FFF2-40B4-BE49-F238E27FC236}">
                      <a16:creationId xmlns:a16="http://schemas.microsoft.com/office/drawing/2014/main" id="{02353D9B-8D0C-6941-B338-C9D1452F5CDB}"/>
                    </a:ext>
                  </a:extLst>
                </p:cNvPr>
                <p:cNvSpPr>
                  <a:spLocks noRot="1" noChangeAspect="1" noMove="1" noResize="1" noEditPoints="1" noAdjustHandles="1" noChangeArrowheads="1" noChangeShapeType="1" noTextEdit="1"/>
                </p:cNvSpPr>
                <p:nvPr/>
              </p:nvSpPr>
              <p:spPr>
                <a:xfrm>
                  <a:off x="10431679" y="3048773"/>
                  <a:ext cx="653962" cy="276999"/>
                </a:xfrm>
                <a:prstGeom prst="rect">
                  <a:avLst/>
                </a:prstGeom>
                <a:blipFill>
                  <a:blip r:embed="rId39"/>
                  <a:stretch>
                    <a:fillRect/>
                  </a:stretch>
                </a:blipFill>
              </p:spPr>
              <p:txBody>
                <a:bodyPr/>
                <a:lstStyle/>
                <a:p>
                  <a:r>
                    <a:rPr lang="en-GB">
                      <a:noFill/>
                    </a:rPr>
                    <a:t> </a:t>
                  </a:r>
                </a:p>
              </p:txBody>
            </p:sp>
          </mc:Fallback>
        </mc:AlternateContent>
      </p:grpSp>
      <p:grpSp>
        <p:nvGrpSpPr>
          <p:cNvPr id="178" name="Group 177">
            <a:extLst>
              <a:ext uri="{FF2B5EF4-FFF2-40B4-BE49-F238E27FC236}">
                <a16:creationId xmlns:a16="http://schemas.microsoft.com/office/drawing/2014/main" id="{D13A3DD1-F9E2-4347-B79E-2FC208C41650}"/>
              </a:ext>
            </a:extLst>
          </p:cNvPr>
          <p:cNvGrpSpPr/>
          <p:nvPr/>
        </p:nvGrpSpPr>
        <p:grpSpPr>
          <a:xfrm>
            <a:off x="8169497" y="745865"/>
            <a:ext cx="3658145" cy="1650928"/>
            <a:chOff x="6907622" y="3651587"/>
            <a:chExt cx="5051915" cy="2279933"/>
          </a:xfrm>
        </p:grpSpPr>
        <p:grpSp>
          <p:nvGrpSpPr>
            <p:cNvPr id="179" name="Group 178">
              <a:extLst>
                <a:ext uri="{FF2B5EF4-FFF2-40B4-BE49-F238E27FC236}">
                  <a16:creationId xmlns:a16="http://schemas.microsoft.com/office/drawing/2014/main" id="{DF9843D6-5445-8647-A714-3C55B38F0F02}"/>
                </a:ext>
              </a:extLst>
            </p:cNvPr>
            <p:cNvGrpSpPr/>
            <p:nvPr/>
          </p:nvGrpSpPr>
          <p:grpSpPr>
            <a:xfrm>
              <a:off x="8323703" y="3758390"/>
              <a:ext cx="1952714" cy="514051"/>
              <a:chOff x="8737128" y="3128966"/>
              <a:chExt cx="1952714" cy="514051"/>
            </a:xfrm>
          </p:grpSpPr>
          <p:cxnSp>
            <p:nvCxnSpPr>
              <p:cNvPr id="207" name="Straight Connector 206">
                <a:extLst>
                  <a:ext uri="{FF2B5EF4-FFF2-40B4-BE49-F238E27FC236}">
                    <a16:creationId xmlns:a16="http://schemas.microsoft.com/office/drawing/2014/main" id="{62F477E0-E95D-EA4E-910B-396A6C6959DD}"/>
                  </a:ext>
                </a:extLst>
              </p:cNvPr>
              <p:cNvCxnSpPr>
                <a:cxnSpLocks/>
                <a:stCxn id="180" idx="6"/>
                <a:endCxn id="212" idx="1"/>
              </p:cNvCxnSpPr>
              <p:nvPr/>
            </p:nvCxnSpPr>
            <p:spPr>
              <a:xfrm>
                <a:off x="8737128" y="3231353"/>
                <a:ext cx="840557" cy="8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ADD1F34-46DA-6C40-A196-46C0B3C7196A}"/>
                  </a:ext>
                </a:extLst>
              </p:cNvPr>
              <p:cNvCxnSpPr>
                <a:cxnSpLocks/>
                <a:stCxn id="181" idx="2"/>
                <a:endCxn id="212" idx="3"/>
              </p:cNvCxnSpPr>
              <p:nvPr/>
            </p:nvCxnSpPr>
            <p:spPr>
              <a:xfrm flipH="1">
                <a:off x="9721685" y="3231357"/>
                <a:ext cx="968157" cy="8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668473F8-5623-9548-B05F-9FD69A946993}"/>
                  </a:ext>
                </a:extLst>
              </p:cNvPr>
              <p:cNvCxnSpPr>
                <a:cxnSpLocks/>
                <a:stCxn id="184" idx="0"/>
                <a:endCxn id="212" idx="2"/>
              </p:cNvCxnSpPr>
              <p:nvPr/>
            </p:nvCxnSpPr>
            <p:spPr>
              <a:xfrm flipH="1" flipV="1">
                <a:off x="9649685" y="3311884"/>
                <a:ext cx="6670" cy="33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CC9A53F1-2EAD-3241-A126-B966E346DD4E}"/>
                  </a:ext>
                </a:extLst>
              </p:cNvPr>
              <p:cNvGrpSpPr/>
              <p:nvPr/>
            </p:nvGrpSpPr>
            <p:grpSpPr>
              <a:xfrm>
                <a:off x="9540595" y="3128966"/>
                <a:ext cx="540370" cy="412745"/>
                <a:chOff x="9540595" y="3128966"/>
                <a:chExt cx="540370" cy="412745"/>
              </a:xfrm>
            </p:grpSpPr>
            <p:sp>
              <p:nvSpPr>
                <p:cNvPr id="211" name="Rectangle 210">
                  <a:extLst>
                    <a:ext uri="{FF2B5EF4-FFF2-40B4-BE49-F238E27FC236}">
                      <a16:creationId xmlns:a16="http://schemas.microsoft.com/office/drawing/2014/main" id="{F0105806-683D-324B-85E8-DCEECCAE5BAE}"/>
                    </a:ext>
                  </a:extLst>
                </p:cNvPr>
                <p:cNvSpPr/>
                <p:nvPr/>
              </p:nvSpPr>
              <p:spPr>
                <a:xfrm>
                  <a:off x="9540595" y="31289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2" name="Rectangle 211">
                  <a:extLst>
                    <a:ext uri="{FF2B5EF4-FFF2-40B4-BE49-F238E27FC236}">
                      <a16:creationId xmlns:a16="http://schemas.microsoft.com/office/drawing/2014/main" id="{359F0CDB-0E78-F44A-8EDC-37B1008E3648}"/>
                    </a:ext>
                  </a:extLst>
                </p:cNvPr>
                <p:cNvSpPr/>
                <p:nvPr/>
              </p:nvSpPr>
              <p:spPr>
                <a:xfrm>
                  <a:off x="9577685" y="3167884"/>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3" name="Rectangle 212">
                  <a:extLst>
                    <a:ext uri="{FF2B5EF4-FFF2-40B4-BE49-F238E27FC236}">
                      <a16:creationId xmlns:a16="http://schemas.microsoft.com/office/drawing/2014/main" id="{F42C3B2A-FEF7-EC47-A875-5F7AAC834E03}"/>
                    </a:ext>
                  </a:extLst>
                </p:cNvPr>
                <p:cNvSpPr/>
                <p:nvPr/>
              </p:nvSpPr>
              <p:spPr>
                <a:xfrm>
                  <a:off x="9619203" y="3210883"/>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C269C5F4-FBA3-4946-94FF-2ECE8882ECF6}"/>
                        </a:ext>
                      </a:extLst>
                    </p:cNvPr>
                    <p:cNvSpPr txBox="1"/>
                    <p:nvPr/>
                  </p:nvSpPr>
                  <p:spPr>
                    <a:xfrm>
                      <a:off x="9772811" y="3244180"/>
                      <a:ext cx="308154" cy="2975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charset="0"/>
                                  </a:rPr>
                                  <m:t>𝑔</m:t>
                                </m:r>
                              </m:e>
                              <m:sub>
                                <m:r>
                                  <a:rPr lang="de-DE" sz="1400" i="1">
                                    <a:latin typeface="Cambria Math" charset="0"/>
                                  </a:rPr>
                                  <m:t>1</m:t>
                                </m:r>
                              </m:sub>
                            </m:sSub>
                          </m:oMath>
                        </m:oMathPara>
                      </a14:m>
                      <a:endParaRPr lang="en-GB" sz="1400" dirty="0"/>
                    </a:p>
                  </p:txBody>
                </p:sp>
              </mc:Choice>
              <mc:Fallback xmlns="">
                <p:sp>
                  <p:nvSpPr>
                    <p:cNvPr id="542" name="TextBox 541">
                      <a:extLst>
                        <a:ext uri="{FF2B5EF4-FFF2-40B4-BE49-F238E27FC236}">
                          <a16:creationId xmlns:a16="http://schemas.microsoft.com/office/drawing/2014/main" id="{C734339B-8611-B244-B833-E634A9B1EF6D}"/>
                        </a:ext>
                      </a:extLst>
                    </p:cNvPr>
                    <p:cNvSpPr txBox="1">
                      <a:spLocks noRot="1" noChangeAspect="1" noMove="1" noResize="1" noEditPoints="1" noAdjustHandles="1" noChangeArrowheads="1" noChangeShapeType="1" noTextEdit="1"/>
                    </p:cNvSpPr>
                    <p:nvPr/>
                  </p:nvSpPr>
                  <p:spPr>
                    <a:xfrm>
                      <a:off x="9772811" y="3244180"/>
                      <a:ext cx="308154" cy="297531"/>
                    </a:xfrm>
                    <a:prstGeom prst="rect">
                      <a:avLst/>
                    </a:prstGeom>
                    <a:blipFill>
                      <a:blip r:embed="rId40"/>
                      <a:stretch>
                        <a:fillRect l="-15789"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80" name="Oval 179">
                  <a:extLst>
                    <a:ext uri="{FF2B5EF4-FFF2-40B4-BE49-F238E27FC236}">
                      <a16:creationId xmlns:a16="http://schemas.microsoft.com/office/drawing/2014/main" id="{8A4A8114-29B3-054C-B3C2-CB442E7341C6}"/>
                    </a:ext>
                  </a:extLst>
                </p:cNvPr>
                <p:cNvSpPr/>
                <p:nvPr/>
              </p:nvSpPr>
              <p:spPr>
                <a:xfrm>
                  <a:off x="7109772" y="3651587"/>
                  <a:ext cx="1213931"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i="1" smtClean="0">
                            <a:latin typeface="Cambria Math" charset="0"/>
                          </a:rPr>
                          <m:t>𝑁𝑎𝑡</m:t>
                        </m:r>
                        <m:d>
                          <m:dPr>
                            <m:ctrlPr>
                              <a:rPr lang="de-DE" sz="1400" i="1">
                                <a:latin typeface="Cambria Math" panose="02040503050406030204" pitchFamily="18" charset="0"/>
                              </a:rPr>
                            </m:ctrlPr>
                          </m:dPr>
                          <m:e>
                            <m:r>
                              <a:rPr lang="de-DE" sz="1400" i="1">
                                <a:latin typeface="Cambria Math" panose="02040503050406030204" pitchFamily="18" charset="0"/>
                              </a:rPr>
                              <m:t>𝐷</m:t>
                            </m:r>
                          </m:e>
                        </m:d>
                      </m:oMath>
                    </m:oMathPara>
                  </a14:m>
                  <a:endParaRPr lang="en-GB" sz="1400" dirty="0"/>
                </a:p>
              </p:txBody>
            </p:sp>
          </mc:Choice>
          <mc:Fallback xmlns="">
            <p:sp>
              <p:nvSpPr>
                <p:cNvPr id="508" name="Oval 507">
                  <a:extLst>
                    <a:ext uri="{FF2B5EF4-FFF2-40B4-BE49-F238E27FC236}">
                      <a16:creationId xmlns:a16="http://schemas.microsoft.com/office/drawing/2014/main" id="{B294B7F9-2548-884B-90CB-70D7B1AE5DED}"/>
                    </a:ext>
                  </a:extLst>
                </p:cNvPr>
                <p:cNvSpPr>
                  <a:spLocks noRot="1" noChangeAspect="1" noMove="1" noResize="1" noEditPoints="1" noAdjustHandles="1" noChangeArrowheads="1" noChangeShapeType="1" noTextEdit="1"/>
                </p:cNvSpPr>
                <p:nvPr/>
              </p:nvSpPr>
              <p:spPr>
                <a:xfrm>
                  <a:off x="7109772" y="3651587"/>
                  <a:ext cx="1213931" cy="418381"/>
                </a:xfrm>
                <a:prstGeom prst="ellipse">
                  <a:avLst/>
                </a:prstGeom>
                <a:blipFill>
                  <a:blip r:embed="rId4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1" name="Oval 180">
                  <a:extLst>
                    <a:ext uri="{FF2B5EF4-FFF2-40B4-BE49-F238E27FC236}">
                      <a16:creationId xmlns:a16="http://schemas.microsoft.com/office/drawing/2014/main" id="{A4DA71EE-E885-DA4C-9E49-ED357D47A43E}"/>
                    </a:ext>
                  </a:extLst>
                </p:cNvPr>
                <p:cNvSpPr/>
                <p:nvPr/>
              </p:nvSpPr>
              <p:spPr>
                <a:xfrm>
                  <a:off x="10276417" y="3651590"/>
                  <a:ext cx="1058655" cy="418381"/>
                </a:xfrm>
                <a:prstGeom prst="ellipse">
                  <a:avLst/>
                </a:prstGeom>
                <a:solidFill>
                  <a:schemeClr val="bg1"/>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𝐴𝑐𝑐</m:t>
                        </m:r>
                        <m:d>
                          <m:dPr>
                            <m:ctrlPr>
                              <a:rPr lang="de-DE" sz="1400" i="1">
                                <a:latin typeface="Cambria Math" panose="02040503050406030204" pitchFamily="18" charset="0"/>
                              </a:rPr>
                            </m:ctrlPr>
                          </m:dPr>
                          <m:e>
                            <m:r>
                              <a:rPr lang="de-DE" sz="1400" b="0" i="1" smtClean="0">
                                <a:latin typeface="Cambria Math" panose="02040503050406030204" pitchFamily="18" charset="0"/>
                              </a:rPr>
                              <m:t>𝐼</m:t>
                            </m:r>
                          </m:e>
                        </m:d>
                      </m:oMath>
                    </m:oMathPara>
                  </a14:m>
                  <a:endParaRPr lang="en-GB" sz="1400" dirty="0"/>
                </a:p>
              </p:txBody>
            </p:sp>
          </mc:Choice>
          <mc:Fallback xmlns="">
            <p:sp>
              <p:nvSpPr>
                <p:cNvPr id="509" name="Oval 508">
                  <a:extLst>
                    <a:ext uri="{FF2B5EF4-FFF2-40B4-BE49-F238E27FC236}">
                      <a16:creationId xmlns:a16="http://schemas.microsoft.com/office/drawing/2014/main" id="{083CD013-6FF5-3946-84FA-EE94AF0155A6}"/>
                    </a:ext>
                  </a:extLst>
                </p:cNvPr>
                <p:cNvSpPr>
                  <a:spLocks noRot="1" noChangeAspect="1" noMove="1" noResize="1" noEditPoints="1" noAdjustHandles="1" noChangeArrowheads="1" noChangeShapeType="1" noTextEdit="1"/>
                </p:cNvSpPr>
                <p:nvPr/>
              </p:nvSpPr>
              <p:spPr>
                <a:xfrm>
                  <a:off x="10276417" y="3651590"/>
                  <a:ext cx="1058655" cy="418381"/>
                </a:xfrm>
                <a:prstGeom prst="ellipse">
                  <a:avLst/>
                </a:prstGeom>
                <a:blipFill>
                  <a:blip r:embed="rId4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2" name="Oval 181">
                  <a:extLst>
                    <a:ext uri="{FF2B5EF4-FFF2-40B4-BE49-F238E27FC236}">
                      <a16:creationId xmlns:a16="http://schemas.microsoft.com/office/drawing/2014/main" id="{546D0E24-28F1-1B4D-B7ED-FA78BA0E1831}"/>
                    </a:ext>
                  </a:extLst>
                </p:cNvPr>
                <p:cNvSpPr/>
                <p:nvPr/>
              </p:nvSpPr>
              <p:spPr>
                <a:xfrm>
                  <a:off x="8617876" y="5513138"/>
                  <a:ext cx="1254398"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49" name="Oval 48">
                  <a:extLst>
                    <a:ext uri="{FF2B5EF4-FFF2-40B4-BE49-F238E27FC236}">
                      <a16:creationId xmlns:a16="http://schemas.microsoft.com/office/drawing/2014/main" id="{E54DC2EF-E83C-124B-8B87-FA36420A46D6}"/>
                    </a:ext>
                  </a:extLst>
                </p:cNvPr>
                <p:cNvSpPr>
                  <a:spLocks noRot="1" noChangeAspect="1" noMove="1" noResize="1" noEditPoints="1" noAdjustHandles="1" noChangeArrowheads="1" noChangeShapeType="1" noTextEdit="1"/>
                </p:cNvSpPr>
                <p:nvPr/>
              </p:nvSpPr>
              <p:spPr>
                <a:xfrm>
                  <a:off x="8617876" y="5513138"/>
                  <a:ext cx="1254398" cy="418382"/>
                </a:xfrm>
                <a:prstGeom prst="ellipse">
                  <a:avLst/>
                </a:prstGeom>
                <a:blipFill>
                  <a:blip r:embed="rId4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3" name="Oval 182">
                  <a:extLst>
                    <a:ext uri="{FF2B5EF4-FFF2-40B4-BE49-F238E27FC236}">
                      <a16:creationId xmlns:a16="http://schemas.microsoft.com/office/drawing/2014/main" id="{D5723F52-EB29-AC4B-82B6-438CDA275253}"/>
                    </a:ext>
                  </a:extLst>
                </p:cNvPr>
                <p:cNvSpPr/>
                <p:nvPr/>
              </p:nvSpPr>
              <p:spPr>
                <a:xfrm>
                  <a:off x="6907622" y="4892572"/>
                  <a:ext cx="1650615"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511" name="Oval 510">
                  <a:extLst>
                    <a:ext uri="{FF2B5EF4-FFF2-40B4-BE49-F238E27FC236}">
                      <a16:creationId xmlns:a16="http://schemas.microsoft.com/office/drawing/2014/main" id="{DE22F68C-A241-A94A-9618-D2B967715D33}"/>
                    </a:ext>
                  </a:extLst>
                </p:cNvPr>
                <p:cNvSpPr>
                  <a:spLocks noRot="1" noChangeAspect="1" noMove="1" noResize="1" noEditPoints="1" noAdjustHandles="1" noChangeArrowheads="1" noChangeShapeType="1" noTextEdit="1"/>
                </p:cNvSpPr>
                <p:nvPr/>
              </p:nvSpPr>
              <p:spPr>
                <a:xfrm>
                  <a:off x="6907622" y="4892572"/>
                  <a:ext cx="1650615" cy="418381"/>
                </a:xfrm>
                <a:prstGeom prst="ellipse">
                  <a:avLst/>
                </a:prstGeom>
                <a:blipFill>
                  <a:blip r:embed="rId4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4" name="Oval 183">
                  <a:extLst>
                    <a:ext uri="{FF2B5EF4-FFF2-40B4-BE49-F238E27FC236}">
                      <a16:creationId xmlns:a16="http://schemas.microsoft.com/office/drawing/2014/main" id="{C1EFCB02-A4E7-214A-8B7B-1ED537C3CB5B}"/>
                    </a:ext>
                  </a:extLst>
                </p:cNvPr>
                <p:cNvSpPr/>
                <p:nvPr/>
              </p:nvSpPr>
              <p:spPr>
                <a:xfrm>
                  <a:off x="8837373" y="4272442"/>
                  <a:ext cx="811112"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512" name="Oval 511">
                  <a:extLst>
                    <a:ext uri="{FF2B5EF4-FFF2-40B4-BE49-F238E27FC236}">
                      <a16:creationId xmlns:a16="http://schemas.microsoft.com/office/drawing/2014/main" id="{9814F389-F4ED-C742-B90C-2AA7DEAE3EB8}"/>
                    </a:ext>
                  </a:extLst>
                </p:cNvPr>
                <p:cNvSpPr>
                  <a:spLocks noRot="1" noChangeAspect="1" noMove="1" noResize="1" noEditPoints="1" noAdjustHandles="1" noChangeArrowheads="1" noChangeShapeType="1" noTextEdit="1"/>
                </p:cNvSpPr>
                <p:nvPr/>
              </p:nvSpPr>
              <p:spPr>
                <a:xfrm>
                  <a:off x="8837373" y="4272442"/>
                  <a:ext cx="811112" cy="418381"/>
                </a:xfrm>
                <a:prstGeom prst="ellipse">
                  <a:avLst/>
                </a:prstGeom>
                <a:blipFill>
                  <a:blip r:embed="rId45"/>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5" name="Oval 184">
                  <a:extLst>
                    <a:ext uri="{FF2B5EF4-FFF2-40B4-BE49-F238E27FC236}">
                      <a16:creationId xmlns:a16="http://schemas.microsoft.com/office/drawing/2014/main" id="{2CBB85AE-94AD-AB4C-A276-BCC98CCFDD3E}"/>
                    </a:ext>
                  </a:extLst>
                </p:cNvPr>
                <p:cNvSpPr/>
                <p:nvPr/>
              </p:nvSpPr>
              <p:spPr>
                <a:xfrm>
                  <a:off x="10039464" y="4892572"/>
                  <a:ext cx="1920073"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513" name="Oval 512">
                  <a:extLst>
                    <a:ext uri="{FF2B5EF4-FFF2-40B4-BE49-F238E27FC236}">
                      <a16:creationId xmlns:a16="http://schemas.microsoft.com/office/drawing/2014/main" id="{76FEE5F9-01A0-6B41-A7CD-69B3879494B7}"/>
                    </a:ext>
                  </a:extLst>
                </p:cNvPr>
                <p:cNvSpPr>
                  <a:spLocks noRot="1" noChangeAspect="1" noMove="1" noResize="1" noEditPoints="1" noAdjustHandles="1" noChangeArrowheads="1" noChangeShapeType="1" noTextEdit="1"/>
                </p:cNvSpPr>
                <p:nvPr/>
              </p:nvSpPr>
              <p:spPr>
                <a:xfrm>
                  <a:off x="10039464" y="4892572"/>
                  <a:ext cx="1920073" cy="418381"/>
                </a:xfrm>
                <a:prstGeom prst="ellipse">
                  <a:avLst/>
                </a:prstGeom>
                <a:blipFill>
                  <a:blip r:embed="rId46"/>
                  <a:stretch>
                    <a:fillRect/>
                  </a:stretch>
                </a:blipFill>
                <a:ln>
                  <a:solidFill>
                    <a:schemeClr val="tx1"/>
                  </a:solidFill>
                </a:ln>
              </p:spPr>
              <p:txBody>
                <a:bodyPr/>
                <a:lstStyle/>
                <a:p>
                  <a:r>
                    <a:rPr lang="en-GB">
                      <a:noFill/>
                    </a:rPr>
                    <a:t> </a:t>
                  </a:r>
                </a:p>
              </p:txBody>
            </p:sp>
          </mc:Fallback>
        </mc:AlternateContent>
        <p:cxnSp>
          <p:nvCxnSpPr>
            <p:cNvPr id="186" name="Straight Connector 185">
              <a:extLst>
                <a:ext uri="{FF2B5EF4-FFF2-40B4-BE49-F238E27FC236}">
                  <a16:creationId xmlns:a16="http://schemas.microsoft.com/office/drawing/2014/main" id="{BBE7D892-E78D-C24A-A243-06047B350B66}"/>
                </a:ext>
              </a:extLst>
            </p:cNvPr>
            <p:cNvCxnSpPr>
              <a:cxnSpLocks/>
              <a:stCxn id="183" idx="6"/>
              <a:endCxn id="204" idx="1"/>
            </p:cNvCxnSpPr>
            <p:nvPr/>
          </p:nvCxnSpPr>
          <p:spPr>
            <a:xfrm flipV="1">
              <a:off x="8558237" y="5101135"/>
              <a:ext cx="340995"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09EA63C-D337-3245-BF5A-1095F6931EC4}"/>
                </a:ext>
              </a:extLst>
            </p:cNvPr>
            <p:cNvCxnSpPr>
              <a:cxnSpLocks/>
              <a:stCxn id="184" idx="4"/>
              <a:endCxn id="204" idx="0"/>
            </p:cNvCxnSpPr>
            <p:nvPr/>
          </p:nvCxnSpPr>
          <p:spPr>
            <a:xfrm flipH="1">
              <a:off x="8971232" y="4690824"/>
              <a:ext cx="271697"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2141B6BB-718E-774E-BB94-EA292C3C8916}"/>
                </a:ext>
              </a:extLst>
            </p:cNvPr>
            <p:cNvCxnSpPr>
              <a:cxnSpLocks/>
              <a:stCxn id="182" idx="0"/>
              <a:endCxn id="204" idx="2"/>
            </p:cNvCxnSpPr>
            <p:nvPr/>
          </p:nvCxnSpPr>
          <p:spPr>
            <a:xfrm flipH="1" flipV="1">
              <a:off x="8971232" y="5173133"/>
              <a:ext cx="273844"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9" name="Group 188">
              <a:extLst>
                <a:ext uri="{FF2B5EF4-FFF2-40B4-BE49-F238E27FC236}">
                  <a16:creationId xmlns:a16="http://schemas.microsoft.com/office/drawing/2014/main" id="{321C6871-B0E8-DB49-96B8-3493273C84F7}"/>
                </a:ext>
              </a:extLst>
            </p:cNvPr>
            <p:cNvGrpSpPr/>
            <p:nvPr/>
          </p:nvGrpSpPr>
          <p:grpSpPr>
            <a:xfrm>
              <a:off x="8610247" y="4990220"/>
              <a:ext cx="474503" cy="412240"/>
              <a:chOff x="9288700" y="3036033"/>
              <a:chExt cx="474503" cy="412240"/>
            </a:xfrm>
          </p:grpSpPr>
          <p:sp>
            <p:nvSpPr>
              <p:cNvPr id="203" name="Rectangle 202">
                <a:extLst>
                  <a:ext uri="{FF2B5EF4-FFF2-40B4-BE49-F238E27FC236}">
                    <a16:creationId xmlns:a16="http://schemas.microsoft.com/office/drawing/2014/main" id="{40A71D5F-9B00-5F44-83D0-4102D7858329}"/>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4" name="Rectangle 203">
                <a:extLst>
                  <a:ext uri="{FF2B5EF4-FFF2-40B4-BE49-F238E27FC236}">
                    <a16:creationId xmlns:a16="http://schemas.microsoft.com/office/drawing/2014/main" id="{B7C42738-4E9C-8241-9F34-84AF217E22FB}"/>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5" name="Rectangle 204">
                <a:extLst>
                  <a:ext uri="{FF2B5EF4-FFF2-40B4-BE49-F238E27FC236}">
                    <a16:creationId xmlns:a16="http://schemas.microsoft.com/office/drawing/2014/main" id="{80A69B59-F2D1-4B49-B6D1-ABA5F26477E9}"/>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319B35A0-FBD9-8241-BA86-7C87F51765EF}"/>
                      </a:ext>
                    </a:extLst>
                  </p:cNvPr>
                  <p:cNvSpPr txBox="1"/>
                  <p:nvPr/>
                </p:nvSpPr>
                <p:spPr>
                  <a:xfrm>
                    <a:off x="9288700" y="3150745"/>
                    <a:ext cx="313909"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534" name="TextBox 533">
                    <a:extLst>
                      <a:ext uri="{FF2B5EF4-FFF2-40B4-BE49-F238E27FC236}">
                        <a16:creationId xmlns:a16="http://schemas.microsoft.com/office/drawing/2014/main" id="{187647C0-B74A-6245-8E12-58A612C0BE3F}"/>
                      </a:ext>
                    </a:extLst>
                  </p:cNvPr>
                  <p:cNvSpPr txBox="1">
                    <a:spLocks noRot="1" noChangeAspect="1" noMove="1" noResize="1" noEditPoints="1" noAdjustHandles="1" noChangeArrowheads="1" noChangeShapeType="1" noTextEdit="1"/>
                  </p:cNvSpPr>
                  <p:nvPr/>
                </p:nvSpPr>
                <p:spPr>
                  <a:xfrm>
                    <a:off x="9288700" y="3150745"/>
                    <a:ext cx="313909" cy="297528"/>
                  </a:xfrm>
                  <a:prstGeom prst="rect">
                    <a:avLst/>
                  </a:prstGeom>
                  <a:blipFill>
                    <a:blip r:embed="rId47"/>
                    <a:stretch>
                      <a:fillRect l="-15789" r="-5263" b="-16667"/>
                    </a:stretch>
                  </a:blipFill>
                </p:spPr>
                <p:txBody>
                  <a:bodyPr/>
                  <a:lstStyle/>
                  <a:p>
                    <a:r>
                      <a:rPr lang="en-GB">
                        <a:noFill/>
                      </a:rPr>
                      <a:t> </a:t>
                    </a:r>
                  </a:p>
                </p:txBody>
              </p:sp>
            </mc:Fallback>
          </mc:AlternateContent>
        </p:grpSp>
        <p:cxnSp>
          <p:nvCxnSpPr>
            <p:cNvPr id="190" name="Straight Connector 189">
              <a:extLst>
                <a:ext uri="{FF2B5EF4-FFF2-40B4-BE49-F238E27FC236}">
                  <a16:creationId xmlns:a16="http://schemas.microsoft.com/office/drawing/2014/main" id="{1D42E067-0FF3-F84F-9048-DDE381FC3109}"/>
                </a:ext>
              </a:extLst>
            </p:cNvPr>
            <p:cNvCxnSpPr>
              <a:cxnSpLocks/>
              <a:stCxn id="184" idx="4"/>
              <a:endCxn id="200" idx="0"/>
            </p:cNvCxnSpPr>
            <p:nvPr/>
          </p:nvCxnSpPr>
          <p:spPr>
            <a:xfrm>
              <a:off x="9242930" y="4690824"/>
              <a:ext cx="259175"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EBF80284-7A34-4D47-90A4-7BF809410B3E}"/>
                </a:ext>
              </a:extLst>
            </p:cNvPr>
            <p:cNvCxnSpPr>
              <a:cxnSpLocks/>
              <a:stCxn id="185" idx="2"/>
              <a:endCxn id="200" idx="3"/>
            </p:cNvCxnSpPr>
            <p:nvPr/>
          </p:nvCxnSpPr>
          <p:spPr>
            <a:xfrm flipH="1" flipV="1">
              <a:off x="9574104" y="5101135"/>
              <a:ext cx="465360"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82EAA6C-C12A-F548-9B26-7CE928CB3032}"/>
                </a:ext>
              </a:extLst>
            </p:cNvPr>
            <p:cNvCxnSpPr>
              <a:cxnSpLocks/>
              <a:stCxn id="182" idx="0"/>
              <a:endCxn id="200" idx="2"/>
            </p:cNvCxnSpPr>
            <p:nvPr/>
          </p:nvCxnSpPr>
          <p:spPr>
            <a:xfrm flipV="1">
              <a:off x="9245076" y="5173133"/>
              <a:ext cx="257028"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2C201CBA-E8B0-8E43-93BB-82E5B8E12D22}"/>
                </a:ext>
              </a:extLst>
            </p:cNvPr>
            <p:cNvGrpSpPr/>
            <p:nvPr/>
          </p:nvGrpSpPr>
          <p:grpSpPr>
            <a:xfrm>
              <a:off x="9393015" y="4990220"/>
              <a:ext cx="546126" cy="412737"/>
              <a:chOff x="9540595" y="3036033"/>
              <a:chExt cx="546126" cy="412737"/>
            </a:xfrm>
          </p:grpSpPr>
          <p:sp>
            <p:nvSpPr>
              <p:cNvPr id="199" name="Rectangle 198">
                <a:extLst>
                  <a:ext uri="{FF2B5EF4-FFF2-40B4-BE49-F238E27FC236}">
                    <a16:creationId xmlns:a16="http://schemas.microsoft.com/office/drawing/2014/main" id="{64752838-CA48-A341-BA4E-47FA7D3A5297}"/>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0" name="Rectangle 199">
                <a:extLst>
                  <a:ext uri="{FF2B5EF4-FFF2-40B4-BE49-F238E27FC236}">
                    <a16:creationId xmlns:a16="http://schemas.microsoft.com/office/drawing/2014/main" id="{61C4B7B5-98F5-3D44-9723-08C8FB8B6C5B}"/>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1" name="Rectangle 200">
                <a:extLst>
                  <a:ext uri="{FF2B5EF4-FFF2-40B4-BE49-F238E27FC236}">
                    <a16:creationId xmlns:a16="http://schemas.microsoft.com/office/drawing/2014/main" id="{94497461-7CCB-E845-A6F7-63D65AF5DBB3}"/>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C6061D8A-99ED-554F-BF9F-8FCADD0B6EFF}"/>
                      </a:ext>
                    </a:extLst>
                  </p:cNvPr>
                  <p:cNvSpPr txBox="1"/>
                  <p:nvPr/>
                </p:nvSpPr>
                <p:spPr>
                  <a:xfrm>
                    <a:off x="9772811" y="3151242"/>
                    <a:ext cx="313910"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530" name="TextBox 529">
                    <a:extLst>
                      <a:ext uri="{FF2B5EF4-FFF2-40B4-BE49-F238E27FC236}">
                        <a16:creationId xmlns:a16="http://schemas.microsoft.com/office/drawing/2014/main" id="{D882A47A-1E5F-6A45-A9FA-D8280459B7F1}"/>
                      </a:ext>
                    </a:extLst>
                  </p:cNvPr>
                  <p:cNvSpPr txBox="1">
                    <a:spLocks noRot="1" noChangeAspect="1" noMove="1" noResize="1" noEditPoints="1" noAdjustHandles="1" noChangeArrowheads="1" noChangeShapeType="1" noTextEdit="1"/>
                  </p:cNvSpPr>
                  <p:nvPr/>
                </p:nvSpPr>
                <p:spPr>
                  <a:xfrm>
                    <a:off x="9772811" y="3151242"/>
                    <a:ext cx="313910" cy="297528"/>
                  </a:xfrm>
                  <a:prstGeom prst="rect">
                    <a:avLst/>
                  </a:prstGeom>
                  <a:blipFill>
                    <a:blip r:embed="rId48"/>
                    <a:stretch>
                      <a:fillRect l="-15789" b="-16667"/>
                    </a:stretch>
                  </a:blipFill>
                </p:spPr>
                <p:txBody>
                  <a:bodyPr/>
                  <a:lstStyle/>
                  <a:p>
                    <a:r>
                      <a:rPr lang="en-GB">
                        <a:noFill/>
                      </a:rPr>
                      <a:t> </a:t>
                    </a:r>
                  </a:p>
                </p:txBody>
              </p:sp>
            </mc:Fallback>
          </mc:AlternateContent>
        </p:grpSp>
        <p:grpSp>
          <p:nvGrpSpPr>
            <p:cNvPr id="194" name="Group 193">
              <a:extLst>
                <a:ext uri="{FF2B5EF4-FFF2-40B4-BE49-F238E27FC236}">
                  <a16:creationId xmlns:a16="http://schemas.microsoft.com/office/drawing/2014/main" id="{88EE1CED-F133-F74A-9BDC-FFBAF1FB27B7}"/>
                </a:ext>
              </a:extLst>
            </p:cNvPr>
            <p:cNvGrpSpPr/>
            <p:nvPr/>
          </p:nvGrpSpPr>
          <p:grpSpPr>
            <a:xfrm>
              <a:off x="9648485" y="4409628"/>
              <a:ext cx="749540" cy="380873"/>
              <a:chOff x="8665851" y="3155493"/>
              <a:chExt cx="749540" cy="380873"/>
            </a:xfrm>
          </p:grpSpPr>
          <p:cxnSp>
            <p:nvCxnSpPr>
              <p:cNvPr id="195" name="Straight Connector 194">
                <a:extLst>
                  <a:ext uri="{FF2B5EF4-FFF2-40B4-BE49-F238E27FC236}">
                    <a16:creationId xmlns:a16="http://schemas.microsoft.com/office/drawing/2014/main" id="{62C267EA-8DC9-3548-ADD9-111F97A1892D}"/>
                  </a:ext>
                </a:extLst>
              </p:cNvPr>
              <p:cNvCxnSpPr>
                <a:cxnSpLocks/>
                <a:stCxn id="184" idx="6"/>
                <a:endCxn id="197" idx="1"/>
              </p:cNvCxnSpPr>
              <p:nvPr/>
            </p:nvCxnSpPr>
            <p:spPr>
              <a:xfrm flipV="1">
                <a:off x="8665851" y="3227493"/>
                <a:ext cx="291629" cy="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1BB7E8B1-1923-8A4A-AC72-D0B6FE76F02A}"/>
                  </a:ext>
                </a:extLst>
              </p:cNvPr>
              <p:cNvGrpSpPr/>
              <p:nvPr/>
            </p:nvGrpSpPr>
            <p:grpSpPr>
              <a:xfrm>
                <a:off x="8957481" y="3155493"/>
                <a:ext cx="457910" cy="380873"/>
                <a:chOff x="8957481" y="3155493"/>
                <a:chExt cx="457910" cy="380873"/>
              </a:xfrm>
            </p:grpSpPr>
            <p:sp>
              <p:nvSpPr>
                <p:cNvPr id="197" name="Rectangle 196">
                  <a:extLst>
                    <a:ext uri="{FF2B5EF4-FFF2-40B4-BE49-F238E27FC236}">
                      <a16:creationId xmlns:a16="http://schemas.microsoft.com/office/drawing/2014/main" id="{0AE7D337-37D9-7B45-8DE9-6757B61977CC}"/>
                    </a:ext>
                  </a:extLst>
                </p:cNvPr>
                <p:cNvSpPr/>
                <p:nvPr/>
              </p:nvSpPr>
              <p:spPr>
                <a:xfrm>
                  <a:off x="8957481" y="31554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A292DAF6-7BA5-7E49-8BD1-5590B2AC9FDF}"/>
                        </a:ext>
                      </a:extLst>
                    </p:cNvPr>
                    <p:cNvSpPr txBox="1"/>
                    <p:nvPr/>
                  </p:nvSpPr>
                  <p:spPr>
                    <a:xfrm>
                      <a:off x="9101481" y="3238837"/>
                      <a:ext cx="313910"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526" name="TextBox 525">
                      <a:extLst>
                        <a:ext uri="{FF2B5EF4-FFF2-40B4-BE49-F238E27FC236}">
                          <a16:creationId xmlns:a16="http://schemas.microsoft.com/office/drawing/2014/main" id="{134681A7-07EA-3942-A554-CA12A0BEECA0}"/>
                        </a:ext>
                      </a:extLst>
                    </p:cNvPr>
                    <p:cNvSpPr txBox="1">
                      <a:spLocks noRot="1" noChangeAspect="1" noMove="1" noResize="1" noEditPoints="1" noAdjustHandles="1" noChangeArrowheads="1" noChangeShapeType="1" noTextEdit="1"/>
                    </p:cNvSpPr>
                    <p:nvPr/>
                  </p:nvSpPr>
                  <p:spPr>
                    <a:xfrm>
                      <a:off x="9101481" y="3238837"/>
                      <a:ext cx="313910" cy="297529"/>
                    </a:xfrm>
                    <a:prstGeom prst="rect">
                      <a:avLst/>
                    </a:prstGeom>
                    <a:blipFill>
                      <a:blip r:embed="rId49"/>
                      <a:stretch>
                        <a:fillRect l="-15789" r="-5263" b="-22222"/>
                      </a:stretch>
                    </a:blipFill>
                  </p:spPr>
                  <p:txBody>
                    <a:bodyPr/>
                    <a:lstStyle/>
                    <a:p>
                      <a:r>
                        <a:rPr lang="en-GB">
                          <a:noFill/>
                        </a:rPr>
                        <a:t> </a:t>
                      </a:r>
                    </a:p>
                  </p:txBody>
                </p:sp>
              </mc:Fallback>
            </mc:AlternateContent>
          </p:grpSp>
        </p:grpSp>
      </p:grpSp>
      <p:grpSp>
        <p:nvGrpSpPr>
          <p:cNvPr id="215" name="Group 214">
            <a:extLst>
              <a:ext uri="{FF2B5EF4-FFF2-40B4-BE49-F238E27FC236}">
                <a16:creationId xmlns:a16="http://schemas.microsoft.com/office/drawing/2014/main" id="{9AC779BF-76BF-8B46-94AF-BF1598437870}"/>
              </a:ext>
            </a:extLst>
          </p:cNvPr>
          <p:cNvGrpSpPr/>
          <p:nvPr/>
        </p:nvGrpSpPr>
        <p:grpSpPr>
          <a:xfrm>
            <a:off x="671433" y="4919668"/>
            <a:ext cx="6288313" cy="986246"/>
            <a:chOff x="5589344" y="1663629"/>
            <a:chExt cx="6288313" cy="986246"/>
          </a:xfrm>
        </p:grpSpPr>
        <p:cxnSp>
          <p:nvCxnSpPr>
            <p:cNvPr id="216" name="Straight Connector 215">
              <a:extLst>
                <a:ext uri="{FF2B5EF4-FFF2-40B4-BE49-F238E27FC236}">
                  <a16:creationId xmlns:a16="http://schemas.microsoft.com/office/drawing/2014/main" id="{BFB6EC33-1BDA-CF4D-9855-5EE4927C8C43}"/>
                </a:ext>
              </a:extLst>
            </p:cNvPr>
            <p:cNvCxnSpPr>
              <a:cxnSpLocks/>
              <a:stCxn id="227" idx="3"/>
              <a:endCxn id="231"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DF228087-5E37-B44B-9CB1-84C68FC32C18}"/>
                </a:ext>
              </a:extLst>
            </p:cNvPr>
            <p:cNvCxnSpPr>
              <a:cxnSpLocks/>
              <a:stCxn id="231" idx="3"/>
              <a:endCxn id="229"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8" name="Group 217">
              <a:extLst>
                <a:ext uri="{FF2B5EF4-FFF2-40B4-BE49-F238E27FC236}">
                  <a16:creationId xmlns:a16="http://schemas.microsoft.com/office/drawing/2014/main" id="{2FF261EA-DC24-3246-A2F5-C88C3EE65D24}"/>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230" name="TextBox 229">
                    <a:extLst>
                      <a:ext uri="{FF2B5EF4-FFF2-40B4-BE49-F238E27FC236}">
                        <a16:creationId xmlns:a16="http://schemas.microsoft.com/office/drawing/2014/main" id="{846768A6-3A3B-F54F-8C28-86FFF4FA2145}"/>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230" name="TextBox 229">
                    <a:extLst>
                      <a:ext uri="{FF2B5EF4-FFF2-40B4-BE49-F238E27FC236}">
                        <a16:creationId xmlns:a16="http://schemas.microsoft.com/office/drawing/2014/main" id="{846768A6-3A3B-F54F-8C28-86FFF4FA2145}"/>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50"/>
                    <a:stretch>
                      <a:fillRect l="-2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95FC19EF-B29A-874B-BD27-A31787A469DF}"/>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231" name="TextBox 230">
                    <a:extLst>
                      <a:ext uri="{FF2B5EF4-FFF2-40B4-BE49-F238E27FC236}">
                        <a16:creationId xmlns:a16="http://schemas.microsoft.com/office/drawing/2014/main" id="{95FC19EF-B29A-874B-BD27-A31787A469DF}"/>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1"/>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219" name="Group 218">
              <a:extLst>
                <a:ext uri="{FF2B5EF4-FFF2-40B4-BE49-F238E27FC236}">
                  <a16:creationId xmlns:a16="http://schemas.microsoft.com/office/drawing/2014/main" id="{98D088C0-78CC-D545-810B-8CF08F219E0A}"/>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228" name="TextBox 227">
                    <a:extLst>
                      <a:ext uri="{FF2B5EF4-FFF2-40B4-BE49-F238E27FC236}">
                        <a16:creationId xmlns:a16="http://schemas.microsoft.com/office/drawing/2014/main" id="{101FA990-012D-F346-9BCD-221164528EF7}"/>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3</m:t>
                              </m:r>
                            </m:sub>
                          </m:sSub>
                        </m:oMath>
                      </m:oMathPara>
                    </a14:m>
                    <a:endParaRPr lang="en-GB" dirty="0">
                      <a:solidFill>
                        <a:schemeClr val="tx1">
                          <a:lumMod val="60000"/>
                          <a:lumOff val="40000"/>
                        </a:schemeClr>
                      </a:solidFill>
                    </a:endParaRPr>
                  </a:p>
                </p:txBody>
              </p:sp>
            </mc:Choice>
            <mc:Fallback xmlns="">
              <p:sp>
                <p:nvSpPr>
                  <p:cNvPr id="228" name="TextBox 227">
                    <a:extLst>
                      <a:ext uri="{FF2B5EF4-FFF2-40B4-BE49-F238E27FC236}">
                        <a16:creationId xmlns:a16="http://schemas.microsoft.com/office/drawing/2014/main" id="{101FA990-012D-F346-9BCD-221164528EF7}"/>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52"/>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9" name="TextBox 228">
                    <a:extLst>
                      <a:ext uri="{FF2B5EF4-FFF2-40B4-BE49-F238E27FC236}">
                        <a16:creationId xmlns:a16="http://schemas.microsoft.com/office/drawing/2014/main" id="{C2CD3D92-E680-2642-998E-B04036A2FF32}"/>
                      </a:ext>
                    </a:extLst>
                  </p:cNvPr>
                  <p:cNvSpPr txBox="1"/>
                  <p:nvPr/>
                </p:nvSpPr>
                <p:spPr>
                  <a:xfrm>
                    <a:off x="7047431" y="4890630"/>
                    <a:ext cx="1622190"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panose="02040503050406030204" pitchFamily="18" charset="0"/>
                                </a:rPr>
                                <m:t>𝑋</m:t>
                              </m:r>
                            </m:e>
                          </m:d>
                        </m:oMath>
                      </m:oMathPara>
                    </a14:m>
                    <a:endParaRPr lang="de-DE" i="1" dirty="0">
                      <a:solidFill>
                        <a:schemeClr val="tx1">
                          <a:lumMod val="60000"/>
                          <a:lumOff val="40000"/>
                        </a:schemeClr>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chemeClr val="tx1">
                                  <a:lumMod val="60000"/>
                                  <a:lumOff val="40000"/>
                                </a:schemeClr>
                              </a:solidFill>
                              <a:latin typeface="Cambria Math" charset="0"/>
                            </a:rPr>
                            <m:t>𝑇𝑟𝑒𝑎𝑡</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r>
                                <a:rPr lang="de-DE" i="1" dirty="0">
                                  <a:solidFill>
                                    <a:schemeClr val="tx1">
                                      <a:lumMod val="60000"/>
                                      <a:lumOff val="40000"/>
                                    </a:schemeClr>
                                  </a:solidFill>
                                  <a:latin typeface="Cambria Math" charset="0"/>
                                </a:rPr>
                                <m:t>,</m:t>
                              </m:r>
                              <m:r>
                                <a:rPr lang="de-DE" i="1" dirty="0">
                                  <a:solidFill>
                                    <a:schemeClr val="tx1">
                                      <a:lumMod val="60000"/>
                                      <a:lumOff val="40000"/>
                                    </a:schemeClr>
                                  </a:solidFill>
                                  <a:latin typeface="Cambria Math" panose="02040503050406030204" pitchFamily="18" charset="0"/>
                                </a:rPr>
                                <m:t>𝑀</m:t>
                              </m:r>
                            </m:e>
                          </m:d>
                          <m:r>
                            <a:rPr lang="de-DE" b="0" i="1" dirty="0" smtClean="0">
                              <a:solidFill>
                                <a:schemeClr val="tx1">
                                  <a:lumMod val="60000"/>
                                  <a:lumOff val="40000"/>
                                </a:schemeClr>
                              </a:solidFill>
                              <a:latin typeface="Cambria Math" panose="02040503050406030204" pitchFamily="18" charset="0"/>
                            </a:rPr>
                            <m:t>  </m:t>
                          </m:r>
                        </m:oMath>
                      </m:oMathPara>
                    </a14:m>
                    <a:endParaRPr lang="en-GB" dirty="0">
                      <a:solidFill>
                        <a:schemeClr val="tx1">
                          <a:lumMod val="60000"/>
                          <a:lumOff val="40000"/>
                        </a:schemeClr>
                      </a:solidFill>
                    </a:endParaRPr>
                  </a:p>
                </p:txBody>
              </p:sp>
            </mc:Choice>
            <mc:Fallback xmlns="">
              <p:sp>
                <p:nvSpPr>
                  <p:cNvPr id="229" name="TextBox 228">
                    <a:extLst>
                      <a:ext uri="{FF2B5EF4-FFF2-40B4-BE49-F238E27FC236}">
                        <a16:creationId xmlns:a16="http://schemas.microsoft.com/office/drawing/2014/main" id="{C2CD3D92-E680-2642-998E-B04036A2FF32}"/>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53"/>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220" name="Group 219">
              <a:extLst>
                <a:ext uri="{FF2B5EF4-FFF2-40B4-BE49-F238E27FC236}">
                  <a16:creationId xmlns:a16="http://schemas.microsoft.com/office/drawing/2014/main" id="{826FE8B8-1C69-8B40-AD3B-C543DDEC3BAD}"/>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226" name="TextBox 225">
                    <a:extLst>
                      <a:ext uri="{FF2B5EF4-FFF2-40B4-BE49-F238E27FC236}">
                        <a16:creationId xmlns:a16="http://schemas.microsoft.com/office/drawing/2014/main" id="{1EC87E7E-F47C-A34D-A4F8-CDA60C1991E9}"/>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𝑔</m:t>
                              </m:r>
                            </m:e>
                            <m:sub>
                              <m:r>
                                <a:rPr lang="de-DE" i="1">
                                  <a:solidFill>
                                    <a:schemeClr val="tx1">
                                      <a:lumMod val="60000"/>
                                      <a:lumOff val="40000"/>
                                    </a:schemeClr>
                                  </a:solidFill>
                                  <a:latin typeface="Cambria Math" panose="02040503050406030204" pitchFamily="18" charset="0"/>
                                </a:rPr>
                                <m:t>0</m:t>
                              </m:r>
                            </m:sub>
                          </m:sSub>
                          <m:r>
                            <a:rPr lang="de-DE" i="1">
                              <a:solidFill>
                                <a:schemeClr val="tx1">
                                  <a:lumMod val="60000"/>
                                  <a:lumOff val="40000"/>
                                </a:schemeClr>
                              </a:solidFill>
                              <a:latin typeface="Cambria Math" panose="02040503050406030204" pitchFamily="18" charset="0"/>
                            </a:rPr>
                            <m:t>,</m:t>
                          </m:r>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1</m:t>
                              </m:r>
                            </m:sub>
                          </m:sSub>
                        </m:oMath>
                      </m:oMathPara>
                    </a14:m>
                    <a:endParaRPr lang="en-GB" dirty="0">
                      <a:solidFill>
                        <a:schemeClr val="tx1">
                          <a:lumMod val="60000"/>
                          <a:lumOff val="40000"/>
                        </a:schemeClr>
                      </a:solidFill>
                    </a:endParaRPr>
                  </a:p>
                </p:txBody>
              </p:sp>
            </mc:Choice>
            <mc:Fallback xmlns="">
              <p:sp>
                <p:nvSpPr>
                  <p:cNvPr id="226" name="TextBox 225">
                    <a:extLst>
                      <a:ext uri="{FF2B5EF4-FFF2-40B4-BE49-F238E27FC236}">
                        <a16:creationId xmlns:a16="http://schemas.microsoft.com/office/drawing/2014/main" id="{1EC87E7E-F47C-A34D-A4F8-CDA60C1991E9}"/>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54"/>
                    <a:stretch>
                      <a:fillRect l="-1224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1BC6F808-03AD-7F49-8B91-52B09E0E569D}"/>
                      </a:ext>
                    </a:extLst>
                  </p:cNvPr>
                  <p:cNvSpPr txBox="1"/>
                  <p:nvPr/>
                </p:nvSpPr>
                <p:spPr>
                  <a:xfrm>
                    <a:off x="280471" y="4890630"/>
                    <a:ext cx="1532812"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de-DE" b="0" i="1" dirty="0" smtClean="0">
                              <a:solidFill>
                                <a:schemeClr val="tx1">
                                  <a:lumMod val="60000"/>
                                  <a:lumOff val="40000"/>
                                </a:schemeClr>
                              </a:solidFill>
                              <a:latin typeface="Cambria Math" panose="02040503050406030204" pitchFamily="18" charset="0"/>
                            </a:rPr>
                            <m:t>𝐴𝑐𝑐</m:t>
                          </m:r>
                          <m:d>
                            <m:dPr>
                              <m:ctrlPr>
                                <a:rPr lang="de-DE" i="1" dirty="0">
                                  <a:solidFill>
                                    <a:schemeClr val="tx1">
                                      <a:lumMod val="60000"/>
                                      <a:lumOff val="40000"/>
                                    </a:schemeClr>
                                  </a:solidFill>
                                  <a:latin typeface="Cambria Math" panose="02040503050406030204" pitchFamily="18" charset="0"/>
                                </a:rPr>
                              </m:ctrlPr>
                            </m:dPr>
                            <m:e>
                              <m:r>
                                <a:rPr lang="de-DE" b="0" i="1" dirty="0" smtClean="0">
                                  <a:solidFill>
                                    <a:schemeClr val="tx1">
                                      <a:lumMod val="60000"/>
                                      <a:lumOff val="40000"/>
                                    </a:schemeClr>
                                  </a:solidFill>
                                  <a:latin typeface="Cambria Math" panose="02040503050406030204" pitchFamily="18" charset="0"/>
                                </a:rPr>
                                <m:t>𝐼</m:t>
                              </m:r>
                            </m:e>
                          </m:d>
                        </m:oMath>
                      </m:oMathPara>
                    </a14:m>
                    <a:endParaRPr lang="de-DE" i="1" dirty="0">
                      <a:solidFill>
                        <a:schemeClr val="tx1">
                          <a:lumMod val="60000"/>
                          <a:lumOff val="40000"/>
                        </a:schemeClr>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tx1">
                                  <a:lumMod val="60000"/>
                                  <a:lumOff val="40000"/>
                                </a:schemeClr>
                              </a:solidFill>
                              <a:latin typeface="Cambria Math" panose="02040503050406030204" pitchFamily="18" charset="0"/>
                            </a:rPr>
                            <m:t>𝑁𝑎𝑡</m:t>
                          </m:r>
                          <m:d>
                            <m:dPr>
                              <m:ctrlPr>
                                <a:rPr lang="de-DE" i="1" dirty="0">
                                  <a:solidFill>
                                    <a:schemeClr val="tx1">
                                      <a:lumMod val="60000"/>
                                      <a:lumOff val="40000"/>
                                    </a:schemeClr>
                                  </a:solidFill>
                                  <a:latin typeface="Cambria Math" panose="02040503050406030204" pitchFamily="18" charset="0"/>
                                </a:rPr>
                              </m:ctrlPr>
                            </m:dPr>
                            <m:e>
                              <m:r>
                                <a:rPr lang="de-DE" b="0" i="1" dirty="0" smtClean="0">
                                  <a:solidFill>
                                    <a:schemeClr val="tx1">
                                      <a:lumMod val="60000"/>
                                      <a:lumOff val="40000"/>
                                    </a:schemeClr>
                                  </a:solidFill>
                                  <a:latin typeface="Cambria Math" panose="02040503050406030204" pitchFamily="18" charset="0"/>
                                </a:rPr>
                                <m:t>𝐷</m:t>
                              </m:r>
                            </m:e>
                          </m:d>
                        </m:oMath>
                      </m:oMathPara>
                    </a14:m>
                    <a:endParaRPr lang="en-GB" dirty="0">
                      <a:solidFill>
                        <a:schemeClr val="tx1">
                          <a:lumMod val="60000"/>
                          <a:lumOff val="40000"/>
                        </a:schemeClr>
                      </a:solidFill>
                    </a:endParaRPr>
                  </a:p>
                </p:txBody>
              </p:sp>
            </mc:Choice>
            <mc:Fallback xmlns="">
              <p:sp>
                <p:nvSpPr>
                  <p:cNvPr id="227" name="TextBox 226">
                    <a:extLst>
                      <a:ext uri="{FF2B5EF4-FFF2-40B4-BE49-F238E27FC236}">
                        <a16:creationId xmlns:a16="http://schemas.microsoft.com/office/drawing/2014/main" id="{1BC6F808-03AD-7F49-8B91-52B09E0E569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55"/>
                    <a:stretch>
                      <a:fillRect/>
                    </a:stretch>
                  </a:blipFill>
                  <a:ln>
                    <a:solidFill>
                      <a:schemeClr val="tx1">
                        <a:lumMod val="60000"/>
                        <a:lumOff val="40000"/>
                      </a:schemeClr>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21" name="Rectangle 220">
                  <a:extLst>
                    <a:ext uri="{FF2B5EF4-FFF2-40B4-BE49-F238E27FC236}">
                      <a16:creationId xmlns:a16="http://schemas.microsoft.com/office/drawing/2014/main" id="{28C33BD1-18EA-0045-9A73-3D7AF1525702}"/>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221" name="Rectangle 220">
                  <a:extLst>
                    <a:ext uri="{FF2B5EF4-FFF2-40B4-BE49-F238E27FC236}">
                      <a16:creationId xmlns:a16="http://schemas.microsoft.com/office/drawing/2014/main" id="{28C33BD1-18EA-0045-9A73-3D7AF1525702}"/>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56"/>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Rectangle 221">
                  <a:extLst>
                    <a:ext uri="{FF2B5EF4-FFF2-40B4-BE49-F238E27FC236}">
                      <a16:creationId xmlns:a16="http://schemas.microsoft.com/office/drawing/2014/main" id="{03E62134-2DF6-2F45-BEC8-F4DBF839BDB0}"/>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222" name="Rectangle 221">
                  <a:extLst>
                    <a:ext uri="{FF2B5EF4-FFF2-40B4-BE49-F238E27FC236}">
                      <a16:creationId xmlns:a16="http://schemas.microsoft.com/office/drawing/2014/main" id="{03E62134-2DF6-2F45-BEC8-F4DBF839BDB0}"/>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5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3" name="TextBox 222">
                  <a:extLst>
                    <a:ext uri="{FF2B5EF4-FFF2-40B4-BE49-F238E27FC236}">
                      <a16:creationId xmlns:a16="http://schemas.microsoft.com/office/drawing/2014/main" id="{9E491A4D-F179-C74C-8095-6902F039D77F}"/>
                    </a:ext>
                  </a:extLst>
                </p:cNvPr>
                <p:cNvSpPr txBox="1"/>
                <p:nvPr/>
              </p:nvSpPr>
              <p:spPr>
                <a:xfrm rot="5400000">
                  <a:off x="6847230" y="2104304"/>
                  <a:ext cx="270879" cy="295377"/>
                </a:xfrm>
                <a:prstGeom prst="round1Rect">
                  <a:avLst>
                    <a:gd name="adj" fmla="val 3886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223" name="TextBox 222">
                  <a:extLst>
                    <a:ext uri="{FF2B5EF4-FFF2-40B4-BE49-F238E27FC236}">
                      <a16:creationId xmlns:a16="http://schemas.microsoft.com/office/drawing/2014/main" id="{9E491A4D-F179-C74C-8095-6902F039D77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5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B1D2C76B-6B59-CD43-BA6F-FAE38F85DA38}"/>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224" name="TextBox 223">
                  <a:extLst>
                    <a:ext uri="{FF2B5EF4-FFF2-40B4-BE49-F238E27FC236}">
                      <a16:creationId xmlns:a16="http://schemas.microsoft.com/office/drawing/2014/main" id="{B1D2C76B-6B59-CD43-BA6F-FAE38F85DA38}"/>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5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 name="TextBox 224">
                  <a:extLst>
                    <a:ext uri="{FF2B5EF4-FFF2-40B4-BE49-F238E27FC236}">
                      <a16:creationId xmlns:a16="http://schemas.microsoft.com/office/drawing/2014/main" id="{E48D6168-7CD1-E042-BE30-0DD505E84AC1}"/>
                    </a:ext>
                  </a:extLst>
                </p:cNvPr>
                <p:cNvSpPr txBox="1"/>
                <p:nvPr/>
              </p:nvSpPr>
              <p:spPr>
                <a:xfrm rot="5400000">
                  <a:off x="11594529" y="2104304"/>
                  <a:ext cx="270879" cy="295377"/>
                </a:xfrm>
                <a:prstGeom prst="round1Rect">
                  <a:avLst>
                    <a:gd name="adj" fmla="val 37158"/>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225" name="TextBox 224">
                  <a:extLst>
                    <a:ext uri="{FF2B5EF4-FFF2-40B4-BE49-F238E27FC236}">
                      <a16:creationId xmlns:a16="http://schemas.microsoft.com/office/drawing/2014/main" id="{E48D6168-7CD1-E042-BE30-0DD505E84AC1}"/>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60"/>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591975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1EB69-11BA-7748-AFEC-834D73ACB3CF}"/>
              </a:ext>
            </a:extLst>
          </p:cNvPr>
          <p:cNvSpPr>
            <a:spLocks noGrp="1"/>
          </p:cNvSpPr>
          <p:nvPr>
            <p:ph type="title"/>
          </p:nvPr>
        </p:nvSpPr>
        <p:spPr/>
        <p:txBody>
          <a:bodyPr/>
          <a:lstStyle/>
          <a:p>
            <a:r>
              <a:rPr lang="en-GB" dirty="0"/>
              <a:t>Clusters ➝ Parclusters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670B15-5B8F-2C45-8786-6BEC24D966A2}"/>
                  </a:ext>
                </a:extLst>
              </p:cNvPr>
              <p:cNvSpPr>
                <a:spLocks noGrp="1"/>
              </p:cNvSpPr>
              <p:nvPr>
                <p:ph idx="1"/>
              </p:nvPr>
            </p:nvSpPr>
            <p:spPr/>
            <p:txBody>
              <a:bodyPr>
                <a:normAutofit/>
              </a:bodyPr>
              <a:lstStyle/>
              <a:p>
                <a:r>
                  <a:rPr lang="en-GB" dirty="0"/>
                  <a:t>Given an FO dtree </a:t>
                </a:r>
                <a14:m>
                  <m:oMath xmlns:m="http://schemas.openxmlformats.org/officeDocument/2006/math">
                    <m:r>
                      <a:rPr lang="en-GB" i="1" smtClean="0">
                        <a:latin typeface="Cambria Math" panose="02040503050406030204" pitchFamily="18" charset="0"/>
                      </a:rPr>
                      <m:t>𝑇</m:t>
                    </m:r>
                  </m:oMath>
                </a14:m>
                <a:r>
                  <a:rPr lang="en-GB" dirty="0"/>
                  <a:t> for a model </a:t>
                </a:r>
                <a14:m>
                  <m:oMath xmlns:m="http://schemas.openxmlformats.org/officeDocument/2006/math">
                    <m:r>
                      <a:rPr lang="en-GB" i="1" smtClean="0">
                        <a:latin typeface="Cambria Math" panose="02040503050406030204" pitchFamily="18" charset="0"/>
                      </a:rPr>
                      <m:t>𝐺</m:t>
                    </m:r>
                  </m:oMath>
                </a14:m>
                <a:r>
                  <a:rPr lang="en-GB" dirty="0"/>
                  <a:t> with clusters for each node</a:t>
                </a:r>
              </a:p>
              <a:p>
                <a:r>
                  <a:rPr lang="en-GB" dirty="0"/>
                  <a:t>Given a cluster </a:t>
                </a:r>
                <a14:m>
                  <m:oMath xmlns:m="http://schemas.openxmlformats.org/officeDocument/2006/math">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𝑛</m:t>
                            </m:r>
                          </m:sub>
                        </m:sSub>
                      </m:e>
                    </m:d>
                  </m:oMath>
                </a14:m>
                <a:r>
                  <a:rPr lang="en-GB" dirty="0"/>
                  <a:t> of a DPG node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𝑋</m:t>
                        </m:r>
                        <m:r>
                          <a:rPr lang="en-GB" i="1">
                            <a:latin typeface="Cambria Math" panose="02040503050406030204" pitchFamily="18" charset="0"/>
                          </a:rPr>
                          <m:t>,</m:t>
                        </m:r>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𝐶</m:t>
                        </m:r>
                      </m:e>
                    </m:d>
                  </m:oMath>
                </a14:m>
                <a:endParaRPr lang="en-GB" dirty="0"/>
              </a:p>
              <a:p>
                <a:pPr lvl="1"/>
                <a:r>
                  <a:rPr lang="en-GB" dirty="0"/>
                  <a:t>Resulting parcluster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𝑪</m:t>
                        </m:r>
                      </m:e>
                      <m:sub>
                        <m:r>
                          <a:rPr lang="de-DE" i="1" dirty="0">
                            <a:latin typeface="Cambria Math" panose="02040503050406030204" pitchFamily="18" charset="0"/>
                            <a:ea typeface="Cambria Math" panose="02040503050406030204" pitchFamily="18" charset="0"/>
                          </a:rPr>
                          <m:t>𝑗</m:t>
                        </m:r>
                      </m:sub>
                    </m:sSub>
                    <m:r>
                      <a:rPr lang="de-DE" dirty="0">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𝑛</m:t>
                                </m:r>
                              </m:sub>
                            </m:sSub>
                          </m:e>
                        </m:d>
                      </m:e>
                      <m:sub>
                        <m:r>
                          <a:rPr lang="en-GB" b="1" i="1">
                            <a:latin typeface="Cambria Math" panose="02040503050406030204" pitchFamily="18" charset="0"/>
                          </a:rPr>
                          <m:t>|</m:t>
                        </m:r>
                        <m:r>
                          <a:rPr lang="de-DE" i="1">
                            <a:latin typeface="Cambria Math" panose="02040503050406030204" pitchFamily="18" charset="0"/>
                          </a:rPr>
                          <m:t>𝐶</m:t>
                        </m:r>
                      </m:sub>
                    </m:sSub>
                  </m:oMath>
                </a14:m>
                <a:endParaRPr lang="en-GB" dirty="0"/>
              </a:p>
              <a:p>
                <a:pPr lvl="2"/>
                <a:r>
                  <a:rPr lang="en-GB" dirty="0">
                    <a:ea typeface="Cambria Math" panose="02040503050406030204" pitchFamily="18" charset="0"/>
                  </a:rPr>
                  <a:t>Local model </a:t>
                </a:r>
                <a14:m>
                  <m:oMath xmlns:m="http://schemas.openxmlformats.org/officeDocument/2006/math">
                    <m:sSub>
                      <m:sSubPr>
                        <m:ctrlPr>
                          <a:rPr lang="en-GB"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𝑗</m:t>
                        </m:r>
                      </m:sub>
                    </m:sSub>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oMath>
                </a14:m>
                <a:endParaRPr lang="en-GB" dirty="0">
                  <a:ea typeface="Cambria Math" panose="02040503050406030204" pitchFamily="18" charset="0"/>
                </a:endParaRPr>
              </a:p>
              <a:p>
                <a:r>
                  <a:rPr lang="en-GB" dirty="0"/>
                  <a:t>Given a cluster </a:t>
                </a:r>
                <a14:m>
                  <m:oMath xmlns:m="http://schemas.openxmlformats.org/officeDocument/2006/math">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𝑛</m:t>
                            </m:r>
                          </m:sub>
                        </m:sSub>
                      </m:e>
                    </m:d>
                  </m:oMath>
                </a14:m>
                <a:r>
                  <a:rPr lang="en-GB" dirty="0"/>
                  <a:t> of a VE node</a:t>
                </a:r>
              </a:p>
              <a:p>
                <a:pPr lvl="1"/>
                <a:r>
                  <a:rPr lang="en-GB" dirty="0"/>
                  <a:t>Resulting parcluster </a:t>
                </a:r>
                <a14:m>
                  <m:oMath xmlns:m="http://schemas.openxmlformats.org/officeDocument/2006/math">
                    <m:sSub>
                      <m:sSubPr>
                        <m:ctrlPr>
                          <a:rPr lang="de-DE" b="0" i="1" dirty="0" smtClean="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𝑪</m:t>
                        </m:r>
                      </m:e>
                      <m:sub>
                        <m:r>
                          <a:rPr lang="de-DE" b="0" i="1" dirty="0" smtClean="0">
                            <a:latin typeface="Cambria Math" panose="02040503050406030204" pitchFamily="18" charset="0"/>
                            <a:ea typeface="Cambria Math" panose="02040503050406030204" pitchFamily="18" charset="0"/>
                          </a:rPr>
                          <m:t>𝑗</m:t>
                        </m:r>
                      </m:sub>
                    </m:sSub>
                    <m:r>
                      <a:rPr lang="de-DE" b="0" i="0" dirty="0" smtClean="0">
                        <a:latin typeface="Cambria Math" panose="02040503050406030204" pitchFamily="18" charset="0"/>
                        <a:ea typeface="Cambria Math" panose="02040503050406030204" pitchFamily="18" charset="0"/>
                      </a:rPr>
                      <m:t>=</m:t>
                    </m:r>
                    <m:sSub>
                      <m:sSubPr>
                        <m:ctrlPr>
                          <a:rPr lang="en-GB" b="1" i="1">
                            <a:solidFill>
                              <a:schemeClr val="tx1"/>
                            </a:solidFill>
                            <a:latin typeface="Cambria Math" panose="02040503050406030204" pitchFamily="18" charset="0"/>
                            <a:ea typeface="Cambria Math" panose="02040503050406030204" pitchFamily="18" charset="0"/>
                          </a:rPr>
                        </m:ctrlPr>
                      </m:sSub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𝑛</m:t>
                                </m:r>
                              </m:sub>
                            </m:sSub>
                          </m:e>
                        </m:d>
                      </m:e>
                      <m:sub>
                        <m:r>
                          <a:rPr lang="en-GB" b="1" i="1">
                            <a:solidFill>
                              <a:schemeClr val="tx1"/>
                            </a:solidFill>
                            <a:latin typeface="Cambria Math" panose="02040503050406030204" pitchFamily="18" charset="0"/>
                          </a:rPr>
                          <m:t>|</m:t>
                        </m:r>
                        <m:r>
                          <a:rPr lang="en-GB" b="1" i="1">
                            <a:latin typeface="Cambria Math" panose="02040503050406030204" pitchFamily="18" charset="0"/>
                            <a:ea typeface="Cambria Math" panose="02040503050406030204" pitchFamily="18" charset="0"/>
                          </a:rPr>
                          <m:t>⊤</m:t>
                        </m:r>
                      </m:sub>
                    </m:sSub>
                  </m:oMath>
                </a14:m>
                <a:endParaRPr lang="en-GB" dirty="0"/>
              </a:p>
              <a:p>
                <a:pPr lvl="2"/>
                <a:r>
                  <a:rPr lang="en-GB" dirty="0">
                    <a:ea typeface="Cambria Math" panose="02040503050406030204" pitchFamily="18" charset="0"/>
                  </a:rPr>
                  <a:t>Local model </a:t>
                </a:r>
                <a14:m>
                  <m:oMath xmlns:m="http://schemas.openxmlformats.org/officeDocument/2006/math">
                    <m:sSub>
                      <m:sSubPr>
                        <m:ctrlPr>
                          <a:rPr lang="en-GB"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𝑗</m:t>
                        </m:r>
                      </m:sub>
                    </m:sSub>
                    <m:r>
                      <a:rPr lang="de-DE" i="1">
                        <a:latin typeface="Cambria Math" panose="02040503050406030204" pitchFamily="18" charset="0"/>
                      </a:rPr>
                      <m:t>=</m:t>
                    </m:r>
                    <m:r>
                      <a:rPr lang="de-DE" i="1" smtClean="0">
                        <a:latin typeface="Cambria Math" panose="02040503050406030204" pitchFamily="18" charset="0"/>
                        <a:ea typeface="Cambria Math" panose="02040503050406030204" pitchFamily="18" charset="0"/>
                      </a:rPr>
                      <m:t>∅</m:t>
                    </m:r>
                  </m:oMath>
                </a14:m>
                <a:endParaRPr lang="en-GB" b="1" dirty="0">
                  <a:ea typeface="Cambria Math" panose="02040503050406030204" pitchFamily="18" charset="0"/>
                </a:endParaRPr>
              </a:p>
              <a:p>
                <a:r>
                  <a:rPr lang="en-GB" dirty="0"/>
                  <a:t>Given a cluster </a:t>
                </a:r>
                <a14:m>
                  <m:oMath xmlns:m="http://schemas.openxmlformats.org/officeDocument/2006/math">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𝑛</m:t>
                            </m:r>
                          </m:sub>
                        </m:sSub>
                      </m:e>
                    </m:d>
                  </m:oMath>
                </a14:m>
                <a:r>
                  <a:rPr lang="en-GB" dirty="0"/>
                  <a:t> from a leaf node with parfactor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𝑔</m:t>
                        </m:r>
                      </m:e>
                      <m:sub>
                        <m:r>
                          <a:rPr lang="en-GB" i="1">
                            <a:latin typeface="Cambria Math" panose="02040503050406030204" pitchFamily="18" charset="0"/>
                          </a:rPr>
                          <m:t>𝑖</m:t>
                        </m:r>
                      </m:sub>
                    </m:sSub>
                  </m:oMath>
                </a14:m>
                <a:endParaRPr lang="en-GB" dirty="0"/>
              </a:p>
              <a:p>
                <a:pPr lvl="1"/>
                <a:r>
                  <a:rPr lang="en-GB" dirty="0"/>
                  <a:t>Resulting parcluster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𝑪</m:t>
                        </m:r>
                      </m:e>
                      <m:sub>
                        <m:r>
                          <a:rPr lang="de-DE" i="1" dirty="0">
                            <a:latin typeface="Cambria Math" panose="02040503050406030204" pitchFamily="18" charset="0"/>
                            <a:ea typeface="Cambria Math" panose="02040503050406030204" pitchFamily="18" charset="0"/>
                          </a:rPr>
                          <m:t>𝑗</m:t>
                        </m:r>
                      </m:sub>
                    </m:sSub>
                    <m:r>
                      <a:rPr lang="de-DE" dirty="0">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𝑛</m:t>
                                </m:r>
                              </m:sub>
                            </m:sSub>
                          </m:e>
                        </m:d>
                      </m:e>
                      <m:sub>
                        <m:r>
                          <a:rPr lang="en-GB" b="1" i="1">
                            <a:latin typeface="Cambria Math" panose="02040503050406030204" pitchFamily="18" charset="0"/>
                          </a:rPr>
                          <m:t>|</m:t>
                        </m:r>
                        <m:r>
                          <a:rPr lang="en-GB" b="1" i="1">
                            <a:latin typeface="Cambria Math" panose="02040503050406030204" pitchFamily="18" charset="0"/>
                            <a:ea typeface="Cambria Math" panose="02040503050406030204" pitchFamily="18" charset="0"/>
                          </a:rPr>
                          <m:t>⊤</m:t>
                        </m:r>
                      </m:sub>
                    </m:sSub>
                  </m:oMath>
                </a14:m>
                <a:endParaRPr lang="en-GB" dirty="0"/>
              </a:p>
              <a:p>
                <a:pPr lvl="2"/>
                <a:r>
                  <a:rPr lang="en-GB" dirty="0">
                    <a:ea typeface="Cambria Math" panose="02040503050406030204" pitchFamily="18" charset="0"/>
                  </a:rPr>
                  <a:t>Local model </a:t>
                </a:r>
                <a14:m>
                  <m:oMath xmlns:m="http://schemas.openxmlformats.org/officeDocument/2006/math">
                    <m:sSub>
                      <m:sSubPr>
                        <m:ctrlPr>
                          <a:rPr lang="en-GB" i="1">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𝑗</m:t>
                        </m:r>
                      </m:sub>
                    </m:sSub>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𝑖</m:t>
                            </m:r>
                          </m:sub>
                        </m:sSub>
                      </m:e>
                    </m:d>
                  </m:oMath>
                </a14:m>
                <a:endParaRPr lang="en-GB" dirty="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08670B15-5B8F-2C45-8786-6BEC24D966A2}"/>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FFE355A-3318-1A4F-AE43-05C61B886F2E}"/>
              </a:ext>
            </a:extLst>
          </p:cNvPr>
          <p:cNvSpPr>
            <a:spLocks noGrp="1"/>
          </p:cNvSpPr>
          <p:nvPr>
            <p:ph type="sldNum" sz="quarter" idx="4"/>
          </p:nvPr>
        </p:nvSpPr>
        <p:spPr/>
        <p:txBody>
          <a:bodyPr/>
          <a:lstStyle/>
          <a:p>
            <a:fld id="{67C9959E-8E6B-B04C-9955-EA096F41CA7A}" type="slidenum">
              <a:rPr lang="en-GB" smtClean="0"/>
              <a:t>23</a:t>
            </a:fld>
            <a:endParaRPr lang="en-GB"/>
          </a:p>
        </p:txBody>
      </p:sp>
      <p:grpSp>
        <p:nvGrpSpPr>
          <p:cNvPr id="55" name="Group 54">
            <a:extLst>
              <a:ext uri="{FF2B5EF4-FFF2-40B4-BE49-F238E27FC236}">
                <a16:creationId xmlns:a16="http://schemas.microsoft.com/office/drawing/2014/main" id="{21A25032-4FA8-B04E-BDC0-33769AC26A5C}"/>
              </a:ext>
            </a:extLst>
          </p:cNvPr>
          <p:cNvGrpSpPr/>
          <p:nvPr/>
        </p:nvGrpSpPr>
        <p:grpSpPr>
          <a:xfrm>
            <a:off x="10457354" y="2386711"/>
            <a:ext cx="1374321" cy="387827"/>
            <a:chOff x="7092996" y="2823892"/>
            <a:chExt cx="1374321" cy="387827"/>
          </a:xfrm>
        </p:grpSpPr>
        <p:sp>
          <p:nvSpPr>
            <p:cNvPr id="45" name="Rectangle 44">
              <a:extLst>
                <a:ext uri="{FF2B5EF4-FFF2-40B4-BE49-F238E27FC236}">
                  <a16:creationId xmlns:a16="http://schemas.microsoft.com/office/drawing/2014/main" id="{CE42077C-EC9F-B543-B62A-C25789803BC0}"/>
                </a:ext>
              </a:extLst>
            </p:cNvPr>
            <p:cNvSpPr/>
            <p:nvPr/>
          </p:nvSpPr>
          <p:spPr>
            <a:xfrm>
              <a:off x="7092996" y="2823892"/>
              <a:ext cx="1374321" cy="38782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A726C22-31C1-9D44-A23E-7218F525E2A5}"/>
                </a:ext>
              </a:extLst>
            </p:cNvPr>
            <p:cNvSpPr/>
            <p:nvPr/>
          </p:nvSpPr>
          <p:spPr>
            <a:xfrm>
              <a:off x="7898676" y="2975048"/>
              <a:ext cx="180000" cy="180000"/>
            </a:xfrm>
            <a:prstGeom prst="rect">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7A1FEB-A1F8-E64C-B13D-2EFB72DA6A96}"/>
                    </a:ext>
                  </a:extLst>
                </p:cNvPr>
                <p:cNvSpPr txBox="1">
                  <a:spLocks noChangeAspect="1"/>
                </p:cNvSpPr>
                <p:nvPr/>
              </p:nvSpPr>
              <p:spPr>
                <a:xfrm>
                  <a:off x="7515379" y="2850062"/>
                  <a:ext cx="546481" cy="324841"/>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72000" rtlCol="0">
                  <a:spAutoFit/>
                </a:bodyPr>
                <a:lstStyle/>
                <a:p>
                  <a:pPr/>
                  <a14:m>
                    <m:oMathPara xmlns:m="http://schemas.openxmlformats.org/officeDocument/2006/math">
                      <m:oMathParaPr>
                        <m:jc m:val="centerGroup"/>
                      </m:oMathParaPr>
                      <m:oMath xmlns:m="http://schemas.openxmlformats.org/officeDocument/2006/math">
                        <m:r>
                          <a:rPr lang="de-DE" sz="1200" i="1">
                            <a:solidFill>
                              <a:schemeClr val="bg1"/>
                            </a:solidFill>
                            <a:latin typeface="Cambria Math" panose="02040503050406030204" pitchFamily="18" charset="0"/>
                            <a:ea typeface="Cambria Math" panose="02040503050406030204" pitchFamily="18" charset="0"/>
                          </a:rPr>
                          <m:t>𝐸𝑝𝑖</m:t>
                        </m:r>
                        <m:sSub>
                          <m:sSubPr>
                            <m:ctrlPr>
                              <a:rPr lang="de-DE" sz="1200" i="1">
                                <a:solidFill>
                                  <a:schemeClr val="bg1"/>
                                </a:solidFill>
                                <a:latin typeface="Cambria Math" panose="02040503050406030204" pitchFamily="18" charset="0"/>
                                <a:ea typeface="Cambria Math" panose="02040503050406030204" pitchFamily="18" charset="0"/>
                              </a:rPr>
                            </m:ctrlPr>
                          </m:sSubPr>
                          <m:e>
                            <m:r>
                              <a:rPr lang="de-DE" sz="1200" i="1">
                                <a:solidFill>
                                  <a:schemeClr val="bg1"/>
                                </a:solidFill>
                                <a:latin typeface="Cambria Math" panose="02040503050406030204" pitchFamily="18" charset="0"/>
                                <a:ea typeface="Cambria Math" panose="02040503050406030204" pitchFamily="18" charset="0"/>
                              </a:rPr>
                              <m:t>𝑑</m:t>
                            </m:r>
                          </m:e>
                          <m:sub>
                            <m:r>
                              <a:rPr lang="de-DE" sz="1200" i="1">
                                <a:solidFill>
                                  <a:schemeClr val="bg1"/>
                                </a:solidFill>
                                <a:latin typeface="Cambria Math" panose="02040503050406030204" pitchFamily="18" charset="0"/>
                                <a:ea typeface="Cambria Math" panose="02040503050406030204" pitchFamily="18" charset="0"/>
                              </a:rPr>
                              <m:t>|⊤</m:t>
                            </m:r>
                          </m:sub>
                        </m:sSub>
                      </m:oMath>
                    </m:oMathPara>
                  </a14:m>
                  <a:endParaRPr lang="en-GB" sz="1200" dirty="0">
                    <a:solidFill>
                      <a:schemeClr val="bg1"/>
                    </a:solidFill>
                  </a:endParaRPr>
                </a:p>
              </p:txBody>
            </p:sp>
          </mc:Choice>
          <mc:Fallback xmlns="">
            <p:sp>
              <p:nvSpPr>
                <p:cNvPr id="12" name="TextBox 11">
                  <a:extLst>
                    <a:ext uri="{FF2B5EF4-FFF2-40B4-BE49-F238E27FC236}">
                      <a16:creationId xmlns:a16="http://schemas.microsoft.com/office/drawing/2014/main" id="{0F7A1FEB-A1F8-E64C-B13D-2EFB72DA6A96}"/>
                    </a:ext>
                  </a:extLst>
                </p:cNvPr>
                <p:cNvSpPr txBox="1">
                  <a:spLocks noRot="1" noChangeAspect="1" noMove="1" noResize="1" noEditPoints="1" noAdjustHandles="1" noChangeArrowheads="1" noChangeShapeType="1" noTextEdit="1"/>
                </p:cNvSpPr>
                <p:nvPr/>
              </p:nvSpPr>
              <p:spPr>
                <a:xfrm>
                  <a:off x="7515379" y="2850062"/>
                  <a:ext cx="546481" cy="324841"/>
                </a:xfrm>
                <a:prstGeom prst="roundRect">
                  <a:avLst/>
                </a:prstGeom>
                <a:blipFill>
                  <a:blip r:embed="rId3"/>
                  <a:stretch>
                    <a:fillRect/>
                  </a:stretch>
                </a:blipFill>
                <a:ln w="9525" cap="flat" cmpd="sng" algn="ctr">
                  <a:solidFill>
                    <a:schemeClr val="bg1"/>
                  </a:solidFill>
                  <a:prstDash val="solid"/>
                  <a:round/>
                  <a:headEnd type="none" w="med" len="med"/>
                  <a:tailEnd type="none" w="med" len="med"/>
                </a:ln>
              </p:spPr>
              <p:txBody>
                <a:bodyPr/>
                <a:lstStyle/>
                <a:p>
                  <a:r>
                    <a:rPr lang="en-GB">
                      <a:noFill/>
                    </a:rPr>
                    <a:t> </a:t>
                  </a:r>
                </a:p>
              </p:txBody>
            </p:sp>
          </mc:Fallback>
        </mc:AlternateContent>
      </p:grpSp>
      <p:sp>
        <p:nvSpPr>
          <p:cNvPr id="14" name="TextBox 13">
            <a:extLst>
              <a:ext uri="{FF2B5EF4-FFF2-40B4-BE49-F238E27FC236}">
                <a16:creationId xmlns:a16="http://schemas.microsoft.com/office/drawing/2014/main" id="{4EEF16CE-0276-0542-8457-DBF629E764DB}"/>
              </a:ext>
            </a:extLst>
          </p:cNvPr>
          <p:cNvSpPr txBox="1"/>
          <p:nvPr/>
        </p:nvSpPr>
        <p:spPr>
          <a:xfrm>
            <a:off x="9301314" y="1402749"/>
            <a:ext cx="2530361"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sz="1400" dirty="0"/>
              <a:t>Let’s carry the constraint around for a bit to make it explicit</a:t>
            </a:r>
          </a:p>
        </p:txBody>
      </p:sp>
      <p:cxnSp>
        <p:nvCxnSpPr>
          <p:cNvPr id="16" name="Straight Arrow Connector 15">
            <a:extLst>
              <a:ext uri="{FF2B5EF4-FFF2-40B4-BE49-F238E27FC236}">
                <a16:creationId xmlns:a16="http://schemas.microsoft.com/office/drawing/2014/main" id="{3A1A2735-CA6B-0D4F-B605-B2A13FAF66BE}"/>
              </a:ext>
            </a:extLst>
          </p:cNvPr>
          <p:cNvCxnSpPr>
            <a:cxnSpLocks/>
            <a:stCxn id="14" idx="2"/>
            <a:endCxn id="13" idx="0"/>
          </p:cNvCxnSpPr>
          <p:nvPr/>
        </p:nvCxnSpPr>
        <p:spPr>
          <a:xfrm>
            <a:off x="10566495" y="1925969"/>
            <a:ext cx="786539" cy="611898"/>
          </a:xfrm>
          <a:prstGeom prst="straightConnector1">
            <a:avLst/>
          </a:prstGeom>
          <a:ln>
            <a:gradFill>
              <a:gsLst>
                <a:gs pos="55000">
                  <a:schemeClr val="accent2"/>
                </a:gs>
                <a:gs pos="100000">
                  <a:schemeClr val="accent3">
                    <a:lumMod val="40000"/>
                    <a:lumOff val="6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67887658-6147-AD46-8799-E400FDBCA600}"/>
              </a:ext>
            </a:extLst>
          </p:cNvPr>
          <p:cNvGrpSpPr/>
          <p:nvPr/>
        </p:nvGrpSpPr>
        <p:grpSpPr>
          <a:xfrm>
            <a:off x="10457354" y="3402963"/>
            <a:ext cx="1374321" cy="387827"/>
            <a:chOff x="7090920" y="4170273"/>
            <a:chExt cx="1374321" cy="387827"/>
          </a:xfrm>
        </p:grpSpPr>
        <p:sp>
          <p:nvSpPr>
            <p:cNvPr id="43" name="Rectangle 42">
              <a:extLst>
                <a:ext uri="{FF2B5EF4-FFF2-40B4-BE49-F238E27FC236}">
                  <a16:creationId xmlns:a16="http://schemas.microsoft.com/office/drawing/2014/main" id="{C8CEC2FE-FC6A-7B45-976C-16D290B7F253}"/>
                </a:ext>
              </a:extLst>
            </p:cNvPr>
            <p:cNvSpPr/>
            <p:nvPr/>
          </p:nvSpPr>
          <p:spPr>
            <a:xfrm>
              <a:off x="7090920" y="4170273"/>
              <a:ext cx="1374321" cy="38782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1B601270-D0DF-4B4E-9F4A-BF3C18CFD625}"/>
                    </a:ext>
                  </a:extLst>
                </p:cNvPr>
                <p:cNvSpPr/>
                <p:nvPr/>
              </p:nvSpPr>
              <p:spPr>
                <a:xfrm>
                  <a:off x="7312449" y="4200655"/>
                  <a:ext cx="932740" cy="30646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36000" rtlCol="0" anchor="ctr">
                  <a:spAutoFit/>
                </a:bodyPr>
                <a:lstStyle/>
                <a:p>
                  <a:pPr algn="ctr"/>
                  <a14:m>
                    <m:oMathPara xmlns:m="http://schemas.openxmlformats.org/officeDocument/2006/math">
                      <m:oMathParaPr>
                        <m:jc m:val="centerGroup"/>
                      </m:oMathParaPr>
                      <m:oMath xmlns:m="http://schemas.openxmlformats.org/officeDocument/2006/math">
                        <m:r>
                          <a:rPr lang="de-DE" sz="1200" i="1">
                            <a:solidFill>
                              <a:schemeClr val="bg1"/>
                            </a:solidFill>
                            <a:latin typeface="Cambria Math" panose="02040503050406030204" pitchFamily="18" charset="0"/>
                          </a:rPr>
                          <m:t>𝐸𝑝𝑖𝑑</m:t>
                        </m:r>
                        <m:r>
                          <a:rPr lang="de-DE" sz="1200" i="1">
                            <a:solidFill>
                              <a:schemeClr val="bg1"/>
                            </a:solidFill>
                            <a:latin typeface="Cambria Math" panose="02040503050406030204" pitchFamily="18" charset="0"/>
                          </a:rPr>
                          <m:t>,</m:t>
                        </m:r>
                        <m:r>
                          <a:rPr lang="de-DE" sz="1200" i="1">
                            <a:solidFill>
                              <a:schemeClr val="bg1"/>
                            </a:solidFill>
                            <a:latin typeface="Cambria Math" charset="0"/>
                          </a:rPr>
                          <m:t>𝑆𝑖𝑐𝑘</m:t>
                        </m:r>
                        <m:d>
                          <m:dPr>
                            <m:ctrlPr>
                              <a:rPr lang="de-DE" sz="1200" i="1">
                                <a:solidFill>
                                  <a:schemeClr val="bg1"/>
                                </a:solidFill>
                                <a:latin typeface="Cambria Math" panose="02040503050406030204" pitchFamily="18" charset="0"/>
                              </a:rPr>
                            </m:ctrlPr>
                          </m:dPr>
                          <m:e>
                            <m:r>
                              <a:rPr lang="de-DE" sz="1200" i="1">
                                <a:solidFill>
                                  <a:schemeClr val="bg1"/>
                                </a:solidFill>
                                <a:latin typeface="Cambria Math" panose="02040503050406030204" pitchFamily="18" charset="0"/>
                              </a:rPr>
                              <m:t>𝑥</m:t>
                            </m:r>
                          </m:e>
                        </m:d>
                      </m:oMath>
                    </m:oMathPara>
                  </a14:m>
                  <a:endParaRPr lang="en-GB" sz="1200" dirty="0">
                    <a:solidFill>
                      <a:schemeClr val="bg1"/>
                    </a:solidFill>
                  </a:endParaRPr>
                </a:p>
              </p:txBody>
            </p:sp>
          </mc:Choice>
          <mc:Fallback xmlns="">
            <p:sp>
              <p:nvSpPr>
                <p:cNvPr id="32" name="Rounded Rectangle 31">
                  <a:extLst>
                    <a:ext uri="{FF2B5EF4-FFF2-40B4-BE49-F238E27FC236}">
                      <a16:creationId xmlns:a16="http://schemas.microsoft.com/office/drawing/2014/main" id="{1B601270-D0DF-4B4E-9F4A-BF3C18CFD625}"/>
                    </a:ext>
                  </a:extLst>
                </p:cNvPr>
                <p:cNvSpPr>
                  <a:spLocks noRot="1" noChangeAspect="1" noMove="1" noResize="1" noEditPoints="1" noAdjustHandles="1" noChangeArrowheads="1" noChangeShapeType="1" noTextEdit="1"/>
                </p:cNvSpPr>
                <p:nvPr/>
              </p:nvSpPr>
              <p:spPr>
                <a:xfrm>
                  <a:off x="7312449" y="4200655"/>
                  <a:ext cx="932740" cy="306467"/>
                </a:xfrm>
                <a:prstGeom prst="roundRect">
                  <a:avLst/>
                </a:prstGeom>
                <a:blipFill>
                  <a:blip r:embed="rId4"/>
                  <a:stretch>
                    <a:fillRect l="-4000"/>
                  </a:stretch>
                </a:blipFill>
                <a:ln>
                  <a:solidFill>
                    <a:schemeClr val="bg1"/>
                  </a:solidFill>
                </a:ln>
              </p:spPr>
              <p:txBody>
                <a:bodyPr/>
                <a:lstStyle/>
                <a:p>
                  <a:r>
                    <a:rPr lang="en-GB">
                      <a:noFill/>
                    </a:rPr>
                    <a:t> </a:t>
                  </a:r>
                </a:p>
              </p:txBody>
            </p:sp>
          </mc:Fallback>
        </mc:AlternateContent>
      </p:grpSp>
      <p:grpSp>
        <p:nvGrpSpPr>
          <p:cNvPr id="50" name="Group 49">
            <a:extLst>
              <a:ext uri="{FF2B5EF4-FFF2-40B4-BE49-F238E27FC236}">
                <a16:creationId xmlns:a16="http://schemas.microsoft.com/office/drawing/2014/main" id="{9B333768-F79D-0C4D-AB2C-405B10D154A5}"/>
              </a:ext>
            </a:extLst>
          </p:cNvPr>
          <p:cNvGrpSpPr/>
          <p:nvPr/>
        </p:nvGrpSpPr>
        <p:grpSpPr>
          <a:xfrm>
            <a:off x="8567314" y="3359721"/>
            <a:ext cx="1407204" cy="474310"/>
            <a:chOff x="7084639" y="3467814"/>
            <a:chExt cx="1407204" cy="474310"/>
          </a:xfrm>
        </p:grpSpPr>
        <p:sp>
          <p:nvSpPr>
            <p:cNvPr id="44" name="Rectangle 43">
              <a:extLst>
                <a:ext uri="{FF2B5EF4-FFF2-40B4-BE49-F238E27FC236}">
                  <a16:creationId xmlns:a16="http://schemas.microsoft.com/office/drawing/2014/main" id="{3B1DA0E0-D6A4-C644-A92F-B69FAE5394D0}"/>
                </a:ext>
              </a:extLst>
            </p:cNvPr>
            <p:cNvSpPr/>
            <p:nvPr/>
          </p:nvSpPr>
          <p:spPr>
            <a:xfrm>
              <a:off x="7084639" y="3477250"/>
              <a:ext cx="1374321" cy="46487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88F42438-0987-3047-8F6E-E503EA3828E2}"/>
                    </a:ext>
                  </a:extLst>
                </p:cNvPr>
                <p:cNvSpPr/>
                <p:nvPr/>
              </p:nvSpPr>
              <p:spPr>
                <a:xfrm>
                  <a:off x="7746639" y="3467814"/>
                  <a:ext cx="74520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a:solidFill>
                              <a:schemeClr val="bg1"/>
                            </a:solidFill>
                            <a:latin typeface="Cambria Math" charset="0"/>
                          </a:rPr>
                          <m:t>𝑆𝑖𝑐𝑘</m:t>
                        </m:r>
                        <m:d>
                          <m:dPr>
                            <m:ctrlPr>
                              <a:rPr lang="de-DE" sz="1200" i="1">
                                <a:solidFill>
                                  <a:schemeClr val="bg1"/>
                                </a:solidFill>
                                <a:latin typeface="Cambria Math" panose="02040503050406030204" pitchFamily="18" charset="0"/>
                              </a:rPr>
                            </m:ctrlPr>
                          </m:dPr>
                          <m:e>
                            <m:r>
                              <a:rPr lang="de-DE" sz="1200" i="1">
                                <a:solidFill>
                                  <a:schemeClr val="bg1"/>
                                </a:solidFill>
                                <a:latin typeface="Cambria Math" panose="02040503050406030204" pitchFamily="18" charset="0"/>
                              </a:rPr>
                              <m:t>𝑥</m:t>
                            </m:r>
                          </m:e>
                        </m:d>
                      </m:oMath>
                    </m:oMathPara>
                  </a14:m>
                  <a:endParaRPr lang="de-DE" sz="1200" dirty="0">
                    <a:solidFill>
                      <a:schemeClr val="bg1"/>
                    </a:solidFill>
                  </a:endParaRPr>
                </a:p>
                <a:p>
                  <a:pPr/>
                  <a14:m>
                    <m:oMathPara xmlns:m="http://schemas.openxmlformats.org/officeDocument/2006/math">
                      <m:oMathParaPr>
                        <m:jc m:val="centerGroup"/>
                      </m:oMathParaPr>
                      <m:oMath xmlns:m="http://schemas.openxmlformats.org/officeDocument/2006/math">
                        <m:r>
                          <a:rPr lang="de-DE" sz="1200" i="1">
                            <a:solidFill>
                              <a:schemeClr val="bg1"/>
                            </a:solidFill>
                            <a:latin typeface="Cambria Math" charset="0"/>
                          </a:rPr>
                          <m:t>𝐸𝑝𝑖𝑑</m:t>
                        </m:r>
                      </m:oMath>
                    </m:oMathPara>
                  </a14:m>
                  <a:endParaRPr lang="en-GB" sz="1200" dirty="0">
                    <a:solidFill>
                      <a:schemeClr val="bg1"/>
                    </a:solidFill>
                  </a:endParaRPr>
                </a:p>
              </p:txBody>
            </p:sp>
          </mc:Choice>
          <mc:Fallback xmlns="">
            <p:sp>
              <p:nvSpPr>
                <p:cNvPr id="33" name="Rectangle 32">
                  <a:extLst>
                    <a:ext uri="{FF2B5EF4-FFF2-40B4-BE49-F238E27FC236}">
                      <a16:creationId xmlns:a16="http://schemas.microsoft.com/office/drawing/2014/main" id="{88F42438-0987-3047-8F6E-E503EA3828E2}"/>
                    </a:ext>
                  </a:extLst>
                </p:cNvPr>
                <p:cNvSpPr>
                  <a:spLocks noRot="1" noChangeAspect="1" noMove="1" noResize="1" noEditPoints="1" noAdjustHandles="1" noChangeArrowheads="1" noChangeShapeType="1" noTextEdit="1"/>
                </p:cNvSpPr>
                <p:nvPr/>
              </p:nvSpPr>
              <p:spPr>
                <a:xfrm>
                  <a:off x="7746639" y="3467814"/>
                  <a:ext cx="745204" cy="461665"/>
                </a:xfrm>
                <a:prstGeom prst="rect">
                  <a:avLst/>
                </a:prstGeom>
                <a:blipFill>
                  <a:blip r:embed="rId5"/>
                  <a:stretch>
                    <a:fillRect b="-2703"/>
                  </a:stretch>
                </a:blipFill>
              </p:spPr>
              <p:txBody>
                <a:bodyPr/>
                <a:lstStyle/>
                <a:p>
                  <a:r>
                    <a:rPr lang="en-GB">
                      <a:noFill/>
                    </a:rPr>
                    <a:t> </a:t>
                  </a:r>
                </a:p>
              </p:txBody>
            </p:sp>
          </mc:Fallback>
        </mc:AlternateContent>
        <p:sp>
          <p:nvSpPr>
            <p:cNvPr id="35" name="Oval 34">
              <a:extLst>
                <a:ext uri="{FF2B5EF4-FFF2-40B4-BE49-F238E27FC236}">
                  <a16:creationId xmlns:a16="http://schemas.microsoft.com/office/drawing/2014/main" id="{146ADE9C-E84A-EE47-9974-F5A6BEA936CD}"/>
                </a:ext>
              </a:extLst>
            </p:cNvPr>
            <p:cNvSpPr/>
            <p:nvPr/>
          </p:nvSpPr>
          <p:spPr>
            <a:xfrm>
              <a:off x="7746639" y="367208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8" name="Group 47">
            <a:extLst>
              <a:ext uri="{FF2B5EF4-FFF2-40B4-BE49-F238E27FC236}">
                <a16:creationId xmlns:a16="http://schemas.microsoft.com/office/drawing/2014/main" id="{F12616BD-1193-664A-B788-151218435460}"/>
              </a:ext>
            </a:extLst>
          </p:cNvPr>
          <p:cNvGrpSpPr/>
          <p:nvPr/>
        </p:nvGrpSpPr>
        <p:grpSpPr>
          <a:xfrm>
            <a:off x="8567314" y="4541721"/>
            <a:ext cx="1374321" cy="575952"/>
            <a:chOff x="7101457" y="4895491"/>
            <a:chExt cx="1374321" cy="575952"/>
          </a:xfrm>
        </p:grpSpPr>
        <p:sp>
          <p:nvSpPr>
            <p:cNvPr id="42" name="Rectangle 41">
              <a:extLst>
                <a:ext uri="{FF2B5EF4-FFF2-40B4-BE49-F238E27FC236}">
                  <a16:creationId xmlns:a16="http://schemas.microsoft.com/office/drawing/2014/main" id="{851A16F5-FABC-E54D-9519-DA0518A709C1}"/>
                </a:ext>
              </a:extLst>
            </p:cNvPr>
            <p:cNvSpPr/>
            <p:nvPr/>
          </p:nvSpPr>
          <p:spPr>
            <a:xfrm>
              <a:off x="7101457" y="4895491"/>
              <a:ext cx="1374321" cy="57595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E3C5323-0214-FF4B-AE54-325FE29AF4AF}"/>
                    </a:ext>
                  </a:extLst>
                </p:cNvPr>
                <p:cNvSpPr/>
                <p:nvPr/>
              </p:nvSpPr>
              <p:spPr>
                <a:xfrm>
                  <a:off x="7541117" y="5092675"/>
                  <a:ext cx="4780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𝑔</m:t>
                            </m:r>
                          </m:e>
                          <m:sub>
                            <m:r>
                              <a:rPr lang="de-DE" i="1">
                                <a:solidFill>
                                  <a:schemeClr val="bg1"/>
                                </a:solidFill>
                                <a:latin typeface="Cambria Math" panose="02040503050406030204" pitchFamily="18" charset="0"/>
                              </a:rPr>
                              <m:t>2</m:t>
                            </m:r>
                          </m:sub>
                        </m:sSub>
                      </m:oMath>
                    </m:oMathPara>
                  </a14:m>
                  <a:endParaRPr lang="en-GB" dirty="0">
                    <a:solidFill>
                      <a:schemeClr val="bg1"/>
                    </a:solidFill>
                  </a:endParaRPr>
                </a:p>
              </p:txBody>
            </p:sp>
          </mc:Choice>
          <mc:Fallback xmlns="">
            <p:sp>
              <p:nvSpPr>
                <p:cNvPr id="36" name="Rectangle 35">
                  <a:extLst>
                    <a:ext uri="{FF2B5EF4-FFF2-40B4-BE49-F238E27FC236}">
                      <a16:creationId xmlns:a16="http://schemas.microsoft.com/office/drawing/2014/main" id="{FE3C5323-0214-FF4B-AE54-325FE29AF4AF}"/>
                    </a:ext>
                  </a:extLst>
                </p:cNvPr>
                <p:cNvSpPr>
                  <a:spLocks noRot="1" noChangeAspect="1" noMove="1" noResize="1" noEditPoints="1" noAdjustHandles="1" noChangeArrowheads="1" noChangeShapeType="1" noTextEdit="1"/>
                </p:cNvSpPr>
                <p:nvPr/>
              </p:nvSpPr>
              <p:spPr>
                <a:xfrm>
                  <a:off x="7541117" y="5092675"/>
                  <a:ext cx="478080" cy="369332"/>
                </a:xfrm>
                <a:prstGeom prst="rect">
                  <a:avLst/>
                </a:prstGeom>
                <a:blipFill>
                  <a:blip r:embed="rId6"/>
                  <a:stretch>
                    <a:fillRect b="-6667"/>
                  </a:stretch>
                </a:blipFill>
              </p:spPr>
              <p:txBody>
                <a:bodyPr/>
                <a:lstStyle/>
                <a:p>
                  <a:r>
                    <a:rPr lang="en-GB">
                      <a:noFill/>
                    </a:rPr>
                    <a:t> </a:t>
                  </a:r>
                </a:p>
              </p:txBody>
            </p:sp>
          </mc:Fallback>
        </mc:AlternateContent>
        <p:cxnSp>
          <p:nvCxnSpPr>
            <p:cNvPr id="37" name="Straight Connector 36">
              <a:extLst>
                <a:ext uri="{FF2B5EF4-FFF2-40B4-BE49-F238E27FC236}">
                  <a16:creationId xmlns:a16="http://schemas.microsoft.com/office/drawing/2014/main" id="{C43DB20C-293C-4340-A044-9371DD56B365}"/>
                </a:ext>
              </a:extLst>
            </p:cNvPr>
            <p:cNvCxnSpPr>
              <a:cxnSpLocks/>
            </p:cNvCxnSpPr>
            <p:nvPr/>
          </p:nvCxnSpPr>
          <p:spPr>
            <a:xfrm flipV="1">
              <a:off x="7781439" y="4944951"/>
              <a:ext cx="0" cy="154541"/>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99FA0A5-DEF8-1144-A5A9-563F5F3F4789}"/>
              </a:ext>
            </a:extLst>
          </p:cNvPr>
          <p:cNvGrpSpPr/>
          <p:nvPr/>
        </p:nvGrpSpPr>
        <p:grpSpPr>
          <a:xfrm>
            <a:off x="10457354" y="4412780"/>
            <a:ext cx="1374321" cy="833835"/>
            <a:chOff x="7107738" y="5619167"/>
            <a:chExt cx="1374321" cy="833835"/>
          </a:xfrm>
        </p:grpSpPr>
        <p:sp>
          <p:nvSpPr>
            <p:cNvPr id="41" name="Rectangle 40">
              <a:extLst>
                <a:ext uri="{FF2B5EF4-FFF2-40B4-BE49-F238E27FC236}">
                  <a16:creationId xmlns:a16="http://schemas.microsoft.com/office/drawing/2014/main" id="{0C1251A3-E4C4-DC4D-B46B-D7878BDAFAD0}"/>
                </a:ext>
              </a:extLst>
            </p:cNvPr>
            <p:cNvSpPr/>
            <p:nvPr/>
          </p:nvSpPr>
          <p:spPr>
            <a:xfrm>
              <a:off x="7107738" y="5619167"/>
              <a:ext cx="1374321" cy="81659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1DFC7EE8-3014-3D4E-A353-4C436C6C8D34}"/>
                    </a:ext>
                  </a:extLst>
                </p:cNvPr>
                <p:cNvSpPr/>
                <p:nvPr/>
              </p:nvSpPr>
              <p:spPr>
                <a:xfrm>
                  <a:off x="7538441" y="6083670"/>
                  <a:ext cx="4780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𝑔</m:t>
                            </m:r>
                          </m:e>
                          <m:sub>
                            <m:r>
                              <a:rPr lang="de-DE" i="1">
                                <a:solidFill>
                                  <a:schemeClr val="bg1"/>
                                </a:solidFill>
                                <a:latin typeface="Cambria Math" panose="02040503050406030204" pitchFamily="18" charset="0"/>
                              </a:rPr>
                              <m:t>2</m:t>
                            </m:r>
                          </m:sub>
                        </m:sSub>
                      </m:oMath>
                    </m:oMathPara>
                  </a14:m>
                  <a:endParaRPr lang="en-GB" dirty="0">
                    <a:solidFill>
                      <a:schemeClr val="bg1"/>
                    </a:solidFill>
                  </a:endParaRPr>
                </a:p>
              </p:txBody>
            </p:sp>
          </mc:Choice>
          <mc:Fallback xmlns="">
            <p:sp>
              <p:nvSpPr>
                <p:cNvPr id="38" name="Rectangle 37">
                  <a:extLst>
                    <a:ext uri="{FF2B5EF4-FFF2-40B4-BE49-F238E27FC236}">
                      <a16:creationId xmlns:a16="http://schemas.microsoft.com/office/drawing/2014/main" id="{1DFC7EE8-3014-3D4E-A353-4C436C6C8D34}"/>
                    </a:ext>
                  </a:extLst>
                </p:cNvPr>
                <p:cNvSpPr>
                  <a:spLocks noRot="1" noChangeAspect="1" noMove="1" noResize="1" noEditPoints="1" noAdjustHandles="1" noChangeArrowheads="1" noChangeShapeType="1" noTextEdit="1"/>
                </p:cNvSpPr>
                <p:nvPr/>
              </p:nvSpPr>
              <p:spPr>
                <a:xfrm>
                  <a:off x="7538441" y="6083670"/>
                  <a:ext cx="478080" cy="369332"/>
                </a:xfrm>
                <a:prstGeom prst="rect">
                  <a:avLst/>
                </a:prstGeom>
                <a:blipFill>
                  <a:blip r:embed="rId7"/>
                  <a:stretch>
                    <a:fillRect b="-68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2CA8611B-56E6-3847-B5E2-AF96D18B933C}"/>
                    </a:ext>
                  </a:extLst>
                </p:cNvPr>
                <p:cNvSpPr/>
                <p:nvPr/>
              </p:nvSpPr>
              <p:spPr>
                <a:xfrm>
                  <a:off x="7255882" y="5650740"/>
                  <a:ext cx="1065473" cy="51077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rIns="0" rtlCol="0" anchor="ctr">
                  <a:spAutoFit/>
                </a:bodyPr>
                <a:lstStyle/>
                <a:p>
                  <a:pPr/>
                  <a14:m>
                    <m:oMathPara xmlns:m="http://schemas.openxmlformats.org/officeDocument/2006/math">
                      <m:oMathParaPr>
                        <m:jc m:val="centerGroup"/>
                      </m:oMathParaPr>
                      <m:oMath xmlns:m="http://schemas.openxmlformats.org/officeDocument/2006/math">
                        <m:r>
                          <a:rPr lang="de-DE" sz="1200" i="1">
                            <a:solidFill>
                              <a:schemeClr val="bg1"/>
                            </a:solidFill>
                            <a:latin typeface="Cambria Math" charset="0"/>
                          </a:rPr>
                          <m:t>𝐸𝑝𝑖𝑑</m:t>
                        </m:r>
                        <m:r>
                          <a:rPr lang="de-DE" sz="1200" i="1">
                            <a:solidFill>
                              <a:schemeClr val="bg1"/>
                            </a:solidFill>
                            <a:latin typeface="Cambria Math" panose="02040503050406030204" pitchFamily="18" charset="0"/>
                          </a:rPr>
                          <m:t>,</m:t>
                        </m:r>
                        <m:r>
                          <a:rPr lang="de-DE" sz="1200" i="1">
                            <a:solidFill>
                              <a:schemeClr val="bg1"/>
                            </a:solidFill>
                            <a:latin typeface="Cambria Math" charset="0"/>
                          </a:rPr>
                          <m:t>𝑆𝑖𝑐𝑘</m:t>
                        </m:r>
                        <m:d>
                          <m:dPr>
                            <m:ctrlPr>
                              <a:rPr lang="de-DE" sz="1200" i="1">
                                <a:solidFill>
                                  <a:schemeClr val="bg1"/>
                                </a:solidFill>
                                <a:latin typeface="Cambria Math" panose="02040503050406030204" pitchFamily="18" charset="0"/>
                              </a:rPr>
                            </m:ctrlPr>
                          </m:dPr>
                          <m:e>
                            <m:r>
                              <a:rPr lang="de-DE" sz="1200" i="1">
                                <a:solidFill>
                                  <a:schemeClr val="bg1"/>
                                </a:solidFill>
                                <a:latin typeface="Cambria Math" panose="02040503050406030204" pitchFamily="18" charset="0"/>
                              </a:rPr>
                              <m:t>𝑥</m:t>
                            </m:r>
                          </m:e>
                        </m:d>
                        <m:r>
                          <a:rPr lang="de-DE" sz="1200" i="1">
                            <a:solidFill>
                              <a:schemeClr val="bg1"/>
                            </a:solidFill>
                            <a:latin typeface="Cambria Math" panose="02040503050406030204" pitchFamily="18" charset="0"/>
                          </a:rPr>
                          <m:t>,</m:t>
                        </m:r>
                      </m:oMath>
                    </m:oMathPara>
                  </a14:m>
                  <a:endParaRPr lang="de-DE" sz="1200"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i="1">
                            <a:solidFill>
                              <a:schemeClr val="bg1"/>
                            </a:solidFill>
                            <a:latin typeface="Cambria Math" panose="02040503050406030204" pitchFamily="18" charset="0"/>
                          </a:rPr>
                          <m:t>𝑇𝑟𝑎𝑣𝑒𝑙</m:t>
                        </m:r>
                        <m:d>
                          <m:dPr>
                            <m:ctrlPr>
                              <a:rPr lang="de-DE" sz="1200" i="1">
                                <a:solidFill>
                                  <a:schemeClr val="bg1"/>
                                </a:solidFill>
                                <a:latin typeface="Cambria Math" panose="02040503050406030204" pitchFamily="18" charset="0"/>
                              </a:rPr>
                            </m:ctrlPr>
                          </m:dPr>
                          <m:e>
                            <m:r>
                              <a:rPr lang="de-DE" sz="1200" i="1">
                                <a:solidFill>
                                  <a:schemeClr val="bg1"/>
                                </a:solidFill>
                                <a:latin typeface="Cambria Math" panose="02040503050406030204" pitchFamily="18" charset="0"/>
                              </a:rPr>
                              <m:t>𝑥</m:t>
                            </m:r>
                          </m:e>
                        </m:d>
                      </m:oMath>
                    </m:oMathPara>
                  </a14:m>
                  <a:endParaRPr lang="de-DE" sz="1200" i="1" dirty="0">
                    <a:solidFill>
                      <a:schemeClr val="bg1"/>
                    </a:solidFill>
                    <a:latin typeface="Cambria Math" panose="02040503050406030204" pitchFamily="18" charset="0"/>
                  </a:endParaRPr>
                </a:p>
              </p:txBody>
            </p:sp>
          </mc:Choice>
          <mc:Fallback xmlns="">
            <p:sp>
              <p:nvSpPr>
                <p:cNvPr id="39" name="Rounded Rectangle 38">
                  <a:extLst>
                    <a:ext uri="{FF2B5EF4-FFF2-40B4-BE49-F238E27FC236}">
                      <a16:creationId xmlns:a16="http://schemas.microsoft.com/office/drawing/2014/main" id="{2CA8611B-56E6-3847-B5E2-AF96D18B933C}"/>
                    </a:ext>
                  </a:extLst>
                </p:cNvPr>
                <p:cNvSpPr>
                  <a:spLocks noRot="1" noChangeAspect="1" noMove="1" noResize="1" noEditPoints="1" noAdjustHandles="1" noChangeArrowheads="1" noChangeShapeType="1" noTextEdit="1"/>
                </p:cNvSpPr>
                <p:nvPr/>
              </p:nvSpPr>
              <p:spPr>
                <a:xfrm>
                  <a:off x="7255882" y="5650740"/>
                  <a:ext cx="1065473" cy="510778"/>
                </a:xfrm>
                <a:prstGeom prst="roundRect">
                  <a:avLst/>
                </a:prstGeom>
                <a:blipFill>
                  <a:blip r:embed="rId8"/>
                  <a:stretch>
                    <a:fillRect/>
                  </a:stretch>
                </a:blipFill>
                <a:ln>
                  <a:solidFill>
                    <a:schemeClr val="bg1"/>
                  </a:solidFill>
                </a:ln>
              </p:spPr>
              <p:txBody>
                <a:bodyPr/>
                <a:lstStyle/>
                <a:p>
                  <a:r>
                    <a:rPr lang="en-GB">
                      <a:noFill/>
                    </a:rPr>
                    <a:t> </a:t>
                  </a:r>
                </a:p>
              </p:txBody>
            </p:sp>
          </mc:Fallback>
        </mc:AlternateContent>
      </p:grpSp>
      <p:cxnSp>
        <p:nvCxnSpPr>
          <p:cNvPr id="57" name="Straight Arrow Connector 56">
            <a:extLst>
              <a:ext uri="{FF2B5EF4-FFF2-40B4-BE49-F238E27FC236}">
                <a16:creationId xmlns:a16="http://schemas.microsoft.com/office/drawing/2014/main" id="{27F65B20-B70F-7449-96E6-60D63D669BC2}"/>
              </a:ext>
            </a:extLst>
          </p:cNvPr>
          <p:cNvCxnSpPr>
            <a:cxnSpLocks/>
            <a:stCxn id="46" idx="3"/>
            <a:endCxn id="45" idx="1"/>
          </p:cNvCxnSpPr>
          <p:nvPr/>
        </p:nvCxnSpPr>
        <p:spPr>
          <a:xfrm>
            <a:off x="9941179" y="2580625"/>
            <a:ext cx="516175" cy="0"/>
          </a:xfrm>
          <a:prstGeom prst="straightConnector1">
            <a:avLst/>
          </a:prstGeom>
          <a:ln w="28575">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DF052A6-4653-E543-BAAA-15B2E88BCEB8}"/>
              </a:ext>
            </a:extLst>
          </p:cNvPr>
          <p:cNvCxnSpPr>
            <a:cxnSpLocks/>
            <a:stCxn id="44" idx="3"/>
            <a:endCxn id="43" idx="1"/>
          </p:cNvCxnSpPr>
          <p:nvPr/>
        </p:nvCxnSpPr>
        <p:spPr>
          <a:xfrm flipV="1">
            <a:off x="9941635" y="3596877"/>
            <a:ext cx="515719" cy="4717"/>
          </a:xfrm>
          <a:prstGeom prst="straightConnector1">
            <a:avLst/>
          </a:prstGeom>
          <a:ln w="28575">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4C2DD58-B3CA-C94E-8EDB-104AD621649B}"/>
              </a:ext>
            </a:extLst>
          </p:cNvPr>
          <p:cNvCxnSpPr>
            <a:cxnSpLocks/>
            <a:stCxn id="42" idx="3"/>
            <a:endCxn id="41" idx="1"/>
          </p:cNvCxnSpPr>
          <p:nvPr/>
        </p:nvCxnSpPr>
        <p:spPr>
          <a:xfrm flipV="1">
            <a:off x="9941635" y="4821079"/>
            <a:ext cx="515719" cy="8618"/>
          </a:xfrm>
          <a:prstGeom prst="straightConnector1">
            <a:avLst/>
          </a:prstGeom>
          <a:ln w="28575">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D5127CF3-CCD4-F246-A580-81276D04B600}"/>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37357A2E-0D2D-224B-B096-142E09C665A4}"/>
              </a:ext>
            </a:extLst>
          </p:cNvPr>
          <p:cNvSpPr>
            <a:spLocks noGrp="1"/>
          </p:cNvSpPr>
          <p:nvPr>
            <p:ph type="ftr" sz="quarter" idx="3"/>
          </p:nvPr>
        </p:nvSpPr>
        <p:spPr/>
        <p:txBody>
          <a:bodyPr/>
          <a:lstStyle/>
          <a:p>
            <a:r>
              <a:rPr lang="en-GB"/>
              <a:t>T. Braun - StaRAI</a:t>
            </a:r>
          </a:p>
        </p:txBody>
      </p:sp>
      <p:grpSp>
        <p:nvGrpSpPr>
          <p:cNvPr id="7" name="Group 6">
            <a:extLst>
              <a:ext uri="{FF2B5EF4-FFF2-40B4-BE49-F238E27FC236}">
                <a16:creationId xmlns:a16="http://schemas.microsoft.com/office/drawing/2014/main" id="{6473DCE5-1FBD-0F49-856B-32D189D3DEE3}"/>
              </a:ext>
            </a:extLst>
          </p:cNvPr>
          <p:cNvGrpSpPr/>
          <p:nvPr/>
        </p:nvGrpSpPr>
        <p:grpSpPr>
          <a:xfrm>
            <a:off x="8566858" y="2304911"/>
            <a:ext cx="1431177" cy="551427"/>
            <a:chOff x="8610716" y="2000772"/>
            <a:chExt cx="1431177" cy="551427"/>
          </a:xfrm>
        </p:grpSpPr>
        <p:sp>
          <p:nvSpPr>
            <p:cNvPr id="46" name="Rectangle 45">
              <a:extLst>
                <a:ext uri="{FF2B5EF4-FFF2-40B4-BE49-F238E27FC236}">
                  <a16:creationId xmlns:a16="http://schemas.microsoft.com/office/drawing/2014/main" id="{B2FB85EE-66A0-6840-9150-23AFC482BF4C}"/>
                </a:ext>
              </a:extLst>
            </p:cNvPr>
            <p:cNvSpPr/>
            <p:nvPr/>
          </p:nvSpPr>
          <p:spPr>
            <a:xfrm>
              <a:off x="8610716" y="2000772"/>
              <a:ext cx="1374321" cy="55142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0AF2CE1-B96E-CA48-AF3D-479C865EC460}"/>
                    </a:ext>
                  </a:extLst>
                </p:cNvPr>
                <p:cNvSpPr/>
                <p:nvPr/>
              </p:nvSpPr>
              <p:spPr>
                <a:xfrm>
                  <a:off x="9496487" y="2153210"/>
                  <a:ext cx="54540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a:solidFill>
                              <a:schemeClr val="bg1"/>
                            </a:solidFill>
                            <a:latin typeface="Cambria Math" panose="02040503050406030204" pitchFamily="18" charset="0"/>
                            <a:ea typeface="Cambria Math" panose="02040503050406030204" pitchFamily="18" charset="0"/>
                          </a:rPr>
                          <m:t>𝐸𝑝𝑖𝑑</m:t>
                        </m:r>
                      </m:oMath>
                    </m:oMathPara>
                  </a14:m>
                  <a:endParaRPr lang="en-GB" sz="1200" dirty="0">
                    <a:solidFill>
                      <a:schemeClr val="bg1"/>
                    </a:solidFill>
                  </a:endParaRPr>
                </a:p>
              </p:txBody>
            </p:sp>
          </mc:Choice>
          <mc:Fallback xmlns="">
            <p:sp>
              <p:nvSpPr>
                <p:cNvPr id="10" name="Rectangle 9">
                  <a:extLst>
                    <a:ext uri="{FF2B5EF4-FFF2-40B4-BE49-F238E27FC236}">
                      <a16:creationId xmlns:a16="http://schemas.microsoft.com/office/drawing/2014/main" id="{50AF2CE1-B96E-CA48-AF3D-479C865EC460}"/>
                    </a:ext>
                  </a:extLst>
                </p:cNvPr>
                <p:cNvSpPr>
                  <a:spLocks noRot="1" noChangeAspect="1" noMove="1" noResize="1" noEditPoints="1" noAdjustHandles="1" noChangeArrowheads="1" noChangeShapeType="1" noTextEdit="1"/>
                </p:cNvSpPr>
                <p:nvPr/>
              </p:nvSpPr>
              <p:spPr>
                <a:xfrm>
                  <a:off x="9496487" y="2153210"/>
                  <a:ext cx="545406" cy="276999"/>
                </a:xfrm>
                <a:prstGeom prst="rect">
                  <a:avLst/>
                </a:prstGeom>
                <a:blipFill>
                  <a:blip r:embed="rId9"/>
                  <a:stretch>
                    <a:fillRect b="-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8521634-B183-B843-AB48-FF158B1ECA2A}"/>
                    </a:ext>
                  </a:extLst>
                </p:cNvPr>
                <p:cNvSpPr txBox="1">
                  <a:spLocks/>
                </p:cNvSpPr>
                <p:nvPr/>
              </p:nvSpPr>
              <p:spPr>
                <a:xfrm>
                  <a:off x="9050820" y="2019708"/>
                  <a:ext cx="504000" cy="504000"/>
                </a:xfrm>
                <a:prstGeom prst="ellipse">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solidFill>
                              <a:schemeClr val="bg1"/>
                            </a:solidFill>
                            <a:latin typeface="Cambria Math" panose="02040503050406030204" pitchFamily="18" charset="0"/>
                            <a:ea typeface="Cambria Math" panose="02040503050406030204" pitchFamily="18" charset="0"/>
                          </a:rPr>
                          <m:t>∀</m:t>
                        </m:r>
                        <m:r>
                          <a:rPr lang="de-DE" sz="1200" b="0" i="1" smtClean="0">
                            <a:solidFill>
                              <a:schemeClr val="bg1"/>
                            </a:solidFill>
                            <a:latin typeface="Cambria Math" panose="02040503050406030204" pitchFamily="18" charset="0"/>
                            <a:ea typeface="Cambria Math" panose="02040503050406030204" pitchFamily="18" charset="0"/>
                          </a:rPr>
                          <m:t>𝑥</m:t>
                        </m:r>
                        <m:r>
                          <a:rPr lang="de-DE" sz="1200" i="1">
                            <a:solidFill>
                              <a:schemeClr val="bg1"/>
                            </a:solidFill>
                            <a:latin typeface="Cambria Math" panose="02040503050406030204" pitchFamily="18" charset="0"/>
                            <a:ea typeface="Cambria Math" panose="02040503050406030204" pitchFamily="18" charset="0"/>
                          </a:rPr>
                          <m:t> :⊤</m:t>
                        </m:r>
                      </m:oMath>
                    </m:oMathPara>
                  </a14:m>
                  <a:endParaRPr lang="en-GB" sz="1200" dirty="0">
                    <a:solidFill>
                      <a:schemeClr val="bg1"/>
                    </a:solidFill>
                  </a:endParaRPr>
                </a:p>
              </p:txBody>
            </p:sp>
          </mc:Choice>
          <mc:Fallback xmlns="">
            <p:sp>
              <p:nvSpPr>
                <p:cNvPr id="40" name="TextBox 39">
                  <a:extLst>
                    <a:ext uri="{FF2B5EF4-FFF2-40B4-BE49-F238E27FC236}">
                      <a16:creationId xmlns:a16="http://schemas.microsoft.com/office/drawing/2014/main" id="{28521634-B183-B843-AB48-FF158B1ECA2A}"/>
                    </a:ext>
                  </a:extLst>
                </p:cNvPr>
                <p:cNvSpPr txBox="1">
                  <a:spLocks noRot="1" noChangeAspect="1" noMove="1" noResize="1" noEditPoints="1" noAdjustHandles="1" noChangeArrowheads="1" noChangeShapeType="1" noTextEdit="1"/>
                </p:cNvSpPr>
                <p:nvPr/>
              </p:nvSpPr>
              <p:spPr>
                <a:xfrm>
                  <a:off x="9050820" y="2019708"/>
                  <a:ext cx="504000" cy="504000"/>
                </a:xfrm>
                <a:prstGeom prst="ellipse">
                  <a:avLst/>
                </a:prstGeom>
                <a:blipFill>
                  <a:blip r:embed="rId10"/>
                  <a:stretch>
                    <a:fillRect/>
                  </a:stretch>
                </a:blipFill>
                <a:ln w="9525" cap="flat" cmpd="sng" algn="ctr">
                  <a:solidFill>
                    <a:schemeClr val="bg1"/>
                  </a:solidFill>
                  <a:prstDash val="solid"/>
                  <a:round/>
                  <a:headEnd type="none" w="med" len="med"/>
                  <a:tailEnd type="none" w="med" len="med"/>
                </a:ln>
              </p:spPr>
              <p:txBody>
                <a:bodyPr/>
                <a:lstStyle/>
                <a:p>
                  <a:r>
                    <a:rPr lang="en-GB">
                      <a:noFill/>
                    </a:rPr>
                    <a:t> </a:t>
                  </a:r>
                </a:p>
              </p:txBody>
            </p:sp>
          </mc:Fallback>
        </mc:AlternateContent>
      </p:grpSp>
    </p:spTree>
    <p:extLst>
      <p:ext uri="{BB962C8B-B14F-4D97-AF65-F5344CB8AC3E}">
        <p14:creationId xmlns:p14="http://schemas.microsoft.com/office/powerpoint/2010/main" val="11729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FO Dtree ➝ FO Jtree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D049D5-0F6E-7B41-87C6-3EE496A947D3}"/>
                  </a:ext>
                </a:extLst>
              </p:cNvPr>
              <p:cNvSpPr>
                <a:spLocks noGrp="1"/>
              </p:cNvSpPr>
              <p:nvPr>
                <p:ph idx="1"/>
              </p:nvPr>
            </p:nvSpPr>
            <p:spPr/>
            <p:txBody>
              <a:bodyPr>
                <a:normAutofit/>
              </a:bodyPr>
              <a:lstStyle/>
              <a:p>
                <a:r>
                  <a:rPr lang="en-GB" dirty="0"/>
                  <a:t>Forming an FO jtree </a:t>
                </a:r>
                <a14:m>
                  <m:oMath xmlns:m="http://schemas.openxmlformats.org/officeDocument/2006/math">
                    <m:r>
                      <a:rPr lang="en-GB" i="1" dirty="0">
                        <a:latin typeface="Cambria Math" panose="02040503050406030204" pitchFamily="18" charset="0"/>
                      </a:rPr>
                      <m:t>𝐽</m:t>
                    </m:r>
                  </m:oMath>
                </a14:m>
                <a:r>
                  <a:rPr lang="en-GB" dirty="0"/>
                  <a:t> from an FO dtree </a:t>
                </a:r>
                <a14:m>
                  <m:oMath xmlns:m="http://schemas.openxmlformats.org/officeDocument/2006/math">
                    <m:r>
                      <a:rPr lang="en-GB" i="1" dirty="0" smtClean="0">
                        <a:latin typeface="Cambria Math" panose="02040503050406030204" pitchFamily="18" charset="0"/>
                      </a:rPr>
                      <m:t>𝑇</m:t>
                    </m:r>
                  </m:oMath>
                </a14:m>
                <a:r>
                  <a:rPr lang="en-GB" dirty="0"/>
                  <a:t> of a model </a:t>
                </a:r>
                <a14:m>
                  <m:oMath xmlns:m="http://schemas.openxmlformats.org/officeDocument/2006/math">
                    <m:r>
                      <a:rPr lang="en-GB" i="1" dirty="0" smtClean="0">
                        <a:latin typeface="Cambria Math" panose="02040503050406030204" pitchFamily="18" charset="0"/>
                      </a:rPr>
                      <m:t>𝐺</m:t>
                    </m:r>
                  </m:oMath>
                </a14:m>
                <a:endParaRPr lang="en-GB" dirty="0"/>
              </a:p>
              <a:p>
                <a:r>
                  <a:rPr lang="en-GB" dirty="0"/>
                  <a:t>Nodes of </a:t>
                </a:r>
                <a14:m>
                  <m:oMath xmlns:m="http://schemas.openxmlformats.org/officeDocument/2006/math">
                    <m:r>
                      <a:rPr lang="en-GB" i="1" dirty="0" smtClean="0">
                        <a:latin typeface="Cambria Math" panose="02040503050406030204" pitchFamily="18" charset="0"/>
                      </a:rPr>
                      <m:t>𝐽</m:t>
                    </m:r>
                  </m:oMath>
                </a14:m>
                <a:endParaRPr lang="en-GB" dirty="0"/>
              </a:p>
              <a:p>
                <a:pPr lvl="1"/>
                <a:r>
                  <a:rPr lang="en-GB" dirty="0"/>
                  <a:t>Parclusters resulting from clusters of </a:t>
                </a:r>
                <a14:m>
                  <m:oMath xmlns:m="http://schemas.openxmlformats.org/officeDocument/2006/math">
                    <m:r>
                      <a:rPr lang="en-GB" i="1" dirty="0">
                        <a:latin typeface="Cambria Math" panose="02040503050406030204" pitchFamily="18" charset="0"/>
                      </a:rPr>
                      <m:t>𝑇</m:t>
                    </m:r>
                  </m:oMath>
                </a14:m>
                <a:r>
                  <a:rPr lang="en-GB" dirty="0"/>
                  <a:t> as shown on previous slide</a:t>
                </a:r>
              </a:p>
              <a:p>
                <a:pPr lvl="2"/>
                <a:r>
                  <a:rPr lang="en-GB" dirty="0"/>
                  <a:t>Each parcluster has a source node in </a:t>
                </a:r>
                <a14:m>
                  <m:oMath xmlns:m="http://schemas.openxmlformats.org/officeDocument/2006/math">
                    <m:r>
                      <a:rPr lang="en-GB" i="1" dirty="0">
                        <a:latin typeface="Cambria Math" panose="02040503050406030204" pitchFamily="18" charset="0"/>
                      </a:rPr>
                      <m:t>𝑇</m:t>
                    </m:r>
                  </m:oMath>
                </a14:m>
                <a:endParaRPr lang="en-GB" dirty="0"/>
              </a:p>
              <a:p>
                <a:r>
                  <a:rPr lang="en-GB" dirty="0"/>
                  <a:t>Edges of </a:t>
                </a:r>
                <a14:m>
                  <m:oMath xmlns:m="http://schemas.openxmlformats.org/officeDocument/2006/math">
                    <m:r>
                      <a:rPr lang="en-GB" i="1" dirty="0">
                        <a:latin typeface="Cambria Math" panose="02040503050406030204" pitchFamily="18" charset="0"/>
                      </a:rPr>
                      <m:t>𝐽</m:t>
                    </m:r>
                  </m:oMath>
                </a14:m>
                <a:endParaRPr lang="en-GB" dirty="0"/>
              </a:p>
              <a:p>
                <a:pPr lvl="1"/>
                <a:r>
                  <a:rPr lang="en-GB" dirty="0"/>
                  <a:t>Add an edge between two parclusters whenever there is an edge between the source nodes of the two parclusters in </a:t>
                </a:r>
                <a14:m>
                  <m:oMath xmlns:m="http://schemas.openxmlformats.org/officeDocument/2006/math">
                    <m:r>
                      <a:rPr lang="en-GB" i="1" dirty="0">
                        <a:latin typeface="Cambria Math" panose="02040503050406030204" pitchFamily="18" charset="0"/>
                      </a:rPr>
                      <m:t>𝑇</m:t>
                    </m:r>
                  </m:oMath>
                </a14:m>
                <a:endParaRPr lang="en-GB" dirty="0"/>
              </a:p>
            </p:txBody>
          </p:sp>
        </mc:Choice>
        <mc:Fallback xmlns="">
          <p:sp>
            <p:nvSpPr>
              <p:cNvPr id="3" name="Content Placeholder 2">
                <a:extLst>
                  <a:ext uri="{FF2B5EF4-FFF2-40B4-BE49-F238E27FC236}">
                    <a16:creationId xmlns:a16="http://schemas.microsoft.com/office/drawing/2014/main" id="{55D049D5-0F6E-7B41-87C6-3EE496A947D3}"/>
                  </a:ext>
                </a:extLst>
              </p:cNvPr>
              <p:cNvSpPr>
                <a:spLocks noGrp="1" noRot="1" noChangeAspect="1" noMove="1" noResize="1" noEditPoints="1" noAdjustHandles="1" noChangeArrowheads="1" noChangeShapeType="1" noTextEdit="1"/>
              </p:cNvSpPr>
              <p:nvPr>
                <p:ph idx="1"/>
              </p:nvPr>
            </p:nvSpPr>
            <p:spPr>
              <a:blipFill>
                <a:blip r:embed="rId2"/>
                <a:stretch>
                  <a:fillRect l="-1447" t="-1768" r="-12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24</a:t>
            </a:fld>
            <a:endParaRPr lang="en-GB"/>
          </a:p>
        </p:txBody>
      </p:sp>
      <p:sp>
        <p:nvSpPr>
          <p:cNvPr id="5" name="Date Placeholder 4">
            <a:extLst>
              <a:ext uri="{FF2B5EF4-FFF2-40B4-BE49-F238E27FC236}">
                <a16:creationId xmlns:a16="http://schemas.microsoft.com/office/drawing/2014/main" id="{E6C12A61-3D1E-A448-A78B-A7A921792F2B}"/>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D0464E75-A8A8-9D40-B2B6-18E430C47C0D}"/>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825029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FO Dtree ➝ FO Jtree</a:t>
            </a:r>
          </a:p>
        </p:txBody>
      </p:sp>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p:txBody>
          <a:bodyPr>
            <a:normAutofit/>
          </a:bodyPr>
          <a:lstStyle/>
          <a:p>
            <a:r>
              <a:rPr lang="en-GB" dirty="0"/>
              <a:t>Result after transformation</a:t>
            </a:r>
          </a:p>
          <a:p>
            <a:pPr lvl="1"/>
            <a:r>
              <a:rPr lang="en-GB" dirty="0">
                <a:solidFill>
                  <a:schemeClr val="accent1"/>
                </a:solidFill>
              </a:rPr>
              <a:t>Fulfils the three jtree properties</a:t>
            </a:r>
          </a:p>
          <a:p>
            <a:pPr lvl="1"/>
            <a:r>
              <a:rPr lang="en-GB" dirty="0">
                <a:solidFill>
                  <a:srgbClr val="FFC000"/>
                </a:solidFill>
              </a:rPr>
              <a:t>But is not minimal</a:t>
            </a:r>
          </a:p>
        </p:txBody>
      </p:sp>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25</a:t>
            </a:fld>
            <a:endParaRPr lang="en-GB"/>
          </a:p>
        </p:txBody>
      </p:sp>
      <p:sp>
        <p:nvSpPr>
          <p:cNvPr id="3" name="Date Placeholder 2">
            <a:extLst>
              <a:ext uri="{FF2B5EF4-FFF2-40B4-BE49-F238E27FC236}">
                <a16:creationId xmlns:a16="http://schemas.microsoft.com/office/drawing/2014/main" id="{BFC9D166-D6C7-6443-9E99-914B72CB625C}"/>
              </a:ext>
            </a:extLst>
          </p:cNvPr>
          <p:cNvSpPr>
            <a:spLocks noGrp="1"/>
          </p:cNvSpPr>
          <p:nvPr>
            <p:ph type="dt" sz="half" idx="2"/>
          </p:nvPr>
        </p:nvSpPr>
        <p:spPr/>
        <p:txBody>
          <a:bodyPr/>
          <a:lstStyle/>
          <a:p>
            <a:r>
              <a:rPr lang="en-GB"/>
              <a:t>Exact Inference: LJT</a:t>
            </a:r>
            <a:endParaRPr lang="en-US" dirty="0"/>
          </a:p>
        </p:txBody>
      </p:sp>
      <p:sp>
        <p:nvSpPr>
          <p:cNvPr id="59" name="Footer Placeholder 58">
            <a:extLst>
              <a:ext uri="{FF2B5EF4-FFF2-40B4-BE49-F238E27FC236}">
                <a16:creationId xmlns:a16="http://schemas.microsoft.com/office/drawing/2014/main" id="{BA654737-98F9-CD4A-BA47-C6C6198BC897}"/>
              </a:ext>
            </a:extLst>
          </p:cNvPr>
          <p:cNvSpPr>
            <a:spLocks noGrp="1"/>
          </p:cNvSpPr>
          <p:nvPr>
            <p:ph type="ftr" sz="quarter" idx="3"/>
          </p:nvPr>
        </p:nvSpPr>
        <p:spPr/>
        <p:txBody>
          <a:bodyPr/>
          <a:lstStyle/>
          <a:p>
            <a:r>
              <a:rPr lang="en-GB"/>
              <a:t>T. Braun - StaRAI</a:t>
            </a:r>
          </a:p>
        </p:txBody>
      </p:sp>
      <p:grpSp>
        <p:nvGrpSpPr>
          <p:cNvPr id="89" name="Group 88">
            <a:extLst>
              <a:ext uri="{FF2B5EF4-FFF2-40B4-BE49-F238E27FC236}">
                <a16:creationId xmlns:a16="http://schemas.microsoft.com/office/drawing/2014/main" id="{1E6976E1-AB1F-A441-ABB9-BABC9987EE01}"/>
              </a:ext>
            </a:extLst>
          </p:cNvPr>
          <p:cNvGrpSpPr/>
          <p:nvPr/>
        </p:nvGrpSpPr>
        <p:grpSpPr>
          <a:xfrm>
            <a:off x="7048506" y="2406746"/>
            <a:ext cx="4820224" cy="3502517"/>
            <a:chOff x="7048506" y="2406746"/>
            <a:chExt cx="4820224" cy="3502517"/>
          </a:xfrm>
        </p:grpSpPr>
        <p:sp>
          <p:nvSpPr>
            <p:cNvPr id="90" name="TextBox 89">
              <a:extLst>
                <a:ext uri="{FF2B5EF4-FFF2-40B4-BE49-F238E27FC236}">
                  <a16:creationId xmlns:a16="http://schemas.microsoft.com/office/drawing/2014/main" id="{7F455B63-0740-0742-980D-64D4AF4746D4}"/>
                </a:ext>
              </a:extLst>
            </p:cNvPr>
            <p:cNvSpPr txBox="1"/>
            <p:nvPr/>
          </p:nvSpPr>
          <p:spPr>
            <a:xfrm>
              <a:off x="9950409" y="2406746"/>
              <a:ext cx="445956" cy="276999"/>
            </a:xfrm>
            <a:prstGeom prst="rect">
              <a:avLst/>
            </a:prstGeom>
            <a:noFill/>
          </p:spPr>
          <p:txBody>
            <a:bodyPr wrap="none" rtlCol="0">
              <a:spAutoFit/>
            </a:bodyPr>
            <a:lstStyle/>
            <a:p>
              <a:r>
                <a:rPr lang="en-GB" sz="1200" i="1" dirty="0"/>
                <a:t>root</a:t>
              </a:r>
            </a:p>
          </p:txBody>
        </p:sp>
        <mc:AlternateContent xmlns:mc="http://schemas.openxmlformats.org/markup-compatibility/2006" xmlns:a14="http://schemas.microsoft.com/office/drawing/2010/main">
          <mc:Choice Requires="a14">
            <p:sp>
              <p:nvSpPr>
                <p:cNvPr id="91" name="Rectangle 90">
                  <a:extLst>
                    <a:ext uri="{FF2B5EF4-FFF2-40B4-BE49-F238E27FC236}">
                      <a16:creationId xmlns:a16="http://schemas.microsoft.com/office/drawing/2014/main" id="{C4C0B3F8-8BE5-7540-A4C2-5ED097BF766D}"/>
                    </a:ext>
                  </a:extLst>
                </p:cNvPr>
                <p:cNvSpPr/>
                <p:nvPr/>
              </p:nvSpPr>
              <p:spPr>
                <a:xfrm>
                  <a:off x="11068193" y="5536902"/>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451" name="Rectangle 450">
                  <a:extLst>
                    <a:ext uri="{FF2B5EF4-FFF2-40B4-BE49-F238E27FC236}">
                      <a16:creationId xmlns:a16="http://schemas.microsoft.com/office/drawing/2014/main" id="{4D381877-8A70-5144-A592-522BFA26AA11}"/>
                    </a:ext>
                  </a:extLst>
                </p:cNvPr>
                <p:cNvSpPr>
                  <a:spLocks noRot="1" noChangeAspect="1" noMove="1" noResize="1" noEditPoints="1" noAdjustHandles="1" noChangeArrowheads="1" noChangeShapeType="1" noTextEdit="1"/>
                </p:cNvSpPr>
                <p:nvPr/>
              </p:nvSpPr>
              <p:spPr>
                <a:xfrm>
                  <a:off x="11068193" y="5536902"/>
                  <a:ext cx="472758" cy="369012"/>
                </a:xfrm>
                <a:prstGeom prst="rect">
                  <a:avLst/>
                </a:prstGeom>
                <a:blipFill>
                  <a:blip r:embed="rId4"/>
                  <a:stretch>
                    <a:fillRect b="-6667"/>
                  </a:stretch>
                </a:blipFill>
              </p:spPr>
              <p:txBody>
                <a:bodyPr/>
                <a:lstStyle/>
                <a:p>
                  <a:r>
                    <a:rPr lang="en-GB">
                      <a:noFill/>
                    </a:rPr>
                    <a:t> </a:t>
                  </a:r>
                </a:p>
              </p:txBody>
            </p:sp>
          </mc:Fallback>
        </mc:AlternateContent>
        <p:cxnSp>
          <p:nvCxnSpPr>
            <p:cNvPr id="92" name="Straight Connector 91">
              <a:extLst>
                <a:ext uri="{FF2B5EF4-FFF2-40B4-BE49-F238E27FC236}">
                  <a16:creationId xmlns:a16="http://schemas.microsoft.com/office/drawing/2014/main" id="{7975C59E-40D7-A549-8BB0-00BCE461274C}"/>
                </a:ext>
              </a:extLst>
            </p:cNvPr>
            <p:cNvCxnSpPr>
              <a:cxnSpLocks/>
              <a:stCxn id="149" idx="0"/>
              <a:endCxn id="100" idx="5"/>
            </p:cNvCxnSpPr>
            <p:nvPr/>
          </p:nvCxnSpPr>
          <p:spPr>
            <a:xfrm flipH="1" flipV="1">
              <a:off x="8490339" y="3947076"/>
              <a:ext cx="524137" cy="34978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33334DE-9593-DF49-AF2B-8A30C3035766}"/>
                </a:ext>
              </a:extLst>
            </p:cNvPr>
            <p:cNvCxnSpPr>
              <a:cxnSpLocks/>
              <a:stCxn id="91" idx="0"/>
              <a:endCxn id="102" idx="4"/>
            </p:cNvCxnSpPr>
            <p:nvPr/>
          </p:nvCxnSpPr>
          <p:spPr>
            <a:xfrm flipV="1">
              <a:off x="11304572" y="5202013"/>
              <a:ext cx="1" cy="3348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88EA2EE-71DB-FE45-9F2C-C855DC5061DB}"/>
                </a:ext>
              </a:extLst>
            </p:cNvPr>
            <p:cNvCxnSpPr>
              <a:cxnSpLocks/>
              <a:stCxn id="102" idx="0"/>
              <a:endCxn id="105" idx="4"/>
            </p:cNvCxnSpPr>
            <p:nvPr/>
          </p:nvCxnSpPr>
          <p:spPr>
            <a:xfrm flipH="1" flipV="1">
              <a:off x="11304572" y="4795997"/>
              <a:ext cx="1" cy="33409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8BD56D5-AE82-5246-B860-1BC4F59B4824}"/>
                </a:ext>
              </a:extLst>
            </p:cNvPr>
            <p:cNvCxnSpPr>
              <a:cxnSpLocks/>
              <a:stCxn id="103" idx="0"/>
              <a:endCxn id="99" idx="5"/>
            </p:cNvCxnSpPr>
            <p:nvPr/>
          </p:nvCxnSpPr>
          <p:spPr>
            <a:xfrm flipH="1" flipV="1">
              <a:off x="10186449" y="2703496"/>
              <a:ext cx="1118123" cy="345277"/>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542261D-6906-974C-B2E9-41E43BA99875}"/>
                </a:ext>
              </a:extLst>
            </p:cNvPr>
            <p:cNvCxnSpPr>
              <a:cxnSpLocks/>
              <a:stCxn id="107" idx="0"/>
              <a:endCxn id="99" idx="3"/>
            </p:cNvCxnSpPr>
            <p:nvPr/>
          </p:nvCxnSpPr>
          <p:spPr>
            <a:xfrm flipV="1">
              <a:off x="8464909" y="2703496"/>
              <a:ext cx="1670681" cy="3452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Rectangle 96">
                  <a:extLst>
                    <a:ext uri="{FF2B5EF4-FFF2-40B4-BE49-F238E27FC236}">
                      <a16:creationId xmlns:a16="http://schemas.microsoft.com/office/drawing/2014/main" id="{6CD6880F-A6D0-F54F-B667-4F2560F1FE76}"/>
                    </a:ext>
                  </a:extLst>
                </p:cNvPr>
                <p:cNvSpPr/>
                <p:nvPr/>
              </p:nvSpPr>
              <p:spPr>
                <a:xfrm>
                  <a:off x="9921979" y="553690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97" name="Rectangle 96">
                  <a:extLst>
                    <a:ext uri="{FF2B5EF4-FFF2-40B4-BE49-F238E27FC236}">
                      <a16:creationId xmlns:a16="http://schemas.microsoft.com/office/drawing/2014/main" id="{6CD6880F-A6D0-F54F-B667-4F2560F1FE76}"/>
                    </a:ext>
                  </a:extLst>
                </p:cNvPr>
                <p:cNvSpPr>
                  <a:spLocks noRot="1" noChangeAspect="1" noMove="1" noResize="1" noEditPoints="1" noAdjustHandles="1" noChangeArrowheads="1" noChangeShapeType="1" noTextEdit="1"/>
                </p:cNvSpPr>
                <p:nvPr/>
              </p:nvSpPr>
              <p:spPr>
                <a:xfrm>
                  <a:off x="9921979" y="5536902"/>
                  <a:ext cx="478080" cy="369012"/>
                </a:xfrm>
                <a:prstGeom prst="rect">
                  <a:avLst/>
                </a:prstGeom>
                <a:blipFill>
                  <a:blip r:embed="rId5"/>
                  <a:stretch>
                    <a:fillRect b="-6667"/>
                  </a:stretch>
                </a:blipFill>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5B6FE623-DC20-D844-84E8-CCB269B79733}"/>
                </a:ext>
              </a:extLst>
            </p:cNvPr>
            <p:cNvCxnSpPr>
              <a:cxnSpLocks/>
              <a:stCxn id="97" idx="0"/>
              <a:endCxn id="99" idx="4"/>
            </p:cNvCxnSpPr>
            <p:nvPr/>
          </p:nvCxnSpPr>
          <p:spPr>
            <a:xfrm flipV="1">
              <a:off x="10161019" y="2714029"/>
              <a:ext cx="1" cy="28228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14E38E76-697B-9E40-A747-5B13251F84AF}"/>
                </a:ext>
              </a:extLst>
            </p:cNvPr>
            <p:cNvSpPr/>
            <p:nvPr/>
          </p:nvSpPr>
          <p:spPr>
            <a:xfrm>
              <a:off x="10125057" y="2642104"/>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00" name="Oval 99">
              <a:extLst>
                <a:ext uri="{FF2B5EF4-FFF2-40B4-BE49-F238E27FC236}">
                  <a16:creationId xmlns:a16="http://schemas.microsoft.com/office/drawing/2014/main" id="{373AC1FB-15FC-AC4B-8E20-CBBBE214A4DC}"/>
                </a:ext>
              </a:extLst>
            </p:cNvPr>
            <p:cNvSpPr/>
            <p:nvPr/>
          </p:nvSpPr>
          <p:spPr>
            <a:xfrm>
              <a:off x="8428947" y="3885684"/>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01" name="Oval 100">
              <a:extLst>
                <a:ext uri="{FF2B5EF4-FFF2-40B4-BE49-F238E27FC236}">
                  <a16:creationId xmlns:a16="http://schemas.microsoft.com/office/drawing/2014/main" id="{05AF4DBB-E3FE-7B43-B9AF-60FDDD08BF32}"/>
                </a:ext>
              </a:extLst>
            </p:cNvPr>
            <p:cNvSpPr/>
            <p:nvPr/>
          </p:nvSpPr>
          <p:spPr>
            <a:xfrm>
              <a:off x="11268610" y="3885684"/>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02" name="Oval 101">
              <a:extLst>
                <a:ext uri="{FF2B5EF4-FFF2-40B4-BE49-F238E27FC236}">
                  <a16:creationId xmlns:a16="http://schemas.microsoft.com/office/drawing/2014/main" id="{E8FC7190-3EE8-C647-969F-57DEF395FCEB}"/>
                </a:ext>
              </a:extLst>
            </p:cNvPr>
            <p:cNvSpPr/>
            <p:nvPr/>
          </p:nvSpPr>
          <p:spPr>
            <a:xfrm>
              <a:off x="11268610" y="5130088"/>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154AE7E3-1768-5D4A-9777-C360EA8B4201}"/>
                    </a:ext>
                  </a:extLst>
                </p:cNvPr>
                <p:cNvSpPr txBox="1">
                  <a:spLocks noChangeAspect="1"/>
                </p:cNvSpPr>
                <p:nvPr/>
              </p:nvSpPr>
              <p:spPr>
                <a:xfrm>
                  <a:off x="11052572" y="3048773"/>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𝑑</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463" name="TextBox 462">
                  <a:extLst>
                    <a:ext uri="{FF2B5EF4-FFF2-40B4-BE49-F238E27FC236}">
                      <a16:creationId xmlns:a16="http://schemas.microsoft.com/office/drawing/2014/main" id="{F965ED27-16DE-0C43-9A60-F9906C8580ED}"/>
                    </a:ext>
                  </a:extLst>
                </p:cNvPr>
                <p:cNvSpPr txBox="1">
                  <a:spLocks noRot="1" noChangeAspect="1" noMove="1" noResize="1" noEditPoints="1" noAdjustHandles="1" noChangeArrowheads="1" noChangeShapeType="1" noTextEdit="1"/>
                </p:cNvSpPr>
                <p:nvPr/>
              </p:nvSpPr>
              <p:spPr>
                <a:xfrm>
                  <a:off x="11052572" y="3048773"/>
                  <a:ext cx="504000" cy="504000"/>
                </a:xfrm>
                <a:prstGeom prst="ellipse">
                  <a:avLst/>
                </a:prstGeom>
                <a:blipFill>
                  <a:blip r:embed="rId6"/>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6050010A-33C6-C746-A439-C874230D788F}"/>
                    </a:ext>
                  </a:extLst>
                </p:cNvPr>
                <p:cNvSpPr/>
                <p:nvPr/>
              </p:nvSpPr>
              <p:spPr>
                <a:xfrm>
                  <a:off x="11484650" y="3162274"/>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𝐷</m:t>
                            </m:r>
                          </m:sub>
                        </m:sSub>
                      </m:oMath>
                    </m:oMathPara>
                  </a14:m>
                  <a:endParaRPr lang="en-GB" sz="1200" dirty="0"/>
                </a:p>
              </p:txBody>
            </p:sp>
          </mc:Choice>
          <mc:Fallback xmlns="">
            <p:sp>
              <p:nvSpPr>
                <p:cNvPr id="464" name="Rectangle 463">
                  <a:extLst>
                    <a:ext uri="{FF2B5EF4-FFF2-40B4-BE49-F238E27FC236}">
                      <a16:creationId xmlns:a16="http://schemas.microsoft.com/office/drawing/2014/main" id="{608CDF8E-6B55-6440-9399-24907A4BFA33}"/>
                    </a:ext>
                  </a:extLst>
                </p:cNvPr>
                <p:cNvSpPr>
                  <a:spLocks noRot="1" noChangeAspect="1" noMove="1" noResize="1" noEditPoints="1" noAdjustHandles="1" noChangeArrowheads="1" noChangeShapeType="1" noTextEdit="1"/>
                </p:cNvSpPr>
                <p:nvPr/>
              </p:nvSpPr>
              <p:spPr>
                <a:xfrm>
                  <a:off x="11484650" y="3162274"/>
                  <a:ext cx="384080" cy="27699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F38D871A-3287-1D46-8FF9-A60B3948B74F}"/>
                    </a:ext>
                  </a:extLst>
                </p:cNvPr>
                <p:cNvSpPr txBox="1">
                  <a:spLocks/>
                </p:cNvSpPr>
                <p:nvPr/>
              </p:nvSpPr>
              <p:spPr>
                <a:xfrm>
                  <a:off x="11052572" y="4291997"/>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𝑖</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465" name="TextBox 464">
                  <a:extLst>
                    <a:ext uri="{FF2B5EF4-FFF2-40B4-BE49-F238E27FC236}">
                      <a16:creationId xmlns:a16="http://schemas.microsoft.com/office/drawing/2014/main" id="{1EA106DD-90B9-CB4B-94BD-32CDCB8F6DD2}"/>
                    </a:ext>
                  </a:extLst>
                </p:cNvPr>
                <p:cNvSpPr txBox="1">
                  <a:spLocks noRot="1" noChangeAspect="1" noMove="1" noResize="1" noEditPoints="1" noAdjustHandles="1" noChangeArrowheads="1" noChangeShapeType="1" noTextEdit="1"/>
                </p:cNvSpPr>
                <p:nvPr/>
              </p:nvSpPr>
              <p:spPr>
                <a:xfrm>
                  <a:off x="11052572" y="4291997"/>
                  <a:ext cx="504000" cy="504000"/>
                </a:xfrm>
                <a:prstGeom prst="ellipse">
                  <a:avLst/>
                </a:prstGeom>
                <a:blipFill>
                  <a:blip r:embed="rId8"/>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A14FB35A-1A7E-6B46-894C-763A1B48A588}"/>
                    </a:ext>
                  </a:extLst>
                </p:cNvPr>
                <p:cNvSpPr/>
                <p:nvPr/>
              </p:nvSpPr>
              <p:spPr>
                <a:xfrm>
                  <a:off x="11484650" y="4410198"/>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𝐼</m:t>
                            </m:r>
                          </m:sub>
                        </m:sSub>
                      </m:oMath>
                    </m:oMathPara>
                  </a14:m>
                  <a:endParaRPr lang="en-GB" sz="1200" dirty="0"/>
                </a:p>
              </p:txBody>
            </p:sp>
          </mc:Choice>
          <mc:Fallback xmlns="">
            <p:sp>
              <p:nvSpPr>
                <p:cNvPr id="466" name="Rectangle 465">
                  <a:extLst>
                    <a:ext uri="{FF2B5EF4-FFF2-40B4-BE49-F238E27FC236}">
                      <a16:creationId xmlns:a16="http://schemas.microsoft.com/office/drawing/2014/main" id="{B7C39706-C7A8-C340-9936-3843D6EF8A3F}"/>
                    </a:ext>
                  </a:extLst>
                </p:cNvPr>
                <p:cNvSpPr>
                  <a:spLocks noRot="1" noChangeAspect="1" noMove="1" noResize="1" noEditPoints="1" noAdjustHandles="1" noChangeArrowheads="1" noChangeShapeType="1" noTextEdit="1"/>
                </p:cNvSpPr>
                <p:nvPr/>
              </p:nvSpPr>
              <p:spPr>
                <a:xfrm>
                  <a:off x="11484650" y="4410198"/>
                  <a:ext cx="348044" cy="27699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35608E25-EAD6-5D41-9FD6-17F7A3485EB8}"/>
                    </a:ext>
                  </a:extLst>
                </p:cNvPr>
                <p:cNvSpPr txBox="1">
                  <a:spLocks/>
                </p:cNvSpPr>
                <p:nvPr/>
              </p:nvSpPr>
              <p:spPr>
                <a:xfrm>
                  <a:off x="8212909" y="3048773"/>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𝑥</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467" name="TextBox 466">
                  <a:extLst>
                    <a:ext uri="{FF2B5EF4-FFF2-40B4-BE49-F238E27FC236}">
                      <a16:creationId xmlns:a16="http://schemas.microsoft.com/office/drawing/2014/main" id="{F7A1181A-4124-1F49-9F03-422FAC725A11}"/>
                    </a:ext>
                  </a:extLst>
                </p:cNvPr>
                <p:cNvSpPr txBox="1">
                  <a:spLocks noRot="1" noChangeAspect="1" noMove="1" noResize="1" noEditPoints="1" noAdjustHandles="1" noChangeArrowheads="1" noChangeShapeType="1" noTextEdit="1"/>
                </p:cNvSpPr>
                <p:nvPr/>
              </p:nvSpPr>
              <p:spPr>
                <a:xfrm>
                  <a:off x="8212909" y="3048773"/>
                  <a:ext cx="504000" cy="504000"/>
                </a:xfrm>
                <a:prstGeom prst="ellipse">
                  <a:avLst/>
                </a:prstGeom>
                <a:blipFill>
                  <a:blip r:embed="rId10"/>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EEDAF1D1-E617-294F-BBC5-F55CB0ABA38B}"/>
                    </a:ext>
                  </a:extLst>
                </p:cNvPr>
                <p:cNvSpPr/>
                <p:nvPr/>
              </p:nvSpPr>
              <p:spPr>
                <a:xfrm>
                  <a:off x="8680948" y="3162274"/>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468" name="Rectangle 467">
                  <a:extLst>
                    <a:ext uri="{FF2B5EF4-FFF2-40B4-BE49-F238E27FC236}">
                      <a16:creationId xmlns:a16="http://schemas.microsoft.com/office/drawing/2014/main" id="{B529696A-5B30-CE46-B2D1-75F1F5E3220C}"/>
                    </a:ext>
                  </a:extLst>
                </p:cNvPr>
                <p:cNvSpPr>
                  <a:spLocks noRot="1" noChangeAspect="1" noMove="1" noResize="1" noEditPoints="1" noAdjustHandles="1" noChangeArrowheads="1" noChangeShapeType="1" noTextEdit="1"/>
                </p:cNvSpPr>
                <p:nvPr/>
              </p:nvSpPr>
              <p:spPr>
                <a:xfrm>
                  <a:off x="8680948" y="3162274"/>
                  <a:ext cx="384080" cy="276999"/>
                </a:xfrm>
                <a:prstGeom prst="rect">
                  <a:avLst/>
                </a:prstGeom>
                <a:blipFill>
                  <a:blip r:embed="rId11"/>
                  <a:stretch>
                    <a:fillRect/>
                  </a:stretch>
                </a:blipFill>
              </p:spPr>
              <p:txBody>
                <a:bodyPr/>
                <a:lstStyle/>
                <a:p>
                  <a:r>
                    <a:rPr lang="en-GB">
                      <a:noFill/>
                    </a:rPr>
                    <a:t> </a:t>
                  </a:r>
                </a:p>
              </p:txBody>
            </p:sp>
          </mc:Fallback>
        </mc:AlternateContent>
        <p:cxnSp>
          <p:nvCxnSpPr>
            <p:cNvPr id="109" name="Straight Connector 108">
              <a:extLst>
                <a:ext uri="{FF2B5EF4-FFF2-40B4-BE49-F238E27FC236}">
                  <a16:creationId xmlns:a16="http://schemas.microsoft.com/office/drawing/2014/main" id="{8AE99456-7404-9C4B-800D-DE0C93B63A86}"/>
                </a:ext>
              </a:extLst>
            </p:cNvPr>
            <p:cNvCxnSpPr>
              <a:cxnSpLocks/>
              <a:stCxn id="136" idx="0"/>
              <a:endCxn id="100" idx="3"/>
            </p:cNvCxnSpPr>
            <p:nvPr/>
          </p:nvCxnSpPr>
          <p:spPr>
            <a:xfrm flipV="1">
              <a:off x="7893209" y="3947076"/>
              <a:ext cx="546271" cy="565823"/>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DB5DAB4-27DB-E34A-9DDC-53861440DC48}"/>
                </a:ext>
              </a:extLst>
            </p:cNvPr>
            <p:cNvCxnSpPr>
              <a:cxnSpLocks/>
              <a:stCxn id="100" idx="0"/>
              <a:endCxn id="107" idx="4"/>
            </p:cNvCxnSpPr>
            <p:nvPr/>
          </p:nvCxnSpPr>
          <p:spPr>
            <a:xfrm flipH="1" flipV="1">
              <a:off x="8464909" y="3552773"/>
              <a:ext cx="1" cy="332911"/>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Rectangle 110">
                  <a:extLst>
                    <a:ext uri="{FF2B5EF4-FFF2-40B4-BE49-F238E27FC236}">
                      <a16:creationId xmlns:a16="http://schemas.microsoft.com/office/drawing/2014/main" id="{B162B09A-A1C2-C540-9ACF-D54C69548343}"/>
                    </a:ext>
                  </a:extLst>
                </p:cNvPr>
                <p:cNvSpPr/>
                <p:nvPr/>
              </p:nvSpPr>
              <p:spPr>
                <a:xfrm>
                  <a:off x="8428947" y="3783146"/>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471" name="Rectangle 470">
                  <a:extLst>
                    <a:ext uri="{FF2B5EF4-FFF2-40B4-BE49-F238E27FC236}">
                      <a16:creationId xmlns:a16="http://schemas.microsoft.com/office/drawing/2014/main" id="{D3008BED-574B-D34A-B7E8-D37AF572365F}"/>
                    </a:ext>
                  </a:extLst>
                </p:cNvPr>
                <p:cNvSpPr>
                  <a:spLocks noRot="1" noChangeAspect="1" noMove="1" noResize="1" noEditPoints="1" noAdjustHandles="1" noChangeArrowheads="1" noChangeShapeType="1" noTextEdit="1"/>
                </p:cNvSpPr>
                <p:nvPr/>
              </p:nvSpPr>
              <p:spPr>
                <a:xfrm>
                  <a:off x="8428947" y="3783146"/>
                  <a:ext cx="365421" cy="276999"/>
                </a:xfrm>
                <a:prstGeom prst="rect">
                  <a:avLst/>
                </a:prstGeom>
                <a:blipFill>
                  <a:blip r:embed="rId12"/>
                  <a:stretch>
                    <a:fillRect/>
                  </a:stretch>
                </a:blipFill>
              </p:spPr>
              <p:txBody>
                <a:bodyPr/>
                <a:lstStyle/>
                <a:p>
                  <a:r>
                    <a:rPr lang="en-GB">
                      <a:noFill/>
                    </a:rPr>
                    <a:t> </a:t>
                  </a:r>
                </a:p>
              </p:txBody>
            </p:sp>
          </mc:Fallback>
        </mc:AlternateContent>
        <p:cxnSp>
          <p:nvCxnSpPr>
            <p:cNvPr id="112" name="Straight Connector 111">
              <a:extLst>
                <a:ext uri="{FF2B5EF4-FFF2-40B4-BE49-F238E27FC236}">
                  <a16:creationId xmlns:a16="http://schemas.microsoft.com/office/drawing/2014/main" id="{FEFA5314-5CD2-0C44-B4FA-60719832A67C}"/>
                </a:ext>
              </a:extLst>
            </p:cNvPr>
            <p:cNvCxnSpPr>
              <a:cxnSpLocks/>
              <a:stCxn id="105" idx="0"/>
              <a:endCxn id="101" idx="4"/>
            </p:cNvCxnSpPr>
            <p:nvPr/>
          </p:nvCxnSpPr>
          <p:spPr>
            <a:xfrm flipV="1">
              <a:off x="11304572" y="3957609"/>
              <a:ext cx="1" cy="33438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14EFBA7-2D31-1A40-8384-5D3CEE68535A}"/>
                </a:ext>
              </a:extLst>
            </p:cNvPr>
            <p:cNvCxnSpPr>
              <a:cxnSpLocks/>
              <a:stCxn id="101" idx="0"/>
              <a:endCxn id="103" idx="4"/>
            </p:cNvCxnSpPr>
            <p:nvPr/>
          </p:nvCxnSpPr>
          <p:spPr>
            <a:xfrm flipH="1" flipV="1">
              <a:off x="11304572" y="3552773"/>
              <a:ext cx="1" cy="33291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A862C7F1-A70A-6F42-AEA2-F3F35C681D24}"/>
                    </a:ext>
                  </a:extLst>
                </p:cNvPr>
                <p:cNvSpPr/>
                <p:nvPr/>
              </p:nvSpPr>
              <p:spPr>
                <a:xfrm>
                  <a:off x="11268610" y="3785053"/>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𝑑</m:t>
                            </m:r>
                          </m:sub>
                        </m:sSub>
                      </m:oMath>
                    </m:oMathPara>
                  </a14:m>
                  <a:endParaRPr lang="en-GB" sz="1200" dirty="0"/>
                </a:p>
              </p:txBody>
            </p:sp>
          </mc:Choice>
          <mc:Fallback xmlns="">
            <p:sp>
              <p:nvSpPr>
                <p:cNvPr id="474" name="Rectangle 473">
                  <a:extLst>
                    <a:ext uri="{FF2B5EF4-FFF2-40B4-BE49-F238E27FC236}">
                      <a16:creationId xmlns:a16="http://schemas.microsoft.com/office/drawing/2014/main" id="{B2A43DDE-8C61-8445-AC83-8A99F49719DD}"/>
                    </a:ext>
                  </a:extLst>
                </p:cNvPr>
                <p:cNvSpPr>
                  <a:spLocks noRot="1" noChangeAspect="1" noMove="1" noResize="1" noEditPoints="1" noAdjustHandles="1" noChangeArrowheads="1" noChangeShapeType="1" noTextEdit="1"/>
                </p:cNvSpPr>
                <p:nvPr/>
              </p:nvSpPr>
              <p:spPr>
                <a:xfrm>
                  <a:off x="11268610" y="3785053"/>
                  <a:ext cx="384080" cy="27699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C033AE3-2327-B648-B864-F779D59D5BD1}"/>
                    </a:ext>
                  </a:extLst>
                </p:cNvPr>
                <p:cNvSpPr/>
                <p:nvPr/>
              </p:nvSpPr>
              <p:spPr>
                <a:xfrm>
                  <a:off x="11271607" y="5025942"/>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𝑖</m:t>
                            </m:r>
                          </m:sub>
                        </m:sSub>
                      </m:oMath>
                    </m:oMathPara>
                  </a14:m>
                  <a:endParaRPr lang="en-GB" sz="1200" dirty="0"/>
                </a:p>
              </p:txBody>
            </p:sp>
          </mc:Choice>
          <mc:Fallback xmlns="">
            <p:sp>
              <p:nvSpPr>
                <p:cNvPr id="475" name="Rectangle 474">
                  <a:extLst>
                    <a:ext uri="{FF2B5EF4-FFF2-40B4-BE49-F238E27FC236}">
                      <a16:creationId xmlns:a16="http://schemas.microsoft.com/office/drawing/2014/main" id="{98E72B62-17A7-F243-9057-3457DB79BE7F}"/>
                    </a:ext>
                  </a:extLst>
                </p:cNvPr>
                <p:cNvSpPr>
                  <a:spLocks noRot="1" noChangeAspect="1" noMove="1" noResize="1" noEditPoints="1" noAdjustHandles="1" noChangeArrowheads="1" noChangeShapeType="1" noTextEdit="1"/>
                </p:cNvSpPr>
                <p:nvPr/>
              </p:nvSpPr>
              <p:spPr>
                <a:xfrm>
                  <a:off x="11271607" y="5025942"/>
                  <a:ext cx="348044" cy="27699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Rectangle 115">
                  <a:extLst>
                    <a:ext uri="{FF2B5EF4-FFF2-40B4-BE49-F238E27FC236}">
                      <a16:creationId xmlns:a16="http://schemas.microsoft.com/office/drawing/2014/main" id="{83B44D4B-BBB6-044C-9A49-6B2256ADD074}"/>
                    </a:ext>
                  </a:extLst>
                </p:cNvPr>
                <p:cNvSpPr/>
                <p:nvPr/>
              </p:nvSpPr>
              <p:spPr>
                <a:xfrm>
                  <a:off x="8091454" y="4856380"/>
                  <a:ext cx="10143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panose="02040503050406030204" pitchFamily="18" charset="0"/>
                              </a:rPr>
                              <m:t>𝑚</m:t>
                            </m:r>
                          </m:e>
                        </m:d>
                      </m:oMath>
                    </m:oMathPara>
                  </a14:m>
                  <a:endParaRPr lang="en-GB" sz="1200" dirty="0">
                    <a:solidFill>
                      <a:schemeClr val="tx1">
                        <a:lumMod val="60000"/>
                        <a:lumOff val="40000"/>
                      </a:schemeClr>
                    </a:solidFill>
                  </a:endParaRPr>
                </a:p>
              </p:txBody>
            </p:sp>
          </mc:Choice>
          <mc:Fallback xmlns="">
            <p:sp>
              <p:nvSpPr>
                <p:cNvPr id="116" name="Rectangle 115">
                  <a:extLst>
                    <a:ext uri="{FF2B5EF4-FFF2-40B4-BE49-F238E27FC236}">
                      <a16:creationId xmlns:a16="http://schemas.microsoft.com/office/drawing/2014/main" id="{83B44D4B-BBB6-044C-9A49-6B2256ADD074}"/>
                    </a:ext>
                  </a:extLst>
                </p:cNvPr>
                <p:cNvSpPr>
                  <a:spLocks noRot="1" noChangeAspect="1" noMove="1" noResize="1" noEditPoints="1" noAdjustHandles="1" noChangeArrowheads="1" noChangeShapeType="1" noTextEdit="1"/>
                </p:cNvSpPr>
                <p:nvPr/>
              </p:nvSpPr>
              <p:spPr>
                <a:xfrm>
                  <a:off x="8091454" y="4856380"/>
                  <a:ext cx="1014380" cy="276999"/>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FF1D8349-83CF-B547-BA72-10CE14B99A85}"/>
                    </a:ext>
                  </a:extLst>
                </p:cNvPr>
                <p:cNvSpPr/>
                <p:nvPr/>
              </p:nvSpPr>
              <p:spPr>
                <a:xfrm>
                  <a:off x="9545854" y="2446890"/>
                  <a:ext cx="54540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477" name="Rectangle 476">
                  <a:extLst>
                    <a:ext uri="{FF2B5EF4-FFF2-40B4-BE49-F238E27FC236}">
                      <a16:creationId xmlns:a16="http://schemas.microsoft.com/office/drawing/2014/main" id="{C9BF4C6F-00CA-4B48-B96D-949BDF5DF58C}"/>
                    </a:ext>
                  </a:extLst>
                </p:cNvPr>
                <p:cNvSpPr>
                  <a:spLocks noRot="1" noChangeAspect="1" noMove="1" noResize="1" noEditPoints="1" noAdjustHandles="1" noChangeArrowheads="1" noChangeShapeType="1" noTextEdit="1"/>
                </p:cNvSpPr>
                <p:nvPr/>
              </p:nvSpPr>
              <p:spPr>
                <a:xfrm>
                  <a:off x="9545854" y="2446890"/>
                  <a:ext cx="545406" cy="276999"/>
                </a:xfrm>
                <a:prstGeom prst="rect">
                  <a:avLst/>
                </a:prstGeom>
                <a:blipFill>
                  <a:blip r:embed="rId16"/>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6E4F1EBC-2AB4-FC45-B15E-5556F0F62AC1}"/>
                    </a:ext>
                  </a:extLst>
                </p:cNvPr>
                <p:cNvSpPr/>
                <p:nvPr/>
              </p:nvSpPr>
              <p:spPr>
                <a:xfrm>
                  <a:off x="7048506" y="4251718"/>
                  <a:ext cx="89742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𝑇𝑟𝑎𝑣𝑒𝑙</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en-GB" sz="1200" dirty="0">
                    <a:solidFill>
                      <a:schemeClr val="tx1">
                        <a:lumMod val="60000"/>
                        <a:lumOff val="40000"/>
                      </a:schemeClr>
                    </a:solidFill>
                  </a:endParaRPr>
                </a:p>
              </p:txBody>
            </p:sp>
          </mc:Choice>
          <mc:Fallback xmlns="">
            <p:sp>
              <p:nvSpPr>
                <p:cNvPr id="118" name="Rectangle 117">
                  <a:extLst>
                    <a:ext uri="{FF2B5EF4-FFF2-40B4-BE49-F238E27FC236}">
                      <a16:creationId xmlns:a16="http://schemas.microsoft.com/office/drawing/2014/main" id="{6E4F1EBC-2AB4-FC45-B15E-5556F0F62AC1}"/>
                    </a:ext>
                  </a:extLst>
                </p:cNvPr>
                <p:cNvSpPr>
                  <a:spLocks noRot="1" noChangeAspect="1" noMove="1" noResize="1" noEditPoints="1" noAdjustHandles="1" noChangeArrowheads="1" noChangeShapeType="1" noTextEdit="1"/>
                </p:cNvSpPr>
                <p:nvPr/>
              </p:nvSpPr>
              <p:spPr>
                <a:xfrm>
                  <a:off x="7048506" y="4251718"/>
                  <a:ext cx="897425" cy="276999"/>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6B7962A4-FCEF-364A-ACAB-460F596BC2F0}"/>
                    </a:ext>
                  </a:extLst>
                </p:cNvPr>
                <p:cNvSpPr/>
                <p:nvPr/>
              </p:nvSpPr>
              <p:spPr>
                <a:xfrm>
                  <a:off x="7739462" y="3682709"/>
                  <a:ext cx="724429"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en-GB" sz="1200" dirty="0">
                    <a:solidFill>
                      <a:schemeClr val="tx1">
                        <a:lumMod val="60000"/>
                        <a:lumOff val="40000"/>
                      </a:schemeClr>
                    </a:solidFill>
                  </a:endParaRPr>
                </a:p>
              </p:txBody>
            </p:sp>
          </mc:Choice>
          <mc:Fallback xmlns="">
            <p:sp>
              <p:nvSpPr>
                <p:cNvPr id="119" name="Rectangle 118">
                  <a:extLst>
                    <a:ext uri="{FF2B5EF4-FFF2-40B4-BE49-F238E27FC236}">
                      <a16:creationId xmlns:a16="http://schemas.microsoft.com/office/drawing/2014/main" id="{6B7962A4-FCEF-364A-ACAB-460F596BC2F0}"/>
                    </a:ext>
                  </a:extLst>
                </p:cNvPr>
                <p:cNvSpPr>
                  <a:spLocks noRot="1" noChangeAspect="1" noMove="1" noResize="1" noEditPoints="1" noAdjustHandles="1" noChangeArrowheads="1" noChangeShapeType="1" noTextEdit="1"/>
                </p:cNvSpPr>
                <p:nvPr/>
              </p:nvSpPr>
              <p:spPr>
                <a:xfrm>
                  <a:off x="7739462" y="3682709"/>
                  <a:ext cx="724429" cy="2769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Rectangle 119">
                  <a:extLst>
                    <a:ext uri="{FF2B5EF4-FFF2-40B4-BE49-F238E27FC236}">
                      <a16:creationId xmlns:a16="http://schemas.microsoft.com/office/drawing/2014/main" id="{839F8F1B-DF8C-2A44-870C-9F9B616E89F6}"/>
                    </a:ext>
                  </a:extLst>
                </p:cNvPr>
                <p:cNvSpPr/>
                <p:nvPr/>
              </p:nvSpPr>
              <p:spPr>
                <a:xfrm>
                  <a:off x="7828973" y="3860871"/>
                  <a:ext cx="54540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480" name="Rectangle 479">
                  <a:extLst>
                    <a:ext uri="{FF2B5EF4-FFF2-40B4-BE49-F238E27FC236}">
                      <a16:creationId xmlns:a16="http://schemas.microsoft.com/office/drawing/2014/main" id="{8669CE61-28A9-0D4A-B9C0-9820078D4998}"/>
                    </a:ext>
                  </a:extLst>
                </p:cNvPr>
                <p:cNvSpPr>
                  <a:spLocks noRot="1" noChangeAspect="1" noMove="1" noResize="1" noEditPoints="1" noAdjustHandles="1" noChangeArrowheads="1" noChangeShapeType="1" noTextEdit="1"/>
                </p:cNvSpPr>
                <p:nvPr/>
              </p:nvSpPr>
              <p:spPr>
                <a:xfrm>
                  <a:off x="7828973" y="3860871"/>
                  <a:ext cx="545406" cy="276999"/>
                </a:xfrm>
                <a:prstGeom prst="rect">
                  <a:avLst/>
                </a:prstGeom>
                <a:blipFill>
                  <a:blip r:embed="rId19"/>
                  <a:stretch>
                    <a:fillRect b="-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1" name="Rectangle 120">
                  <a:extLst>
                    <a:ext uri="{FF2B5EF4-FFF2-40B4-BE49-F238E27FC236}">
                      <a16:creationId xmlns:a16="http://schemas.microsoft.com/office/drawing/2014/main" id="{B578057B-FC6D-9246-8E49-2855D27BBD2F}"/>
                    </a:ext>
                  </a:extLst>
                </p:cNvPr>
                <p:cNvSpPr/>
                <p:nvPr/>
              </p:nvSpPr>
              <p:spPr>
                <a:xfrm>
                  <a:off x="8119463" y="4428695"/>
                  <a:ext cx="72231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121" name="Rectangle 120">
                  <a:extLst>
                    <a:ext uri="{FF2B5EF4-FFF2-40B4-BE49-F238E27FC236}">
                      <a16:creationId xmlns:a16="http://schemas.microsoft.com/office/drawing/2014/main" id="{B578057B-FC6D-9246-8E49-2855D27BBD2F}"/>
                    </a:ext>
                  </a:extLst>
                </p:cNvPr>
                <p:cNvSpPr>
                  <a:spLocks noRot="1" noChangeAspect="1" noMove="1" noResize="1" noEditPoints="1" noAdjustHandles="1" noChangeArrowheads="1" noChangeShapeType="1" noTextEdit="1"/>
                </p:cNvSpPr>
                <p:nvPr/>
              </p:nvSpPr>
              <p:spPr>
                <a:xfrm>
                  <a:off x="8119463" y="4428695"/>
                  <a:ext cx="722313" cy="461665"/>
                </a:xfrm>
                <a:prstGeom prst="rect">
                  <a:avLst/>
                </a:prstGeom>
                <a:blipFill>
                  <a:blip r:embed="rId20"/>
                  <a:stretch>
                    <a:fillRect b="-27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Rectangle 121">
                  <a:extLst>
                    <a:ext uri="{FF2B5EF4-FFF2-40B4-BE49-F238E27FC236}">
                      <a16:creationId xmlns:a16="http://schemas.microsoft.com/office/drawing/2014/main" id="{106078FF-2A07-2746-A10C-B0C5991F1E96}"/>
                    </a:ext>
                  </a:extLst>
                </p:cNvPr>
                <p:cNvSpPr/>
                <p:nvPr/>
              </p:nvSpPr>
              <p:spPr>
                <a:xfrm>
                  <a:off x="8322563" y="4250996"/>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2" name="Rectangle 481">
                  <a:extLst>
                    <a:ext uri="{FF2B5EF4-FFF2-40B4-BE49-F238E27FC236}">
                      <a16:creationId xmlns:a16="http://schemas.microsoft.com/office/drawing/2014/main" id="{498EAF93-89DC-474B-BE29-818AD4B58452}"/>
                    </a:ext>
                  </a:extLst>
                </p:cNvPr>
                <p:cNvSpPr>
                  <a:spLocks noRot="1" noChangeAspect="1" noMove="1" noResize="1" noEditPoints="1" noAdjustHandles="1" noChangeArrowheads="1" noChangeShapeType="1" noTextEdit="1"/>
                </p:cNvSpPr>
                <p:nvPr/>
              </p:nvSpPr>
              <p:spPr>
                <a:xfrm>
                  <a:off x="8322563" y="4250996"/>
                  <a:ext cx="316112"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3" name="Rectangle 122">
                  <a:extLst>
                    <a:ext uri="{FF2B5EF4-FFF2-40B4-BE49-F238E27FC236}">
                      <a16:creationId xmlns:a16="http://schemas.microsoft.com/office/drawing/2014/main" id="{E4B7B214-B22D-8740-BB11-381DC8D14944}"/>
                    </a:ext>
                  </a:extLst>
                </p:cNvPr>
                <p:cNvSpPr/>
                <p:nvPr/>
              </p:nvSpPr>
              <p:spPr>
                <a:xfrm>
                  <a:off x="7663610" y="3245268"/>
                  <a:ext cx="54540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𝐸𝑝𝑖𝑑</m:t>
                        </m:r>
                      </m:oMath>
                    </m:oMathPara>
                  </a14:m>
                  <a:endParaRPr lang="en-GB" sz="1200" dirty="0">
                    <a:solidFill>
                      <a:schemeClr val="tx1">
                        <a:lumMod val="60000"/>
                        <a:lumOff val="40000"/>
                      </a:schemeClr>
                    </a:solidFill>
                  </a:endParaRPr>
                </a:p>
              </p:txBody>
            </p:sp>
          </mc:Choice>
          <mc:Fallback xmlns="">
            <p:sp>
              <p:nvSpPr>
                <p:cNvPr id="483" name="Rectangle 482">
                  <a:extLst>
                    <a:ext uri="{FF2B5EF4-FFF2-40B4-BE49-F238E27FC236}">
                      <a16:creationId xmlns:a16="http://schemas.microsoft.com/office/drawing/2014/main" id="{25395C40-49FD-C14C-849F-4DBDC607A551}"/>
                    </a:ext>
                  </a:extLst>
                </p:cNvPr>
                <p:cNvSpPr>
                  <a:spLocks noRot="1" noChangeAspect="1" noMove="1" noResize="1" noEditPoints="1" noAdjustHandles="1" noChangeArrowheads="1" noChangeShapeType="1" noTextEdit="1"/>
                </p:cNvSpPr>
                <p:nvPr/>
              </p:nvSpPr>
              <p:spPr>
                <a:xfrm>
                  <a:off x="7663610" y="3245268"/>
                  <a:ext cx="545406" cy="276999"/>
                </a:xfrm>
                <a:prstGeom prst="rect">
                  <a:avLst/>
                </a:prstGeom>
                <a:blipFill>
                  <a:blip r:embed="rId22"/>
                  <a:stretch>
                    <a:fillRect b="-45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8FBC670C-D378-814F-96B3-A6B4CF7315A7}"/>
                    </a:ext>
                  </a:extLst>
                </p:cNvPr>
                <p:cNvSpPr/>
                <p:nvPr/>
              </p:nvSpPr>
              <p:spPr>
                <a:xfrm>
                  <a:off x="9660501" y="2575579"/>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4" name="Rectangle 483">
                  <a:extLst>
                    <a:ext uri="{FF2B5EF4-FFF2-40B4-BE49-F238E27FC236}">
                      <a16:creationId xmlns:a16="http://schemas.microsoft.com/office/drawing/2014/main" id="{A99C13C6-A9B2-B74E-95A1-CA68927AD8A0}"/>
                    </a:ext>
                  </a:extLst>
                </p:cNvPr>
                <p:cNvSpPr>
                  <a:spLocks noRot="1" noChangeAspect="1" noMove="1" noResize="1" noEditPoints="1" noAdjustHandles="1" noChangeArrowheads="1" noChangeShapeType="1" noTextEdit="1"/>
                </p:cNvSpPr>
                <p:nvPr/>
              </p:nvSpPr>
              <p:spPr>
                <a:xfrm>
                  <a:off x="9660501" y="2575579"/>
                  <a:ext cx="316112" cy="27699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B4C663F4-71BE-DC47-A4EC-74ED698DDAB9}"/>
                    </a:ext>
                  </a:extLst>
                </p:cNvPr>
                <p:cNvSpPr/>
                <p:nvPr/>
              </p:nvSpPr>
              <p:spPr>
                <a:xfrm>
                  <a:off x="7778257" y="3070728"/>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5" name="Rectangle 484">
                  <a:extLst>
                    <a:ext uri="{FF2B5EF4-FFF2-40B4-BE49-F238E27FC236}">
                      <a16:creationId xmlns:a16="http://schemas.microsoft.com/office/drawing/2014/main" id="{1817A160-AAC5-D14D-B8A2-F682ED342BA9}"/>
                    </a:ext>
                  </a:extLst>
                </p:cNvPr>
                <p:cNvSpPr>
                  <a:spLocks noRot="1" noChangeAspect="1" noMove="1" noResize="1" noEditPoints="1" noAdjustHandles="1" noChangeArrowheads="1" noChangeShapeType="1" noTextEdit="1"/>
                </p:cNvSpPr>
                <p:nvPr/>
              </p:nvSpPr>
              <p:spPr>
                <a:xfrm>
                  <a:off x="7778257" y="3070728"/>
                  <a:ext cx="316112" cy="2769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AF74D21A-B44B-C248-81EE-A01EB44089FF}"/>
                    </a:ext>
                  </a:extLst>
                </p:cNvPr>
                <p:cNvSpPr/>
                <p:nvPr/>
              </p:nvSpPr>
              <p:spPr>
                <a:xfrm>
                  <a:off x="10636462" y="4795109"/>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6" name="Rectangle 485">
                  <a:extLst>
                    <a:ext uri="{FF2B5EF4-FFF2-40B4-BE49-F238E27FC236}">
                      <a16:creationId xmlns:a16="http://schemas.microsoft.com/office/drawing/2014/main" id="{5D4B931A-9F87-CC42-AA76-2C4089A225C5}"/>
                    </a:ext>
                  </a:extLst>
                </p:cNvPr>
                <p:cNvSpPr>
                  <a:spLocks noRot="1" noChangeAspect="1" noMove="1" noResize="1" noEditPoints="1" noAdjustHandles="1" noChangeArrowheads="1" noChangeShapeType="1" noTextEdit="1"/>
                </p:cNvSpPr>
                <p:nvPr/>
              </p:nvSpPr>
              <p:spPr>
                <a:xfrm>
                  <a:off x="10636462" y="4795109"/>
                  <a:ext cx="316112" cy="27699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AEEEA086-F3D3-CB4B-B87E-6D54B9DBE8BA}"/>
                    </a:ext>
                  </a:extLst>
                </p:cNvPr>
                <p:cNvSpPr/>
                <p:nvPr/>
              </p:nvSpPr>
              <p:spPr>
                <a:xfrm>
                  <a:off x="10489151" y="4256331"/>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7" name="Rectangle 486">
                  <a:extLst>
                    <a:ext uri="{FF2B5EF4-FFF2-40B4-BE49-F238E27FC236}">
                      <a16:creationId xmlns:a16="http://schemas.microsoft.com/office/drawing/2014/main" id="{36466194-C179-5D45-B00D-B9DD12BDDFE2}"/>
                    </a:ext>
                  </a:extLst>
                </p:cNvPr>
                <p:cNvSpPr>
                  <a:spLocks noRot="1" noChangeAspect="1" noMove="1" noResize="1" noEditPoints="1" noAdjustHandles="1" noChangeArrowheads="1" noChangeShapeType="1" noTextEdit="1"/>
                </p:cNvSpPr>
                <p:nvPr/>
              </p:nvSpPr>
              <p:spPr>
                <a:xfrm>
                  <a:off x="10489151" y="4256331"/>
                  <a:ext cx="316112" cy="276999"/>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8" name="Rectangle 127">
                  <a:extLst>
                    <a:ext uri="{FF2B5EF4-FFF2-40B4-BE49-F238E27FC236}">
                      <a16:creationId xmlns:a16="http://schemas.microsoft.com/office/drawing/2014/main" id="{1ED8EA87-1514-AD47-8364-A3DE9445382B}"/>
                    </a:ext>
                  </a:extLst>
                </p:cNvPr>
                <p:cNvSpPr/>
                <p:nvPr/>
              </p:nvSpPr>
              <p:spPr>
                <a:xfrm>
                  <a:off x="10336621" y="3903894"/>
                  <a:ext cx="103554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128" name="Rectangle 127">
                  <a:extLst>
                    <a:ext uri="{FF2B5EF4-FFF2-40B4-BE49-F238E27FC236}">
                      <a16:creationId xmlns:a16="http://schemas.microsoft.com/office/drawing/2014/main" id="{1ED8EA87-1514-AD47-8364-A3DE9445382B}"/>
                    </a:ext>
                  </a:extLst>
                </p:cNvPr>
                <p:cNvSpPr>
                  <a:spLocks noRot="1" noChangeAspect="1" noMove="1" noResize="1" noEditPoints="1" noAdjustHandles="1" noChangeArrowheads="1" noChangeShapeType="1" noTextEdit="1"/>
                </p:cNvSpPr>
                <p:nvPr/>
              </p:nvSpPr>
              <p:spPr>
                <a:xfrm>
                  <a:off x="10336621" y="3903894"/>
                  <a:ext cx="1035540" cy="276999"/>
                </a:xfrm>
                <a:prstGeom prst="rect">
                  <a:avLst/>
                </a:prstGeom>
                <a:blipFill>
                  <a:blip r:embed="rId27"/>
                  <a:stretch>
                    <a:fillRect b="-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D002FC65-1227-4544-92CB-A29125EF1B2F}"/>
                    </a:ext>
                  </a:extLst>
                </p:cNvPr>
                <p:cNvSpPr/>
                <p:nvPr/>
              </p:nvSpPr>
              <p:spPr>
                <a:xfrm>
                  <a:off x="10490477" y="3699024"/>
                  <a:ext cx="72782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𝑑</m:t>
                            </m:r>
                          </m:e>
                        </m:d>
                      </m:oMath>
                    </m:oMathPara>
                  </a14:m>
                  <a:endParaRPr lang="en-GB" sz="1200" dirty="0">
                    <a:solidFill>
                      <a:schemeClr val="tx1">
                        <a:lumMod val="60000"/>
                        <a:lumOff val="40000"/>
                      </a:schemeClr>
                    </a:solidFill>
                  </a:endParaRPr>
                </a:p>
              </p:txBody>
            </p:sp>
          </mc:Choice>
          <mc:Fallback xmlns="">
            <p:sp>
              <p:nvSpPr>
                <p:cNvPr id="129" name="Rectangle 128">
                  <a:extLst>
                    <a:ext uri="{FF2B5EF4-FFF2-40B4-BE49-F238E27FC236}">
                      <a16:creationId xmlns:a16="http://schemas.microsoft.com/office/drawing/2014/main" id="{D002FC65-1227-4544-92CB-A29125EF1B2F}"/>
                    </a:ext>
                  </a:extLst>
                </p:cNvPr>
                <p:cNvSpPr>
                  <a:spLocks noRot="1" noChangeAspect="1" noMove="1" noResize="1" noEditPoints="1" noAdjustHandles="1" noChangeArrowheads="1" noChangeShapeType="1" noTextEdit="1"/>
                </p:cNvSpPr>
                <p:nvPr/>
              </p:nvSpPr>
              <p:spPr>
                <a:xfrm>
                  <a:off x="10490477" y="3699024"/>
                  <a:ext cx="727828" cy="276999"/>
                </a:xfrm>
                <a:prstGeom prst="rect">
                  <a:avLst/>
                </a:prstGeom>
                <a:blipFill>
                  <a:blip r:embed="rId2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Rectangle 129">
                  <a:extLst>
                    <a:ext uri="{FF2B5EF4-FFF2-40B4-BE49-F238E27FC236}">
                      <a16:creationId xmlns:a16="http://schemas.microsoft.com/office/drawing/2014/main" id="{30463B10-64B2-8F4B-BF7D-99213C00A9B5}"/>
                    </a:ext>
                  </a:extLst>
                </p:cNvPr>
                <p:cNvSpPr/>
                <p:nvPr/>
              </p:nvSpPr>
              <p:spPr>
                <a:xfrm>
                  <a:off x="10129437" y="4442219"/>
                  <a:ext cx="103554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𝑑</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130" name="Rectangle 129">
                  <a:extLst>
                    <a:ext uri="{FF2B5EF4-FFF2-40B4-BE49-F238E27FC236}">
                      <a16:creationId xmlns:a16="http://schemas.microsoft.com/office/drawing/2014/main" id="{30463B10-64B2-8F4B-BF7D-99213C00A9B5}"/>
                    </a:ext>
                  </a:extLst>
                </p:cNvPr>
                <p:cNvSpPr>
                  <a:spLocks noRot="1" noChangeAspect="1" noMove="1" noResize="1" noEditPoints="1" noAdjustHandles="1" noChangeArrowheads="1" noChangeShapeType="1" noTextEdit="1"/>
                </p:cNvSpPr>
                <p:nvPr/>
              </p:nvSpPr>
              <p:spPr>
                <a:xfrm>
                  <a:off x="10129437" y="4442219"/>
                  <a:ext cx="1035540" cy="461665"/>
                </a:xfrm>
                <a:prstGeom prst="rect">
                  <a:avLst/>
                </a:prstGeom>
                <a:blipFill>
                  <a:blip r:embed="rId29"/>
                  <a:stretch>
                    <a:fillRect b="-54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1B050324-6E2A-FD4A-AFDD-B21656D7612C}"/>
                    </a:ext>
                  </a:extLst>
                </p:cNvPr>
                <p:cNvSpPr/>
                <p:nvPr/>
              </p:nvSpPr>
              <p:spPr>
                <a:xfrm>
                  <a:off x="10281557" y="4961700"/>
                  <a:ext cx="102592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𝑑</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𝑖</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131" name="Rectangle 130">
                  <a:extLst>
                    <a:ext uri="{FF2B5EF4-FFF2-40B4-BE49-F238E27FC236}">
                      <a16:creationId xmlns:a16="http://schemas.microsoft.com/office/drawing/2014/main" id="{1B050324-6E2A-FD4A-AFDD-B21656D7612C}"/>
                    </a:ext>
                  </a:extLst>
                </p:cNvPr>
                <p:cNvSpPr>
                  <a:spLocks noRot="1" noChangeAspect="1" noMove="1" noResize="1" noEditPoints="1" noAdjustHandles="1" noChangeArrowheads="1" noChangeShapeType="1" noTextEdit="1"/>
                </p:cNvSpPr>
                <p:nvPr/>
              </p:nvSpPr>
              <p:spPr>
                <a:xfrm>
                  <a:off x="10281557" y="4961700"/>
                  <a:ext cx="1025922" cy="461665"/>
                </a:xfrm>
                <a:prstGeom prst="rect">
                  <a:avLst/>
                </a:prstGeom>
                <a:blipFill>
                  <a:blip r:embed="rId30"/>
                  <a:stretch>
                    <a:fillRect b="-54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Rectangle 131">
                  <a:extLst>
                    <a:ext uri="{FF2B5EF4-FFF2-40B4-BE49-F238E27FC236}">
                      <a16:creationId xmlns:a16="http://schemas.microsoft.com/office/drawing/2014/main" id="{3F39654A-FDAE-2B43-8505-512BFA093698}"/>
                    </a:ext>
                  </a:extLst>
                </p:cNvPr>
                <p:cNvSpPr/>
                <p:nvPr/>
              </p:nvSpPr>
              <p:spPr>
                <a:xfrm>
                  <a:off x="8237487" y="5060755"/>
                  <a:ext cx="7223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132" name="Rectangle 131">
                  <a:extLst>
                    <a:ext uri="{FF2B5EF4-FFF2-40B4-BE49-F238E27FC236}">
                      <a16:creationId xmlns:a16="http://schemas.microsoft.com/office/drawing/2014/main" id="{3F39654A-FDAE-2B43-8505-512BFA093698}"/>
                    </a:ext>
                  </a:extLst>
                </p:cNvPr>
                <p:cNvSpPr>
                  <a:spLocks noRot="1" noChangeAspect="1" noMove="1" noResize="1" noEditPoints="1" noAdjustHandles="1" noChangeArrowheads="1" noChangeShapeType="1" noTextEdit="1"/>
                </p:cNvSpPr>
                <p:nvPr/>
              </p:nvSpPr>
              <p:spPr>
                <a:xfrm>
                  <a:off x="8237487" y="5060755"/>
                  <a:ext cx="722314" cy="461665"/>
                </a:xfrm>
                <a:prstGeom prst="rect">
                  <a:avLst/>
                </a:prstGeom>
                <a:blipFill>
                  <a:blip r:embed="rId31"/>
                  <a:stretch>
                    <a:fillRect b="-26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Rectangle 132">
                  <a:extLst>
                    <a:ext uri="{FF2B5EF4-FFF2-40B4-BE49-F238E27FC236}">
                      <a16:creationId xmlns:a16="http://schemas.microsoft.com/office/drawing/2014/main" id="{84AFC2EB-9C36-7B4D-838A-4526CA4AC21D}"/>
                    </a:ext>
                  </a:extLst>
                </p:cNvPr>
                <p:cNvSpPr/>
                <p:nvPr/>
              </p:nvSpPr>
              <p:spPr>
                <a:xfrm>
                  <a:off x="7136061" y="4433410"/>
                  <a:ext cx="7223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133" name="Rectangle 132">
                  <a:extLst>
                    <a:ext uri="{FF2B5EF4-FFF2-40B4-BE49-F238E27FC236}">
                      <a16:creationId xmlns:a16="http://schemas.microsoft.com/office/drawing/2014/main" id="{84AFC2EB-9C36-7B4D-838A-4526CA4AC21D}"/>
                    </a:ext>
                  </a:extLst>
                </p:cNvPr>
                <p:cNvSpPr>
                  <a:spLocks noRot="1" noChangeAspect="1" noMove="1" noResize="1" noEditPoints="1" noAdjustHandles="1" noChangeArrowheads="1" noChangeShapeType="1" noTextEdit="1"/>
                </p:cNvSpPr>
                <p:nvPr/>
              </p:nvSpPr>
              <p:spPr>
                <a:xfrm>
                  <a:off x="7136061" y="4433410"/>
                  <a:ext cx="722314" cy="461665"/>
                </a:xfrm>
                <a:prstGeom prst="rect">
                  <a:avLst/>
                </a:prstGeom>
                <a:blipFill>
                  <a:blip r:embed="rId32"/>
                  <a:stretch>
                    <a:fillRect b="-54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Rectangle 133">
                  <a:extLst>
                    <a:ext uri="{FF2B5EF4-FFF2-40B4-BE49-F238E27FC236}">
                      <a16:creationId xmlns:a16="http://schemas.microsoft.com/office/drawing/2014/main" id="{888BD374-6BCD-FD46-8BA8-9204401FA404}"/>
                    </a:ext>
                  </a:extLst>
                </p:cNvPr>
                <p:cNvSpPr/>
                <p:nvPr/>
              </p:nvSpPr>
              <p:spPr>
                <a:xfrm>
                  <a:off x="7654168" y="553690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134" name="Rectangle 133">
                  <a:extLst>
                    <a:ext uri="{FF2B5EF4-FFF2-40B4-BE49-F238E27FC236}">
                      <a16:creationId xmlns:a16="http://schemas.microsoft.com/office/drawing/2014/main" id="{888BD374-6BCD-FD46-8BA8-9204401FA404}"/>
                    </a:ext>
                  </a:extLst>
                </p:cNvPr>
                <p:cNvSpPr>
                  <a:spLocks noRot="1" noChangeAspect="1" noMove="1" noResize="1" noEditPoints="1" noAdjustHandles="1" noChangeArrowheads="1" noChangeShapeType="1" noTextEdit="1"/>
                </p:cNvSpPr>
                <p:nvPr/>
              </p:nvSpPr>
              <p:spPr>
                <a:xfrm>
                  <a:off x="7654168" y="5536902"/>
                  <a:ext cx="478080" cy="369012"/>
                </a:xfrm>
                <a:prstGeom prst="rect">
                  <a:avLst/>
                </a:prstGeom>
                <a:blipFill>
                  <a:blip r:embed="rId33"/>
                  <a:stretch>
                    <a:fillRect b="-6667"/>
                  </a:stretch>
                </a:blipFill>
              </p:spPr>
              <p:txBody>
                <a:bodyPr/>
                <a:lstStyle/>
                <a:p>
                  <a:r>
                    <a:rPr lang="en-GB">
                      <a:noFill/>
                    </a:rPr>
                    <a:t> </a:t>
                  </a:r>
                </a:p>
              </p:txBody>
            </p:sp>
          </mc:Fallback>
        </mc:AlternateContent>
        <p:cxnSp>
          <p:nvCxnSpPr>
            <p:cNvPr id="135" name="Straight Connector 134">
              <a:extLst>
                <a:ext uri="{FF2B5EF4-FFF2-40B4-BE49-F238E27FC236}">
                  <a16:creationId xmlns:a16="http://schemas.microsoft.com/office/drawing/2014/main" id="{8017157D-E3C3-7349-89E7-B57800F1069E}"/>
                </a:ext>
              </a:extLst>
            </p:cNvPr>
            <p:cNvCxnSpPr>
              <a:cxnSpLocks/>
              <a:stCxn id="134" idx="0"/>
              <a:endCxn id="136" idx="4"/>
            </p:cNvCxnSpPr>
            <p:nvPr/>
          </p:nvCxnSpPr>
          <p:spPr>
            <a:xfrm flipV="1">
              <a:off x="7893208" y="4584824"/>
              <a:ext cx="1" cy="95207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B3B31398-A9ED-D24E-B0EB-D17A75EBE347}"/>
                </a:ext>
              </a:extLst>
            </p:cNvPr>
            <p:cNvSpPr/>
            <p:nvPr/>
          </p:nvSpPr>
          <p:spPr>
            <a:xfrm>
              <a:off x="7857246" y="4512899"/>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137" name="Rectangle 136">
                  <a:extLst>
                    <a:ext uri="{FF2B5EF4-FFF2-40B4-BE49-F238E27FC236}">
                      <a16:creationId xmlns:a16="http://schemas.microsoft.com/office/drawing/2014/main" id="{DA0B917D-FD79-4D44-BE72-6337359E49F5}"/>
                    </a:ext>
                  </a:extLst>
                </p:cNvPr>
                <p:cNvSpPr/>
                <p:nvPr/>
              </p:nvSpPr>
              <p:spPr>
                <a:xfrm>
                  <a:off x="8775436" y="5540251"/>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497" name="Rectangle 496">
                  <a:extLst>
                    <a:ext uri="{FF2B5EF4-FFF2-40B4-BE49-F238E27FC236}">
                      <a16:creationId xmlns:a16="http://schemas.microsoft.com/office/drawing/2014/main" id="{C5424790-3696-C545-8DBF-466DCFE3D2FD}"/>
                    </a:ext>
                  </a:extLst>
                </p:cNvPr>
                <p:cNvSpPr>
                  <a:spLocks noRot="1" noChangeAspect="1" noMove="1" noResize="1" noEditPoints="1" noAdjustHandles="1" noChangeArrowheads="1" noChangeShapeType="1" noTextEdit="1"/>
                </p:cNvSpPr>
                <p:nvPr/>
              </p:nvSpPr>
              <p:spPr>
                <a:xfrm>
                  <a:off x="8775436" y="5540251"/>
                  <a:ext cx="478080" cy="369012"/>
                </a:xfrm>
                <a:prstGeom prst="rect">
                  <a:avLst/>
                </a:prstGeom>
                <a:blipFill>
                  <a:blip r:embed="rId34"/>
                  <a:stretch>
                    <a:fillRect b="-6667"/>
                  </a:stretch>
                </a:blipFill>
              </p:spPr>
              <p:txBody>
                <a:bodyPr/>
                <a:lstStyle/>
                <a:p>
                  <a:r>
                    <a:rPr lang="en-GB">
                      <a:noFill/>
                    </a:rPr>
                    <a:t> </a:t>
                  </a:r>
                </a:p>
              </p:txBody>
            </p:sp>
          </mc:Fallback>
        </mc:AlternateContent>
        <p:cxnSp>
          <p:nvCxnSpPr>
            <p:cNvPr id="146" name="Straight Connector 145">
              <a:extLst>
                <a:ext uri="{FF2B5EF4-FFF2-40B4-BE49-F238E27FC236}">
                  <a16:creationId xmlns:a16="http://schemas.microsoft.com/office/drawing/2014/main" id="{9FDD6C66-8029-E248-BF38-19852BD6C078}"/>
                </a:ext>
              </a:extLst>
            </p:cNvPr>
            <p:cNvCxnSpPr>
              <a:cxnSpLocks/>
              <a:stCxn id="137" idx="0"/>
              <a:endCxn id="148" idx="4"/>
            </p:cNvCxnSpPr>
            <p:nvPr/>
          </p:nvCxnSpPr>
          <p:spPr>
            <a:xfrm flipV="1">
              <a:off x="9014476" y="5205304"/>
              <a:ext cx="1" cy="33494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532ED59-586A-5141-97AE-060B349069E7}"/>
                </a:ext>
              </a:extLst>
            </p:cNvPr>
            <p:cNvCxnSpPr>
              <a:cxnSpLocks/>
              <a:stCxn id="148" idx="0"/>
              <a:endCxn id="149" idx="4"/>
            </p:cNvCxnSpPr>
            <p:nvPr/>
          </p:nvCxnSpPr>
          <p:spPr>
            <a:xfrm flipH="1" flipV="1">
              <a:off x="9014476" y="4800861"/>
              <a:ext cx="1" cy="332518"/>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C7FEEEA7-B4B8-5B48-ADA9-5E5672E35237}"/>
                </a:ext>
              </a:extLst>
            </p:cNvPr>
            <p:cNvSpPr/>
            <p:nvPr/>
          </p:nvSpPr>
          <p:spPr>
            <a:xfrm>
              <a:off x="8978514" y="5133379"/>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B9FA1E0B-58C2-1845-BFF3-E7A55C9423FC}"/>
                    </a:ext>
                  </a:extLst>
                </p:cNvPr>
                <p:cNvSpPr txBox="1">
                  <a:spLocks/>
                </p:cNvSpPr>
                <p:nvPr/>
              </p:nvSpPr>
              <p:spPr>
                <a:xfrm>
                  <a:off x="8762476" y="4296861"/>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𝑚</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501" name="TextBox 500">
                  <a:extLst>
                    <a:ext uri="{FF2B5EF4-FFF2-40B4-BE49-F238E27FC236}">
                      <a16:creationId xmlns:a16="http://schemas.microsoft.com/office/drawing/2014/main" id="{E7903046-253F-CA45-8127-D158CB0F134D}"/>
                    </a:ext>
                  </a:extLst>
                </p:cNvPr>
                <p:cNvSpPr txBox="1">
                  <a:spLocks noRot="1" noChangeAspect="1" noMove="1" noResize="1" noEditPoints="1" noAdjustHandles="1" noChangeArrowheads="1" noChangeShapeType="1" noTextEdit="1"/>
                </p:cNvSpPr>
                <p:nvPr/>
              </p:nvSpPr>
              <p:spPr>
                <a:xfrm>
                  <a:off x="8762476" y="4296861"/>
                  <a:ext cx="504000" cy="504000"/>
                </a:xfrm>
                <a:prstGeom prst="ellipse">
                  <a:avLst/>
                </a:prstGeom>
                <a:blipFill>
                  <a:blip r:embed="rId35"/>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3EFAD891-0F48-DF49-B294-D57250B2AA73}"/>
                    </a:ext>
                  </a:extLst>
                </p:cNvPr>
                <p:cNvSpPr/>
                <p:nvPr/>
              </p:nvSpPr>
              <p:spPr>
                <a:xfrm>
                  <a:off x="9216847" y="4410362"/>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502" name="Rectangle 501">
                  <a:extLst>
                    <a:ext uri="{FF2B5EF4-FFF2-40B4-BE49-F238E27FC236}">
                      <a16:creationId xmlns:a16="http://schemas.microsoft.com/office/drawing/2014/main" id="{D71915F7-D194-014F-9C6F-9FE8FCD4B703}"/>
                    </a:ext>
                  </a:extLst>
                </p:cNvPr>
                <p:cNvSpPr>
                  <a:spLocks noRot="1" noChangeAspect="1" noMove="1" noResize="1" noEditPoints="1" noAdjustHandles="1" noChangeArrowheads="1" noChangeShapeType="1" noTextEdit="1"/>
                </p:cNvSpPr>
                <p:nvPr/>
              </p:nvSpPr>
              <p:spPr>
                <a:xfrm>
                  <a:off x="9216847" y="4410362"/>
                  <a:ext cx="403316" cy="276999"/>
                </a:xfrm>
                <a:prstGeom prst="rect">
                  <a:avLst/>
                </a:prstGeom>
                <a:blipFill>
                  <a:blip r:embed="rId3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Rectangle 152">
                  <a:extLst>
                    <a:ext uri="{FF2B5EF4-FFF2-40B4-BE49-F238E27FC236}">
                      <a16:creationId xmlns:a16="http://schemas.microsoft.com/office/drawing/2014/main" id="{219337DD-13A6-1547-BFBD-DD3B8D1C25DA}"/>
                    </a:ext>
                  </a:extLst>
                </p:cNvPr>
                <p:cNvSpPr/>
                <p:nvPr/>
              </p:nvSpPr>
              <p:spPr>
                <a:xfrm>
                  <a:off x="8982148" y="502538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503" name="Rectangle 502">
                  <a:extLst>
                    <a:ext uri="{FF2B5EF4-FFF2-40B4-BE49-F238E27FC236}">
                      <a16:creationId xmlns:a16="http://schemas.microsoft.com/office/drawing/2014/main" id="{8F899E30-C683-DB4A-8BE7-E09746ABB358}"/>
                    </a:ext>
                  </a:extLst>
                </p:cNvPr>
                <p:cNvSpPr>
                  <a:spLocks noRot="1" noChangeAspect="1" noMove="1" noResize="1" noEditPoints="1" noAdjustHandles="1" noChangeArrowheads="1" noChangeShapeType="1" noTextEdit="1"/>
                </p:cNvSpPr>
                <p:nvPr/>
              </p:nvSpPr>
              <p:spPr>
                <a:xfrm>
                  <a:off x="8982148" y="5025389"/>
                  <a:ext cx="403316" cy="276999"/>
                </a:xfrm>
                <a:prstGeom prst="rect">
                  <a:avLst/>
                </a:prstGeom>
                <a:blipFill>
                  <a:blip r:embed="rId3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9D544418-9F4F-C149-96B6-71E093D80940}"/>
                    </a:ext>
                  </a:extLst>
                </p:cNvPr>
                <p:cNvSpPr/>
                <p:nvPr/>
              </p:nvSpPr>
              <p:spPr>
                <a:xfrm>
                  <a:off x="10486759" y="3244735"/>
                  <a:ext cx="54380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504" name="Rectangle 503">
                  <a:extLst>
                    <a:ext uri="{FF2B5EF4-FFF2-40B4-BE49-F238E27FC236}">
                      <a16:creationId xmlns:a16="http://schemas.microsoft.com/office/drawing/2014/main" id="{0B2E0A89-A28C-2541-8BAB-ACACB3D0922A}"/>
                    </a:ext>
                  </a:extLst>
                </p:cNvPr>
                <p:cNvSpPr>
                  <a:spLocks noRot="1" noChangeAspect="1" noMove="1" noResize="1" noEditPoints="1" noAdjustHandles="1" noChangeArrowheads="1" noChangeShapeType="1" noTextEdit="1"/>
                </p:cNvSpPr>
                <p:nvPr/>
              </p:nvSpPr>
              <p:spPr>
                <a:xfrm>
                  <a:off x="10486759" y="3244735"/>
                  <a:ext cx="543803" cy="276999"/>
                </a:xfrm>
                <a:prstGeom prst="rect">
                  <a:avLst/>
                </a:prstGeom>
                <a:blipFill>
                  <a:blip r:embed="rId38"/>
                  <a:stretch>
                    <a:fillRect b="-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01313FDB-ECFD-5149-8832-6DCF4D5CA4DD}"/>
                    </a:ext>
                  </a:extLst>
                </p:cNvPr>
                <p:cNvSpPr/>
                <p:nvPr/>
              </p:nvSpPr>
              <p:spPr>
                <a:xfrm>
                  <a:off x="10431679" y="3048773"/>
                  <a:ext cx="65396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oMath>
                    </m:oMathPara>
                  </a14:m>
                  <a:endParaRPr lang="en-GB" sz="1200" dirty="0">
                    <a:solidFill>
                      <a:schemeClr val="tx1">
                        <a:lumMod val="60000"/>
                        <a:lumOff val="40000"/>
                      </a:schemeClr>
                    </a:solidFill>
                  </a:endParaRPr>
                </a:p>
              </p:txBody>
            </p:sp>
          </mc:Choice>
          <mc:Fallback xmlns="">
            <p:sp>
              <p:nvSpPr>
                <p:cNvPr id="155" name="Rectangle 154">
                  <a:extLst>
                    <a:ext uri="{FF2B5EF4-FFF2-40B4-BE49-F238E27FC236}">
                      <a16:creationId xmlns:a16="http://schemas.microsoft.com/office/drawing/2014/main" id="{01313FDB-ECFD-5149-8832-6DCF4D5CA4DD}"/>
                    </a:ext>
                  </a:extLst>
                </p:cNvPr>
                <p:cNvSpPr>
                  <a:spLocks noRot="1" noChangeAspect="1" noMove="1" noResize="1" noEditPoints="1" noAdjustHandles="1" noChangeArrowheads="1" noChangeShapeType="1" noTextEdit="1"/>
                </p:cNvSpPr>
                <p:nvPr/>
              </p:nvSpPr>
              <p:spPr>
                <a:xfrm>
                  <a:off x="10431679" y="3048773"/>
                  <a:ext cx="653962" cy="276999"/>
                </a:xfrm>
                <a:prstGeom prst="rect">
                  <a:avLst/>
                </a:prstGeom>
                <a:blipFill>
                  <a:blip r:embed="rId39"/>
                  <a:stretch>
                    <a:fillRect/>
                  </a:stretch>
                </a:blipFill>
              </p:spPr>
              <p:txBody>
                <a:bodyPr/>
                <a:lstStyle/>
                <a:p>
                  <a:r>
                    <a:rPr lang="en-GB">
                      <a:noFill/>
                    </a:rPr>
                    <a:t> </a:t>
                  </a:r>
                </a:p>
              </p:txBody>
            </p:sp>
          </mc:Fallback>
        </mc:AlternateContent>
      </p:grpSp>
      <p:grpSp>
        <p:nvGrpSpPr>
          <p:cNvPr id="156" name="Group 155">
            <a:extLst>
              <a:ext uri="{FF2B5EF4-FFF2-40B4-BE49-F238E27FC236}">
                <a16:creationId xmlns:a16="http://schemas.microsoft.com/office/drawing/2014/main" id="{522D04EF-0EAC-144E-9769-C8E3D6F04385}"/>
              </a:ext>
            </a:extLst>
          </p:cNvPr>
          <p:cNvGrpSpPr/>
          <p:nvPr/>
        </p:nvGrpSpPr>
        <p:grpSpPr>
          <a:xfrm>
            <a:off x="8169497" y="745865"/>
            <a:ext cx="3658145" cy="1650928"/>
            <a:chOff x="6907622" y="3651587"/>
            <a:chExt cx="5051915" cy="2279933"/>
          </a:xfrm>
        </p:grpSpPr>
        <p:grpSp>
          <p:nvGrpSpPr>
            <p:cNvPr id="157" name="Group 156">
              <a:extLst>
                <a:ext uri="{FF2B5EF4-FFF2-40B4-BE49-F238E27FC236}">
                  <a16:creationId xmlns:a16="http://schemas.microsoft.com/office/drawing/2014/main" id="{63BB0E3F-CA71-3343-ACE7-B05ADA0C89C0}"/>
                </a:ext>
              </a:extLst>
            </p:cNvPr>
            <p:cNvGrpSpPr/>
            <p:nvPr/>
          </p:nvGrpSpPr>
          <p:grpSpPr>
            <a:xfrm>
              <a:off x="8323703" y="3758390"/>
              <a:ext cx="1952714" cy="514051"/>
              <a:chOff x="8737128" y="3128966"/>
              <a:chExt cx="1952714" cy="514051"/>
            </a:xfrm>
          </p:grpSpPr>
          <p:cxnSp>
            <p:nvCxnSpPr>
              <p:cNvPr id="200" name="Straight Connector 199">
                <a:extLst>
                  <a:ext uri="{FF2B5EF4-FFF2-40B4-BE49-F238E27FC236}">
                    <a16:creationId xmlns:a16="http://schemas.microsoft.com/office/drawing/2014/main" id="{6AE5FA22-013D-AD4D-8596-3C54A910BC9E}"/>
                  </a:ext>
                </a:extLst>
              </p:cNvPr>
              <p:cNvCxnSpPr>
                <a:cxnSpLocks/>
                <a:stCxn id="158" idx="6"/>
                <a:endCxn id="205" idx="1"/>
              </p:cNvCxnSpPr>
              <p:nvPr/>
            </p:nvCxnSpPr>
            <p:spPr>
              <a:xfrm>
                <a:off x="8737128" y="3231353"/>
                <a:ext cx="840557" cy="8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9B4B1401-1E21-E444-A718-6FF98642D82C}"/>
                  </a:ext>
                </a:extLst>
              </p:cNvPr>
              <p:cNvCxnSpPr>
                <a:cxnSpLocks/>
                <a:stCxn id="160" idx="2"/>
                <a:endCxn id="205" idx="3"/>
              </p:cNvCxnSpPr>
              <p:nvPr/>
            </p:nvCxnSpPr>
            <p:spPr>
              <a:xfrm flipH="1">
                <a:off x="9721685" y="3231357"/>
                <a:ext cx="968157" cy="8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CF9C157C-4BB7-FC48-8D2B-2B2C4F00060E}"/>
                  </a:ext>
                </a:extLst>
              </p:cNvPr>
              <p:cNvCxnSpPr>
                <a:cxnSpLocks/>
                <a:stCxn id="163" idx="0"/>
                <a:endCxn id="205" idx="2"/>
              </p:cNvCxnSpPr>
              <p:nvPr/>
            </p:nvCxnSpPr>
            <p:spPr>
              <a:xfrm flipH="1" flipV="1">
                <a:off x="9649685" y="3311884"/>
                <a:ext cx="6670" cy="33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F9FA7523-568D-8A4E-BD86-6DC2C8294749}"/>
                  </a:ext>
                </a:extLst>
              </p:cNvPr>
              <p:cNvGrpSpPr/>
              <p:nvPr/>
            </p:nvGrpSpPr>
            <p:grpSpPr>
              <a:xfrm>
                <a:off x="9540595" y="3128966"/>
                <a:ext cx="540370" cy="412745"/>
                <a:chOff x="9540595" y="3128966"/>
                <a:chExt cx="540370" cy="412745"/>
              </a:xfrm>
            </p:grpSpPr>
            <p:sp>
              <p:nvSpPr>
                <p:cNvPr id="204" name="Rectangle 203">
                  <a:extLst>
                    <a:ext uri="{FF2B5EF4-FFF2-40B4-BE49-F238E27FC236}">
                      <a16:creationId xmlns:a16="http://schemas.microsoft.com/office/drawing/2014/main" id="{8A5A4CC1-AC44-0E4A-91E3-85042479BC46}"/>
                    </a:ext>
                  </a:extLst>
                </p:cNvPr>
                <p:cNvSpPr/>
                <p:nvPr/>
              </p:nvSpPr>
              <p:spPr>
                <a:xfrm>
                  <a:off x="9540595" y="31289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5" name="Rectangle 204">
                  <a:extLst>
                    <a:ext uri="{FF2B5EF4-FFF2-40B4-BE49-F238E27FC236}">
                      <a16:creationId xmlns:a16="http://schemas.microsoft.com/office/drawing/2014/main" id="{FB5A397B-8F4F-CC4E-8D7C-B3A70F48DFD4}"/>
                    </a:ext>
                  </a:extLst>
                </p:cNvPr>
                <p:cNvSpPr/>
                <p:nvPr/>
              </p:nvSpPr>
              <p:spPr>
                <a:xfrm>
                  <a:off x="9577685" y="3167884"/>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6" name="Rectangle 205">
                  <a:extLst>
                    <a:ext uri="{FF2B5EF4-FFF2-40B4-BE49-F238E27FC236}">
                      <a16:creationId xmlns:a16="http://schemas.microsoft.com/office/drawing/2014/main" id="{677ADD0C-AA01-A741-9AAE-6908EF51AD2D}"/>
                    </a:ext>
                  </a:extLst>
                </p:cNvPr>
                <p:cNvSpPr/>
                <p:nvPr/>
              </p:nvSpPr>
              <p:spPr>
                <a:xfrm>
                  <a:off x="9619203" y="3210883"/>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4A94D699-51CB-464D-85FB-5799AB5E8266}"/>
                        </a:ext>
                      </a:extLst>
                    </p:cNvPr>
                    <p:cNvSpPr txBox="1"/>
                    <p:nvPr/>
                  </p:nvSpPr>
                  <p:spPr>
                    <a:xfrm>
                      <a:off x="9772811" y="3244180"/>
                      <a:ext cx="308154" cy="2975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charset="0"/>
                                  </a:rPr>
                                  <m:t>𝑔</m:t>
                                </m:r>
                              </m:e>
                              <m:sub>
                                <m:r>
                                  <a:rPr lang="de-DE" sz="1400" i="1">
                                    <a:latin typeface="Cambria Math" charset="0"/>
                                  </a:rPr>
                                  <m:t>1</m:t>
                                </m:r>
                              </m:sub>
                            </m:sSub>
                          </m:oMath>
                        </m:oMathPara>
                      </a14:m>
                      <a:endParaRPr lang="en-GB" sz="1400" dirty="0"/>
                    </a:p>
                  </p:txBody>
                </p:sp>
              </mc:Choice>
              <mc:Fallback xmlns="">
                <p:sp>
                  <p:nvSpPr>
                    <p:cNvPr id="542" name="TextBox 541">
                      <a:extLst>
                        <a:ext uri="{FF2B5EF4-FFF2-40B4-BE49-F238E27FC236}">
                          <a16:creationId xmlns:a16="http://schemas.microsoft.com/office/drawing/2014/main" id="{C734339B-8611-B244-B833-E634A9B1EF6D}"/>
                        </a:ext>
                      </a:extLst>
                    </p:cNvPr>
                    <p:cNvSpPr txBox="1">
                      <a:spLocks noRot="1" noChangeAspect="1" noMove="1" noResize="1" noEditPoints="1" noAdjustHandles="1" noChangeArrowheads="1" noChangeShapeType="1" noTextEdit="1"/>
                    </p:cNvSpPr>
                    <p:nvPr/>
                  </p:nvSpPr>
                  <p:spPr>
                    <a:xfrm>
                      <a:off x="9772811" y="3244180"/>
                      <a:ext cx="308154" cy="297531"/>
                    </a:xfrm>
                    <a:prstGeom prst="rect">
                      <a:avLst/>
                    </a:prstGeom>
                    <a:blipFill>
                      <a:blip r:embed="rId40"/>
                      <a:stretch>
                        <a:fillRect l="-15789"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58" name="Oval 157">
                  <a:extLst>
                    <a:ext uri="{FF2B5EF4-FFF2-40B4-BE49-F238E27FC236}">
                      <a16:creationId xmlns:a16="http://schemas.microsoft.com/office/drawing/2014/main" id="{CDF37180-07CD-C448-8D1F-54DBFA227733}"/>
                    </a:ext>
                  </a:extLst>
                </p:cNvPr>
                <p:cNvSpPr/>
                <p:nvPr/>
              </p:nvSpPr>
              <p:spPr>
                <a:xfrm>
                  <a:off x="7109772" y="3651587"/>
                  <a:ext cx="1213931"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i="1" smtClean="0">
                            <a:latin typeface="Cambria Math" charset="0"/>
                          </a:rPr>
                          <m:t>𝑁𝑎𝑡</m:t>
                        </m:r>
                        <m:d>
                          <m:dPr>
                            <m:ctrlPr>
                              <a:rPr lang="de-DE" sz="1400" i="1">
                                <a:latin typeface="Cambria Math" panose="02040503050406030204" pitchFamily="18" charset="0"/>
                              </a:rPr>
                            </m:ctrlPr>
                          </m:dPr>
                          <m:e>
                            <m:r>
                              <a:rPr lang="de-DE" sz="1400" i="1">
                                <a:latin typeface="Cambria Math" panose="02040503050406030204" pitchFamily="18" charset="0"/>
                              </a:rPr>
                              <m:t>𝐷</m:t>
                            </m:r>
                          </m:e>
                        </m:d>
                      </m:oMath>
                    </m:oMathPara>
                  </a14:m>
                  <a:endParaRPr lang="en-GB" sz="1400" dirty="0"/>
                </a:p>
              </p:txBody>
            </p:sp>
          </mc:Choice>
          <mc:Fallback xmlns="">
            <p:sp>
              <p:nvSpPr>
                <p:cNvPr id="508" name="Oval 507">
                  <a:extLst>
                    <a:ext uri="{FF2B5EF4-FFF2-40B4-BE49-F238E27FC236}">
                      <a16:creationId xmlns:a16="http://schemas.microsoft.com/office/drawing/2014/main" id="{B294B7F9-2548-884B-90CB-70D7B1AE5DED}"/>
                    </a:ext>
                  </a:extLst>
                </p:cNvPr>
                <p:cNvSpPr>
                  <a:spLocks noRot="1" noChangeAspect="1" noMove="1" noResize="1" noEditPoints="1" noAdjustHandles="1" noChangeArrowheads="1" noChangeShapeType="1" noTextEdit="1"/>
                </p:cNvSpPr>
                <p:nvPr/>
              </p:nvSpPr>
              <p:spPr>
                <a:xfrm>
                  <a:off x="7109772" y="3651587"/>
                  <a:ext cx="1213931" cy="418381"/>
                </a:xfrm>
                <a:prstGeom prst="ellipse">
                  <a:avLst/>
                </a:prstGeom>
                <a:blipFill>
                  <a:blip r:embed="rId4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Oval 159">
                  <a:extLst>
                    <a:ext uri="{FF2B5EF4-FFF2-40B4-BE49-F238E27FC236}">
                      <a16:creationId xmlns:a16="http://schemas.microsoft.com/office/drawing/2014/main" id="{D5CB5CB0-C2AB-9149-99AD-4E5D5E6A4F4B}"/>
                    </a:ext>
                  </a:extLst>
                </p:cNvPr>
                <p:cNvSpPr/>
                <p:nvPr/>
              </p:nvSpPr>
              <p:spPr>
                <a:xfrm>
                  <a:off x="10276417" y="3651590"/>
                  <a:ext cx="1058655" cy="418381"/>
                </a:xfrm>
                <a:prstGeom prst="ellipse">
                  <a:avLst/>
                </a:prstGeom>
                <a:solidFill>
                  <a:schemeClr val="bg1"/>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𝐴𝑐𝑐</m:t>
                        </m:r>
                        <m:d>
                          <m:dPr>
                            <m:ctrlPr>
                              <a:rPr lang="de-DE" sz="1400" i="1">
                                <a:latin typeface="Cambria Math" panose="02040503050406030204" pitchFamily="18" charset="0"/>
                              </a:rPr>
                            </m:ctrlPr>
                          </m:dPr>
                          <m:e>
                            <m:r>
                              <a:rPr lang="de-DE" sz="1400" b="0" i="1" smtClean="0">
                                <a:latin typeface="Cambria Math" panose="02040503050406030204" pitchFamily="18" charset="0"/>
                              </a:rPr>
                              <m:t>𝐼</m:t>
                            </m:r>
                          </m:e>
                        </m:d>
                      </m:oMath>
                    </m:oMathPara>
                  </a14:m>
                  <a:endParaRPr lang="en-GB" sz="1400" dirty="0"/>
                </a:p>
              </p:txBody>
            </p:sp>
          </mc:Choice>
          <mc:Fallback xmlns="">
            <p:sp>
              <p:nvSpPr>
                <p:cNvPr id="509" name="Oval 508">
                  <a:extLst>
                    <a:ext uri="{FF2B5EF4-FFF2-40B4-BE49-F238E27FC236}">
                      <a16:creationId xmlns:a16="http://schemas.microsoft.com/office/drawing/2014/main" id="{083CD013-6FF5-3946-84FA-EE94AF0155A6}"/>
                    </a:ext>
                  </a:extLst>
                </p:cNvPr>
                <p:cNvSpPr>
                  <a:spLocks noRot="1" noChangeAspect="1" noMove="1" noResize="1" noEditPoints="1" noAdjustHandles="1" noChangeArrowheads="1" noChangeShapeType="1" noTextEdit="1"/>
                </p:cNvSpPr>
                <p:nvPr/>
              </p:nvSpPr>
              <p:spPr>
                <a:xfrm>
                  <a:off x="10276417" y="3651590"/>
                  <a:ext cx="1058655" cy="418381"/>
                </a:xfrm>
                <a:prstGeom prst="ellipse">
                  <a:avLst/>
                </a:prstGeom>
                <a:blipFill>
                  <a:blip r:embed="rId4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B2006EC1-829D-D047-97E0-52898DB85595}"/>
                    </a:ext>
                  </a:extLst>
                </p:cNvPr>
                <p:cNvSpPr/>
                <p:nvPr/>
              </p:nvSpPr>
              <p:spPr>
                <a:xfrm>
                  <a:off x="8617876" y="5513138"/>
                  <a:ext cx="1254398"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49" name="Oval 48">
                  <a:extLst>
                    <a:ext uri="{FF2B5EF4-FFF2-40B4-BE49-F238E27FC236}">
                      <a16:creationId xmlns:a16="http://schemas.microsoft.com/office/drawing/2014/main" id="{E54DC2EF-E83C-124B-8B87-FA36420A46D6}"/>
                    </a:ext>
                  </a:extLst>
                </p:cNvPr>
                <p:cNvSpPr>
                  <a:spLocks noRot="1" noChangeAspect="1" noMove="1" noResize="1" noEditPoints="1" noAdjustHandles="1" noChangeArrowheads="1" noChangeShapeType="1" noTextEdit="1"/>
                </p:cNvSpPr>
                <p:nvPr/>
              </p:nvSpPr>
              <p:spPr>
                <a:xfrm>
                  <a:off x="8617876" y="5513138"/>
                  <a:ext cx="1254398" cy="418382"/>
                </a:xfrm>
                <a:prstGeom prst="ellipse">
                  <a:avLst/>
                </a:prstGeom>
                <a:blipFill>
                  <a:blip r:embed="rId4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2" name="Oval 161">
                  <a:extLst>
                    <a:ext uri="{FF2B5EF4-FFF2-40B4-BE49-F238E27FC236}">
                      <a16:creationId xmlns:a16="http://schemas.microsoft.com/office/drawing/2014/main" id="{85ECC5CC-551C-F74A-B84C-2039CAECDB05}"/>
                    </a:ext>
                  </a:extLst>
                </p:cNvPr>
                <p:cNvSpPr/>
                <p:nvPr/>
              </p:nvSpPr>
              <p:spPr>
                <a:xfrm>
                  <a:off x="6907622" y="4892572"/>
                  <a:ext cx="1650615"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511" name="Oval 510">
                  <a:extLst>
                    <a:ext uri="{FF2B5EF4-FFF2-40B4-BE49-F238E27FC236}">
                      <a16:creationId xmlns:a16="http://schemas.microsoft.com/office/drawing/2014/main" id="{DE22F68C-A241-A94A-9618-D2B967715D33}"/>
                    </a:ext>
                  </a:extLst>
                </p:cNvPr>
                <p:cNvSpPr>
                  <a:spLocks noRot="1" noChangeAspect="1" noMove="1" noResize="1" noEditPoints="1" noAdjustHandles="1" noChangeArrowheads="1" noChangeShapeType="1" noTextEdit="1"/>
                </p:cNvSpPr>
                <p:nvPr/>
              </p:nvSpPr>
              <p:spPr>
                <a:xfrm>
                  <a:off x="6907622" y="4892572"/>
                  <a:ext cx="1650615" cy="418381"/>
                </a:xfrm>
                <a:prstGeom prst="ellipse">
                  <a:avLst/>
                </a:prstGeom>
                <a:blipFill>
                  <a:blip r:embed="rId4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3" name="Oval 162">
                  <a:extLst>
                    <a:ext uri="{FF2B5EF4-FFF2-40B4-BE49-F238E27FC236}">
                      <a16:creationId xmlns:a16="http://schemas.microsoft.com/office/drawing/2014/main" id="{F92AC6E2-4920-C940-8A6E-EB4CEFA1D20C}"/>
                    </a:ext>
                  </a:extLst>
                </p:cNvPr>
                <p:cNvSpPr/>
                <p:nvPr/>
              </p:nvSpPr>
              <p:spPr>
                <a:xfrm>
                  <a:off x="8837373" y="4272442"/>
                  <a:ext cx="811112"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512" name="Oval 511">
                  <a:extLst>
                    <a:ext uri="{FF2B5EF4-FFF2-40B4-BE49-F238E27FC236}">
                      <a16:creationId xmlns:a16="http://schemas.microsoft.com/office/drawing/2014/main" id="{9814F389-F4ED-C742-B90C-2AA7DEAE3EB8}"/>
                    </a:ext>
                  </a:extLst>
                </p:cNvPr>
                <p:cNvSpPr>
                  <a:spLocks noRot="1" noChangeAspect="1" noMove="1" noResize="1" noEditPoints="1" noAdjustHandles="1" noChangeArrowheads="1" noChangeShapeType="1" noTextEdit="1"/>
                </p:cNvSpPr>
                <p:nvPr/>
              </p:nvSpPr>
              <p:spPr>
                <a:xfrm>
                  <a:off x="8837373" y="4272442"/>
                  <a:ext cx="811112" cy="418381"/>
                </a:xfrm>
                <a:prstGeom prst="ellipse">
                  <a:avLst/>
                </a:prstGeom>
                <a:blipFill>
                  <a:blip r:embed="rId45"/>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7" name="Oval 166">
                  <a:extLst>
                    <a:ext uri="{FF2B5EF4-FFF2-40B4-BE49-F238E27FC236}">
                      <a16:creationId xmlns:a16="http://schemas.microsoft.com/office/drawing/2014/main" id="{71E88D77-B730-2749-A1A8-FE55345029E9}"/>
                    </a:ext>
                  </a:extLst>
                </p:cNvPr>
                <p:cNvSpPr/>
                <p:nvPr/>
              </p:nvSpPr>
              <p:spPr>
                <a:xfrm>
                  <a:off x="10039464" y="4892572"/>
                  <a:ext cx="1920073"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513" name="Oval 512">
                  <a:extLst>
                    <a:ext uri="{FF2B5EF4-FFF2-40B4-BE49-F238E27FC236}">
                      <a16:creationId xmlns:a16="http://schemas.microsoft.com/office/drawing/2014/main" id="{76FEE5F9-01A0-6B41-A7CD-69B3879494B7}"/>
                    </a:ext>
                  </a:extLst>
                </p:cNvPr>
                <p:cNvSpPr>
                  <a:spLocks noRot="1" noChangeAspect="1" noMove="1" noResize="1" noEditPoints="1" noAdjustHandles="1" noChangeArrowheads="1" noChangeShapeType="1" noTextEdit="1"/>
                </p:cNvSpPr>
                <p:nvPr/>
              </p:nvSpPr>
              <p:spPr>
                <a:xfrm>
                  <a:off x="10039464" y="4892572"/>
                  <a:ext cx="1920073" cy="418381"/>
                </a:xfrm>
                <a:prstGeom prst="ellipse">
                  <a:avLst/>
                </a:prstGeom>
                <a:blipFill>
                  <a:blip r:embed="rId46"/>
                  <a:stretch>
                    <a:fillRect/>
                  </a:stretch>
                </a:blipFill>
                <a:ln>
                  <a:solidFill>
                    <a:schemeClr val="tx1"/>
                  </a:solidFill>
                </a:ln>
              </p:spPr>
              <p:txBody>
                <a:bodyPr/>
                <a:lstStyle/>
                <a:p>
                  <a:r>
                    <a:rPr lang="en-GB">
                      <a:noFill/>
                    </a:rPr>
                    <a:t> </a:t>
                  </a:r>
                </a:p>
              </p:txBody>
            </p:sp>
          </mc:Fallback>
        </mc:AlternateContent>
        <p:cxnSp>
          <p:nvCxnSpPr>
            <p:cNvPr id="169" name="Straight Connector 168">
              <a:extLst>
                <a:ext uri="{FF2B5EF4-FFF2-40B4-BE49-F238E27FC236}">
                  <a16:creationId xmlns:a16="http://schemas.microsoft.com/office/drawing/2014/main" id="{DFFDC0B3-E923-6C46-93FE-2C6A37842909}"/>
                </a:ext>
              </a:extLst>
            </p:cNvPr>
            <p:cNvCxnSpPr>
              <a:cxnSpLocks/>
              <a:stCxn id="162" idx="6"/>
              <a:endCxn id="197" idx="1"/>
            </p:cNvCxnSpPr>
            <p:nvPr/>
          </p:nvCxnSpPr>
          <p:spPr>
            <a:xfrm flipV="1">
              <a:off x="8558237" y="5101135"/>
              <a:ext cx="340995"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C3FFA6C-577C-6D4F-B4CD-3EDB1FE49391}"/>
                </a:ext>
              </a:extLst>
            </p:cNvPr>
            <p:cNvCxnSpPr>
              <a:cxnSpLocks/>
              <a:stCxn id="163" idx="4"/>
              <a:endCxn id="197" idx="0"/>
            </p:cNvCxnSpPr>
            <p:nvPr/>
          </p:nvCxnSpPr>
          <p:spPr>
            <a:xfrm flipH="1">
              <a:off x="8971232" y="4690824"/>
              <a:ext cx="271697"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5C0054CE-7453-1547-97A4-D419E5899FAA}"/>
                </a:ext>
              </a:extLst>
            </p:cNvPr>
            <p:cNvCxnSpPr>
              <a:cxnSpLocks/>
              <a:stCxn id="161" idx="0"/>
              <a:endCxn id="197" idx="2"/>
            </p:cNvCxnSpPr>
            <p:nvPr/>
          </p:nvCxnSpPr>
          <p:spPr>
            <a:xfrm flipH="1" flipV="1">
              <a:off x="8971232" y="5173133"/>
              <a:ext cx="273844"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37301837-0821-FA4D-AEC2-BE83FC7657A7}"/>
                </a:ext>
              </a:extLst>
            </p:cNvPr>
            <p:cNvGrpSpPr/>
            <p:nvPr/>
          </p:nvGrpSpPr>
          <p:grpSpPr>
            <a:xfrm>
              <a:off x="8610247" y="4990220"/>
              <a:ext cx="474503" cy="412240"/>
              <a:chOff x="9288700" y="3036033"/>
              <a:chExt cx="474503" cy="412240"/>
            </a:xfrm>
          </p:grpSpPr>
          <p:sp>
            <p:nvSpPr>
              <p:cNvPr id="196" name="Rectangle 195">
                <a:extLst>
                  <a:ext uri="{FF2B5EF4-FFF2-40B4-BE49-F238E27FC236}">
                    <a16:creationId xmlns:a16="http://schemas.microsoft.com/office/drawing/2014/main" id="{ED2F252D-AA6E-514C-A9A2-51441B842CFE}"/>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7" name="Rectangle 196">
                <a:extLst>
                  <a:ext uri="{FF2B5EF4-FFF2-40B4-BE49-F238E27FC236}">
                    <a16:creationId xmlns:a16="http://schemas.microsoft.com/office/drawing/2014/main" id="{8F08EEF5-5A22-3F48-8707-67A8F88618E6}"/>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8" name="Rectangle 197">
                <a:extLst>
                  <a:ext uri="{FF2B5EF4-FFF2-40B4-BE49-F238E27FC236}">
                    <a16:creationId xmlns:a16="http://schemas.microsoft.com/office/drawing/2014/main" id="{B31FBE6E-00DE-E84B-BAD6-137FF540C731}"/>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87B54D0B-689E-0A49-A77C-CB308960C5AD}"/>
                      </a:ext>
                    </a:extLst>
                  </p:cNvPr>
                  <p:cNvSpPr txBox="1"/>
                  <p:nvPr/>
                </p:nvSpPr>
                <p:spPr>
                  <a:xfrm>
                    <a:off x="9288700" y="3150745"/>
                    <a:ext cx="313909"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534" name="TextBox 533">
                    <a:extLst>
                      <a:ext uri="{FF2B5EF4-FFF2-40B4-BE49-F238E27FC236}">
                        <a16:creationId xmlns:a16="http://schemas.microsoft.com/office/drawing/2014/main" id="{187647C0-B74A-6245-8E12-58A612C0BE3F}"/>
                      </a:ext>
                    </a:extLst>
                  </p:cNvPr>
                  <p:cNvSpPr txBox="1">
                    <a:spLocks noRot="1" noChangeAspect="1" noMove="1" noResize="1" noEditPoints="1" noAdjustHandles="1" noChangeArrowheads="1" noChangeShapeType="1" noTextEdit="1"/>
                  </p:cNvSpPr>
                  <p:nvPr/>
                </p:nvSpPr>
                <p:spPr>
                  <a:xfrm>
                    <a:off x="9288700" y="3150745"/>
                    <a:ext cx="313909" cy="297528"/>
                  </a:xfrm>
                  <a:prstGeom prst="rect">
                    <a:avLst/>
                  </a:prstGeom>
                  <a:blipFill>
                    <a:blip r:embed="rId47"/>
                    <a:stretch>
                      <a:fillRect l="-15789" r="-5263" b="-16667"/>
                    </a:stretch>
                  </a:blipFill>
                </p:spPr>
                <p:txBody>
                  <a:bodyPr/>
                  <a:lstStyle/>
                  <a:p>
                    <a:r>
                      <a:rPr lang="en-GB">
                        <a:noFill/>
                      </a:rPr>
                      <a:t> </a:t>
                    </a:r>
                  </a:p>
                </p:txBody>
              </p:sp>
            </mc:Fallback>
          </mc:AlternateContent>
        </p:grpSp>
        <p:cxnSp>
          <p:nvCxnSpPr>
            <p:cNvPr id="179" name="Straight Connector 178">
              <a:extLst>
                <a:ext uri="{FF2B5EF4-FFF2-40B4-BE49-F238E27FC236}">
                  <a16:creationId xmlns:a16="http://schemas.microsoft.com/office/drawing/2014/main" id="{2B7D536D-1EDB-1944-808E-477C400A33DB}"/>
                </a:ext>
              </a:extLst>
            </p:cNvPr>
            <p:cNvCxnSpPr>
              <a:cxnSpLocks/>
              <a:stCxn id="163" idx="4"/>
              <a:endCxn id="193" idx="0"/>
            </p:cNvCxnSpPr>
            <p:nvPr/>
          </p:nvCxnSpPr>
          <p:spPr>
            <a:xfrm>
              <a:off x="9242930" y="4690824"/>
              <a:ext cx="259175"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C51E9B1-070F-F347-9C7C-8749D978AD57}"/>
                </a:ext>
              </a:extLst>
            </p:cNvPr>
            <p:cNvCxnSpPr>
              <a:cxnSpLocks/>
              <a:stCxn id="167" idx="2"/>
              <a:endCxn id="193" idx="3"/>
            </p:cNvCxnSpPr>
            <p:nvPr/>
          </p:nvCxnSpPr>
          <p:spPr>
            <a:xfrm flipH="1" flipV="1">
              <a:off x="9574104" y="5101135"/>
              <a:ext cx="465360"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3141ECE5-3665-2248-89CC-F421D275EE41}"/>
                </a:ext>
              </a:extLst>
            </p:cNvPr>
            <p:cNvCxnSpPr>
              <a:cxnSpLocks/>
              <a:stCxn id="161" idx="0"/>
              <a:endCxn id="193" idx="2"/>
            </p:cNvCxnSpPr>
            <p:nvPr/>
          </p:nvCxnSpPr>
          <p:spPr>
            <a:xfrm flipV="1">
              <a:off x="9245076" y="5173133"/>
              <a:ext cx="257028"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C1511F2C-E370-8942-BD44-CFAE720622B1}"/>
                </a:ext>
              </a:extLst>
            </p:cNvPr>
            <p:cNvGrpSpPr/>
            <p:nvPr/>
          </p:nvGrpSpPr>
          <p:grpSpPr>
            <a:xfrm>
              <a:off x="9393015" y="4990220"/>
              <a:ext cx="546126" cy="412737"/>
              <a:chOff x="9540595" y="3036033"/>
              <a:chExt cx="546126" cy="412737"/>
            </a:xfrm>
          </p:grpSpPr>
          <p:sp>
            <p:nvSpPr>
              <p:cNvPr id="192" name="Rectangle 191">
                <a:extLst>
                  <a:ext uri="{FF2B5EF4-FFF2-40B4-BE49-F238E27FC236}">
                    <a16:creationId xmlns:a16="http://schemas.microsoft.com/office/drawing/2014/main" id="{E0D68F42-8C40-0947-B81F-4CC8D547A3BE}"/>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3" name="Rectangle 192">
                <a:extLst>
                  <a:ext uri="{FF2B5EF4-FFF2-40B4-BE49-F238E27FC236}">
                    <a16:creationId xmlns:a16="http://schemas.microsoft.com/office/drawing/2014/main" id="{47BDD7EE-E621-924F-8EED-970A96DAEDEA}"/>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4" name="Rectangle 193">
                <a:extLst>
                  <a:ext uri="{FF2B5EF4-FFF2-40B4-BE49-F238E27FC236}">
                    <a16:creationId xmlns:a16="http://schemas.microsoft.com/office/drawing/2014/main" id="{58A70011-9389-F64F-93B3-6B7F19729DC5}"/>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3C5BD272-B43B-2B48-A044-D2D1EF41419F}"/>
                      </a:ext>
                    </a:extLst>
                  </p:cNvPr>
                  <p:cNvSpPr txBox="1"/>
                  <p:nvPr/>
                </p:nvSpPr>
                <p:spPr>
                  <a:xfrm>
                    <a:off x="9772811" y="3151242"/>
                    <a:ext cx="313910"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530" name="TextBox 529">
                    <a:extLst>
                      <a:ext uri="{FF2B5EF4-FFF2-40B4-BE49-F238E27FC236}">
                        <a16:creationId xmlns:a16="http://schemas.microsoft.com/office/drawing/2014/main" id="{D882A47A-1E5F-6A45-A9FA-D8280459B7F1}"/>
                      </a:ext>
                    </a:extLst>
                  </p:cNvPr>
                  <p:cNvSpPr txBox="1">
                    <a:spLocks noRot="1" noChangeAspect="1" noMove="1" noResize="1" noEditPoints="1" noAdjustHandles="1" noChangeArrowheads="1" noChangeShapeType="1" noTextEdit="1"/>
                  </p:cNvSpPr>
                  <p:nvPr/>
                </p:nvSpPr>
                <p:spPr>
                  <a:xfrm>
                    <a:off x="9772811" y="3151242"/>
                    <a:ext cx="313910" cy="297528"/>
                  </a:xfrm>
                  <a:prstGeom prst="rect">
                    <a:avLst/>
                  </a:prstGeom>
                  <a:blipFill>
                    <a:blip r:embed="rId48"/>
                    <a:stretch>
                      <a:fillRect l="-15789" b="-16667"/>
                    </a:stretch>
                  </a:blipFill>
                </p:spPr>
                <p:txBody>
                  <a:bodyPr/>
                  <a:lstStyle/>
                  <a:p>
                    <a:r>
                      <a:rPr lang="en-GB">
                        <a:noFill/>
                      </a:rPr>
                      <a:t> </a:t>
                    </a:r>
                  </a:p>
                </p:txBody>
              </p:sp>
            </mc:Fallback>
          </mc:AlternateContent>
        </p:grpSp>
        <p:grpSp>
          <p:nvGrpSpPr>
            <p:cNvPr id="184" name="Group 183">
              <a:extLst>
                <a:ext uri="{FF2B5EF4-FFF2-40B4-BE49-F238E27FC236}">
                  <a16:creationId xmlns:a16="http://schemas.microsoft.com/office/drawing/2014/main" id="{F8F5E442-0EF9-B245-BF43-E4BE45091E57}"/>
                </a:ext>
              </a:extLst>
            </p:cNvPr>
            <p:cNvGrpSpPr/>
            <p:nvPr/>
          </p:nvGrpSpPr>
          <p:grpSpPr>
            <a:xfrm>
              <a:off x="9648485" y="4409628"/>
              <a:ext cx="749540" cy="380873"/>
              <a:chOff x="8665851" y="3155493"/>
              <a:chExt cx="749540" cy="380873"/>
            </a:xfrm>
          </p:grpSpPr>
          <p:cxnSp>
            <p:nvCxnSpPr>
              <p:cNvPr id="186" name="Straight Connector 185">
                <a:extLst>
                  <a:ext uri="{FF2B5EF4-FFF2-40B4-BE49-F238E27FC236}">
                    <a16:creationId xmlns:a16="http://schemas.microsoft.com/office/drawing/2014/main" id="{1917E3AA-9BBE-2A4B-B4B1-084D6B3CE577}"/>
                  </a:ext>
                </a:extLst>
              </p:cNvPr>
              <p:cNvCxnSpPr>
                <a:cxnSpLocks/>
                <a:stCxn id="163" idx="6"/>
                <a:endCxn id="190" idx="1"/>
              </p:cNvCxnSpPr>
              <p:nvPr/>
            </p:nvCxnSpPr>
            <p:spPr>
              <a:xfrm flipV="1">
                <a:off x="8665851" y="3227493"/>
                <a:ext cx="291629" cy="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639F4AD2-A33E-4C4D-B57C-CB7F79E8C94E}"/>
                  </a:ext>
                </a:extLst>
              </p:cNvPr>
              <p:cNvGrpSpPr/>
              <p:nvPr/>
            </p:nvGrpSpPr>
            <p:grpSpPr>
              <a:xfrm>
                <a:off x="8957481" y="3155493"/>
                <a:ext cx="457910" cy="380873"/>
                <a:chOff x="8957481" y="3155493"/>
                <a:chExt cx="457910" cy="380873"/>
              </a:xfrm>
            </p:grpSpPr>
            <p:sp>
              <p:nvSpPr>
                <p:cNvPr id="190" name="Rectangle 189">
                  <a:extLst>
                    <a:ext uri="{FF2B5EF4-FFF2-40B4-BE49-F238E27FC236}">
                      <a16:creationId xmlns:a16="http://schemas.microsoft.com/office/drawing/2014/main" id="{86E8BE84-4D62-5647-A087-0CE2449DDAFE}"/>
                    </a:ext>
                  </a:extLst>
                </p:cNvPr>
                <p:cNvSpPr/>
                <p:nvPr/>
              </p:nvSpPr>
              <p:spPr>
                <a:xfrm>
                  <a:off x="8957481" y="31554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42CD437F-B03C-0840-A5AC-1B28C6123763}"/>
                        </a:ext>
                      </a:extLst>
                    </p:cNvPr>
                    <p:cNvSpPr txBox="1"/>
                    <p:nvPr/>
                  </p:nvSpPr>
                  <p:spPr>
                    <a:xfrm>
                      <a:off x="9101481" y="3238837"/>
                      <a:ext cx="313910"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526" name="TextBox 525">
                      <a:extLst>
                        <a:ext uri="{FF2B5EF4-FFF2-40B4-BE49-F238E27FC236}">
                          <a16:creationId xmlns:a16="http://schemas.microsoft.com/office/drawing/2014/main" id="{134681A7-07EA-3942-A554-CA12A0BEECA0}"/>
                        </a:ext>
                      </a:extLst>
                    </p:cNvPr>
                    <p:cNvSpPr txBox="1">
                      <a:spLocks noRot="1" noChangeAspect="1" noMove="1" noResize="1" noEditPoints="1" noAdjustHandles="1" noChangeArrowheads="1" noChangeShapeType="1" noTextEdit="1"/>
                    </p:cNvSpPr>
                    <p:nvPr/>
                  </p:nvSpPr>
                  <p:spPr>
                    <a:xfrm>
                      <a:off x="9101481" y="3238837"/>
                      <a:ext cx="313910" cy="297529"/>
                    </a:xfrm>
                    <a:prstGeom prst="rect">
                      <a:avLst/>
                    </a:prstGeom>
                    <a:blipFill>
                      <a:blip r:embed="rId49"/>
                      <a:stretch>
                        <a:fillRect l="-15789" r="-5263" b="-22222"/>
                      </a:stretch>
                    </a:blipFill>
                  </p:spPr>
                  <p:txBody>
                    <a:bodyPr/>
                    <a:lstStyle/>
                    <a:p>
                      <a:r>
                        <a:rPr lang="en-GB">
                          <a:noFill/>
                        </a:rPr>
                        <a:t> </a:t>
                      </a:r>
                    </a:p>
                  </p:txBody>
                </p:sp>
              </mc:Fallback>
            </mc:AlternateContent>
          </p:grpSp>
        </p:grpSp>
      </p:grpSp>
      <p:grpSp>
        <p:nvGrpSpPr>
          <p:cNvPr id="299" name="Group 298">
            <a:extLst>
              <a:ext uri="{FF2B5EF4-FFF2-40B4-BE49-F238E27FC236}">
                <a16:creationId xmlns:a16="http://schemas.microsoft.com/office/drawing/2014/main" id="{E9B6D7DF-CE74-714F-9056-C5D8A1AE6B04}"/>
              </a:ext>
            </a:extLst>
          </p:cNvPr>
          <p:cNvGrpSpPr/>
          <p:nvPr/>
        </p:nvGrpSpPr>
        <p:grpSpPr>
          <a:xfrm>
            <a:off x="1189105" y="2505910"/>
            <a:ext cx="5881716" cy="3400004"/>
            <a:chOff x="2007549" y="6858000"/>
            <a:chExt cx="5881716" cy="3400004"/>
          </a:xfrm>
        </p:grpSpPr>
        <mc:AlternateContent xmlns:mc="http://schemas.openxmlformats.org/markup-compatibility/2006" xmlns:a14="http://schemas.microsoft.com/office/drawing/2010/main">
          <mc:Choice Requires="a14">
            <p:sp>
              <p:nvSpPr>
                <p:cNvPr id="210" name="Rectangle 209">
                  <a:extLst>
                    <a:ext uri="{FF2B5EF4-FFF2-40B4-BE49-F238E27FC236}">
                      <a16:creationId xmlns:a16="http://schemas.microsoft.com/office/drawing/2014/main" id="{BDE3A97A-8DD8-4942-AD8D-B0F3B7F9F2BB}"/>
                    </a:ext>
                  </a:extLst>
                </p:cNvPr>
                <p:cNvSpPr/>
                <p:nvPr/>
              </p:nvSpPr>
              <p:spPr>
                <a:xfrm>
                  <a:off x="6716966" y="9885643"/>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210" name="Rectangle 209">
                  <a:extLst>
                    <a:ext uri="{FF2B5EF4-FFF2-40B4-BE49-F238E27FC236}">
                      <a16:creationId xmlns:a16="http://schemas.microsoft.com/office/drawing/2014/main" id="{BDE3A97A-8DD8-4942-AD8D-B0F3B7F9F2BB}"/>
                    </a:ext>
                  </a:extLst>
                </p:cNvPr>
                <p:cNvSpPr>
                  <a:spLocks noRot="1" noChangeAspect="1" noMove="1" noResize="1" noEditPoints="1" noAdjustHandles="1" noChangeArrowheads="1" noChangeShapeType="1" noTextEdit="1"/>
                </p:cNvSpPr>
                <p:nvPr/>
              </p:nvSpPr>
              <p:spPr>
                <a:xfrm>
                  <a:off x="6716966" y="9885643"/>
                  <a:ext cx="472758" cy="369012"/>
                </a:xfrm>
                <a:prstGeom prst="rect">
                  <a:avLst/>
                </a:prstGeom>
                <a:blipFill>
                  <a:blip r:embed="rId50"/>
                  <a:stretch>
                    <a:fillRect b="-6667"/>
                  </a:stretch>
                </a:blipFill>
              </p:spPr>
              <p:txBody>
                <a:bodyPr/>
                <a:lstStyle/>
                <a:p>
                  <a:r>
                    <a:rPr lang="en-GB">
                      <a:noFill/>
                    </a:rPr>
                    <a:t> </a:t>
                  </a:r>
                </a:p>
              </p:txBody>
            </p:sp>
          </mc:Fallback>
        </mc:AlternateContent>
        <p:cxnSp>
          <p:nvCxnSpPr>
            <p:cNvPr id="211" name="Straight Connector 210">
              <a:extLst>
                <a:ext uri="{FF2B5EF4-FFF2-40B4-BE49-F238E27FC236}">
                  <a16:creationId xmlns:a16="http://schemas.microsoft.com/office/drawing/2014/main" id="{EBE05E6B-FBE1-7649-B434-207F49217081}"/>
                </a:ext>
              </a:extLst>
            </p:cNvPr>
            <p:cNvCxnSpPr>
              <a:cxnSpLocks/>
              <a:stCxn id="260" idx="0"/>
              <a:endCxn id="219" idx="2"/>
            </p:cNvCxnSpPr>
            <p:nvPr/>
          </p:nvCxnSpPr>
          <p:spPr>
            <a:xfrm flipH="1" flipV="1">
              <a:off x="3840300" y="8372544"/>
              <a:ext cx="822949" cy="41371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8424B8AF-EFE8-8649-9636-3234F8177753}"/>
                </a:ext>
              </a:extLst>
            </p:cNvPr>
            <p:cNvCxnSpPr>
              <a:cxnSpLocks/>
              <a:stCxn id="300" idx="0"/>
              <a:endCxn id="221" idx="2"/>
            </p:cNvCxnSpPr>
            <p:nvPr/>
          </p:nvCxnSpPr>
          <p:spPr>
            <a:xfrm flipV="1">
              <a:off x="6950515" y="9616948"/>
              <a:ext cx="2831" cy="16499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6422C4C9-7ACC-5844-9729-177C33B0CA76}"/>
                </a:ext>
              </a:extLst>
            </p:cNvPr>
            <p:cNvCxnSpPr>
              <a:cxnSpLocks/>
              <a:stCxn id="221" idx="0"/>
              <a:endCxn id="224" idx="2"/>
            </p:cNvCxnSpPr>
            <p:nvPr/>
          </p:nvCxnSpPr>
          <p:spPr>
            <a:xfrm flipH="1" flipV="1">
              <a:off x="6951762" y="9008945"/>
              <a:ext cx="1584" cy="40369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F54C4BD-EFCB-254D-A3A4-83A9F7A202D7}"/>
                </a:ext>
              </a:extLst>
            </p:cNvPr>
            <p:cNvCxnSpPr>
              <a:cxnSpLocks/>
              <a:stCxn id="222" idx="0"/>
              <a:endCxn id="218" idx="2"/>
            </p:cNvCxnSpPr>
            <p:nvPr/>
          </p:nvCxnSpPr>
          <p:spPr>
            <a:xfrm flipH="1" flipV="1">
              <a:off x="5809792" y="7062311"/>
              <a:ext cx="1141966" cy="470266"/>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8B012E15-1B5E-694A-A637-7FA6EA2E98A9}"/>
                </a:ext>
              </a:extLst>
            </p:cNvPr>
            <p:cNvCxnSpPr>
              <a:cxnSpLocks/>
              <a:stCxn id="226" idx="0"/>
              <a:endCxn id="218" idx="2"/>
            </p:cNvCxnSpPr>
            <p:nvPr/>
          </p:nvCxnSpPr>
          <p:spPr>
            <a:xfrm flipV="1">
              <a:off x="3839395" y="7062311"/>
              <a:ext cx="1970397" cy="470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6" name="Rectangle 215">
                  <a:extLst>
                    <a:ext uri="{FF2B5EF4-FFF2-40B4-BE49-F238E27FC236}">
                      <a16:creationId xmlns:a16="http://schemas.microsoft.com/office/drawing/2014/main" id="{E5A264E3-6BDF-9C4A-95DD-7D46322D72E2}"/>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216" name="Rectangle 215">
                  <a:extLst>
                    <a:ext uri="{FF2B5EF4-FFF2-40B4-BE49-F238E27FC236}">
                      <a16:creationId xmlns:a16="http://schemas.microsoft.com/office/drawing/2014/main" id="{E5A264E3-6BDF-9C4A-95DD-7D46322D72E2}"/>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51"/>
                  <a:stretch>
                    <a:fillRect b="-6667"/>
                  </a:stretch>
                </a:blipFill>
              </p:spPr>
              <p:txBody>
                <a:bodyPr/>
                <a:lstStyle/>
                <a:p>
                  <a:r>
                    <a:rPr lang="en-GB">
                      <a:noFill/>
                    </a:rPr>
                    <a:t> </a:t>
                  </a:r>
                </a:p>
              </p:txBody>
            </p:sp>
          </mc:Fallback>
        </mc:AlternateContent>
        <p:cxnSp>
          <p:nvCxnSpPr>
            <p:cNvPr id="217" name="Straight Connector 216">
              <a:extLst>
                <a:ext uri="{FF2B5EF4-FFF2-40B4-BE49-F238E27FC236}">
                  <a16:creationId xmlns:a16="http://schemas.microsoft.com/office/drawing/2014/main" id="{0E2E9262-231C-A242-BE79-99956095337F}"/>
                </a:ext>
              </a:extLst>
            </p:cNvPr>
            <p:cNvCxnSpPr>
              <a:cxnSpLocks/>
              <a:stCxn id="303" idx="0"/>
              <a:endCxn id="218" idx="2"/>
            </p:cNvCxnSpPr>
            <p:nvPr/>
          </p:nvCxnSpPr>
          <p:spPr>
            <a:xfrm flipV="1">
              <a:off x="5806802" y="7062311"/>
              <a:ext cx="2990" cy="2719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8" name="Rounded Rectangle 217">
                  <a:extLst>
                    <a:ext uri="{FF2B5EF4-FFF2-40B4-BE49-F238E27FC236}">
                      <a16:creationId xmlns:a16="http://schemas.microsoft.com/office/drawing/2014/main" id="{01991FCD-835C-DC45-B91F-D4587186F6CD}"/>
                    </a:ext>
                  </a:extLst>
                </p:cNvPr>
                <p:cNvSpPr/>
                <p:nvPr/>
              </p:nvSpPr>
              <p:spPr>
                <a:xfrm>
                  <a:off x="5620700" y="6858000"/>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218" name="Rounded Rectangle 217">
                  <a:extLst>
                    <a:ext uri="{FF2B5EF4-FFF2-40B4-BE49-F238E27FC236}">
                      <a16:creationId xmlns:a16="http://schemas.microsoft.com/office/drawing/2014/main" id="{01991FCD-835C-DC45-B91F-D4587186F6CD}"/>
                    </a:ext>
                  </a:extLst>
                </p:cNvPr>
                <p:cNvSpPr>
                  <a:spLocks noRot="1" noChangeAspect="1" noMove="1" noResize="1" noEditPoints="1" noAdjustHandles="1" noChangeArrowheads="1" noChangeShapeType="1" noTextEdit="1"/>
                </p:cNvSpPr>
                <p:nvPr/>
              </p:nvSpPr>
              <p:spPr>
                <a:xfrm>
                  <a:off x="5620700" y="6858000"/>
                  <a:ext cx="378184" cy="204311"/>
                </a:xfrm>
                <a:prstGeom prst="roundRect">
                  <a:avLst/>
                </a:prstGeom>
                <a:blipFill>
                  <a:blip r:embed="rId52"/>
                  <a:stretch>
                    <a:fillRect l="-1250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9" name="Rounded Rectangle 218">
                  <a:extLst>
                    <a:ext uri="{FF2B5EF4-FFF2-40B4-BE49-F238E27FC236}">
                      <a16:creationId xmlns:a16="http://schemas.microsoft.com/office/drawing/2014/main" id="{7F20B87A-E766-BB4C-8BCD-1D007FB3186A}"/>
                    </a:ext>
                  </a:extLst>
                </p:cNvPr>
                <p:cNvSpPr/>
                <p:nvPr/>
              </p:nvSpPr>
              <p:spPr>
                <a:xfrm>
                  <a:off x="3370163" y="8168233"/>
                  <a:ext cx="94027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oMath>
                    </m:oMathPara>
                  </a14:m>
                  <a:endParaRPr lang="en-GB" sz="1200" dirty="0">
                    <a:solidFill>
                      <a:schemeClr val="tx1">
                        <a:lumMod val="60000"/>
                        <a:lumOff val="40000"/>
                      </a:schemeClr>
                    </a:solidFill>
                  </a:endParaRPr>
                </a:p>
              </p:txBody>
            </p:sp>
          </mc:Choice>
          <mc:Fallback xmlns="">
            <p:sp>
              <p:nvSpPr>
                <p:cNvPr id="219" name="Rounded Rectangle 218">
                  <a:extLst>
                    <a:ext uri="{FF2B5EF4-FFF2-40B4-BE49-F238E27FC236}">
                      <a16:creationId xmlns:a16="http://schemas.microsoft.com/office/drawing/2014/main" id="{7F20B87A-E766-BB4C-8BCD-1D007FB3186A}"/>
                    </a:ext>
                  </a:extLst>
                </p:cNvPr>
                <p:cNvSpPr>
                  <a:spLocks noRot="1" noChangeAspect="1" noMove="1" noResize="1" noEditPoints="1" noAdjustHandles="1" noChangeArrowheads="1" noChangeShapeType="1" noTextEdit="1"/>
                </p:cNvSpPr>
                <p:nvPr/>
              </p:nvSpPr>
              <p:spPr>
                <a:xfrm>
                  <a:off x="3370163" y="8168233"/>
                  <a:ext cx="940274" cy="204311"/>
                </a:xfrm>
                <a:prstGeom prst="roundRect">
                  <a:avLst/>
                </a:prstGeom>
                <a:blipFill>
                  <a:blip r:embed="rId53"/>
                  <a:stretch>
                    <a:fillRect l="-5263"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0" name="Rounded Rectangle 219">
                  <a:extLst>
                    <a:ext uri="{FF2B5EF4-FFF2-40B4-BE49-F238E27FC236}">
                      <a16:creationId xmlns:a16="http://schemas.microsoft.com/office/drawing/2014/main" id="{C279D45D-91EB-584D-BF5A-5B4B45E3E628}"/>
                    </a:ext>
                  </a:extLst>
                </p:cNvPr>
                <p:cNvSpPr/>
                <p:nvPr/>
              </p:nvSpPr>
              <p:spPr>
                <a:xfrm>
                  <a:off x="6249392" y="8168233"/>
                  <a:ext cx="1407906"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oMath>
                    </m:oMathPara>
                  </a14:m>
                  <a:endParaRPr lang="en-GB" sz="1200" dirty="0"/>
                </a:p>
              </p:txBody>
            </p:sp>
          </mc:Choice>
          <mc:Fallback xmlns="">
            <p:sp>
              <p:nvSpPr>
                <p:cNvPr id="220" name="Rounded Rectangle 219">
                  <a:extLst>
                    <a:ext uri="{FF2B5EF4-FFF2-40B4-BE49-F238E27FC236}">
                      <a16:creationId xmlns:a16="http://schemas.microsoft.com/office/drawing/2014/main" id="{C279D45D-91EB-584D-BF5A-5B4B45E3E628}"/>
                    </a:ext>
                  </a:extLst>
                </p:cNvPr>
                <p:cNvSpPr>
                  <a:spLocks noRot="1" noChangeAspect="1" noMove="1" noResize="1" noEditPoints="1" noAdjustHandles="1" noChangeArrowheads="1" noChangeShapeType="1" noTextEdit="1"/>
                </p:cNvSpPr>
                <p:nvPr/>
              </p:nvSpPr>
              <p:spPr>
                <a:xfrm>
                  <a:off x="6249392" y="8168233"/>
                  <a:ext cx="1407906" cy="204311"/>
                </a:xfrm>
                <a:prstGeom prst="roundRect">
                  <a:avLst/>
                </a:prstGeom>
                <a:blipFill>
                  <a:blip r:embed="rId54"/>
                  <a:stretch>
                    <a:fillRect l="-4464"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1" name="Rounded Rectangle 220">
                  <a:extLst>
                    <a:ext uri="{FF2B5EF4-FFF2-40B4-BE49-F238E27FC236}">
                      <a16:creationId xmlns:a16="http://schemas.microsoft.com/office/drawing/2014/main" id="{7872464E-6C84-974C-8F98-5C4585D54040}"/>
                    </a:ext>
                  </a:extLst>
                </p:cNvPr>
                <p:cNvSpPr/>
                <p:nvPr/>
              </p:nvSpPr>
              <p:spPr>
                <a:xfrm>
                  <a:off x="6249393" y="9412637"/>
                  <a:ext cx="140790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𝑖</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oMath>
                    </m:oMathPara>
                  </a14:m>
                  <a:endParaRPr lang="en-GB" sz="1200" dirty="0"/>
                </a:p>
              </p:txBody>
            </p:sp>
          </mc:Choice>
          <mc:Fallback xmlns="">
            <p:sp>
              <p:nvSpPr>
                <p:cNvPr id="221" name="Rounded Rectangle 220">
                  <a:extLst>
                    <a:ext uri="{FF2B5EF4-FFF2-40B4-BE49-F238E27FC236}">
                      <a16:creationId xmlns:a16="http://schemas.microsoft.com/office/drawing/2014/main" id="{7872464E-6C84-974C-8F98-5C4585D54040}"/>
                    </a:ext>
                  </a:extLst>
                </p:cNvPr>
                <p:cNvSpPr>
                  <a:spLocks noRot="1" noChangeAspect="1" noMove="1" noResize="1" noEditPoints="1" noAdjustHandles="1" noChangeArrowheads="1" noChangeShapeType="1" noTextEdit="1"/>
                </p:cNvSpPr>
                <p:nvPr/>
              </p:nvSpPr>
              <p:spPr>
                <a:xfrm>
                  <a:off x="6249393" y="9412637"/>
                  <a:ext cx="1407905" cy="204311"/>
                </a:xfrm>
                <a:prstGeom prst="roundRect">
                  <a:avLst/>
                </a:prstGeom>
                <a:blipFill>
                  <a:blip r:embed="rId55"/>
                  <a:stretch>
                    <a:fillRect l="-3571"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716A7E71-F997-1143-A968-3A9E8CDE1182}"/>
                    </a:ext>
                  </a:extLst>
                </p:cNvPr>
                <p:cNvSpPr txBox="1">
                  <a:spLocks noChangeAspect="1"/>
                </p:cNvSpPr>
                <p:nvPr/>
              </p:nvSpPr>
              <p:spPr>
                <a:xfrm>
                  <a:off x="6277520" y="7532577"/>
                  <a:ext cx="13484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b="0" i="1" smtClean="0">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sub>
                        </m:sSub>
                      </m:oMath>
                    </m:oMathPara>
                  </a14:m>
                  <a:endParaRPr lang="en-GB" sz="1200" dirty="0"/>
                </a:p>
              </p:txBody>
            </p:sp>
          </mc:Choice>
          <mc:Fallback xmlns="">
            <p:sp>
              <p:nvSpPr>
                <p:cNvPr id="222" name="TextBox 221">
                  <a:extLst>
                    <a:ext uri="{FF2B5EF4-FFF2-40B4-BE49-F238E27FC236}">
                      <a16:creationId xmlns:a16="http://schemas.microsoft.com/office/drawing/2014/main" id="{716A7E71-F997-1143-A968-3A9E8CDE1182}"/>
                    </a:ext>
                  </a:extLst>
                </p:cNvPr>
                <p:cNvSpPr txBox="1">
                  <a:spLocks noRot="1" noChangeAspect="1" noMove="1" noResize="1" noEditPoints="1" noAdjustHandles="1" noChangeArrowheads="1" noChangeShapeType="1" noTextEdit="1"/>
                </p:cNvSpPr>
                <p:nvPr/>
              </p:nvSpPr>
              <p:spPr>
                <a:xfrm>
                  <a:off x="6277520" y="7532577"/>
                  <a:ext cx="1348475" cy="222686"/>
                </a:xfrm>
                <a:prstGeom prst="roundRect">
                  <a:avLst/>
                </a:prstGeom>
                <a:blipFill>
                  <a:blip r:embed="rId56"/>
                  <a:stretch>
                    <a:fillRect l="-1852"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24AA4E7A-2451-144E-8323-61E883C3FB30}"/>
                    </a:ext>
                  </a:extLst>
                </p:cNvPr>
                <p:cNvSpPr txBox="1">
                  <a:spLocks/>
                </p:cNvSpPr>
                <p:nvPr/>
              </p:nvSpPr>
              <p:spPr>
                <a:xfrm>
                  <a:off x="6014258" y="8786259"/>
                  <a:ext cx="1875007"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sub>
                        </m:sSub>
                      </m:oMath>
                    </m:oMathPara>
                  </a14:m>
                  <a:endParaRPr lang="en-GB" sz="1200" dirty="0"/>
                </a:p>
              </p:txBody>
            </p:sp>
          </mc:Choice>
          <mc:Fallback xmlns="">
            <p:sp>
              <p:nvSpPr>
                <p:cNvPr id="224" name="TextBox 223">
                  <a:extLst>
                    <a:ext uri="{FF2B5EF4-FFF2-40B4-BE49-F238E27FC236}">
                      <a16:creationId xmlns:a16="http://schemas.microsoft.com/office/drawing/2014/main" id="{24AA4E7A-2451-144E-8323-61E883C3FB30}"/>
                    </a:ext>
                  </a:extLst>
                </p:cNvPr>
                <p:cNvSpPr txBox="1">
                  <a:spLocks noRot="1" noChangeAspect="1" noMove="1" noResize="1" noEditPoints="1" noAdjustHandles="1" noChangeArrowheads="1" noChangeShapeType="1" noTextEdit="1"/>
                </p:cNvSpPr>
                <p:nvPr/>
              </p:nvSpPr>
              <p:spPr>
                <a:xfrm>
                  <a:off x="6014258" y="8786259"/>
                  <a:ext cx="1875007" cy="222686"/>
                </a:xfrm>
                <a:prstGeom prst="roundRect">
                  <a:avLst/>
                </a:prstGeom>
                <a:blipFill>
                  <a:blip r:embed="rId57"/>
                  <a:stretch>
                    <a:fillRect l="-1333" b="-5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6" name="TextBox 225">
                  <a:extLst>
                    <a:ext uri="{FF2B5EF4-FFF2-40B4-BE49-F238E27FC236}">
                      <a16:creationId xmlns:a16="http://schemas.microsoft.com/office/drawing/2014/main" id="{37692B41-E3D4-704D-A1A5-571E31B4DE25}"/>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226" name="TextBox 225">
                  <a:extLst>
                    <a:ext uri="{FF2B5EF4-FFF2-40B4-BE49-F238E27FC236}">
                      <a16:creationId xmlns:a16="http://schemas.microsoft.com/office/drawing/2014/main" id="{37692B41-E3D4-704D-A1A5-571E31B4DE25}"/>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58"/>
                  <a:stretch>
                    <a:fillRect l="-4348"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228" name="Straight Connector 227">
              <a:extLst>
                <a:ext uri="{FF2B5EF4-FFF2-40B4-BE49-F238E27FC236}">
                  <a16:creationId xmlns:a16="http://schemas.microsoft.com/office/drawing/2014/main" id="{46BF3CBD-207A-D649-AEA5-3A522985A3BE}"/>
                </a:ext>
              </a:extLst>
            </p:cNvPr>
            <p:cNvCxnSpPr>
              <a:cxnSpLocks/>
              <a:stCxn id="255" idx="0"/>
              <a:endCxn id="219" idx="2"/>
            </p:cNvCxnSpPr>
            <p:nvPr/>
          </p:nvCxnSpPr>
          <p:spPr>
            <a:xfrm flipV="1">
              <a:off x="2844383" y="8372544"/>
              <a:ext cx="995917"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E7EEE17A-AA99-CC41-A9F3-6FE70EE58CD8}"/>
                </a:ext>
              </a:extLst>
            </p:cNvPr>
            <p:cNvCxnSpPr>
              <a:cxnSpLocks/>
              <a:stCxn id="219" idx="0"/>
              <a:endCxn id="226" idx="2"/>
            </p:cNvCxnSpPr>
            <p:nvPr/>
          </p:nvCxnSpPr>
          <p:spPr>
            <a:xfrm flipH="1" flipV="1">
              <a:off x="3839395" y="7755263"/>
              <a:ext cx="905"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D87EE0CC-8E11-F74E-BB8F-E50AD64471AC}"/>
                </a:ext>
              </a:extLst>
            </p:cNvPr>
            <p:cNvCxnSpPr>
              <a:cxnSpLocks/>
              <a:stCxn id="224" idx="0"/>
              <a:endCxn id="220" idx="2"/>
            </p:cNvCxnSpPr>
            <p:nvPr/>
          </p:nvCxnSpPr>
          <p:spPr>
            <a:xfrm flipV="1">
              <a:off x="6951762" y="8372544"/>
              <a:ext cx="1583" cy="4137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7845C03-E44B-9649-90A0-2E9DF90B61F2}"/>
                </a:ext>
              </a:extLst>
            </p:cNvPr>
            <p:cNvCxnSpPr>
              <a:cxnSpLocks/>
              <a:stCxn id="220" idx="0"/>
              <a:endCxn id="222" idx="2"/>
            </p:cNvCxnSpPr>
            <p:nvPr/>
          </p:nvCxnSpPr>
          <p:spPr>
            <a:xfrm flipH="1" flipV="1">
              <a:off x="6951758" y="7755263"/>
              <a:ext cx="1587" cy="41297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3" name="Rectangle 252">
                  <a:extLst>
                    <a:ext uri="{FF2B5EF4-FFF2-40B4-BE49-F238E27FC236}">
                      <a16:creationId xmlns:a16="http://schemas.microsoft.com/office/drawing/2014/main" id="{82C3FD03-92E4-D449-9ABF-335A18333380}"/>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253" name="Rectangle 252">
                  <a:extLst>
                    <a:ext uri="{FF2B5EF4-FFF2-40B4-BE49-F238E27FC236}">
                      <a16:creationId xmlns:a16="http://schemas.microsoft.com/office/drawing/2014/main" id="{82C3FD03-92E4-D449-9ABF-335A18333380}"/>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59"/>
                  <a:stretch>
                    <a:fillRect b="-6667"/>
                  </a:stretch>
                </a:blipFill>
              </p:spPr>
              <p:txBody>
                <a:bodyPr/>
                <a:lstStyle/>
                <a:p>
                  <a:r>
                    <a:rPr lang="en-GB">
                      <a:noFill/>
                    </a:rPr>
                    <a:t> </a:t>
                  </a:r>
                </a:p>
              </p:txBody>
            </p:sp>
          </mc:Fallback>
        </mc:AlternateContent>
        <p:cxnSp>
          <p:nvCxnSpPr>
            <p:cNvPr id="254" name="Straight Connector 253">
              <a:extLst>
                <a:ext uri="{FF2B5EF4-FFF2-40B4-BE49-F238E27FC236}">
                  <a16:creationId xmlns:a16="http://schemas.microsoft.com/office/drawing/2014/main" id="{0F2DB5A5-F119-6F43-B197-D2B6140B1CA3}"/>
                </a:ext>
              </a:extLst>
            </p:cNvPr>
            <p:cNvCxnSpPr>
              <a:cxnSpLocks/>
              <a:stCxn id="301" idx="0"/>
              <a:endCxn id="255"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5" name="Rounded Rectangle 254">
                  <a:extLst>
                    <a:ext uri="{FF2B5EF4-FFF2-40B4-BE49-F238E27FC236}">
                      <a16:creationId xmlns:a16="http://schemas.microsoft.com/office/drawing/2014/main" id="{8B8801A1-732F-E043-8A16-3AD75321BC1F}"/>
                    </a:ext>
                  </a:extLst>
                </p:cNvPr>
                <p:cNvSpPr/>
                <p:nvPr/>
              </p:nvSpPr>
              <p:spPr>
                <a:xfrm>
                  <a:off x="2007550" y="8795446"/>
                  <a:ext cx="167366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oMath>
                    </m:oMathPara>
                  </a14:m>
                  <a:endParaRPr lang="en-GB" sz="1200" dirty="0"/>
                </a:p>
              </p:txBody>
            </p:sp>
          </mc:Choice>
          <mc:Fallback xmlns="">
            <p:sp>
              <p:nvSpPr>
                <p:cNvPr id="255" name="Rounded Rectangle 254">
                  <a:extLst>
                    <a:ext uri="{FF2B5EF4-FFF2-40B4-BE49-F238E27FC236}">
                      <a16:creationId xmlns:a16="http://schemas.microsoft.com/office/drawing/2014/main" id="{8B8801A1-732F-E043-8A16-3AD75321BC1F}"/>
                    </a:ext>
                  </a:extLst>
                </p:cNvPr>
                <p:cNvSpPr>
                  <a:spLocks noRot="1" noChangeAspect="1" noMove="1" noResize="1" noEditPoints="1" noAdjustHandles="1" noChangeArrowheads="1" noChangeShapeType="1" noTextEdit="1"/>
                </p:cNvSpPr>
                <p:nvPr/>
              </p:nvSpPr>
              <p:spPr>
                <a:xfrm>
                  <a:off x="2007550" y="8795446"/>
                  <a:ext cx="1673665" cy="204311"/>
                </a:xfrm>
                <a:prstGeom prst="roundRect">
                  <a:avLst/>
                </a:prstGeom>
                <a:blipFill>
                  <a:blip r:embed="rId60"/>
                  <a:stretch>
                    <a:fillRect l="-3008"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6" name="Rectangle 255">
                  <a:extLst>
                    <a:ext uri="{FF2B5EF4-FFF2-40B4-BE49-F238E27FC236}">
                      <a16:creationId xmlns:a16="http://schemas.microsoft.com/office/drawing/2014/main" id="{4E4F3C08-596E-764F-8E0A-EC51202C0135}"/>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256" name="Rectangle 255">
                  <a:extLst>
                    <a:ext uri="{FF2B5EF4-FFF2-40B4-BE49-F238E27FC236}">
                      <a16:creationId xmlns:a16="http://schemas.microsoft.com/office/drawing/2014/main" id="{4E4F3C08-596E-764F-8E0A-EC51202C0135}"/>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61"/>
                  <a:stretch>
                    <a:fillRect b="-6667"/>
                  </a:stretch>
                </a:blipFill>
              </p:spPr>
              <p:txBody>
                <a:bodyPr/>
                <a:lstStyle/>
                <a:p>
                  <a:r>
                    <a:rPr lang="en-GB">
                      <a:noFill/>
                    </a:rPr>
                    <a:t> </a:t>
                  </a:r>
                </a:p>
              </p:txBody>
            </p:sp>
          </mc:Fallback>
        </mc:AlternateContent>
        <p:cxnSp>
          <p:nvCxnSpPr>
            <p:cNvPr id="257" name="Straight Connector 256">
              <a:extLst>
                <a:ext uri="{FF2B5EF4-FFF2-40B4-BE49-F238E27FC236}">
                  <a16:creationId xmlns:a16="http://schemas.microsoft.com/office/drawing/2014/main" id="{43551C38-7AC5-134C-8959-B3EA5149FD75}"/>
                </a:ext>
              </a:extLst>
            </p:cNvPr>
            <p:cNvCxnSpPr>
              <a:cxnSpLocks/>
              <a:stCxn id="302" idx="0"/>
              <a:endCxn id="259" idx="2"/>
            </p:cNvCxnSpPr>
            <p:nvPr/>
          </p:nvCxnSpPr>
          <p:spPr>
            <a:xfrm flipV="1">
              <a:off x="4663248"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F5BF9023-C9BD-484B-ABD5-2298BA8DB8B0}"/>
                </a:ext>
              </a:extLst>
            </p:cNvPr>
            <p:cNvCxnSpPr>
              <a:cxnSpLocks/>
              <a:stCxn id="259" idx="0"/>
              <a:endCxn id="260" idx="2"/>
            </p:cNvCxnSpPr>
            <p:nvPr/>
          </p:nvCxnSpPr>
          <p:spPr>
            <a:xfrm flipV="1">
              <a:off x="4663249" y="9008945"/>
              <a:ext cx="0" cy="406283"/>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9" name="Rounded Rectangle 258">
                  <a:extLst>
                    <a:ext uri="{FF2B5EF4-FFF2-40B4-BE49-F238E27FC236}">
                      <a16:creationId xmlns:a16="http://schemas.microsoft.com/office/drawing/2014/main" id="{6AD757F6-C7B5-E441-83A6-3D8D049B61A8}"/>
                    </a:ext>
                  </a:extLst>
                </p:cNvPr>
                <p:cNvSpPr/>
                <p:nvPr/>
              </p:nvSpPr>
              <p:spPr>
                <a:xfrm>
                  <a:off x="3767373" y="9415228"/>
                  <a:ext cx="1791751"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𝑚</m:t>
                            </m:r>
                          </m:e>
                        </m:d>
                      </m:oMath>
                    </m:oMathPara>
                  </a14:m>
                  <a:endParaRPr lang="en-GB" sz="1200" dirty="0"/>
                </a:p>
              </p:txBody>
            </p:sp>
          </mc:Choice>
          <mc:Fallback xmlns="">
            <p:sp>
              <p:nvSpPr>
                <p:cNvPr id="259" name="Rounded Rectangle 258">
                  <a:extLst>
                    <a:ext uri="{FF2B5EF4-FFF2-40B4-BE49-F238E27FC236}">
                      <a16:creationId xmlns:a16="http://schemas.microsoft.com/office/drawing/2014/main" id="{6AD757F6-C7B5-E441-83A6-3D8D049B61A8}"/>
                    </a:ext>
                  </a:extLst>
                </p:cNvPr>
                <p:cNvSpPr>
                  <a:spLocks noRot="1" noChangeAspect="1" noMove="1" noResize="1" noEditPoints="1" noAdjustHandles="1" noChangeArrowheads="1" noChangeShapeType="1" noTextEdit="1"/>
                </p:cNvSpPr>
                <p:nvPr/>
              </p:nvSpPr>
              <p:spPr>
                <a:xfrm>
                  <a:off x="3767373" y="9415228"/>
                  <a:ext cx="1791751" cy="204311"/>
                </a:xfrm>
                <a:prstGeom prst="roundRect">
                  <a:avLst/>
                </a:prstGeom>
                <a:blipFill>
                  <a:blip r:embed="rId62"/>
                  <a:stretch>
                    <a:fillRect l="-2098"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0" name="TextBox 259">
                  <a:extLst>
                    <a:ext uri="{FF2B5EF4-FFF2-40B4-BE49-F238E27FC236}">
                      <a16:creationId xmlns:a16="http://schemas.microsoft.com/office/drawing/2014/main" id="{B5F4D0CD-6BA7-B745-9675-0A7097B4D0CA}"/>
                    </a:ext>
                  </a:extLst>
                </p:cNvPr>
                <p:cNvSpPr txBox="1">
                  <a:spLocks/>
                </p:cNvSpPr>
                <p:nvPr/>
              </p:nvSpPr>
              <p:spPr>
                <a:xfrm>
                  <a:off x="3953922" y="8786259"/>
                  <a:ext cx="1418653"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260" name="TextBox 259">
                  <a:extLst>
                    <a:ext uri="{FF2B5EF4-FFF2-40B4-BE49-F238E27FC236}">
                      <a16:creationId xmlns:a16="http://schemas.microsoft.com/office/drawing/2014/main" id="{B5F4D0CD-6BA7-B745-9675-0A7097B4D0CA}"/>
                    </a:ext>
                  </a:extLst>
                </p:cNvPr>
                <p:cNvSpPr txBox="1">
                  <a:spLocks noRot="1" noChangeAspect="1" noMove="1" noResize="1" noEditPoints="1" noAdjustHandles="1" noChangeArrowheads="1" noChangeShapeType="1" noTextEdit="1"/>
                </p:cNvSpPr>
                <p:nvPr/>
              </p:nvSpPr>
              <p:spPr>
                <a:xfrm>
                  <a:off x="3953922" y="8786259"/>
                  <a:ext cx="1418653" cy="222686"/>
                </a:xfrm>
                <a:prstGeom prst="roundRect">
                  <a:avLst/>
                </a:prstGeom>
                <a:blipFill>
                  <a:blip r:embed="rId63"/>
                  <a:stretch>
                    <a:fillRect l="-2632" b="-5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0" name="Rounded Rectangle 299">
                  <a:extLst>
                    <a:ext uri="{FF2B5EF4-FFF2-40B4-BE49-F238E27FC236}">
                      <a16:creationId xmlns:a16="http://schemas.microsoft.com/office/drawing/2014/main" id="{8B28CF26-1C36-F04C-BD56-4CFF49AA3EE8}"/>
                    </a:ext>
                  </a:extLst>
                </p:cNvPr>
                <p:cNvSpPr/>
                <p:nvPr/>
              </p:nvSpPr>
              <p:spPr>
                <a:xfrm>
                  <a:off x="6246562" y="9781945"/>
                  <a:ext cx="140790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𝑖</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oMath>
                    </m:oMathPara>
                  </a14:m>
                  <a:endParaRPr lang="en-GB" sz="1200" dirty="0"/>
                </a:p>
              </p:txBody>
            </p:sp>
          </mc:Choice>
          <mc:Fallback xmlns="">
            <p:sp>
              <p:nvSpPr>
                <p:cNvPr id="300" name="Rounded Rectangle 299">
                  <a:extLst>
                    <a:ext uri="{FF2B5EF4-FFF2-40B4-BE49-F238E27FC236}">
                      <a16:creationId xmlns:a16="http://schemas.microsoft.com/office/drawing/2014/main" id="{8B28CF26-1C36-F04C-BD56-4CFF49AA3EE8}"/>
                    </a:ext>
                  </a:extLst>
                </p:cNvPr>
                <p:cNvSpPr>
                  <a:spLocks noRot="1" noChangeAspect="1" noMove="1" noResize="1" noEditPoints="1" noAdjustHandles="1" noChangeArrowheads="1" noChangeShapeType="1" noTextEdit="1"/>
                </p:cNvSpPr>
                <p:nvPr/>
              </p:nvSpPr>
              <p:spPr>
                <a:xfrm>
                  <a:off x="6246562" y="9781945"/>
                  <a:ext cx="1407905" cy="204311"/>
                </a:xfrm>
                <a:prstGeom prst="roundRect">
                  <a:avLst/>
                </a:prstGeom>
                <a:blipFill>
                  <a:blip r:embed="rId64"/>
                  <a:stretch>
                    <a:fillRect l="-354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1" name="Rounded Rectangle 300">
                  <a:extLst>
                    <a:ext uri="{FF2B5EF4-FFF2-40B4-BE49-F238E27FC236}">
                      <a16:creationId xmlns:a16="http://schemas.microsoft.com/office/drawing/2014/main" id="{DE12006F-1938-C541-A165-02BAAEEBFC68}"/>
                    </a:ext>
                  </a:extLst>
                </p:cNvPr>
                <p:cNvSpPr/>
                <p:nvPr/>
              </p:nvSpPr>
              <p:spPr>
                <a:xfrm>
                  <a:off x="2007549" y="9783534"/>
                  <a:ext cx="167366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oMath>
                    </m:oMathPara>
                  </a14:m>
                  <a:endParaRPr lang="en-GB" sz="1200" dirty="0"/>
                </a:p>
              </p:txBody>
            </p:sp>
          </mc:Choice>
          <mc:Fallback xmlns="">
            <p:sp>
              <p:nvSpPr>
                <p:cNvPr id="301" name="Rounded Rectangle 300">
                  <a:extLst>
                    <a:ext uri="{FF2B5EF4-FFF2-40B4-BE49-F238E27FC236}">
                      <a16:creationId xmlns:a16="http://schemas.microsoft.com/office/drawing/2014/main" id="{DE12006F-1938-C541-A165-02BAAEEBFC68}"/>
                    </a:ext>
                  </a:extLst>
                </p:cNvPr>
                <p:cNvSpPr>
                  <a:spLocks noRot="1" noChangeAspect="1" noMove="1" noResize="1" noEditPoints="1" noAdjustHandles="1" noChangeArrowheads="1" noChangeShapeType="1" noTextEdit="1"/>
                </p:cNvSpPr>
                <p:nvPr/>
              </p:nvSpPr>
              <p:spPr>
                <a:xfrm>
                  <a:off x="2007549" y="9783534"/>
                  <a:ext cx="1673665" cy="204311"/>
                </a:xfrm>
                <a:prstGeom prst="roundRect">
                  <a:avLst/>
                </a:prstGeom>
                <a:blipFill>
                  <a:blip r:embed="rId65"/>
                  <a:stretch>
                    <a:fillRect l="-3008"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2" name="Rounded Rectangle 301">
                  <a:extLst>
                    <a:ext uri="{FF2B5EF4-FFF2-40B4-BE49-F238E27FC236}">
                      <a16:creationId xmlns:a16="http://schemas.microsoft.com/office/drawing/2014/main" id="{764B1DA2-5AF5-4D41-9E35-A6033C11499C}"/>
                    </a:ext>
                  </a:extLst>
                </p:cNvPr>
                <p:cNvSpPr/>
                <p:nvPr/>
              </p:nvSpPr>
              <p:spPr>
                <a:xfrm>
                  <a:off x="3767372" y="9787946"/>
                  <a:ext cx="1791751"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𝑚</m:t>
                            </m:r>
                          </m:e>
                        </m:d>
                      </m:oMath>
                    </m:oMathPara>
                  </a14:m>
                  <a:endParaRPr lang="en-GB" sz="1200" dirty="0"/>
                </a:p>
              </p:txBody>
            </p:sp>
          </mc:Choice>
          <mc:Fallback xmlns="">
            <p:sp>
              <p:nvSpPr>
                <p:cNvPr id="302" name="Rounded Rectangle 301">
                  <a:extLst>
                    <a:ext uri="{FF2B5EF4-FFF2-40B4-BE49-F238E27FC236}">
                      <a16:creationId xmlns:a16="http://schemas.microsoft.com/office/drawing/2014/main" id="{764B1DA2-5AF5-4D41-9E35-A6033C11499C}"/>
                    </a:ext>
                  </a:extLst>
                </p:cNvPr>
                <p:cNvSpPr>
                  <a:spLocks noRot="1" noChangeAspect="1" noMove="1" noResize="1" noEditPoints="1" noAdjustHandles="1" noChangeArrowheads="1" noChangeShapeType="1" noTextEdit="1"/>
                </p:cNvSpPr>
                <p:nvPr/>
              </p:nvSpPr>
              <p:spPr>
                <a:xfrm>
                  <a:off x="3767372" y="9787946"/>
                  <a:ext cx="1791751" cy="204311"/>
                </a:xfrm>
                <a:prstGeom prst="roundRect">
                  <a:avLst/>
                </a:prstGeom>
                <a:blipFill>
                  <a:blip r:embed="rId66"/>
                  <a:stretch>
                    <a:fillRect l="-2098"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3" name="Rounded Rectangle 302">
                  <a:extLst>
                    <a:ext uri="{FF2B5EF4-FFF2-40B4-BE49-F238E27FC236}">
                      <a16:creationId xmlns:a16="http://schemas.microsoft.com/office/drawing/2014/main" id="{FD8B9A71-FCC9-824C-8BC1-B58FF3EA5B91}"/>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303" name="Rounded Rectangle 302">
                  <a:extLst>
                    <a:ext uri="{FF2B5EF4-FFF2-40B4-BE49-F238E27FC236}">
                      <a16:creationId xmlns:a16="http://schemas.microsoft.com/office/drawing/2014/main" id="{FD8B9A71-FCC9-824C-8BC1-B58FF3EA5B91}"/>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67"/>
                  <a:stretch>
                    <a:fillRect l="-15625" b="-16667"/>
                  </a:stretch>
                </a:blipFill>
                <a:ln>
                  <a:solidFill>
                    <a:schemeClr val="tx1"/>
                  </a:solidFill>
                </a:ln>
              </p:spPr>
              <p:txBody>
                <a:bodyPr/>
                <a:lstStyle/>
                <a:p>
                  <a:r>
                    <a:rPr lang="en-GB">
                      <a:noFill/>
                    </a:rPr>
                    <a:t> </a:t>
                  </a:r>
                </a:p>
              </p:txBody>
            </p:sp>
          </mc:Fallback>
        </mc:AlternateContent>
      </p:grpSp>
    </p:spTree>
    <p:extLst>
      <p:ext uri="{BB962C8B-B14F-4D97-AF65-F5344CB8AC3E}">
        <p14:creationId xmlns:p14="http://schemas.microsoft.com/office/powerpoint/2010/main" val="288429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FO Dtree ➝ FO Jtree</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a:xfrm>
                <a:off x="359626" y="1665066"/>
                <a:ext cx="6936004" cy="4240848"/>
              </a:xfrm>
            </p:spPr>
            <p:txBody>
              <a:bodyPr>
                <a:noAutofit/>
              </a:bodyPr>
              <a:lstStyle/>
              <a:p>
                <a:r>
                  <a:rPr lang="en-GB" dirty="0"/>
                  <a:t>Transformation result </a:t>
                </a:r>
                <a:r>
                  <a:rPr lang="en-GB" dirty="0">
                    <a:solidFill>
                      <a:schemeClr val="accent1"/>
                    </a:solidFill>
                  </a:rPr>
                  <a:t>fulfils the three jtree properties</a:t>
                </a:r>
              </a:p>
              <a:p>
                <a:pPr lvl="1"/>
                <a:r>
                  <a:rPr lang="en-GB" dirty="0"/>
                  <a:t>Properties hold by construction of the FO dtree</a:t>
                </a:r>
              </a:p>
              <a:p>
                <a:pPr marL="990067" lvl="2" indent="-457200">
                  <a:buFont typeface="+mj-lt"/>
                  <a:buAutoNum type="arabicPeriod"/>
                </a:pPr>
                <a:r>
                  <a:rPr lang="en-GB" dirty="0">
                    <a:solidFill>
                      <a:schemeClr val="tx1"/>
                    </a:solidFill>
                  </a:rPr>
                  <a:t>Parclusters can only contain model PRVs</a:t>
                </a:r>
              </a:p>
              <a:p>
                <a:pPr marL="990067" lvl="2" indent="-457200">
                  <a:buFont typeface="+mj-lt"/>
                  <a:buAutoNum type="arabicPeriod"/>
                </a:pPr>
                <a:r>
                  <a:rPr lang="en-GB" dirty="0">
                    <a:solidFill>
                      <a:schemeClr val="tx1"/>
                    </a:solidFill>
                  </a:rPr>
                  <a:t>Each parfactor </a:t>
                </a:r>
                <a:r>
                  <a:rPr lang="en-GB" dirty="0"/>
                  <a:t>occurs at a dtree leaf, which is turned into a parcluster with the parfactor as local model</a:t>
                </a:r>
              </a:p>
              <a:p>
                <a:pPr marL="990067" lvl="2" indent="-457200">
                  <a:buFont typeface="+mj-lt"/>
                  <a:buAutoNum type="arabicPeriod"/>
                </a:pPr>
                <a:r>
                  <a:rPr lang="en-GB" dirty="0"/>
                  <a:t>Based on how </a:t>
                </a:r>
                <a:r>
                  <a:rPr lang="en-GB" dirty="0" err="1"/>
                  <a:t>cutset</a:t>
                </a:r>
                <a:r>
                  <a:rPr lang="en-GB" dirty="0"/>
                  <a:t> &amp; context are calculated, a PRV that occurs in two parclusters will occur in all parclusters on the path between them*</a:t>
                </a:r>
              </a:p>
              <a:p>
                <a:pPr lvl="3"/>
                <a:r>
                  <a:rPr lang="en-GB" dirty="0"/>
                  <a:t>E.g., </a:t>
                </a:r>
                <a14:m>
                  <m:oMath xmlns:m="http://schemas.openxmlformats.org/officeDocument/2006/math">
                    <m:r>
                      <a:rPr lang="en-GB" i="1">
                        <a:solidFill>
                          <a:schemeClr val="accent1"/>
                        </a:solidFill>
                        <a:latin typeface="Cambria Math" charset="0"/>
                      </a:rPr>
                      <m:t>𝑆𝑖𝑐𝑘</m:t>
                    </m:r>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𝑋</m:t>
                        </m:r>
                      </m:e>
                    </m:d>
                  </m:oMath>
                </a14:m>
                <a:endParaRPr lang="en-GB" dirty="0">
                  <a:solidFill>
                    <a:schemeClr val="tx1"/>
                  </a:solidFill>
                </a:endParaRPr>
              </a:p>
              <a:p>
                <a:pPr lvl="1"/>
                <a:endParaRPr lang="en-GB" sz="2000" i="1" dirty="0">
                  <a:latin typeface="Cambria Math" panose="02040503050406030204" pitchFamily="18" charset="0"/>
                  <a:ea typeface="Cambria Math" panose="02040503050406030204" pitchFamily="18" charset="0"/>
                </a:endParaRPr>
              </a:p>
              <a:p>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xfrm>
                <a:off x="359626" y="1665066"/>
                <a:ext cx="6936004" cy="4240848"/>
              </a:xfrm>
              <a:blipFill>
                <a:blip r:embed="rId2"/>
                <a:stretch>
                  <a:fillRect l="-2377" t="-2687" r="-237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26</a:t>
            </a:fld>
            <a:endParaRPr lang="en-GB"/>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B2BD443-038F-5D43-8877-3BDECB0974BE}"/>
                  </a:ext>
                </a:extLst>
              </p:cNvPr>
              <p:cNvSpPr/>
              <p:nvPr/>
            </p:nvSpPr>
            <p:spPr>
              <a:xfrm>
                <a:off x="8102600" y="853099"/>
                <a:ext cx="3729075" cy="154426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360363" lvl="1" indent="-360363">
                  <a:buFont typeface="+mj-lt"/>
                  <a:buAutoNum type="arabicPeriod"/>
                </a:pPr>
                <a14:m>
                  <m:oMath xmlns:m="http://schemas.openxmlformats.org/officeDocument/2006/math">
                    <m:r>
                      <a:rPr lang="en-GB">
                        <a:latin typeface="Cambria Math" panose="02040503050406030204" pitchFamily="18" charset="0"/>
                        <a:ea typeface="Cambria Math" panose="02040503050406030204" pitchFamily="18" charset="0"/>
                      </a:rPr>
                      <m:t>∀</m:t>
                    </m:r>
                    <m:r>
                      <a:rPr lang="en-GB" b="1" i="1">
                        <a:latin typeface="Cambria Math" panose="02040503050406030204" pitchFamily="18" charset="0"/>
                      </a:rPr>
                      <m:t>𝑪</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r>
                      <a:rPr lang="en-GB" i="1">
                        <a:latin typeface="Cambria Math" panose="02040503050406030204" pitchFamily="18" charset="0"/>
                        <a:ea typeface="Cambria Math" panose="02040503050406030204" pitchFamily="18" charset="0"/>
                      </a:rPr>
                      <m:t> :</m:t>
                    </m:r>
                    <m:r>
                      <a:rPr lang="en-GB" b="1" i="1">
                        <a:latin typeface="Cambria Math" panose="02040503050406030204" pitchFamily="18" charset="0"/>
                      </a:rPr>
                      <m:t>𝑪</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𝑟𝑣</m:t>
                    </m:r>
                    <m:d>
                      <m:dPr>
                        <m:ctrlPr>
                          <a:rPr lang="en-GB" i="1">
                            <a:latin typeface="Cambria Math" panose="02040503050406030204" pitchFamily="18" charset="0"/>
                          </a:rPr>
                        </m:ctrlPr>
                      </m:dPr>
                      <m:e>
                        <m:r>
                          <a:rPr lang="en-GB" i="1">
                            <a:latin typeface="Cambria Math" panose="02040503050406030204" pitchFamily="18" charset="0"/>
                          </a:rPr>
                          <m:t>𝐺</m:t>
                        </m:r>
                      </m:e>
                    </m:d>
                  </m:oMath>
                </a14:m>
                <a:endParaRPr lang="en-GB" dirty="0"/>
              </a:p>
              <a:p>
                <a:pPr marL="360363" lvl="1" indent="-360363">
                  <a:buFont typeface="+mj-lt"/>
                  <a:buAutoNum type="arabicPeriod"/>
                </a:pPr>
                <a14:m>
                  <m:oMath xmlns:m="http://schemas.openxmlformats.org/officeDocument/2006/math">
                    <m:r>
                      <a:rPr lang="en-GB">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𝑔</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𝐺</m:t>
                    </m:r>
                    <m:r>
                      <a:rPr lang="en-GB" i="1">
                        <a:latin typeface="Cambria Math" panose="02040503050406030204" pitchFamily="18" charset="0"/>
                        <a:ea typeface="Cambria Math" panose="02040503050406030204" pitchFamily="18" charset="0"/>
                      </a:rPr>
                      <m:t> : ∃</m:t>
                    </m:r>
                    <m:r>
                      <a:rPr lang="en-GB" b="1" i="1">
                        <a:latin typeface="Cambria Math" panose="02040503050406030204" pitchFamily="18" charset="0"/>
                      </a:rPr>
                      <m:t>𝑪</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𝑔</m:t>
                        </m:r>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rPr>
                      <m:t>𝑪</m:t>
                    </m:r>
                  </m:oMath>
                </a14:m>
                <a:endParaRPr lang="en-GB" dirty="0"/>
              </a:p>
              <a:p>
                <a:pPr marL="360363" lvl="1" indent="-360363">
                  <a:buFont typeface="+mj-lt"/>
                  <a:buAutoNum type="arabicPeriod"/>
                </a:pPr>
                <a:r>
                  <a:rPr lang="en-GB" dirty="0"/>
                  <a:t>If </a:t>
                </a:r>
                <a14:m>
                  <m:oMath xmlns:m="http://schemas.openxmlformats.org/officeDocument/2006/math">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𝐺</m:t>
                        </m:r>
                      </m:e>
                    </m:d>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𝐴</m:t>
                    </m:r>
                    <m:r>
                      <a:rPr lang="en-GB" i="1">
                        <a:latin typeface="Cambria Math" panose="02040503050406030204" pitchFamily="18" charset="0"/>
                        <a:ea typeface="Cambria Math" panose="02040503050406030204" pitchFamily="18" charset="0"/>
                      </a:rPr>
                      <m:t>∈ </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𝑖</m:t>
                        </m:r>
                      </m:sub>
                    </m:sSub>
                    <m:r>
                      <a:rPr lang="en-GB" b="1" i="1">
                        <a:latin typeface="Cambria Math" panose="02040503050406030204" pitchFamily="18" charset="0"/>
                      </a:rPr>
                      <m:t> </m:t>
                    </m:r>
                    <m:r>
                      <a:rPr lang="en-GB"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𝐴</m:t>
                    </m:r>
                    <m:r>
                      <a:rPr lang="en-GB"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𝑗</m:t>
                        </m:r>
                      </m:sub>
                    </m:sSub>
                  </m:oMath>
                </a14:m>
                <a:r>
                  <a:rPr lang="en-GB" dirty="0"/>
                  <a:t> with </a:t>
                </a:r>
                <a14:m>
                  <m:oMath xmlns:m="http://schemas.openxmlformats.org/officeDocument/2006/math">
                    <m:r>
                      <a:rPr lang="de-DE">
                        <a:latin typeface="Cambria Math" panose="02040503050406030204" pitchFamily="18" charset="0"/>
                        <a:ea typeface="Cambria Math" panose="02040503050406030204" pitchFamily="18" charset="0"/>
                      </a:rPr>
                      <m:t> </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𝑖</m:t>
                        </m:r>
                      </m:sub>
                    </m:sSub>
                    <m:r>
                      <a:rPr lang="en-GB">
                        <a:latin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𝑗</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oMath>
                </a14:m>
                <a:r>
                  <a:rPr lang="en-GB" dirty="0"/>
                  <a:t>, then </a:t>
                </a:r>
                <a14:m>
                  <m:oMath xmlns:m="http://schemas.openxmlformats.org/officeDocument/2006/math">
                    <m:r>
                      <a:rPr lang="en-GB"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𝑘</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oMath>
                </a14:m>
                <a:r>
                  <a:rPr lang="en-GB" dirty="0"/>
                  <a:t> on the path between </a:t>
                </a:r>
                <a14:m>
                  <m:oMath xmlns:m="http://schemas.openxmlformats.org/officeDocument/2006/math">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𝑖</m:t>
                        </m:r>
                      </m:sub>
                    </m:sSub>
                    <m:r>
                      <a:rPr lang="en-GB">
                        <a:latin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𝑗</m:t>
                        </m:r>
                      </m:sub>
                    </m:sSub>
                    <m:r>
                      <a:rPr lang="en-GB" i="1">
                        <a:latin typeface="Cambria Math" panose="02040503050406030204" pitchFamily="18" charset="0"/>
                      </a:rPr>
                      <m:t> </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𝐴</m:t>
                    </m:r>
                    <m:r>
                      <a:rPr lang="en-GB"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𝑘</m:t>
                        </m:r>
                      </m:sub>
                    </m:sSub>
                  </m:oMath>
                </a14:m>
                <a:r>
                  <a:rPr lang="en-GB" dirty="0"/>
                  <a:t> </a:t>
                </a:r>
              </a:p>
            </p:txBody>
          </p:sp>
        </mc:Choice>
        <mc:Fallback xmlns="">
          <p:sp>
            <p:nvSpPr>
              <p:cNvPr id="3" name="Rectangle 2">
                <a:extLst>
                  <a:ext uri="{FF2B5EF4-FFF2-40B4-BE49-F238E27FC236}">
                    <a16:creationId xmlns:a16="http://schemas.microsoft.com/office/drawing/2014/main" id="{FB2BD443-038F-5D43-8877-3BDECB0974BE}"/>
                  </a:ext>
                </a:extLst>
              </p:cNvPr>
              <p:cNvSpPr>
                <a:spLocks noRot="1" noChangeAspect="1" noMove="1" noResize="1" noEditPoints="1" noAdjustHandles="1" noChangeArrowheads="1" noChangeShapeType="1" noTextEdit="1"/>
              </p:cNvSpPr>
              <p:nvPr/>
            </p:nvSpPr>
            <p:spPr>
              <a:xfrm>
                <a:off x="8102600" y="853099"/>
                <a:ext cx="3729075" cy="1544269"/>
              </a:xfrm>
              <a:prstGeom prst="rect">
                <a:avLst/>
              </a:prstGeom>
              <a:blipFill>
                <a:blip r:embed="rId3"/>
                <a:stretch>
                  <a:fillRect/>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1F2049D4-6819-8345-836E-A989EB3DDB3B}"/>
              </a:ext>
            </a:extLst>
          </p:cNvPr>
          <p:cNvSpPr txBox="1"/>
          <p:nvPr/>
        </p:nvSpPr>
        <p:spPr>
          <a:xfrm>
            <a:off x="2965795" y="6253479"/>
            <a:ext cx="6972509" cy="400110"/>
          </a:xfrm>
          <a:prstGeom prst="rect">
            <a:avLst/>
          </a:prstGeom>
          <a:noFill/>
        </p:spPr>
        <p:txBody>
          <a:bodyPr wrap="square" rtlCol="0">
            <a:spAutoFit/>
          </a:bodyPr>
          <a:lstStyle/>
          <a:p>
            <a:pPr>
              <a:tabLst>
                <a:tab pos="128588" algn="l"/>
              </a:tabLst>
            </a:pPr>
            <a:r>
              <a:rPr lang="en-GB" sz="1000" dirty="0">
                <a:solidFill>
                  <a:schemeClr val="tx1">
                    <a:lumMod val="60000"/>
                    <a:lumOff val="40000"/>
                  </a:schemeClr>
                </a:solidFill>
              </a:rPr>
              <a:t>*	Proof for jtrees: Adnan </a:t>
            </a:r>
            <a:r>
              <a:rPr lang="en-GB" sz="1000" dirty="0" err="1">
                <a:solidFill>
                  <a:schemeClr val="tx1">
                    <a:lumMod val="60000"/>
                    <a:lumOff val="40000"/>
                  </a:schemeClr>
                </a:solidFill>
              </a:rPr>
              <a:t>Darwiche</a:t>
            </a:r>
            <a:r>
              <a:rPr lang="en-GB" sz="1000" dirty="0">
                <a:solidFill>
                  <a:schemeClr val="tx1">
                    <a:lumMod val="60000"/>
                    <a:lumOff val="40000"/>
                  </a:schemeClr>
                </a:solidFill>
              </a:rPr>
              <a:t>: Recursive Conditioning. In: </a:t>
            </a:r>
            <a:r>
              <a:rPr lang="en-GB" sz="1000" i="1" dirty="0">
                <a:solidFill>
                  <a:schemeClr val="tx1">
                    <a:lumMod val="60000"/>
                    <a:lumOff val="40000"/>
                  </a:schemeClr>
                </a:solidFill>
              </a:rPr>
              <a:t>Artificial Intelligence</a:t>
            </a:r>
            <a:r>
              <a:rPr lang="en-GB" sz="1000" dirty="0">
                <a:solidFill>
                  <a:schemeClr val="tx1">
                    <a:lumMod val="60000"/>
                    <a:lumOff val="40000"/>
                  </a:schemeClr>
                </a:solidFill>
              </a:rPr>
              <a:t>, 2001.</a:t>
            </a:r>
          </a:p>
          <a:p>
            <a:pPr>
              <a:tabLst>
                <a:tab pos="128588" algn="l"/>
              </a:tabLst>
            </a:pPr>
            <a:r>
              <a:rPr lang="en-GB" sz="1000" dirty="0">
                <a:solidFill>
                  <a:schemeClr val="tx1">
                    <a:lumMod val="60000"/>
                    <a:lumOff val="40000"/>
                  </a:schemeClr>
                </a:solidFill>
              </a:rPr>
              <a:t>	Proof for FO jtrees: Tanya B: Rescued from a Sea of Queries: Exact Inference in Probabilistic Relational Models. PhD thesis, 2020.</a:t>
            </a:r>
          </a:p>
        </p:txBody>
      </p:sp>
      <p:sp>
        <p:nvSpPr>
          <p:cNvPr id="5" name="Date Placeholder 4">
            <a:extLst>
              <a:ext uri="{FF2B5EF4-FFF2-40B4-BE49-F238E27FC236}">
                <a16:creationId xmlns:a16="http://schemas.microsoft.com/office/drawing/2014/main" id="{965909BD-0D5B-3D41-9874-00776DD2C203}"/>
              </a:ext>
            </a:extLst>
          </p:cNvPr>
          <p:cNvSpPr>
            <a:spLocks noGrp="1"/>
          </p:cNvSpPr>
          <p:nvPr>
            <p:ph type="dt" sz="half" idx="2"/>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2D623756-0B47-284D-AD1B-06CC9937C2D8}"/>
              </a:ext>
            </a:extLst>
          </p:cNvPr>
          <p:cNvSpPr>
            <a:spLocks noGrp="1"/>
          </p:cNvSpPr>
          <p:nvPr>
            <p:ph type="ftr" sz="quarter" idx="3"/>
          </p:nvPr>
        </p:nvSpPr>
        <p:spPr/>
        <p:txBody>
          <a:bodyPr/>
          <a:lstStyle/>
          <a:p>
            <a:r>
              <a:rPr lang="en-GB" dirty="0"/>
              <a:t>T. Braun - StaRAI</a:t>
            </a:r>
          </a:p>
        </p:txBody>
      </p:sp>
      <p:grpSp>
        <p:nvGrpSpPr>
          <p:cNvPr id="62" name="Group 61">
            <a:extLst>
              <a:ext uri="{FF2B5EF4-FFF2-40B4-BE49-F238E27FC236}">
                <a16:creationId xmlns:a16="http://schemas.microsoft.com/office/drawing/2014/main" id="{2D207110-04B2-DA42-A5D4-FAF0A58DC1B1}"/>
              </a:ext>
            </a:extLst>
          </p:cNvPr>
          <p:cNvGrpSpPr/>
          <p:nvPr/>
        </p:nvGrpSpPr>
        <p:grpSpPr>
          <a:xfrm>
            <a:off x="5949959" y="2541500"/>
            <a:ext cx="5881716" cy="3400004"/>
            <a:chOff x="2007549" y="6858000"/>
            <a:chExt cx="5881716" cy="3400004"/>
          </a:xfrm>
        </p:grpSpPr>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DCB7A4FC-BE53-2C4B-B989-D42971864D93}"/>
                    </a:ext>
                  </a:extLst>
                </p:cNvPr>
                <p:cNvSpPr/>
                <p:nvPr/>
              </p:nvSpPr>
              <p:spPr>
                <a:xfrm>
                  <a:off x="6716966" y="9885643"/>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63" name="Rectangle 62">
                  <a:extLst>
                    <a:ext uri="{FF2B5EF4-FFF2-40B4-BE49-F238E27FC236}">
                      <a16:creationId xmlns:a16="http://schemas.microsoft.com/office/drawing/2014/main" id="{DCB7A4FC-BE53-2C4B-B989-D42971864D93}"/>
                    </a:ext>
                  </a:extLst>
                </p:cNvPr>
                <p:cNvSpPr>
                  <a:spLocks noRot="1" noChangeAspect="1" noMove="1" noResize="1" noEditPoints="1" noAdjustHandles="1" noChangeArrowheads="1" noChangeShapeType="1" noTextEdit="1"/>
                </p:cNvSpPr>
                <p:nvPr/>
              </p:nvSpPr>
              <p:spPr>
                <a:xfrm>
                  <a:off x="6716966" y="9885643"/>
                  <a:ext cx="472758" cy="369012"/>
                </a:xfrm>
                <a:prstGeom prst="rect">
                  <a:avLst/>
                </a:prstGeom>
                <a:blipFill>
                  <a:blip r:embed="rId4"/>
                  <a:stretch>
                    <a:fillRect b="-3333"/>
                  </a:stretch>
                </a:blipFill>
              </p:spPr>
              <p:txBody>
                <a:bodyPr/>
                <a:lstStyle/>
                <a:p>
                  <a:r>
                    <a:rPr lang="en-GB">
                      <a:noFill/>
                    </a:rPr>
                    <a:t> </a:t>
                  </a:r>
                </a:p>
              </p:txBody>
            </p:sp>
          </mc:Fallback>
        </mc:AlternateContent>
        <p:cxnSp>
          <p:nvCxnSpPr>
            <p:cNvPr id="64" name="Straight Connector 63">
              <a:extLst>
                <a:ext uri="{FF2B5EF4-FFF2-40B4-BE49-F238E27FC236}">
                  <a16:creationId xmlns:a16="http://schemas.microsoft.com/office/drawing/2014/main" id="{B2089894-E183-F041-BB29-92B496DBE1CC}"/>
                </a:ext>
              </a:extLst>
            </p:cNvPr>
            <p:cNvCxnSpPr>
              <a:cxnSpLocks/>
              <a:stCxn id="89" idx="0"/>
              <a:endCxn id="72" idx="2"/>
            </p:cNvCxnSpPr>
            <p:nvPr/>
          </p:nvCxnSpPr>
          <p:spPr>
            <a:xfrm flipH="1" flipV="1">
              <a:off x="3840300" y="8372544"/>
              <a:ext cx="822949" cy="41371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DF00770-655F-9F4A-8B0E-369146291784}"/>
                </a:ext>
              </a:extLst>
            </p:cNvPr>
            <p:cNvCxnSpPr>
              <a:cxnSpLocks/>
              <a:stCxn id="90" idx="0"/>
              <a:endCxn id="74" idx="2"/>
            </p:cNvCxnSpPr>
            <p:nvPr/>
          </p:nvCxnSpPr>
          <p:spPr>
            <a:xfrm flipV="1">
              <a:off x="6950515" y="9616948"/>
              <a:ext cx="2831" cy="16499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0F33DCC-2655-794D-AFAE-9F42C3EDD092}"/>
                </a:ext>
              </a:extLst>
            </p:cNvPr>
            <p:cNvCxnSpPr>
              <a:cxnSpLocks/>
              <a:stCxn id="74" idx="0"/>
              <a:endCxn id="76" idx="2"/>
            </p:cNvCxnSpPr>
            <p:nvPr/>
          </p:nvCxnSpPr>
          <p:spPr>
            <a:xfrm flipH="1" flipV="1">
              <a:off x="6951762" y="9008945"/>
              <a:ext cx="1584" cy="40369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21962C5-849F-3F47-822C-93CC96741B1A}"/>
                </a:ext>
              </a:extLst>
            </p:cNvPr>
            <p:cNvCxnSpPr>
              <a:cxnSpLocks/>
              <a:stCxn id="75" idx="0"/>
              <a:endCxn id="71" idx="2"/>
            </p:cNvCxnSpPr>
            <p:nvPr/>
          </p:nvCxnSpPr>
          <p:spPr>
            <a:xfrm flipH="1" flipV="1">
              <a:off x="5809792" y="7062311"/>
              <a:ext cx="1141966" cy="470266"/>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D801FBB-D200-1645-8C8B-146FEF559055}"/>
                </a:ext>
              </a:extLst>
            </p:cNvPr>
            <p:cNvCxnSpPr>
              <a:cxnSpLocks/>
              <a:stCxn id="77" idx="0"/>
              <a:endCxn id="71" idx="2"/>
            </p:cNvCxnSpPr>
            <p:nvPr/>
          </p:nvCxnSpPr>
          <p:spPr>
            <a:xfrm flipV="1">
              <a:off x="3839395" y="7062311"/>
              <a:ext cx="1970397" cy="470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DC6A6645-6900-054A-9ECD-EE18C30D5672}"/>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69" name="Rectangle 68">
                  <a:extLst>
                    <a:ext uri="{FF2B5EF4-FFF2-40B4-BE49-F238E27FC236}">
                      <a16:creationId xmlns:a16="http://schemas.microsoft.com/office/drawing/2014/main" id="{DC6A6645-6900-054A-9ECD-EE18C30D5672}"/>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5"/>
                  <a:stretch>
                    <a:fillRect b="-3333"/>
                  </a:stretch>
                </a:blipFill>
              </p:spPr>
              <p:txBody>
                <a:bodyPr/>
                <a:lstStyle/>
                <a:p>
                  <a:r>
                    <a:rPr lang="en-GB">
                      <a:noFill/>
                    </a:rPr>
                    <a:t> </a:t>
                  </a:r>
                </a:p>
              </p:txBody>
            </p:sp>
          </mc:Fallback>
        </mc:AlternateContent>
        <p:cxnSp>
          <p:nvCxnSpPr>
            <p:cNvPr id="70" name="Straight Connector 69">
              <a:extLst>
                <a:ext uri="{FF2B5EF4-FFF2-40B4-BE49-F238E27FC236}">
                  <a16:creationId xmlns:a16="http://schemas.microsoft.com/office/drawing/2014/main" id="{37AEE009-A739-054F-B561-7B2E20D7D670}"/>
                </a:ext>
              </a:extLst>
            </p:cNvPr>
            <p:cNvCxnSpPr>
              <a:cxnSpLocks/>
              <a:stCxn id="93" idx="0"/>
              <a:endCxn id="71" idx="2"/>
            </p:cNvCxnSpPr>
            <p:nvPr/>
          </p:nvCxnSpPr>
          <p:spPr>
            <a:xfrm flipV="1">
              <a:off x="5806802" y="7062311"/>
              <a:ext cx="2990" cy="2719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Rounded Rectangle 70">
                  <a:extLst>
                    <a:ext uri="{FF2B5EF4-FFF2-40B4-BE49-F238E27FC236}">
                      <a16:creationId xmlns:a16="http://schemas.microsoft.com/office/drawing/2014/main" id="{2A2BB6F8-64F5-FF40-8B50-D6D88DB0C490}"/>
                    </a:ext>
                  </a:extLst>
                </p:cNvPr>
                <p:cNvSpPr/>
                <p:nvPr/>
              </p:nvSpPr>
              <p:spPr>
                <a:xfrm>
                  <a:off x="5620700" y="6858000"/>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71" name="Rounded Rectangle 70">
                  <a:extLst>
                    <a:ext uri="{FF2B5EF4-FFF2-40B4-BE49-F238E27FC236}">
                      <a16:creationId xmlns:a16="http://schemas.microsoft.com/office/drawing/2014/main" id="{2A2BB6F8-64F5-FF40-8B50-D6D88DB0C490}"/>
                    </a:ext>
                  </a:extLst>
                </p:cNvPr>
                <p:cNvSpPr>
                  <a:spLocks noRot="1" noChangeAspect="1" noMove="1" noResize="1" noEditPoints="1" noAdjustHandles="1" noChangeArrowheads="1" noChangeShapeType="1" noTextEdit="1"/>
                </p:cNvSpPr>
                <p:nvPr/>
              </p:nvSpPr>
              <p:spPr>
                <a:xfrm>
                  <a:off x="5620700" y="6858000"/>
                  <a:ext cx="378184" cy="204311"/>
                </a:xfrm>
                <a:prstGeom prst="roundRect">
                  <a:avLst/>
                </a:prstGeom>
                <a:blipFill>
                  <a:blip r:embed="rId6"/>
                  <a:stretch>
                    <a:fillRect l="-1250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Rounded Rectangle 71">
                  <a:extLst>
                    <a:ext uri="{FF2B5EF4-FFF2-40B4-BE49-F238E27FC236}">
                      <a16:creationId xmlns:a16="http://schemas.microsoft.com/office/drawing/2014/main" id="{4988EFC1-2579-D344-8B8E-181171C87FE5}"/>
                    </a:ext>
                  </a:extLst>
                </p:cNvPr>
                <p:cNvSpPr/>
                <p:nvPr/>
              </p:nvSpPr>
              <p:spPr>
                <a:xfrm>
                  <a:off x="3370163" y="8168233"/>
                  <a:ext cx="94027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accent1"/>
                            </a:solidFill>
                            <a:latin typeface="Cambria Math" charset="0"/>
                          </a:rPr>
                          <m:t>𝑆𝑖𝑐𝑘</m:t>
                        </m:r>
                        <m:d>
                          <m:dPr>
                            <m:ctrlPr>
                              <a:rPr lang="de-DE" sz="1200" i="1">
                                <a:solidFill>
                                  <a:schemeClr val="accent1"/>
                                </a:solidFill>
                                <a:latin typeface="Cambria Math" panose="02040503050406030204" pitchFamily="18" charset="0"/>
                              </a:rPr>
                            </m:ctrlPr>
                          </m:dPr>
                          <m:e>
                            <m:r>
                              <a:rPr lang="de-DE" sz="1200" i="1">
                                <a:solidFill>
                                  <a:schemeClr val="accent1"/>
                                </a:solidFill>
                                <a:latin typeface="Cambria Math" panose="02040503050406030204" pitchFamily="18" charset="0"/>
                              </a:rPr>
                              <m:t>𝑥</m:t>
                            </m:r>
                          </m:e>
                        </m:d>
                      </m:oMath>
                    </m:oMathPara>
                  </a14:m>
                  <a:endParaRPr lang="en-GB" sz="1200" dirty="0">
                    <a:solidFill>
                      <a:schemeClr val="tx1">
                        <a:lumMod val="60000"/>
                        <a:lumOff val="40000"/>
                      </a:schemeClr>
                    </a:solidFill>
                  </a:endParaRPr>
                </a:p>
              </p:txBody>
            </p:sp>
          </mc:Choice>
          <mc:Fallback xmlns="">
            <p:sp>
              <p:nvSpPr>
                <p:cNvPr id="72" name="Rounded Rectangle 71">
                  <a:extLst>
                    <a:ext uri="{FF2B5EF4-FFF2-40B4-BE49-F238E27FC236}">
                      <a16:creationId xmlns:a16="http://schemas.microsoft.com/office/drawing/2014/main" id="{4988EFC1-2579-D344-8B8E-181171C87FE5}"/>
                    </a:ext>
                  </a:extLst>
                </p:cNvPr>
                <p:cNvSpPr>
                  <a:spLocks noRot="1" noChangeAspect="1" noMove="1" noResize="1" noEditPoints="1" noAdjustHandles="1" noChangeArrowheads="1" noChangeShapeType="1" noTextEdit="1"/>
                </p:cNvSpPr>
                <p:nvPr/>
              </p:nvSpPr>
              <p:spPr>
                <a:xfrm>
                  <a:off x="3370163" y="8168233"/>
                  <a:ext cx="940274" cy="204311"/>
                </a:xfrm>
                <a:prstGeom prst="roundRect">
                  <a:avLst/>
                </a:prstGeom>
                <a:blipFill>
                  <a:blip r:embed="rId7"/>
                  <a:stretch>
                    <a:fillRect l="-6667"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ounded Rectangle 72">
                  <a:extLst>
                    <a:ext uri="{FF2B5EF4-FFF2-40B4-BE49-F238E27FC236}">
                      <a16:creationId xmlns:a16="http://schemas.microsoft.com/office/drawing/2014/main" id="{3555AAC3-BA79-1444-9629-AF3C1A9392AA}"/>
                    </a:ext>
                  </a:extLst>
                </p:cNvPr>
                <p:cNvSpPr/>
                <p:nvPr/>
              </p:nvSpPr>
              <p:spPr>
                <a:xfrm>
                  <a:off x="6249392" y="8168233"/>
                  <a:ext cx="1407906"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oMath>
                    </m:oMathPara>
                  </a14:m>
                  <a:endParaRPr lang="en-GB" sz="1200" dirty="0"/>
                </a:p>
              </p:txBody>
            </p:sp>
          </mc:Choice>
          <mc:Fallback xmlns="">
            <p:sp>
              <p:nvSpPr>
                <p:cNvPr id="73" name="Rounded Rectangle 72">
                  <a:extLst>
                    <a:ext uri="{FF2B5EF4-FFF2-40B4-BE49-F238E27FC236}">
                      <a16:creationId xmlns:a16="http://schemas.microsoft.com/office/drawing/2014/main" id="{3555AAC3-BA79-1444-9629-AF3C1A9392AA}"/>
                    </a:ext>
                  </a:extLst>
                </p:cNvPr>
                <p:cNvSpPr>
                  <a:spLocks noRot="1" noChangeAspect="1" noMove="1" noResize="1" noEditPoints="1" noAdjustHandles="1" noChangeArrowheads="1" noChangeShapeType="1" noTextEdit="1"/>
                </p:cNvSpPr>
                <p:nvPr/>
              </p:nvSpPr>
              <p:spPr>
                <a:xfrm>
                  <a:off x="6249392" y="8168233"/>
                  <a:ext cx="1407906" cy="204311"/>
                </a:xfrm>
                <a:prstGeom prst="roundRect">
                  <a:avLst/>
                </a:prstGeom>
                <a:blipFill>
                  <a:blip r:embed="rId8"/>
                  <a:stretch>
                    <a:fillRect l="-4464"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Rounded Rectangle 73">
                  <a:extLst>
                    <a:ext uri="{FF2B5EF4-FFF2-40B4-BE49-F238E27FC236}">
                      <a16:creationId xmlns:a16="http://schemas.microsoft.com/office/drawing/2014/main" id="{8BE3A989-2208-4447-82B8-D77EA19842EC}"/>
                    </a:ext>
                  </a:extLst>
                </p:cNvPr>
                <p:cNvSpPr/>
                <p:nvPr/>
              </p:nvSpPr>
              <p:spPr>
                <a:xfrm>
                  <a:off x="6249393" y="9412637"/>
                  <a:ext cx="140790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𝑖</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oMath>
                    </m:oMathPara>
                  </a14:m>
                  <a:endParaRPr lang="en-GB" sz="1200" dirty="0"/>
                </a:p>
              </p:txBody>
            </p:sp>
          </mc:Choice>
          <mc:Fallback xmlns="">
            <p:sp>
              <p:nvSpPr>
                <p:cNvPr id="74" name="Rounded Rectangle 73">
                  <a:extLst>
                    <a:ext uri="{FF2B5EF4-FFF2-40B4-BE49-F238E27FC236}">
                      <a16:creationId xmlns:a16="http://schemas.microsoft.com/office/drawing/2014/main" id="{8BE3A989-2208-4447-82B8-D77EA19842EC}"/>
                    </a:ext>
                  </a:extLst>
                </p:cNvPr>
                <p:cNvSpPr>
                  <a:spLocks noRot="1" noChangeAspect="1" noMove="1" noResize="1" noEditPoints="1" noAdjustHandles="1" noChangeArrowheads="1" noChangeShapeType="1" noTextEdit="1"/>
                </p:cNvSpPr>
                <p:nvPr/>
              </p:nvSpPr>
              <p:spPr>
                <a:xfrm>
                  <a:off x="6249393" y="9412637"/>
                  <a:ext cx="1407905" cy="204311"/>
                </a:xfrm>
                <a:prstGeom prst="roundRect">
                  <a:avLst/>
                </a:prstGeom>
                <a:blipFill>
                  <a:blip r:embed="rId9"/>
                  <a:stretch>
                    <a:fillRect l="-3571"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9960DB9D-CE8E-2740-909C-B6B4DA0B7D54}"/>
                    </a:ext>
                  </a:extLst>
                </p:cNvPr>
                <p:cNvSpPr txBox="1">
                  <a:spLocks noChangeAspect="1"/>
                </p:cNvSpPr>
                <p:nvPr/>
              </p:nvSpPr>
              <p:spPr>
                <a:xfrm>
                  <a:off x="6277520" y="7532577"/>
                  <a:ext cx="13484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b="0" i="1" smtClean="0">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sub>
                        </m:sSub>
                      </m:oMath>
                    </m:oMathPara>
                  </a14:m>
                  <a:endParaRPr lang="en-GB" sz="1200" dirty="0"/>
                </a:p>
              </p:txBody>
            </p:sp>
          </mc:Choice>
          <mc:Fallback xmlns="">
            <p:sp>
              <p:nvSpPr>
                <p:cNvPr id="75" name="TextBox 74">
                  <a:extLst>
                    <a:ext uri="{FF2B5EF4-FFF2-40B4-BE49-F238E27FC236}">
                      <a16:creationId xmlns:a16="http://schemas.microsoft.com/office/drawing/2014/main" id="{9960DB9D-CE8E-2740-909C-B6B4DA0B7D54}"/>
                    </a:ext>
                  </a:extLst>
                </p:cNvPr>
                <p:cNvSpPr txBox="1">
                  <a:spLocks noRot="1" noChangeAspect="1" noMove="1" noResize="1" noEditPoints="1" noAdjustHandles="1" noChangeArrowheads="1" noChangeShapeType="1" noTextEdit="1"/>
                </p:cNvSpPr>
                <p:nvPr/>
              </p:nvSpPr>
              <p:spPr>
                <a:xfrm>
                  <a:off x="6277520" y="7532577"/>
                  <a:ext cx="1348475" cy="222686"/>
                </a:xfrm>
                <a:prstGeom prst="roundRect">
                  <a:avLst/>
                </a:prstGeom>
                <a:blipFill>
                  <a:blip r:embed="rId10"/>
                  <a:stretch>
                    <a:fillRect l="-1852"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16F0B40-8741-C34B-A5D1-BBA520F48D37}"/>
                    </a:ext>
                  </a:extLst>
                </p:cNvPr>
                <p:cNvSpPr txBox="1">
                  <a:spLocks/>
                </p:cNvSpPr>
                <p:nvPr/>
              </p:nvSpPr>
              <p:spPr>
                <a:xfrm>
                  <a:off x="6014258" y="8786259"/>
                  <a:ext cx="1875007"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sub>
                        </m:sSub>
                      </m:oMath>
                    </m:oMathPara>
                  </a14:m>
                  <a:endParaRPr lang="en-GB" sz="1200" dirty="0"/>
                </a:p>
              </p:txBody>
            </p:sp>
          </mc:Choice>
          <mc:Fallback xmlns="">
            <p:sp>
              <p:nvSpPr>
                <p:cNvPr id="76" name="TextBox 75">
                  <a:extLst>
                    <a:ext uri="{FF2B5EF4-FFF2-40B4-BE49-F238E27FC236}">
                      <a16:creationId xmlns:a16="http://schemas.microsoft.com/office/drawing/2014/main" id="{516F0B40-8741-C34B-A5D1-BBA520F48D37}"/>
                    </a:ext>
                  </a:extLst>
                </p:cNvPr>
                <p:cNvSpPr txBox="1">
                  <a:spLocks noRot="1" noChangeAspect="1" noMove="1" noResize="1" noEditPoints="1" noAdjustHandles="1" noChangeArrowheads="1" noChangeShapeType="1" noTextEdit="1"/>
                </p:cNvSpPr>
                <p:nvPr/>
              </p:nvSpPr>
              <p:spPr>
                <a:xfrm>
                  <a:off x="6014258" y="8786259"/>
                  <a:ext cx="1875007" cy="222686"/>
                </a:xfrm>
                <a:prstGeom prst="roundRect">
                  <a:avLst/>
                </a:prstGeom>
                <a:blipFill>
                  <a:blip r:embed="rId11"/>
                  <a:stretch>
                    <a:fillRect l="-2000"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B51EC3E-FE12-9742-9A8F-1E2C5AF0E47B}"/>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77" name="TextBox 76">
                  <a:extLst>
                    <a:ext uri="{FF2B5EF4-FFF2-40B4-BE49-F238E27FC236}">
                      <a16:creationId xmlns:a16="http://schemas.microsoft.com/office/drawing/2014/main" id="{5B51EC3E-FE12-9742-9A8F-1E2C5AF0E47B}"/>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12"/>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F4B970B6-58DB-844A-9919-2ACFC06F79B5}"/>
                </a:ext>
              </a:extLst>
            </p:cNvPr>
            <p:cNvCxnSpPr>
              <a:cxnSpLocks/>
              <a:stCxn id="84" idx="0"/>
              <a:endCxn id="72" idx="2"/>
            </p:cNvCxnSpPr>
            <p:nvPr/>
          </p:nvCxnSpPr>
          <p:spPr>
            <a:xfrm flipV="1">
              <a:off x="2844383" y="8372544"/>
              <a:ext cx="995917"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C12C555-EDBD-134D-AB5E-58BF707005FC}"/>
                </a:ext>
              </a:extLst>
            </p:cNvPr>
            <p:cNvCxnSpPr>
              <a:cxnSpLocks/>
              <a:stCxn id="72" idx="0"/>
              <a:endCxn id="77" idx="2"/>
            </p:cNvCxnSpPr>
            <p:nvPr/>
          </p:nvCxnSpPr>
          <p:spPr>
            <a:xfrm flipH="1" flipV="1">
              <a:off x="3839395" y="7755263"/>
              <a:ext cx="905"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5866BEF-3530-2A46-9D45-2BBDFCA39FED}"/>
                </a:ext>
              </a:extLst>
            </p:cNvPr>
            <p:cNvCxnSpPr>
              <a:cxnSpLocks/>
              <a:stCxn id="76" idx="0"/>
              <a:endCxn id="73" idx="2"/>
            </p:cNvCxnSpPr>
            <p:nvPr/>
          </p:nvCxnSpPr>
          <p:spPr>
            <a:xfrm flipV="1">
              <a:off x="6951762" y="8372544"/>
              <a:ext cx="1583" cy="4137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A5D380D-0728-7D49-9701-7038313C7EAD}"/>
                </a:ext>
              </a:extLst>
            </p:cNvPr>
            <p:cNvCxnSpPr>
              <a:cxnSpLocks/>
              <a:stCxn id="73" idx="0"/>
              <a:endCxn id="75" idx="2"/>
            </p:cNvCxnSpPr>
            <p:nvPr/>
          </p:nvCxnSpPr>
          <p:spPr>
            <a:xfrm flipH="1" flipV="1">
              <a:off x="6951758" y="7755263"/>
              <a:ext cx="1587" cy="41297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87272403-C009-AF45-BAD0-E08CBA2D998A}"/>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82" name="Rectangle 81">
                  <a:extLst>
                    <a:ext uri="{FF2B5EF4-FFF2-40B4-BE49-F238E27FC236}">
                      <a16:creationId xmlns:a16="http://schemas.microsoft.com/office/drawing/2014/main" id="{87272403-C009-AF45-BAD0-E08CBA2D998A}"/>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13"/>
                  <a:stretch>
                    <a:fillRect b="-3333"/>
                  </a:stretch>
                </a:blipFill>
              </p:spPr>
              <p:txBody>
                <a:bodyPr/>
                <a:lstStyle/>
                <a:p>
                  <a:r>
                    <a:rPr lang="en-GB">
                      <a:noFill/>
                    </a:rPr>
                    <a:t> </a:t>
                  </a:r>
                </a:p>
              </p:txBody>
            </p:sp>
          </mc:Fallback>
        </mc:AlternateContent>
        <p:cxnSp>
          <p:nvCxnSpPr>
            <p:cNvPr id="83" name="Straight Connector 82">
              <a:extLst>
                <a:ext uri="{FF2B5EF4-FFF2-40B4-BE49-F238E27FC236}">
                  <a16:creationId xmlns:a16="http://schemas.microsoft.com/office/drawing/2014/main" id="{0B7C0524-8CBF-434F-BD29-9368C4663F23}"/>
                </a:ext>
              </a:extLst>
            </p:cNvPr>
            <p:cNvCxnSpPr>
              <a:cxnSpLocks/>
              <a:stCxn id="91" idx="0"/>
              <a:endCxn id="84"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Rounded Rectangle 83">
                  <a:extLst>
                    <a:ext uri="{FF2B5EF4-FFF2-40B4-BE49-F238E27FC236}">
                      <a16:creationId xmlns:a16="http://schemas.microsoft.com/office/drawing/2014/main" id="{76DF8B8C-9DF2-B544-85FD-7039AE2D07AC}"/>
                    </a:ext>
                  </a:extLst>
                </p:cNvPr>
                <p:cNvSpPr/>
                <p:nvPr/>
              </p:nvSpPr>
              <p:spPr>
                <a:xfrm>
                  <a:off x="2007550" y="8795446"/>
                  <a:ext cx="167366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accent1"/>
                            </a:solidFill>
                            <a:latin typeface="Cambria Math" charset="0"/>
                          </a:rPr>
                          <m:t>𝑆𝑖𝑐𝑘</m:t>
                        </m:r>
                        <m:d>
                          <m:dPr>
                            <m:ctrlPr>
                              <a:rPr lang="de-DE" sz="1200" i="1">
                                <a:solidFill>
                                  <a:schemeClr val="accent1"/>
                                </a:solidFill>
                                <a:latin typeface="Cambria Math" panose="02040503050406030204" pitchFamily="18" charset="0"/>
                              </a:rPr>
                            </m:ctrlPr>
                          </m:dPr>
                          <m:e>
                            <m:r>
                              <a:rPr lang="de-DE" sz="1200" i="1">
                                <a:solidFill>
                                  <a:schemeClr val="accent1"/>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oMath>
                    </m:oMathPara>
                  </a14:m>
                  <a:endParaRPr lang="en-GB" sz="1200" dirty="0"/>
                </a:p>
              </p:txBody>
            </p:sp>
          </mc:Choice>
          <mc:Fallback xmlns="">
            <p:sp>
              <p:nvSpPr>
                <p:cNvPr id="84" name="Rounded Rectangle 83">
                  <a:extLst>
                    <a:ext uri="{FF2B5EF4-FFF2-40B4-BE49-F238E27FC236}">
                      <a16:creationId xmlns:a16="http://schemas.microsoft.com/office/drawing/2014/main" id="{76DF8B8C-9DF2-B544-85FD-7039AE2D07AC}"/>
                    </a:ext>
                  </a:extLst>
                </p:cNvPr>
                <p:cNvSpPr>
                  <a:spLocks noRot="1" noChangeAspect="1" noMove="1" noResize="1" noEditPoints="1" noAdjustHandles="1" noChangeArrowheads="1" noChangeShapeType="1" noTextEdit="1"/>
                </p:cNvSpPr>
                <p:nvPr/>
              </p:nvSpPr>
              <p:spPr>
                <a:xfrm>
                  <a:off x="2007550" y="8795446"/>
                  <a:ext cx="1673665" cy="204311"/>
                </a:xfrm>
                <a:prstGeom prst="roundRect">
                  <a:avLst/>
                </a:prstGeom>
                <a:blipFill>
                  <a:blip r:embed="rId14"/>
                  <a:stretch>
                    <a:fillRect l="-3008"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F1C516EE-8C7F-4145-9ADE-15BBBD718E12}"/>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85" name="Rectangle 84">
                  <a:extLst>
                    <a:ext uri="{FF2B5EF4-FFF2-40B4-BE49-F238E27FC236}">
                      <a16:creationId xmlns:a16="http://schemas.microsoft.com/office/drawing/2014/main" id="{F1C516EE-8C7F-4145-9ADE-15BBBD718E12}"/>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5"/>
                  <a:stretch>
                    <a:fillRect b="-3333"/>
                  </a:stretch>
                </a:blipFill>
              </p:spPr>
              <p:txBody>
                <a:bodyPr/>
                <a:lstStyle/>
                <a:p>
                  <a:r>
                    <a:rPr lang="en-GB">
                      <a:noFill/>
                    </a:rPr>
                    <a:t> </a:t>
                  </a:r>
                </a:p>
              </p:txBody>
            </p:sp>
          </mc:Fallback>
        </mc:AlternateContent>
        <p:cxnSp>
          <p:nvCxnSpPr>
            <p:cNvPr id="86" name="Straight Connector 85">
              <a:extLst>
                <a:ext uri="{FF2B5EF4-FFF2-40B4-BE49-F238E27FC236}">
                  <a16:creationId xmlns:a16="http://schemas.microsoft.com/office/drawing/2014/main" id="{61094D49-7EF1-CF41-99EE-C14F4E2EF483}"/>
                </a:ext>
              </a:extLst>
            </p:cNvPr>
            <p:cNvCxnSpPr>
              <a:cxnSpLocks/>
              <a:stCxn id="92" idx="0"/>
              <a:endCxn id="88" idx="2"/>
            </p:cNvCxnSpPr>
            <p:nvPr/>
          </p:nvCxnSpPr>
          <p:spPr>
            <a:xfrm flipV="1">
              <a:off x="4663248"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FC5BF92-0A1E-6045-B427-50A666DB1B2F}"/>
                </a:ext>
              </a:extLst>
            </p:cNvPr>
            <p:cNvCxnSpPr>
              <a:cxnSpLocks/>
              <a:stCxn id="88" idx="0"/>
              <a:endCxn id="89" idx="2"/>
            </p:cNvCxnSpPr>
            <p:nvPr/>
          </p:nvCxnSpPr>
          <p:spPr>
            <a:xfrm flipV="1">
              <a:off x="4663249" y="9008945"/>
              <a:ext cx="0" cy="406283"/>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Rounded Rectangle 87">
                  <a:extLst>
                    <a:ext uri="{FF2B5EF4-FFF2-40B4-BE49-F238E27FC236}">
                      <a16:creationId xmlns:a16="http://schemas.microsoft.com/office/drawing/2014/main" id="{2A534337-7000-A745-B9E5-2748BC08123E}"/>
                    </a:ext>
                  </a:extLst>
                </p:cNvPr>
                <p:cNvSpPr/>
                <p:nvPr/>
              </p:nvSpPr>
              <p:spPr>
                <a:xfrm>
                  <a:off x="3767373" y="9415228"/>
                  <a:ext cx="1791751"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accent1"/>
                            </a:solidFill>
                            <a:latin typeface="Cambria Math" charset="0"/>
                          </a:rPr>
                          <m:t>𝑆𝑖𝑐𝑘</m:t>
                        </m:r>
                        <m:d>
                          <m:dPr>
                            <m:ctrlPr>
                              <a:rPr lang="de-DE" sz="1200" i="1">
                                <a:solidFill>
                                  <a:schemeClr val="accent1"/>
                                </a:solidFill>
                                <a:latin typeface="Cambria Math" panose="02040503050406030204" pitchFamily="18" charset="0"/>
                              </a:rPr>
                            </m:ctrlPr>
                          </m:dPr>
                          <m:e>
                            <m:r>
                              <a:rPr lang="de-DE" sz="1200" i="1">
                                <a:solidFill>
                                  <a:schemeClr val="accent1"/>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𝑚</m:t>
                            </m:r>
                          </m:e>
                        </m:d>
                      </m:oMath>
                    </m:oMathPara>
                  </a14:m>
                  <a:endParaRPr lang="en-GB" sz="1200" dirty="0"/>
                </a:p>
              </p:txBody>
            </p:sp>
          </mc:Choice>
          <mc:Fallback xmlns="">
            <p:sp>
              <p:nvSpPr>
                <p:cNvPr id="88" name="Rounded Rectangle 87">
                  <a:extLst>
                    <a:ext uri="{FF2B5EF4-FFF2-40B4-BE49-F238E27FC236}">
                      <a16:creationId xmlns:a16="http://schemas.microsoft.com/office/drawing/2014/main" id="{2A534337-7000-A745-B9E5-2748BC08123E}"/>
                    </a:ext>
                  </a:extLst>
                </p:cNvPr>
                <p:cNvSpPr>
                  <a:spLocks noRot="1" noChangeAspect="1" noMove="1" noResize="1" noEditPoints="1" noAdjustHandles="1" noChangeArrowheads="1" noChangeShapeType="1" noTextEdit="1"/>
                </p:cNvSpPr>
                <p:nvPr/>
              </p:nvSpPr>
              <p:spPr>
                <a:xfrm>
                  <a:off x="3767373" y="9415228"/>
                  <a:ext cx="1791751" cy="204311"/>
                </a:xfrm>
                <a:prstGeom prst="roundRect">
                  <a:avLst/>
                </a:prstGeom>
                <a:blipFill>
                  <a:blip r:embed="rId16"/>
                  <a:stretch>
                    <a:fillRect l="-2797"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CD7B1B79-662D-2140-B43E-37ADAA13110D}"/>
                    </a:ext>
                  </a:extLst>
                </p:cNvPr>
                <p:cNvSpPr txBox="1">
                  <a:spLocks/>
                </p:cNvSpPr>
                <p:nvPr/>
              </p:nvSpPr>
              <p:spPr>
                <a:xfrm>
                  <a:off x="3953922" y="8786259"/>
                  <a:ext cx="1418653"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accent1"/>
                                </a:solidFill>
                                <a:latin typeface="Cambria Math" charset="0"/>
                              </a:rPr>
                              <m:t>𝑆𝑖𝑐𝑘</m:t>
                            </m:r>
                            <m:d>
                              <m:dPr>
                                <m:ctrlPr>
                                  <a:rPr lang="de-DE" sz="1200" i="1">
                                    <a:solidFill>
                                      <a:schemeClr val="accent1"/>
                                    </a:solidFill>
                                    <a:latin typeface="Cambria Math" panose="02040503050406030204" pitchFamily="18" charset="0"/>
                                  </a:rPr>
                                </m:ctrlPr>
                              </m:dPr>
                              <m:e>
                                <m:r>
                                  <a:rPr lang="de-DE" sz="1200" i="1">
                                    <a:solidFill>
                                      <a:schemeClr val="accent1"/>
                                    </a:solidFill>
                                    <a:latin typeface="Cambria Math" panose="02040503050406030204" pitchFamily="18" charset="0"/>
                                  </a:rPr>
                                  <m:t>𝑥</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89" name="TextBox 88">
                  <a:extLst>
                    <a:ext uri="{FF2B5EF4-FFF2-40B4-BE49-F238E27FC236}">
                      <a16:creationId xmlns:a16="http://schemas.microsoft.com/office/drawing/2014/main" id="{CD7B1B79-662D-2140-B43E-37ADAA13110D}"/>
                    </a:ext>
                  </a:extLst>
                </p:cNvPr>
                <p:cNvSpPr txBox="1">
                  <a:spLocks noRot="1" noChangeAspect="1" noMove="1" noResize="1" noEditPoints="1" noAdjustHandles="1" noChangeArrowheads="1" noChangeShapeType="1" noTextEdit="1"/>
                </p:cNvSpPr>
                <p:nvPr/>
              </p:nvSpPr>
              <p:spPr>
                <a:xfrm>
                  <a:off x="3953922" y="8786259"/>
                  <a:ext cx="1418653" cy="222686"/>
                </a:xfrm>
                <a:prstGeom prst="roundRect">
                  <a:avLst/>
                </a:prstGeom>
                <a:blipFill>
                  <a:blip r:embed="rId17"/>
                  <a:stretch>
                    <a:fillRect l="-2655"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Rounded Rectangle 89">
                  <a:extLst>
                    <a:ext uri="{FF2B5EF4-FFF2-40B4-BE49-F238E27FC236}">
                      <a16:creationId xmlns:a16="http://schemas.microsoft.com/office/drawing/2014/main" id="{037586A3-A4F8-6149-A084-5A2905C1BD78}"/>
                    </a:ext>
                  </a:extLst>
                </p:cNvPr>
                <p:cNvSpPr/>
                <p:nvPr/>
              </p:nvSpPr>
              <p:spPr>
                <a:xfrm>
                  <a:off x="6246562" y="9781945"/>
                  <a:ext cx="140790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𝑖</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oMath>
                    </m:oMathPara>
                  </a14:m>
                  <a:endParaRPr lang="en-GB" sz="1200" dirty="0"/>
                </a:p>
              </p:txBody>
            </p:sp>
          </mc:Choice>
          <mc:Fallback xmlns="">
            <p:sp>
              <p:nvSpPr>
                <p:cNvPr id="90" name="Rounded Rectangle 89">
                  <a:extLst>
                    <a:ext uri="{FF2B5EF4-FFF2-40B4-BE49-F238E27FC236}">
                      <a16:creationId xmlns:a16="http://schemas.microsoft.com/office/drawing/2014/main" id="{037586A3-A4F8-6149-A084-5A2905C1BD78}"/>
                    </a:ext>
                  </a:extLst>
                </p:cNvPr>
                <p:cNvSpPr>
                  <a:spLocks noRot="1" noChangeAspect="1" noMove="1" noResize="1" noEditPoints="1" noAdjustHandles="1" noChangeArrowheads="1" noChangeShapeType="1" noTextEdit="1"/>
                </p:cNvSpPr>
                <p:nvPr/>
              </p:nvSpPr>
              <p:spPr>
                <a:xfrm>
                  <a:off x="6246562" y="9781945"/>
                  <a:ext cx="1407905" cy="204311"/>
                </a:xfrm>
                <a:prstGeom prst="roundRect">
                  <a:avLst/>
                </a:prstGeom>
                <a:blipFill>
                  <a:blip r:embed="rId18"/>
                  <a:stretch>
                    <a:fillRect l="-354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Rounded Rectangle 90">
                  <a:extLst>
                    <a:ext uri="{FF2B5EF4-FFF2-40B4-BE49-F238E27FC236}">
                      <a16:creationId xmlns:a16="http://schemas.microsoft.com/office/drawing/2014/main" id="{97305E82-3E94-6F4B-AC57-C4176FA67A02}"/>
                    </a:ext>
                  </a:extLst>
                </p:cNvPr>
                <p:cNvSpPr/>
                <p:nvPr/>
              </p:nvSpPr>
              <p:spPr>
                <a:xfrm>
                  <a:off x="2007549" y="9783534"/>
                  <a:ext cx="167366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accent1"/>
                            </a:solidFill>
                            <a:latin typeface="Cambria Math" charset="0"/>
                          </a:rPr>
                          <m:t>𝑆𝑖𝑐𝑘</m:t>
                        </m:r>
                        <m:d>
                          <m:dPr>
                            <m:ctrlPr>
                              <a:rPr lang="de-DE" sz="1200" i="1">
                                <a:solidFill>
                                  <a:schemeClr val="accent1"/>
                                </a:solidFill>
                                <a:latin typeface="Cambria Math" panose="02040503050406030204" pitchFamily="18" charset="0"/>
                              </a:rPr>
                            </m:ctrlPr>
                          </m:dPr>
                          <m:e>
                            <m:r>
                              <a:rPr lang="de-DE" sz="1200" i="1">
                                <a:solidFill>
                                  <a:schemeClr val="accent1"/>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oMath>
                    </m:oMathPara>
                  </a14:m>
                  <a:endParaRPr lang="en-GB" sz="1200" dirty="0"/>
                </a:p>
              </p:txBody>
            </p:sp>
          </mc:Choice>
          <mc:Fallback xmlns="">
            <p:sp>
              <p:nvSpPr>
                <p:cNvPr id="91" name="Rounded Rectangle 90">
                  <a:extLst>
                    <a:ext uri="{FF2B5EF4-FFF2-40B4-BE49-F238E27FC236}">
                      <a16:creationId xmlns:a16="http://schemas.microsoft.com/office/drawing/2014/main" id="{97305E82-3E94-6F4B-AC57-C4176FA67A02}"/>
                    </a:ext>
                  </a:extLst>
                </p:cNvPr>
                <p:cNvSpPr>
                  <a:spLocks noRot="1" noChangeAspect="1" noMove="1" noResize="1" noEditPoints="1" noAdjustHandles="1" noChangeArrowheads="1" noChangeShapeType="1" noTextEdit="1"/>
                </p:cNvSpPr>
                <p:nvPr/>
              </p:nvSpPr>
              <p:spPr>
                <a:xfrm>
                  <a:off x="2007549" y="9783534"/>
                  <a:ext cx="1673665" cy="204311"/>
                </a:xfrm>
                <a:prstGeom prst="roundRect">
                  <a:avLst/>
                </a:prstGeom>
                <a:blipFill>
                  <a:blip r:embed="rId19"/>
                  <a:stretch>
                    <a:fillRect l="-3008"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Rounded Rectangle 91">
                  <a:extLst>
                    <a:ext uri="{FF2B5EF4-FFF2-40B4-BE49-F238E27FC236}">
                      <a16:creationId xmlns:a16="http://schemas.microsoft.com/office/drawing/2014/main" id="{AB1B3134-B61E-3549-AEA8-41E35FB6AF7B}"/>
                    </a:ext>
                  </a:extLst>
                </p:cNvPr>
                <p:cNvSpPr/>
                <p:nvPr/>
              </p:nvSpPr>
              <p:spPr>
                <a:xfrm>
                  <a:off x="3767372" y="9787946"/>
                  <a:ext cx="1791751"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accent1"/>
                            </a:solidFill>
                            <a:latin typeface="Cambria Math" charset="0"/>
                          </a:rPr>
                          <m:t>𝑆𝑖𝑐𝑘</m:t>
                        </m:r>
                        <m:d>
                          <m:dPr>
                            <m:ctrlPr>
                              <a:rPr lang="de-DE" sz="1200" i="1">
                                <a:solidFill>
                                  <a:schemeClr val="accent1"/>
                                </a:solidFill>
                                <a:latin typeface="Cambria Math" panose="02040503050406030204" pitchFamily="18" charset="0"/>
                              </a:rPr>
                            </m:ctrlPr>
                          </m:dPr>
                          <m:e>
                            <m:r>
                              <a:rPr lang="de-DE" sz="1200" i="1">
                                <a:solidFill>
                                  <a:schemeClr val="accent1"/>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𝑚</m:t>
                            </m:r>
                          </m:e>
                        </m:d>
                      </m:oMath>
                    </m:oMathPara>
                  </a14:m>
                  <a:endParaRPr lang="en-GB" sz="1200" dirty="0"/>
                </a:p>
              </p:txBody>
            </p:sp>
          </mc:Choice>
          <mc:Fallback xmlns="">
            <p:sp>
              <p:nvSpPr>
                <p:cNvPr id="92" name="Rounded Rectangle 91">
                  <a:extLst>
                    <a:ext uri="{FF2B5EF4-FFF2-40B4-BE49-F238E27FC236}">
                      <a16:creationId xmlns:a16="http://schemas.microsoft.com/office/drawing/2014/main" id="{AB1B3134-B61E-3549-AEA8-41E35FB6AF7B}"/>
                    </a:ext>
                  </a:extLst>
                </p:cNvPr>
                <p:cNvSpPr>
                  <a:spLocks noRot="1" noChangeAspect="1" noMove="1" noResize="1" noEditPoints="1" noAdjustHandles="1" noChangeArrowheads="1" noChangeShapeType="1" noTextEdit="1"/>
                </p:cNvSpPr>
                <p:nvPr/>
              </p:nvSpPr>
              <p:spPr>
                <a:xfrm>
                  <a:off x="3767372" y="9787946"/>
                  <a:ext cx="1791751" cy="204311"/>
                </a:xfrm>
                <a:prstGeom prst="roundRect">
                  <a:avLst/>
                </a:prstGeom>
                <a:blipFill>
                  <a:blip r:embed="rId20"/>
                  <a:stretch>
                    <a:fillRect l="-2797"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Rounded Rectangle 92">
                  <a:extLst>
                    <a:ext uri="{FF2B5EF4-FFF2-40B4-BE49-F238E27FC236}">
                      <a16:creationId xmlns:a16="http://schemas.microsoft.com/office/drawing/2014/main" id="{F225DAC4-1753-F04C-A182-50C8862F3963}"/>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93" name="Rounded Rectangle 92">
                  <a:extLst>
                    <a:ext uri="{FF2B5EF4-FFF2-40B4-BE49-F238E27FC236}">
                      <a16:creationId xmlns:a16="http://schemas.microsoft.com/office/drawing/2014/main" id="{F225DAC4-1753-F04C-A182-50C8862F3963}"/>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21"/>
                  <a:stretch>
                    <a:fillRect l="-15625" b="-16667"/>
                  </a:stretch>
                </a:blipFill>
                <a:ln>
                  <a:solidFill>
                    <a:schemeClr val="tx1"/>
                  </a:solidFill>
                </a:ln>
              </p:spPr>
              <p:txBody>
                <a:bodyPr/>
                <a:lstStyle/>
                <a:p>
                  <a:r>
                    <a:rPr lang="en-GB">
                      <a:noFill/>
                    </a:rPr>
                    <a:t> </a:t>
                  </a:r>
                </a:p>
              </p:txBody>
            </p:sp>
          </mc:Fallback>
        </mc:AlternateContent>
      </p:grpSp>
    </p:spTree>
    <p:extLst>
      <p:ext uri="{BB962C8B-B14F-4D97-AF65-F5344CB8AC3E}">
        <p14:creationId xmlns:p14="http://schemas.microsoft.com/office/powerpoint/2010/main" val="315162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9">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0C84-F3A0-4845-A39C-B3880B2CBD27}"/>
              </a:ext>
            </a:extLst>
          </p:cNvPr>
          <p:cNvSpPr>
            <a:spLocks noGrp="1"/>
          </p:cNvSpPr>
          <p:nvPr>
            <p:ph type="title"/>
          </p:nvPr>
        </p:nvSpPr>
        <p:spPr/>
        <p:txBody>
          <a:bodyPr/>
          <a:lstStyle/>
          <a:p>
            <a:r>
              <a:rPr lang="en-GB" dirty="0"/>
              <a:t>FO Dtree ➝ FO Jtree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AACF22-AD9B-8442-B30D-55F06F782F27}"/>
                  </a:ext>
                </a:extLst>
              </p:cNvPr>
              <p:cNvSpPr>
                <a:spLocks noGrp="1"/>
              </p:cNvSpPr>
              <p:nvPr>
                <p:ph idx="1"/>
              </p:nvPr>
            </p:nvSpPr>
            <p:spPr>
              <a:xfrm>
                <a:off x="359626" y="1665066"/>
                <a:ext cx="4906384" cy="4240848"/>
              </a:xfrm>
            </p:spPr>
            <p:txBody>
              <a:bodyPr>
                <a:normAutofit/>
              </a:bodyPr>
              <a:lstStyle/>
              <a:p>
                <a:r>
                  <a:rPr lang="en-GB" dirty="0"/>
                  <a:t>But: Parclusters may contain a logical variable </a:t>
                </a:r>
                <a14:m>
                  <m:oMath xmlns:m="http://schemas.openxmlformats.org/officeDocument/2006/math">
                    <m:r>
                      <a:rPr lang="en-GB" i="1" dirty="0" smtClean="0">
                        <a:latin typeface="Cambria Math" panose="02040503050406030204" pitchFamily="18" charset="0"/>
                      </a:rPr>
                      <m:t>𝑋</m:t>
                    </m:r>
                  </m:oMath>
                </a14:m>
                <a:r>
                  <a:rPr lang="en-GB" dirty="0"/>
                  <a:t> or its representative </a:t>
                </a:r>
                <a14:m>
                  <m:oMath xmlns:m="http://schemas.openxmlformats.org/officeDocument/2006/math">
                    <m:r>
                      <a:rPr lang="en-GB" i="1" dirty="0" smtClean="0">
                        <a:latin typeface="Cambria Math" panose="02040503050406030204" pitchFamily="18" charset="0"/>
                      </a:rPr>
                      <m:t>𝑥</m:t>
                    </m:r>
                  </m:oMath>
                </a14:m>
                <a:endParaRPr lang="en-GB" dirty="0"/>
              </a:p>
              <a:p>
                <a:r>
                  <a:rPr lang="en-GB" dirty="0"/>
                  <a:t>For each source DPG node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𝑇</m:t>
                        </m:r>
                      </m:e>
                      <m:sub>
                        <m:r>
                          <a:rPr lang="de-DE" b="0" i="1" dirty="0" smtClean="0">
                            <a:latin typeface="Cambria Math" panose="02040503050406030204" pitchFamily="18" charset="0"/>
                          </a:rPr>
                          <m:t>𝑋</m:t>
                        </m:r>
                      </m:sub>
                    </m:sSub>
                  </m:oMath>
                </a14:m>
                <a:endParaRPr lang="en-GB" dirty="0"/>
              </a:p>
              <a:p>
                <a:pPr lvl="1"/>
                <a:r>
                  <a:rPr lang="en-GB" dirty="0"/>
                  <a:t>Apply the inverse substitution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𝜃</m:t>
                        </m:r>
                      </m:e>
                      <m:sup>
                        <m:r>
                          <a:rPr lang="en-GB" i="1">
                            <a:latin typeface="Cambria Math" panose="02040503050406030204" pitchFamily="18" charset="0"/>
                            <a:ea typeface="Cambria Math" panose="02040503050406030204" pitchFamily="18" charset="0"/>
                          </a:rPr>
                          <m:t>−1</m:t>
                        </m:r>
                      </m:sup>
                    </m:sSup>
                  </m:oMath>
                </a14:m>
                <a:r>
                  <a:rPr lang="en-GB" dirty="0"/>
                  <a:t> to the one applied during FO dtree construction to all parclusters that come from descendants of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𝑇</m:t>
                        </m:r>
                      </m:e>
                      <m:sub>
                        <m:r>
                          <a:rPr lang="de-DE" i="1" dirty="0">
                            <a:latin typeface="Cambria Math" panose="02040503050406030204" pitchFamily="18" charset="0"/>
                          </a:rPr>
                          <m:t>𝑋</m:t>
                        </m:r>
                      </m:sub>
                    </m:sSub>
                  </m:oMath>
                </a14:m>
                <a:r>
                  <a:rPr lang="en-GB" dirty="0"/>
                  <a:t>:</a:t>
                </a:r>
              </a:p>
              <a:p>
                <a:pPr marL="258503" lvl="1" indent="0">
                  <a:buNone/>
                </a:pPr>
                <a14:m>
                  <m:oMathPara xmlns:m="http://schemas.openxmlformats.org/officeDocument/2006/math">
                    <m:oMathParaPr>
                      <m:jc m:val="centerGroup"/>
                    </m:oMathParaPr>
                    <m:oMath xmlns:m="http://schemas.openxmlformats.org/officeDocument/2006/math">
                      <m:r>
                        <a:rPr lang="de-DE" sz="2000" i="1">
                          <a:solidFill>
                            <a:schemeClr val="bg1"/>
                          </a:solidFill>
                          <a:latin typeface="Cambria Math" panose="02040503050406030204" pitchFamily="18" charset="0"/>
                          <a:ea typeface="Cambria Math" panose="02040503050406030204" pitchFamily="18" charset="0"/>
                        </a:rPr>
                        <m:t>=</m:t>
                      </m:r>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𝜃</m:t>
                          </m:r>
                        </m:e>
                        <m:sup>
                          <m:r>
                            <a:rPr lang="en-GB" sz="2000" i="1">
                              <a:latin typeface="Cambria Math" panose="02040503050406030204" pitchFamily="18" charset="0"/>
                              <a:ea typeface="Cambria Math" panose="02040503050406030204" pitchFamily="18" charset="0"/>
                            </a:rPr>
                            <m:t>−1</m:t>
                          </m:r>
                        </m:sup>
                      </m:sSup>
                    </m:oMath>
                    <m:oMath xmlns:m="http://schemas.openxmlformats.org/officeDocument/2006/math">
                      <m:r>
                        <a:rPr lang="en-GB" sz="2000" i="1">
                          <a:latin typeface="Cambria Math" panose="02040503050406030204" pitchFamily="18" charset="0"/>
                          <a:ea typeface="Cambria Math" panose="02040503050406030204" pitchFamily="18" charset="0"/>
                        </a:rPr>
                        <m:t>=</m:t>
                      </m:r>
                      <m:sSup>
                        <m:sSupPr>
                          <m:ctrlPr>
                            <a:rPr lang="en-GB" sz="2000" i="1">
                              <a:latin typeface="Cambria Math" panose="02040503050406030204" pitchFamily="18" charset="0"/>
                              <a:ea typeface="Cambria Math" panose="02040503050406030204" pitchFamily="18" charset="0"/>
                            </a:rPr>
                          </m:ctrlPr>
                        </m:sSupPr>
                        <m:e>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𝑋</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𝑥</m:t>
                              </m:r>
                            </m:e>
                          </m:d>
                        </m:e>
                        <m:sup>
                          <m:r>
                            <a:rPr lang="en-GB" sz="2000" i="1">
                              <a:latin typeface="Cambria Math" panose="02040503050406030204" pitchFamily="18" charset="0"/>
                              <a:ea typeface="Cambria Math" panose="02040503050406030204" pitchFamily="18" charset="0"/>
                            </a:rPr>
                            <m:t>−1</m:t>
                          </m:r>
                        </m:sup>
                      </m:sSup>
                    </m:oMath>
                    <m:oMath xmlns:m="http://schemas.openxmlformats.org/officeDocument/2006/math">
                      <m:r>
                        <a:rPr lang="en-GB" sz="2000" i="1">
                          <a:latin typeface="Cambria Math" panose="02040503050406030204" pitchFamily="18" charset="0"/>
                          <a:ea typeface="Cambria Math" panose="02040503050406030204" pitchFamily="18" charset="0"/>
                        </a:rPr>
                        <m:t>=</m:t>
                      </m:r>
                      <m:d>
                        <m:dPr>
                          <m:begChr m:val="{"/>
                          <m:endChr m:val="}"/>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𝑥</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𝑋</m:t>
                          </m:r>
                        </m:e>
                      </m:d>
                    </m:oMath>
                  </m:oMathPara>
                </a14:m>
                <a:endParaRPr lang="en-GB" sz="2000" dirty="0"/>
              </a:p>
              <a:p>
                <a:pPr lvl="1"/>
                <a:endParaRPr lang="en-GB" dirty="0"/>
              </a:p>
            </p:txBody>
          </p:sp>
        </mc:Choice>
        <mc:Fallback xmlns="">
          <p:sp>
            <p:nvSpPr>
              <p:cNvPr id="3" name="Content Placeholder 2">
                <a:extLst>
                  <a:ext uri="{FF2B5EF4-FFF2-40B4-BE49-F238E27FC236}">
                    <a16:creationId xmlns:a16="http://schemas.microsoft.com/office/drawing/2014/main" id="{D3AACF22-AD9B-8442-B30D-55F06F782F27}"/>
                  </a:ext>
                </a:extLst>
              </p:cNvPr>
              <p:cNvSpPr>
                <a:spLocks noGrp="1" noRot="1" noChangeAspect="1" noMove="1" noResize="1" noEditPoints="1" noAdjustHandles="1" noChangeArrowheads="1" noChangeShapeType="1" noTextEdit="1"/>
              </p:cNvSpPr>
              <p:nvPr>
                <p:ph idx="1"/>
              </p:nvPr>
            </p:nvSpPr>
            <p:spPr>
              <a:xfrm>
                <a:off x="359626" y="1665066"/>
                <a:ext cx="4906384" cy="4240848"/>
              </a:xfrm>
              <a:blipFill>
                <a:blip r:embed="rId2"/>
                <a:stretch>
                  <a:fillRect l="-3351" t="-2687" r="-360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8F89B3F-C0DF-7140-B639-A2CBECDBCF16}"/>
              </a:ext>
            </a:extLst>
          </p:cNvPr>
          <p:cNvSpPr>
            <a:spLocks noGrp="1"/>
          </p:cNvSpPr>
          <p:nvPr>
            <p:ph type="sldNum" sz="quarter" idx="4"/>
          </p:nvPr>
        </p:nvSpPr>
        <p:spPr/>
        <p:txBody>
          <a:bodyPr/>
          <a:lstStyle/>
          <a:p>
            <a:fld id="{67C9959E-8E6B-B04C-9955-EA096F41CA7A}" type="slidenum">
              <a:rPr lang="en-GB" smtClean="0"/>
              <a:t>27</a:t>
            </a:fld>
            <a:endParaRPr lang="en-GB"/>
          </a:p>
        </p:txBody>
      </p:sp>
      <p:sp>
        <p:nvSpPr>
          <p:cNvPr id="61" name="Date Placeholder 60">
            <a:extLst>
              <a:ext uri="{FF2B5EF4-FFF2-40B4-BE49-F238E27FC236}">
                <a16:creationId xmlns:a16="http://schemas.microsoft.com/office/drawing/2014/main" id="{D9A99BA5-F1D5-5E48-98AE-96EC74F2E121}"/>
              </a:ext>
            </a:extLst>
          </p:cNvPr>
          <p:cNvSpPr>
            <a:spLocks noGrp="1"/>
          </p:cNvSpPr>
          <p:nvPr>
            <p:ph type="dt" sz="half" idx="2"/>
          </p:nvPr>
        </p:nvSpPr>
        <p:spPr/>
        <p:txBody>
          <a:bodyPr/>
          <a:lstStyle/>
          <a:p>
            <a:r>
              <a:rPr lang="en-GB"/>
              <a:t>Exact Inference: LJT</a:t>
            </a:r>
            <a:endParaRPr lang="en-US" dirty="0"/>
          </a:p>
        </p:txBody>
      </p:sp>
      <p:sp>
        <p:nvSpPr>
          <p:cNvPr id="62" name="Footer Placeholder 61">
            <a:extLst>
              <a:ext uri="{FF2B5EF4-FFF2-40B4-BE49-F238E27FC236}">
                <a16:creationId xmlns:a16="http://schemas.microsoft.com/office/drawing/2014/main" id="{A3DE6F0E-F1EE-0C46-92DD-35E7ACB05A92}"/>
              </a:ext>
            </a:extLst>
          </p:cNvPr>
          <p:cNvSpPr>
            <a:spLocks noGrp="1"/>
          </p:cNvSpPr>
          <p:nvPr>
            <p:ph type="ftr" sz="quarter" idx="3"/>
          </p:nvPr>
        </p:nvSpPr>
        <p:spPr/>
        <p:txBody>
          <a:bodyPr/>
          <a:lstStyle/>
          <a:p>
            <a:r>
              <a:rPr lang="en-GB"/>
              <a:t>T. Braun - StaRAI</a:t>
            </a:r>
          </a:p>
        </p:txBody>
      </p:sp>
      <p:grpSp>
        <p:nvGrpSpPr>
          <p:cNvPr id="63" name="Group 62">
            <a:extLst>
              <a:ext uri="{FF2B5EF4-FFF2-40B4-BE49-F238E27FC236}">
                <a16:creationId xmlns:a16="http://schemas.microsoft.com/office/drawing/2014/main" id="{D90734A0-980E-8A47-978E-B50EF66CD95D}"/>
              </a:ext>
            </a:extLst>
          </p:cNvPr>
          <p:cNvGrpSpPr/>
          <p:nvPr/>
        </p:nvGrpSpPr>
        <p:grpSpPr>
          <a:xfrm>
            <a:off x="5949959" y="2541500"/>
            <a:ext cx="5881716" cy="3400004"/>
            <a:chOff x="2007549" y="6858000"/>
            <a:chExt cx="5881716" cy="3400004"/>
          </a:xfrm>
        </p:grpSpPr>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918E8716-7957-8F41-AFC7-2E234CACFBAA}"/>
                    </a:ext>
                  </a:extLst>
                </p:cNvPr>
                <p:cNvSpPr/>
                <p:nvPr/>
              </p:nvSpPr>
              <p:spPr>
                <a:xfrm>
                  <a:off x="6716966" y="9885643"/>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64" name="Rectangle 63">
                  <a:extLst>
                    <a:ext uri="{FF2B5EF4-FFF2-40B4-BE49-F238E27FC236}">
                      <a16:creationId xmlns:a16="http://schemas.microsoft.com/office/drawing/2014/main" id="{918E8716-7957-8F41-AFC7-2E234CACFBAA}"/>
                    </a:ext>
                  </a:extLst>
                </p:cNvPr>
                <p:cNvSpPr>
                  <a:spLocks noRot="1" noChangeAspect="1" noMove="1" noResize="1" noEditPoints="1" noAdjustHandles="1" noChangeArrowheads="1" noChangeShapeType="1" noTextEdit="1"/>
                </p:cNvSpPr>
                <p:nvPr/>
              </p:nvSpPr>
              <p:spPr>
                <a:xfrm>
                  <a:off x="6716966" y="9885643"/>
                  <a:ext cx="472758" cy="369012"/>
                </a:xfrm>
                <a:prstGeom prst="rect">
                  <a:avLst/>
                </a:prstGeom>
                <a:blipFill>
                  <a:blip r:embed="rId3"/>
                  <a:stretch>
                    <a:fillRect b="-3333"/>
                  </a:stretch>
                </a:blipFill>
              </p:spPr>
              <p:txBody>
                <a:bodyPr/>
                <a:lstStyle/>
                <a:p>
                  <a:r>
                    <a:rPr lang="en-GB">
                      <a:noFill/>
                    </a:rPr>
                    <a:t> </a:t>
                  </a:r>
                </a:p>
              </p:txBody>
            </p:sp>
          </mc:Fallback>
        </mc:AlternateContent>
        <p:cxnSp>
          <p:nvCxnSpPr>
            <p:cNvPr id="65" name="Straight Connector 64">
              <a:extLst>
                <a:ext uri="{FF2B5EF4-FFF2-40B4-BE49-F238E27FC236}">
                  <a16:creationId xmlns:a16="http://schemas.microsoft.com/office/drawing/2014/main" id="{13425BA0-0144-7E44-BB91-66AAB13742AC}"/>
                </a:ext>
              </a:extLst>
            </p:cNvPr>
            <p:cNvCxnSpPr>
              <a:cxnSpLocks/>
              <a:stCxn id="90" idx="0"/>
              <a:endCxn id="73" idx="2"/>
            </p:cNvCxnSpPr>
            <p:nvPr/>
          </p:nvCxnSpPr>
          <p:spPr>
            <a:xfrm flipH="1" flipV="1">
              <a:off x="3840300" y="8372544"/>
              <a:ext cx="822949" cy="41371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F5627A4-E039-734C-BFBE-875129F59CCB}"/>
                </a:ext>
              </a:extLst>
            </p:cNvPr>
            <p:cNvCxnSpPr>
              <a:cxnSpLocks/>
              <a:stCxn id="91" idx="0"/>
              <a:endCxn id="75" idx="2"/>
            </p:cNvCxnSpPr>
            <p:nvPr/>
          </p:nvCxnSpPr>
          <p:spPr>
            <a:xfrm flipV="1">
              <a:off x="6950515" y="9616948"/>
              <a:ext cx="2831" cy="16499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19FCF40-97EE-F149-B619-6E4EF24A13B6}"/>
                </a:ext>
              </a:extLst>
            </p:cNvPr>
            <p:cNvCxnSpPr>
              <a:cxnSpLocks/>
              <a:stCxn id="75" idx="0"/>
              <a:endCxn id="77" idx="2"/>
            </p:cNvCxnSpPr>
            <p:nvPr/>
          </p:nvCxnSpPr>
          <p:spPr>
            <a:xfrm flipH="1" flipV="1">
              <a:off x="6951762" y="9008945"/>
              <a:ext cx="1584" cy="40369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D03C555-217E-3648-8525-C3664A553EE1}"/>
                </a:ext>
              </a:extLst>
            </p:cNvPr>
            <p:cNvCxnSpPr>
              <a:cxnSpLocks/>
              <a:stCxn id="76" idx="0"/>
              <a:endCxn id="72" idx="2"/>
            </p:cNvCxnSpPr>
            <p:nvPr/>
          </p:nvCxnSpPr>
          <p:spPr>
            <a:xfrm flipH="1" flipV="1">
              <a:off x="5809792" y="7062311"/>
              <a:ext cx="1141966" cy="470266"/>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571949F-0C92-6045-9D69-62644CC8F0C3}"/>
                </a:ext>
              </a:extLst>
            </p:cNvPr>
            <p:cNvCxnSpPr>
              <a:cxnSpLocks/>
              <a:stCxn id="78" idx="0"/>
              <a:endCxn id="72" idx="2"/>
            </p:cNvCxnSpPr>
            <p:nvPr/>
          </p:nvCxnSpPr>
          <p:spPr>
            <a:xfrm flipV="1">
              <a:off x="3839395" y="7062311"/>
              <a:ext cx="1970397" cy="470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9E53C24F-D915-3941-BC7B-2775E0258A19}"/>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70" name="Rectangle 69">
                  <a:extLst>
                    <a:ext uri="{FF2B5EF4-FFF2-40B4-BE49-F238E27FC236}">
                      <a16:creationId xmlns:a16="http://schemas.microsoft.com/office/drawing/2014/main" id="{9E53C24F-D915-3941-BC7B-2775E0258A19}"/>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4"/>
                  <a:stretch>
                    <a:fillRect b="-3333"/>
                  </a:stretch>
                </a:blipFill>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C1F4E7CE-804D-3544-84D1-758C9D1B9223}"/>
                </a:ext>
              </a:extLst>
            </p:cNvPr>
            <p:cNvCxnSpPr>
              <a:cxnSpLocks/>
              <a:stCxn id="94" idx="0"/>
              <a:endCxn id="72" idx="2"/>
            </p:cNvCxnSpPr>
            <p:nvPr/>
          </p:nvCxnSpPr>
          <p:spPr>
            <a:xfrm flipV="1">
              <a:off x="5806802" y="7062311"/>
              <a:ext cx="2990" cy="2719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ounded Rectangle 71">
                  <a:extLst>
                    <a:ext uri="{FF2B5EF4-FFF2-40B4-BE49-F238E27FC236}">
                      <a16:creationId xmlns:a16="http://schemas.microsoft.com/office/drawing/2014/main" id="{5D703A68-D0C6-2644-80F6-4DAC02ECC853}"/>
                    </a:ext>
                  </a:extLst>
                </p:cNvPr>
                <p:cNvSpPr/>
                <p:nvPr/>
              </p:nvSpPr>
              <p:spPr>
                <a:xfrm>
                  <a:off x="5620700" y="6858000"/>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oMath>
                    </m:oMathPara>
                  </a14:m>
                  <a:endParaRPr lang="en-GB" sz="1200" dirty="0">
                    <a:solidFill>
                      <a:schemeClr val="tx1">
                        <a:lumMod val="60000"/>
                        <a:lumOff val="40000"/>
                      </a:schemeClr>
                    </a:solidFill>
                  </a:endParaRPr>
                </a:p>
              </p:txBody>
            </p:sp>
          </mc:Choice>
          <mc:Fallback xmlns="">
            <p:sp>
              <p:nvSpPr>
                <p:cNvPr id="72" name="Rounded Rectangle 71">
                  <a:extLst>
                    <a:ext uri="{FF2B5EF4-FFF2-40B4-BE49-F238E27FC236}">
                      <a16:creationId xmlns:a16="http://schemas.microsoft.com/office/drawing/2014/main" id="{5D703A68-D0C6-2644-80F6-4DAC02ECC853}"/>
                    </a:ext>
                  </a:extLst>
                </p:cNvPr>
                <p:cNvSpPr>
                  <a:spLocks noRot="1" noChangeAspect="1" noMove="1" noResize="1" noEditPoints="1" noAdjustHandles="1" noChangeArrowheads="1" noChangeShapeType="1" noTextEdit="1"/>
                </p:cNvSpPr>
                <p:nvPr/>
              </p:nvSpPr>
              <p:spPr>
                <a:xfrm>
                  <a:off x="5620700" y="6858000"/>
                  <a:ext cx="378184" cy="204311"/>
                </a:xfrm>
                <a:prstGeom prst="roundRect">
                  <a:avLst/>
                </a:prstGeom>
                <a:blipFill>
                  <a:blip r:embed="rId5"/>
                  <a:stretch>
                    <a:fillRect l="-1250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ounded Rectangle 72">
                  <a:extLst>
                    <a:ext uri="{FF2B5EF4-FFF2-40B4-BE49-F238E27FC236}">
                      <a16:creationId xmlns:a16="http://schemas.microsoft.com/office/drawing/2014/main" id="{AE2D02C2-34AD-2B43-A933-688F9CE3EDFD}"/>
                    </a:ext>
                  </a:extLst>
                </p:cNvPr>
                <p:cNvSpPr/>
                <p:nvPr/>
              </p:nvSpPr>
              <p:spPr>
                <a:xfrm>
                  <a:off x="3370163" y="8168233"/>
                  <a:ext cx="94027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oMath>
                    </m:oMathPara>
                  </a14:m>
                  <a:endParaRPr lang="en-GB" sz="1200" dirty="0">
                    <a:solidFill>
                      <a:schemeClr val="tx1">
                        <a:lumMod val="60000"/>
                        <a:lumOff val="40000"/>
                      </a:schemeClr>
                    </a:solidFill>
                  </a:endParaRPr>
                </a:p>
              </p:txBody>
            </p:sp>
          </mc:Choice>
          <mc:Fallback xmlns="">
            <p:sp>
              <p:nvSpPr>
                <p:cNvPr id="73" name="Rounded Rectangle 72">
                  <a:extLst>
                    <a:ext uri="{FF2B5EF4-FFF2-40B4-BE49-F238E27FC236}">
                      <a16:creationId xmlns:a16="http://schemas.microsoft.com/office/drawing/2014/main" id="{AE2D02C2-34AD-2B43-A933-688F9CE3EDFD}"/>
                    </a:ext>
                  </a:extLst>
                </p:cNvPr>
                <p:cNvSpPr>
                  <a:spLocks noRot="1" noChangeAspect="1" noMove="1" noResize="1" noEditPoints="1" noAdjustHandles="1" noChangeArrowheads="1" noChangeShapeType="1" noTextEdit="1"/>
                </p:cNvSpPr>
                <p:nvPr/>
              </p:nvSpPr>
              <p:spPr>
                <a:xfrm>
                  <a:off x="3370163" y="8168233"/>
                  <a:ext cx="940274" cy="204311"/>
                </a:xfrm>
                <a:prstGeom prst="roundRect">
                  <a:avLst/>
                </a:prstGeom>
                <a:blipFill>
                  <a:blip r:embed="rId6"/>
                  <a:stretch>
                    <a:fillRect l="-6667"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Rounded Rectangle 73">
                  <a:extLst>
                    <a:ext uri="{FF2B5EF4-FFF2-40B4-BE49-F238E27FC236}">
                      <a16:creationId xmlns:a16="http://schemas.microsoft.com/office/drawing/2014/main" id="{584DC437-4C6D-F442-BDD7-329588D9115A}"/>
                    </a:ext>
                  </a:extLst>
                </p:cNvPr>
                <p:cNvSpPr/>
                <p:nvPr/>
              </p:nvSpPr>
              <p:spPr>
                <a:xfrm>
                  <a:off x="6249392" y="8168233"/>
                  <a:ext cx="1407906"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oMath>
                    </m:oMathPara>
                  </a14:m>
                  <a:endParaRPr lang="en-GB" sz="1200" dirty="0">
                    <a:solidFill>
                      <a:schemeClr val="tx1">
                        <a:lumMod val="60000"/>
                        <a:lumOff val="40000"/>
                      </a:schemeClr>
                    </a:solidFill>
                  </a:endParaRPr>
                </a:p>
              </p:txBody>
            </p:sp>
          </mc:Choice>
          <mc:Fallback xmlns="">
            <p:sp>
              <p:nvSpPr>
                <p:cNvPr id="74" name="Rounded Rectangle 73">
                  <a:extLst>
                    <a:ext uri="{FF2B5EF4-FFF2-40B4-BE49-F238E27FC236}">
                      <a16:creationId xmlns:a16="http://schemas.microsoft.com/office/drawing/2014/main" id="{584DC437-4C6D-F442-BDD7-329588D9115A}"/>
                    </a:ext>
                  </a:extLst>
                </p:cNvPr>
                <p:cNvSpPr>
                  <a:spLocks noRot="1" noChangeAspect="1" noMove="1" noResize="1" noEditPoints="1" noAdjustHandles="1" noChangeArrowheads="1" noChangeShapeType="1" noTextEdit="1"/>
                </p:cNvSpPr>
                <p:nvPr/>
              </p:nvSpPr>
              <p:spPr>
                <a:xfrm>
                  <a:off x="6249392" y="8168233"/>
                  <a:ext cx="1407906" cy="204311"/>
                </a:xfrm>
                <a:prstGeom prst="roundRect">
                  <a:avLst/>
                </a:prstGeom>
                <a:blipFill>
                  <a:blip r:embed="rId7"/>
                  <a:stretch>
                    <a:fillRect l="-4464"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8CC72B43-9675-4641-BA0C-574E966CF82B}"/>
                    </a:ext>
                  </a:extLst>
                </p:cNvPr>
                <p:cNvSpPr/>
                <p:nvPr/>
              </p:nvSpPr>
              <p:spPr>
                <a:xfrm>
                  <a:off x="6249393" y="9412637"/>
                  <a:ext cx="140790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𝑖</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oMath>
                    </m:oMathPara>
                  </a14:m>
                  <a:endParaRPr lang="en-GB" sz="1200" dirty="0">
                    <a:solidFill>
                      <a:schemeClr val="tx1">
                        <a:lumMod val="60000"/>
                        <a:lumOff val="40000"/>
                      </a:schemeClr>
                    </a:solidFill>
                  </a:endParaRPr>
                </a:p>
              </p:txBody>
            </p:sp>
          </mc:Choice>
          <mc:Fallback xmlns="">
            <p:sp>
              <p:nvSpPr>
                <p:cNvPr id="75" name="Rounded Rectangle 74">
                  <a:extLst>
                    <a:ext uri="{FF2B5EF4-FFF2-40B4-BE49-F238E27FC236}">
                      <a16:creationId xmlns:a16="http://schemas.microsoft.com/office/drawing/2014/main" id="{8CC72B43-9675-4641-BA0C-574E966CF82B}"/>
                    </a:ext>
                  </a:extLst>
                </p:cNvPr>
                <p:cNvSpPr>
                  <a:spLocks noRot="1" noChangeAspect="1" noMove="1" noResize="1" noEditPoints="1" noAdjustHandles="1" noChangeArrowheads="1" noChangeShapeType="1" noTextEdit="1"/>
                </p:cNvSpPr>
                <p:nvPr/>
              </p:nvSpPr>
              <p:spPr>
                <a:xfrm>
                  <a:off x="6249393" y="9412637"/>
                  <a:ext cx="1407905" cy="204311"/>
                </a:xfrm>
                <a:prstGeom prst="roundRect">
                  <a:avLst/>
                </a:prstGeom>
                <a:blipFill>
                  <a:blip r:embed="rId8"/>
                  <a:stretch>
                    <a:fillRect l="-3571"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6F1A75C8-8194-D64F-8568-99C4C522D36D}"/>
                    </a:ext>
                  </a:extLst>
                </p:cNvPr>
                <p:cNvSpPr txBox="1">
                  <a:spLocks noChangeAspect="1"/>
                </p:cNvSpPr>
                <p:nvPr/>
              </p:nvSpPr>
              <p:spPr>
                <a:xfrm>
                  <a:off x="6277520" y="7532577"/>
                  <a:ext cx="13484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b="0" i="1" smtClean="0">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sub>
                        </m:sSub>
                      </m:oMath>
                    </m:oMathPara>
                  </a14:m>
                  <a:endParaRPr lang="en-GB" sz="1200" dirty="0"/>
                </a:p>
              </p:txBody>
            </p:sp>
          </mc:Choice>
          <mc:Fallback xmlns="">
            <p:sp>
              <p:nvSpPr>
                <p:cNvPr id="76" name="TextBox 75">
                  <a:extLst>
                    <a:ext uri="{FF2B5EF4-FFF2-40B4-BE49-F238E27FC236}">
                      <a16:creationId xmlns:a16="http://schemas.microsoft.com/office/drawing/2014/main" id="{6F1A75C8-8194-D64F-8568-99C4C522D36D}"/>
                    </a:ext>
                  </a:extLst>
                </p:cNvPr>
                <p:cNvSpPr txBox="1">
                  <a:spLocks noRot="1" noChangeAspect="1" noMove="1" noResize="1" noEditPoints="1" noAdjustHandles="1" noChangeArrowheads="1" noChangeShapeType="1" noTextEdit="1"/>
                </p:cNvSpPr>
                <p:nvPr/>
              </p:nvSpPr>
              <p:spPr>
                <a:xfrm>
                  <a:off x="6277520" y="7532577"/>
                  <a:ext cx="1348475" cy="222686"/>
                </a:xfrm>
                <a:prstGeom prst="roundRect">
                  <a:avLst/>
                </a:prstGeom>
                <a:blipFill>
                  <a:blip r:embed="rId9"/>
                  <a:stretch>
                    <a:fillRect l="-1852"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3DC4FB3-148B-D541-A2F8-8795D43DFE78}"/>
                    </a:ext>
                  </a:extLst>
                </p:cNvPr>
                <p:cNvSpPr txBox="1">
                  <a:spLocks/>
                </p:cNvSpPr>
                <p:nvPr/>
              </p:nvSpPr>
              <p:spPr>
                <a:xfrm>
                  <a:off x="6014258" y="8786259"/>
                  <a:ext cx="1875007"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sub>
                        </m:sSub>
                      </m:oMath>
                    </m:oMathPara>
                  </a14:m>
                  <a:endParaRPr lang="en-GB" sz="1200" dirty="0"/>
                </a:p>
              </p:txBody>
            </p:sp>
          </mc:Choice>
          <mc:Fallback xmlns="">
            <p:sp>
              <p:nvSpPr>
                <p:cNvPr id="77" name="TextBox 76">
                  <a:extLst>
                    <a:ext uri="{FF2B5EF4-FFF2-40B4-BE49-F238E27FC236}">
                      <a16:creationId xmlns:a16="http://schemas.microsoft.com/office/drawing/2014/main" id="{13DC4FB3-148B-D541-A2F8-8795D43DFE78}"/>
                    </a:ext>
                  </a:extLst>
                </p:cNvPr>
                <p:cNvSpPr txBox="1">
                  <a:spLocks noRot="1" noChangeAspect="1" noMove="1" noResize="1" noEditPoints="1" noAdjustHandles="1" noChangeArrowheads="1" noChangeShapeType="1" noTextEdit="1"/>
                </p:cNvSpPr>
                <p:nvPr/>
              </p:nvSpPr>
              <p:spPr>
                <a:xfrm>
                  <a:off x="6014258" y="8786259"/>
                  <a:ext cx="1875007" cy="222686"/>
                </a:xfrm>
                <a:prstGeom prst="roundRect">
                  <a:avLst/>
                </a:prstGeom>
                <a:blipFill>
                  <a:blip r:embed="rId10"/>
                  <a:stretch>
                    <a:fillRect l="-2000"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80CA9DE5-2AB9-9B4C-B4C7-7BBEE5909E6A}"/>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78" name="TextBox 77">
                  <a:extLst>
                    <a:ext uri="{FF2B5EF4-FFF2-40B4-BE49-F238E27FC236}">
                      <a16:creationId xmlns:a16="http://schemas.microsoft.com/office/drawing/2014/main" id="{80CA9DE5-2AB9-9B4C-B4C7-7BBEE5909E6A}"/>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11"/>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79" name="Straight Connector 78">
              <a:extLst>
                <a:ext uri="{FF2B5EF4-FFF2-40B4-BE49-F238E27FC236}">
                  <a16:creationId xmlns:a16="http://schemas.microsoft.com/office/drawing/2014/main" id="{3201BEA4-D452-514F-83AD-7430D408CC55}"/>
                </a:ext>
              </a:extLst>
            </p:cNvPr>
            <p:cNvCxnSpPr>
              <a:cxnSpLocks/>
              <a:stCxn id="85" idx="0"/>
              <a:endCxn id="73" idx="2"/>
            </p:cNvCxnSpPr>
            <p:nvPr/>
          </p:nvCxnSpPr>
          <p:spPr>
            <a:xfrm flipV="1">
              <a:off x="2844383" y="8372544"/>
              <a:ext cx="995917"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5CC015E-0229-034C-A2AF-3B68F79AAAA8}"/>
                </a:ext>
              </a:extLst>
            </p:cNvPr>
            <p:cNvCxnSpPr>
              <a:cxnSpLocks/>
              <a:stCxn id="73" idx="0"/>
              <a:endCxn id="78" idx="2"/>
            </p:cNvCxnSpPr>
            <p:nvPr/>
          </p:nvCxnSpPr>
          <p:spPr>
            <a:xfrm flipH="1" flipV="1">
              <a:off x="3839395" y="7755263"/>
              <a:ext cx="905"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A828CED-0C12-0543-B1B6-217B75DE84E4}"/>
                </a:ext>
              </a:extLst>
            </p:cNvPr>
            <p:cNvCxnSpPr>
              <a:cxnSpLocks/>
              <a:stCxn id="77" idx="0"/>
              <a:endCxn id="74" idx="2"/>
            </p:cNvCxnSpPr>
            <p:nvPr/>
          </p:nvCxnSpPr>
          <p:spPr>
            <a:xfrm flipV="1">
              <a:off x="6951762" y="8372544"/>
              <a:ext cx="1583" cy="4137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87BAE70-3BCA-184D-9538-7CD9D3D47B92}"/>
                </a:ext>
              </a:extLst>
            </p:cNvPr>
            <p:cNvCxnSpPr>
              <a:cxnSpLocks/>
              <a:stCxn id="74" idx="0"/>
              <a:endCxn id="76" idx="2"/>
            </p:cNvCxnSpPr>
            <p:nvPr/>
          </p:nvCxnSpPr>
          <p:spPr>
            <a:xfrm flipH="1" flipV="1">
              <a:off x="6951758" y="7755263"/>
              <a:ext cx="1587" cy="41297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F9DD22D7-FD07-AB46-B0E4-2BE4ADC9070F}"/>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83" name="Rectangle 82">
                  <a:extLst>
                    <a:ext uri="{FF2B5EF4-FFF2-40B4-BE49-F238E27FC236}">
                      <a16:creationId xmlns:a16="http://schemas.microsoft.com/office/drawing/2014/main" id="{F9DD22D7-FD07-AB46-B0E4-2BE4ADC9070F}"/>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12"/>
                  <a:stretch>
                    <a:fillRect b="-3333"/>
                  </a:stretch>
                </a:blipFill>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416DD89F-69C4-A849-8BF9-5E7AC2AA4212}"/>
                </a:ext>
              </a:extLst>
            </p:cNvPr>
            <p:cNvCxnSpPr>
              <a:cxnSpLocks/>
              <a:stCxn id="92" idx="0"/>
              <a:endCxn id="85"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ounded Rectangle 84">
                  <a:extLst>
                    <a:ext uri="{FF2B5EF4-FFF2-40B4-BE49-F238E27FC236}">
                      <a16:creationId xmlns:a16="http://schemas.microsoft.com/office/drawing/2014/main" id="{2AE1DC59-9902-5444-99D5-50C80A313B33}"/>
                    </a:ext>
                  </a:extLst>
                </p:cNvPr>
                <p:cNvSpPr/>
                <p:nvPr/>
              </p:nvSpPr>
              <p:spPr>
                <a:xfrm>
                  <a:off x="2007550" y="8795446"/>
                  <a:ext cx="167366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oMath>
                    </m:oMathPara>
                  </a14:m>
                  <a:endParaRPr lang="en-GB" sz="1200" dirty="0">
                    <a:solidFill>
                      <a:schemeClr val="tx1">
                        <a:lumMod val="60000"/>
                        <a:lumOff val="40000"/>
                      </a:schemeClr>
                    </a:solidFill>
                  </a:endParaRPr>
                </a:p>
              </p:txBody>
            </p:sp>
          </mc:Choice>
          <mc:Fallback xmlns="">
            <p:sp>
              <p:nvSpPr>
                <p:cNvPr id="85" name="Rounded Rectangle 84">
                  <a:extLst>
                    <a:ext uri="{FF2B5EF4-FFF2-40B4-BE49-F238E27FC236}">
                      <a16:creationId xmlns:a16="http://schemas.microsoft.com/office/drawing/2014/main" id="{2AE1DC59-9902-5444-99D5-50C80A313B33}"/>
                    </a:ext>
                  </a:extLst>
                </p:cNvPr>
                <p:cNvSpPr>
                  <a:spLocks noRot="1" noChangeAspect="1" noMove="1" noResize="1" noEditPoints="1" noAdjustHandles="1" noChangeArrowheads="1" noChangeShapeType="1" noTextEdit="1"/>
                </p:cNvSpPr>
                <p:nvPr/>
              </p:nvSpPr>
              <p:spPr>
                <a:xfrm>
                  <a:off x="2007550" y="8795446"/>
                  <a:ext cx="1673665" cy="204311"/>
                </a:xfrm>
                <a:prstGeom prst="roundRect">
                  <a:avLst/>
                </a:prstGeom>
                <a:blipFill>
                  <a:blip r:embed="rId13"/>
                  <a:stretch>
                    <a:fillRect l="-3008"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DC85BBF-9755-9A42-B1B5-4BD62184FB09}"/>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86" name="Rectangle 85">
                  <a:extLst>
                    <a:ext uri="{FF2B5EF4-FFF2-40B4-BE49-F238E27FC236}">
                      <a16:creationId xmlns:a16="http://schemas.microsoft.com/office/drawing/2014/main" id="{BDC85BBF-9755-9A42-B1B5-4BD62184FB09}"/>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4"/>
                  <a:stretch>
                    <a:fillRect b="-3333"/>
                  </a:stretch>
                </a:blipFill>
              </p:spPr>
              <p:txBody>
                <a:bodyPr/>
                <a:lstStyle/>
                <a:p>
                  <a:r>
                    <a:rPr lang="en-GB">
                      <a:noFill/>
                    </a:rPr>
                    <a:t> </a:t>
                  </a:r>
                </a:p>
              </p:txBody>
            </p:sp>
          </mc:Fallback>
        </mc:AlternateContent>
        <p:cxnSp>
          <p:nvCxnSpPr>
            <p:cNvPr id="87" name="Straight Connector 86">
              <a:extLst>
                <a:ext uri="{FF2B5EF4-FFF2-40B4-BE49-F238E27FC236}">
                  <a16:creationId xmlns:a16="http://schemas.microsoft.com/office/drawing/2014/main" id="{3AD53322-6662-364B-A36E-B5B9491B6EB4}"/>
                </a:ext>
              </a:extLst>
            </p:cNvPr>
            <p:cNvCxnSpPr>
              <a:cxnSpLocks/>
              <a:stCxn id="93" idx="0"/>
              <a:endCxn id="89" idx="2"/>
            </p:cNvCxnSpPr>
            <p:nvPr/>
          </p:nvCxnSpPr>
          <p:spPr>
            <a:xfrm flipV="1">
              <a:off x="4663248"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C65DD55-83CD-384F-933E-C96355A36610}"/>
                </a:ext>
              </a:extLst>
            </p:cNvPr>
            <p:cNvCxnSpPr>
              <a:cxnSpLocks/>
              <a:stCxn id="89" idx="0"/>
              <a:endCxn id="90" idx="2"/>
            </p:cNvCxnSpPr>
            <p:nvPr/>
          </p:nvCxnSpPr>
          <p:spPr>
            <a:xfrm flipV="1">
              <a:off x="4663249" y="9008945"/>
              <a:ext cx="0" cy="406283"/>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Rounded Rectangle 88">
                  <a:extLst>
                    <a:ext uri="{FF2B5EF4-FFF2-40B4-BE49-F238E27FC236}">
                      <a16:creationId xmlns:a16="http://schemas.microsoft.com/office/drawing/2014/main" id="{27D20509-2689-7241-9EED-6544199747ED}"/>
                    </a:ext>
                  </a:extLst>
                </p:cNvPr>
                <p:cNvSpPr/>
                <p:nvPr/>
              </p:nvSpPr>
              <p:spPr>
                <a:xfrm>
                  <a:off x="3767373" y="9415228"/>
                  <a:ext cx="1791751"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𝑚</m:t>
                            </m:r>
                          </m:e>
                        </m:d>
                      </m:oMath>
                    </m:oMathPara>
                  </a14:m>
                  <a:endParaRPr lang="en-GB" sz="1200" dirty="0">
                    <a:solidFill>
                      <a:schemeClr val="tx1">
                        <a:lumMod val="60000"/>
                        <a:lumOff val="40000"/>
                      </a:schemeClr>
                    </a:solidFill>
                  </a:endParaRPr>
                </a:p>
              </p:txBody>
            </p:sp>
          </mc:Choice>
          <mc:Fallback xmlns="">
            <p:sp>
              <p:nvSpPr>
                <p:cNvPr id="89" name="Rounded Rectangle 88">
                  <a:extLst>
                    <a:ext uri="{FF2B5EF4-FFF2-40B4-BE49-F238E27FC236}">
                      <a16:creationId xmlns:a16="http://schemas.microsoft.com/office/drawing/2014/main" id="{27D20509-2689-7241-9EED-6544199747ED}"/>
                    </a:ext>
                  </a:extLst>
                </p:cNvPr>
                <p:cNvSpPr>
                  <a:spLocks noRot="1" noChangeAspect="1" noMove="1" noResize="1" noEditPoints="1" noAdjustHandles="1" noChangeArrowheads="1" noChangeShapeType="1" noTextEdit="1"/>
                </p:cNvSpPr>
                <p:nvPr/>
              </p:nvSpPr>
              <p:spPr>
                <a:xfrm>
                  <a:off x="3767373" y="9415228"/>
                  <a:ext cx="1791751" cy="204311"/>
                </a:xfrm>
                <a:prstGeom prst="roundRect">
                  <a:avLst/>
                </a:prstGeom>
                <a:blipFill>
                  <a:blip r:embed="rId15"/>
                  <a:stretch>
                    <a:fillRect l="-2797"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8377CC3-3F35-8E4E-AF2D-DE9ADAAD9DCB}"/>
                    </a:ext>
                  </a:extLst>
                </p:cNvPr>
                <p:cNvSpPr txBox="1">
                  <a:spLocks/>
                </p:cNvSpPr>
                <p:nvPr/>
              </p:nvSpPr>
              <p:spPr>
                <a:xfrm>
                  <a:off x="3953922" y="8786259"/>
                  <a:ext cx="1418653"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90" name="TextBox 89">
                  <a:extLst>
                    <a:ext uri="{FF2B5EF4-FFF2-40B4-BE49-F238E27FC236}">
                      <a16:creationId xmlns:a16="http://schemas.microsoft.com/office/drawing/2014/main" id="{D8377CC3-3F35-8E4E-AF2D-DE9ADAAD9DCB}"/>
                    </a:ext>
                  </a:extLst>
                </p:cNvPr>
                <p:cNvSpPr txBox="1">
                  <a:spLocks noRot="1" noChangeAspect="1" noMove="1" noResize="1" noEditPoints="1" noAdjustHandles="1" noChangeArrowheads="1" noChangeShapeType="1" noTextEdit="1"/>
                </p:cNvSpPr>
                <p:nvPr/>
              </p:nvSpPr>
              <p:spPr>
                <a:xfrm>
                  <a:off x="3953922" y="8786259"/>
                  <a:ext cx="1418653" cy="222686"/>
                </a:xfrm>
                <a:prstGeom prst="roundRect">
                  <a:avLst/>
                </a:prstGeom>
                <a:blipFill>
                  <a:blip r:embed="rId16"/>
                  <a:stretch>
                    <a:fillRect l="-2655"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Rounded Rectangle 90">
                  <a:extLst>
                    <a:ext uri="{FF2B5EF4-FFF2-40B4-BE49-F238E27FC236}">
                      <a16:creationId xmlns:a16="http://schemas.microsoft.com/office/drawing/2014/main" id="{8E735438-E177-674A-BBA3-51E8277A8F76}"/>
                    </a:ext>
                  </a:extLst>
                </p:cNvPr>
                <p:cNvSpPr/>
                <p:nvPr/>
              </p:nvSpPr>
              <p:spPr>
                <a:xfrm>
                  <a:off x="6246562" y="9781945"/>
                  <a:ext cx="140790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𝑖</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𝑑</m:t>
                            </m:r>
                          </m:e>
                        </m:d>
                      </m:oMath>
                    </m:oMathPara>
                  </a14:m>
                  <a:endParaRPr lang="en-GB" sz="1200" dirty="0"/>
                </a:p>
              </p:txBody>
            </p:sp>
          </mc:Choice>
          <mc:Fallback xmlns="">
            <p:sp>
              <p:nvSpPr>
                <p:cNvPr id="91" name="Rounded Rectangle 90">
                  <a:extLst>
                    <a:ext uri="{FF2B5EF4-FFF2-40B4-BE49-F238E27FC236}">
                      <a16:creationId xmlns:a16="http://schemas.microsoft.com/office/drawing/2014/main" id="{8E735438-E177-674A-BBA3-51E8277A8F76}"/>
                    </a:ext>
                  </a:extLst>
                </p:cNvPr>
                <p:cNvSpPr>
                  <a:spLocks noRot="1" noChangeAspect="1" noMove="1" noResize="1" noEditPoints="1" noAdjustHandles="1" noChangeArrowheads="1" noChangeShapeType="1" noTextEdit="1"/>
                </p:cNvSpPr>
                <p:nvPr/>
              </p:nvSpPr>
              <p:spPr>
                <a:xfrm>
                  <a:off x="6246562" y="9781945"/>
                  <a:ext cx="1407905" cy="204311"/>
                </a:xfrm>
                <a:prstGeom prst="roundRect">
                  <a:avLst/>
                </a:prstGeom>
                <a:blipFill>
                  <a:blip r:embed="rId17"/>
                  <a:stretch>
                    <a:fillRect l="-354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Rounded Rectangle 91">
                  <a:extLst>
                    <a:ext uri="{FF2B5EF4-FFF2-40B4-BE49-F238E27FC236}">
                      <a16:creationId xmlns:a16="http://schemas.microsoft.com/office/drawing/2014/main" id="{C3A268F8-11F1-B24B-8DEE-EC2C8A98FDBC}"/>
                    </a:ext>
                  </a:extLst>
                </p:cNvPr>
                <p:cNvSpPr/>
                <p:nvPr/>
              </p:nvSpPr>
              <p:spPr>
                <a:xfrm>
                  <a:off x="2007549" y="9783534"/>
                  <a:ext cx="167366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oMath>
                    </m:oMathPara>
                  </a14:m>
                  <a:endParaRPr lang="en-GB" sz="1200" dirty="0">
                    <a:solidFill>
                      <a:schemeClr val="tx1">
                        <a:lumMod val="60000"/>
                        <a:lumOff val="40000"/>
                      </a:schemeClr>
                    </a:solidFill>
                  </a:endParaRPr>
                </a:p>
              </p:txBody>
            </p:sp>
          </mc:Choice>
          <mc:Fallback xmlns="">
            <p:sp>
              <p:nvSpPr>
                <p:cNvPr id="92" name="Rounded Rectangle 91">
                  <a:extLst>
                    <a:ext uri="{FF2B5EF4-FFF2-40B4-BE49-F238E27FC236}">
                      <a16:creationId xmlns:a16="http://schemas.microsoft.com/office/drawing/2014/main" id="{C3A268F8-11F1-B24B-8DEE-EC2C8A98FDBC}"/>
                    </a:ext>
                  </a:extLst>
                </p:cNvPr>
                <p:cNvSpPr>
                  <a:spLocks noRot="1" noChangeAspect="1" noMove="1" noResize="1" noEditPoints="1" noAdjustHandles="1" noChangeArrowheads="1" noChangeShapeType="1" noTextEdit="1"/>
                </p:cNvSpPr>
                <p:nvPr/>
              </p:nvSpPr>
              <p:spPr>
                <a:xfrm>
                  <a:off x="2007549" y="9783534"/>
                  <a:ext cx="1673665" cy="204311"/>
                </a:xfrm>
                <a:prstGeom prst="roundRect">
                  <a:avLst/>
                </a:prstGeom>
                <a:blipFill>
                  <a:blip r:embed="rId18"/>
                  <a:stretch>
                    <a:fillRect l="-3008"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Rounded Rectangle 92">
                  <a:extLst>
                    <a:ext uri="{FF2B5EF4-FFF2-40B4-BE49-F238E27FC236}">
                      <a16:creationId xmlns:a16="http://schemas.microsoft.com/office/drawing/2014/main" id="{BB95827F-7263-9644-AE77-9D50A4CBF853}"/>
                    </a:ext>
                  </a:extLst>
                </p:cNvPr>
                <p:cNvSpPr/>
                <p:nvPr/>
              </p:nvSpPr>
              <p:spPr>
                <a:xfrm>
                  <a:off x="3767372" y="9787946"/>
                  <a:ext cx="1791751"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𝑥</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𝑚</m:t>
                            </m:r>
                          </m:e>
                        </m:d>
                      </m:oMath>
                    </m:oMathPara>
                  </a14:m>
                  <a:endParaRPr lang="en-GB" sz="1200" dirty="0">
                    <a:solidFill>
                      <a:schemeClr val="tx1">
                        <a:lumMod val="60000"/>
                        <a:lumOff val="40000"/>
                      </a:schemeClr>
                    </a:solidFill>
                  </a:endParaRPr>
                </a:p>
              </p:txBody>
            </p:sp>
          </mc:Choice>
          <mc:Fallback xmlns="">
            <p:sp>
              <p:nvSpPr>
                <p:cNvPr id="93" name="Rounded Rectangle 92">
                  <a:extLst>
                    <a:ext uri="{FF2B5EF4-FFF2-40B4-BE49-F238E27FC236}">
                      <a16:creationId xmlns:a16="http://schemas.microsoft.com/office/drawing/2014/main" id="{BB95827F-7263-9644-AE77-9D50A4CBF853}"/>
                    </a:ext>
                  </a:extLst>
                </p:cNvPr>
                <p:cNvSpPr>
                  <a:spLocks noRot="1" noChangeAspect="1" noMove="1" noResize="1" noEditPoints="1" noAdjustHandles="1" noChangeArrowheads="1" noChangeShapeType="1" noTextEdit="1"/>
                </p:cNvSpPr>
                <p:nvPr/>
              </p:nvSpPr>
              <p:spPr>
                <a:xfrm>
                  <a:off x="3767372" y="9787946"/>
                  <a:ext cx="1791751" cy="204311"/>
                </a:xfrm>
                <a:prstGeom prst="roundRect">
                  <a:avLst/>
                </a:prstGeom>
                <a:blipFill>
                  <a:blip r:embed="rId19"/>
                  <a:stretch>
                    <a:fillRect l="-2797"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Rounded Rectangle 93">
                  <a:extLst>
                    <a:ext uri="{FF2B5EF4-FFF2-40B4-BE49-F238E27FC236}">
                      <a16:creationId xmlns:a16="http://schemas.microsoft.com/office/drawing/2014/main" id="{1FE893B3-CE7A-9341-A20F-C0A11FE970A3}"/>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94" name="Rounded Rectangle 93">
                  <a:extLst>
                    <a:ext uri="{FF2B5EF4-FFF2-40B4-BE49-F238E27FC236}">
                      <a16:creationId xmlns:a16="http://schemas.microsoft.com/office/drawing/2014/main" id="{1FE893B3-CE7A-9341-A20F-C0A11FE970A3}"/>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20"/>
                  <a:stretch>
                    <a:fillRect l="-15625" b="-16667"/>
                  </a:stretch>
                </a:blipFill>
                <a:ln>
                  <a:solidFill>
                    <a:schemeClr val="tx1"/>
                  </a:solidFill>
                </a:ln>
              </p:spPr>
              <p:txBody>
                <a:bodyPr/>
                <a:lstStyle/>
                <a:p>
                  <a:r>
                    <a:rPr lang="en-GB">
                      <a:noFill/>
                    </a:rPr>
                    <a:t> </a:t>
                  </a:r>
                </a:p>
              </p:txBody>
            </p:sp>
          </mc:Fallback>
        </mc:AlternateContent>
      </p:grpSp>
      <p:sp>
        <p:nvSpPr>
          <p:cNvPr id="95" name="Rectangle 94">
            <a:extLst>
              <a:ext uri="{FF2B5EF4-FFF2-40B4-BE49-F238E27FC236}">
                <a16:creationId xmlns:a16="http://schemas.microsoft.com/office/drawing/2014/main" id="{A0DAA91F-B1C1-764A-ABF5-0FDF758D0A18}"/>
              </a:ext>
            </a:extLst>
          </p:cNvPr>
          <p:cNvSpPr/>
          <p:nvPr/>
        </p:nvSpPr>
        <p:spPr>
          <a:xfrm>
            <a:off x="8040087" y="3893652"/>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3A0D4558-C6B0-6F44-AFF6-1C02439B5874}"/>
              </a:ext>
            </a:extLst>
          </p:cNvPr>
          <p:cNvSpPr/>
          <p:nvPr/>
        </p:nvSpPr>
        <p:spPr>
          <a:xfrm>
            <a:off x="7409974" y="4518879"/>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00C66030-5E8C-0945-BBC9-05557952608D}"/>
              </a:ext>
            </a:extLst>
          </p:cNvPr>
          <p:cNvSpPr/>
          <p:nvPr/>
        </p:nvSpPr>
        <p:spPr>
          <a:xfrm>
            <a:off x="6684022" y="4518879"/>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1C9AA197-5B09-9E4E-B401-C25076A8AFDD}"/>
              </a:ext>
            </a:extLst>
          </p:cNvPr>
          <p:cNvSpPr/>
          <p:nvPr/>
        </p:nvSpPr>
        <p:spPr>
          <a:xfrm>
            <a:off x="8641633" y="4518879"/>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5A688D7D-D7B1-654E-B913-7287EE0A60CD}"/>
              </a:ext>
            </a:extLst>
          </p:cNvPr>
          <p:cNvSpPr/>
          <p:nvPr/>
        </p:nvSpPr>
        <p:spPr>
          <a:xfrm>
            <a:off x="7409974" y="5511059"/>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48760FAF-B40E-DA43-8122-79F6DB3CDDDB}"/>
              </a:ext>
            </a:extLst>
          </p:cNvPr>
          <p:cNvSpPr/>
          <p:nvPr/>
        </p:nvSpPr>
        <p:spPr>
          <a:xfrm>
            <a:off x="6684022" y="5511059"/>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A50A6568-461A-F34D-B52E-EA8CB79443CD}"/>
              </a:ext>
            </a:extLst>
          </p:cNvPr>
          <p:cNvSpPr/>
          <p:nvPr/>
        </p:nvSpPr>
        <p:spPr>
          <a:xfrm>
            <a:off x="8444713" y="5511059"/>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95FD63F9-12A2-B44B-BDFF-EB7F84D7342F}"/>
              </a:ext>
            </a:extLst>
          </p:cNvPr>
          <p:cNvSpPr/>
          <p:nvPr/>
        </p:nvSpPr>
        <p:spPr>
          <a:xfrm>
            <a:off x="9095367" y="5511059"/>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Rectangle 102">
            <a:extLst>
              <a:ext uri="{FF2B5EF4-FFF2-40B4-BE49-F238E27FC236}">
                <a16:creationId xmlns:a16="http://schemas.microsoft.com/office/drawing/2014/main" id="{190E4D6F-C1CA-0448-B99D-F7E9FA0B06C0}"/>
              </a:ext>
            </a:extLst>
          </p:cNvPr>
          <p:cNvSpPr/>
          <p:nvPr/>
        </p:nvSpPr>
        <p:spPr>
          <a:xfrm>
            <a:off x="9246189" y="5511059"/>
            <a:ext cx="146401"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FB471F85-61DC-FA4A-9E75-A84A33637919}"/>
              </a:ext>
            </a:extLst>
          </p:cNvPr>
          <p:cNvSpPr/>
          <p:nvPr/>
        </p:nvSpPr>
        <p:spPr>
          <a:xfrm>
            <a:off x="8444713" y="5138189"/>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5C4CF16E-ABAF-A344-8590-41A0651AF4CB}"/>
              </a:ext>
            </a:extLst>
          </p:cNvPr>
          <p:cNvSpPr/>
          <p:nvPr/>
        </p:nvSpPr>
        <p:spPr>
          <a:xfrm>
            <a:off x="9095367" y="5138189"/>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Rectangle 105">
            <a:extLst>
              <a:ext uri="{FF2B5EF4-FFF2-40B4-BE49-F238E27FC236}">
                <a16:creationId xmlns:a16="http://schemas.microsoft.com/office/drawing/2014/main" id="{605CBD15-73C3-494B-B3F2-98B181627A1B}"/>
              </a:ext>
            </a:extLst>
          </p:cNvPr>
          <p:cNvSpPr/>
          <p:nvPr/>
        </p:nvSpPr>
        <p:spPr>
          <a:xfrm>
            <a:off x="9246189" y="5138189"/>
            <a:ext cx="144250"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E9E0E17A-DA54-A249-A535-913FACEB1068}"/>
              </a:ext>
            </a:extLst>
          </p:cNvPr>
          <p:cNvSpPr/>
          <p:nvPr/>
        </p:nvSpPr>
        <p:spPr>
          <a:xfrm>
            <a:off x="11385328" y="3887969"/>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CB9E6481-8951-5044-9AAE-D5E69FC6D899}"/>
              </a:ext>
            </a:extLst>
          </p:cNvPr>
          <p:cNvSpPr/>
          <p:nvPr/>
        </p:nvSpPr>
        <p:spPr>
          <a:xfrm>
            <a:off x="11167779" y="4516496"/>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27AAF33D-7B0F-0F4A-A256-11B37353CBD1}"/>
              </a:ext>
            </a:extLst>
          </p:cNvPr>
          <p:cNvSpPr/>
          <p:nvPr/>
        </p:nvSpPr>
        <p:spPr>
          <a:xfrm>
            <a:off x="11385328" y="5133912"/>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279DA7E6-DC4F-7C4F-BA59-379C14272F69}"/>
              </a:ext>
            </a:extLst>
          </p:cNvPr>
          <p:cNvSpPr/>
          <p:nvPr/>
        </p:nvSpPr>
        <p:spPr>
          <a:xfrm>
            <a:off x="10876030" y="5133912"/>
            <a:ext cx="88649"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8E813063-987D-4B40-9DE1-71EA3F66CC7E}"/>
              </a:ext>
            </a:extLst>
          </p:cNvPr>
          <p:cNvSpPr/>
          <p:nvPr/>
        </p:nvSpPr>
        <p:spPr>
          <a:xfrm>
            <a:off x="11385328" y="5508111"/>
            <a:ext cx="113708"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A1194D81-C5DA-704B-92E4-AD7170670353}"/>
              </a:ext>
            </a:extLst>
          </p:cNvPr>
          <p:cNvSpPr/>
          <p:nvPr/>
        </p:nvSpPr>
        <p:spPr>
          <a:xfrm>
            <a:off x="10876030" y="5508111"/>
            <a:ext cx="88649" cy="12876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A853F0BA-7BC6-D746-BECD-328B363AF080}"/>
                  </a:ext>
                </a:extLst>
              </p:cNvPr>
              <p:cNvSpPr/>
              <p:nvPr/>
            </p:nvSpPr>
            <p:spPr>
              <a:xfrm>
                <a:off x="11484650"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𝐷</m:t>
                          </m:r>
                        </m:sub>
                      </m:sSub>
                    </m:oMath>
                  </m:oMathPara>
                </a14:m>
                <a:endParaRPr lang="en-GB" sz="1200" dirty="0"/>
              </a:p>
            </p:txBody>
          </p:sp>
        </mc:Choice>
        <mc:Fallback xmlns="">
          <p:sp>
            <p:nvSpPr>
              <p:cNvPr id="113" name="Rectangle 112">
                <a:extLst>
                  <a:ext uri="{FF2B5EF4-FFF2-40B4-BE49-F238E27FC236}">
                    <a16:creationId xmlns:a16="http://schemas.microsoft.com/office/drawing/2014/main" id="{A853F0BA-7BC6-D746-BECD-328B363AF080}"/>
                  </a:ext>
                </a:extLst>
              </p:cNvPr>
              <p:cNvSpPr>
                <a:spLocks noRot="1" noChangeAspect="1" noMove="1" noResize="1" noEditPoints="1" noAdjustHandles="1" noChangeArrowheads="1" noChangeShapeType="1" noTextEdit="1"/>
              </p:cNvSpPr>
              <p:nvPr/>
            </p:nvSpPr>
            <p:spPr>
              <a:xfrm>
                <a:off x="11484650" y="3187231"/>
                <a:ext cx="384080"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548B86B0-7EA2-B74E-A928-8236F25A3DD3}"/>
                  </a:ext>
                </a:extLst>
              </p:cNvPr>
              <p:cNvSpPr/>
              <p:nvPr/>
            </p:nvSpPr>
            <p:spPr>
              <a:xfrm>
                <a:off x="11758822" y="4437496"/>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𝐼</m:t>
                          </m:r>
                        </m:sub>
                      </m:sSub>
                    </m:oMath>
                  </m:oMathPara>
                </a14:m>
                <a:endParaRPr lang="en-GB" sz="1200" dirty="0"/>
              </a:p>
            </p:txBody>
          </p:sp>
        </mc:Choice>
        <mc:Fallback xmlns="">
          <p:sp>
            <p:nvSpPr>
              <p:cNvPr id="114" name="Rectangle 113">
                <a:extLst>
                  <a:ext uri="{FF2B5EF4-FFF2-40B4-BE49-F238E27FC236}">
                    <a16:creationId xmlns:a16="http://schemas.microsoft.com/office/drawing/2014/main" id="{548B86B0-7EA2-B74E-A928-8236F25A3DD3}"/>
                  </a:ext>
                </a:extLst>
              </p:cNvPr>
              <p:cNvSpPr>
                <a:spLocks noRot="1" noChangeAspect="1" noMove="1" noResize="1" noEditPoints="1" noAdjustHandles="1" noChangeArrowheads="1" noChangeShapeType="1" noTextEdit="1"/>
              </p:cNvSpPr>
              <p:nvPr/>
            </p:nvSpPr>
            <p:spPr>
              <a:xfrm>
                <a:off x="11758822" y="4437496"/>
                <a:ext cx="348044" cy="27699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45DD6959-05E2-8943-9465-C728E5E614C3}"/>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115" name="Rectangle 114">
                <a:extLst>
                  <a:ext uri="{FF2B5EF4-FFF2-40B4-BE49-F238E27FC236}">
                    <a16:creationId xmlns:a16="http://schemas.microsoft.com/office/drawing/2014/main" id="{45DD6959-05E2-8943-9465-C728E5E614C3}"/>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Rectangle 115">
                <a:extLst>
                  <a:ext uri="{FF2B5EF4-FFF2-40B4-BE49-F238E27FC236}">
                    <a16:creationId xmlns:a16="http://schemas.microsoft.com/office/drawing/2014/main" id="{E0C3E35D-AFFE-6B43-A6FA-D3BA00B7B30C}"/>
                  </a:ext>
                </a:extLst>
              </p:cNvPr>
              <p:cNvSpPr/>
              <p:nvPr/>
            </p:nvSpPr>
            <p:spPr>
              <a:xfrm>
                <a:off x="8193000" y="3825101"/>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116" name="Rectangle 115">
                <a:extLst>
                  <a:ext uri="{FF2B5EF4-FFF2-40B4-BE49-F238E27FC236}">
                    <a16:creationId xmlns:a16="http://schemas.microsoft.com/office/drawing/2014/main" id="{E0C3E35D-AFFE-6B43-A6FA-D3BA00B7B30C}"/>
                  </a:ext>
                </a:extLst>
              </p:cNvPr>
              <p:cNvSpPr>
                <a:spLocks noRot="1" noChangeAspect="1" noMove="1" noResize="1" noEditPoints="1" noAdjustHandles="1" noChangeArrowheads="1" noChangeShapeType="1" noTextEdit="1"/>
              </p:cNvSpPr>
              <p:nvPr/>
            </p:nvSpPr>
            <p:spPr>
              <a:xfrm>
                <a:off x="8193000" y="3825101"/>
                <a:ext cx="365421" cy="2769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2C22F195-C0BF-6D4F-8948-396ABA51D128}"/>
                  </a:ext>
                </a:extLst>
              </p:cNvPr>
              <p:cNvSpPr/>
              <p:nvPr/>
            </p:nvSpPr>
            <p:spPr>
              <a:xfrm>
                <a:off x="11526664" y="3813849"/>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𝑑</m:t>
                          </m:r>
                        </m:sub>
                      </m:sSub>
                    </m:oMath>
                  </m:oMathPara>
                </a14:m>
                <a:endParaRPr lang="en-GB" sz="1200" dirty="0"/>
              </a:p>
            </p:txBody>
          </p:sp>
        </mc:Choice>
        <mc:Fallback xmlns="">
          <p:sp>
            <p:nvSpPr>
              <p:cNvPr id="117" name="Rectangle 116">
                <a:extLst>
                  <a:ext uri="{FF2B5EF4-FFF2-40B4-BE49-F238E27FC236}">
                    <a16:creationId xmlns:a16="http://schemas.microsoft.com/office/drawing/2014/main" id="{2C22F195-C0BF-6D4F-8948-396ABA51D128}"/>
                  </a:ext>
                </a:extLst>
              </p:cNvPr>
              <p:cNvSpPr>
                <a:spLocks noRot="1" noChangeAspect="1" noMove="1" noResize="1" noEditPoints="1" noAdjustHandles="1" noChangeArrowheads="1" noChangeShapeType="1" noTextEdit="1"/>
              </p:cNvSpPr>
              <p:nvPr/>
            </p:nvSpPr>
            <p:spPr>
              <a:xfrm>
                <a:off x="11526664" y="3813849"/>
                <a:ext cx="384080" cy="27699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31A252D2-949F-DB4F-A1C3-A451AB0CAF24}"/>
                  </a:ext>
                </a:extLst>
              </p:cNvPr>
              <p:cNvSpPr/>
              <p:nvPr/>
            </p:nvSpPr>
            <p:spPr>
              <a:xfrm>
                <a:off x="11520686" y="5058548"/>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𝑖</m:t>
                          </m:r>
                        </m:sub>
                      </m:sSub>
                    </m:oMath>
                  </m:oMathPara>
                </a14:m>
                <a:endParaRPr lang="en-GB" sz="1200" dirty="0"/>
              </a:p>
            </p:txBody>
          </p:sp>
        </mc:Choice>
        <mc:Fallback xmlns="">
          <p:sp>
            <p:nvSpPr>
              <p:cNvPr id="118" name="Rectangle 117">
                <a:extLst>
                  <a:ext uri="{FF2B5EF4-FFF2-40B4-BE49-F238E27FC236}">
                    <a16:creationId xmlns:a16="http://schemas.microsoft.com/office/drawing/2014/main" id="{31A252D2-949F-DB4F-A1C3-A451AB0CAF24}"/>
                  </a:ext>
                </a:extLst>
              </p:cNvPr>
              <p:cNvSpPr>
                <a:spLocks noRot="1" noChangeAspect="1" noMove="1" noResize="1" noEditPoints="1" noAdjustHandles="1" noChangeArrowheads="1" noChangeShapeType="1" noTextEdit="1"/>
              </p:cNvSpPr>
              <p:nvPr/>
            </p:nvSpPr>
            <p:spPr>
              <a:xfrm>
                <a:off x="11520686" y="5058548"/>
                <a:ext cx="348044" cy="276999"/>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63B71513-E07D-7344-A50B-751133DD1564}"/>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119" name="Rectangle 118">
                <a:extLst>
                  <a:ext uri="{FF2B5EF4-FFF2-40B4-BE49-F238E27FC236}">
                    <a16:creationId xmlns:a16="http://schemas.microsoft.com/office/drawing/2014/main" id="{63B71513-E07D-7344-A50B-751133DD1564}"/>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Rectangle 119">
                <a:extLst>
                  <a:ext uri="{FF2B5EF4-FFF2-40B4-BE49-F238E27FC236}">
                    <a16:creationId xmlns:a16="http://schemas.microsoft.com/office/drawing/2014/main" id="{B27619C9-F082-7841-AD5D-E2A2AA8C073D}"/>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120" name="Rectangle 119">
                <a:extLst>
                  <a:ext uri="{FF2B5EF4-FFF2-40B4-BE49-F238E27FC236}">
                    <a16:creationId xmlns:a16="http://schemas.microsoft.com/office/drawing/2014/main" id="{B27619C9-F082-7841-AD5D-E2A2AA8C073D}"/>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28"/>
                <a:stretch>
                  <a:fillRect/>
                </a:stretch>
              </a:blipFill>
            </p:spPr>
            <p:txBody>
              <a:bodyPr/>
              <a:lstStyle/>
              <a:p>
                <a:r>
                  <a:rPr lang="en-GB">
                    <a:noFill/>
                  </a:rPr>
                  <a:t> </a:t>
                </a:r>
              </a:p>
            </p:txBody>
          </p:sp>
        </mc:Fallback>
      </mc:AlternateContent>
      <p:sp>
        <p:nvSpPr>
          <p:cNvPr id="121" name="TextBox 120">
            <a:extLst>
              <a:ext uri="{FF2B5EF4-FFF2-40B4-BE49-F238E27FC236}">
                <a16:creationId xmlns:a16="http://schemas.microsoft.com/office/drawing/2014/main" id="{AEE9E7DB-48AF-5F44-9EBE-8C1DEA0B6350}"/>
              </a:ext>
            </a:extLst>
          </p:cNvPr>
          <p:cNvSpPr txBox="1"/>
          <p:nvPr/>
        </p:nvSpPr>
        <p:spPr>
          <a:xfrm>
            <a:off x="9941079" y="2500729"/>
            <a:ext cx="445956" cy="276999"/>
          </a:xfrm>
          <a:prstGeom prst="rect">
            <a:avLst/>
          </a:prstGeom>
          <a:noFill/>
        </p:spPr>
        <p:txBody>
          <a:bodyPr wrap="none" rtlCol="0">
            <a:spAutoFit/>
          </a:bodyPr>
          <a:lstStyle/>
          <a:p>
            <a:r>
              <a:rPr lang="en-GB" sz="1200" i="1" dirty="0"/>
              <a:t>root</a:t>
            </a:r>
          </a:p>
        </p:txBody>
      </p:sp>
    </p:spTree>
    <p:extLst>
      <p:ext uri="{BB962C8B-B14F-4D97-AF65-F5344CB8AC3E}">
        <p14:creationId xmlns:p14="http://schemas.microsoft.com/office/powerpoint/2010/main" val="3402639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FO Dtree ➝ FO Jtree</a:t>
            </a:r>
          </a:p>
        </p:txBody>
      </p:sp>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a:xfrm>
            <a:off x="359625" y="1665066"/>
            <a:ext cx="5537503" cy="4240848"/>
          </a:xfrm>
        </p:spPr>
        <p:txBody>
          <a:bodyPr>
            <a:normAutofit/>
          </a:bodyPr>
          <a:lstStyle/>
          <a:p>
            <a:r>
              <a:rPr lang="en-GB" dirty="0"/>
              <a:t>Result after transformation </a:t>
            </a:r>
            <a:r>
              <a:rPr lang="en-GB" dirty="0">
                <a:solidFill>
                  <a:srgbClr val="FFC000"/>
                </a:solidFill>
              </a:rPr>
              <a:t>not minimal</a:t>
            </a:r>
          </a:p>
          <a:p>
            <a:pPr lvl="1"/>
            <a:r>
              <a:rPr lang="en-GB" dirty="0"/>
              <a:t>Can remove complete parclusters and still have an FO jtree</a:t>
            </a:r>
          </a:p>
          <a:p>
            <a:pPr lvl="2"/>
            <a:r>
              <a:rPr lang="en-GB" dirty="0"/>
              <a:t>Even if we keep parclusters that carry constraint information that we would otherwise lose</a:t>
            </a:r>
          </a:p>
          <a:p>
            <a:pPr lvl="1"/>
            <a:r>
              <a:rPr lang="en-GB" dirty="0"/>
              <a:t>E.g., </a:t>
            </a:r>
          </a:p>
          <a:p>
            <a:pPr lvl="2"/>
            <a:r>
              <a:rPr lang="en-GB" dirty="0"/>
              <a:t>Parclusters </a:t>
            </a:r>
            <a:r>
              <a:rPr lang="en-GB" dirty="0">
                <a:solidFill>
                  <a:srgbClr val="FFC000"/>
                </a:solidFill>
              </a:rPr>
              <a:t>marked</a:t>
            </a:r>
          </a:p>
          <a:p>
            <a:r>
              <a:rPr lang="en-GB" dirty="0"/>
              <a:t>Observation</a:t>
            </a:r>
          </a:p>
          <a:p>
            <a:pPr lvl="1"/>
            <a:r>
              <a:rPr lang="en-GB" dirty="0">
                <a:solidFill>
                  <a:schemeClr val="accent1"/>
                </a:solidFill>
              </a:rPr>
              <a:t>Parclusters are subsets of other parclusters </a:t>
            </a:r>
          </a:p>
          <a:p>
            <a:pPr lvl="2"/>
            <a:r>
              <a:rPr lang="en-GB" dirty="0"/>
              <a:t>Use for minimisation</a:t>
            </a:r>
          </a:p>
        </p:txBody>
      </p:sp>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28</a:t>
            </a:fld>
            <a:endParaRPr lang="en-GB"/>
          </a:p>
        </p:txBody>
      </p:sp>
      <p:sp>
        <p:nvSpPr>
          <p:cNvPr id="3" name="Date Placeholder 2">
            <a:extLst>
              <a:ext uri="{FF2B5EF4-FFF2-40B4-BE49-F238E27FC236}">
                <a16:creationId xmlns:a16="http://schemas.microsoft.com/office/drawing/2014/main" id="{FB693654-4394-2E46-A228-56840BE5E048}"/>
              </a:ext>
            </a:extLst>
          </p:cNvPr>
          <p:cNvSpPr>
            <a:spLocks noGrp="1"/>
          </p:cNvSpPr>
          <p:nvPr>
            <p:ph type="dt" sz="half" idx="2"/>
          </p:nvPr>
        </p:nvSpPr>
        <p:spPr/>
        <p:txBody>
          <a:bodyPr/>
          <a:lstStyle/>
          <a:p>
            <a:r>
              <a:rPr lang="en-GB"/>
              <a:t>Exact Inference: LJT</a:t>
            </a:r>
            <a:endParaRPr lang="en-US" dirty="0"/>
          </a:p>
        </p:txBody>
      </p:sp>
      <p:sp>
        <p:nvSpPr>
          <p:cNvPr id="5" name="Footer Placeholder 4">
            <a:extLst>
              <a:ext uri="{FF2B5EF4-FFF2-40B4-BE49-F238E27FC236}">
                <a16:creationId xmlns:a16="http://schemas.microsoft.com/office/drawing/2014/main" id="{E03B0664-16C7-0847-8290-8457624E099D}"/>
              </a:ext>
            </a:extLst>
          </p:cNvPr>
          <p:cNvSpPr>
            <a:spLocks noGrp="1"/>
          </p:cNvSpPr>
          <p:nvPr>
            <p:ph type="ftr" sz="quarter" idx="3"/>
          </p:nvPr>
        </p:nvSpPr>
        <p:spPr/>
        <p:txBody>
          <a:bodyPr/>
          <a:lstStyle/>
          <a:p>
            <a:r>
              <a:rPr lang="en-GB"/>
              <a:t>T. Braun - StaRAI</a:t>
            </a:r>
          </a:p>
        </p:txBody>
      </p:sp>
      <p:grpSp>
        <p:nvGrpSpPr>
          <p:cNvPr id="35" name="Group 34">
            <a:extLst>
              <a:ext uri="{FF2B5EF4-FFF2-40B4-BE49-F238E27FC236}">
                <a16:creationId xmlns:a16="http://schemas.microsoft.com/office/drawing/2014/main" id="{184B2734-59BA-E949-A942-92F6B25B56EB}"/>
              </a:ext>
            </a:extLst>
          </p:cNvPr>
          <p:cNvGrpSpPr/>
          <p:nvPr/>
        </p:nvGrpSpPr>
        <p:grpSpPr>
          <a:xfrm>
            <a:off x="5933062" y="2541500"/>
            <a:ext cx="5898613" cy="3400004"/>
            <a:chOff x="1990652" y="6858000"/>
            <a:chExt cx="5898613" cy="3400004"/>
          </a:xfrm>
        </p:grpSpPr>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C067D14A-E3F4-E941-BC98-EAAD5EBEA6F7}"/>
                    </a:ext>
                  </a:extLst>
                </p:cNvPr>
                <p:cNvSpPr/>
                <p:nvPr/>
              </p:nvSpPr>
              <p:spPr>
                <a:xfrm>
                  <a:off x="6716966" y="9885643"/>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36" name="Rectangle 35">
                  <a:extLst>
                    <a:ext uri="{FF2B5EF4-FFF2-40B4-BE49-F238E27FC236}">
                      <a16:creationId xmlns:a16="http://schemas.microsoft.com/office/drawing/2014/main" id="{C067D14A-E3F4-E941-BC98-EAAD5EBEA6F7}"/>
                    </a:ext>
                  </a:extLst>
                </p:cNvPr>
                <p:cNvSpPr>
                  <a:spLocks noRot="1" noChangeAspect="1" noMove="1" noResize="1" noEditPoints="1" noAdjustHandles="1" noChangeArrowheads="1" noChangeShapeType="1" noTextEdit="1"/>
                </p:cNvSpPr>
                <p:nvPr/>
              </p:nvSpPr>
              <p:spPr>
                <a:xfrm>
                  <a:off x="6716966" y="9885643"/>
                  <a:ext cx="472758" cy="369012"/>
                </a:xfrm>
                <a:prstGeom prst="rect">
                  <a:avLst/>
                </a:prstGeom>
                <a:blipFill>
                  <a:blip r:embed="rId3"/>
                  <a:stretch>
                    <a:fillRect b="-3333"/>
                  </a:stretch>
                </a:blipFill>
              </p:spPr>
              <p:txBody>
                <a:bodyPr/>
                <a:lstStyle/>
                <a:p>
                  <a:r>
                    <a:rPr lang="en-GB">
                      <a:noFill/>
                    </a:rPr>
                    <a:t> </a:t>
                  </a:r>
                </a:p>
              </p:txBody>
            </p:sp>
          </mc:Fallback>
        </mc:AlternateContent>
        <p:cxnSp>
          <p:nvCxnSpPr>
            <p:cNvPr id="37" name="Straight Connector 36">
              <a:extLst>
                <a:ext uri="{FF2B5EF4-FFF2-40B4-BE49-F238E27FC236}">
                  <a16:creationId xmlns:a16="http://schemas.microsoft.com/office/drawing/2014/main" id="{4AFC92BA-7640-CC40-87EA-86A9951AEB70}"/>
                </a:ext>
              </a:extLst>
            </p:cNvPr>
            <p:cNvCxnSpPr>
              <a:cxnSpLocks/>
              <a:stCxn id="62" idx="0"/>
              <a:endCxn id="45"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E6B566-8579-AF4C-A67C-8ECBABEF0C74}"/>
                </a:ext>
              </a:extLst>
            </p:cNvPr>
            <p:cNvCxnSpPr>
              <a:cxnSpLocks/>
              <a:stCxn id="63" idx="0"/>
              <a:endCxn id="47" idx="2"/>
            </p:cNvCxnSpPr>
            <p:nvPr/>
          </p:nvCxnSpPr>
          <p:spPr>
            <a:xfrm flipV="1">
              <a:off x="6950515" y="9616948"/>
              <a:ext cx="2831" cy="16499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66778E-09AE-8840-876F-8655AD7D1B12}"/>
                </a:ext>
              </a:extLst>
            </p:cNvPr>
            <p:cNvCxnSpPr>
              <a:cxnSpLocks/>
              <a:stCxn id="47" idx="0"/>
              <a:endCxn id="49" idx="2"/>
            </p:cNvCxnSpPr>
            <p:nvPr/>
          </p:nvCxnSpPr>
          <p:spPr>
            <a:xfrm flipH="1" flipV="1">
              <a:off x="6951762" y="9008945"/>
              <a:ext cx="1584" cy="40369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5EB5B2-857D-1140-8A88-87A55FA7CC50}"/>
                </a:ext>
              </a:extLst>
            </p:cNvPr>
            <p:cNvCxnSpPr>
              <a:cxnSpLocks/>
              <a:stCxn id="48" idx="0"/>
              <a:endCxn id="44" idx="2"/>
            </p:cNvCxnSpPr>
            <p:nvPr/>
          </p:nvCxnSpPr>
          <p:spPr>
            <a:xfrm flipH="1" flipV="1">
              <a:off x="5809792" y="7062311"/>
              <a:ext cx="1141966" cy="470266"/>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15A84B8-D038-3844-85F6-2C46EB0C0660}"/>
                </a:ext>
              </a:extLst>
            </p:cNvPr>
            <p:cNvCxnSpPr>
              <a:cxnSpLocks/>
              <a:stCxn id="50" idx="0"/>
              <a:endCxn id="44" idx="2"/>
            </p:cNvCxnSpPr>
            <p:nvPr/>
          </p:nvCxnSpPr>
          <p:spPr>
            <a:xfrm flipV="1">
              <a:off x="3839395" y="7062311"/>
              <a:ext cx="1970397" cy="470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EEBC65D4-01F0-E946-9C37-15374A659143}"/>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42" name="Rectangle 41">
                  <a:extLst>
                    <a:ext uri="{FF2B5EF4-FFF2-40B4-BE49-F238E27FC236}">
                      <a16:creationId xmlns:a16="http://schemas.microsoft.com/office/drawing/2014/main" id="{EEBC65D4-01F0-E946-9C37-15374A659143}"/>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4"/>
                  <a:stretch>
                    <a:fillRect b="-3333"/>
                  </a:stretch>
                </a:blipFill>
              </p:spPr>
              <p:txBody>
                <a:bodyPr/>
                <a:lstStyle/>
                <a:p>
                  <a:r>
                    <a:rPr lang="en-GB">
                      <a:noFill/>
                    </a:rPr>
                    <a:t> </a:t>
                  </a:r>
                </a:p>
              </p:txBody>
            </p:sp>
          </mc:Fallback>
        </mc:AlternateContent>
        <p:cxnSp>
          <p:nvCxnSpPr>
            <p:cNvPr id="43" name="Straight Connector 42">
              <a:extLst>
                <a:ext uri="{FF2B5EF4-FFF2-40B4-BE49-F238E27FC236}">
                  <a16:creationId xmlns:a16="http://schemas.microsoft.com/office/drawing/2014/main" id="{671C647E-51DF-FF40-A793-E6E679DB7017}"/>
                </a:ext>
              </a:extLst>
            </p:cNvPr>
            <p:cNvCxnSpPr>
              <a:cxnSpLocks/>
              <a:stCxn id="66" idx="0"/>
              <a:endCxn id="44" idx="2"/>
            </p:cNvCxnSpPr>
            <p:nvPr/>
          </p:nvCxnSpPr>
          <p:spPr>
            <a:xfrm flipV="1">
              <a:off x="5806802" y="7062311"/>
              <a:ext cx="2990" cy="2719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4985DB6D-5B9D-3041-9D6F-8A1B0819E76C}"/>
                    </a:ext>
                  </a:extLst>
                </p:cNvPr>
                <p:cNvSpPr/>
                <p:nvPr/>
              </p:nvSpPr>
              <p:spPr>
                <a:xfrm>
                  <a:off x="5620700" y="6858000"/>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rgbClr val="FFC000"/>
                            </a:solidFill>
                            <a:latin typeface="Cambria Math" panose="02040503050406030204" pitchFamily="18" charset="0"/>
                          </a:rPr>
                          <m:t>𝐸𝑝𝑖𝑑</m:t>
                        </m:r>
                      </m:oMath>
                    </m:oMathPara>
                  </a14:m>
                  <a:endParaRPr lang="en-GB" sz="1200" dirty="0">
                    <a:solidFill>
                      <a:srgbClr val="FFC000"/>
                    </a:solidFill>
                  </a:endParaRPr>
                </a:p>
              </p:txBody>
            </p:sp>
          </mc:Choice>
          <mc:Fallback xmlns="">
            <p:sp>
              <p:nvSpPr>
                <p:cNvPr id="44" name="Rounded Rectangle 43">
                  <a:extLst>
                    <a:ext uri="{FF2B5EF4-FFF2-40B4-BE49-F238E27FC236}">
                      <a16:creationId xmlns:a16="http://schemas.microsoft.com/office/drawing/2014/main" id="{4985DB6D-5B9D-3041-9D6F-8A1B0819E76C}"/>
                    </a:ext>
                  </a:extLst>
                </p:cNvPr>
                <p:cNvSpPr>
                  <a:spLocks noRot="1" noChangeAspect="1" noMove="1" noResize="1" noEditPoints="1" noAdjustHandles="1" noChangeArrowheads="1" noChangeShapeType="1" noTextEdit="1"/>
                </p:cNvSpPr>
                <p:nvPr/>
              </p:nvSpPr>
              <p:spPr>
                <a:xfrm>
                  <a:off x="5620700" y="6858000"/>
                  <a:ext cx="378184" cy="204311"/>
                </a:xfrm>
                <a:prstGeom prst="roundRect">
                  <a:avLst/>
                </a:prstGeom>
                <a:blipFill>
                  <a:blip r:embed="rId5"/>
                  <a:stretch>
                    <a:fillRect l="-1250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62416A00-8332-8041-AA12-50ABDD5823C9}"/>
                    </a:ext>
                  </a:extLst>
                </p:cNvPr>
                <p:cNvSpPr/>
                <p:nvPr/>
              </p:nvSpPr>
              <p:spPr>
                <a:xfrm>
                  <a:off x="3361634" y="8168233"/>
                  <a:ext cx="95733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rgbClr val="FFC000"/>
                            </a:solidFill>
                            <a:latin typeface="Cambria Math" charset="0"/>
                          </a:rPr>
                          <m:t>𝐸𝑝𝑖𝑑</m:t>
                        </m:r>
                        <m:r>
                          <a:rPr lang="de-DE" sz="1200" i="1">
                            <a:solidFill>
                              <a:srgbClr val="FFC000"/>
                            </a:solidFill>
                            <a:latin typeface="Cambria Math" panose="02040503050406030204" pitchFamily="18" charset="0"/>
                          </a:rPr>
                          <m:t>,</m:t>
                        </m:r>
                        <m:r>
                          <a:rPr lang="de-DE" sz="1200" i="1" smtClean="0">
                            <a:solidFill>
                              <a:srgbClr val="FFC000"/>
                            </a:solidFill>
                            <a:latin typeface="Cambria Math" charset="0"/>
                          </a:rPr>
                          <m:t>𝑆𝑖𝑐𝑘</m:t>
                        </m:r>
                        <m:d>
                          <m:dPr>
                            <m:ctrlPr>
                              <a:rPr lang="de-DE" sz="1200" i="1">
                                <a:solidFill>
                                  <a:srgbClr val="FFC000"/>
                                </a:solidFill>
                                <a:latin typeface="Cambria Math" panose="02040503050406030204" pitchFamily="18" charset="0"/>
                              </a:rPr>
                            </m:ctrlPr>
                          </m:dPr>
                          <m:e>
                            <m:r>
                              <a:rPr lang="de-DE" sz="1200" b="0" i="1" smtClean="0">
                                <a:solidFill>
                                  <a:srgbClr val="FFC000"/>
                                </a:solidFill>
                                <a:latin typeface="Cambria Math" panose="02040503050406030204" pitchFamily="18" charset="0"/>
                              </a:rPr>
                              <m:t>𝑋</m:t>
                            </m:r>
                          </m:e>
                        </m:d>
                      </m:oMath>
                    </m:oMathPara>
                  </a14:m>
                  <a:endParaRPr lang="en-GB" sz="1200" dirty="0">
                    <a:solidFill>
                      <a:srgbClr val="FFC000"/>
                    </a:solidFill>
                  </a:endParaRPr>
                </a:p>
              </p:txBody>
            </p:sp>
          </mc:Choice>
          <mc:Fallback xmlns="">
            <p:sp>
              <p:nvSpPr>
                <p:cNvPr id="45" name="Rounded Rectangle 44">
                  <a:extLst>
                    <a:ext uri="{FF2B5EF4-FFF2-40B4-BE49-F238E27FC236}">
                      <a16:creationId xmlns:a16="http://schemas.microsoft.com/office/drawing/2014/main" id="{62416A00-8332-8041-AA12-50ABDD5823C9}"/>
                    </a:ext>
                  </a:extLst>
                </p:cNvPr>
                <p:cNvSpPr>
                  <a:spLocks noRot="1" noChangeAspect="1" noMove="1" noResize="1" noEditPoints="1" noAdjustHandles="1" noChangeArrowheads="1" noChangeShapeType="1" noTextEdit="1"/>
                </p:cNvSpPr>
                <p:nvPr/>
              </p:nvSpPr>
              <p:spPr>
                <a:xfrm>
                  <a:off x="3361634" y="8168233"/>
                  <a:ext cx="957333" cy="204311"/>
                </a:xfrm>
                <a:prstGeom prst="roundRect">
                  <a:avLst/>
                </a:prstGeom>
                <a:blipFill>
                  <a:blip r:embed="rId6"/>
                  <a:stretch>
                    <a:fillRect l="-5128"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24F5AF1E-F2B3-024D-9D38-17E27884B5AB}"/>
                    </a:ext>
                  </a:extLst>
                </p:cNvPr>
                <p:cNvSpPr/>
                <p:nvPr/>
              </p:nvSpPr>
              <p:spPr>
                <a:xfrm>
                  <a:off x="6241494" y="8168233"/>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rgbClr val="FFC000"/>
                            </a:solidFill>
                            <a:latin typeface="Cambria Math" panose="02040503050406030204" pitchFamily="18" charset="0"/>
                          </a:rPr>
                          <m:t>𝐸𝑝𝑖𝑑</m:t>
                        </m:r>
                        <m:r>
                          <a:rPr lang="de-DE" sz="1200" i="1">
                            <a:solidFill>
                              <a:srgbClr val="FFC000"/>
                            </a:solidFill>
                            <a:latin typeface="Cambria Math" panose="02040503050406030204" pitchFamily="18" charset="0"/>
                          </a:rPr>
                          <m:t>,</m:t>
                        </m:r>
                        <m:r>
                          <a:rPr lang="de-DE" sz="1200" i="1">
                            <a:solidFill>
                              <a:srgbClr val="FFC000"/>
                            </a:solidFill>
                            <a:latin typeface="Cambria Math" panose="02040503050406030204" pitchFamily="18" charset="0"/>
                          </a:rPr>
                          <m:t>𝐴𝑐𝑐</m:t>
                        </m:r>
                        <m:d>
                          <m:dPr>
                            <m:ctrlPr>
                              <a:rPr lang="de-DE" sz="1200" i="1">
                                <a:solidFill>
                                  <a:srgbClr val="FFC000"/>
                                </a:solidFill>
                                <a:latin typeface="Cambria Math" panose="02040503050406030204" pitchFamily="18" charset="0"/>
                              </a:rPr>
                            </m:ctrlPr>
                          </m:dPr>
                          <m:e>
                            <m:r>
                              <a:rPr lang="de-DE" sz="1200" i="1">
                                <a:solidFill>
                                  <a:srgbClr val="FFC000"/>
                                </a:solidFill>
                                <a:latin typeface="Cambria Math" panose="02040503050406030204" pitchFamily="18" charset="0"/>
                              </a:rPr>
                              <m:t>𝐼</m:t>
                            </m:r>
                          </m:e>
                        </m:d>
                        <m:r>
                          <a:rPr lang="de-DE" sz="1200" i="1">
                            <a:solidFill>
                              <a:srgbClr val="FFC000"/>
                            </a:solidFill>
                            <a:latin typeface="Cambria Math" panose="02040503050406030204" pitchFamily="18" charset="0"/>
                          </a:rPr>
                          <m:t>,</m:t>
                        </m:r>
                        <m:r>
                          <a:rPr lang="de-DE" sz="1200" i="1">
                            <a:solidFill>
                              <a:srgbClr val="FFC000"/>
                            </a:solidFill>
                            <a:latin typeface="Cambria Math" panose="02040503050406030204" pitchFamily="18" charset="0"/>
                          </a:rPr>
                          <m:t>𝑁𝑎𝑡</m:t>
                        </m:r>
                        <m:d>
                          <m:dPr>
                            <m:ctrlPr>
                              <a:rPr lang="de-DE" sz="1200" i="1">
                                <a:solidFill>
                                  <a:srgbClr val="FFC000"/>
                                </a:solidFill>
                                <a:latin typeface="Cambria Math" panose="02040503050406030204" pitchFamily="18" charset="0"/>
                              </a:rPr>
                            </m:ctrlPr>
                          </m:dPr>
                          <m:e>
                            <m:r>
                              <a:rPr lang="de-DE" sz="1200" b="0" i="1" smtClean="0">
                                <a:solidFill>
                                  <a:srgbClr val="FFC000"/>
                                </a:solidFill>
                                <a:latin typeface="Cambria Math" panose="02040503050406030204" pitchFamily="18" charset="0"/>
                              </a:rPr>
                              <m:t>𝐷</m:t>
                            </m:r>
                          </m:e>
                        </m:d>
                      </m:oMath>
                    </m:oMathPara>
                  </a14:m>
                  <a:endParaRPr lang="en-GB" sz="1200" dirty="0">
                    <a:solidFill>
                      <a:srgbClr val="FFC000"/>
                    </a:solidFill>
                  </a:endParaRPr>
                </a:p>
              </p:txBody>
            </p:sp>
          </mc:Choice>
          <mc:Fallback xmlns="">
            <p:sp>
              <p:nvSpPr>
                <p:cNvPr id="46" name="Rounded Rectangle 45">
                  <a:extLst>
                    <a:ext uri="{FF2B5EF4-FFF2-40B4-BE49-F238E27FC236}">
                      <a16:creationId xmlns:a16="http://schemas.microsoft.com/office/drawing/2014/main" id="{24F5AF1E-F2B3-024D-9D38-17E27884B5AB}"/>
                    </a:ext>
                  </a:extLst>
                </p:cNvPr>
                <p:cNvSpPr>
                  <a:spLocks noRot="1" noChangeAspect="1" noMove="1" noResize="1" noEditPoints="1" noAdjustHandles="1" noChangeArrowheads="1" noChangeShapeType="1" noTextEdit="1"/>
                </p:cNvSpPr>
                <p:nvPr/>
              </p:nvSpPr>
              <p:spPr>
                <a:xfrm>
                  <a:off x="6241494" y="8168233"/>
                  <a:ext cx="1423703" cy="204311"/>
                </a:xfrm>
                <a:prstGeom prst="roundRect">
                  <a:avLst/>
                </a:prstGeom>
                <a:blipFill>
                  <a:blip r:embed="rId7"/>
                  <a:stretch>
                    <a:fillRect l="-3509"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F318255F-C872-2E4E-9A24-3E9E03E32302}"/>
                    </a:ext>
                  </a:extLst>
                </p:cNvPr>
                <p:cNvSpPr/>
                <p:nvPr/>
              </p:nvSpPr>
              <p:spPr>
                <a:xfrm>
                  <a:off x="6241494" y="9412637"/>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rgbClr val="FFC000"/>
                            </a:solidFill>
                            <a:latin typeface="Cambria Math" panose="02040503050406030204" pitchFamily="18" charset="0"/>
                          </a:rPr>
                          <m:t>𝐸𝑝𝑖𝑑</m:t>
                        </m:r>
                        <m:r>
                          <a:rPr lang="de-DE" sz="1200" i="1">
                            <a:solidFill>
                              <a:srgbClr val="FFC000"/>
                            </a:solidFill>
                            <a:latin typeface="Cambria Math" panose="02040503050406030204" pitchFamily="18" charset="0"/>
                          </a:rPr>
                          <m:t>,</m:t>
                        </m:r>
                        <m:r>
                          <a:rPr lang="de-DE" sz="1200" i="1">
                            <a:solidFill>
                              <a:srgbClr val="FFC000"/>
                            </a:solidFill>
                            <a:latin typeface="Cambria Math" panose="02040503050406030204" pitchFamily="18" charset="0"/>
                          </a:rPr>
                          <m:t>𝐴𝑐𝑐</m:t>
                        </m:r>
                        <m:d>
                          <m:dPr>
                            <m:ctrlPr>
                              <a:rPr lang="de-DE" sz="1200" i="1">
                                <a:solidFill>
                                  <a:srgbClr val="FFC000"/>
                                </a:solidFill>
                                <a:latin typeface="Cambria Math" panose="02040503050406030204" pitchFamily="18" charset="0"/>
                              </a:rPr>
                            </m:ctrlPr>
                          </m:dPr>
                          <m:e>
                            <m:r>
                              <a:rPr lang="de-DE" sz="1200" b="0" i="1" smtClean="0">
                                <a:solidFill>
                                  <a:srgbClr val="FFC000"/>
                                </a:solidFill>
                                <a:latin typeface="Cambria Math" panose="02040503050406030204" pitchFamily="18" charset="0"/>
                              </a:rPr>
                              <m:t>𝐼</m:t>
                            </m:r>
                          </m:e>
                        </m:d>
                        <m:r>
                          <a:rPr lang="de-DE" sz="1200" i="1">
                            <a:solidFill>
                              <a:srgbClr val="FFC000"/>
                            </a:solidFill>
                            <a:latin typeface="Cambria Math" panose="02040503050406030204" pitchFamily="18" charset="0"/>
                          </a:rPr>
                          <m:t>,</m:t>
                        </m:r>
                        <m:r>
                          <a:rPr lang="de-DE" sz="1200" i="1">
                            <a:solidFill>
                              <a:srgbClr val="FFC000"/>
                            </a:solidFill>
                            <a:latin typeface="Cambria Math" panose="02040503050406030204" pitchFamily="18" charset="0"/>
                          </a:rPr>
                          <m:t>𝑁𝑎𝑡</m:t>
                        </m:r>
                        <m:d>
                          <m:dPr>
                            <m:ctrlPr>
                              <a:rPr lang="de-DE" sz="1200" i="1">
                                <a:solidFill>
                                  <a:srgbClr val="FFC000"/>
                                </a:solidFill>
                                <a:latin typeface="Cambria Math" panose="02040503050406030204" pitchFamily="18" charset="0"/>
                              </a:rPr>
                            </m:ctrlPr>
                          </m:dPr>
                          <m:e>
                            <m:r>
                              <a:rPr lang="de-DE" sz="1200" b="0" i="1" smtClean="0">
                                <a:solidFill>
                                  <a:srgbClr val="FFC000"/>
                                </a:solidFill>
                                <a:latin typeface="Cambria Math" panose="02040503050406030204" pitchFamily="18" charset="0"/>
                              </a:rPr>
                              <m:t>𝐷</m:t>
                            </m:r>
                          </m:e>
                        </m:d>
                      </m:oMath>
                    </m:oMathPara>
                  </a14:m>
                  <a:endParaRPr lang="en-GB" sz="1200" dirty="0">
                    <a:solidFill>
                      <a:srgbClr val="FFC000"/>
                    </a:solidFill>
                  </a:endParaRPr>
                </a:p>
              </p:txBody>
            </p:sp>
          </mc:Choice>
          <mc:Fallback xmlns="">
            <p:sp>
              <p:nvSpPr>
                <p:cNvPr id="47" name="Rounded Rectangle 46">
                  <a:extLst>
                    <a:ext uri="{FF2B5EF4-FFF2-40B4-BE49-F238E27FC236}">
                      <a16:creationId xmlns:a16="http://schemas.microsoft.com/office/drawing/2014/main" id="{F318255F-C872-2E4E-9A24-3E9E03E32302}"/>
                    </a:ext>
                  </a:extLst>
                </p:cNvPr>
                <p:cNvSpPr>
                  <a:spLocks noRot="1" noChangeAspect="1" noMove="1" noResize="1" noEditPoints="1" noAdjustHandles="1" noChangeArrowheads="1" noChangeShapeType="1" noTextEdit="1"/>
                </p:cNvSpPr>
                <p:nvPr/>
              </p:nvSpPr>
              <p:spPr>
                <a:xfrm>
                  <a:off x="6241494" y="9412637"/>
                  <a:ext cx="1423703" cy="204311"/>
                </a:xfrm>
                <a:prstGeom prst="roundRect">
                  <a:avLst/>
                </a:prstGeom>
                <a:blipFill>
                  <a:blip r:embed="rId8"/>
                  <a:stretch>
                    <a:fillRect l="-350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575355FC-1196-6B4C-B854-DC2319845AB2}"/>
                    </a:ext>
                  </a:extLst>
                </p:cNvPr>
                <p:cNvSpPr txBox="1">
                  <a:spLocks noChangeAspect="1"/>
                </p:cNvSpPr>
                <p:nvPr/>
              </p:nvSpPr>
              <p:spPr>
                <a:xfrm>
                  <a:off x="6277520" y="7532577"/>
                  <a:ext cx="13484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b="0" i="1" smtClean="0">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sub>
                        </m:sSub>
                      </m:oMath>
                    </m:oMathPara>
                  </a14:m>
                  <a:endParaRPr lang="en-GB" sz="1200" dirty="0"/>
                </a:p>
              </p:txBody>
            </p:sp>
          </mc:Choice>
          <mc:Fallback xmlns="">
            <p:sp>
              <p:nvSpPr>
                <p:cNvPr id="48" name="TextBox 47">
                  <a:extLst>
                    <a:ext uri="{FF2B5EF4-FFF2-40B4-BE49-F238E27FC236}">
                      <a16:creationId xmlns:a16="http://schemas.microsoft.com/office/drawing/2014/main" id="{575355FC-1196-6B4C-B854-DC2319845AB2}"/>
                    </a:ext>
                  </a:extLst>
                </p:cNvPr>
                <p:cNvSpPr txBox="1">
                  <a:spLocks noRot="1" noChangeAspect="1" noMove="1" noResize="1" noEditPoints="1" noAdjustHandles="1" noChangeArrowheads="1" noChangeShapeType="1" noTextEdit="1"/>
                </p:cNvSpPr>
                <p:nvPr/>
              </p:nvSpPr>
              <p:spPr>
                <a:xfrm>
                  <a:off x="6277520" y="7532577"/>
                  <a:ext cx="1348475" cy="222686"/>
                </a:xfrm>
                <a:prstGeom prst="roundRect">
                  <a:avLst/>
                </a:prstGeom>
                <a:blipFill>
                  <a:blip r:embed="rId9"/>
                  <a:stretch>
                    <a:fillRect l="-1852"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70792D8-87BF-DD43-9E01-F37E96E77E6D}"/>
                    </a:ext>
                  </a:extLst>
                </p:cNvPr>
                <p:cNvSpPr txBox="1">
                  <a:spLocks/>
                </p:cNvSpPr>
                <p:nvPr/>
              </p:nvSpPr>
              <p:spPr>
                <a:xfrm>
                  <a:off x="6014258" y="8786259"/>
                  <a:ext cx="1875007"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sub>
                        </m:sSub>
                      </m:oMath>
                    </m:oMathPara>
                  </a14:m>
                  <a:endParaRPr lang="en-GB" sz="1200" dirty="0"/>
                </a:p>
              </p:txBody>
            </p:sp>
          </mc:Choice>
          <mc:Fallback xmlns="">
            <p:sp>
              <p:nvSpPr>
                <p:cNvPr id="49" name="TextBox 48">
                  <a:extLst>
                    <a:ext uri="{FF2B5EF4-FFF2-40B4-BE49-F238E27FC236}">
                      <a16:creationId xmlns:a16="http://schemas.microsoft.com/office/drawing/2014/main" id="{570792D8-87BF-DD43-9E01-F37E96E77E6D}"/>
                    </a:ext>
                  </a:extLst>
                </p:cNvPr>
                <p:cNvSpPr txBox="1">
                  <a:spLocks noRot="1" noChangeAspect="1" noMove="1" noResize="1" noEditPoints="1" noAdjustHandles="1" noChangeArrowheads="1" noChangeShapeType="1" noTextEdit="1"/>
                </p:cNvSpPr>
                <p:nvPr/>
              </p:nvSpPr>
              <p:spPr>
                <a:xfrm>
                  <a:off x="6014258" y="8786259"/>
                  <a:ext cx="1875007" cy="222686"/>
                </a:xfrm>
                <a:prstGeom prst="roundRect">
                  <a:avLst/>
                </a:prstGeom>
                <a:blipFill>
                  <a:blip r:embed="rId10"/>
                  <a:stretch>
                    <a:fillRect l="-2000"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B3388025-EE73-8E47-95DA-17155D636DDA}"/>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50" name="TextBox 49">
                  <a:extLst>
                    <a:ext uri="{FF2B5EF4-FFF2-40B4-BE49-F238E27FC236}">
                      <a16:creationId xmlns:a16="http://schemas.microsoft.com/office/drawing/2014/main" id="{B3388025-EE73-8E47-95DA-17155D636DDA}"/>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11"/>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51" name="Straight Connector 50">
              <a:extLst>
                <a:ext uri="{FF2B5EF4-FFF2-40B4-BE49-F238E27FC236}">
                  <a16:creationId xmlns:a16="http://schemas.microsoft.com/office/drawing/2014/main" id="{A98DBB05-035A-D447-8917-534EC971C5BB}"/>
                </a:ext>
              </a:extLst>
            </p:cNvPr>
            <p:cNvCxnSpPr>
              <a:cxnSpLocks/>
              <a:stCxn id="57" idx="0"/>
              <a:endCxn id="45" idx="2"/>
            </p:cNvCxnSpPr>
            <p:nvPr/>
          </p:nvCxnSpPr>
          <p:spPr>
            <a:xfrm flipV="1">
              <a:off x="2844383" y="8372544"/>
              <a:ext cx="995918"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E3E288E-6A07-4D47-BC98-0BDBD1C129D8}"/>
                </a:ext>
              </a:extLst>
            </p:cNvPr>
            <p:cNvCxnSpPr>
              <a:cxnSpLocks/>
              <a:stCxn id="45" idx="0"/>
              <a:endCxn id="50"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212F43A-C566-7544-9C87-FEE53AA400AA}"/>
                </a:ext>
              </a:extLst>
            </p:cNvPr>
            <p:cNvCxnSpPr>
              <a:cxnSpLocks/>
              <a:stCxn id="49" idx="0"/>
              <a:endCxn id="46" idx="2"/>
            </p:cNvCxnSpPr>
            <p:nvPr/>
          </p:nvCxnSpPr>
          <p:spPr>
            <a:xfrm flipV="1">
              <a:off x="6951762" y="8372544"/>
              <a:ext cx="1584" cy="4137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4FCDFE1-C9C2-5A4A-AA08-CE3D8703F86D}"/>
                </a:ext>
              </a:extLst>
            </p:cNvPr>
            <p:cNvCxnSpPr>
              <a:cxnSpLocks/>
              <a:stCxn id="46" idx="0"/>
              <a:endCxn id="48" idx="2"/>
            </p:cNvCxnSpPr>
            <p:nvPr/>
          </p:nvCxnSpPr>
          <p:spPr>
            <a:xfrm flipH="1" flipV="1">
              <a:off x="6951758" y="7755263"/>
              <a:ext cx="1588" cy="41297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1D77239D-D866-E94E-9CBC-F0363C85178B}"/>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55" name="Rectangle 54">
                  <a:extLst>
                    <a:ext uri="{FF2B5EF4-FFF2-40B4-BE49-F238E27FC236}">
                      <a16:creationId xmlns:a16="http://schemas.microsoft.com/office/drawing/2014/main" id="{1D77239D-D866-E94E-9CBC-F0363C85178B}"/>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12"/>
                  <a:stretch>
                    <a:fillRect b="-3333"/>
                  </a:stretch>
                </a:blipFill>
              </p:spPr>
              <p:txBody>
                <a:bodyPr/>
                <a:lstStyle/>
                <a:p>
                  <a:r>
                    <a:rPr lang="en-GB">
                      <a:noFill/>
                    </a:rPr>
                    <a:t> </a:t>
                  </a:r>
                </a:p>
              </p:txBody>
            </p:sp>
          </mc:Fallback>
        </mc:AlternateContent>
        <p:cxnSp>
          <p:nvCxnSpPr>
            <p:cNvPr id="56" name="Straight Connector 55">
              <a:extLst>
                <a:ext uri="{FF2B5EF4-FFF2-40B4-BE49-F238E27FC236}">
                  <a16:creationId xmlns:a16="http://schemas.microsoft.com/office/drawing/2014/main" id="{43E22324-CA61-9D4A-BEF8-4ED5192E111E}"/>
                </a:ext>
              </a:extLst>
            </p:cNvPr>
            <p:cNvCxnSpPr>
              <a:cxnSpLocks/>
              <a:stCxn id="64" idx="0"/>
              <a:endCxn id="57"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C5BA00EB-48CD-3A44-85C7-F90D7327A5E3}"/>
                    </a:ext>
                  </a:extLst>
                </p:cNvPr>
                <p:cNvSpPr/>
                <p:nvPr/>
              </p:nvSpPr>
              <p:spPr>
                <a:xfrm>
                  <a:off x="1990653" y="8795446"/>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rgbClr val="FFC000"/>
                            </a:solidFill>
                            <a:latin typeface="Cambria Math" charset="0"/>
                          </a:rPr>
                          <m:t>𝐸𝑝𝑖𝑑</m:t>
                        </m:r>
                        <m:r>
                          <a:rPr lang="de-DE" sz="1200" i="1">
                            <a:solidFill>
                              <a:srgbClr val="FFC000"/>
                            </a:solidFill>
                            <a:latin typeface="Cambria Math" panose="02040503050406030204" pitchFamily="18" charset="0"/>
                          </a:rPr>
                          <m:t>,</m:t>
                        </m:r>
                        <m:r>
                          <a:rPr lang="de-DE" sz="1200" i="1" smtClean="0">
                            <a:solidFill>
                              <a:srgbClr val="FFC000"/>
                            </a:solidFill>
                            <a:latin typeface="Cambria Math" charset="0"/>
                          </a:rPr>
                          <m:t>𝑆𝑖𝑐𝑘</m:t>
                        </m:r>
                        <m:d>
                          <m:dPr>
                            <m:ctrlPr>
                              <a:rPr lang="de-DE" sz="1200" i="1">
                                <a:solidFill>
                                  <a:srgbClr val="FFC000"/>
                                </a:solidFill>
                                <a:latin typeface="Cambria Math" panose="02040503050406030204" pitchFamily="18" charset="0"/>
                              </a:rPr>
                            </m:ctrlPr>
                          </m:dPr>
                          <m:e>
                            <m:r>
                              <a:rPr lang="de-DE" sz="1200" b="0" i="1" smtClean="0">
                                <a:solidFill>
                                  <a:srgbClr val="FFC000"/>
                                </a:solidFill>
                                <a:latin typeface="Cambria Math" panose="02040503050406030204" pitchFamily="18" charset="0"/>
                              </a:rPr>
                              <m:t>𝑋</m:t>
                            </m:r>
                          </m:e>
                        </m:d>
                        <m:r>
                          <a:rPr lang="de-DE" sz="1200" i="1">
                            <a:solidFill>
                              <a:srgbClr val="FFC000"/>
                            </a:solidFill>
                            <a:latin typeface="Cambria Math" panose="02040503050406030204" pitchFamily="18" charset="0"/>
                          </a:rPr>
                          <m:t>,</m:t>
                        </m:r>
                        <m:r>
                          <a:rPr lang="de-DE" sz="1200" i="1">
                            <a:solidFill>
                              <a:srgbClr val="FFC000"/>
                            </a:solidFill>
                            <a:latin typeface="Cambria Math" charset="0"/>
                          </a:rPr>
                          <m:t>𝑇𝑟𝑎</m:t>
                        </m:r>
                        <m:r>
                          <a:rPr lang="de-DE" sz="1200" b="0" i="1" smtClean="0">
                            <a:solidFill>
                              <a:srgbClr val="FFC000"/>
                            </a:solidFill>
                            <a:latin typeface="Cambria Math" panose="02040503050406030204" pitchFamily="18" charset="0"/>
                          </a:rPr>
                          <m:t>𝑣𝑒𝑙</m:t>
                        </m:r>
                        <m:d>
                          <m:dPr>
                            <m:ctrlPr>
                              <a:rPr lang="de-DE" sz="1200" i="1">
                                <a:solidFill>
                                  <a:srgbClr val="FFC000"/>
                                </a:solidFill>
                                <a:latin typeface="Cambria Math" panose="02040503050406030204" pitchFamily="18" charset="0"/>
                              </a:rPr>
                            </m:ctrlPr>
                          </m:dPr>
                          <m:e>
                            <m:r>
                              <a:rPr lang="de-DE" sz="1200" b="0" i="1" smtClean="0">
                                <a:solidFill>
                                  <a:srgbClr val="FFC000"/>
                                </a:solidFill>
                                <a:latin typeface="Cambria Math" panose="02040503050406030204" pitchFamily="18" charset="0"/>
                              </a:rPr>
                              <m:t>𝑋</m:t>
                            </m:r>
                          </m:e>
                        </m:d>
                      </m:oMath>
                    </m:oMathPara>
                  </a14:m>
                  <a:endParaRPr lang="en-GB" sz="1200" dirty="0">
                    <a:solidFill>
                      <a:srgbClr val="FFC000"/>
                    </a:solidFill>
                  </a:endParaRPr>
                </a:p>
              </p:txBody>
            </p:sp>
          </mc:Choice>
          <mc:Fallback xmlns="">
            <p:sp>
              <p:nvSpPr>
                <p:cNvPr id="57" name="Rounded Rectangle 56">
                  <a:extLst>
                    <a:ext uri="{FF2B5EF4-FFF2-40B4-BE49-F238E27FC236}">
                      <a16:creationId xmlns:a16="http://schemas.microsoft.com/office/drawing/2014/main" id="{C5BA00EB-48CD-3A44-85C7-F90D7327A5E3}"/>
                    </a:ext>
                  </a:extLst>
                </p:cNvPr>
                <p:cNvSpPr>
                  <a:spLocks noRot="1" noChangeAspect="1" noMove="1" noResize="1" noEditPoints="1" noAdjustHandles="1" noChangeArrowheads="1" noChangeShapeType="1" noTextEdit="1"/>
                </p:cNvSpPr>
                <p:nvPr/>
              </p:nvSpPr>
              <p:spPr>
                <a:xfrm>
                  <a:off x="1990653" y="8795446"/>
                  <a:ext cx="1707459" cy="204311"/>
                </a:xfrm>
                <a:prstGeom prst="roundRect">
                  <a:avLst/>
                </a:prstGeom>
                <a:blipFill>
                  <a:blip r:embed="rId13"/>
                  <a:stretch>
                    <a:fillRect l="-292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56F5A5CC-F043-234D-A412-9CD0B04F81E2}"/>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58" name="Rectangle 57">
                  <a:extLst>
                    <a:ext uri="{FF2B5EF4-FFF2-40B4-BE49-F238E27FC236}">
                      <a16:creationId xmlns:a16="http://schemas.microsoft.com/office/drawing/2014/main" id="{56F5A5CC-F043-234D-A412-9CD0B04F81E2}"/>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4"/>
                  <a:stretch>
                    <a:fillRect b="-3333"/>
                  </a:stretch>
                </a:blipFill>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EEC72212-2AEE-4143-A440-412E0FC55DB5}"/>
                </a:ext>
              </a:extLst>
            </p:cNvPr>
            <p:cNvCxnSpPr>
              <a:cxnSpLocks/>
              <a:stCxn id="65" idx="0"/>
              <a:endCxn id="61"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A43797C-2CC3-C647-976B-D3A09B4623A0}"/>
                </a:ext>
              </a:extLst>
            </p:cNvPr>
            <p:cNvCxnSpPr>
              <a:cxnSpLocks/>
              <a:stCxn id="61" idx="0"/>
              <a:endCxn id="62"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09747F8B-AC5F-5C4B-951C-4B27C251D659}"/>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rgbClr val="FFC000"/>
                            </a:solidFill>
                            <a:latin typeface="Cambria Math" charset="0"/>
                          </a:rPr>
                          <m:t>𝐸𝑝𝑖𝑑</m:t>
                        </m:r>
                        <m:r>
                          <a:rPr lang="de-DE" sz="1200" i="1">
                            <a:solidFill>
                              <a:srgbClr val="FFC000"/>
                            </a:solidFill>
                            <a:latin typeface="Cambria Math" panose="02040503050406030204" pitchFamily="18" charset="0"/>
                          </a:rPr>
                          <m:t>,</m:t>
                        </m:r>
                        <m:r>
                          <a:rPr lang="de-DE" sz="1200" i="1" smtClean="0">
                            <a:solidFill>
                              <a:srgbClr val="FFC000"/>
                            </a:solidFill>
                            <a:latin typeface="Cambria Math" charset="0"/>
                          </a:rPr>
                          <m:t>𝑆𝑖𝑐𝑘</m:t>
                        </m:r>
                        <m:d>
                          <m:dPr>
                            <m:ctrlPr>
                              <a:rPr lang="de-DE" sz="1200" i="1">
                                <a:solidFill>
                                  <a:srgbClr val="FFC000"/>
                                </a:solidFill>
                                <a:latin typeface="Cambria Math" panose="02040503050406030204" pitchFamily="18" charset="0"/>
                              </a:rPr>
                            </m:ctrlPr>
                          </m:dPr>
                          <m:e>
                            <m:r>
                              <a:rPr lang="de-DE" sz="1200" b="0" i="1" smtClean="0">
                                <a:solidFill>
                                  <a:srgbClr val="FFC000"/>
                                </a:solidFill>
                                <a:latin typeface="Cambria Math" panose="02040503050406030204" pitchFamily="18" charset="0"/>
                              </a:rPr>
                              <m:t>𝑋</m:t>
                            </m:r>
                          </m:e>
                        </m:d>
                        <m:r>
                          <a:rPr lang="de-DE" sz="1200" i="1">
                            <a:solidFill>
                              <a:srgbClr val="FFC000"/>
                            </a:solidFill>
                            <a:latin typeface="Cambria Math" panose="02040503050406030204" pitchFamily="18" charset="0"/>
                          </a:rPr>
                          <m:t>,</m:t>
                        </m:r>
                        <m:r>
                          <a:rPr lang="de-DE" sz="1200" i="1">
                            <a:solidFill>
                              <a:srgbClr val="FFC000"/>
                            </a:solidFill>
                            <a:latin typeface="Cambria Math" charset="0"/>
                          </a:rPr>
                          <m:t>𝑇𝑟𝑒𝑎𝑡</m:t>
                        </m:r>
                        <m:d>
                          <m:dPr>
                            <m:ctrlPr>
                              <a:rPr lang="de-DE" sz="1200" i="1">
                                <a:solidFill>
                                  <a:srgbClr val="FFC000"/>
                                </a:solidFill>
                                <a:latin typeface="Cambria Math" panose="02040503050406030204" pitchFamily="18" charset="0"/>
                              </a:rPr>
                            </m:ctrlPr>
                          </m:dPr>
                          <m:e>
                            <m:r>
                              <a:rPr lang="de-DE" sz="1200" b="0" i="1" smtClean="0">
                                <a:solidFill>
                                  <a:srgbClr val="FFC000"/>
                                </a:solidFill>
                                <a:latin typeface="Cambria Math" panose="02040503050406030204" pitchFamily="18" charset="0"/>
                              </a:rPr>
                              <m:t>𝑋</m:t>
                            </m:r>
                            <m:r>
                              <a:rPr lang="de-DE" sz="1200" i="1">
                                <a:solidFill>
                                  <a:srgbClr val="FFC000"/>
                                </a:solidFill>
                                <a:latin typeface="Cambria Math" panose="02040503050406030204" pitchFamily="18" charset="0"/>
                              </a:rPr>
                              <m:t>,</m:t>
                            </m:r>
                            <m:r>
                              <a:rPr lang="de-DE" sz="1200" b="0" i="1" smtClean="0">
                                <a:solidFill>
                                  <a:srgbClr val="FFC000"/>
                                </a:solidFill>
                                <a:latin typeface="Cambria Math" panose="02040503050406030204" pitchFamily="18" charset="0"/>
                              </a:rPr>
                              <m:t>𝑀</m:t>
                            </m:r>
                          </m:e>
                        </m:d>
                      </m:oMath>
                    </m:oMathPara>
                  </a14:m>
                  <a:endParaRPr lang="en-GB" sz="1200" dirty="0">
                    <a:solidFill>
                      <a:srgbClr val="FFC000"/>
                    </a:solidFill>
                  </a:endParaRPr>
                </a:p>
              </p:txBody>
            </p:sp>
          </mc:Choice>
          <mc:Fallback xmlns="">
            <p:sp>
              <p:nvSpPr>
                <p:cNvPr id="61" name="Rounded Rectangle 60">
                  <a:extLst>
                    <a:ext uri="{FF2B5EF4-FFF2-40B4-BE49-F238E27FC236}">
                      <a16:creationId xmlns:a16="http://schemas.microsoft.com/office/drawing/2014/main" id="{09747F8B-AC5F-5C4B-951C-4B27C251D659}"/>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5"/>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CF5A2AA6-2A93-3042-926E-E83FDF41ACD3}"/>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62" name="TextBox 61">
                  <a:extLst>
                    <a:ext uri="{FF2B5EF4-FFF2-40B4-BE49-F238E27FC236}">
                      <a16:creationId xmlns:a16="http://schemas.microsoft.com/office/drawing/2014/main" id="{CF5A2AA6-2A93-3042-926E-E83FDF41ACD3}"/>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6"/>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B5A76603-41E8-5A4F-8002-4B11D3F90D90}"/>
                    </a:ext>
                  </a:extLst>
                </p:cNvPr>
                <p:cNvSpPr/>
                <p:nvPr/>
              </p:nvSpPr>
              <p:spPr>
                <a:xfrm>
                  <a:off x="6238663" y="9781945"/>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oMath>
                    </m:oMathPara>
                  </a14:m>
                  <a:endParaRPr lang="en-GB" sz="1200" dirty="0"/>
                </a:p>
              </p:txBody>
            </p:sp>
          </mc:Choice>
          <mc:Fallback xmlns="">
            <p:sp>
              <p:nvSpPr>
                <p:cNvPr id="63" name="Rounded Rectangle 62">
                  <a:extLst>
                    <a:ext uri="{FF2B5EF4-FFF2-40B4-BE49-F238E27FC236}">
                      <a16:creationId xmlns:a16="http://schemas.microsoft.com/office/drawing/2014/main" id="{B5A76603-41E8-5A4F-8002-4B11D3F90D90}"/>
                    </a:ext>
                  </a:extLst>
                </p:cNvPr>
                <p:cNvSpPr>
                  <a:spLocks noRot="1" noChangeAspect="1" noMove="1" noResize="1" noEditPoints="1" noAdjustHandles="1" noChangeArrowheads="1" noChangeShapeType="1" noTextEdit="1"/>
                </p:cNvSpPr>
                <p:nvPr/>
              </p:nvSpPr>
              <p:spPr>
                <a:xfrm>
                  <a:off x="6238663" y="9781945"/>
                  <a:ext cx="1423703" cy="204311"/>
                </a:xfrm>
                <a:prstGeom prst="roundRect">
                  <a:avLst/>
                </a:prstGeom>
                <a:blipFill>
                  <a:blip r:embed="rId17"/>
                  <a:stretch>
                    <a:fillRect l="-4386"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07354994-F075-9C45-8A5A-58D6A6F25A05}"/>
                    </a:ext>
                  </a:extLst>
                </p:cNvPr>
                <p:cNvSpPr/>
                <p:nvPr/>
              </p:nvSpPr>
              <p:spPr>
                <a:xfrm>
                  <a:off x="1990652" y="9783534"/>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64" name="Rounded Rectangle 63">
                  <a:extLst>
                    <a:ext uri="{FF2B5EF4-FFF2-40B4-BE49-F238E27FC236}">
                      <a16:creationId xmlns:a16="http://schemas.microsoft.com/office/drawing/2014/main" id="{07354994-F075-9C45-8A5A-58D6A6F25A05}"/>
                    </a:ext>
                  </a:extLst>
                </p:cNvPr>
                <p:cNvSpPr>
                  <a:spLocks noRot="1" noChangeAspect="1" noMove="1" noResize="1" noEditPoints="1" noAdjustHandles="1" noChangeArrowheads="1" noChangeShapeType="1" noTextEdit="1"/>
                </p:cNvSpPr>
                <p:nvPr/>
              </p:nvSpPr>
              <p:spPr>
                <a:xfrm>
                  <a:off x="1990652" y="9783534"/>
                  <a:ext cx="1707459" cy="204311"/>
                </a:xfrm>
                <a:prstGeom prst="roundRect">
                  <a:avLst/>
                </a:prstGeom>
                <a:blipFill>
                  <a:blip r:embed="rId18"/>
                  <a:stretch>
                    <a:fillRect l="-2920"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89F1A67A-DCAB-5E48-A2A8-620936CF94FC}"/>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65" name="Rounded Rectangle 64">
                  <a:extLst>
                    <a:ext uri="{FF2B5EF4-FFF2-40B4-BE49-F238E27FC236}">
                      <a16:creationId xmlns:a16="http://schemas.microsoft.com/office/drawing/2014/main" id="{89F1A67A-DCAB-5E48-A2A8-620936CF94FC}"/>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9"/>
                  <a:stretch>
                    <a:fillRect l="-275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Rounded Rectangle 65">
                  <a:extLst>
                    <a:ext uri="{FF2B5EF4-FFF2-40B4-BE49-F238E27FC236}">
                      <a16:creationId xmlns:a16="http://schemas.microsoft.com/office/drawing/2014/main" id="{011F1131-B894-FB4A-B91A-3676A668A962}"/>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66" name="Rounded Rectangle 65">
                  <a:extLst>
                    <a:ext uri="{FF2B5EF4-FFF2-40B4-BE49-F238E27FC236}">
                      <a16:creationId xmlns:a16="http://schemas.microsoft.com/office/drawing/2014/main" id="{011F1131-B894-FB4A-B91A-3676A668A962}"/>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20"/>
                  <a:stretch>
                    <a:fillRect l="-15625" b="-16667"/>
                  </a:stretch>
                </a:blipFill>
                <a:ln>
                  <a:solidFill>
                    <a:schemeClr val="tx1"/>
                  </a:solidFill>
                </a:ln>
              </p:spPr>
              <p:txBody>
                <a:bodyPr/>
                <a:lstStyle/>
                <a:p>
                  <a:r>
                    <a:rPr lang="en-GB">
                      <a:noFill/>
                    </a:rPr>
                    <a:t> </a:t>
                  </a:r>
                </a:p>
              </p:txBody>
            </p:sp>
          </mc:Fallback>
        </mc:AlternateContent>
      </p:grpSp>
    </p:spTree>
    <p:extLst>
      <p:ext uri="{BB962C8B-B14F-4D97-AF65-F5344CB8AC3E}">
        <p14:creationId xmlns:p14="http://schemas.microsoft.com/office/powerpoint/2010/main" val="1593084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0C84-F3A0-4845-A39C-B3880B2CBD27}"/>
              </a:ext>
            </a:extLst>
          </p:cNvPr>
          <p:cNvSpPr>
            <a:spLocks noGrp="1"/>
          </p:cNvSpPr>
          <p:nvPr>
            <p:ph type="title"/>
          </p:nvPr>
        </p:nvSpPr>
        <p:spPr/>
        <p:txBody>
          <a:bodyPr/>
          <a:lstStyle/>
          <a:p>
            <a:r>
              <a:rPr lang="en-GB" dirty="0"/>
              <a:t>Minimisation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AACF22-AD9B-8442-B30D-55F06F782F27}"/>
                  </a:ext>
                </a:extLst>
              </p:cNvPr>
              <p:cNvSpPr>
                <a:spLocks noGrp="1"/>
              </p:cNvSpPr>
              <p:nvPr>
                <p:ph idx="1"/>
              </p:nvPr>
            </p:nvSpPr>
            <p:spPr/>
            <p:txBody>
              <a:bodyPr>
                <a:noAutofit/>
              </a:bodyPr>
              <a:lstStyle/>
              <a:p>
                <a:r>
                  <a:rPr lang="en-GB" dirty="0"/>
                  <a:t>Merge parclusters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𝑪</m:t>
                        </m:r>
                      </m:e>
                      <m:sub>
                        <m:r>
                          <a:rPr lang="de-DE" b="0" i="1" smtClean="0">
                            <a:latin typeface="Cambria Math" panose="02040503050406030204" pitchFamily="18" charset="0"/>
                          </a:rPr>
                          <m:t>𝑖</m:t>
                        </m:r>
                      </m:sub>
                    </m:sSub>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b="0" i="1" smtClean="0">
                            <a:latin typeface="Cambria Math" panose="02040503050406030204" pitchFamily="18" charset="0"/>
                          </a:rPr>
                          <m:t>𝑗</m:t>
                        </m:r>
                      </m:sub>
                    </m:sSub>
                  </m:oMath>
                </a14:m>
                <a:r>
                  <a:rPr lang="en-GB" dirty="0"/>
                  <a:t> with local models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𝐺</m:t>
                        </m:r>
                      </m:e>
                      <m:sub>
                        <m:r>
                          <a:rPr lang="de-DE" b="0" i="1" dirty="0" smtClean="0">
                            <a:latin typeface="Cambria Math" panose="02040503050406030204" pitchFamily="18" charset="0"/>
                          </a:rPr>
                          <m:t>𝑖</m:t>
                        </m:r>
                      </m:sub>
                    </m:sSub>
                    <m:r>
                      <a:rPr lang="de-DE" b="0" i="0"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𝐺</m:t>
                        </m:r>
                      </m:e>
                      <m:sub>
                        <m:r>
                          <a:rPr lang="de-DE" b="0" i="1" dirty="0" smtClean="0">
                            <a:latin typeface="Cambria Math" panose="02040503050406030204" pitchFamily="18" charset="0"/>
                          </a:rPr>
                          <m:t>𝑗</m:t>
                        </m:r>
                      </m:sub>
                    </m:sSub>
                  </m:oMath>
                </a14:m>
                <a:r>
                  <a:rPr lang="en-GB" dirty="0"/>
                  <a:t> iff </a:t>
                </a:r>
                <a14:m>
                  <m:oMath xmlns:m="http://schemas.openxmlformats.org/officeDocument/2006/math">
                    <m:r>
                      <a:rPr lang="de-DE" b="0" i="1" smtClean="0">
                        <a:latin typeface="Cambria Math" panose="02040503050406030204" pitchFamily="18" charset="0"/>
                      </a:rPr>
                      <m:t>𝑔𝑟</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i="1">
                                <a:latin typeface="Cambria Math" panose="02040503050406030204" pitchFamily="18" charset="0"/>
                              </a:rPr>
                              <m:t>𝑖</m:t>
                            </m:r>
                          </m:sub>
                        </m:sSub>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𝑔𝑟</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i="1">
                                <a:latin typeface="Cambria Math" panose="02040503050406030204" pitchFamily="18" charset="0"/>
                              </a:rPr>
                              <m:t>𝑗</m:t>
                            </m:r>
                          </m:sub>
                        </m:sSub>
                      </m:e>
                    </m:d>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𝑔𝑟</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b="0" i="1" smtClean="0">
                                <a:latin typeface="Cambria Math" panose="02040503050406030204" pitchFamily="18" charset="0"/>
                              </a:rPr>
                              <m:t>𝑗</m:t>
                            </m:r>
                          </m:sub>
                        </m:sSub>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𝑔𝑟</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b="0" i="1" smtClean="0">
                                <a:latin typeface="Cambria Math" panose="02040503050406030204" pitchFamily="18" charset="0"/>
                              </a:rPr>
                              <m:t>𝑖</m:t>
                            </m:r>
                          </m:sub>
                        </m:sSub>
                      </m:e>
                    </m:d>
                  </m:oMath>
                </a14:m>
                <a:endParaRPr lang="en-GB" dirty="0"/>
              </a:p>
              <a:p>
                <a:pPr lvl="1"/>
                <a:r>
                  <a:rPr lang="en-GB" dirty="0"/>
                  <a:t>Assuming </a:t>
                </a:r>
                <a14:m>
                  <m:oMath xmlns:m="http://schemas.openxmlformats.org/officeDocument/2006/math">
                    <m:r>
                      <a:rPr lang="de-DE" b="0" i="1" smtClean="0">
                        <a:latin typeface="Cambria Math" panose="02040503050406030204" pitchFamily="18" charset="0"/>
                      </a:rPr>
                      <m:t>⊤</m:t>
                    </m:r>
                  </m:oMath>
                </a14:m>
                <a:r>
                  <a:rPr lang="en-GB" dirty="0"/>
                  <a:t> constraints and same names for logical variables that reference the same domain (from normal form of FO dtree), then the following suffices:</a:t>
                </a:r>
              </a:p>
              <a:p>
                <a:pPr marL="457200" lvl="1" indent="0">
                  <a:buNone/>
                </a:pPr>
                <a14:m>
                  <m:oMathPara xmlns:m="http://schemas.openxmlformats.org/officeDocument/2006/math">
                    <m:oMathParaPr>
                      <m:jc m:val="centerGroup"/>
                    </m:oMathParaPr>
                    <m:oMath xmlns:m="http://schemas.openxmlformats.org/officeDocument/2006/math">
                      <m:sSub>
                        <m:sSubPr>
                          <m:ctrlPr>
                            <a:rPr lang="de-DE" i="1" smtClean="0">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𝑪</m:t>
                          </m:r>
                        </m:e>
                        <m:sub>
                          <m:r>
                            <a:rPr lang="de-DE" i="1">
                              <a:solidFill>
                                <a:schemeClr val="accent1"/>
                              </a:solidFill>
                              <a:latin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𝑪</m:t>
                          </m:r>
                        </m:e>
                        <m:sub>
                          <m:r>
                            <a:rPr lang="de-DE" i="1">
                              <a:solidFill>
                                <a:schemeClr val="accent1"/>
                              </a:solidFill>
                              <a:latin typeface="Cambria Math" panose="02040503050406030204" pitchFamily="18" charset="0"/>
                            </a:rPr>
                            <m:t>𝑗</m:t>
                          </m:r>
                        </m:sub>
                      </m:sSub>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𝑪</m:t>
                          </m:r>
                        </m:e>
                        <m:sub>
                          <m:r>
                            <a:rPr lang="de-DE" b="0" i="1" smtClean="0">
                              <a:solidFill>
                                <a:schemeClr val="accent1"/>
                              </a:solidFill>
                              <a:latin typeface="Cambria Math" panose="02040503050406030204" pitchFamily="18" charset="0"/>
                            </a:rPr>
                            <m:t>𝑗</m:t>
                          </m:r>
                        </m:sub>
                      </m:sSub>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𝑪</m:t>
                          </m:r>
                        </m:e>
                        <m:sub>
                          <m:r>
                            <a:rPr lang="de-DE" b="0" i="1" smtClean="0">
                              <a:solidFill>
                                <a:schemeClr val="accent1"/>
                              </a:solidFill>
                              <a:latin typeface="Cambria Math" panose="02040503050406030204" pitchFamily="18" charset="0"/>
                            </a:rPr>
                            <m:t>𝑖</m:t>
                          </m:r>
                        </m:sub>
                      </m:sSub>
                    </m:oMath>
                  </m:oMathPara>
                </a14:m>
                <a:endParaRPr lang="en-GB" dirty="0">
                  <a:solidFill>
                    <a:schemeClr val="accent1"/>
                  </a:solidFill>
                </a:endParaRPr>
              </a:p>
              <a:p>
                <a:pPr lvl="2"/>
                <a:r>
                  <a:rPr lang="en-GB" dirty="0"/>
                  <a:t>Checking on a PRV and logical variable level instead of a grounded level</a:t>
                </a:r>
              </a:p>
              <a:p>
                <a:r>
                  <a:rPr lang="en-GB" dirty="0"/>
                  <a:t>Merging parclusters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𝑖</m:t>
                        </m:r>
                      </m:sub>
                    </m:sSub>
                    <m:r>
                      <a:rPr lang="de-DE" b="0" i="0" smtClean="0">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𝑗</m:t>
                        </m:r>
                      </m:sub>
                    </m:sSub>
                  </m:oMath>
                </a14:m>
                <a:r>
                  <a:rPr lang="en-GB" dirty="0"/>
                  <a:t> into parcluster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𝑘</m:t>
                        </m:r>
                      </m:sub>
                    </m:sSub>
                  </m:oMath>
                </a14:m>
                <a:endParaRPr lang="en-GB" dirty="0"/>
              </a:p>
              <a:p>
                <a:pPr lvl="1"/>
                <a14:m>
                  <m:oMath xmlns:m="http://schemas.openxmlformats.org/officeDocument/2006/math">
                    <m:sSub>
                      <m:sSubPr>
                        <m:ctrlPr>
                          <a:rPr lang="en-GB" i="1" smtClean="0">
                            <a:solidFill>
                              <a:schemeClr val="accent1"/>
                            </a:solidFill>
                            <a:latin typeface="Cambria Math" panose="02040503050406030204" pitchFamily="18" charset="0"/>
                          </a:rPr>
                        </m:ctrlPr>
                      </m:sSubPr>
                      <m:e>
                        <m:r>
                          <a:rPr lang="en-GB" b="1" i="1">
                            <a:solidFill>
                              <a:schemeClr val="accent1"/>
                            </a:solidFill>
                            <a:latin typeface="Cambria Math" panose="02040503050406030204" pitchFamily="18" charset="0"/>
                          </a:rPr>
                          <m:t>𝑪</m:t>
                        </m:r>
                      </m:e>
                      <m:sub>
                        <m:r>
                          <a:rPr lang="en-GB" i="1">
                            <a:solidFill>
                              <a:schemeClr val="accent1"/>
                            </a:solidFill>
                            <a:latin typeface="Cambria Math" panose="02040503050406030204" pitchFamily="18" charset="0"/>
                          </a:rPr>
                          <m:t>𝑘</m:t>
                        </m:r>
                      </m:sub>
                    </m:sSub>
                    <m:r>
                      <a:rPr lang="en-GB" i="1">
                        <a:solidFill>
                          <a:schemeClr val="accent1"/>
                        </a:solidFill>
                        <a:latin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b="1" i="1">
                            <a:solidFill>
                              <a:schemeClr val="accent1"/>
                            </a:solidFill>
                            <a:latin typeface="Cambria Math" panose="02040503050406030204" pitchFamily="18" charset="0"/>
                          </a:rPr>
                          <m:t>𝑪</m:t>
                        </m:r>
                      </m:e>
                      <m:sub>
                        <m:r>
                          <a:rPr lang="en-GB" i="1">
                            <a:solidFill>
                              <a:schemeClr val="accent1"/>
                            </a:solidFill>
                            <a:latin typeface="Cambria Math" panose="02040503050406030204" pitchFamily="18" charset="0"/>
                          </a:rPr>
                          <m:t>𝑖</m:t>
                        </m:r>
                      </m:sub>
                    </m:sSub>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b="1" i="1">
                            <a:solidFill>
                              <a:schemeClr val="accent1"/>
                            </a:solidFill>
                            <a:latin typeface="Cambria Math" panose="02040503050406030204" pitchFamily="18" charset="0"/>
                          </a:rPr>
                          <m:t>𝑪</m:t>
                        </m:r>
                      </m:e>
                      <m:sub>
                        <m:r>
                          <a:rPr lang="en-GB" i="1">
                            <a:solidFill>
                              <a:schemeClr val="accent1"/>
                            </a:solidFill>
                            <a:latin typeface="Cambria Math" panose="02040503050406030204" pitchFamily="18" charset="0"/>
                          </a:rPr>
                          <m:t>𝑗</m:t>
                        </m:r>
                      </m:sub>
                    </m:sSub>
                  </m:oMath>
                </a14:m>
                <a:endParaRPr lang="en-GB" dirty="0">
                  <a:solidFill>
                    <a:schemeClr val="accent1"/>
                  </a:solidFill>
                </a:endParaRPr>
              </a:p>
              <a:p>
                <a:pPr lvl="1"/>
                <a14:m>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𝐺</m:t>
                        </m:r>
                      </m:e>
                      <m:sub>
                        <m:r>
                          <a:rPr lang="en-GB" i="1">
                            <a:solidFill>
                              <a:schemeClr val="accent1"/>
                            </a:solidFill>
                            <a:latin typeface="Cambria Math" panose="02040503050406030204" pitchFamily="18" charset="0"/>
                          </a:rPr>
                          <m:t>𝑘</m:t>
                        </m:r>
                      </m:sub>
                    </m:sSub>
                    <m:r>
                      <a:rPr lang="en-GB" i="1">
                        <a:solidFill>
                          <a:schemeClr val="accent1"/>
                        </a:solidFill>
                        <a:latin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𝐺</m:t>
                        </m:r>
                      </m:e>
                      <m:sub>
                        <m:r>
                          <a:rPr lang="en-GB" i="1">
                            <a:solidFill>
                              <a:schemeClr val="accent1"/>
                            </a:solidFill>
                            <a:latin typeface="Cambria Math" panose="02040503050406030204" pitchFamily="18" charset="0"/>
                          </a:rPr>
                          <m:t>𝑖</m:t>
                        </m:r>
                      </m:sub>
                    </m:sSub>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𝑗</m:t>
                        </m:r>
                      </m:sub>
                    </m:sSub>
                  </m:oMath>
                </a14:m>
                <a:endParaRPr lang="en-GB" dirty="0">
                  <a:solidFill>
                    <a:schemeClr val="accent1"/>
                  </a:solidFill>
                </a:endParaRPr>
              </a:p>
              <a:p>
                <a:pPr lvl="1"/>
                <a:r>
                  <a:rPr lang="en-GB" dirty="0"/>
                  <a:t>Changes in FO jtree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𝑉</m:t>
                        </m:r>
                        <m:r>
                          <a:rPr lang="en-GB" i="1">
                            <a:latin typeface="Cambria Math" panose="02040503050406030204" pitchFamily="18" charset="0"/>
                          </a:rPr>
                          <m:t>,</m:t>
                        </m:r>
                        <m:r>
                          <a:rPr lang="en-GB" i="1">
                            <a:latin typeface="Cambria Math" panose="02040503050406030204" pitchFamily="18" charset="0"/>
                          </a:rPr>
                          <m:t>𝐸</m:t>
                        </m:r>
                      </m:e>
                    </m:d>
                  </m:oMath>
                </a14:m>
                <a:endParaRPr lang="en-GB" dirty="0"/>
              </a:p>
              <a:p>
                <a:pPr lvl="2"/>
                <a14:m>
                  <m:oMath xmlns:m="http://schemas.openxmlformats.org/officeDocument/2006/math">
                    <m:r>
                      <a:rPr lang="en-GB" i="1">
                        <a:latin typeface="Cambria Math" panose="02040503050406030204" pitchFamily="18" charset="0"/>
                      </a:rPr>
                      <m:t>𝑉</m:t>
                    </m:r>
                    <m:r>
                      <a:rPr lang="en-GB" i="1">
                        <a:latin typeface="Cambria Math" panose="02040503050406030204" pitchFamily="18" charset="0"/>
                      </a:rPr>
                      <m:t>=</m:t>
                    </m:r>
                    <m:r>
                      <a:rPr lang="en-GB" i="1">
                        <a:latin typeface="Cambria Math" panose="02040503050406030204" pitchFamily="18" charset="0"/>
                      </a:rPr>
                      <m:t>𝑉</m:t>
                    </m:r>
                    <m:r>
                      <a:rPr lang="en-GB" i="1">
                        <a:latin typeface="Cambria Math" panose="02040503050406030204" pitchFamily="18" charset="0"/>
                        <a:ea typeface="Cambria Math" panose="02040503050406030204" pitchFamily="18" charset="0"/>
                      </a:rPr>
                      <m:t>∖</m:t>
                    </m:r>
                    <m:d>
                      <m:dPr>
                        <m:begChr m:val="{"/>
                        <m:endChr m:val="}"/>
                        <m:ctrlPr>
                          <a:rPr lang="en-GB" i="1" smtClean="0">
                            <a:solidFill>
                              <a:schemeClr val="accent1"/>
                            </a:solidFill>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b="1" i="1">
                                <a:solidFill>
                                  <a:schemeClr val="accent1"/>
                                </a:solidFill>
                                <a:latin typeface="Cambria Math" panose="02040503050406030204" pitchFamily="18" charset="0"/>
                              </a:rPr>
                              <m:t>𝑪</m:t>
                            </m:r>
                          </m:e>
                          <m:sub>
                            <m:r>
                              <a:rPr lang="en-GB" i="1">
                                <a:solidFill>
                                  <a:schemeClr val="accent1"/>
                                </a:solidFill>
                                <a:latin typeface="Cambria Math" panose="02040503050406030204" pitchFamily="18" charset="0"/>
                              </a:rPr>
                              <m:t>𝑖</m:t>
                            </m:r>
                          </m:sub>
                        </m:sSub>
                        <m:r>
                          <a:rPr lang="en-GB" i="1">
                            <a:solidFill>
                              <a:schemeClr val="accent1"/>
                            </a:solidFill>
                            <a:latin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b="1" i="1">
                                <a:solidFill>
                                  <a:schemeClr val="accent1"/>
                                </a:solidFill>
                                <a:latin typeface="Cambria Math" panose="02040503050406030204" pitchFamily="18" charset="0"/>
                              </a:rPr>
                              <m:t>𝑪</m:t>
                            </m:r>
                          </m:e>
                          <m:sub>
                            <m:r>
                              <a:rPr lang="en-GB" i="1">
                                <a:solidFill>
                                  <a:schemeClr val="accent1"/>
                                </a:solidFill>
                                <a:latin typeface="Cambria Math" panose="02040503050406030204" pitchFamily="18" charset="0"/>
                              </a:rPr>
                              <m:t>𝑗</m:t>
                            </m:r>
                          </m:sub>
                        </m:sSub>
                      </m:e>
                    </m:d>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b="1" i="1">
                            <a:solidFill>
                              <a:schemeClr val="accent1"/>
                            </a:solidFill>
                            <a:latin typeface="Cambria Math" panose="02040503050406030204" pitchFamily="18" charset="0"/>
                          </a:rPr>
                          <m:t>𝑪</m:t>
                        </m:r>
                      </m:e>
                      <m:sub>
                        <m:r>
                          <a:rPr lang="en-GB" i="1">
                            <a:solidFill>
                              <a:schemeClr val="accent1"/>
                            </a:solidFill>
                            <a:latin typeface="Cambria Math" panose="02040503050406030204" pitchFamily="18" charset="0"/>
                          </a:rPr>
                          <m:t>𝑘</m:t>
                        </m:r>
                      </m:sub>
                    </m:sSub>
                  </m:oMath>
                </a14:m>
                <a:endParaRPr lang="en-GB" dirty="0"/>
              </a:p>
              <a:p>
                <a:pPr lvl="2"/>
                <a14:m>
                  <m:oMath xmlns:m="http://schemas.openxmlformats.org/officeDocument/2006/math">
                    <m:r>
                      <a:rPr lang="en-GB" i="1">
                        <a:latin typeface="Cambria Math" panose="02040503050406030204" pitchFamily="18" charset="0"/>
                      </a:rPr>
                      <m:t>𝐸</m:t>
                    </m:r>
                    <m:r>
                      <a:rPr lang="en-GB" i="1">
                        <a:latin typeface="Cambria Math" panose="02040503050406030204" pitchFamily="18" charset="0"/>
                      </a:rPr>
                      <m:t>=</m:t>
                    </m:r>
                    <m:r>
                      <a:rPr lang="en-GB" i="1">
                        <a:latin typeface="Cambria Math" panose="02040503050406030204" pitchFamily="18" charset="0"/>
                      </a:rPr>
                      <m:t>𝐸</m:t>
                    </m:r>
                    <m:r>
                      <a:rPr lang="en-GB" i="1">
                        <a:latin typeface="Cambria Math" panose="02040503050406030204" pitchFamily="18" charset="0"/>
                        <a:ea typeface="Cambria Math" panose="02040503050406030204" pitchFamily="18" charset="0"/>
                      </a:rPr>
                      <m:t>∖</m:t>
                    </m:r>
                    <m:d>
                      <m:dPr>
                        <m:begChr m:val="{"/>
                        <m:endChr m:val="}"/>
                        <m:ctrlPr>
                          <a:rPr lang="en-GB" i="1" smtClean="0">
                            <a:solidFill>
                              <a:schemeClr val="accent1"/>
                            </a:solidFill>
                            <a:latin typeface="Cambria Math" panose="02040503050406030204" pitchFamily="18" charset="0"/>
                            <a:ea typeface="Cambria Math" panose="02040503050406030204" pitchFamily="18" charset="0"/>
                          </a:rPr>
                        </m:ctrlPr>
                      </m:dPr>
                      <m:e>
                        <m:d>
                          <m:dPr>
                            <m:begChr m:val="{"/>
                            <m:endChr m:val="}"/>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𝑖</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𝑙</m:t>
                            </m:r>
                          </m:e>
                        </m:d>
                        <m:r>
                          <a:rPr lang="en-GB" i="1">
                            <a:solidFill>
                              <a:schemeClr val="accent1"/>
                            </a:solidFill>
                            <a:latin typeface="Cambria Math" panose="02040503050406030204" pitchFamily="18" charset="0"/>
                            <a:ea typeface="Cambria Math" panose="02040503050406030204" pitchFamily="18" charset="0"/>
                          </a:rPr>
                          <m:t> | </m:t>
                        </m:r>
                        <m:r>
                          <a:rPr lang="en-GB" i="1">
                            <a:solidFill>
                              <a:schemeClr val="accent1"/>
                            </a:solidFill>
                            <a:latin typeface="Cambria Math" panose="02040503050406030204" pitchFamily="18" charset="0"/>
                            <a:ea typeface="Cambria Math" panose="02040503050406030204" pitchFamily="18" charset="0"/>
                          </a:rPr>
                          <m:t>𝑙</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𝑛𝑏𝑠</m:t>
                        </m:r>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𝑖</m:t>
                            </m:r>
                          </m:e>
                        </m:d>
                      </m:e>
                    </m:d>
                    <m:r>
                      <a:rPr lang="en-GB" i="1">
                        <a:solidFill>
                          <a:schemeClr val="accent1"/>
                        </a:solidFill>
                        <a:latin typeface="Cambria Math" panose="02040503050406030204" pitchFamily="18" charset="0"/>
                        <a:ea typeface="Cambria Math" panose="02040503050406030204" pitchFamily="18" charset="0"/>
                      </a:rPr>
                      <m:t>∖</m:t>
                    </m:r>
                    <m:d>
                      <m:dPr>
                        <m:begChr m:val="{"/>
                        <m:endChr m:val="}"/>
                        <m:ctrlPr>
                          <a:rPr lang="en-GB" i="1">
                            <a:solidFill>
                              <a:schemeClr val="accent1"/>
                            </a:solidFill>
                            <a:latin typeface="Cambria Math" panose="02040503050406030204" pitchFamily="18" charset="0"/>
                            <a:ea typeface="Cambria Math" panose="02040503050406030204" pitchFamily="18" charset="0"/>
                          </a:rPr>
                        </m:ctrlPr>
                      </m:dPr>
                      <m:e>
                        <m:d>
                          <m:dPr>
                            <m:begChr m:val="{"/>
                            <m:endChr m:val="}"/>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𝑗</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𝑙</m:t>
                            </m:r>
                          </m:e>
                        </m:d>
                        <m:r>
                          <a:rPr lang="en-GB" i="1">
                            <a:solidFill>
                              <a:schemeClr val="accent1"/>
                            </a:solidFill>
                            <a:latin typeface="Cambria Math" panose="02040503050406030204" pitchFamily="18" charset="0"/>
                            <a:ea typeface="Cambria Math" panose="02040503050406030204" pitchFamily="18" charset="0"/>
                          </a:rPr>
                          <m:t> | </m:t>
                        </m:r>
                        <m:r>
                          <a:rPr lang="en-GB" i="1">
                            <a:solidFill>
                              <a:schemeClr val="accent1"/>
                            </a:solidFill>
                            <a:latin typeface="Cambria Math" panose="02040503050406030204" pitchFamily="18" charset="0"/>
                            <a:ea typeface="Cambria Math" panose="02040503050406030204" pitchFamily="18" charset="0"/>
                          </a:rPr>
                          <m:t>𝑙</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𝑛𝑏𝑠</m:t>
                        </m:r>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𝑗</m:t>
                            </m:r>
                          </m:e>
                        </m:d>
                      </m:e>
                    </m:d>
                  </m:oMath>
                </a14:m>
                <a:br>
                  <a:rPr lang="en-GB" i="1" dirty="0">
                    <a:solidFill>
                      <a:schemeClr val="accent1"/>
                    </a:solidFill>
                    <a:latin typeface="Cambria Math" panose="02040503050406030204" pitchFamily="18" charset="0"/>
                    <a:ea typeface="Cambria Math" panose="02040503050406030204" pitchFamily="18" charset="0"/>
                  </a:rPr>
                </a:b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            ∪</m:t>
                    </m:r>
                    <m:d>
                      <m:dPr>
                        <m:begChr m:val="{"/>
                        <m:endChr m:val="}"/>
                        <m:ctrlPr>
                          <a:rPr lang="en-GB" i="1">
                            <a:solidFill>
                              <a:schemeClr val="accent1"/>
                            </a:solidFill>
                            <a:latin typeface="Cambria Math" panose="02040503050406030204" pitchFamily="18" charset="0"/>
                            <a:ea typeface="Cambria Math" panose="02040503050406030204" pitchFamily="18" charset="0"/>
                          </a:rPr>
                        </m:ctrlPr>
                      </m:dPr>
                      <m:e>
                        <m:d>
                          <m:dPr>
                            <m:begChr m:val="{"/>
                            <m:endChr m:val="}"/>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𝑘</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𝑙</m:t>
                            </m:r>
                          </m:e>
                        </m:d>
                        <m:r>
                          <a:rPr lang="en-GB" i="1">
                            <a:solidFill>
                              <a:schemeClr val="accent1"/>
                            </a:solidFill>
                            <a:latin typeface="Cambria Math" panose="02040503050406030204" pitchFamily="18" charset="0"/>
                            <a:ea typeface="Cambria Math" panose="02040503050406030204" pitchFamily="18" charset="0"/>
                          </a:rPr>
                          <m:t> | </m:t>
                        </m:r>
                        <m:r>
                          <a:rPr lang="en-GB" i="1">
                            <a:solidFill>
                              <a:schemeClr val="accent1"/>
                            </a:solidFill>
                            <a:latin typeface="Cambria Math" panose="02040503050406030204" pitchFamily="18" charset="0"/>
                            <a:ea typeface="Cambria Math" panose="02040503050406030204" pitchFamily="18" charset="0"/>
                          </a:rPr>
                          <m:t>𝑙</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𝑛𝑏𝑠</m:t>
                        </m:r>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𝑖</m:t>
                            </m:r>
                          </m:e>
                        </m:d>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𝑙</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𝑛𝑏𝑠</m:t>
                        </m:r>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𝑗</m:t>
                            </m:r>
                          </m:e>
                        </m:d>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𝑙</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𝑖</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𝑙</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𝑗</m:t>
                        </m:r>
                      </m:e>
                    </m:d>
                  </m:oMath>
                </a14:m>
                <a:endParaRPr lang="en-GB" dirty="0"/>
              </a:p>
              <a:p>
                <a:endParaRPr lang="en-GB" dirty="0"/>
              </a:p>
              <a:p>
                <a:pPr lvl="3"/>
                <a:endParaRPr lang="en-GB" dirty="0"/>
              </a:p>
            </p:txBody>
          </p:sp>
        </mc:Choice>
        <mc:Fallback xmlns="">
          <p:sp>
            <p:nvSpPr>
              <p:cNvPr id="3" name="Content Placeholder 2">
                <a:extLst>
                  <a:ext uri="{FF2B5EF4-FFF2-40B4-BE49-F238E27FC236}">
                    <a16:creationId xmlns:a16="http://schemas.microsoft.com/office/drawing/2014/main" id="{D3AACF22-AD9B-8442-B30D-55F06F782F27}"/>
                  </a:ext>
                </a:extLst>
              </p:cNvPr>
              <p:cNvSpPr>
                <a:spLocks noGrp="1" noRot="1" noChangeAspect="1" noMove="1" noResize="1" noEditPoints="1" noAdjustHandles="1" noChangeArrowheads="1" noChangeShapeType="1" noTextEdit="1"/>
              </p:cNvSpPr>
              <p:nvPr>
                <p:ph idx="1"/>
              </p:nvPr>
            </p:nvSpPr>
            <p:spPr>
              <a:blipFill>
                <a:blip r:embed="rId2"/>
                <a:stretch>
                  <a:fillRect l="-1436" t="-2090" b="-447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8F89B3F-C0DF-7140-B639-A2CBECDBCF16}"/>
              </a:ext>
            </a:extLst>
          </p:cNvPr>
          <p:cNvSpPr>
            <a:spLocks noGrp="1"/>
          </p:cNvSpPr>
          <p:nvPr>
            <p:ph type="sldNum" sz="quarter" idx="4"/>
          </p:nvPr>
        </p:nvSpPr>
        <p:spPr/>
        <p:txBody>
          <a:bodyPr/>
          <a:lstStyle/>
          <a:p>
            <a:fld id="{67C9959E-8E6B-B04C-9955-EA096F41CA7A}" type="slidenum">
              <a:rPr lang="en-GB" smtClean="0"/>
              <a:t>29</a:t>
            </a:fld>
            <a:endParaRPr lang="en-GB"/>
          </a:p>
        </p:txBody>
      </p:sp>
      <p:sp>
        <p:nvSpPr>
          <p:cNvPr id="5" name="Date Placeholder 4">
            <a:extLst>
              <a:ext uri="{FF2B5EF4-FFF2-40B4-BE49-F238E27FC236}">
                <a16:creationId xmlns:a16="http://schemas.microsoft.com/office/drawing/2014/main" id="{1413AFB1-50A8-8246-B5CE-0AAA7807B1BA}"/>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24C02A59-729F-9147-A43A-4DEACE562B6B}"/>
              </a:ext>
            </a:extLst>
          </p:cNvPr>
          <p:cNvSpPr>
            <a:spLocks noGrp="1"/>
          </p:cNvSpPr>
          <p:nvPr>
            <p:ph type="ftr" sz="quarter" idx="3"/>
          </p:nvPr>
        </p:nvSpPr>
        <p:spPr/>
        <p:txBody>
          <a:bodyPr/>
          <a:lstStyle/>
          <a:p>
            <a:r>
              <a:rPr lang="en-GB"/>
              <a:t>T. Braun - StaRAI</a:t>
            </a:r>
          </a:p>
        </p:txBody>
      </p:sp>
      <p:sp>
        <p:nvSpPr>
          <p:cNvPr id="7" name="Right Brace 6">
            <a:extLst>
              <a:ext uri="{FF2B5EF4-FFF2-40B4-BE49-F238E27FC236}">
                <a16:creationId xmlns:a16="http://schemas.microsoft.com/office/drawing/2014/main" id="{86DDBF6B-C8A1-B747-84F7-39DF0E58A531}"/>
              </a:ext>
            </a:extLst>
          </p:cNvPr>
          <p:cNvSpPr/>
          <p:nvPr/>
        </p:nvSpPr>
        <p:spPr>
          <a:xfrm>
            <a:off x="8776083" y="5345320"/>
            <a:ext cx="136911" cy="6415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2A3FC0-9986-CF4C-A444-7D88A3B8B48D}"/>
                  </a:ext>
                </a:extLst>
              </p:cNvPr>
              <p:cNvSpPr txBox="1"/>
              <p:nvPr/>
            </p:nvSpPr>
            <p:spPr>
              <a:xfrm>
                <a:off x="9391678" y="5331794"/>
                <a:ext cx="2439997" cy="66864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Reassigns all neighbours of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𝑖</m:t>
                        </m:r>
                      </m:sub>
                    </m:sSub>
                    <m:r>
                      <a:rPr lang="de-DE">
                        <a:latin typeface="Cambria Math" panose="02040503050406030204" pitchFamily="18" charset="0"/>
                      </a:rPr>
                      <m:t>,</m:t>
                    </m:r>
                    <m:sSub>
                      <m:sSubPr>
                        <m:ctrlPr>
                          <a:rPr lang="en-GB" i="1">
                            <a:latin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𝑗</m:t>
                        </m:r>
                      </m:sub>
                    </m:sSub>
                  </m:oMath>
                </a14:m>
                <a:r>
                  <a:rPr lang="en-GB" dirty="0"/>
                  <a:t> to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𝑪</m:t>
                        </m:r>
                      </m:e>
                      <m:sub>
                        <m:r>
                          <a:rPr lang="de-DE" b="0" i="1" smtClean="0">
                            <a:latin typeface="Cambria Math" panose="02040503050406030204" pitchFamily="18" charset="0"/>
                          </a:rPr>
                          <m:t>𝑘</m:t>
                        </m:r>
                      </m:sub>
                    </m:sSub>
                  </m:oMath>
                </a14:m>
                <a:endParaRPr lang="en-GB" dirty="0"/>
              </a:p>
            </p:txBody>
          </p:sp>
        </mc:Choice>
        <mc:Fallback xmlns="">
          <p:sp>
            <p:nvSpPr>
              <p:cNvPr id="8" name="TextBox 7">
                <a:extLst>
                  <a:ext uri="{FF2B5EF4-FFF2-40B4-BE49-F238E27FC236}">
                    <a16:creationId xmlns:a16="http://schemas.microsoft.com/office/drawing/2014/main" id="{B12A3FC0-9986-CF4C-A444-7D88A3B8B48D}"/>
                  </a:ext>
                </a:extLst>
              </p:cNvPr>
              <p:cNvSpPr txBox="1">
                <a:spLocks noRot="1" noChangeAspect="1" noMove="1" noResize="1" noEditPoints="1" noAdjustHandles="1" noChangeArrowheads="1" noChangeShapeType="1" noTextEdit="1"/>
              </p:cNvSpPr>
              <p:nvPr/>
            </p:nvSpPr>
            <p:spPr>
              <a:xfrm>
                <a:off x="9391678" y="5331794"/>
                <a:ext cx="2439997" cy="668645"/>
              </a:xfrm>
              <a:prstGeom prst="rect">
                <a:avLst/>
              </a:prstGeom>
              <a:blipFill>
                <a:blip r:embed="rId3"/>
                <a:stretch>
                  <a:fillRect/>
                </a:stretch>
              </a:blipFill>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D8DB7748-56AA-634E-BCFF-5101E325E9DE}"/>
              </a:ext>
            </a:extLst>
          </p:cNvPr>
          <p:cNvCxnSpPr>
            <a:cxnSpLocks/>
            <a:stCxn id="8" idx="1"/>
            <a:endCxn id="7" idx="1"/>
          </p:cNvCxnSpPr>
          <p:nvPr/>
        </p:nvCxnSpPr>
        <p:spPr>
          <a:xfrm flipH="1">
            <a:off x="8912994" y="5666117"/>
            <a:ext cx="478684"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03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b="1" i="1" dirty="0">
                <a:solidFill>
                  <a:schemeClr val="accent1"/>
                </a:solidFill>
              </a:rPr>
              <a:t>Exact Inference</a:t>
            </a:r>
          </a:p>
          <a:p>
            <a:pPr marL="772853" lvl="1" indent="-514350">
              <a:buFont typeface="+mj-lt"/>
              <a:buAutoNum type="romanLcPeriod"/>
            </a:pPr>
            <a:r>
              <a:rPr lang="en-GB" dirty="0"/>
              <a:t>Lifted Variable Elimination for Parfactor Models</a:t>
            </a:r>
          </a:p>
          <a:p>
            <a:pPr lvl="2"/>
            <a:r>
              <a:rPr lang="en-GB" dirty="0"/>
              <a:t>Idea, operators, algorithm, complexity</a:t>
            </a:r>
          </a:p>
          <a:p>
            <a:pPr marL="772853" lvl="1" indent="-514350">
              <a:buFont typeface="+mj-lt"/>
              <a:buAutoNum type="romanLcPeriod"/>
            </a:pPr>
            <a:r>
              <a:rPr lang="en-GB" dirty="0">
                <a:solidFill>
                  <a:schemeClr val="accent1"/>
                </a:solidFill>
              </a:rPr>
              <a:t>Lifted Junction Tree Algorithm</a:t>
            </a:r>
          </a:p>
          <a:p>
            <a:pPr lvl="2"/>
            <a:r>
              <a:rPr lang="en-GB" dirty="0">
                <a:solidFill>
                  <a:schemeClr val="accent1"/>
                </a:solidFill>
              </a:rPr>
              <a:t>Idea, helper structure: junction tree, algorithm</a:t>
            </a:r>
          </a:p>
          <a:p>
            <a:pPr marL="772853" lvl="1" indent="-514350">
              <a:buFont typeface="+mj-lt"/>
              <a:buAutoNum type="romanLcPeriod"/>
            </a:pPr>
            <a:r>
              <a:rPr lang="en-GB" dirty="0"/>
              <a:t>First-order Knowledge Compilation for MLNs</a:t>
            </a:r>
          </a:p>
          <a:p>
            <a:pPr lvl="2"/>
            <a:r>
              <a:rPr lang="en-GB" dirty="0"/>
              <a:t>Idea, helper structure: circuit, algorithm</a:t>
            </a:r>
          </a:p>
          <a:p>
            <a:pPr marL="514350" indent="-514350">
              <a:buFont typeface="+mj-lt"/>
              <a:buAutoNum type="alphaUcPeriod"/>
            </a:pPr>
            <a:r>
              <a:rPr lang="en-GB" i="1" dirty="0"/>
              <a:t>Approximate Inference: Sampling</a:t>
            </a:r>
          </a:p>
          <a:p>
            <a:pPr lvl="1"/>
            <a:r>
              <a:rPr lang="en-GB" dirty="0"/>
              <a:t>Rejection sampling</a:t>
            </a:r>
          </a:p>
          <a:p>
            <a:pPr lvl="1"/>
            <a:r>
              <a:rPr lang="en-GB" dirty="0"/>
              <a:t>(Lifted) likelihood sampling</a:t>
            </a:r>
          </a:p>
          <a:p>
            <a:pPr lvl="1"/>
            <a:r>
              <a:rPr lang="en-GB" dirty="0"/>
              <a:t>(Lifted) Markov Chain Monte Carlo sampling</a:t>
            </a:r>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4"/>
          </p:nvPr>
        </p:nvSpPr>
        <p:spPr/>
        <p:txBody>
          <a:bodyPr/>
          <a:lstStyle/>
          <a:p>
            <a:fld id="{67C9959E-8E6B-B04C-9955-EA096F41CA7A}" type="slidenum">
              <a:rPr lang="en-GB" smtClean="0"/>
              <a:t>3</a:t>
            </a:fld>
            <a:endParaRPr lang="en-GB"/>
          </a:p>
        </p:txBody>
      </p:sp>
      <p:sp>
        <p:nvSpPr>
          <p:cNvPr id="5" name="Date Placeholder 4">
            <a:extLst>
              <a:ext uri="{FF2B5EF4-FFF2-40B4-BE49-F238E27FC236}">
                <a16:creationId xmlns:a16="http://schemas.microsoft.com/office/drawing/2014/main" id="{3124E785-90C6-B946-B1AE-3A32F7800A16}"/>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7DD77CF3-41FE-9E4D-9BE6-DE208F427C3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381754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a:xfrm>
                <a:off x="359626" y="1665066"/>
                <a:ext cx="4960502" cy="4240848"/>
              </a:xfrm>
            </p:spPr>
            <p:txBody>
              <a:bodyPr>
                <a:normAutofit/>
              </a:bodyPr>
              <a:lstStyle/>
              <a:p>
                <a:r>
                  <a:rPr lang="en-GB" dirty="0"/>
                  <a:t>Possible merging strategy</a:t>
                </a:r>
              </a:p>
              <a:p>
                <a:pPr lvl="1"/>
                <a:r>
                  <a:rPr lang="en-GB" dirty="0"/>
                  <a:t>Start at leaves and merge </a:t>
                </a:r>
                <a:r>
                  <a:rPr lang="en-GB" dirty="0">
                    <a:solidFill>
                      <a:schemeClr val="accent1"/>
                    </a:solidFill>
                  </a:rPr>
                  <a:t>inbound</a:t>
                </a:r>
                <a:endParaRPr lang="en-GB" dirty="0"/>
              </a:p>
              <a:p>
                <a:pPr lvl="1"/>
                <a:r>
                  <a:rPr lang="en-GB" dirty="0"/>
                  <a:t>Until no further merging possible</a:t>
                </a:r>
              </a:p>
              <a:p>
                <a:pPr lvl="2"/>
                <a:r>
                  <a:rPr lang="en-GB" dirty="0"/>
                  <a:t>I.e., no parcluster a subset of another</a:t>
                </a:r>
              </a:p>
              <a:p>
                <a:r>
                  <a:rPr lang="en-GB" dirty="0"/>
                  <a:t>After merging, the resulting FO jtree is minimal</a:t>
                </a:r>
              </a:p>
              <a:p>
                <a:r>
                  <a:rPr lang="en-GB" dirty="0"/>
                  <a:t>E.g.,</a:t>
                </a:r>
              </a:p>
              <a:p>
                <a:pPr lvl="1"/>
                <a:r>
                  <a:rPr lang="en-GB" dirty="0"/>
                  <a:t>Start at leaves with</a:t>
                </a:r>
              </a:p>
              <a:p>
                <a:pPr lvl="2"/>
                <a:r>
                  <a:rPr lang="en-GB" dirty="0"/>
                  <a:t>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0</m:t>
                            </m:r>
                          </m:sub>
                        </m:sSub>
                      </m:e>
                    </m:d>
                  </m:oMath>
                </a14:m>
                <a:endParaRPr lang="en-GB" dirty="0"/>
              </a:p>
              <a:p>
                <a:pPr lvl="2"/>
                <a:r>
                  <a:rPr lang="en-GB" dirty="0"/>
                  <a:t>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1</m:t>
                            </m:r>
                          </m:sub>
                        </m:sSub>
                      </m:e>
                    </m:d>
                  </m:oMath>
                </a14:m>
                <a:endParaRPr lang="en-GB" dirty="0"/>
              </a:p>
              <a:p>
                <a:pPr lvl="2"/>
                <a:r>
                  <a:rPr lang="en-GB" dirty="0"/>
                  <a:t>local model </a:t>
                </a:r>
                <a14:m>
                  <m:oMath xmlns:m="http://schemas.openxmlformats.org/officeDocument/2006/math">
                    <m:d>
                      <m:dPr>
                        <m:begChr m:val="{"/>
                        <m:endChr m:val="}"/>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2</m:t>
                            </m:r>
                          </m:sub>
                        </m:sSub>
                      </m:e>
                    </m:d>
                  </m:oMath>
                </a14:m>
                <a:endParaRPr lang="en-GB" dirty="0"/>
              </a:p>
              <a:p>
                <a:pPr lvl="2"/>
                <a:r>
                  <a:rPr lang="en-GB" dirty="0"/>
                  <a:t>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3</m:t>
                            </m:r>
                          </m:sub>
                        </m:sSub>
                      </m:e>
                    </m:d>
                  </m:oMath>
                </a14:m>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xfrm>
                <a:off x="359626" y="1665066"/>
                <a:ext cx="4960502" cy="4240848"/>
              </a:xfrm>
              <a:blipFill>
                <a:blip r:embed="rId2"/>
                <a:stretch>
                  <a:fillRect l="-3316" t="-2687" r="-510" b="-328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30</a:t>
            </a:fld>
            <a:endParaRPr lang="en-GB"/>
          </a:p>
        </p:txBody>
      </p:sp>
      <p:sp>
        <p:nvSpPr>
          <p:cNvPr id="3" name="Date Placeholder 2">
            <a:extLst>
              <a:ext uri="{FF2B5EF4-FFF2-40B4-BE49-F238E27FC236}">
                <a16:creationId xmlns:a16="http://schemas.microsoft.com/office/drawing/2014/main" id="{ECF4B31F-7010-8A46-8380-0B5C33580626}"/>
              </a:ext>
            </a:extLst>
          </p:cNvPr>
          <p:cNvSpPr>
            <a:spLocks noGrp="1"/>
          </p:cNvSpPr>
          <p:nvPr>
            <p:ph type="dt" sz="half" idx="2"/>
          </p:nvPr>
        </p:nvSpPr>
        <p:spPr/>
        <p:txBody>
          <a:bodyPr/>
          <a:lstStyle/>
          <a:p>
            <a:r>
              <a:rPr lang="en-GB"/>
              <a:t>Exact Inference: LJT</a:t>
            </a:r>
            <a:endParaRPr lang="en-US" dirty="0"/>
          </a:p>
        </p:txBody>
      </p:sp>
      <p:sp>
        <p:nvSpPr>
          <p:cNvPr id="5" name="Footer Placeholder 4">
            <a:extLst>
              <a:ext uri="{FF2B5EF4-FFF2-40B4-BE49-F238E27FC236}">
                <a16:creationId xmlns:a16="http://schemas.microsoft.com/office/drawing/2014/main" id="{684CEF1B-69E9-CB4A-B348-E906084179EF}"/>
              </a:ext>
            </a:extLst>
          </p:cNvPr>
          <p:cNvSpPr>
            <a:spLocks noGrp="1"/>
          </p:cNvSpPr>
          <p:nvPr>
            <p:ph type="ftr" sz="quarter" idx="3"/>
          </p:nvPr>
        </p:nvSpPr>
        <p:spPr/>
        <p:txBody>
          <a:bodyPr/>
          <a:lstStyle/>
          <a:p>
            <a:r>
              <a:rPr lang="en-GB"/>
              <a:t>T. Braun - StaRAI</a:t>
            </a:r>
          </a:p>
        </p:txBody>
      </p:sp>
      <p:grpSp>
        <p:nvGrpSpPr>
          <p:cNvPr id="47" name="Group 46">
            <a:extLst>
              <a:ext uri="{FF2B5EF4-FFF2-40B4-BE49-F238E27FC236}">
                <a16:creationId xmlns:a16="http://schemas.microsoft.com/office/drawing/2014/main" id="{80AD1142-9C95-7D4A-A740-9BEB03B24BE1}"/>
              </a:ext>
            </a:extLst>
          </p:cNvPr>
          <p:cNvGrpSpPr/>
          <p:nvPr/>
        </p:nvGrpSpPr>
        <p:grpSpPr>
          <a:xfrm>
            <a:off x="5933062" y="2541500"/>
            <a:ext cx="5898613" cy="3400004"/>
            <a:chOff x="1990652" y="6858000"/>
            <a:chExt cx="5898613" cy="3400004"/>
          </a:xfrm>
        </p:grpSpPr>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74A1752E-1BB1-8E40-9EA4-F3976E3AC303}"/>
                    </a:ext>
                  </a:extLst>
                </p:cNvPr>
                <p:cNvSpPr/>
                <p:nvPr/>
              </p:nvSpPr>
              <p:spPr>
                <a:xfrm>
                  <a:off x="6716966" y="9885643"/>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48" name="Rectangle 47">
                  <a:extLst>
                    <a:ext uri="{FF2B5EF4-FFF2-40B4-BE49-F238E27FC236}">
                      <a16:creationId xmlns:a16="http://schemas.microsoft.com/office/drawing/2014/main" id="{74A1752E-1BB1-8E40-9EA4-F3976E3AC303}"/>
                    </a:ext>
                  </a:extLst>
                </p:cNvPr>
                <p:cNvSpPr>
                  <a:spLocks noRot="1" noChangeAspect="1" noMove="1" noResize="1" noEditPoints="1" noAdjustHandles="1" noChangeArrowheads="1" noChangeShapeType="1" noTextEdit="1"/>
                </p:cNvSpPr>
                <p:nvPr/>
              </p:nvSpPr>
              <p:spPr>
                <a:xfrm>
                  <a:off x="6716966" y="9885643"/>
                  <a:ext cx="472758" cy="369012"/>
                </a:xfrm>
                <a:prstGeom prst="rect">
                  <a:avLst/>
                </a:prstGeom>
                <a:blipFill>
                  <a:blip r:embed="rId3"/>
                  <a:stretch>
                    <a:fillRect b="-3333"/>
                  </a:stretch>
                </a:blipFill>
              </p:spPr>
              <p:txBody>
                <a:bodyPr/>
                <a:lstStyle/>
                <a:p>
                  <a:r>
                    <a:rPr lang="en-GB">
                      <a:noFill/>
                    </a:rPr>
                    <a:t> </a:t>
                  </a:r>
                </a:p>
              </p:txBody>
            </p:sp>
          </mc:Fallback>
        </mc:AlternateContent>
        <p:cxnSp>
          <p:nvCxnSpPr>
            <p:cNvPr id="49" name="Straight Connector 48">
              <a:extLst>
                <a:ext uri="{FF2B5EF4-FFF2-40B4-BE49-F238E27FC236}">
                  <a16:creationId xmlns:a16="http://schemas.microsoft.com/office/drawing/2014/main" id="{36D13CE9-6F54-AC45-A99F-DE72E43E7452}"/>
                </a:ext>
              </a:extLst>
            </p:cNvPr>
            <p:cNvCxnSpPr>
              <a:cxnSpLocks/>
              <a:stCxn id="76" idx="0"/>
              <a:endCxn id="57"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5BD427F-2718-4848-B46E-9DD77ED0B7D2}"/>
                </a:ext>
              </a:extLst>
            </p:cNvPr>
            <p:cNvCxnSpPr>
              <a:cxnSpLocks/>
              <a:stCxn id="77" idx="0"/>
              <a:endCxn id="59" idx="2"/>
            </p:cNvCxnSpPr>
            <p:nvPr/>
          </p:nvCxnSpPr>
          <p:spPr>
            <a:xfrm flipV="1">
              <a:off x="6950515" y="9616948"/>
              <a:ext cx="2831" cy="16499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6C58BE1-9B34-6343-A200-9CDF3A8D30B3}"/>
                </a:ext>
              </a:extLst>
            </p:cNvPr>
            <p:cNvCxnSpPr>
              <a:cxnSpLocks/>
              <a:stCxn id="59" idx="0"/>
              <a:endCxn id="61" idx="2"/>
            </p:cNvCxnSpPr>
            <p:nvPr/>
          </p:nvCxnSpPr>
          <p:spPr>
            <a:xfrm flipH="1" flipV="1">
              <a:off x="6951762" y="9008945"/>
              <a:ext cx="1584" cy="40369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E47BA9A-8446-EB46-8657-AD8EC8FC75FC}"/>
                </a:ext>
              </a:extLst>
            </p:cNvPr>
            <p:cNvCxnSpPr>
              <a:cxnSpLocks/>
              <a:stCxn id="60" idx="0"/>
              <a:endCxn id="56" idx="2"/>
            </p:cNvCxnSpPr>
            <p:nvPr/>
          </p:nvCxnSpPr>
          <p:spPr>
            <a:xfrm flipH="1" flipV="1">
              <a:off x="5809792" y="7062311"/>
              <a:ext cx="1141966" cy="470266"/>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085C4D2-F1FA-114B-844E-1D9E19D0A55B}"/>
                </a:ext>
              </a:extLst>
            </p:cNvPr>
            <p:cNvCxnSpPr>
              <a:cxnSpLocks/>
              <a:stCxn id="62" idx="0"/>
              <a:endCxn id="56" idx="2"/>
            </p:cNvCxnSpPr>
            <p:nvPr/>
          </p:nvCxnSpPr>
          <p:spPr>
            <a:xfrm flipV="1">
              <a:off x="3839395" y="7062311"/>
              <a:ext cx="1970397" cy="470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C99B3347-DC45-274C-B322-0B205A70D086}"/>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54" name="Rectangle 53">
                  <a:extLst>
                    <a:ext uri="{FF2B5EF4-FFF2-40B4-BE49-F238E27FC236}">
                      <a16:creationId xmlns:a16="http://schemas.microsoft.com/office/drawing/2014/main" id="{C99B3347-DC45-274C-B322-0B205A70D086}"/>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4"/>
                  <a:stretch>
                    <a:fillRect b="-3333"/>
                  </a:stretch>
                </a:blipFill>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CEE0086C-CD4A-9E43-8609-4D9990781DB9}"/>
                </a:ext>
              </a:extLst>
            </p:cNvPr>
            <p:cNvCxnSpPr>
              <a:cxnSpLocks/>
              <a:stCxn id="80" idx="0"/>
              <a:endCxn id="56" idx="2"/>
            </p:cNvCxnSpPr>
            <p:nvPr/>
          </p:nvCxnSpPr>
          <p:spPr>
            <a:xfrm flipV="1">
              <a:off x="5806802" y="7062311"/>
              <a:ext cx="2990" cy="2719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FFAF2FBC-4903-4245-B350-356D6937DAFE}"/>
                    </a:ext>
                  </a:extLst>
                </p:cNvPr>
                <p:cNvSpPr/>
                <p:nvPr/>
              </p:nvSpPr>
              <p:spPr>
                <a:xfrm>
                  <a:off x="5620700" y="6858000"/>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oMath>
                    </m:oMathPara>
                  </a14:m>
                  <a:endParaRPr lang="en-GB" sz="1200" dirty="0">
                    <a:solidFill>
                      <a:schemeClr val="tx1">
                        <a:lumMod val="60000"/>
                        <a:lumOff val="40000"/>
                      </a:schemeClr>
                    </a:solidFill>
                  </a:endParaRPr>
                </a:p>
              </p:txBody>
            </p:sp>
          </mc:Choice>
          <mc:Fallback xmlns="">
            <p:sp>
              <p:nvSpPr>
                <p:cNvPr id="56" name="Rounded Rectangle 55">
                  <a:extLst>
                    <a:ext uri="{FF2B5EF4-FFF2-40B4-BE49-F238E27FC236}">
                      <a16:creationId xmlns:a16="http://schemas.microsoft.com/office/drawing/2014/main" id="{FFAF2FBC-4903-4245-B350-356D6937DAFE}"/>
                    </a:ext>
                  </a:extLst>
                </p:cNvPr>
                <p:cNvSpPr>
                  <a:spLocks noRot="1" noChangeAspect="1" noMove="1" noResize="1" noEditPoints="1" noAdjustHandles="1" noChangeArrowheads="1" noChangeShapeType="1" noTextEdit="1"/>
                </p:cNvSpPr>
                <p:nvPr/>
              </p:nvSpPr>
              <p:spPr>
                <a:xfrm>
                  <a:off x="5620700" y="6858000"/>
                  <a:ext cx="378184" cy="204311"/>
                </a:xfrm>
                <a:prstGeom prst="roundRect">
                  <a:avLst/>
                </a:prstGeom>
                <a:blipFill>
                  <a:blip r:embed="rId5"/>
                  <a:stretch>
                    <a:fillRect l="-1250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E0264697-A067-B14A-9313-9CE772E785AC}"/>
                    </a:ext>
                  </a:extLst>
                </p:cNvPr>
                <p:cNvSpPr/>
                <p:nvPr/>
              </p:nvSpPr>
              <p:spPr>
                <a:xfrm>
                  <a:off x="3361634" y="8168233"/>
                  <a:ext cx="95733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57" name="Rounded Rectangle 56">
                  <a:extLst>
                    <a:ext uri="{FF2B5EF4-FFF2-40B4-BE49-F238E27FC236}">
                      <a16:creationId xmlns:a16="http://schemas.microsoft.com/office/drawing/2014/main" id="{E0264697-A067-B14A-9313-9CE772E785AC}"/>
                    </a:ext>
                  </a:extLst>
                </p:cNvPr>
                <p:cNvSpPr>
                  <a:spLocks noRot="1" noChangeAspect="1" noMove="1" noResize="1" noEditPoints="1" noAdjustHandles="1" noChangeArrowheads="1" noChangeShapeType="1" noTextEdit="1"/>
                </p:cNvSpPr>
                <p:nvPr/>
              </p:nvSpPr>
              <p:spPr>
                <a:xfrm>
                  <a:off x="3361634" y="8168233"/>
                  <a:ext cx="957333" cy="204311"/>
                </a:xfrm>
                <a:prstGeom prst="roundRect">
                  <a:avLst/>
                </a:prstGeom>
                <a:blipFill>
                  <a:blip r:embed="rId6"/>
                  <a:stretch>
                    <a:fillRect l="-5128"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88E42F36-5428-2F4B-BD3D-DC5E593EE029}"/>
                    </a:ext>
                  </a:extLst>
                </p:cNvPr>
                <p:cNvSpPr/>
                <p:nvPr/>
              </p:nvSpPr>
              <p:spPr>
                <a:xfrm>
                  <a:off x="6241494" y="8168233"/>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oMath>
                    </m:oMathPara>
                  </a14:m>
                  <a:endParaRPr lang="en-GB" sz="1200" dirty="0">
                    <a:solidFill>
                      <a:schemeClr val="tx1">
                        <a:lumMod val="60000"/>
                        <a:lumOff val="40000"/>
                      </a:schemeClr>
                    </a:solidFill>
                  </a:endParaRPr>
                </a:p>
              </p:txBody>
            </p:sp>
          </mc:Choice>
          <mc:Fallback xmlns="">
            <p:sp>
              <p:nvSpPr>
                <p:cNvPr id="58" name="Rounded Rectangle 57">
                  <a:extLst>
                    <a:ext uri="{FF2B5EF4-FFF2-40B4-BE49-F238E27FC236}">
                      <a16:creationId xmlns:a16="http://schemas.microsoft.com/office/drawing/2014/main" id="{88E42F36-5428-2F4B-BD3D-DC5E593EE029}"/>
                    </a:ext>
                  </a:extLst>
                </p:cNvPr>
                <p:cNvSpPr>
                  <a:spLocks noRot="1" noChangeAspect="1" noMove="1" noResize="1" noEditPoints="1" noAdjustHandles="1" noChangeArrowheads="1" noChangeShapeType="1" noTextEdit="1"/>
                </p:cNvSpPr>
                <p:nvPr/>
              </p:nvSpPr>
              <p:spPr>
                <a:xfrm>
                  <a:off x="6241494" y="8168233"/>
                  <a:ext cx="1423703" cy="204311"/>
                </a:xfrm>
                <a:prstGeom prst="roundRect">
                  <a:avLst/>
                </a:prstGeom>
                <a:blipFill>
                  <a:blip r:embed="rId7"/>
                  <a:stretch>
                    <a:fillRect l="-3509"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514C64C6-DCB8-234C-B30D-226BEAB6A700}"/>
                    </a:ext>
                  </a:extLst>
                </p:cNvPr>
                <p:cNvSpPr/>
                <p:nvPr/>
              </p:nvSpPr>
              <p:spPr>
                <a:xfrm>
                  <a:off x="6241494" y="9412637"/>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oMath>
                    </m:oMathPara>
                  </a14:m>
                  <a:endParaRPr lang="en-GB" sz="1200" dirty="0">
                    <a:solidFill>
                      <a:schemeClr val="tx1">
                        <a:lumMod val="60000"/>
                        <a:lumOff val="40000"/>
                      </a:schemeClr>
                    </a:solidFill>
                  </a:endParaRPr>
                </a:p>
              </p:txBody>
            </p:sp>
          </mc:Choice>
          <mc:Fallback xmlns="">
            <p:sp>
              <p:nvSpPr>
                <p:cNvPr id="59" name="Rounded Rectangle 58">
                  <a:extLst>
                    <a:ext uri="{FF2B5EF4-FFF2-40B4-BE49-F238E27FC236}">
                      <a16:creationId xmlns:a16="http://schemas.microsoft.com/office/drawing/2014/main" id="{514C64C6-DCB8-234C-B30D-226BEAB6A700}"/>
                    </a:ext>
                  </a:extLst>
                </p:cNvPr>
                <p:cNvSpPr>
                  <a:spLocks noRot="1" noChangeAspect="1" noMove="1" noResize="1" noEditPoints="1" noAdjustHandles="1" noChangeArrowheads="1" noChangeShapeType="1" noTextEdit="1"/>
                </p:cNvSpPr>
                <p:nvPr/>
              </p:nvSpPr>
              <p:spPr>
                <a:xfrm>
                  <a:off x="6241494" y="9412637"/>
                  <a:ext cx="1423703" cy="204311"/>
                </a:xfrm>
                <a:prstGeom prst="roundRect">
                  <a:avLst/>
                </a:prstGeom>
                <a:blipFill>
                  <a:blip r:embed="rId8"/>
                  <a:stretch>
                    <a:fillRect l="-350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1E783D44-2D58-F74B-B70A-A0ABEE7A7C24}"/>
                    </a:ext>
                  </a:extLst>
                </p:cNvPr>
                <p:cNvSpPr txBox="1">
                  <a:spLocks noChangeAspect="1"/>
                </p:cNvSpPr>
                <p:nvPr/>
              </p:nvSpPr>
              <p:spPr>
                <a:xfrm>
                  <a:off x="6277520" y="7532577"/>
                  <a:ext cx="13484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b="0" i="1" smtClean="0">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sub>
                        </m:sSub>
                      </m:oMath>
                    </m:oMathPara>
                  </a14:m>
                  <a:endParaRPr lang="en-GB" sz="1200" dirty="0"/>
                </a:p>
              </p:txBody>
            </p:sp>
          </mc:Choice>
          <mc:Fallback xmlns="">
            <p:sp>
              <p:nvSpPr>
                <p:cNvPr id="60" name="TextBox 59">
                  <a:extLst>
                    <a:ext uri="{FF2B5EF4-FFF2-40B4-BE49-F238E27FC236}">
                      <a16:creationId xmlns:a16="http://schemas.microsoft.com/office/drawing/2014/main" id="{1E783D44-2D58-F74B-B70A-A0ABEE7A7C24}"/>
                    </a:ext>
                  </a:extLst>
                </p:cNvPr>
                <p:cNvSpPr txBox="1">
                  <a:spLocks noRot="1" noChangeAspect="1" noMove="1" noResize="1" noEditPoints="1" noAdjustHandles="1" noChangeArrowheads="1" noChangeShapeType="1" noTextEdit="1"/>
                </p:cNvSpPr>
                <p:nvPr/>
              </p:nvSpPr>
              <p:spPr>
                <a:xfrm>
                  <a:off x="6277520" y="7532577"/>
                  <a:ext cx="1348475" cy="222686"/>
                </a:xfrm>
                <a:prstGeom prst="roundRect">
                  <a:avLst/>
                </a:prstGeom>
                <a:blipFill>
                  <a:blip r:embed="rId9"/>
                  <a:stretch>
                    <a:fillRect l="-1852"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E940889A-1CFB-9947-AD5D-A2C9C8C5DCC3}"/>
                    </a:ext>
                  </a:extLst>
                </p:cNvPr>
                <p:cNvSpPr txBox="1">
                  <a:spLocks/>
                </p:cNvSpPr>
                <p:nvPr/>
              </p:nvSpPr>
              <p:spPr>
                <a:xfrm>
                  <a:off x="6014258" y="8786259"/>
                  <a:ext cx="1875007"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sub>
                        </m:sSub>
                      </m:oMath>
                    </m:oMathPara>
                  </a14:m>
                  <a:endParaRPr lang="en-GB" sz="1200" dirty="0"/>
                </a:p>
              </p:txBody>
            </p:sp>
          </mc:Choice>
          <mc:Fallback xmlns="">
            <p:sp>
              <p:nvSpPr>
                <p:cNvPr id="61" name="TextBox 60">
                  <a:extLst>
                    <a:ext uri="{FF2B5EF4-FFF2-40B4-BE49-F238E27FC236}">
                      <a16:creationId xmlns:a16="http://schemas.microsoft.com/office/drawing/2014/main" id="{E940889A-1CFB-9947-AD5D-A2C9C8C5DCC3}"/>
                    </a:ext>
                  </a:extLst>
                </p:cNvPr>
                <p:cNvSpPr txBox="1">
                  <a:spLocks noRot="1" noChangeAspect="1" noMove="1" noResize="1" noEditPoints="1" noAdjustHandles="1" noChangeArrowheads="1" noChangeShapeType="1" noTextEdit="1"/>
                </p:cNvSpPr>
                <p:nvPr/>
              </p:nvSpPr>
              <p:spPr>
                <a:xfrm>
                  <a:off x="6014258" y="8786259"/>
                  <a:ext cx="1875007" cy="222686"/>
                </a:xfrm>
                <a:prstGeom prst="roundRect">
                  <a:avLst/>
                </a:prstGeom>
                <a:blipFill>
                  <a:blip r:embed="rId10"/>
                  <a:stretch>
                    <a:fillRect l="-2000"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CCF130E5-5B89-E044-AD11-C25D6F15041C}"/>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62" name="TextBox 61">
                  <a:extLst>
                    <a:ext uri="{FF2B5EF4-FFF2-40B4-BE49-F238E27FC236}">
                      <a16:creationId xmlns:a16="http://schemas.microsoft.com/office/drawing/2014/main" id="{CCF130E5-5B89-E044-AD11-C25D6F15041C}"/>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11"/>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21306F60-B07D-464E-BA5E-4960E9BC5E43}"/>
                </a:ext>
              </a:extLst>
            </p:cNvPr>
            <p:cNvCxnSpPr>
              <a:cxnSpLocks/>
              <a:stCxn id="69" idx="0"/>
              <a:endCxn id="57" idx="2"/>
            </p:cNvCxnSpPr>
            <p:nvPr/>
          </p:nvCxnSpPr>
          <p:spPr>
            <a:xfrm flipV="1">
              <a:off x="2844383" y="8372544"/>
              <a:ext cx="995918"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F299A1C-3BDF-3447-AD14-3A32D085E322}"/>
                </a:ext>
              </a:extLst>
            </p:cNvPr>
            <p:cNvCxnSpPr>
              <a:cxnSpLocks/>
              <a:stCxn id="57" idx="0"/>
              <a:endCxn id="62"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B230EE1-AD3C-CD4B-BB98-0322732ACCF7}"/>
                </a:ext>
              </a:extLst>
            </p:cNvPr>
            <p:cNvCxnSpPr>
              <a:cxnSpLocks/>
              <a:stCxn id="61" idx="0"/>
              <a:endCxn id="58" idx="2"/>
            </p:cNvCxnSpPr>
            <p:nvPr/>
          </p:nvCxnSpPr>
          <p:spPr>
            <a:xfrm flipV="1">
              <a:off x="6951762" y="8372544"/>
              <a:ext cx="1584" cy="4137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D655D7-44B1-5E41-81AD-CA14605554C6}"/>
                </a:ext>
              </a:extLst>
            </p:cNvPr>
            <p:cNvCxnSpPr>
              <a:cxnSpLocks/>
              <a:stCxn id="58" idx="0"/>
              <a:endCxn id="60" idx="2"/>
            </p:cNvCxnSpPr>
            <p:nvPr/>
          </p:nvCxnSpPr>
          <p:spPr>
            <a:xfrm flipH="1" flipV="1">
              <a:off x="6951758" y="7755263"/>
              <a:ext cx="1588" cy="41297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C530E797-CCD8-A546-9440-995EDC305A59}"/>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67" name="Rectangle 66">
                  <a:extLst>
                    <a:ext uri="{FF2B5EF4-FFF2-40B4-BE49-F238E27FC236}">
                      <a16:creationId xmlns:a16="http://schemas.microsoft.com/office/drawing/2014/main" id="{C530E797-CCD8-A546-9440-995EDC305A59}"/>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12"/>
                  <a:stretch>
                    <a:fillRect b="-3333"/>
                  </a:stretch>
                </a:blipFill>
              </p:spPr>
              <p:txBody>
                <a:bodyPr/>
                <a:lstStyle/>
                <a:p>
                  <a:r>
                    <a:rPr lang="en-GB">
                      <a:noFill/>
                    </a:rPr>
                    <a:t> </a:t>
                  </a:r>
                </a:p>
              </p:txBody>
            </p:sp>
          </mc:Fallback>
        </mc:AlternateContent>
        <p:cxnSp>
          <p:nvCxnSpPr>
            <p:cNvPr id="68" name="Straight Connector 67">
              <a:extLst>
                <a:ext uri="{FF2B5EF4-FFF2-40B4-BE49-F238E27FC236}">
                  <a16:creationId xmlns:a16="http://schemas.microsoft.com/office/drawing/2014/main" id="{7920B35E-4353-034E-92B5-C85EB1406B98}"/>
                </a:ext>
              </a:extLst>
            </p:cNvPr>
            <p:cNvCxnSpPr>
              <a:cxnSpLocks/>
              <a:stCxn id="78" idx="0"/>
              <a:endCxn id="69"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E2502937-CB44-A84A-92BC-D2217E2A42A0}"/>
                    </a:ext>
                  </a:extLst>
                </p:cNvPr>
                <p:cNvSpPr/>
                <p:nvPr/>
              </p:nvSpPr>
              <p:spPr>
                <a:xfrm>
                  <a:off x="1990653" y="8795446"/>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69" name="Rounded Rectangle 68">
                  <a:extLst>
                    <a:ext uri="{FF2B5EF4-FFF2-40B4-BE49-F238E27FC236}">
                      <a16:creationId xmlns:a16="http://schemas.microsoft.com/office/drawing/2014/main" id="{E2502937-CB44-A84A-92BC-D2217E2A42A0}"/>
                    </a:ext>
                  </a:extLst>
                </p:cNvPr>
                <p:cNvSpPr>
                  <a:spLocks noRot="1" noChangeAspect="1" noMove="1" noResize="1" noEditPoints="1" noAdjustHandles="1" noChangeArrowheads="1" noChangeShapeType="1" noTextEdit="1"/>
                </p:cNvSpPr>
                <p:nvPr/>
              </p:nvSpPr>
              <p:spPr>
                <a:xfrm>
                  <a:off x="1990653" y="8795446"/>
                  <a:ext cx="1707459" cy="204311"/>
                </a:xfrm>
                <a:prstGeom prst="roundRect">
                  <a:avLst/>
                </a:prstGeom>
                <a:blipFill>
                  <a:blip r:embed="rId13"/>
                  <a:stretch>
                    <a:fillRect l="-292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68621FF5-5A05-8D45-9A70-D2652EF07BD7}"/>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71" name="Rectangle 70">
                  <a:extLst>
                    <a:ext uri="{FF2B5EF4-FFF2-40B4-BE49-F238E27FC236}">
                      <a16:creationId xmlns:a16="http://schemas.microsoft.com/office/drawing/2014/main" id="{68621FF5-5A05-8D45-9A70-D2652EF07BD7}"/>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4"/>
                  <a:stretch>
                    <a:fillRect b="-3333"/>
                  </a:stretch>
                </a:blipFill>
              </p:spPr>
              <p:txBody>
                <a:bodyPr/>
                <a:lstStyle/>
                <a:p>
                  <a:r>
                    <a:rPr lang="en-GB">
                      <a:noFill/>
                    </a:rPr>
                    <a:t> </a:t>
                  </a:r>
                </a:p>
              </p:txBody>
            </p:sp>
          </mc:Fallback>
        </mc:AlternateContent>
        <p:cxnSp>
          <p:nvCxnSpPr>
            <p:cNvPr id="73" name="Straight Connector 72">
              <a:extLst>
                <a:ext uri="{FF2B5EF4-FFF2-40B4-BE49-F238E27FC236}">
                  <a16:creationId xmlns:a16="http://schemas.microsoft.com/office/drawing/2014/main" id="{EFFDB98D-23F0-B349-A15F-87A15378CBB8}"/>
                </a:ext>
              </a:extLst>
            </p:cNvPr>
            <p:cNvCxnSpPr>
              <a:cxnSpLocks/>
              <a:stCxn id="79" idx="0"/>
              <a:endCxn id="75"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653921-E8EB-9E4C-B7E9-2DEFC07A7118}"/>
                </a:ext>
              </a:extLst>
            </p:cNvPr>
            <p:cNvCxnSpPr>
              <a:cxnSpLocks/>
              <a:stCxn id="75" idx="0"/>
              <a:endCxn id="76"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23FBE28E-8311-F44B-BEAF-6E7C8F492C03}"/>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75" name="Rounded Rectangle 74">
                  <a:extLst>
                    <a:ext uri="{FF2B5EF4-FFF2-40B4-BE49-F238E27FC236}">
                      <a16:creationId xmlns:a16="http://schemas.microsoft.com/office/drawing/2014/main" id="{23FBE28E-8311-F44B-BEAF-6E7C8F492C03}"/>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5"/>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61918B6F-C960-704C-B602-C6BC5A5A4AED}"/>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76" name="TextBox 75">
                  <a:extLst>
                    <a:ext uri="{FF2B5EF4-FFF2-40B4-BE49-F238E27FC236}">
                      <a16:creationId xmlns:a16="http://schemas.microsoft.com/office/drawing/2014/main" id="{61918B6F-C960-704C-B602-C6BC5A5A4AED}"/>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6"/>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ounded Rectangle 76">
                  <a:extLst>
                    <a:ext uri="{FF2B5EF4-FFF2-40B4-BE49-F238E27FC236}">
                      <a16:creationId xmlns:a16="http://schemas.microsoft.com/office/drawing/2014/main" id="{95EA6AC9-E258-784F-91F2-D4A3045BE793}"/>
                    </a:ext>
                  </a:extLst>
                </p:cNvPr>
                <p:cNvSpPr/>
                <p:nvPr/>
              </p:nvSpPr>
              <p:spPr>
                <a:xfrm>
                  <a:off x="6238663" y="9781945"/>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oMath>
                    </m:oMathPara>
                  </a14:m>
                  <a:endParaRPr lang="en-GB" sz="1200" dirty="0"/>
                </a:p>
              </p:txBody>
            </p:sp>
          </mc:Choice>
          <mc:Fallback xmlns="">
            <p:sp>
              <p:nvSpPr>
                <p:cNvPr id="77" name="Rounded Rectangle 76">
                  <a:extLst>
                    <a:ext uri="{FF2B5EF4-FFF2-40B4-BE49-F238E27FC236}">
                      <a16:creationId xmlns:a16="http://schemas.microsoft.com/office/drawing/2014/main" id="{95EA6AC9-E258-784F-91F2-D4A3045BE793}"/>
                    </a:ext>
                  </a:extLst>
                </p:cNvPr>
                <p:cNvSpPr>
                  <a:spLocks noRot="1" noChangeAspect="1" noMove="1" noResize="1" noEditPoints="1" noAdjustHandles="1" noChangeArrowheads="1" noChangeShapeType="1" noTextEdit="1"/>
                </p:cNvSpPr>
                <p:nvPr/>
              </p:nvSpPr>
              <p:spPr>
                <a:xfrm>
                  <a:off x="6238663" y="9781945"/>
                  <a:ext cx="1423703" cy="204311"/>
                </a:xfrm>
                <a:prstGeom prst="roundRect">
                  <a:avLst/>
                </a:prstGeom>
                <a:blipFill>
                  <a:blip r:embed="rId17"/>
                  <a:stretch>
                    <a:fillRect l="-4386"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Rounded Rectangle 77">
                  <a:extLst>
                    <a:ext uri="{FF2B5EF4-FFF2-40B4-BE49-F238E27FC236}">
                      <a16:creationId xmlns:a16="http://schemas.microsoft.com/office/drawing/2014/main" id="{D2BB1E6A-0C8A-474B-B7E7-61C5FFB20A31}"/>
                    </a:ext>
                  </a:extLst>
                </p:cNvPr>
                <p:cNvSpPr/>
                <p:nvPr/>
              </p:nvSpPr>
              <p:spPr>
                <a:xfrm>
                  <a:off x="1990652" y="9783534"/>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78" name="Rounded Rectangle 77">
                  <a:extLst>
                    <a:ext uri="{FF2B5EF4-FFF2-40B4-BE49-F238E27FC236}">
                      <a16:creationId xmlns:a16="http://schemas.microsoft.com/office/drawing/2014/main" id="{D2BB1E6A-0C8A-474B-B7E7-61C5FFB20A31}"/>
                    </a:ext>
                  </a:extLst>
                </p:cNvPr>
                <p:cNvSpPr>
                  <a:spLocks noRot="1" noChangeAspect="1" noMove="1" noResize="1" noEditPoints="1" noAdjustHandles="1" noChangeArrowheads="1" noChangeShapeType="1" noTextEdit="1"/>
                </p:cNvSpPr>
                <p:nvPr/>
              </p:nvSpPr>
              <p:spPr>
                <a:xfrm>
                  <a:off x="1990652" y="9783534"/>
                  <a:ext cx="1707459" cy="204311"/>
                </a:xfrm>
                <a:prstGeom prst="roundRect">
                  <a:avLst/>
                </a:prstGeom>
                <a:blipFill>
                  <a:blip r:embed="rId18"/>
                  <a:stretch>
                    <a:fillRect l="-2920"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ounded Rectangle 78">
                  <a:extLst>
                    <a:ext uri="{FF2B5EF4-FFF2-40B4-BE49-F238E27FC236}">
                      <a16:creationId xmlns:a16="http://schemas.microsoft.com/office/drawing/2014/main" id="{792DA6BA-01AA-184E-A497-EF6CC733A448}"/>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79" name="Rounded Rectangle 78">
                  <a:extLst>
                    <a:ext uri="{FF2B5EF4-FFF2-40B4-BE49-F238E27FC236}">
                      <a16:creationId xmlns:a16="http://schemas.microsoft.com/office/drawing/2014/main" id="{792DA6BA-01AA-184E-A497-EF6CC733A448}"/>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9"/>
                  <a:stretch>
                    <a:fillRect l="-275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Rounded Rectangle 79">
                  <a:extLst>
                    <a:ext uri="{FF2B5EF4-FFF2-40B4-BE49-F238E27FC236}">
                      <a16:creationId xmlns:a16="http://schemas.microsoft.com/office/drawing/2014/main" id="{F8A5E60F-AFF0-AD4B-BCE4-4F25362B3198}"/>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80" name="Rounded Rectangle 79">
                  <a:extLst>
                    <a:ext uri="{FF2B5EF4-FFF2-40B4-BE49-F238E27FC236}">
                      <a16:creationId xmlns:a16="http://schemas.microsoft.com/office/drawing/2014/main" id="{F8A5E60F-AFF0-AD4B-BCE4-4F25362B3198}"/>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20"/>
                  <a:stretch>
                    <a:fillRect l="-15625" b="-16667"/>
                  </a:stretch>
                </a:blipFill>
                <a:ln>
                  <a:solidFill>
                    <a:schemeClr val="tx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4475A9DA-0D69-2B4E-B312-F7846CAE9F6E}"/>
                  </a:ext>
                </a:extLst>
              </p:cNvPr>
              <p:cNvSpPr/>
              <p:nvPr/>
            </p:nvSpPr>
            <p:spPr>
              <a:xfrm>
                <a:off x="11484650"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𝐷</m:t>
                          </m:r>
                        </m:sub>
                      </m:sSub>
                    </m:oMath>
                  </m:oMathPara>
                </a14:m>
                <a:endParaRPr lang="en-GB" sz="1200" dirty="0"/>
              </a:p>
            </p:txBody>
          </p:sp>
        </mc:Choice>
        <mc:Fallback xmlns="">
          <p:sp>
            <p:nvSpPr>
              <p:cNvPr id="82" name="Rectangle 81">
                <a:extLst>
                  <a:ext uri="{FF2B5EF4-FFF2-40B4-BE49-F238E27FC236}">
                    <a16:creationId xmlns:a16="http://schemas.microsoft.com/office/drawing/2014/main" id="{4475A9DA-0D69-2B4E-B312-F7846CAE9F6E}"/>
                  </a:ext>
                </a:extLst>
              </p:cNvPr>
              <p:cNvSpPr>
                <a:spLocks noRot="1" noChangeAspect="1" noMove="1" noResize="1" noEditPoints="1" noAdjustHandles="1" noChangeArrowheads="1" noChangeShapeType="1" noTextEdit="1"/>
              </p:cNvSpPr>
              <p:nvPr/>
            </p:nvSpPr>
            <p:spPr>
              <a:xfrm>
                <a:off x="11484650" y="3187231"/>
                <a:ext cx="384080"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A2356EF7-608A-FC49-BF21-6DEAC25403E0}"/>
                  </a:ext>
                </a:extLst>
              </p:cNvPr>
              <p:cNvSpPr/>
              <p:nvPr/>
            </p:nvSpPr>
            <p:spPr>
              <a:xfrm>
                <a:off x="11758822" y="4437496"/>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𝐼</m:t>
                          </m:r>
                        </m:sub>
                      </m:sSub>
                    </m:oMath>
                  </m:oMathPara>
                </a14:m>
                <a:endParaRPr lang="en-GB" sz="1200" dirty="0"/>
              </a:p>
            </p:txBody>
          </p:sp>
        </mc:Choice>
        <mc:Fallback xmlns="">
          <p:sp>
            <p:nvSpPr>
              <p:cNvPr id="83" name="Rectangle 82">
                <a:extLst>
                  <a:ext uri="{FF2B5EF4-FFF2-40B4-BE49-F238E27FC236}">
                    <a16:creationId xmlns:a16="http://schemas.microsoft.com/office/drawing/2014/main" id="{A2356EF7-608A-FC49-BF21-6DEAC25403E0}"/>
                  </a:ext>
                </a:extLst>
              </p:cNvPr>
              <p:cNvSpPr>
                <a:spLocks noRot="1" noChangeAspect="1" noMove="1" noResize="1" noEditPoints="1" noAdjustHandles="1" noChangeArrowheads="1" noChangeShapeType="1" noTextEdit="1"/>
              </p:cNvSpPr>
              <p:nvPr/>
            </p:nvSpPr>
            <p:spPr>
              <a:xfrm>
                <a:off x="11758822" y="4437496"/>
                <a:ext cx="348044" cy="27699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A791E712-EA60-E849-992F-D318D80B49A9}"/>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84" name="Rectangle 83">
                <a:extLst>
                  <a:ext uri="{FF2B5EF4-FFF2-40B4-BE49-F238E27FC236}">
                    <a16:creationId xmlns:a16="http://schemas.microsoft.com/office/drawing/2014/main" id="{A791E712-EA60-E849-992F-D318D80B49A9}"/>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AAB85C57-5BAD-F047-8650-CF68E917AE47}"/>
                  </a:ext>
                </a:extLst>
              </p:cNvPr>
              <p:cNvSpPr/>
              <p:nvPr/>
            </p:nvSpPr>
            <p:spPr>
              <a:xfrm>
                <a:off x="8193000" y="3825101"/>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85" name="Rectangle 84">
                <a:extLst>
                  <a:ext uri="{FF2B5EF4-FFF2-40B4-BE49-F238E27FC236}">
                    <a16:creationId xmlns:a16="http://schemas.microsoft.com/office/drawing/2014/main" id="{AAB85C57-5BAD-F047-8650-CF68E917AE47}"/>
                  </a:ext>
                </a:extLst>
              </p:cNvPr>
              <p:cNvSpPr>
                <a:spLocks noRot="1" noChangeAspect="1" noMove="1" noResize="1" noEditPoints="1" noAdjustHandles="1" noChangeArrowheads="1" noChangeShapeType="1" noTextEdit="1"/>
              </p:cNvSpPr>
              <p:nvPr/>
            </p:nvSpPr>
            <p:spPr>
              <a:xfrm>
                <a:off x="8193000" y="3825101"/>
                <a:ext cx="365421" cy="2769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989F099-F58F-B848-BE12-E3C67A83766F}"/>
                  </a:ext>
                </a:extLst>
              </p:cNvPr>
              <p:cNvSpPr/>
              <p:nvPr/>
            </p:nvSpPr>
            <p:spPr>
              <a:xfrm>
                <a:off x="11526664" y="3813849"/>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𝑑</m:t>
                          </m:r>
                        </m:sub>
                      </m:sSub>
                    </m:oMath>
                  </m:oMathPara>
                </a14:m>
                <a:endParaRPr lang="en-GB" sz="1200" dirty="0"/>
              </a:p>
            </p:txBody>
          </p:sp>
        </mc:Choice>
        <mc:Fallback xmlns="">
          <p:sp>
            <p:nvSpPr>
              <p:cNvPr id="86" name="Rectangle 85">
                <a:extLst>
                  <a:ext uri="{FF2B5EF4-FFF2-40B4-BE49-F238E27FC236}">
                    <a16:creationId xmlns:a16="http://schemas.microsoft.com/office/drawing/2014/main" id="{B989F099-F58F-B848-BE12-E3C67A83766F}"/>
                  </a:ext>
                </a:extLst>
              </p:cNvPr>
              <p:cNvSpPr>
                <a:spLocks noRot="1" noChangeAspect="1" noMove="1" noResize="1" noEditPoints="1" noAdjustHandles="1" noChangeArrowheads="1" noChangeShapeType="1" noTextEdit="1"/>
              </p:cNvSpPr>
              <p:nvPr/>
            </p:nvSpPr>
            <p:spPr>
              <a:xfrm>
                <a:off x="11526664" y="3813849"/>
                <a:ext cx="384080" cy="27699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5BD1CFD5-B268-2041-B354-077BD6DF65F4}"/>
                  </a:ext>
                </a:extLst>
              </p:cNvPr>
              <p:cNvSpPr/>
              <p:nvPr/>
            </p:nvSpPr>
            <p:spPr>
              <a:xfrm>
                <a:off x="11520686" y="5058548"/>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𝑖</m:t>
                          </m:r>
                        </m:sub>
                      </m:sSub>
                    </m:oMath>
                  </m:oMathPara>
                </a14:m>
                <a:endParaRPr lang="en-GB" sz="1200" dirty="0"/>
              </a:p>
            </p:txBody>
          </p:sp>
        </mc:Choice>
        <mc:Fallback xmlns="">
          <p:sp>
            <p:nvSpPr>
              <p:cNvPr id="87" name="Rectangle 86">
                <a:extLst>
                  <a:ext uri="{FF2B5EF4-FFF2-40B4-BE49-F238E27FC236}">
                    <a16:creationId xmlns:a16="http://schemas.microsoft.com/office/drawing/2014/main" id="{5BD1CFD5-B268-2041-B354-077BD6DF65F4}"/>
                  </a:ext>
                </a:extLst>
              </p:cNvPr>
              <p:cNvSpPr>
                <a:spLocks noRot="1" noChangeAspect="1" noMove="1" noResize="1" noEditPoints="1" noAdjustHandles="1" noChangeArrowheads="1" noChangeShapeType="1" noTextEdit="1"/>
              </p:cNvSpPr>
              <p:nvPr/>
            </p:nvSpPr>
            <p:spPr>
              <a:xfrm>
                <a:off x="11520686" y="5058548"/>
                <a:ext cx="348044" cy="276999"/>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1ADF5790-9AC6-DA48-9918-D54157070E67}"/>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88" name="Rectangle 87">
                <a:extLst>
                  <a:ext uri="{FF2B5EF4-FFF2-40B4-BE49-F238E27FC236}">
                    <a16:creationId xmlns:a16="http://schemas.microsoft.com/office/drawing/2014/main" id="{1ADF5790-9AC6-DA48-9918-D54157070E67}"/>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DC52D263-60A9-3D4F-8472-C19FDB2AF57E}"/>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89" name="Rectangle 88">
                <a:extLst>
                  <a:ext uri="{FF2B5EF4-FFF2-40B4-BE49-F238E27FC236}">
                    <a16:creationId xmlns:a16="http://schemas.microsoft.com/office/drawing/2014/main" id="{DC52D263-60A9-3D4F-8472-C19FDB2AF57E}"/>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28"/>
                <a:stretch>
                  <a:fillRect/>
                </a:stretch>
              </a:blipFill>
            </p:spPr>
            <p:txBody>
              <a:bodyPr/>
              <a:lstStyle/>
              <a:p>
                <a:r>
                  <a:rPr lang="en-GB">
                    <a:noFill/>
                  </a:rPr>
                  <a:t> </a:t>
                </a:r>
              </a:p>
            </p:txBody>
          </p:sp>
        </mc:Fallback>
      </mc:AlternateContent>
      <p:cxnSp>
        <p:nvCxnSpPr>
          <p:cNvPr id="70" name="Straight Arrow Connector 69">
            <a:extLst>
              <a:ext uri="{FF2B5EF4-FFF2-40B4-BE49-F238E27FC236}">
                <a16:creationId xmlns:a16="http://schemas.microsoft.com/office/drawing/2014/main" id="{ABE08EEA-21AD-9546-8ECD-CD8F31C806F6}"/>
              </a:ext>
            </a:extLst>
          </p:cNvPr>
          <p:cNvCxnSpPr>
            <a:cxnSpLocks/>
          </p:cNvCxnSpPr>
          <p:nvPr/>
        </p:nvCxnSpPr>
        <p:spPr>
          <a:xfrm flipH="1" flipV="1">
            <a:off x="6781253" y="4690180"/>
            <a:ext cx="1" cy="975360"/>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E5F1EE25-6949-2E4A-8C91-58CA57E84AED}"/>
              </a:ext>
            </a:extLst>
          </p:cNvPr>
          <p:cNvCxnSpPr>
            <a:cxnSpLocks/>
          </p:cNvCxnSpPr>
          <p:nvPr/>
        </p:nvCxnSpPr>
        <p:spPr>
          <a:xfrm flipH="1" flipV="1">
            <a:off x="10899674" y="4690180"/>
            <a:ext cx="1" cy="975360"/>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34D154B3-44AE-7844-BCC9-8959EA55E83F}"/>
              </a:ext>
            </a:extLst>
          </p:cNvPr>
          <p:cNvCxnSpPr>
            <a:cxnSpLocks/>
          </p:cNvCxnSpPr>
          <p:nvPr/>
        </p:nvCxnSpPr>
        <p:spPr>
          <a:xfrm flipH="1" flipV="1">
            <a:off x="9735068" y="4690180"/>
            <a:ext cx="1" cy="975360"/>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B3184CA5-4022-B346-813B-730D4A3A637E}"/>
              </a:ext>
            </a:extLst>
          </p:cNvPr>
          <p:cNvCxnSpPr>
            <a:cxnSpLocks/>
          </p:cNvCxnSpPr>
          <p:nvPr/>
        </p:nvCxnSpPr>
        <p:spPr>
          <a:xfrm flipH="1" flipV="1">
            <a:off x="8596317" y="4690180"/>
            <a:ext cx="1" cy="975360"/>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481D643-58B2-834F-8F14-669931806953}"/>
              </a:ext>
            </a:extLst>
          </p:cNvPr>
          <p:cNvSpPr txBox="1"/>
          <p:nvPr/>
        </p:nvSpPr>
        <p:spPr>
          <a:xfrm>
            <a:off x="9941079" y="2500729"/>
            <a:ext cx="445956" cy="276999"/>
          </a:xfrm>
          <a:prstGeom prst="rect">
            <a:avLst/>
          </a:prstGeom>
          <a:noFill/>
        </p:spPr>
        <p:txBody>
          <a:bodyPr wrap="none" rtlCol="0">
            <a:spAutoFit/>
          </a:bodyPr>
          <a:lstStyle/>
          <a:p>
            <a:r>
              <a:rPr lang="en-GB" sz="1200" i="1" dirty="0"/>
              <a:t>root</a:t>
            </a:r>
          </a:p>
        </p:txBody>
      </p:sp>
    </p:spTree>
    <p:extLst>
      <p:ext uri="{BB962C8B-B14F-4D97-AF65-F5344CB8AC3E}">
        <p14:creationId xmlns:p14="http://schemas.microsoft.com/office/powerpoint/2010/main" val="3868832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a:xfrm>
                <a:off x="359626" y="1665066"/>
                <a:ext cx="6058266" cy="4240848"/>
              </a:xfrm>
            </p:spPr>
            <p:txBody>
              <a:bodyPr>
                <a:normAutofit/>
              </a:bodyPr>
              <a:lstStyle/>
              <a:p>
                <a:r>
                  <a:rPr lang="en-GB" dirty="0"/>
                  <a:t>Consider leaf parcluster with local model </a:t>
                </a:r>
                <a14:m>
                  <m:oMath xmlns:m="http://schemas.openxmlformats.org/officeDocument/2006/math">
                    <m:d>
                      <m:dPr>
                        <m:begChr m:val="{"/>
                        <m:endChr m:val="}"/>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1</m:t>
                            </m:r>
                          </m:sub>
                        </m:sSub>
                      </m:e>
                    </m:d>
                  </m:oMath>
                </a14:m>
                <a:endParaRPr lang="de-DE" b="0"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b="0" i="1" smtClean="0">
                            <a:latin typeface="Cambria Math" panose="02040503050406030204" pitchFamily="18" charset="0"/>
                          </a:rPr>
                          <m:t>𝑖</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again)</a:t>
                </a:r>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xfrm>
                <a:off x="359626" y="1665066"/>
                <a:ext cx="6058266" cy="4240848"/>
              </a:xfrm>
              <a:blipFill>
                <a:blip r:embed="rId2"/>
                <a:stretch>
                  <a:fillRect l="-2720"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31</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4737D5C-C2FD-6E48-94A3-E054732B8D8B}"/>
                  </a:ext>
                </a:extLst>
              </p:cNvPr>
              <p:cNvSpPr/>
              <p:nvPr/>
            </p:nvSpPr>
            <p:spPr>
              <a:xfrm>
                <a:off x="11563204" y="5386030"/>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5" name="Rectangle 4">
                <a:extLst>
                  <a:ext uri="{FF2B5EF4-FFF2-40B4-BE49-F238E27FC236}">
                    <a16:creationId xmlns:a16="http://schemas.microsoft.com/office/drawing/2014/main" id="{44737D5C-C2FD-6E48-94A3-E054732B8D8B}"/>
                  </a:ext>
                </a:extLst>
              </p:cNvPr>
              <p:cNvSpPr>
                <a:spLocks noRot="1" noChangeAspect="1" noMove="1" noResize="1" noEditPoints="1" noAdjustHandles="1" noChangeArrowheads="1" noChangeShapeType="1" noTextEdit="1"/>
              </p:cNvSpPr>
              <p:nvPr/>
            </p:nvSpPr>
            <p:spPr>
              <a:xfrm>
                <a:off x="11563204" y="5386030"/>
                <a:ext cx="483850" cy="369332"/>
              </a:xfrm>
              <a:prstGeom prst="rect">
                <a:avLst/>
              </a:prstGeom>
              <a:blipFill>
                <a:blip r:embed="rId3"/>
                <a:stretch>
                  <a:fillRect/>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B0D32615-62FA-3B49-A50B-5748180048FE}"/>
              </a:ext>
            </a:extLst>
          </p:cNvPr>
          <p:cNvSpPr>
            <a:spLocks noGrp="1"/>
          </p:cNvSpPr>
          <p:nvPr>
            <p:ph type="dt" sz="half" idx="2"/>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8DC1CFC0-DB06-2B46-8F12-E4AF9C6A4FA9}"/>
              </a:ext>
            </a:extLst>
          </p:cNvPr>
          <p:cNvSpPr>
            <a:spLocks noGrp="1"/>
          </p:cNvSpPr>
          <p:nvPr>
            <p:ph type="ftr" sz="quarter" idx="3"/>
          </p:nvPr>
        </p:nvSpPr>
        <p:spPr/>
        <p:txBody>
          <a:bodyPr/>
          <a:lstStyle/>
          <a:p>
            <a:r>
              <a:rPr lang="en-GB"/>
              <a:t>T. Braun - StaRAI</a:t>
            </a:r>
          </a:p>
        </p:txBody>
      </p:sp>
      <p:grpSp>
        <p:nvGrpSpPr>
          <p:cNvPr id="46" name="Group 45">
            <a:extLst>
              <a:ext uri="{FF2B5EF4-FFF2-40B4-BE49-F238E27FC236}">
                <a16:creationId xmlns:a16="http://schemas.microsoft.com/office/drawing/2014/main" id="{A7F29101-BBD2-B14A-BD20-474807022A44}"/>
              </a:ext>
            </a:extLst>
          </p:cNvPr>
          <p:cNvGrpSpPr/>
          <p:nvPr/>
        </p:nvGrpSpPr>
        <p:grpSpPr>
          <a:xfrm>
            <a:off x="5933062" y="2541500"/>
            <a:ext cx="5898613" cy="3400004"/>
            <a:chOff x="1990652" y="6858000"/>
            <a:chExt cx="5898613" cy="3400004"/>
          </a:xfrm>
        </p:grpSpPr>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140A10CB-44BB-1C4C-89DD-F4F117B5E292}"/>
                    </a:ext>
                  </a:extLst>
                </p:cNvPr>
                <p:cNvSpPr/>
                <p:nvPr/>
              </p:nvSpPr>
              <p:spPr>
                <a:xfrm>
                  <a:off x="6716966" y="9885643"/>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47" name="Rectangle 46">
                  <a:extLst>
                    <a:ext uri="{FF2B5EF4-FFF2-40B4-BE49-F238E27FC236}">
                      <a16:creationId xmlns:a16="http://schemas.microsoft.com/office/drawing/2014/main" id="{140A10CB-44BB-1C4C-89DD-F4F117B5E292}"/>
                    </a:ext>
                  </a:extLst>
                </p:cNvPr>
                <p:cNvSpPr>
                  <a:spLocks noRot="1" noChangeAspect="1" noMove="1" noResize="1" noEditPoints="1" noAdjustHandles="1" noChangeArrowheads="1" noChangeShapeType="1" noTextEdit="1"/>
                </p:cNvSpPr>
                <p:nvPr/>
              </p:nvSpPr>
              <p:spPr>
                <a:xfrm>
                  <a:off x="6716966" y="9885643"/>
                  <a:ext cx="472758" cy="369012"/>
                </a:xfrm>
                <a:prstGeom prst="rect">
                  <a:avLst/>
                </a:prstGeom>
                <a:blipFill>
                  <a:blip r:embed="rId4"/>
                  <a:stretch>
                    <a:fillRect b="-3333"/>
                  </a:stretch>
                </a:blipFill>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A95E32AB-424B-A644-BA30-72299C2033C0}"/>
                </a:ext>
              </a:extLst>
            </p:cNvPr>
            <p:cNvCxnSpPr>
              <a:cxnSpLocks/>
              <a:stCxn id="74" idx="0"/>
              <a:endCxn id="56"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612FA1E-FC59-D348-9D52-AEA86BC68624}"/>
                </a:ext>
              </a:extLst>
            </p:cNvPr>
            <p:cNvCxnSpPr>
              <a:cxnSpLocks/>
              <a:stCxn id="75" idx="0"/>
              <a:endCxn id="58" idx="2"/>
            </p:cNvCxnSpPr>
            <p:nvPr/>
          </p:nvCxnSpPr>
          <p:spPr>
            <a:xfrm flipV="1">
              <a:off x="6950515" y="9616948"/>
              <a:ext cx="2831" cy="16499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B972ADD-12BC-344D-8AD5-AEE4DBBB458E}"/>
                </a:ext>
              </a:extLst>
            </p:cNvPr>
            <p:cNvCxnSpPr>
              <a:cxnSpLocks/>
              <a:stCxn id="58" idx="0"/>
              <a:endCxn id="60" idx="2"/>
            </p:cNvCxnSpPr>
            <p:nvPr/>
          </p:nvCxnSpPr>
          <p:spPr>
            <a:xfrm flipH="1" flipV="1">
              <a:off x="6951762" y="9008945"/>
              <a:ext cx="1584" cy="40369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085557D-886D-F342-ADA3-EC5691BF92BE}"/>
                </a:ext>
              </a:extLst>
            </p:cNvPr>
            <p:cNvCxnSpPr>
              <a:cxnSpLocks/>
              <a:stCxn id="59" idx="0"/>
              <a:endCxn id="55" idx="2"/>
            </p:cNvCxnSpPr>
            <p:nvPr/>
          </p:nvCxnSpPr>
          <p:spPr>
            <a:xfrm flipH="1" flipV="1">
              <a:off x="5809792" y="7062311"/>
              <a:ext cx="1141966" cy="470266"/>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7B69D13-DF2C-7542-8CE1-8EB644A5F8AF}"/>
                </a:ext>
              </a:extLst>
            </p:cNvPr>
            <p:cNvCxnSpPr>
              <a:cxnSpLocks/>
              <a:stCxn id="61" idx="0"/>
              <a:endCxn id="55" idx="2"/>
            </p:cNvCxnSpPr>
            <p:nvPr/>
          </p:nvCxnSpPr>
          <p:spPr>
            <a:xfrm flipV="1">
              <a:off x="3839395" y="7062311"/>
              <a:ext cx="1970397" cy="470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23CF8341-186F-9A44-8952-ECE33DC0591D}"/>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53" name="Rectangle 52">
                  <a:extLst>
                    <a:ext uri="{FF2B5EF4-FFF2-40B4-BE49-F238E27FC236}">
                      <a16:creationId xmlns:a16="http://schemas.microsoft.com/office/drawing/2014/main" id="{23CF8341-186F-9A44-8952-ECE33DC0591D}"/>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5"/>
                  <a:stretch>
                    <a:fillRect b="-3333"/>
                  </a:stretch>
                </a:blipFill>
              </p:spPr>
              <p:txBody>
                <a:bodyPr/>
                <a:lstStyle/>
                <a:p>
                  <a:r>
                    <a:rPr lang="en-GB">
                      <a:noFill/>
                    </a:rPr>
                    <a:t> </a:t>
                  </a:r>
                </a:p>
              </p:txBody>
            </p:sp>
          </mc:Fallback>
        </mc:AlternateContent>
        <p:cxnSp>
          <p:nvCxnSpPr>
            <p:cNvPr id="54" name="Straight Connector 53">
              <a:extLst>
                <a:ext uri="{FF2B5EF4-FFF2-40B4-BE49-F238E27FC236}">
                  <a16:creationId xmlns:a16="http://schemas.microsoft.com/office/drawing/2014/main" id="{A2B844E1-687A-734F-B75C-7A3264FA6EEE}"/>
                </a:ext>
              </a:extLst>
            </p:cNvPr>
            <p:cNvCxnSpPr>
              <a:cxnSpLocks/>
              <a:stCxn id="78" idx="0"/>
              <a:endCxn id="55" idx="2"/>
            </p:cNvCxnSpPr>
            <p:nvPr/>
          </p:nvCxnSpPr>
          <p:spPr>
            <a:xfrm flipV="1">
              <a:off x="5806802" y="7062311"/>
              <a:ext cx="2990" cy="2719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7E64BE5B-A2EB-8F49-B887-27D6E0EE783D}"/>
                    </a:ext>
                  </a:extLst>
                </p:cNvPr>
                <p:cNvSpPr/>
                <p:nvPr/>
              </p:nvSpPr>
              <p:spPr>
                <a:xfrm>
                  <a:off x="5620700" y="6858000"/>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oMath>
                    </m:oMathPara>
                  </a14:m>
                  <a:endParaRPr lang="en-GB" sz="1200" dirty="0">
                    <a:solidFill>
                      <a:schemeClr val="tx1">
                        <a:lumMod val="60000"/>
                        <a:lumOff val="40000"/>
                      </a:schemeClr>
                    </a:solidFill>
                  </a:endParaRPr>
                </a:p>
              </p:txBody>
            </p:sp>
          </mc:Choice>
          <mc:Fallback xmlns="">
            <p:sp>
              <p:nvSpPr>
                <p:cNvPr id="55" name="Rounded Rectangle 54">
                  <a:extLst>
                    <a:ext uri="{FF2B5EF4-FFF2-40B4-BE49-F238E27FC236}">
                      <a16:creationId xmlns:a16="http://schemas.microsoft.com/office/drawing/2014/main" id="{7E64BE5B-A2EB-8F49-B887-27D6E0EE783D}"/>
                    </a:ext>
                  </a:extLst>
                </p:cNvPr>
                <p:cNvSpPr>
                  <a:spLocks noRot="1" noChangeAspect="1" noMove="1" noResize="1" noEditPoints="1" noAdjustHandles="1" noChangeArrowheads="1" noChangeShapeType="1" noTextEdit="1"/>
                </p:cNvSpPr>
                <p:nvPr/>
              </p:nvSpPr>
              <p:spPr>
                <a:xfrm>
                  <a:off x="5620700" y="6858000"/>
                  <a:ext cx="378184" cy="204311"/>
                </a:xfrm>
                <a:prstGeom prst="roundRect">
                  <a:avLst/>
                </a:prstGeom>
                <a:blipFill>
                  <a:blip r:embed="rId6"/>
                  <a:stretch>
                    <a:fillRect l="-1250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6B363579-AD5F-1E43-9911-5C9D561D7C5A}"/>
                    </a:ext>
                  </a:extLst>
                </p:cNvPr>
                <p:cNvSpPr/>
                <p:nvPr/>
              </p:nvSpPr>
              <p:spPr>
                <a:xfrm>
                  <a:off x="3361634" y="8168233"/>
                  <a:ext cx="95733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56" name="Rounded Rectangle 55">
                  <a:extLst>
                    <a:ext uri="{FF2B5EF4-FFF2-40B4-BE49-F238E27FC236}">
                      <a16:creationId xmlns:a16="http://schemas.microsoft.com/office/drawing/2014/main" id="{6B363579-AD5F-1E43-9911-5C9D561D7C5A}"/>
                    </a:ext>
                  </a:extLst>
                </p:cNvPr>
                <p:cNvSpPr>
                  <a:spLocks noRot="1" noChangeAspect="1" noMove="1" noResize="1" noEditPoints="1" noAdjustHandles="1" noChangeArrowheads="1" noChangeShapeType="1" noTextEdit="1"/>
                </p:cNvSpPr>
                <p:nvPr/>
              </p:nvSpPr>
              <p:spPr>
                <a:xfrm>
                  <a:off x="3361634" y="8168233"/>
                  <a:ext cx="957333" cy="204311"/>
                </a:xfrm>
                <a:prstGeom prst="roundRect">
                  <a:avLst/>
                </a:prstGeom>
                <a:blipFill>
                  <a:blip r:embed="rId7"/>
                  <a:stretch>
                    <a:fillRect l="-5128"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B15808DD-F40C-EF43-BB52-3D2CF2C146A0}"/>
                    </a:ext>
                  </a:extLst>
                </p:cNvPr>
                <p:cNvSpPr/>
                <p:nvPr/>
              </p:nvSpPr>
              <p:spPr>
                <a:xfrm>
                  <a:off x="6241494" y="8168233"/>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oMath>
                    </m:oMathPara>
                  </a14:m>
                  <a:endParaRPr lang="en-GB" sz="1200" dirty="0">
                    <a:solidFill>
                      <a:schemeClr val="tx1">
                        <a:lumMod val="60000"/>
                        <a:lumOff val="40000"/>
                      </a:schemeClr>
                    </a:solidFill>
                  </a:endParaRPr>
                </a:p>
              </p:txBody>
            </p:sp>
          </mc:Choice>
          <mc:Fallback xmlns="">
            <p:sp>
              <p:nvSpPr>
                <p:cNvPr id="57" name="Rounded Rectangle 56">
                  <a:extLst>
                    <a:ext uri="{FF2B5EF4-FFF2-40B4-BE49-F238E27FC236}">
                      <a16:creationId xmlns:a16="http://schemas.microsoft.com/office/drawing/2014/main" id="{B15808DD-F40C-EF43-BB52-3D2CF2C146A0}"/>
                    </a:ext>
                  </a:extLst>
                </p:cNvPr>
                <p:cNvSpPr>
                  <a:spLocks noRot="1" noChangeAspect="1" noMove="1" noResize="1" noEditPoints="1" noAdjustHandles="1" noChangeArrowheads="1" noChangeShapeType="1" noTextEdit="1"/>
                </p:cNvSpPr>
                <p:nvPr/>
              </p:nvSpPr>
              <p:spPr>
                <a:xfrm>
                  <a:off x="6241494" y="8168233"/>
                  <a:ext cx="1423703" cy="204311"/>
                </a:xfrm>
                <a:prstGeom prst="roundRect">
                  <a:avLst/>
                </a:prstGeom>
                <a:blipFill>
                  <a:blip r:embed="rId8"/>
                  <a:stretch>
                    <a:fillRect l="-3509"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D57787D4-0262-DF40-9169-6BB2C41AE400}"/>
                    </a:ext>
                  </a:extLst>
                </p:cNvPr>
                <p:cNvSpPr/>
                <p:nvPr/>
              </p:nvSpPr>
              <p:spPr>
                <a:xfrm>
                  <a:off x="6241494" y="9412637"/>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oMath>
                    </m:oMathPara>
                  </a14:m>
                  <a:endParaRPr lang="en-GB" sz="1200" dirty="0">
                    <a:solidFill>
                      <a:schemeClr val="tx1">
                        <a:lumMod val="60000"/>
                        <a:lumOff val="40000"/>
                      </a:schemeClr>
                    </a:solidFill>
                  </a:endParaRPr>
                </a:p>
              </p:txBody>
            </p:sp>
          </mc:Choice>
          <mc:Fallback xmlns="">
            <p:sp>
              <p:nvSpPr>
                <p:cNvPr id="58" name="Rounded Rectangle 57">
                  <a:extLst>
                    <a:ext uri="{FF2B5EF4-FFF2-40B4-BE49-F238E27FC236}">
                      <a16:creationId xmlns:a16="http://schemas.microsoft.com/office/drawing/2014/main" id="{D57787D4-0262-DF40-9169-6BB2C41AE400}"/>
                    </a:ext>
                  </a:extLst>
                </p:cNvPr>
                <p:cNvSpPr>
                  <a:spLocks noRot="1" noChangeAspect="1" noMove="1" noResize="1" noEditPoints="1" noAdjustHandles="1" noChangeArrowheads="1" noChangeShapeType="1" noTextEdit="1"/>
                </p:cNvSpPr>
                <p:nvPr/>
              </p:nvSpPr>
              <p:spPr>
                <a:xfrm>
                  <a:off x="6241494" y="9412637"/>
                  <a:ext cx="1423703" cy="204311"/>
                </a:xfrm>
                <a:prstGeom prst="roundRect">
                  <a:avLst/>
                </a:prstGeom>
                <a:blipFill>
                  <a:blip r:embed="rId9"/>
                  <a:stretch>
                    <a:fillRect l="-350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74E0F16-AA50-FB48-9331-84F2FDE58BCA}"/>
                    </a:ext>
                  </a:extLst>
                </p:cNvPr>
                <p:cNvSpPr txBox="1">
                  <a:spLocks noChangeAspect="1"/>
                </p:cNvSpPr>
                <p:nvPr/>
              </p:nvSpPr>
              <p:spPr>
                <a:xfrm>
                  <a:off x="6277520" y="7532577"/>
                  <a:ext cx="13484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b="0" i="1" smtClean="0">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sub>
                        </m:sSub>
                      </m:oMath>
                    </m:oMathPara>
                  </a14:m>
                  <a:endParaRPr lang="en-GB" sz="1200" dirty="0"/>
                </a:p>
              </p:txBody>
            </p:sp>
          </mc:Choice>
          <mc:Fallback xmlns="">
            <p:sp>
              <p:nvSpPr>
                <p:cNvPr id="59" name="TextBox 58">
                  <a:extLst>
                    <a:ext uri="{FF2B5EF4-FFF2-40B4-BE49-F238E27FC236}">
                      <a16:creationId xmlns:a16="http://schemas.microsoft.com/office/drawing/2014/main" id="{874E0F16-AA50-FB48-9331-84F2FDE58BCA}"/>
                    </a:ext>
                  </a:extLst>
                </p:cNvPr>
                <p:cNvSpPr txBox="1">
                  <a:spLocks noRot="1" noChangeAspect="1" noMove="1" noResize="1" noEditPoints="1" noAdjustHandles="1" noChangeArrowheads="1" noChangeShapeType="1" noTextEdit="1"/>
                </p:cNvSpPr>
                <p:nvPr/>
              </p:nvSpPr>
              <p:spPr>
                <a:xfrm>
                  <a:off x="6277520" y="7532577"/>
                  <a:ext cx="1348475" cy="222686"/>
                </a:xfrm>
                <a:prstGeom prst="roundRect">
                  <a:avLst/>
                </a:prstGeom>
                <a:blipFill>
                  <a:blip r:embed="rId10"/>
                  <a:stretch>
                    <a:fillRect l="-1852"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3AA9ED0-7E74-0A45-A69E-FFC03BC67798}"/>
                    </a:ext>
                  </a:extLst>
                </p:cNvPr>
                <p:cNvSpPr txBox="1">
                  <a:spLocks/>
                </p:cNvSpPr>
                <p:nvPr/>
              </p:nvSpPr>
              <p:spPr>
                <a:xfrm>
                  <a:off x="6014258" y="8786259"/>
                  <a:ext cx="1875007"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sub>
                        </m:sSub>
                      </m:oMath>
                    </m:oMathPara>
                  </a14:m>
                  <a:endParaRPr lang="en-GB" sz="1200" dirty="0"/>
                </a:p>
              </p:txBody>
            </p:sp>
          </mc:Choice>
          <mc:Fallback xmlns="">
            <p:sp>
              <p:nvSpPr>
                <p:cNvPr id="60" name="TextBox 59">
                  <a:extLst>
                    <a:ext uri="{FF2B5EF4-FFF2-40B4-BE49-F238E27FC236}">
                      <a16:creationId xmlns:a16="http://schemas.microsoft.com/office/drawing/2014/main" id="{23AA9ED0-7E74-0A45-A69E-FFC03BC67798}"/>
                    </a:ext>
                  </a:extLst>
                </p:cNvPr>
                <p:cNvSpPr txBox="1">
                  <a:spLocks noRot="1" noChangeAspect="1" noMove="1" noResize="1" noEditPoints="1" noAdjustHandles="1" noChangeArrowheads="1" noChangeShapeType="1" noTextEdit="1"/>
                </p:cNvSpPr>
                <p:nvPr/>
              </p:nvSpPr>
              <p:spPr>
                <a:xfrm>
                  <a:off x="6014258" y="8786259"/>
                  <a:ext cx="1875007" cy="222686"/>
                </a:xfrm>
                <a:prstGeom prst="roundRect">
                  <a:avLst/>
                </a:prstGeom>
                <a:blipFill>
                  <a:blip r:embed="rId11"/>
                  <a:stretch>
                    <a:fillRect l="-2000"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D78B178D-49C0-2344-8ECD-8D92470D1CF5}"/>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61" name="TextBox 60">
                  <a:extLst>
                    <a:ext uri="{FF2B5EF4-FFF2-40B4-BE49-F238E27FC236}">
                      <a16:creationId xmlns:a16="http://schemas.microsoft.com/office/drawing/2014/main" id="{D78B178D-49C0-2344-8ECD-8D92470D1CF5}"/>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12"/>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62" name="Straight Connector 61">
              <a:extLst>
                <a:ext uri="{FF2B5EF4-FFF2-40B4-BE49-F238E27FC236}">
                  <a16:creationId xmlns:a16="http://schemas.microsoft.com/office/drawing/2014/main" id="{113D7134-59B2-854C-A2E9-02164FD1B539}"/>
                </a:ext>
              </a:extLst>
            </p:cNvPr>
            <p:cNvCxnSpPr>
              <a:cxnSpLocks/>
              <a:stCxn id="69" idx="0"/>
              <a:endCxn id="56" idx="2"/>
            </p:cNvCxnSpPr>
            <p:nvPr/>
          </p:nvCxnSpPr>
          <p:spPr>
            <a:xfrm flipV="1">
              <a:off x="2844383" y="8372544"/>
              <a:ext cx="995918"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18ED168-8E23-2349-9571-397E8AFB4A35}"/>
                </a:ext>
              </a:extLst>
            </p:cNvPr>
            <p:cNvCxnSpPr>
              <a:cxnSpLocks/>
              <a:stCxn id="56" idx="0"/>
              <a:endCxn id="61"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1A7ED1A-03A3-B24D-9224-CCD263AFDB55}"/>
                </a:ext>
              </a:extLst>
            </p:cNvPr>
            <p:cNvCxnSpPr>
              <a:cxnSpLocks/>
              <a:stCxn id="60" idx="0"/>
              <a:endCxn id="57" idx="2"/>
            </p:cNvCxnSpPr>
            <p:nvPr/>
          </p:nvCxnSpPr>
          <p:spPr>
            <a:xfrm flipV="1">
              <a:off x="6951762" y="8372544"/>
              <a:ext cx="1584" cy="4137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6E8B797-C940-1E4B-AEFA-F21E6D95890A}"/>
                </a:ext>
              </a:extLst>
            </p:cNvPr>
            <p:cNvCxnSpPr>
              <a:cxnSpLocks/>
              <a:stCxn id="57" idx="0"/>
              <a:endCxn id="59" idx="2"/>
            </p:cNvCxnSpPr>
            <p:nvPr/>
          </p:nvCxnSpPr>
          <p:spPr>
            <a:xfrm flipH="1" flipV="1">
              <a:off x="6951758" y="7755263"/>
              <a:ext cx="1588" cy="41297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811F1A3F-A793-484F-A7AF-FFF19B549F0B}"/>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66" name="Rectangle 65">
                  <a:extLst>
                    <a:ext uri="{FF2B5EF4-FFF2-40B4-BE49-F238E27FC236}">
                      <a16:creationId xmlns:a16="http://schemas.microsoft.com/office/drawing/2014/main" id="{811F1A3F-A793-484F-A7AF-FFF19B549F0B}"/>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13"/>
                  <a:stretch>
                    <a:fillRect b="-3333"/>
                  </a:stretch>
                </a:blipFill>
              </p:spPr>
              <p:txBody>
                <a:bodyPr/>
                <a:lstStyle/>
                <a:p>
                  <a:r>
                    <a:rPr lang="en-GB">
                      <a:noFill/>
                    </a:rPr>
                    <a:t> </a:t>
                  </a:r>
                </a:p>
              </p:txBody>
            </p:sp>
          </mc:Fallback>
        </mc:AlternateContent>
        <p:cxnSp>
          <p:nvCxnSpPr>
            <p:cNvPr id="67" name="Straight Connector 66">
              <a:extLst>
                <a:ext uri="{FF2B5EF4-FFF2-40B4-BE49-F238E27FC236}">
                  <a16:creationId xmlns:a16="http://schemas.microsoft.com/office/drawing/2014/main" id="{847FFED3-0CD5-AA4A-8883-F2F67AE59A24}"/>
                </a:ext>
              </a:extLst>
            </p:cNvPr>
            <p:cNvCxnSpPr>
              <a:cxnSpLocks/>
              <a:stCxn id="76" idx="0"/>
              <a:endCxn id="69"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920A9596-0855-4A49-85C7-81F491F8A2AC}"/>
                    </a:ext>
                  </a:extLst>
                </p:cNvPr>
                <p:cNvSpPr/>
                <p:nvPr/>
              </p:nvSpPr>
              <p:spPr>
                <a:xfrm>
                  <a:off x="1990653" y="8795446"/>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69" name="Rounded Rectangle 68">
                  <a:extLst>
                    <a:ext uri="{FF2B5EF4-FFF2-40B4-BE49-F238E27FC236}">
                      <a16:creationId xmlns:a16="http://schemas.microsoft.com/office/drawing/2014/main" id="{920A9596-0855-4A49-85C7-81F491F8A2AC}"/>
                    </a:ext>
                  </a:extLst>
                </p:cNvPr>
                <p:cNvSpPr>
                  <a:spLocks noRot="1" noChangeAspect="1" noMove="1" noResize="1" noEditPoints="1" noAdjustHandles="1" noChangeArrowheads="1" noChangeShapeType="1" noTextEdit="1"/>
                </p:cNvSpPr>
                <p:nvPr/>
              </p:nvSpPr>
              <p:spPr>
                <a:xfrm>
                  <a:off x="1990653" y="8795446"/>
                  <a:ext cx="1707459" cy="204311"/>
                </a:xfrm>
                <a:prstGeom prst="roundRect">
                  <a:avLst/>
                </a:prstGeom>
                <a:blipFill>
                  <a:blip r:embed="rId14"/>
                  <a:stretch>
                    <a:fillRect l="-292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5AA0F549-4C9E-364B-9A5B-E365CA147A90}"/>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70" name="Rectangle 69">
                  <a:extLst>
                    <a:ext uri="{FF2B5EF4-FFF2-40B4-BE49-F238E27FC236}">
                      <a16:creationId xmlns:a16="http://schemas.microsoft.com/office/drawing/2014/main" id="{5AA0F549-4C9E-364B-9A5B-E365CA147A90}"/>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5"/>
                  <a:stretch>
                    <a:fillRect b="-3333"/>
                  </a:stretch>
                </a:blipFill>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2B112320-23DC-314B-B060-7241BF131B88}"/>
                </a:ext>
              </a:extLst>
            </p:cNvPr>
            <p:cNvCxnSpPr>
              <a:cxnSpLocks/>
              <a:stCxn id="77" idx="0"/>
              <a:endCxn id="73"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7E77233-C24A-E846-8ED6-9BDBCA6C7EB0}"/>
                </a:ext>
              </a:extLst>
            </p:cNvPr>
            <p:cNvCxnSpPr>
              <a:cxnSpLocks/>
              <a:stCxn id="73" idx="0"/>
              <a:endCxn id="74"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Rounded Rectangle 72">
                  <a:extLst>
                    <a:ext uri="{FF2B5EF4-FFF2-40B4-BE49-F238E27FC236}">
                      <a16:creationId xmlns:a16="http://schemas.microsoft.com/office/drawing/2014/main" id="{1AB541E7-6F33-CF4D-9674-741075DCB721}"/>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73" name="Rounded Rectangle 72">
                  <a:extLst>
                    <a:ext uri="{FF2B5EF4-FFF2-40B4-BE49-F238E27FC236}">
                      <a16:creationId xmlns:a16="http://schemas.microsoft.com/office/drawing/2014/main" id="{1AB541E7-6F33-CF4D-9674-741075DCB721}"/>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6"/>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F97527C-2BE3-D548-B3FF-443188C0C034}"/>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F97527C-2BE3-D548-B3FF-443188C0C034}"/>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7"/>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B2FE5E21-702E-6143-8262-A19841AC54C1}"/>
                    </a:ext>
                  </a:extLst>
                </p:cNvPr>
                <p:cNvSpPr/>
                <p:nvPr/>
              </p:nvSpPr>
              <p:spPr>
                <a:xfrm>
                  <a:off x="6238663" y="9781945"/>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oMath>
                    </m:oMathPara>
                  </a14:m>
                  <a:endParaRPr lang="en-GB" sz="1200" dirty="0"/>
                </a:p>
              </p:txBody>
            </p:sp>
          </mc:Choice>
          <mc:Fallback xmlns="">
            <p:sp>
              <p:nvSpPr>
                <p:cNvPr id="75" name="Rounded Rectangle 74">
                  <a:extLst>
                    <a:ext uri="{FF2B5EF4-FFF2-40B4-BE49-F238E27FC236}">
                      <a16:creationId xmlns:a16="http://schemas.microsoft.com/office/drawing/2014/main" id="{B2FE5E21-702E-6143-8262-A19841AC54C1}"/>
                    </a:ext>
                  </a:extLst>
                </p:cNvPr>
                <p:cNvSpPr>
                  <a:spLocks noRot="1" noChangeAspect="1" noMove="1" noResize="1" noEditPoints="1" noAdjustHandles="1" noChangeArrowheads="1" noChangeShapeType="1" noTextEdit="1"/>
                </p:cNvSpPr>
                <p:nvPr/>
              </p:nvSpPr>
              <p:spPr>
                <a:xfrm>
                  <a:off x="6238663" y="9781945"/>
                  <a:ext cx="1423703" cy="204311"/>
                </a:xfrm>
                <a:prstGeom prst="roundRect">
                  <a:avLst/>
                </a:prstGeom>
                <a:blipFill>
                  <a:blip r:embed="rId18"/>
                  <a:stretch>
                    <a:fillRect l="-4386"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8B3C51FD-F99F-FA49-9C40-F2410A1AB02F}"/>
                    </a:ext>
                  </a:extLst>
                </p:cNvPr>
                <p:cNvSpPr/>
                <p:nvPr/>
              </p:nvSpPr>
              <p:spPr>
                <a:xfrm>
                  <a:off x="1990652" y="9783534"/>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76" name="Rounded Rectangle 75">
                  <a:extLst>
                    <a:ext uri="{FF2B5EF4-FFF2-40B4-BE49-F238E27FC236}">
                      <a16:creationId xmlns:a16="http://schemas.microsoft.com/office/drawing/2014/main" id="{8B3C51FD-F99F-FA49-9C40-F2410A1AB02F}"/>
                    </a:ext>
                  </a:extLst>
                </p:cNvPr>
                <p:cNvSpPr>
                  <a:spLocks noRot="1" noChangeAspect="1" noMove="1" noResize="1" noEditPoints="1" noAdjustHandles="1" noChangeArrowheads="1" noChangeShapeType="1" noTextEdit="1"/>
                </p:cNvSpPr>
                <p:nvPr/>
              </p:nvSpPr>
              <p:spPr>
                <a:xfrm>
                  <a:off x="1990652" y="9783534"/>
                  <a:ext cx="1707459" cy="204311"/>
                </a:xfrm>
                <a:prstGeom prst="roundRect">
                  <a:avLst/>
                </a:prstGeom>
                <a:blipFill>
                  <a:blip r:embed="rId19"/>
                  <a:stretch>
                    <a:fillRect l="-2920"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ounded Rectangle 76">
                  <a:extLst>
                    <a:ext uri="{FF2B5EF4-FFF2-40B4-BE49-F238E27FC236}">
                      <a16:creationId xmlns:a16="http://schemas.microsoft.com/office/drawing/2014/main" id="{107A1BCB-A257-1842-B3C4-57BED51DC85A}"/>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77" name="Rounded Rectangle 76">
                  <a:extLst>
                    <a:ext uri="{FF2B5EF4-FFF2-40B4-BE49-F238E27FC236}">
                      <a16:creationId xmlns:a16="http://schemas.microsoft.com/office/drawing/2014/main" id="{107A1BCB-A257-1842-B3C4-57BED51DC85A}"/>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20"/>
                  <a:stretch>
                    <a:fillRect l="-275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Rounded Rectangle 77">
                  <a:extLst>
                    <a:ext uri="{FF2B5EF4-FFF2-40B4-BE49-F238E27FC236}">
                      <a16:creationId xmlns:a16="http://schemas.microsoft.com/office/drawing/2014/main" id="{C45F80C3-FF6A-2C49-A563-AFC96154A9A6}"/>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78" name="Rounded Rectangle 77">
                  <a:extLst>
                    <a:ext uri="{FF2B5EF4-FFF2-40B4-BE49-F238E27FC236}">
                      <a16:creationId xmlns:a16="http://schemas.microsoft.com/office/drawing/2014/main" id="{C45F80C3-FF6A-2C49-A563-AFC96154A9A6}"/>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21"/>
                  <a:stretch>
                    <a:fillRect l="-15625" b="-16667"/>
                  </a:stretch>
                </a:blipFill>
                <a:ln>
                  <a:solidFill>
                    <a:schemeClr val="tx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9BF1F3FD-CC19-5C4A-810F-69152040306B}"/>
                  </a:ext>
                </a:extLst>
              </p:cNvPr>
              <p:cNvSpPr/>
              <p:nvPr/>
            </p:nvSpPr>
            <p:spPr>
              <a:xfrm>
                <a:off x="11484650"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𝐷</m:t>
                          </m:r>
                        </m:sub>
                      </m:sSub>
                    </m:oMath>
                  </m:oMathPara>
                </a14:m>
                <a:endParaRPr lang="en-GB" sz="1200" dirty="0"/>
              </a:p>
            </p:txBody>
          </p:sp>
        </mc:Choice>
        <mc:Fallback xmlns="">
          <p:sp>
            <p:nvSpPr>
              <p:cNvPr id="79" name="Rectangle 78">
                <a:extLst>
                  <a:ext uri="{FF2B5EF4-FFF2-40B4-BE49-F238E27FC236}">
                    <a16:creationId xmlns:a16="http://schemas.microsoft.com/office/drawing/2014/main" id="{9BF1F3FD-CC19-5C4A-810F-69152040306B}"/>
                  </a:ext>
                </a:extLst>
              </p:cNvPr>
              <p:cNvSpPr>
                <a:spLocks noRot="1" noChangeAspect="1" noMove="1" noResize="1" noEditPoints="1" noAdjustHandles="1" noChangeArrowheads="1" noChangeShapeType="1" noTextEdit="1"/>
              </p:cNvSpPr>
              <p:nvPr/>
            </p:nvSpPr>
            <p:spPr>
              <a:xfrm>
                <a:off x="11484650" y="3187231"/>
                <a:ext cx="384080" cy="27699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93E01E5B-35B2-4B41-80E4-63F654CB5D0E}"/>
                  </a:ext>
                </a:extLst>
              </p:cNvPr>
              <p:cNvSpPr/>
              <p:nvPr/>
            </p:nvSpPr>
            <p:spPr>
              <a:xfrm>
                <a:off x="11758822" y="4437496"/>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𝐼</m:t>
                          </m:r>
                        </m:sub>
                      </m:sSub>
                    </m:oMath>
                  </m:oMathPara>
                </a14:m>
                <a:endParaRPr lang="en-GB" sz="1200" dirty="0"/>
              </a:p>
            </p:txBody>
          </p:sp>
        </mc:Choice>
        <mc:Fallback xmlns="">
          <p:sp>
            <p:nvSpPr>
              <p:cNvPr id="80" name="Rectangle 79">
                <a:extLst>
                  <a:ext uri="{FF2B5EF4-FFF2-40B4-BE49-F238E27FC236}">
                    <a16:creationId xmlns:a16="http://schemas.microsoft.com/office/drawing/2014/main" id="{93E01E5B-35B2-4B41-80E4-63F654CB5D0E}"/>
                  </a:ext>
                </a:extLst>
              </p:cNvPr>
              <p:cNvSpPr>
                <a:spLocks noRot="1" noChangeAspect="1" noMove="1" noResize="1" noEditPoints="1" noAdjustHandles="1" noChangeArrowheads="1" noChangeShapeType="1" noTextEdit="1"/>
              </p:cNvSpPr>
              <p:nvPr/>
            </p:nvSpPr>
            <p:spPr>
              <a:xfrm>
                <a:off x="11758822" y="4437496"/>
                <a:ext cx="348044" cy="27699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1B4C4476-4BA7-0644-9A01-929D418C9805}"/>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81" name="Rectangle 80">
                <a:extLst>
                  <a:ext uri="{FF2B5EF4-FFF2-40B4-BE49-F238E27FC236}">
                    <a16:creationId xmlns:a16="http://schemas.microsoft.com/office/drawing/2014/main" id="{1B4C4476-4BA7-0644-9A01-929D418C9805}"/>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3C42733E-3F10-1348-88C1-1C800A7736D7}"/>
                  </a:ext>
                </a:extLst>
              </p:cNvPr>
              <p:cNvSpPr/>
              <p:nvPr/>
            </p:nvSpPr>
            <p:spPr>
              <a:xfrm>
                <a:off x="8193000" y="3825101"/>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82" name="Rectangle 81">
                <a:extLst>
                  <a:ext uri="{FF2B5EF4-FFF2-40B4-BE49-F238E27FC236}">
                    <a16:creationId xmlns:a16="http://schemas.microsoft.com/office/drawing/2014/main" id="{3C42733E-3F10-1348-88C1-1C800A7736D7}"/>
                  </a:ext>
                </a:extLst>
              </p:cNvPr>
              <p:cNvSpPr>
                <a:spLocks noRot="1" noChangeAspect="1" noMove="1" noResize="1" noEditPoints="1" noAdjustHandles="1" noChangeArrowheads="1" noChangeShapeType="1" noTextEdit="1"/>
              </p:cNvSpPr>
              <p:nvPr/>
            </p:nvSpPr>
            <p:spPr>
              <a:xfrm>
                <a:off x="8193000" y="3825101"/>
                <a:ext cx="365421" cy="27699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E943ECA6-B40C-954F-A57C-2B5B0D3D6CA6}"/>
                  </a:ext>
                </a:extLst>
              </p:cNvPr>
              <p:cNvSpPr/>
              <p:nvPr/>
            </p:nvSpPr>
            <p:spPr>
              <a:xfrm>
                <a:off x="11526664" y="3813849"/>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𝑑</m:t>
                          </m:r>
                        </m:sub>
                      </m:sSub>
                    </m:oMath>
                  </m:oMathPara>
                </a14:m>
                <a:endParaRPr lang="en-GB" sz="1200" dirty="0"/>
              </a:p>
            </p:txBody>
          </p:sp>
        </mc:Choice>
        <mc:Fallback xmlns="">
          <p:sp>
            <p:nvSpPr>
              <p:cNvPr id="83" name="Rectangle 82">
                <a:extLst>
                  <a:ext uri="{FF2B5EF4-FFF2-40B4-BE49-F238E27FC236}">
                    <a16:creationId xmlns:a16="http://schemas.microsoft.com/office/drawing/2014/main" id="{E943ECA6-B40C-954F-A57C-2B5B0D3D6CA6}"/>
                  </a:ext>
                </a:extLst>
              </p:cNvPr>
              <p:cNvSpPr>
                <a:spLocks noRot="1" noChangeAspect="1" noMove="1" noResize="1" noEditPoints="1" noAdjustHandles="1" noChangeArrowheads="1" noChangeShapeType="1" noTextEdit="1"/>
              </p:cNvSpPr>
              <p:nvPr/>
            </p:nvSpPr>
            <p:spPr>
              <a:xfrm>
                <a:off x="11526664" y="3813849"/>
                <a:ext cx="384080" cy="276999"/>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CD768E58-DC2A-C646-A35E-BF2C6DF19C56}"/>
                  </a:ext>
                </a:extLst>
              </p:cNvPr>
              <p:cNvSpPr/>
              <p:nvPr/>
            </p:nvSpPr>
            <p:spPr>
              <a:xfrm>
                <a:off x="11520686" y="5058548"/>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𝑖</m:t>
                          </m:r>
                        </m:sub>
                      </m:sSub>
                    </m:oMath>
                  </m:oMathPara>
                </a14:m>
                <a:endParaRPr lang="en-GB" sz="1200" dirty="0"/>
              </a:p>
            </p:txBody>
          </p:sp>
        </mc:Choice>
        <mc:Fallback xmlns="">
          <p:sp>
            <p:nvSpPr>
              <p:cNvPr id="84" name="Rectangle 83">
                <a:extLst>
                  <a:ext uri="{FF2B5EF4-FFF2-40B4-BE49-F238E27FC236}">
                    <a16:creationId xmlns:a16="http://schemas.microsoft.com/office/drawing/2014/main" id="{CD768E58-DC2A-C646-A35E-BF2C6DF19C56}"/>
                  </a:ext>
                </a:extLst>
              </p:cNvPr>
              <p:cNvSpPr>
                <a:spLocks noRot="1" noChangeAspect="1" noMove="1" noResize="1" noEditPoints="1" noAdjustHandles="1" noChangeArrowheads="1" noChangeShapeType="1" noTextEdit="1"/>
              </p:cNvSpPr>
              <p:nvPr/>
            </p:nvSpPr>
            <p:spPr>
              <a:xfrm>
                <a:off x="11520686" y="5058548"/>
                <a:ext cx="348044" cy="276999"/>
              </a:xfrm>
              <a:prstGeom prst="rect">
                <a:avLst/>
              </a:prstGeom>
              <a:blipFill>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26593380-0358-B242-9A60-C4E5937FB522}"/>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85" name="Rectangle 84">
                <a:extLst>
                  <a:ext uri="{FF2B5EF4-FFF2-40B4-BE49-F238E27FC236}">
                    <a16:creationId xmlns:a16="http://schemas.microsoft.com/office/drawing/2014/main" id="{26593380-0358-B242-9A60-C4E5937FB522}"/>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2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C370FD9E-3FF1-064E-A672-3DCADB7A4D97}"/>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86" name="Rectangle 85">
                <a:extLst>
                  <a:ext uri="{FF2B5EF4-FFF2-40B4-BE49-F238E27FC236}">
                    <a16:creationId xmlns:a16="http://schemas.microsoft.com/office/drawing/2014/main" id="{C370FD9E-3FF1-064E-A672-3DCADB7A4D97}"/>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29"/>
                <a:stretch>
                  <a:fillRect/>
                </a:stretch>
              </a:blipFill>
            </p:spPr>
            <p:txBody>
              <a:bodyPr/>
              <a:lstStyle/>
              <a:p>
                <a:r>
                  <a:rPr lang="en-GB">
                    <a:noFill/>
                  </a:rPr>
                  <a:t> </a:t>
                </a:r>
              </a:p>
            </p:txBody>
          </p:sp>
        </mc:Fallback>
      </mc:AlternateContent>
      <p:cxnSp>
        <p:nvCxnSpPr>
          <p:cNvPr id="87" name="Straight Arrow Connector 86">
            <a:extLst>
              <a:ext uri="{FF2B5EF4-FFF2-40B4-BE49-F238E27FC236}">
                <a16:creationId xmlns:a16="http://schemas.microsoft.com/office/drawing/2014/main" id="{2ED34F88-DAC2-9646-BCE8-B1BE59D37458}"/>
              </a:ext>
            </a:extLst>
          </p:cNvPr>
          <p:cNvCxnSpPr>
            <a:cxnSpLocks/>
            <a:stCxn id="75" idx="2"/>
            <a:endCxn id="59" idx="0"/>
          </p:cNvCxnSpPr>
          <p:nvPr/>
        </p:nvCxnSpPr>
        <p:spPr>
          <a:xfrm flipV="1">
            <a:off x="10892925" y="3216077"/>
            <a:ext cx="1243" cy="2453679"/>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40CBFB7-FFD7-8940-94CB-17DAC0494D55}"/>
              </a:ext>
            </a:extLst>
          </p:cNvPr>
          <p:cNvCxnSpPr>
            <a:cxnSpLocks/>
            <a:stCxn id="59" idx="0"/>
            <a:endCxn id="55" idx="2"/>
          </p:cNvCxnSpPr>
          <p:nvPr/>
        </p:nvCxnSpPr>
        <p:spPr>
          <a:xfrm flipH="1" flipV="1">
            <a:off x="9752202" y="2745811"/>
            <a:ext cx="1141966" cy="470266"/>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05799ABB-16B0-8A44-B2AC-08E6E8E673DE}"/>
              </a:ext>
            </a:extLst>
          </p:cNvPr>
          <p:cNvSpPr txBox="1"/>
          <p:nvPr/>
        </p:nvSpPr>
        <p:spPr>
          <a:xfrm>
            <a:off x="9941079" y="2500729"/>
            <a:ext cx="445956" cy="276999"/>
          </a:xfrm>
          <a:prstGeom prst="rect">
            <a:avLst/>
          </a:prstGeom>
          <a:noFill/>
        </p:spPr>
        <p:txBody>
          <a:bodyPr wrap="none" rtlCol="0">
            <a:spAutoFit/>
          </a:bodyPr>
          <a:lstStyle/>
          <a:p>
            <a:r>
              <a:rPr lang="en-GB" sz="1200" i="1" dirty="0"/>
              <a:t>root</a:t>
            </a:r>
          </a:p>
        </p:txBody>
      </p:sp>
    </p:spTree>
    <p:extLst>
      <p:ext uri="{BB962C8B-B14F-4D97-AF65-F5344CB8AC3E}">
        <p14:creationId xmlns:p14="http://schemas.microsoft.com/office/powerpoint/2010/main" val="391664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1</m:t>
                            </m:r>
                          </m:sub>
                        </m:sSub>
                      </m:e>
                    </m:d>
                  </m:oMath>
                </a14:m>
                <a:endParaRPr lang="de-DE"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b="0" i="1" smtClean="0">
                            <a:latin typeface="Cambria Math" panose="02040503050406030204" pitchFamily="18" charset="0"/>
                          </a:rPr>
                          <m:t>𝑖</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de-DE" b="0" i="1" smtClean="0">
                            <a:latin typeface="Cambria Math" panose="02040503050406030204" pitchFamily="18" charset="0"/>
                          </a:rPr>
                          <m:t>𝐼</m:t>
                        </m:r>
                      </m:sub>
                    </m:sSub>
                  </m:oMath>
                </a14:m>
                <a:r>
                  <a:rPr lang="en-GB" dirty="0"/>
                  <a:t> parcluster identical </a:t>
                </a:r>
                <a:br>
                  <a:rPr lang="en-GB" dirty="0"/>
                </a:br>
                <a:r>
                  <a:rPr lang="en-GB" dirty="0"/>
                  <a:t>➝ merge (call result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𝑪</m:t>
                        </m:r>
                      </m:e>
                      <m:sub>
                        <m:r>
                          <a:rPr lang="de-DE" b="0" i="1" smtClean="0">
                            <a:latin typeface="Cambria Math" panose="02040503050406030204" pitchFamily="18" charset="0"/>
                          </a:rPr>
                          <m:t>1</m:t>
                        </m:r>
                      </m:sub>
                    </m:sSub>
                  </m:oMath>
                </a14:m>
                <a:r>
                  <a:rPr lang="en-GB" dirty="0"/>
                  <a:t> again)</a:t>
                </a:r>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32</a:t>
            </a:fld>
            <a:endParaRPr lang="en-GB"/>
          </a:p>
        </p:txBody>
      </p:sp>
      <p:sp>
        <p:nvSpPr>
          <p:cNvPr id="6" name="Date Placeholder 5">
            <a:extLst>
              <a:ext uri="{FF2B5EF4-FFF2-40B4-BE49-F238E27FC236}">
                <a16:creationId xmlns:a16="http://schemas.microsoft.com/office/drawing/2014/main" id="{A40B5DA6-71C0-A546-B725-3EAD0020D7A0}"/>
              </a:ext>
            </a:extLst>
          </p:cNvPr>
          <p:cNvSpPr>
            <a:spLocks noGrp="1"/>
          </p:cNvSpPr>
          <p:nvPr>
            <p:ph type="dt" sz="half" idx="2"/>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DDA563AA-512E-EA41-89A4-105DCE10F982}"/>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061000A9-DF07-844E-83C0-086D167763A3}"/>
                  </a:ext>
                </a:extLst>
              </p:cNvPr>
              <p:cNvSpPr/>
              <p:nvPr/>
            </p:nvSpPr>
            <p:spPr>
              <a:xfrm>
                <a:off x="11528874" y="5013491"/>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43" name="Rectangle 42">
                <a:extLst>
                  <a:ext uri="{FF2B5EF4-FFF2-40B4-BE49-F238E27FC236}">
                    <a16:creationId xmlns:a16="http://schemas.microsoft.com/office/drawing/2014/main" id="{061000A9-DF07-844E-83C0-086D167763A3}"/>
                  </a:ext>
                </a:extLst>
              </p:cNvPr>
              <p:cNvSpPr>
                <a:spLocks noRot="1" noChangeAspect="1" noMove="1" noResize="1" noEditPoints="1" noAdjustHandles="1" noChangeArrowheads="1" noChangeShapeType="1" noTextEdit="1"/>
              </p:cNvSpPr>
              <p:nvPr/>
            </p:nvSpPr>
            <p:spPr>
              <a:xfrm>
                <a:off x="11528874" y="5013491"/>
                <a:ext cx="483850" cy="369332"/>
              </a:xfrm>
              <a:prstGeom prst="rect">
                <a:avLst/>
              </a:prstGeom>
              <a:blipFill>
                <a:blip r:embed="rId3"/>
                <a:stretch>
                  <a:fillRect/>
                </a:stretch>
              </a:blipFill>
            </p:spPr>
            <p:txBody>
              <a:bodyPr/>
              <a:lstStyle/>
              <a:p>
                <a:r>
                  <a:rPr lang="en-GB">
                    <a:noFill/>
                  </a:rPr>
                  <a:t> </a:t>
                </a:r>
              </a:p>
            </p:txBody>
          </p:sp>
        </mc:Fallback>
      </mc:AlternateContent>
      <p:grpSp>
        <p:nvGrpSpPr>
          <p:cNvPr id="45" name="Group 44">
            <a:extLst>
              <a:ext uri="{FF2B5EF4-FFF2-40B4-BE49-F238E27FC236}">
                <a16:creationId xmlns:a16="http://schemas.microsoft.com/office/drawing/2014/main" id="{1A4567B8-0503-AC4C-81B7-D78D9F92D06A}"/>
              </a:ext>
            </a:extLst>
          </p:cNvPr>
          <p:cNvGrpSpPr/>
          <p:nvPr/>
        </p:nvGrpSpPr>
        <p:grpSpPr>
          <a:xfrm>
            <a:off x="5933062" y="2541500"/>
            <a:ext cx="5898613" cy="3400004"/>
            <a:chOff x="1990652" y="6858000"/>
            <a:chExt cx="5898613" cy="3400004"/>
          </a:xfrm>
        </p:grpSpPr>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276E1B57-83B9-834D-8877-310F85EC1882}"/>
                    </a:ext>
                  </a:extLst>
                </p:cNvPr>
                <p:cNvSpPr/>
                <p:nvPr/>
              </p:nvSpPr>
              <p:spPr>
                <a:xfrm>
                  <a:off x="6716966" y="9521563"/>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46" name="Rectangle 45">
                  <a:extLst>
                    <a:ext uri="{FF2B5EF4-FFF2-40B4-BE49-F238E27FC236}">
                      <a16:creationId xmlns:a16="http://schemas.microsoft.com/office/drawing/2014/main" id="{276E1B57-83B9-834D-8877-310F85EC1882}"/>
                    </a:ext>
                  </a:extLst>
                </p:cNvPr>
                <p:cNvSpPr>
                  <a:spLocks noRot="1" noChangeAspect="1" noMove="1" noResize="1" noEditPoints="1" noAdjustHandles="1" noChangeArrowheads="1" noChangeShapeType="1" noTextEdit="1"/>
                </p:cNvSpPr>
                <p:nvPr/>
              </p:nvSpPr>
              <p:spPr>
                <a:xfrm>
                  <a:off x="6716966" y="9521563"/>
                  <a:ext cx="472758" cy="369012"/>
                </a:xfrm>
                <a:prstGeom prst="rect">
                  <a:avLst/>
                </a:prstGeom>
                <a:blipFill>
                  <a:blip r:embed="rId4"/>
                  <a:stretch>
                    <a:fillRect b="-6667"/>
                  </a:stretch>
                </a:blipFill>
              </p:spPr>
              <p:txBody>
                <a:bodyPr/>
                <a:lstStyle/>
                <a:p>
                  <a:r>
                    <a:rPr lang="en-GB">
                      <a:noFill/>
                    </a:rPr>
                    <a:t> </a:t>
                  </a:r>
                </a:p>
              </p:txBody>
            </p:sp>
          </mc:Fallback>
        </mc:AlternateContent>
        <p:cxnSp>
          <p:nvCxnSpPr>
            <p:cNvPr id="47" name="Straight Connector 46">
              <a:extLst>
                <a:ext uri="{FF2B5EF4-FFF2-40B4-BE49-F238E27FC236}">
                  <a16:creationId xmlns:a16="http://schemas.microsoft.com/office/drawing/2014/main" id="{A6EC1042-68A7-374A-AA6E-AF1C82BE70CA}"/>
                </a:ext>
              </a:extLst>
            </p:cNvPr>
            <p:cNvCxnSpPr>
              <a:cxnSpLocks/>
              <a:stCxn id="73" idx="0"/>
              <a:endCxn id="55"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12AB89-E99D-1542-87E0-1A502D97D3B9}"/>
                </a:ext>
              </a:extLst>
            </p:cNvPr>
            <p:cNvCxnSpPr>
              <a:cxnSpLocks/>
              <a:stCxn id="57" idx="0"/>
              <a:endCxn id="59" idx="2"/>
            </p:cNvCxnSpPr>
            <p:nvPr/>
          </p:nvCxnSpPr>
          <p:spPr>
            <a:xfrm flipH="1" flipV="1">
              <a:off x="6951762" y="9008945"/>
              <a:ext cx="1584" cy="40369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C08A360-8EB9-5948-857A-3A0DD25BB05D}"/>
                </a:ext>
              </a:extLst>
            </p:cNvPr>
            <p:cNvCxnSpPr>
              <a:cxnSpLocks/>
              <a:stCxn id="58" idx="0"/>
              <a:endCxn id="54" idx="2"/>
            </p:cNvCxnSpPr>
            <p:nvPr/>
          </p:nvCxnSpPr>
          <p:spPr>
            <a:xfrm flipH="1" flipV="1">
              <a:off x="5809792" y="7062311"/>
              <a:ext cx="1141966" cy="470266"/>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BD9FBC3-F8DD-5F40-B47E-0C09E190DE4C}"/>
                </a:ext>
              </a:extLst>
            </p:cNvPr>
            <p:cNvCxnSpPr>
              <a:cxnSpLocks/>
              <a:stCxn id="60" idx="0"/>
              <a:endCxn id="54" idx="2"/>
            </p:cNvCxnSpPr>
            <p:nvPr/>
          </p:nvCxnSpPr>
          <p:spPr>
            <a:xfrm flipV="1">
              <a:off x="3839395" y="7062311"/>
              <a:ext cx="1970397" cy="470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7D87B54-8E4F-B748-A89D-565BE6DFB5FA}"/>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52" name="Rectangle 51">
                  <a:extLst>
                    <a:ext uri="{FF2B5EF4-FFF2-40B4-BE49-F238E27FC236}">
                      <a16:creationId xmlns:a16="http://schemas.microsoft.com/office/drawing/2014/main" id="{67D87B54-8E4F-B748-A89D-565BE6DFB5FA}"/>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5"/>
                  <a:stretch>
                    <a:fillRect b="-3333"/>
                  </a:stretch>
                </a:blipFill>
              </p:spPr>
              <p:txBody>
                <a:bodyPr/>
                <a:lstStyle/>
                <a:p>
                  <a:r>
                    <a:rPr lang="en-GB">
                      <a:noFill/>
                    </a:rPr>
                    <a:t> </a:t>
                  </a:r>
                </a:p>
              </p:txBody>
            </p:sp>
          </mc:Fallback>
        </mc:AlternateContent>
        <p:cxnSp>
          <p:nvCxnSpPr>
            <p:cNvPr id="53" name="Straight Connector 52">
              <a:extLst>
                <a:ext uri="{FF2B5EF4-FFF2-40B4-BE49-F238E27FC236}">
                  <a16:creationId xmlns:a16="http://schemas.microsoft.com/office/drawing/2014/main" id="{8640151E-A321-AB46-BFE7-479F1CA97C25}"/>
                </a:ext>
              </a:extLst>
            </p:cNvPr>
            <p:cNvCxnSpPr>
              <a:cxnSpLocks/>
              <a:stCxn id="77" idx="0"/>
              <a:endCxn id="54" idx="2"/>
            </p:cNvCxnSpPr>
            <p:nvPr/>
          </p:nvCxnSpPr>
          <p:spPr>
            <a:xfrm flipV="1">
              <a:off x="5806802" y="7062311"/>
              <a:ext cx="2990" cy="2719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ounded Rectangle 53">
                  <a:extLst>
                    <a:ext uri="{FF2B5EF4-FFF2-40B4-BE49-F238E27FC236}">
                      <a16:creationId xmlns:a16="http://schemas.microsoft.com/office/drawing/2014/main" id="{55D9DEF5-6875-F748-BAF7-DCE56E59E3F7}"/>
                    </a:ext>
                  </a:extLst>
                </p:cNvPr>
                <p:cNvSpPr/>
                <p:nvPr/>
              </p:nvSpPr>
              <p:spPr>
                <a:xfrm>
                  <a:off x="5620700" y="6858000"/>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oMath>
                    </m:oMathPara>
                  </a14:m>
                  <a:endParaRPr lang="en-GB" sz="1200" dirty="0">
                    <a:solidFill>
                      <a:schemeClr val="tx1">
                        <a:lumMod val="60000"/>
                        <a:lumOff val="40000"/>
                      </a:schemeClr>
                    </a:solidFill>
                  </a:endParaRPr>
                </a:p>
              </p:txBody>
            </p:sp>
          </mc:Choice>
          <mc:Fallback xmlns="">
            <p:sp>
              <p:nvSpPr>
                <p:cNvPr id="54" name="Rounded Rectangle 53">
                  <a:extLst>
                    <a:ext uri="{FF2B5EF4-FFF2-40B4-BE49-F238E27FC236}">
                      <a16:creationId xmlns:a16="http://schemas.microsoft.com/office/drawing/2014/main" id="{55D9DEF5-6875-F748-BAF7-DCE56E59E3F7}"/>
                    </a:ext>
                  </a:extLst>
                </p:cNvPr>
                <p:cNvSpPr>
                  <a:spLocks noRot="1" noChangeAspect="1" noMove="1" noResize="1" noEditPoints="1" noAdjustHandles="1" noChangeArrowheads="1" noChangeShapeType="1" noTextEdit="1"/>
                </p:cNvSpPr>
                <p:nvPr/>
              </p:nvSpPr>
              <p:spPr>
                <a:xfrm>
                  <a:off x="5620700" y="6858000"/>
                  <a:ext cx="378184" cy="204311"/>
                </a:xfrm>
                <a:prstGeom prst="roundRect">
                  <a:avLst/>
                </a:prstGeom>
                <a:blipFill>
                  <a:blip r:embed="rId6"/>
                  <a:stretch>
                    <a:fillRect l="-1250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4BDA4652-9C31-B14D-B333-E6C9C3544A03}"/>
                    </a:ext>
                  </a:extLst>
                </p:cNvPr>
                <p:cNvSpPr/>
                <p:nvPr/>
              </p:nvSpPr>
              <p:spPr>
                <a:xfrm>
                  <a:off x="3361634" y="8168233"/>
                  <a:ext cx="95733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55" name="Rounded Rectangle 54">
                  <a:extLst>
                    <a:ext uri="{FF2B5EF4-FFF2-40B4-BE49-F238E27FC236}">
                      <a16:creationId xmlns:a16="http://schemas.microsoft.com/office/drawing/2014/main" id="{4BDA4652-9C31-B14D-B333-E6C9C3544A03}"/>
                    </a:ext>
                  </a:extLst>
                </p:cNvPr>
                <p:cNvSpPr>
                  <a:spLocks noRot="1" noChangeAspect="1" noMove="1" noResize="1" noEditPoints="1" noAdjustHandles="1" noChangeArrowheads="1" noChangeShapeType="1" noTextEdit="1"/>
                </p:cNvSpPr>
                <p:nvPr/>
              </p:nvSpPr>
              <p:spPr>
                <a:xfrm>
                  <a:off x="3361634" y="8168233"/>
                  <a:ext cx="957333" cy="204311"/>
                </a:xfrm>
                <a:prstGeom prst="roundRect">
                  <a:avLst/>
                </a:prstGeom>
                <a:blipFill>
                  <a:blip r:embed="rId7"/>
                  <a:stretch>
                    <a:fillRect l="-5128"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A8858E66-C1EE-AC4B-A8D3-D335F80D500A}"/>
                    </a:ext>
                  </a:extLst>
                </p:cNvPr>
                <p:cNvSpPr/>
                <p:nvPr/>
              </p:nvSpPr>
              <p:spPr>
                <a:xfrm>
                  <a:off x="6241494" y="8168233"/>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oMath>
                    </m:oMathPara>
                  </a14:m>
                  <a:endParaRPr lang="en-GB" sz="1200" dirty="0">
                    <a:solidFill>
                      <a:schemeClr val="tx1">
                        <a:lumMod val="60000"/>
                        <a:lumOff val="40000"/>
                      </a:schemeClr>
                    </a:solidFill>
                  </a:endParaRPr>
                </a:p>
              </p:txBody>
            </p:sp>
          </mc:Choice>
          <mc:Fallback xmlns="">
            <p:sp>
              <p:nvSpPr>
                <p:cNvPr id="56" name="Rounded Rectangle 55">
                  <a:extLst>
                    <a:ext uri="{FF2B5EF4-FFF2-40B4-BE49-F238E27FC236}">
                      <a16:creationId xmlns:a16="http://schemas.microsoft.com/office/drawing/2014/main" id="{A8858E66-C1EE-AC4B-A8D3-D335F80D500A}"/>
                    </a:ext>
                  </a:extLst>
                </p:cNvPr>
                <p:cNvSpPr>
                  <a:spLocks noRot="1" noChangeAspect="1" noMove="1" noResize="1" noEditPoints="1" noAdjustHandles="1" noChangeArrowheads="1" noChangeShapeType="1" noTextEdit="1"/>
                </p:cNvSpPr>
                <p:nvPr/>
              </p:nvSpPr>
              <p:spPr>
                <a:xfrm>
                  <a:off x="6241494" y="8168233"/>
                  <a:ext cx="1423703" cy="204311"/>
                </a:xfrm>
                <a:prstGeom prst="roundRect">
                  <a:avLst/>
                </a:prstGeom>
                <a:blipFill>
                  <a:blip r:embed="rId8"/>
                  <a:stretch>
                    <a:fillRect l="-3509"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25A38A0B-E562-AB43-B728-F4D4ECBE7741}"/>
                    </a:ext>
                  </a:extLst>
                </p:cNvPr>
                <p:cNvSpPr/>
                <p:nvPr/>
              </p:nvSpPr>
              <p:spPr>
                <a:xfrm>
                  <a:off x="6241494" y="9412637"/>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oMath>
                    </m:oMathPara>
                  </a14:m>
                  <a:endParaRPr lang="en-GB" sz="1200" dirty="0">
                    <a:solidFill>
                      <a:schemeClr val="tx1">
                        <a:lumMod val="60000"/>
                        <a:lumOff val="40000"/>
                      </a:schemeClr>
                    </a:solidFill>
                  </a:endParaRPr>
                </a:p>
              </p:txBody>
            </p:sp>
          </mc:Choice>
          <mc:Fallback xmlns="">
            <p:sp>
              <p:nvSpPr>
                <p:cNvPr id="57" name="Rounded Rectangle 56">
                  <a:extLst>
                    <a:ext uri="{FF2B5EF4-FFF2-40B4-BE49-F238E27FC236}">
                      <a16:creationId xmlns:a16="http://schemas.microsoft.com/office/drawing/2014/main" id="{25A38A0B-E562-AB43-B728-F4D4ECBE7741}"/>
                    </a:ext>
                  </a:extLst>
                </p:cNvPr>
                <p:cNvSpPr>
                  <a:spLocks noRot="1" noChangeAspect="1" noMove="1" noResize="1" noEditPoints="1" noAdjustHandles="1" noChangeArrowheads="1" noChangeShapeType="1" noTextEdit="1"/>
                </p:cNvSpPr>
                <p:nvPr/>
              </p:nvSpPr>
              <p:spPr>
                <a:xfrm>
                  <a:off x="6241494" y="9412637"/>
                  <a:ext cx="1423703" cy="204311"/>
                </a:xfrm>
                <a:prstGeom prst="roundRect">
                  <a:avLst/>
                </a:prstGeom>
                <a:blipFill>
                  <a:blip r:embed="rId9"/>
                  <a:stretch>
                    <a:fillRect l="-350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314A843-76A7-F94A-A770-91BE2FB93572}"/>
                    </a:ext>
                  </a:extLst>
                </p:cNvPr>
                <p:cNvSpPr txBox="1">
                  <a:spLocks noChangeAspect="1"/>
                </p:cNvSpPr>
                <p:nvPr/>
              </p:nvSpPr>
              <p:spPr>
                <a:xfrm>
                  <a:off x="6277520" y="7532577"/>
                  <a:ext cx="13484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b="0" i="1" smtClean="0">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sub>
                        </m:sSub>
                      </m:oMath>
                    </m:oMathPara>
                  </a14:m>
                  <a:endParaRPr lang="en-GB" sz="1200" dirty="0"/>
                </a:p>
              </p:txBody>
            </p:sp>
          </mc:Choice>
          <mc:Fallback xmlns="">
            <p:sp>
              <p:nvSpPr>
                <p:cNvPr id="58" name="TextBox 57">
                  <a:extLst>
                    <a:ext uri="{FF2B5EF4-FFF2-40B4-BE49-F238E27FC236}">
                      <a16:creationId xmlns:a16="http://schemas.microsoft.com/office/drawing/2014/main" id="{2314A843-76A7-F94A-A770-91BE2FB93572}"/>
                    </a:ext>
                  </a:extLst>
                </p:cNvPr>
                <p:cNvSpPr txBox="1">
                  <a:spLocks noRot="1" noChangeAspect="1" noMove="1" noResize="1" noEditPoints="1" noAdjustHandles="1" noChangeArrowheads="1" noChangeShapeType="1" noTextEdit="1"/>
                </p:cNvSpPr>
                <p:nvPr/>
              </p:nvSpPr>
              <p:spPr>
                <a:xfrm>
                  <a:off x="6277520" y="7532577"/>
                  <a:ext cx="1348475" cy="222686"/>
                </a:xfrm>
                <a:prstGeom prst="roundRect">
                  <a:avLst/>
                </a:prstGeom>
                <a:blipFill>
                  <a:blip r:embed="rId10"/>
                  <a:stretch>
                    <a:fillRect l="-1852"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AB0AC2CE-07E6-D042-871F-F43DB4AFEC34}"/>
                    </a:ext>
                  </a:extLst>
                </p:cNvPr>
                <p:cNvSpPr txBox="1">
                  <a:spLocks/>
                </p:cNvSpPr>
                <p:nvPr/>
              </p:nvSpPr>
              <p:spPr>
                <a:xfrm>
                  <a:off x="6014258" y="8786259"/>
                  <a:ext cx="1875007"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sub>
                        </m:sSub>
                      </m:oMath>
                    </m:oMathPara>
                  </a14:m>
                  <a:endParaRPr lang="en-GB" sz="1200" dirty="0"/>
                </a:p>
              </p:txBody>
            </p:sp>
          </mc:Choice>
          <mc:Fallback xmlns="">
            <p:sp>
              <p:nvSpPr>
                <p:cNvPr id="59" name="TextBox 58">
                  <a:extLst>
                    <a:ext uri="{FF2B5EF4-FFF2-40B4-BE49-F238E27FC236}">
                      <a16:creationId xmlns:a16="http://schemas.microsoft.com/office/drawing/2014/main" id="{AB0AC2CE-07E6-D042-871F-F43DB4AFEC34}"/>
                    </a:ext>
                  </a:extLst>
                </p:cNvPr>
                <p:cNvSpPr txBox="1">
                  <a:spLocks noRot="1" noChangeAspect="1" noMove="1" noResize="1" noEditPoints="1" noAdjustHandles="1" noChangeArrowheads="1" noChangeShapeType="1" noTextEdit="1"/>
                </p:cNvSpPr>
                <p:nvPr/>
              </p:nvSpPr>
              <p:spPr>
                <a:xfrm>
                  <a:off x="6014258" y="8786259"/>
                  <a:ext cx="1875007" cy="222686"/>
                </a:xfrm>
                <a:prstGeom prst="roundRect">
                  <a:avLst/>
                </a:prstGeom>
                <a:blipFill>
                  <a:blip r:embed="rId11"/>
                  <a:stretch>
                    <a:fillRect l="-2000"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80AC1F4-BFAF-3949-B0C8-F3E5D2095CAD}"/>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60" name="TextBox 59">
                  <a:extLst>
                    <a:ext uri="{FF2B5EF4-FFF2-40B4-BE49-F238E27FC236}">
                      <a16:creationId xmlns:a16="http://schemas.microsoft.com/office/drawing/2014/main" id="{880AC1F4-BFAF-3949-B0C8-F3E5D2095CAD}"/>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12"/>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61" name="Straight Connector 60">
              <a:extLst>
                <a:ext uri="{FF2B5EF4-FFF2-40B4-BE49-F238E27FC236}">
                  <a16:creationId xmlns:a16="http://schemas.microsoft.com/office/drawing/2014/main" id="{B0EF9BE8-40A7-ED46-A4BD-CE19C94E86C3}"/>
                </a:ext>
              </a:extLst>
            </p:cNvPr>
            <p:cNvCxnSpPr>
              <a:cxnSpLocks/>
              <a:stCxn id="67" idx="0"/>
              <a:endCxn id="55" idx="2"/>
            </p:cNvCxnSpPr>
            <p:nvPr/>
          </p:nvCxnSpPr>
          <p:spPr>
            <a:xfrm flipV="1">
              <a:off x="2844383" y="8372544"/>
              <a:ext cx="995918"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8BF148B-D176-1A4C-98AF-526790F55A3A}"/>
                </a:ext>
              </a:extLst>
            </p:cNvPr>
            <p:cNvCxnSpPr>
              <a:cxnSpLocks/>
              <a:stCxn id="55" idx="0"/>
              <a:endCxn id="60"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A9FE644-FCAE-F546-9264-024E0F62A1DE}"/>
                </a:ext>
              </a:extLst>
            </p:cNvPr>
            <p:cNvCxnSpPr>
              <a:cxnSpLocks/>
              <a:stCxn id="59" idx="0"/>
              <a:endCxn id="56" idx="2"/>
            </p:cNvCxnSpPr>
            <p:nvPr/>
          </p:nvCxnSpPr>
          <p:spPr>
            <a:xfrm flipV="1">
              <a:off x="6951762" y="8372544"/>
              <a:ext cx="1584" cy="4137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B9FC687-1E9C-BE4B-A1E2-B82993241E61}"/>
                </a:ext>
              </a:extLst>
            </p:cNvPr>
            <p:cNvCxnSpPr>
              <a:cxnSpLocks/>
              <a:stCxn id="56" idx="0"/>
              <a:endCxn id="58" idx="2"/>
            </p:cNvCxnSpPr>
            <p:nvPr/>
          </p:nvCxnSpPr>
          <p:spPr>
            <a:xfrm flipH="1" flipV="1">
              <a:off x="6951758" y="7755263"/>
              <a:ext cx="1588" cy="41297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0B62C426-2B8D-094C-BC35-0951D9A9AA14}"/>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65" name="Rectangle 64">
                  <a:extLst>
                    <a:ext uri="{FF2B5EF4-FFF2-40B4-BE49-F238E27FC236}">
                      <a16:creationId xmlns:a16="http://schemas.microsoft.com/office/drawing/2014/main" id="{0B62C426-2B8D-094C-BC35-0951D9A9AA14}"/>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13"/>
                  <a:stretch>
                    <a:fillRect b="-3333"/>
                  </a:stretch>
                </a:blipFill>
              </p:spPr>
              <p:txBody>
                <a:bodyPr/>
                <a:lstStyle/>
                <a:p>
                  <a:r>
                    <a:rPr lang="en-GB">
                      <a:noFill/>
                    </a:rPr>
                    <a:t> </a:t>
                  </a:r>
                </a:p>
              </p:txBody>
            </p:sp>
          </mc:Fallback>
        </mc:AlternateContent>
        <p:cxnSp>
          <p:nvCxnSpPr>
            <p:cNvPr id="66" name="Straight Connector 65">
              <a:extLst>
                <a:ext uri="{FF2B5EF4-FFF2-40B4-BE49-F238E27FC236}">
                  <a16:creationId xmlns:a16="http://schemas.microsoft.com/office/drawing/2014/main" id="{BC3E75D0-C6F0-4340-8C96-CB7D1BC4A6C8}"/>
                </a:ext>
              </a:extLst>
            </p:cNvPr>
            <p:cNvCxnSpPr>
              <a:cxnSpLocks/>
              <a:stCxn id="75" idx="0"/>
              <a:endCxn id="67"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Rounded Rectangle 66">
                  <a:extLst>
                    <a:ext uri="{FF2B5EF4-FFF2-40B4-BE49-F238E27FC236}">
                      <a16:creationId xmlns:a16="http://schemas.microsoft.com/office/drawing/2014/main" id="{D689F6F1-D298-954D-BA04-4F32D4C637AF}"/>
                    </a:ext>
                  </a:extLst>
                </p:cNvPr>
                <p:cNvSpPr/>
                <p:nvPr/>
              </p:nvSpPr>
              <p:spPr>
                <a:xfrm>
                  <a:off x="1990653" y="8795446"/>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67" name="Rounded Rectangle 66">
                  <a:extLst>
                    <a:ext uri="{FF2B5EF4-FFF2-40B4-BE49-F238E27FC236}">
                      <a16:creationId xmlns:a16="http://schemas.microsoft.com/office/drawing/2014/main" id="{D689F6F1-D298-954D-BA04-4F32D4C637AF}"/>
                    </a:ext>
                  </a:extLst>
                </p:cNvPr>
                <p:cNvSpPr>
                  <a:spLocks noRot="1" noChangeAspect="1" noMove="1" noResize="1" noEditPoints="1" noAdjustHandles="1" noChangeArrowheads="1" noChangeShapeType="1" noTextEdit="1"/>
                </p:cNvSpPr>
                <p:nvPr/>
              </p:nvSpPr>
              <p:spPr>
                <a:xfrm>
                  <a:off x="1990653" y="8795446"/>
                  <a:ext cx="1707459" cy="204311"/>
                </a:xfrm>
                <a:prstGeom prst="roundRect">
                  <a:avLst/>
                </a:prstGeom>
                <a:blipFill>
                  <a:blip r:embed="rId14"/>
                  <a:stretch>
                    <a:fillRect l="-292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35945007-B21B-A341-907B-F0287675F8D4}"/>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69" name="Rectangle 68">
                  <a:extLst>
                    <a:ext uri="{FF2B5EF4-FFF2-40B4-BE49-F238E27FC236}">
                      <a16:creationId xmlns:a16="http://schemas.microsoft.com/office/drawing/2014/main" id="{35945007-B21B-A341-907B-F0287675F8D4}"/>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5"/>
                  <a:stretch>
                    <a:fillRect b="-3333"/>
                  </a:stretch>
                </a:blipFill>
              </p:spPr>
              <p:txBody>
                <a:bodyPr/>
                <a:lstStyle/>
                <a:p>
                  <a:r>
                    <a:rPr lang="en-GB">
                      <a:noFill/>
                    </a:rPr>
                    <a:t> </a:t>
                  </a:r>
                </a:p>
              </p:txBody>
            </p:sp>
          </mc:Fallback>
        </mc:AlternateContent>
        <p:cxnSp>
          <p:nvCxnSpPr>
            <p:cNvPr id="70" name="Straight Connector 69">
              <a:extLst>
                <a:ext uri="{FF2B5EF4-FFF2-40B4-BE49-F238E27FC236}">
                  <a16:creationId xmlns:a16="http://schemas.microsoft.com/office/drawing/2014/main" id="{975370FF-E947-FE44-A18E-0378DC542EF8}"/>
                </a:ext>
              </a:extLst>
            </p:cNvPr>
            <p:cNvCxnSpPr>
              <a:cxnSpLocks/>
              <a:stCxn id="76" idx="0"/>
              <a:endCxn id="72"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392AF9E-F034-3B41-8980-7C147ECD0255}"/>
                </a:ext>
              </a:extLst>
            </p:cNvPr>
            <p:cNvCxnSpPr>
              <a:cxnSpLocks/>
              <a:stCxn id="72" idx="0"/>
              <a:endCxn id="73"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ounded Rectangle 71">
                  <a:extLst>
                    <a:ext uri="{FF2B5EF4-FFF2-40B4-BE49-F238E27FC236}">
                      <a16:creationId xmlns:a16="http://schemas.microsoft.com/office/drawing/2014/main" id="{5033A40A-36C4-9F4E-905D-204BD31CF0D6}"/>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72" name="Rounded Rectangle 71">
                  <a:extLst>
                    <a:ext uri="{FF2B5EF4-FFF2-40B4-BE49-F238E27FC236}">
                      <a16:creationId xmlns:a16="http://schemas.microsoft.com/office/drawing/2014/main" id="{5033A40A-36C4-9F4E-905D-204BD31CF0D6}"/>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6"/>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1C45CB1C-64EE-2540-8ECA-0563F8894B64}"/>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73" name="TextBox 72">
                  <a:extLst>
                    <a:ext uri="{FF2B5EF4-FFF2-40B4-BE49-F238E27FC236}">
                      <a16:creationId xmlns:a16="http://schemas.microsoft.com/office/drawing/2014/main" id="{1C45CB1C-64EE-2540-8ECA-0563F8894B64}"/>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7"/>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Rounded Rectangle 74">
                  <a:extLst>
                    <a:ext uri="{FF2B5EF4-FFF2-40B4-BE49-F238E27FC236}">
                      <a16:creationId xmlns:a16="http://schemas.microsoft.com/office/drawing/2014/main" id="{32F3AC25-240B-2A4A-94D0-6E7B90272180}"/>
                    </a:ext>
                  </a:extLst>
                </p:cNvPr>
                <p:cNvSpPr/>
                <p:nvPr/>
              </p:nvSpPr>
              <p:spPr>
                <a:xfrm>
                  <a:off x="1990652" y="9783534"/>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75" name="Rounded Rectangle 74">
                  <a:extLst>
                    <a:ext uri="{FF2B5EF4-FFF2-40B4-BE49-F238E27FC236}">
                      <a16:creationId xmlns:a16="http://schemas.microsoft.com/office/drawing/2014/main" id="{32F3AC25-240B-2A4A-94D0-6E7B90272180}"/>
                    </a:ext>
                  </a:extLst>
                </p:cNvPr>
                <p:cNvSpPr>
                  <a:spLocks noRot="1" noChangeAspect="1" noMove="1" noResize="1" noEditPoints="1" noAdjustHandles="1" noChangeArrowheads="1" noChangeShapeType="1" noTextEdit="1"/>
                </p:cNvSpPr>
                <p:nvPr/>
              </p:nvSpPr>
              <p:spPr>
                <a:xfrm>
                  <a:off x="1990652" y="9783534"/>
                  <a:ext cx="1707459" cy="204311"/>
                </a:xfrm>
                <a:prstGeom prst="roundRect">
                  <a:avLst/>
                </a:prstGeom>
                <a:blipFill>
                  <a:blip r:embed="rId18"/>
                  <a:stretch>
                    <a:fillRect l="-2920"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Rounded Rectangle 75">
                  <a:extLst>
                    <a:ext uri="{FF2B5EF4-FFF2-40B4-BE49-F238E27FC236}">
                      <a16:creationId xmlns:a16="http://schemas.microsoft.com/office/drawing/2014/main" id="{87B06D6A-6F69-B04D-B4C9-0DCB338F929A}"/>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76" name="Rounded Rectangle 75">
                  <a:extLst>
                    <a:ext uri="{FF2B5EF4-FFF2-40B4-BE49-F238E27FC236}">
                      <a16:creationId xmlns:a16="http://schemas.microsoft.com/office/drawing/2014/main" id="{87B06D6A-6F69-B04D-B4C9-0DCB338F929A}"/>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9"/>
                  <a:stretch>
                    <a:fillRect l="-275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ounded Rectangle 76">
                  <a:extLst>
                    <a:ext uri="{FF2B5EF4-FFF2-40B4-BE49-F238E27FC236}">
                      <a16:creationId xmlns:a16="http://schemas.microsoft.com/office/drawing/2014/main" id="{66F8E342-5960-C349-B78B-7D8E39778E6E}"/>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77" name="Rounded Rectangle 76">
                  <a:extLst>
                    <a:ext uri="{FF2B5EF4-FFF2-40B4-BE49-F238E27FC236}">
                      <a16:creationId xmlns:a16="http://schemas.microsoft.com/office/drawing/2014/main" id="{66F8E342-5960-C349-B78B-7D8E39778E6E}"/>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20"/>
                  <a:stretch>
                    <a:fillRect l="-15625" b="-16667"/>
                  </a:stretch>
                </a:blipFill>
                <a:ln>
                  <a:solidFill>
                    <a:schemeClr val="tx1"/>
                  </a:solidFill>
                </a:ln>
              </p:spPr>
              <p:txBody>
                <a:bodyPr/>
                <a:lstStyle/>
                <a:p>
                  <a:r>
                    <a:rPr lang="en-GB">
                      <a:noFill/>
                    </a:rPr>
                    <a:t> </a:t>
                  </a:r>
                </a:p>
              </p:txBody>
            </p:sp>
          </mc:Fallback>
        </mc:AlternateContent>
      </p:grpSp>
      <p:cxnSp>
        <p:nvCxnSpPr>
          <p:cNvPr id="79" name="Straight Arrow Connector 78">
            <a:extLst>
              <a:ext uri="{FF2B5EF4-FFF2-40B4-BE49-F238E27FC236}">
                <a16:creationId xmlns:a16="http://schemas.microsoft.com/office/drawing/2014/main" id="{5FB6B6B0-C946-4141-B126-39AD9D4D3F1F}"/>
              </a:ext>
            </a:extLst>
          </p:cNvPr>
          <p:cNvCxnSpPr>
            <a:cxnSpLocks/>
            <a:stCxn id="58" idx="0"/>
            <a:endCxn id="54" idx="2"/>
          </p:cNvCxnSpPr>
          <p:nvPr/>
        </p:nvCxnSpPr>
        <p:spPr>
          <a:xfrm flipH="1" flipV="1">
            <a:off x="9752202" y="2745811"/>
            <a:ext cx="1141966" cy="470266"/>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D3156B8D-2762-1A48-903E-092939AD9027}"/>
                  </a:ext>
                </a:extLst>
              </p:cNvPr>
              <p:cNvSpPr/>
              <p:nvPr/>
            </p:nvSpPr>
            <p:spPr>
              <a:xfrm>
                <a:off x="11484650"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𝐷</m:t>
                          </m:r>
                        </m:sub>
                      </m:sSub>
                    </m:oMath>
                  </m:oMathPara>
                </a14:m>
                <a:endParaRPr lang="en-GB" sz="1200" dirty="0"/>
              </a:p>
            </p:txBody>
          </p:sp>
        </mc:Choice>
        <mc:Fallback xmlns="">
          <p:sp>
            <p:nvSpPr>
              <p:cNvPr id="80" name="Rectangle 79">
                <a:extLst>
                  <a:ext uri="{FF2B5EF4-FFF2-40B4-BE49-F238E27FC236}">
                    <a16:creationId xmlns:a16="http://schemas.microsoft.com/office/drawing/2014/main" id="{D3156B8D-2762-1A48-903E-092939AD9027}"/>
                  </a:ext>
                </a:extLst>
              </p:cNvPr>
              <p:cNvSpPr>
                <a:spLocks noRot="1" noChangeAspect="1" noMove="1" noResize="1" noEditPoints="1" noAdjustHandles="1" noChangeArrowheads="1" noChangeShapeType="1" noTextEdit="1"/>
              </p:cNvSpPr>
              <p:nvPr/>
            </p:nvSpPr>
            <p:spPr>
              <a:xfrm>
                <a:off x="11484650" y="3187231"/>
                <a:ext cx="384080"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5102C9D6-61F4-3D43-95CF-9D1CFDB6593F}"/>
                  </a:ext>
                </a:extLst>
              </p:cNvPr>
              <p:cNvSpPr/>
              <p:nvPr/>
            </p:nvSpPr>
            <p:spPr>
              <a:xfrm>
                <a:off x="11758822" y="4437496"/>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𝐼</m:t>
                          </m:r>
                        </m:sub>
                      </m:sSub>
                    </m:oMath>
                  </m:oMathPara>
                </a14:m>
                <a:endParaRPr lang="en-GB" sz="1200" dirty="0"/>
              </a:p>
            </p:txBody>
          </p:sp>
        </mc:Choice>
        <mc:Fallback xmlns="">
          <p:sp>
            <p:nvSpPr>
              <p:cNvPr id="81" name="Rectangle 80">
                <a:extLst>
                  <a:ext uri="{FF2B5EF4-FFF2-40B4-BE49-F238E27FC236}">
                    <a16:creationId xmlns:a16="http://schemas.microsoft.com/office/drawing/2014/main" id="{5102C9D6-61F4-3D43-95CF-9D1CFDB6593F}"/>
                  </a:ext>
                </a:extLst>
              </p:cNvPr>
              <p:cNvSpPr>
                <a:spLocks noRot="1" noChangeAspect="1" noMove="1" noResize="1" noEditPoints="1" noAdjustHandles="1" noChangeArrowheads="1" noChangeShapeType="1" noTextEdit="1"/>
              </p:cNvSpPr>
              <p:nvPr/>
            </p:nvSpPr>
            <p:spPr>
              <a:xfrm>
                <a:off x="11758822" y="4437496"/>
                <a:ext cx="348044" cy="27699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6A2A510E-84E1-8F4D-A711-B55DD68D5A85}"/>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82" name="Rectangle 81">
                <a:extLst>
                  <a:ext uri="{FF2B5EF4-FFF2-40B4-BE49-F238E27FC236}">
                    <a16:creationId xmlns:a16="http://schemas.microsoft.com/office/drawing/2014/main" id="{6A2A510E-84E1-8F4D-A711-B55DD68D5A85}"/>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B69AFAA1-C465-C24C-9AF0-B44112A6E8A5}"/>
                  </a:ext>
                </a:extLst>
              </p:cNvPr>
              <p:cNvSpPr/>
              <p:nvPr/>
            </p:nvSpPr>
            <p:spPr>
              <a:xfrm>
                <a:off x="8193000" y="3825101"/>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83" name="Rectangle 82">
                <a:extLst>
                  <a:ext uri="{FF2B5EF4-FFF2-40B4-BE49-F238E27FC236}">
                    <a16:creationId xmlns:a16="http://schemas.microsoft.com/office/drawing/2014/main" id="{B69AFAA1-C465-C24C-9AF0-B44112A6E8A5}"/>
                  </a:ext>
                </a:extLst>
              </p:cNvPr>
              <p:cNvSpPr>
                <a:spLocks noRot="1" noChangeAspect="1" noMove="1" noResize="1" noEditPoints="1" noAdjustHandles="1" noChangeArrowheads="1" noChangeShapeType="1" noTextEdit="1"/>
              </p:cNvSpPr>
              <p:nvPr/>
            </p:nvSpPr>
            <p:spPr>
              <a:xfrm>
                <a:off x="8193000" y="3825101"/>
                <a:ext cx="365421" cy="2769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28C1C35A-CD3F-B544-B4F9-5C2CB181DDC9}"/>
                  </a:ext>
                </a:extLst>
              </p:cNvPr>
              <p:cNvSpPr/>
              <p:nvPr/>
            </p:nvSpPr>
            <p:spPr>
              <a:xfrm>
                <a:off x="11526664" y="3813849"/>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𝑑</m:t>
                          </m:r>
                        </m:sub>
                      </m:sSub>
                    </m:oMath>
                  </m:oMathPara>
                </a14:m>
                <a:endParaRPr lang="en-GB" sz="1200" dirty="0"/>
              </a:p>
            </p:txBody>
          </p:sp>
        </mc:Choice>
        <mc:Fallback xmlns="">
          <p:sp>
            <p:nvSpPr>
              <p:cNvPr id="84" name="Rectangle 83">
                <a:extLst>
                  <a:ext uri="{FF2B5EF4-FFF2-40B4-BE49-F238E27FC236}">
                    <a16:creationId xmlns:a16="http://schemas.microsoft.com/office/drawing/2014/main" id="{28C1C35A-CD3F-B544-B4F9-5C2CB181DDC9}"/>
                  </a:ext>
                </a:extLst>
              </p:cNvPr>
              <p:cNvSpPr>
                <a:spLocks noRot="1" noChangeAspect="1" noMove="1" noResize="1" noEditPoints="1" noAdjustHandles="1" noChangeArrowheads="1" noChangeShapeType="1" noTextEdit="1"/>
              </p:cNvSpPr>
              <p:nvPr/>
            </p:nvSpPr>
            <p:spPr>
              <a:xfrm>
                <a:off x="11526664" y="3813849"/>
                <a:ext cx="384080" cy="27699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76C95B22-CE99-3E4E-B4FA-9FFE475CE6B3}"/>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86" name="Rectangle 85">
                <a:extLst>
                  <a:ext uri="{FF2B5EF4-FFF2-40B4-BE49-F238E27FC236}">
                    <a16:creationId xmlns:a16="http://schemas.microsoft.com/office/drawing/2014/main" id="{76C95B22-CE99-3E4E-B4FA-9FFE475CE6B3}"/>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BF5B74E1-F1C2-F044-8084-8A50CA03C402}"/>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87" name="Rectangle 86">
                <a:extLst>
                  <a:ext uri="{FF2B5EF4-FFF2-40B4-BE49-F238E27FC236}">
                    <a16:creationId xmlns:a16="http://schemas.microsoft.com/office/drawing/2014/main" id="{BF5B74E1-F1C2-F044-8084-8A50CA03C402}"/>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27"/>
                <a:stretch>
                  <a:fillRect/>
                </a:stretch>
              </a:blipFill>
            </p:spPr>
            <p:txBody>
              <a:bodyPr/>
              <a:lstStyle/>
              <a:p>
                <a:r>
                  <a:rPr lang="en-GB">
                    <a:noFill/>
                  </a:rPr>
                  <a:t> </a:t>
                </a:r>
              </a:p>
            </p:txBody>
          </p:sp>
        </mc:Fallback>
      </mc:AlternateContent>
      <p:cxnSp>
        <p:nvCxnSpPr>
          <p:cNvPr id="88" name="Straight Arrow Connector 87">
            <a:extLst>
              <a:ext uri="{FF2B5EF4-FFF2-40B4-BE49-F238E27FC236}">
                <a16:creationId xmlns:a16="http://schemas.microsoft.com/office/drawing/2014/main" id="{13242106-D433-5A42-BC26-1BED2E54B6FB}"/>
              </a:ext>
            </a:extLst>
          </p:cNvPr>
          <p:cNvCxnSpPr>
            <a:cxnSpLocks/>
            <a:endCxn id="58" idx="0"/>
          </p:cNvCxnSpPr>
          <p:nvPr/>
        </p:nvCxnSpPr>
        <p:spPr>
          <a:xfrm flipV="1">
            <a:off x="10892925" y="3216077"/>
            <a:ext cx="1243" cy="2453680"/>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C2B83646-C8D0-904F-801B-140B722A1AA9}"/>
              </a:ext>
            </a:extLst>
          </p:cNvPr>
          <p:cNvSpPr txBox="1"/>
          <p:nvPr/>
        </p:nvSpPr>
        <p:spPr>
          <a:xfrm>
            <a:off x="9941079" y="2500729"/>
            <a:ext cx="445956" cy="276999"/>
          </a:xfrm>
          <a:prstGeom prst="rect">
            <a:avLst/>
          </a:prstGeom>
          <a:noFill/>
        </p:spPr>
        <p:txBody>
          <a:bodyPr wrap="none" rtlCol="0">
            <a:spAutoFit/>
          </a:bodyPr>
          <a:lstStyle/>
          <a:p>
            <a:r>
              <a:rPr lang="en-GB" sz="1200" i="1" dirty="0"/>
              <a:t>root</a:t>
            </a:r>
          </a:p>
        </p:txBody>
      </p:sp>
    </p:spTree>
    <p:extLst>
      <p:ext uri="{BB962C8B-B14F-4D97-AF65-F5344CB8AC3E}">
        <p14:creationId xmlns:p14="http://schemas.microsoft.com/office/powerpoint/2010/main" val="23505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1</m:t>
                            </m:r>
                          </m:sub>
                        </m:sSub>
                      </m:e>
                    </m:d>
                  </m:oMath>
                </a14:m>
                <a:endParaRPr lang="de-DE"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𝑑</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𝐷</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de-DE" b="0" i="1" smtClean="0">
                            <a:latin typeface="Cambria Math" panose="02040503050406030204" pitchFamily="18" charset="0"/>
                          </a:rPr>
                          <m:t>𝑖</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33</a:t>
            </a:fld>
            <a:endParaRPr lang="en-GB"/>
          </a:p>
        </p:txBody>
      </p:sp>
      <p:sp>
        <p:nvSpPr>
          <p:cNvPr id="6" name="Date Placeholder 5">
            <a:extLst>
              <a:ext uri="{FF2B5EF4-FFF2-40B4-BE49-F238E27FC236}">
                <a16:creationId xmlns:a16="http://schemas.microsoft.com/office/drawing/2014/main" id="{F40B07AA-0B1B-9D4D-B735-5EF9C5361FAB}"/>
              </a:ext>
            </a:extLst>
          </p:cNvPr>
          <p:cNvSpPr>
            <a:spLocks noGrp="1"/>
          </p:cNvSpPr>
          <p:nvPr>
            <p:ph type="dt" sz="half" idx="2"/>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FCF2EB50-3184-9F4C-8D85-BBEB8E161629}"/>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AF89F941-226A-764F-8CAD-6F75410E4D61}"/>
                  </a:ext>
                </a:extLst>
              </p:cNvPr>
              <p:cNvSpPr/>
              <p:nvPr/>
            </p:nvSpPr>
            <p:spPr>
              <a:xfrm>
                <a:off x="11755552" y="4396435"/>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42" name="Rectangle 41">
                <a:extLst>
                  <a:ext uri="{FF2B5EF4-FFF2-40B4-BE49-F238E27FC236}">
                    <a16:creationId xmlns:a16="http://schemas.microsoft.com/office/drawing/2014/main" id="{AF89F941-226A-764F-8CAD-6F75410E4D61}"/>
                  </a:ext>
                </a:extLst>
              </p:cNvPr>
              <p:cNvSpPr>
                <a:spLocks noRot="1" noChangeAspect="1" noMove="1" noResize="1" noEditPoints="1" noAdjustHandles="1" noChangeArrowheads="1" noChangeShapeType="1" noTextEdit="1"/>
              </p:cNvSpPr>
              <p:nvPr/>
            </p:nvSpPr>
            <p:spPr>
              <a:xfrm>
                <a:off x="11755552" y="4396435"/>
                <a:ext cx="483850" cy="369332"/>
              </a:xfrm>
              <a:prstGeom prst="rect">
                <a:avLst/>
              </a:prstGeom>
              <a:blipFill>
                <a:blip r:embed="rId3"/>
                <a:stretch>
                  <a:fillRect/>
                </a:stretch>
              </a:blipFill>
            </p:spPr>
            <p:txBody>
              <a:bodyPr/>
              <a:lstStyle/>
              <a:p>
                <a:r>
                  <a:rPr lang="en-GB">
                    <a:noFill/>
                  </a:rPr>
                  <a:t> </a:t>
                </a:r>
              </a:p>
            </p:txBody>
          </p:sp>
        </mc:Fallback>
      </mc:AlternateContent>
      <p:grpSp>
        <p:nvGrpSpPr>
          <p:cNvPr id="43" name="Group 42">
            <a:extLst>
              <a:ext uri="{FF2B5EF4-FFF2-40B4-BE49-F238E27FC236}">
                <a16:creationId xmlns:a16="http://schemas.microsoft.com/office/drawing/2014/main" id="{CAC52D45-451D-6C41-BB5D-DC3289510319}"/>
              </a:ext>
            </a:extLst>
          </p:cNvPr>
          <p:cNvGrpSpPr/>
          <p:nvPr/>
        </p:nvGrpSpPr>
        <p:grpSpPr>
          <a:xfrm>
            <a:off x="5933062" y="2541500"/>
            <a:ext cx="5898613" cy="3400004"/>
            <a:chOff x="1990652" y="6858000"/>
            <a:chExt cx="5898613" cy="3400004"/>
          </a:xfrm>
        </p:grpSpPr>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1BC633D-BC53-CD48-A643-1B4DF573BF4A}"/>
                    </a:ext>
                  </a:extLst>
                </p:cNvPr>
                <p:cNvSpPr/>
                <p:nvPr/>
              </p:nvSpPr>
              <p:spPr>
                <a:xfrm>
                  <a:off x="6716966" y="8903477"/>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44" name="Rectangle 43">
                  <a:extLst>
                    <a:ext uri="{FF2B5EF4-FFF2-40B4-BE49-F238E27FC236}">
                      <a16:creationId xmlns:a16="http://schemas.microsoft.com/office/drawing/2014/main" id="{21BC633D-BC53-CD48-A643-1B4DF573BF4A}"/>
                    </a:ext>
                  </a:extLst>
                </p:cNvPr>
                <p:cNvSpPr>
                  <a:spLocks noRot="1" noChangeAspect="1" noMove="1" noResize="1" noEditPoints="1" noAdjustHandles="1" noChangeArrowheads="1" noChangeShapeType="1" noTextEdit="1"/>
                </p:cNvSpPr>
                <p:nvPr/>
              </p:nvSpPr>
              <p:spPr>
                <a:xfrm>
                  <a:off x="6716966" y="8903477"/>
                  <a:ext cx="472758" cy="369012"/>
                </a:xfrm>
                <a:prstGeom prst="rect">
                  <a:avLst/>
                </a:prstGeom>
                <a:blipFill>
                  <a:blip r:embed="rId4"/>
                  <a:stretch>
                    <a:fillRect b="-6667"/>
                  </a:stretch>
                </a:blipFill>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6505F3AC-DBFB-9B46-BA39-FA6F83749A7C}"/>
                </a:ext>
              </a:extLst>
            </p:cNvPr>
            <p:cNvCxnSpPr>
              <a:cxnSpLocks/>
              <a:stCxn id="70" idx="0"/>
              <a:endCxn id="52"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55DAC1-A923-C14C-8C47-2119DA0DD856}"/>
                </a:ext>
              </a:extLst>
            </p:cNvPr>
            <p:cNvCxnSpPr>
              <a:cxnSpLocks/>
              <a:stCxn id="55" idx="0"/>
              <a:endCxn id="51" idx="2"/>
            </p:cNvCxnSpPr>
            <p:nvPr/>
          </p:nvCxnSpPr>
          <p:spPr>
            <a:xfrm flipH="1" flipV="1">
              <a:off x="5809792" y="7062311"/>
              <a:ext cx="1141966" cy="470266"/>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8F3C437-CC22-3149-BB64-949F4441A7EC}"/>
                </a:ext>
              </a:extLst>
            </p:cNvPr>
            <p:cNvCxnSpPr>
              <a:cxnSpLocks/>
              <a:stCxn id="57" idx="0"/>
              <a:endCxn id="51" idx="2"/>
            </p:cNvCxnSpPr>
            <p:nvPr/>
          </p:nvCxnSpPr>
          <p:spPr>
            <a:xfrm flipV="1">
              <a:off x="3839395" y="7062311"/>
              <a:ext cx="1970397" cy="470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78CAD773-D489-9D4B-9830-C35AA4DCD8DB}"/>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49" name="Rectangle 48">
                  <a:extLst>
                    <a:ext uri="{FF2B5EF4-FFF2-40B4-BE49-F238E27FC236}">
                      <a16:creationId xmlns:a16="http://schemas.microsoft.com/office/drawing/2014/main" id="{78CAD773-D489-9D4B-9830-C35AA4DCD8DB}"/>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5"/>
                  <a:stretch>
                    <a:fillRect b="-3333"/>
                  </a:stretch>
                </a:blipFill>
              </p:spPr>
              <p:txBody>
                <a:bodyPr/>
                <a:lstStyle/>
                <a:p>
                  <a:r>
                    <a:rPr lang="en-GB">
                      <a:noFill/>
                    </a:rPr>
                    <a:t> </a:t>
                  </a:r>
                </a:p>
              </p:txBody>
            </p:sp>
          </mc:Fallback>
        </mc:AlternateContent>
        <p:cxnSp>
          <p:nvCxnSpPr>
            <p:cNvPr id="50" name="Straight Connector 49">
              <a:extLst>
                <a:ext uri="{FF2B5EF4-FFF2-40B4-BE49-F238E27FC236}">
                  <a16:creationId xmlns:a16="http://schemas.microsoft.com/office/drawing/2014/main" id="{CA9F6F70-02F4-8C4E-AC79-800A60223653}"/>
                </a:ext>
              </a:extLst>
            </p:cNvPr>
            <p:cNvCxnSpPr>
              <a:cxnSpLocks/>
              <a:stCxn id="73" idx="0"/>
              <a:endCxn id="51" idx="2"/>
            </p:cNvCxnSpPr>
            <p:nvPr/>
          </p:nvCxnSpPr>
          <p:spPr>
            <a:xfrm flipV="1">
              <a:off x="5806802" y="7062311"/>
              <a:ext cx="2990" cy="2719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B0374924-AA46-704B-B935-DE3A42BC623E}"/>
                    </a:ext>
                  </a:extLst>
                </p:cNvPr>
                <p:cNvSpPr/>
                <p:nvPr/>
              </p:nvSpPr>
              <p:spPr>
                <a:xfrm>
                  <a:off x="5620700" y="6858000"/>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oMath>
                    </m:oMathPara>
                  </a14:m>
                  <a:endParaRPr lang="en-GB" sz="1200" dirty="0">
                    <a:solidFill>
                      <a:schemeClr val="tx1">
                        <a:lumMod val="60000"/>
                        <a:lumOff val="40000"/>
                      </a:schemeClr>
                    </a:solidFill>
                  </a:endParaRPr>
                </a:p>
              </p:txBody>
            </p:sp>
          </mc:Choice>
          <mc:Fallback xmlns="">
            <p:sp>
              <p:nvSpPr>
                <p:cNvPr id="51" name="Rounded Rectangle 50">
                  <a:extLst>
                    <a:ext uri="{FF2B5EF4-FFF2-40B4-BE49-F238E27FC236}">
                      <a16:creationId xmlns:a16="http://schemas.microsoft.com/office/drawing/2014/main" id="{B0374924-AA46-704B-B935-DE3A42BC623E}"/>
                    </a:ext>
                  </a:extLst>
                </p:cNvPr>
                <p:cNvSpPr>
                  <a:spLocks noRot="1" noChangeAspect="1" noMove="1" noResize="1" noEditPoints="1" noAdjustHandles="1" noChangeArrowheads="1" noChangeShapeType="1" noTextEdit="1"/>
                </p:cNvSpPr>
                <p:nvPr/>
              </p:nvSpPr>
              <p:spPr>
                <a:xfrm>
                  <a:off x="5620700" y="6858000"/>
                  <a:ext cx="378184" cy="204311"/>
                </a:xfrm>
                <a:prstGeom prst="roundRect">
                  <a:avLst/>
                </a:prstGeom>
                <a:blipFill>
                  <a:blip r:embed="rId6"/>
                  <a:stretch>
                    <a:fillRect l="-1250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ounded Rectangle 51">
                  <a:extLst>
                    <a:ext uri="{FF2B5EF4-FFF2-40B4-BE49-F238E27FC236}">
                      <a16:creationId xmlns:a16="http://schemas.microsoft.com/office/drawing/2014/main" id="{9857DD6B-1F2F-D846-8212-6695513AAA1C}"/>
                    </a:ext>
                  </a:extLst>
                </p:cNvPr>
                <p:cNvSpPr/>
                <p:nvPr/>
              </p:nvSpPr>
              <p:spPr>
                <a:xfrm>
                  <a:off x="3361634" y="8168233"/>
                  <a:ext cx="95733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52" name="Rounded Rectangle 51">
                  <a:extLst>
                    <a:ext uri="{FF2B5EF4-FFF2-40B4-BE49-F238E27FC236}">
                      <a16:creationId xmlns:a16="http://schemas.microsoft.com/office/drawing/2014/main" id="{9857DD6B-1F2F-D846-8212-6695513AAA1C}"/>
                    </a:ext>
                  </a:extLst>
                </p:cNvPr>
                <p:cNvSpPr>
                  <a:spLocks noRot="1" noChangeAspect="1" noMove="1" noResize="1" noEditPoints="1" noAdjustHandles="1" noChangeArrowheads="1" noChangeShapeType="1" noTextEdit="1"/>
                </p:cNvSpPr>
                <p:nvPr/>
              </p:nvSpPr>
              <p:spPr>
                <a:xfrm>
                  <a:off x="3361634" y="8168233"/>
                  <a:ext cx="957333" cy="204311"/>
                </a:xfrm>
                <a:prstGeom prst="roundRect">
                  <a:avLst/>
                </a:prstGeom>
                <a:blipFill>
                  <a:blip r:embed="rId7"/>
                  <a:stretch>
                    <a:fillRect l="-5128"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B129EB5A-C36E-A343-8C2C-754479969D4D}"/>
                    </a:ext>
                  </a:extLst>
                </p:cNvPr>
                <p:cNvSpPr/>
                <p:nvPr/>
              </p:nvSpPr>
              <p:spPr>
                <a:xfrm>
                  <a:off x="6241494" y="8168233"/>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oMath>
                    </m:oMathPara>
                  </a14:m>
                  <a:endParaRPr lang="en-GB" sz="1200" dirty="0">
                    <a:solidFill>
                      <a:schemeClr val="tx1">
                        <a:lumMod val="60000"/>
                        <a:lumOff val="40000"/>
                      </a:schemeClr>
                    </a:solidFill>
                  </a:endParaRPr>
                </a:p>
              </p:txBody>
            </p:sp>
          </mc:Choice>
          <mc:Fallback xmlns="">
            <p:sp>
              <p:nvSpPr>
                <p:cNvPr id="53" name="Rounded Rectangle 52">
                  <a:extLst>
                    <a:ext uri="{FF2B5EF4-FFF2-40B4-BE49-F238E27FC236}">
                      <a16:creationId xmlns:a16="http://schemas.microsoft.com/office/drawing/2014/main" id="{B129EB5A-C36E-A343-8C2C-754479969D4D}"/>
                    </a:ext>
                  </a:extLst>
                </p:cNvPr>
                <p:cNvSpPr>
                  <a:spLocks noRot="1" noChangeAspect="1" noMove="1" noResize="1" noEditPoints="1" noAdjustHandles="1" noChangeArrowheads="1" noChangeShapeType="1" noTextEdit="1"/>
                </p:cNvSpPr>
                <p:nvPr/>
              </p:nvSpPr>
              <p:spPr>
                <a:xfrm>
                  <a:off x="6241494" y="8168233"/>
                  <a:ext cx="1423703" cy="204311"/>
                </a:xfrm>
                <a:prstGeom prst="roundRect">
                  <a:avLst/>
                </a:prstGeom>
                <a:blipFill>
                  <a:blip r:embed="rId8"/>
                  <a:stretch>
                    <a:fillRect l="-3509"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9BBEF477-8E01-2F4E-994C-8F3D20A79582}"/>
                    </a:ext>
                  </a:extLst>
                </p:cNvPr>
                <p:cNvSpPr txBox="1">
                  <a:spLocks noChangeAspect="1"/>
                </p:cNvSpPr>
                <p:nvPr/>
              </p:nvSpPr>
              <p:spPr>
                <a:xfrm>
                  <a:off x="6277520" y="7532577"/>
                  <a:ext cx="13484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b="0" i="1" smtClean="0">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sub>
                        </m:sSub>
                      </m:oMath>
                    </m:oMathPara>
                  </a14:m>
                  <a:endParaRPr lang="en-GB" sz="1200" dirty="0"/>
                </a:p>
              </p:txBody>
            </p:sp>
          </mc:Choice>
          <mc:Fallback xmlns="">
            <p:sp>
              <p:nvSpPr>
                <p:cNvPr id="55" name="TextBox 54">
                  <a:extLst>
                    <a:ext uri="{FF2B5EF4-FFF2-40B4-BE49-F238E27FC236}">
                      <a16:creationId xmlns:a16="http://schemas.microsoft.com/office/drawing/2014/main" id="{9BBEF477-8E01-2F4E-994C-8F3D20A79582}"/>
                    </a:ext>
                  </a:extLst>
                </p:cNvPr>
                <p:cNvSpPr txBox="1">
                  <a:spLocks noRot="1" noChangeAspect="1" noMove="1" noResize="1" noEditPoints="1" noAdjustHandles="1" noChangeArrowheads="1" noChangeShapeType="1" noTextEdit="1"/>
                </p:cNvSpPr>
                <p:nvPr/>
              </p:nvSpPr>
              <p:spPr>
                <a:xfrm>
                  <a:off x="6277520" y="7532577"/>
                  <a:ext cx="1348475" cy="222686"/>
                </a:xfrm>
                <a:prstGeom prst="roundRect">
                  <a:avLst/>
                </a:prstGeom>
                <a:blipFill>
                  <a:blip r:embed="rId9"/>
                  <a:stretch>
                    <a:fillRect l="-1852"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78901DE-256D-0A4B-A90E-4A27B9A649D5}"/>
                    </a:ext>
                  </a:extLst>
                </p:cNvPr>
                <p:cNvSpPr txBox="1">
                  <a:spLocks/>
                </p:cNvSpPr>
                <p:nvPr/>
              </p:nvSpPr>
              <p:spPr>
                <a:xfrm>
                  <a:off x="6014258" y="8786259"/>
                  <a:ext cx="1875007"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sub>
                        </m:sSub>
                      </m:oMath>
                    </m:oMathPara>
                  </a14:m>
                  <a:endParaRPr lang="en-GB" sz="1200" dirty="0"/>
                </a:p>
              </p:txBody>
            </p:sp>
          </mc:Choice>
          <mc:Fallback xmlns="">
            <p:sp>
              <p:nvSpPr>
                <p:cNvPr id="56" name="TextBox 55">
                  <a:extLst>
                    <a:ext uri="{FF2B5EF4-FFF2-40B4-BE49-F238E27FC236}">
                      <a16:creationId xmlns:a16="http://schemas.microsoft.com/office/drawing/2014/main" id="{378901DE-256D-0A4B-A90E-4A27B9A649D5}"/>
                    </a:ext>
                  </a:extLst>
                </p:cNvPr>
                <p:cNvSpPr txBox="1">
                  <a:spLocks noRot="1" noChangeAspect="1" noMove="1" noResize="1" noEditPoints="1" noAdjustHandles="1" noChangeArrowheads="1" noChangeShapeType="1" noTextEdit="1"/>
                </p:cNvSpPr>
                <p:nvPr/>
              </p:nvSpPr>
              <p:spPr>
                <a:xfrm>
                  <a:off x="6014258" y="8786259"/>
                  <a:ext cx="1875007" cy="222686"/>
                </a:xfrm>
                <a:prstGeom prst="roundRect">
                  <a:avLst/>
                </a:prstGeom>
                <a:blipFill>
                  <a:blip r:embed="rId10"/>
                  <a:stretch>
                    <a:fillRect l="-2000"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13EAC095-AA5A-B847-BCBE-1EFD82257232}"/>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57" name="TextBox 56">
                  <a:extLst>
                    <a:ext uri="{FF2B5EF4-FFF2-40B4-BE49-F238E27FC236}">
                      <a16:creationId xmlns:a16="http://schemas.microsoft.com/office/drawing/2014/main" id="{13EAC095-AA5A-B847-BCBE-1EFD82257232}"/>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11"/>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58" name="Straight Connector 57">
              <a:extLst>
                <a:ext uri="{FF2B5EF4-FFF2-40B4-BE49-F238E27FC236}">
                  <a16:creationId xmlns:a16="http://schemas.microsoft.com/office/drawing/2014/main" id="{5329F325-10C4-8A4E-B2C7-1127623F2602}"/>
                </a:ext>
              </a:extLst>
            </p:cNvPr>
            <p:cNvCxnSpPr>
              <a:cxnSpLocks/>
              <a:stCxn id="64" idx="0"/>
              <a:endCxn id="52" idx="2"/>
            </p:cNvCxnSpPr>
            <p:nvPr/>
          </p:nvCxnSpPr>
          <p:spPr>
            <a:xfrm flipV="1">
              <a:off x="2844383" y="8372544"/>
              <a:ext cx="995918"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5DAB9FA-DF0E-C044-99B6-A7B700858FDB}"/>
                </a:ext>
              </a:extLst>
            </p:cNvPr>
            <p:cNvCxnSpPr>
              <a:cxnSpLocks/>
              <a:stCxn id="52" idx="0"/>
              <a:endCxn id="57"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E42CF7A-946B-8B43-908C-A9BB1FDFE8C6}"/>
                </a:ext>
              </a:extLst>
            </p:cNvPr>
            <p:cNvCxnSpPr>
              <a:cxnSpLocks/>
              <a:stCxn id="56" idx="0"/>
              <a:endCxn id="53" idx="2"/>
            </p:cNvCxnSpPr>
            <p:nvPr/>
          </p:nvCxnSpPr>
          <p:spPr>
            <a:xfrm flipV="1">
              <a:off x="6951762" y="8372544"/>
              <a:ext cx="1584" cy="41371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6B47B9-32E6-B64F-990F-2B198CA66901}"/>
                </a:ext>
              </a:extLst>
            </p:cNvPr>
            <p:cNvCxnSpPr>
              <a:cxnSpLocks/>
              <a:stCxn id="53" idx="0"/>
              <a:endCxn id="55" idx="2"/>
            </p:cNvCxnSpPr>
            <p:nvPr/>
          </p:nvCxnSpPr>
          <p:spPr>
            <a:xfrm flipH="1" flipV="1">
              <a:off x="6951758" y="7755263"/>
              <a:ext cx="1588" cy="41297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636FB1B-9168-F945-B9CB-23F8481263A8}"/>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62" name="Rectangle 61">
                  <a:extLst>
                    <a:ext uri="{FF2B5EF4-FFF2-40B4-BE49-F238E27FC236}">
                      <a16:creationId xmlns:a16="http://schemas.microsoft.com/office/drawing/2014/main" id="{8636FB1B-9168-F945-B9CB-23F8481263A8}"/>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12"/>
                  <a:stretch>
                    <a:fillRect b="-3333"/>
                  </a:stretch>
                </a:blipFill>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D4626756-D4DD-7841-855F-9B0C9A8229F5}"/>
                </a:ext>
              </a:extLst>
            </p:cNvPr>
            <p:cNvCxnSpPr>
              <a:cxnSpLocks/>
              <a:stCxn id="71" idx="0"/>
              <a:endCxn id="64"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EC91D6D4-D814-7A45-A2F4-EA795D7E2BDA}"/>
                    </a:ext>
                  </a:extLst>
                </p:cNvPr>
                <p:cNvSpPr/>
                <p:nvPr/>
              </p:nvSpPr>
              <p:spPr>
                <a:xfrm>
                  <a:off x="1990653" y="8795446"/>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64" name="Rounded Rectangle 63">
                  <a:extLst>
                    <a:ext uri="{FF2B5EF4-FFF2-40B4-BE49-F238E27FC236}">
                      <a16:creationId xmlns:a16="http://schemas.microsoft.com/office/drawing/2014/main" id="{EC91D6D4-D814-7A45-A2F4-EA795D7E2BDA}"/>
                    </a:ext>
                  </a:extLst>
                </p:cNvPr>
                <p:cNvSpPr>
                  <a:spLocks noRot="1" noChangeAspect="1" noMove="1" noResize="1" noEditPoints="1" noAdjustHandles="1" noChangeArrowheads="1" noChangeShapeType="1" noTextEdit="1"/>
                </p:cNvSpPr>
                <p:nvPr/>
              </p:nvSpPr>
              <p:spPr>
                <a:xfrm>
                  <a:off x="1990653" y="8795446"/>
                  <a:ext cx="1707459" cy="204311"/>
                </a:xfrm>
                <a:prstGeom prst="roundRect">
                  <a:avLst/>
                </a:prstGeom>
                <a:blipFill>
                  <a:blip r:embed="rId13"/>
                  <a:stretch>
                    <a:fillRect l="-292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997AC6F1-68C0-374D-AC60-B7A25DF4ED87}"/>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65" name="Rectangle 64">
                  <a:extLst>
                    <a:ext uri="{FF2B5EF4-FFF2-40B4-BE49-F238E27FC236}">
                      <a16:creationId xmlns:a16="http://schemas.microsoft.com/office/drawing/2014/main" id="{997AC6F1-68C0-374D-AC60-B7A25DF4ED87}"/>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4"/>
                  <a:stretch>
                    <a:fillRect b="-3333"/>
                  </a:stretch>
                </a:blipFill>
              </p:spPr>
              <p:txBody>
                <a:bodyPr/>
                <a:lstStyle/>
                <a:p>
                  <a:r>
                    <a:rPr lang="en-GB">
                      <a:noFill/>
                    </a:rPr>
                    <a:t> </a:t>
                  </a:r>
                </a:p>
              </p:txBody>
            </p:sp>
          </mc:Fallback>
        </mc:AlternateContent>
        <p:cxnSp>
          <p:nvCxnSpPr>
            <p:cNvPr id="66" name="Straight Connector 65">
              <a:extLst>
                <a:ext uri="{FF2B5EF4-FFF2-40B4-BE49-F238E27FC236}">
                  <a16:creationId xmlns:a16="http://schemas.microsoft.com/office/drawing/2014/main" id="{62622E83-922C-4A4E-A0B6-B6DAA9F5E6B4}"/>
                </a:ext>
              </a:extLst>
            </p:cNvPr>
            <p:cNvCxnSpPr>
              <a:cxnSpLocks/>
              <a:stCxn id="72" idx="0"/>
              <a:endCxn id="69"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2827F06-BA3C-394C-9036-598032A203C8}"/>
                </a:ext>
              </a:extLst>
            </p:cNvPr>
            <p:cNvCxnSpPr>
              <a:cxnSpLocks/>
              <a:stCxn id="69" idx="0"/>
              <a:endCxn id="70"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CE4E2003-201F-B546-BEB3-9A7A5334F58D}"/>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69" name="Rounded Rectangle 68">
                  <a:extLst>
                    <a:ext uri="{FF2B5EF4-FFF2-40B4-BE49-F238E27FC236}">
                      <a16:creationId xmlns:a16="http://schemas.microsoft.com/office/drawing/2014/main" id="{CE4E2003-201F-B546-BEB3-9A7A5334F58D}"/>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5"/>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522CEB8-8B10-A641-8AFE-4B73A84585C0}"/>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70" name="TextBox 69">
                  <a:extLst>
                    <a:ext uri="{FF2B5EF4-FFF2-40B4-BE49-F238E27FC236}">
                      <a16:creationId xmlns:a16="http://schemas.microsoft.com/office/drawing/2014/main" id="{9522CEB8-8B10-A641-8AFE-4B73A84585C0}"/>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6"/>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ounded Rectangle 70">
                  <a:extLst>
                    <a:ext uri="{FF2B5EF4-FFF2-40B4-BE49-F238E27FC236}">
                      <a16:creationId xmlns:a16="http://schemas.microsoft.com/office/drawing/2014/main" id="{4CB61381-8343-9B41-B81C-F258E73739AA}"/>
                    </a:ext>
                  </a:extLst>
                </p:cNvPr>
                <p:cNvSpPr/>
                <p:nvPr/>
              </p:nvSpPr>
              <p:spPr>
                <a:xfrm>
                  <a:off x="1990652" y="9783534"/>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71" name="Rounded Rectangle 70">
                  <a:extLst>
                    <a:ext uri="{FF2B5EF4-FFF2-40B4-BE49-F238E27FC236}">
                      <a16:creationId xmlns:a16="http://schemas.microsoft.com/office/drawing/2014/main" id="{4CB61381-8343-9B41-B81C-F258E73739AA}"/>
                    </a:ext>
                  </a:extLst>
                </p:cNvPr>
                <p:cNvSpPr>
                  <a:spLocks noRot="1" noChangeAspect="1" noMove="1" noResize="1" noEditPoints="1" noAdjustHandles="1" noChangeArrowheads="1" noChangeShapeType="1" noTextEdit="1"/>
                </p:cNvSpPr>
                <p:nvPr/>
              </p:nvSpPr>
              <p:spPr>
                <a:xfrm>
                  <a:off x="1990652" y="9783534"/>
                  <a:ext cx="1707459" cy="204311"/>
                </a:xfrm>
                <a:prstGeom prst="roundRect">
                  <a:avLst/>
                </a:prstGeom>
                <a:blipFill>
                  <a:blip r:embed="rId17"/>
                  <a:stretch>
                    <a:fillRect l="-2920"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Rounded Rectangle 71">
                  <a:extLst>
                    <a:ext uri="{FF2B5EF4-FFF2-40B4-BE49-F238E27FC236}">
                      <a16:creationId xmlns:a16="http://schemas.microsoft.com/office/drawing/2014/main" id="{A12387B8-CF22-5D4F-AF10-DC494595E3E5}"/>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72" name="Rounded Rectangle 71">
                  <a:extLst>
                    <a:ext uri="{FF2B5EF4-FFF2-40B4-BE49-F238E27FC236}">
                      <a16:creationId xmlns:a16="http://schemas.microsoft.com/office/drawing/2014/main" id="{A12387B8-CF22-5D4F-AF10-DC494595E3E5}"/>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8"/>
                  <a:stretch>
                    <a:fillRect l="-275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ounded Rectangle 72">
                  <a:extLst>
                    <a:ext uri="{FF2B5EF4-FFF2-40B4-BE49-F238E27FC236}">
                      <a16:creationId xmlns:a16="http://schemas.microsoft.com/office/drawing/2014/main" id="{0FF4AA2D-EE13-B444-8D7E-BCBE63441CA7}"/>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73" name="Rounded Rectangle 72">
                  <a:extLst>
                    <a:ext uri="{FF2B5EF4-FFF2-40B4-BE49-F238E27FC236}">
                      <a16:creationId xmlns:a16="http://schemas.microsoft.com/office/drawing/2014/main" id="{0FF4AA2D-EE13-B444-8D7E-BCBE63441CA7}"/>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19"/>
                  <a:stretch>
                    <a:fillRect l="-15625" b="-16667"/>
                  </a:stretch>
                </a:blipFill>
                <a:ln>
                  <a:solidFill>
                    <a:schemeClr val="tx1"/>
                  </a:solidFill>
                </a:ln>
              </p:spPr>
              <p:txBody>
                <a:bodyPr/>
                <a:lstStyle/>
                <a:p>
                  <a:r>
                    <a:rPr lang="en-GB">
                      <a:noFill/>
                    </a:rPr>
                    <a:t> </a:t>
                  </a:r>
                </a:p>
              </p:txBody>
            </p:sp>
          </mc:Fallback>
        </mc:AlternateContent>
      </p:grpSp>
      <p:cxnSp>
        <p:nvCxnSpPr>
          <p:cNvPr id="75" name="Straight Arrow Connector 74">
            <a:extLst>
              <a:ext uri="{FF2B5EF4-FFF2-40B4-BE49-F238E27FC236}">
                <a16:creationId xmlns:a16="http://schemas.microsoft.com/office/drawing/2014/main" id="{C3C6D2F7-A9C7-3844-8955-EF7A6653C483}"/>
              </a:ext>
            </a:extLst>
          </p:cNvPr>
          <p:cNvCxnSpPr>
            <a:cxnSpLocks/>
            <a:stCxn id="55" idx="0"/>
            <a:endCxn id="51" idx="2"/>
          </p:cNvCxnSpPr>
          <p:nvPr/>
        </p:nvCxnSpPr>
        <p:spPr>
          <a:xfrm flipH="1" flipV="1">
            <a:off x="9752202" y="2745811"/>
            <a:ext cx="1141966" cy="470266"/>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4B42A8BB-5D80-1A41-8342-191291C7D3E8}"/>
                  </a:ext>
                </a:extLst>
              </p:cNvPr>
              <p:cNvSpPr/>
              <p:nvPr/>
            </p:nvSpPr>
            <p:spPr>
              <a:xfrm>
                <a:off x="11484650"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𝐷</m:t>
                          </m:r>
                        </m:sub>
                      </m:sSub>
                    </m:oMath>
                  </m:oMathPara>
                </a14:m>
                <a:endParaRPr lang="en-GB" sz="1200" dirty="0"/>
              </a:p>
            </p:txBody>
          </p:sp>
        </mc:Choice>
        <mc:Fallback xmlns="">
          <p:sp>
            <p:nvSpPr>
              <p:cNvPr id="76" name="Rectangle 75">
                <a:extLst>
                  <a:ext uri="{FF2B5EF4-FFF2-40B4-BE49-F238E27FC236}">
                    <a16:creationId xmlns:a16="http://schemas.microsoft.com/office/drawing/2014/main" id="{4B42A8BB-5D80-1A41-8342-191291C7D3E8}"/>
                  </a:ext>
                </a:extLst>
              </p:cNvPr>
              <p:cNvSpPr>
                <a:spLocks noRot="1" noChangeAspect="1" noMove="1" noResize="1" noEditPoints="1" noAdjustHandles="1" noChangeArrowheads="1" noChangeShapeType="1" noTextEdit="1"/>
              </p:cNvSpPr>
              <p:nvPr/>
            </p:nvSpPr>
            <p:spPr>
              <a:xfrm>
                <a:off x="11484650" y="3187231"/>
                <a:ext cx="384080" cy="27699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73C740BC-00E7-864B-B6DD-B91329873D3E}"/>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78" name="Rectangle 77">
                <a:extLst>
                  <a:ext uri="{FF2B5EF4-FFF2-40B4-BE49-F238E27FC236}">
                    <a16:creationId xmlns:a16="http://schemas.microsoft.com/office/drawing/2014/main" id="{73C740BC-00E7-864B-B6DD-B91329873D3E}"/>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E524F875-8B93-6A4A-9B94-64FD5DF0A414}"/>
                  </a:ext>
                </a:extLst>
              </p:cNvPr>
              <p:cNvSpPr/>
              <p:nvPr/>
            </p:nvSpPr>
            <p:spPr>
              <a:xfrm>
                <a:off x="8193000" y="3825101"/>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79" name="Rectangle 78">
                <a:extLst>
                  <a:ext uri="{FF2B5EF4-FFF2-40B4-BE49-F238E27FC236}">
                    <a16:creationId xmlns:a16="http://schemas.microsoft.com/office/drawing/2014/main" id="{E524F875-8B93-6A4A-9B94-64FD5DF0A414}"/>
                  </a:ext>
                </a:extLst>
              </p:cNvPr>
              <p:cNvSpPr>
                <a:spLocks noRot="1" noChangeAspect="1" noMove="1" noResize="1" noEditPoints="1" noAdjustHandles="1" noChangeArrowheads="1" noChangeShapeType="1" noTextEdit="1"/>
              </p:cNvSpPr>
              <p:nvPr/>
            </p:nvSpPr>
            <p:spPr>
              <a:xfrm>
                <a:off x="8193000" y="3825101"/>
                <a:ext cx="365421" cy="27699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BA35DC5E-46FE-8249-B172-2DD39B414C7F}"/>
                  </a:ext>
                </a:extLst>
              </p:cNvPr>
              <p:cNvSpPr/>
              <p:nvPr/>
            </p:nvSpPr>
            <p:spPr>
              <a:xfrm>
                <a:off x="11526664" y="3813849"/>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𝑑</m:t>
                          </m:r>
                        </m:sub>
                      </m:sSub>
                    </m:oMath>
                  </m:oMathPara>
                </a14:m>
                <a:endParaRPr lang="en-GB" sz="1200" dirty="0"/>
              </a:p>
            </p:txBody>
          </p:sp>
        </mc:Choice>
        <mc:Fallback xmlns="">
          <p:sp>
            <p:nvSpPr>
              <p:cNvPr id="80" name="Rectangle 79">
                <a:extLst>
                  <a:ext uri="{FF2B5EF4-FFF2-40B4-BE49-F238E27FC236}">
                    <a16:creationId xmlns:a16="http://schemas.microsoft.com/office/drawing/2014/main" id="{BA35DC5E-46FE-8249-B172-2DD39B414C7F}"/>
                  </a:ext>
                </a:extLst>
              </p:cNvPr>
              <p:cNvSpPr>
                <a:spLocks noRot="1" noChangeAspect="1" noMove="1" noResize="1" noEditPoints="1" noAdjustHandles="1" noChangeArrowheads="1" noChangeShapeType="1" noTextEdit="1"/>
              </p:cNvSpPr>
              <p:nvPr/>
            </p:nvSpPr>
            <p:spPr>
              <a:xfrm>
                <a:off x="11526664" y="3813849"/>
                <a:ext cx="384080" cy="27699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8DBCFEC2-1E2C-CE44-B415-1A96F810D4C2}"/>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81" name="Rectangle 80">
                <a:extLst>
                  <a:ext uri="{FF2B5EF4-FFF2-40B4-BE49-F238E27FC236}">
                    <a16:creationId xmlns:a16="http://schemas.microsoft.com/office/drawing/2014/main" id="{8DBCFEC2-1E2C-CE44-B415-1A96F810D4C2}"/>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47AF5EF8-82E5-DC48-BFB3-7C0A8E6836C2}"/>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82" name="Rectangle 81">
                <a:extLst>
                  <a:ext uri="{FF2B5EF4-FFF2-40B4-BE49-F238E27FC236}">
                    <a16:creationId xmlns:a16="http://schemas.microsoft.com/office/drawing/2014/main" id="{47AF5EF8-82E5-DC48-BFB3-7C0A8E6836C2}"/>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25"/>
                <a:stretch>
                  <a:fillRect/>
                </a:stretch>
              </a:blipFill>
            </p:spPr>
            <p:txBody>
              <a:bodyPr/>
              <a:lstStyle/>
              <a:p>
                <a:r>
                  <a:rPr lang="en-GB">
                    <a:noFill/>
                  </a:rPr>
                  <a:t> </a:t>
                </a:r>
              </a:p>
            </p:txBody>
          </p:sp>
        </mc:Fallback>
      </mc:AlternateContent>
      <p:cxnSp>
        <p:nvCxnSpPr>
          <p:cNvPr id="83" name="Straight Arrow Connector 82">
            <a:extLst>
              <a:ext uri="{FF2B5EF4-FFF2-40B4-BE49-F238E27FC236}">
                <a16:creationId xmlns:a16="http://schemas.microsoft.com/office/drawing/2014/main" id="{9E779FF2-D24D-C94D-9C42-6C3B7EEDF532}"/>
              </a:ext>
            </a:extLst>
          </p:cNvPr>
          <p:cNvCxnSpPr>
            <a:cxnSpLocks/>
            <a:endCxn id="55" idx="0"/>
          </p:cNvCxnSpPr>
          <p:nvPr/>
        </p:nvCxnSpPr>
        <p:spPr>
          <a:xfrm flipV="1">
            <a:off x="10892925" y="3216077"/>
            <a:ext cx="1243" cy="2453680"/>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27084FD-08A7-6A45-9065-1A9748967C16}"/>
              </a:ext>
            </a:extLst>
          </p:cNvPr>
          <p:cNvSpPr txBox="1"/>
          <p:nvPr/>
        </p:nvSpPr>
        <p:spPr>
          <a:xfrm>
            <a:off x="9941079" y="2500729"/>
            <a:ext cx="445956" cy="276999"/>
          </a:xfrm>
          <a:prstGeom prst="rect">
            <a:avLst/>
          </a:prstGeom>
          <a:noFill/>
        </p:spPr>
        <p:txBody>
          <a:bodyPr wrap="none" rtlCol="0">
            <a:spAutoFit/>
          </a:bodyPr>
          <a:lstStyle/>
          <a:p>
            <a:r>
              <a:rPr lang="en-GB" sz="1200" i="1" dirty="0"/>
              <a:t>root</a:t>
            </a:r>
          </a:p>
        </p:txBody>
      </p:sp>
    </p:spTree>
    <p:extLst>
      <p:ext uri="{BB962C8B-B14F-4D97-AF65-F5344CB8AC3E}">
        <p14:creationId xmlns:p14="http://schemas.microsoft.com/office/powerpoint/2010/main" val="3264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1</m:t>
                            </m:r>
                          </m:sub>
                        </m:sSub>
                      </m:e>
                    </m:d>
                  </m:oMath>
                </a14:m>
                <a:endParaRPr lang="de-DE"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𝑑</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𝐷</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de-DE" i="1">
                            <a:latin typeface="Cambria Math" panose="02040503050406030204" pitchFamily="18" charset="0"/>
                          </a:rPr>
                          <m:t>𝑖</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de-DE" b="0" i="1" smtClean="0">
                            <a:latin typeface="Cambria Math" panose="02040503050406030204" pitchFamily="18" charset="0"/>
                          </a:rPr>
                          <m:t>𝐼</m:t>
                        </m:r>
                      </m:sub>
                    </m:sSub>
                  </m:oMath>
                </a14:m>
                <a:r>
                  <a:rPr lang="en-GB" dirty="0"/>
                  <a:t> parcluster subset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34</a:t>
            </a:fld>
            <a:endParaRPr lang="en-GB"/>
          </a:p>
        </p:txBody>
      </p:sp>
      <p:sp>
        <p:nvSpPr>
          <p:cNvPr id="6" name="Date Placeholder 5">
            <a:extLst>
              <a:ext uri="{FF2B5EF4-FFF2-40B4-BE49-F238E27FC236}">
                <a16:creationId xmlns:a16="http://schemas.microsoft.com/office/drawing/2014/main" id="{06D10DF1-2417-EB48-A4BE-62F2D811F949}"/>
              </a:ext>
            </a:extLst>
          </p:cNvPr>
          <p:cNvSpPr>
            <a:spLocks noGrp="1"/>
          </p:cNvSpPr>
          <p:nvPr>
            <p:ph type="dt" sz="half" idx="2"/>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EA753BA8-E9A1-7F49-931E-0BE90CF8B567}"/>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97190D7D-CE80-4840-AD3F-694983207CE8}"/>
                  </a:ext>
                </a:extLst>
              </p:cNvPr>
              <p:cNvSpPr/>
              <p:nvPr/>
            </p:nvSpPr>
            <p:spPr>
              <a:xfrm>
                <a:off x="11533928" y="3770319"/>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38" name="Rectangle 37">
                <a:extLst>
                  <a:ext uri="{FF2B5EF4-FFF2-40B4-BE49-F238E27FC236}">
                    <a16:creationId xmlns:a16="http://schemas.microsoft.com/office/drawing/2014/main" id="{97190D7D-CE80-4840-AD3F-694983207CE8}"/>
                  </a:ext>
                </a:extLst>
              </p:cNvPr>
              <p:cNvSpPr>
                <a:spLocks noRot="1" noChangeAspect="1" noMove="1" noResize="1" noEditPoints="1" noAdjustHandles="1" noChangeArrowheads="1" noChangeShapeType="1" noTextEdit="1"/>
              </p:cNvSpPr>
              <p:nvPr/>
            </p:nvSpPr>
            <p:spPr>
              <a:xfrm>
                <a:off x="11533928" y="3770319"/>
                <a:ext cx="483850" cy="369332"/>
              </a:xfrm>
              <a:prstGeom prst="rect">
                <a:avLst/>
              </a:prstGeom>
              <a:blipFill>
                <a:blip r:embed="rId3"/>
                <a:stretch>
                  <a:fillRect/>
                </a:stretch>
              </a:blipFill>
            </p:spPr>
            <p:txBody>
              <a:bodyPr/>
              <a:lstStyle/>
              <a:p>
                <a:r>
                  <a:rPr lang="en-GB">
                    <a:noFill/>
                  </a:rPr>
                  <a:t> </a:t>
                </a:r>
              </a:p>
            </p:txBody>
          </p:sp>
        </mc:Fallback>
      </mc:AlternateContent>
      <p:grpSp>
        <p:nvGrpSpPr>
          <p:cNvPr id="42" name="Group 41">
            <a:extLst>
              <a:ext uri="{FF2B5EF4-FFF2-40B4-BE49-F238E27FC236}">
                <a16:creationId xmlns:a16="http://schemas.microsoft.com/office/drawing/2014/main" id="{26005489-344C-AB44-8766-B5F7BEFF640F}"/>
              </a:ext>
            </a:extLst>
          </p:cNvPr>
          <p:cNvGrpSpPr/>
          <p:nvPr/>
        </p:nvGrpSpPr>
        <p:grpSpPr>
          <a:xfrm>
            <a:off x="5933062" y="2541500"/>
            <a:ext cx="5674545" cy="3400004"/>
            <a:chOff x="1990652" y="6858000"/>
            <a:chExt cx="5674545" cy="3400004"/>
          </a:xfrm>
        </p:grpSpPr>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BBB60D72-B87C-7B40-9747-D95ADDBA4FD2}"/>
                    </a:ext>
                  </a:extLst>
                </p:cNvPr>
                <p:cNvSpPr/>
                <p:nvPr/>
              </p:nvSpPr>
              <p:spPr>
                <a:xfrm>
                  <a:off x="6716966" y="8276922"/>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43" name="Rectangle 42">
                  <a:extLst>
                    <a:ext uri="{FF2B5EF4-FFF2-40B4-BE49-F238E27FC236}">
                      <a16:creationId xmlns:a16="http://schemas.microsoft.com/office/drawing/2014/main" id="{BBB60D72-B87C-7B40-9747-D95ADDBA4FD2}"/>
                    </a:ext>
                  </a:extLst>
                </p:cNvPr>
                <p:cNvSpPr>
                  <a:spLocks noRot="1" noChangeAspect="1" noMove="1" noResize="1" noEditPoints="1" noAdjustHandles="1" noChangeArrowheads="1" noChangeShapeType="1" noTextEdit="1"/>
                </p:cNvSpPr>
                <p:nvPr/>
              </p:nvSpPr>
              <p:spPr>
                <a:xfrm>
                  <a:off x="6716966" y="8276922"/>
                  <a:ext cx="472758" cy="369012"/>
                </a:xfrm>
                <a:prstGeom prst="rect">
                  <a:avLst/>
                </a:prstGeom>
                <a:blipFill>
                  <a:blip r:embed="rId4"/>
                  <a:stretch>
                    <a:fillRect b="-6897"/>
                  </a:stretch>
                </a:blipFill>
              </p:spPr>
              <p:txBody>
                <a:bodyPr/>
                <a:lstStyle/>
                <a:p>
                  <a:r>
                    <a:rPr lang="en-GB">
                      <a:noFill/>
                    </a:rPr>
                    <a:t> </a:t>
                  </a:r>
                </a:p>
              </p:txBody>
            </p:sp>
          </mc:Fallback>
        </mc:AlternateContent>
        <p:cxnSp>
          <p:nvCxnSpPr>
            <p:cNvPr id="44" name="Straight Connector 43">
              <a:extLst>
                <a:ext uri="{FF2B5EF4-FFF2-40B4-BE49-F238E27FC236}">
                  <a16:creationId xmlns:a16="http://schemas.microsoft.com/office/drawing/2014/main" id="{169309B0-81E4-0141-8D7C-30EC8B8E3050}"/>
                </a:ext>
              </a:extLst>
            </p:cNvPr>
            <p:cNvCxnSpPr>
              <a:cxnSpLocks/>
              <a:stCxn id="66" idx="0"/>
              <a:endCxn id="50"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C180A58-6F10-F441-8DBE-CF2656B54419}"/>
                </a:ext>
              </a:extLst>
            </p:cNvPr>
            <p:cNvCxnSpPr>
              <a:cxnSpLocks/>
              <a:stCxn id="52" idx="0"/>
              <a:endCxn id="49" idx="2"/>
            </p:cNvCxnSpPr>
            <p:nvPr/>
          </p:nvCxnSpPr>
          <p:spPr>
            <a:xfrm flipH="1" flipV="1">
              <a:off x="5809792" y="7062311"/>
              <a:ext cx="1141966" cy="470266"/>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74CECA0-EF0D-CA43-9D00-F9CDF1C604CB}"/>
                </a:ext>
              </a:extLst>
            </p:cNvPr>
            <p:cNvCxnSpPr>
              <a:cxnSpLocks/>
              <a:stCxn id="54" idx="0"/>
              <a:endCxn id="49" idx="2"/>
            </p:cNvCxnSpPr>
            <p:nvPr/>
          </p:nvCxnSpPr>
          <p:spPr>
            <a:xfrm flipV="1">
              <a:off x="3839395" y="7062311"/>
              <a:ext cx="1970397" cy="470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F3E66C54-DAD5-C040-BFB4-C0AFE5DF8014}"/>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47" name="Rectangle 46">
                  <a:extLst>
                    <a:ext uri="{FF2B5EF4-FFF2-40B4-BE49-F238E27FC236}">
                      <a16:creationId xmlns:a16="http://schemas.microsoft.com/office/drawing/2014/main" id="{F3E66C54-DAD5-C040-BFB4-C0AFE5DF8014}"/>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5"/>
                  <a:stretch>
                    <a:fillRect b="-3333"/>
                  </a:stretch>
                </a:blipFill>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0599AFBB-9B49-9446-A02E-DE08103EC5BC}"/>
                </a:ext>
              </a:extLst>
            </p:cNvPr>
            <p:cNvCxnSpPr>
              <a:cxnSpLocks/>
              <a:stCxn id="70" idx="0"/>
              <a:endCxn id="49" idx="2"/>
            </p:cNvCxnSpPr>
            <p:nvPr/>
          </p:nvCxnSpPr>
          <p:spPr>
            <a:xfrm flipV="1">
              <a:off x="5806802" y="7062311"/>
              <a:ext cx="2990" cy="2719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3A14EC54-9D66-0143-A6B4-9ADB74D908A7}"/>
                    </a:ext>
                  </a:extLst>
                </p:cNvPr>
                <p:cNvSpPr/>
                <p:nvPr/>
              </p:nvSpPr>
              <p:spPr>
                <a:xfrm>
                  <a:off x="5620700" y="6858000"/>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oMath>
                    </m:oMathPara>
                  </a14:m>
                  <a:endParaRPr lang="en-GB" sz="1200" dirty="0">
                    <a:solidFill>
                      <a:schemeClr val="tx1">
                        <a:lumMod val="60000"/>
                        <a:lumOff val="40000"/>
                      </a:schemeClr>
                    </a:solidFill>
                  </a:endParaRPr>
                </a:p>
              </p:txBody>
            </p:sp>
          </mc:Choice>
          <mc:Fallback xmlns="">
            <p:sp>
              <p:nvSpPr>
                <p:cNvPr id="49" name="Rounded Rectangle 48">
                  <a:extLst>
                    <a:ext uri="{FF2B5EF4-FFF2-40B4-BE49-F238E27FC236}">
                      <a16:creationId xmlns:a16="http://schemas.microsoft.com/office/drawing/2014/main" id="{3A14EC54-9D66-0143-A6B4-9ADB74D908A7}"/>
                    </a:ext>
                  </a:extLst>
                </p:cNvPr>
                <p:cNvSpPr>
                  <a:spLocks noRot="1" noChangeAspect="1" noMove="1" noResize="1" noEditPoints="1" noAdjustHandles="1" noChangeArrowheads="1" noChangeShapeType="1" noTextEdit="1"/>
                </p:cNvSpPr>
                <p:nvPr/>
              </p:nvSpPr>
              <p:spPr>
                <a:xfrm>
                  <a:off x="5620700" y="6858000"/>
                  <a:ext cx="378184" cy="204311"/>
                </a:xfrm>
                <a:prstGeom prst="roundRect">
                  <a:avLst/>
                </a:prstGeom>
                <a:blipFill>
                  <a:blip r:embed="rId6"/>
                  <a:stretch>
                    <a:fillRect l="-1250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E376310F-EE9E-914C-B1ED-1E3053155110}"/>
                    </a:ext>
                  </a:extLst>
                </p:cNvPr>
                <p:cNvSpPr/>
                <p:nvPr/>
              </p:nvSpPr>
              <p:spPr>
                <a:xfrm>
                  <a:off x="3361634" y="8168233"/>
                  <a:ext cx="95733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50" name="Rounded Rectangle 49">
                  <a:extLst>
                    <a:ext uri="{FF2B5EF4-FFF2-40B4-BE49-F238E27FC236}">
                      <a16:creationId xmlns:a16="http://schemas.microsoft.com/office/drawing/2014/main" id="{E376310F-EE9E-914C-B1ED-1E3053155110}"/>
                    </a:ext>
                  </a:extLst>
                </p:cNvPr>
                <p:cNvSpPr>
                  <a:spLocks noRot="1" noChangeAspect="1" noMove="1" noResize="1" noEditPoints="1" noAdjustHandles="1" noChangeArrowheads="1" noChangeShapeType="1" noTextEdit="1"/>
                </p:cNvSpPr>
                <p:nvPr/>
              </p:nvSpPr>
              <p:spPr>
                <a:xfrm>
                  <a:off x="3361634" y="8168233"/>
                  <a:ext cx="957333" cy="204311"/>
                </a:xfrm>
                <a:prstGeom prst="roundRect">
                  <a:avLst/>
                </a:prstGeom>
                <a:blipFill>
                  <a:blip r:embed="rId7"/>
                  <a:stretch>
                    <a:fillRect l="-5128"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BD5CF8A6-C53F-2844-BD5E-0964EE6E6B30}"/>
                    </a:ext>
                  </a:extLst>
                </p:cNvPr>
                <p:cNvSpPr/>
                <p:nvPr/>
              </p:nvSpPr>
              <p:spPr>
                <a:xfrm>
                  <a:off x="6241494" y="8168233"/>
                  <a:ext cx="142370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oMath>
                    </m:oMathPara>
                  </a14:m>
                  <a:endParaRPr lang="en-GB" sz="1200" dirty="0">
                    <a:solidFill>
                      <a:schemeClr val="tx1">
                        <a:lumMod val="60000"/>
                        <a:lumOff val="40000"/>
                      </a:schemeClr>
                    </a:solidFill>
                  </a:endParaRPr>
                </a:p>
              </p:txBody>
            </p:sp>
          </mc:Choice>
          <mc:Fallback xmlns="">
            <p:sp>
              <p:nvSpPr>
                <p:cNvPr id="51" name="Rounded Rectangle 50">
                  <a:extLst>
                    <a:ext uri="{FF2B5EF4-FFF2-40B4-BE49-F238E27FC236}">
                      <a16:creationId xmlns:a16="http://schemas.microsoft.com/office/drawing/2014/main" id="{BD5CF8A6-C53F-2844-BD5E-0964EE6E6B30}"/>
                    </a:ext>
                  </a:extLst>
                </p:cNvPr>
                <p:cNvSpPr>
                  <a:spLocks noRot="1" noChangeAspect="1" noMove="1" noResize="1" noEditPoints="1" noAdjustHandles="1" noChangeArrowheads="1" noChangeShapeType="1" noTextEdit="1"/>
                </p:cNvSpPr>
                <p:nvPr/>
              </p:nvSpPr>
              <p:spPr>
                <a:xfrm>
                  <a:off x="6241494" y="8168233"/>
                  <a:ext cx="1423703" cy="204311"/>
                </a:xfrm>
                <a:prstGeom prst="roundRect">
                  <a:avLst/>
                </a:prstGeom>
                <a:blipFill>
                  <a:blip r:embed="rId8"/>
                  <a:stretch>
                    <a:fillRect l="-3509"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52AD81D-276E-2F40-9F15-E0C3C687F269}"/>
                    </a:ext>
                  </a:extLst>
                </p:cNvPr>
                <p:cNvSpPr txBox="1">
                  <a:spLocks noChangeAspect="1"/>
                </p:cNvSpPr>
                <p:nvPr/>
              </p:nvSpPr>
              <p:spPr>
                <a:xfrm>
                  <a:off x="6277520" y="7532577"/>
                  <a:ext cx="13484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b="0" i="1" smtClean="0">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sub>
                        </m:sSub>
                      </m:oMath>
                    </m:oMathPara>
                  </a14:m>
                  <a:endParaRPr lang="en-GB" sz="1200" dirty="0"/>
                </a:p>
              </p:txBody>
            </p:sp>
          </mc:Choice>
          <mc:Fallback xmlns="">
            <p:sp>
              <p:nvSpPr>
                <p:cNvPr id="52" name="TextBox 51">
                  <a:extLst>
                    <a:ext uri="{FF2B5EF4-FFF2-40B4-BE49-F238E27FC236}">
                      <a16:creationId xmlns:a16="http://schemas.microsoft.com/office/drawing/2014/main" id="{152AD81D-276E-2F40-9F15-E0C3C687F269}"/>
                    </a:ext>
                  </a:extLst>
                </p:cNvPr>
                <p:cNvSpPr txBox="1">
                  <a:spLocks noRot="1" noChangeAspect="1" noMove="1" noResize="1" noEditPoints="1" noAdjustHandles="1" noChangeArrowheads="1" noChangeShapeType="1" noTextEdit="1"/>
                </p:cNvSpPr>
                <p:nvPr/>
              </p:nvSpPr>
              <p:spPr>
                <a:xfrm>
                  <a:off x="6277520" y="7532577"/>
                  <a:ext cx="1348475" cy="222686"/>
                </a:xfrm>
                <a:prstGeom prst="roundRect">
                  <a:avLst/>
                </a:prstGeom>
                <a:blipFill>
                  <a:blip r:embed="rId9"/>
                  <a:stretch>
                    <a:fillRect l="-1852"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2793E0D-2A85-2444-9808-6922040B7B3A}"/>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54" name="TextBox 53">
                  <a:extLst>
                    <a:ext uri="{FF2B5EF4-FFF2-40B4-BE49-F238E27FC236}">
                      <a16:creationId xmlns:a16="http://schemas.microsoft.com/office/drawing/2014/main" id="{22793E0D-2A85-2444-9808-6922040B7B3A}"/>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10"/>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3B0516C2-6C62-574B-BB1A-E2D6EA08A2CC}"/>
                </a:ext>
              </a:extLst>
            </p:cNvPr>
            <p:cNvCxnSpPr>
              <a:cxnSpLocks/>
              <a:stCxn id="61" idx="0"/>
              <a:endCxn id="50" idx="2"/>
            </p:cNvCxnSpPr>
            <p:nvPr/>
          </p:nvCxnSpPr>
          <p:spPr>
            <a:xfrm flipV="1">
              <a:off x="2844383" y="8372544"/>
              <a:ext cx="995918"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AFD133E-9C22-E145-8826-9396C3F53C5D}"/>
                </a:ext>
              </a:extLst>
            </p:cNvPr>
            <p:cNvCxnSpPr>
              <a:cxnSpLocks/>
              <a:stCxn id="50" idx="0"/>
              <a:endCxn id="54"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1010C08-101E-F241-BE8F-ACFFA4A0C675}"/>
                </a:ext>
              </a:extLst>
            </p:cNvPr>
            <p:cNvCxnSpPr>
              <a:cxnSpLocks/>
              <a:stCxn id="51" idx="0"/>
              <a:endCxn id="52" idx="2"/>
            </p:cNvCxnSpPr>
            <p:nvPr/>
          </p:nvCxnSpPr>
          <p:spPr>
            <a:xfrm flipH="1" flipV="1">
              <a:off x="6951758" y="7755263"/>
              <a:ext cx="1588" cy="41297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60E98CF2-F97A-2442-B403-3CD02E405755}"/>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59" name="Rectangle 58">
                  <a:extLst>
                    <a:ext uri="{FF2B5EF4-FFF2-40B4-BE49-F238E27FC236}">
                      <a16:creationId xmlns:a16="http://schemas.microsoft.com/office/drawing/2014/main" id="{60E98CF2-F97A-2442-B403-3CD02E405755}"/>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11"/>
                  <a:stretch>
                    <a:fillRect b="-3333"/>
                  </a:stretch>
                </a:blipFill>
              </p:spPr>
              <p:txBody>
                <a:bodyPr/>
                <a:lstStyle/>
                <a:p>
                  <a:r>
                    <a:rPr lang="en-GB">
                      <a:noFill/>
                    </a:rPr>
                    <a:t> </a:t>
                  </a:r>
                </a:p>
              </p:txBody>
            </p:sp>
          </mc:Fallback>
        </mc:AlternateContent>
        <p:cxnSp>
          <p:nvCxnSpPr>
            <p:cNvPr id="60" name="Straight Connector 59">
              <a:extLst>
                <a:ext uri="{FF2B5EF4-FFF2-40B4-BE49-F238E27FC236}">
                  <a16:creationId xmlns:a16="http://schemas.microsoft.com/office/drawing/2014/main" id="{C171488B-DD7D-7744-994D-ED07D8F3B1F5}"/>
                </a:ext>
              </a:extLst>
            </p:cNvPr>
            <p:cNvCxnSpPr>
              <a:cxnSpLocks/>
              <a:stCxn id="67" idx="0"/>
              <a:endCxn id="61"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FDA52CF0-4AEA-3A41-ACBE-DF043AFC4B88}"/>
                    </a:ext>
                  </a:extLst>
                </p:cNvPr>
                <p:cNvSpPr/>
                <p:nvPr/>
              </p:nvSpPr>
              <p:spPr>
                <a:xfrm>
                  <a:off x="1990653" y="8795446"/>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61" name="Rounded Rectangle 60">
                  <a:extLst>
                    <a:ext uri="{FF2B5EF4-FFF2-40B4-BE49-F238E27FC236}">
                      <a16:creationId xmlns:a16="http://schemas.microsoft.com/office/drawing/2014/main" id="{FDA52CF0-4AEA-3A41-ACBE-DF043AFC4B88}"/>
                    </a:ext>
                  </a:extLst>
                </p:cNvPr>
                <p:cNvSpPr>
                  <a:spLocks noRot="1" noChangeAspect="1" noMove="1" noResize="1" noEditPoints="1" noAdjustHandles="1" noChangeArrowheads="1" noChangeShapeType="1" noTextEdit="1"/>
                </p:cNvSpPr>
                <p:nvPr/>
              </p:nvSpPr>
              <p:spPr>
                <a:xfrm>
                  <a:off x="1990653" y="8795446"/>
                  <a:ext cx="1707459" cy="204311"/>
                </a:xfrm>
                <a:prstGeom prst="roundRect">
                  <a:avLst/>
                </a:prstGeom>
                <a:blipFill>
                  <a:blip r:embed="rId12"/>
                  <a:stretch>
                    <a:fillRect l="-292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F3E6A05-EC2D-2642-BF96-845260D6DC03}"/>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62" name="Rectangle 61">
                  <a:extLst>
                    <a:ext uri="{FF2B5EF4-FFF2-40B4-BE49-F238E27FC236}">
                      <a16:creationId xmlns:a16="http://schemas.microsoft.com/office/drawing/2014/main" id="{8F3E6A05-EC2D-2642-BF96-845260D6DC03}"/>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3"/>
                  <a:stretch>
                    <a:fillRect b="-3333"/>
                  </a:stretch>
                </a:blipFill>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172886AD-8AA9-F647-9AAF-F2A9E8DBD6DF}"/>
                </a:ext>
              </a:extLst>
            </p:cNvPr>
            <p:cNvCxnSpPr>
              <a:cxnSpLocks/>
              <a:stCxn id="69" idx="0"/>
              <a:endCxn id="65"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CFA34E3-1E69-9241-BDA7-27D121675D76}"/>
                </a:ext>
              </a:extLst>
            </p:cNvPr>
            <p:cNvCxnSpPr>
              <a:cxnSpLocks/>
              <a:stCxn id="65" idx="0"/>
              <a:endCxn id="66"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16EBD1A5-574B-1F4B-8ABD-28D2934D49E3}"/>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65" name="Rounded Rectangle 64">
                  <a:extLst>
                    <a:ext uri="{FF2B5EF4-FFF2-40B4-BE49-F238E27FC236}">
                      <a16:creationId xmlns:a16="http://schemas.microsoft.com/office/drawing/2014/main" id="{16EBD1A5-574B-1F4B-8ABD-28D2934D49E3}"/>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4"/>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85DD02C8-AF65-A04D-97D3-440A73012B3C}"/>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66" name="TextBox 65">
                  <a:extLst>
                    <a:ext uri="{FF2B5EF4-FFF2-40B4-BE49-F238E27FC236}">
                      <a16:creationId xmlns:a16="http://schemas.microsoft.com/office/drawing/2014/main" id="{85DD02C8-AF65-A04D-97D3-440A73012B3C}"/>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5"/>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Rounded Rectangle 66">
                  <a:extLst>
                    <a:ext uri="{FF2B5EF4-FFF2-40B4-BE49-F238E27FC236}">
                      <a16:creationId xmlns:a16="http://schemas.microsoft.com/office/drawing/2014/main" id="{93EAFE6B-FA66-D44F-9612-979AD25D8900}"/>
                    </a:ext>
                  </a:extLst>
                </p:cNvPr>
                <p:cNvSpPr/>
                <p:nvPr/>
              </p:nvSpPr>
              <p:spPr>
                <a:xfrm>
                  <a:off x="1990652" y="9783534"/>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67" name="Rounded Rectangle 66">
                  <a:extLst>
                    <a:ext uri="{FF2B5EF4-FFF2-40B4-BE49-F238E27FC236}">
                      <a16:creationId xmlns:a16="http://schemas.microsoft.com/office/drawing/2014/main" id="{93EAFE6B-FA66-D44F-9612-979AD25D8900}"/>
                    </a:ext>
                  </a:extLst>
                </p:cNvPr>
                <p:cNvSpPr>
                  <a:spLocks noRot="1" noChangeAspect="1" noMove="1" noResize="1" noEditPoints="1" noAdjustHandles="1" noChangeArrowheads="1" noChangeShapeType="1" noTextEdit="1"/>
                </p:cNvSpPr>
                <p:nvPr/>
              </p:nvSpPr>
              <p:spPr>
                <a:xfrm>
                  <a:off x="1990652" y="9783534"/>
                  <a:ext cx="1707459" cy="204311"/>
                </a:xfrm>
                <a:prstGeom prst="roundRect">
                  <a:avLst/>
                </a:prstGeom>
                <a:blipFill>
                  <a:blip r:embed="rId16"/>
                  <a:stretch>
                    <a:fillRect l="-2920"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C9E9B174-68F5-9C48-9D2F-30E5CD727B5F}"/>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69" name="Rounded Rectangle 68">
                  <a:extLst>
                    <a:ext uri="{FF2B5EF4-FFF2-40B4-BE49-F238E27FC236}">
                      <a16:creationId xmlns:a16="http://schemas.microsoft.com/office/drawing/2014/main" id="{C9E9B174-68F5-9C48-9D2F-30E5CD727B5F}"/>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7"/>
                  <a:stretch>
                    <a:fillRect l="-275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Rounded Rectangle 69">
                  <a:extLst>
                    <a:ext uri="{FF2B5EF4-FFF2-40B4-BE49-F238E27FC236}">
                      <a16:creationId xmlns:a16="http://schemas.microsoft.com/office/drawing/2014/main" id="{A048AA15-CC31-144F-A5EB-C90A92834281}"/>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70" name="Rounded Rectangle 69">
                  <a:extLst>
                    <a:ext uri="{FF2B5EF4-FFF2-40B4-BE49-F238E27FC236}">
                      <a16:creationId xmlns:a16="http://schemas.microsoft.com/office/drawing/2014/main" id="{A048AA15-CC31-144F-A5EB-C90A92834281}"/>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18"/>
                  <a:stretch>
                    <a:fillRect l="-15625" b="-16667"/>
                  </a:stretch>
                </a:blipFill>
                <a:ln>
                  <a:solidFill>
                    <a:schemeClr val="tx1"/>
                  </a:solidFill>
                </a:ln>
              </p:spPr>
              <p:txBody>
                <a:bodyPr/>
                <a:lstStyle/>
                <a:p>
                  <a:r>
                    <a:rPr lang="en-GB">
                      <a:noFill/>
                    </a:rPr>
                    <a:t> </a:t>
                  </a:r>
                </a:p>
              </p:txBody>
            </p:sp>
          </mc:Fallback>
        </mc:AlternateContent>
      </p:grpSp>
      <p:cxnSp>
        <p:nvCxnSpPr>
          <p:cNvPr id="71" name="Straight Arrow Connector 70">
            <a:extLst>
              <a:ext uri="{FF2B5EF4-FFF2-40B4-BE49-F238E27FC236}">
                <a16:creationId xmlns:a16="http://schemas.microsoft.com/office/drawing/2014/main" id="{B92A698C-86FE-964A-91EC-29C43DB4BBEF}"/>
              </a:ext>
            </a:extLst>
          </p:cNvPr>
          <p:cNvCxnSpPr>
            <a:cxnSpLocks/>
            <a:stCxn id="52" idx="0"/>
            <a:endCxn id="49" idx="2"/>
          </p:cNvCxnSpPr>
          <p:nvPr/>
        </p:nvCxnSpPr>
        <p:spPr>
          <a:xfrm flipH="1" flipV="1">
            <a:off x="9752202" y="2745811"/>
            <a:ext cx="1141966" cy="470266"/>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E6081116-DBAD-774F-8CC1-B10D36B16937}"/>
                  </a:ext>
                </a:extLst>
              </p:cNvPr>
              <p:cNvSpPr/>
              <p:nvPr/>
            </p:nvSpPr>
            <p:spPr>
              <a:xfrm>
                <a:off x="11484650"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𝐷</m:t>
                          </m:r>
                        </m:sub>
                      </m:sSub>
                    </m:oMath>
                  </m:oMathPara>
                </a14:m>
                <a:endParaRPr lang="en-GB" sz="1200" dirty="0"/>
              </a:p>
            </p:txBody>
          </p:sp>
        </mc:Choice>
        <mc:Fallback xmlns="">
          <p:sp>
            <p:nvSpPr>
              <p:cNvPr id="72" name="Rectangle 71">
                <a:extLst>
                  <a:ext uri="{FF2B5EF4-FFF2-40B4-BE49-F238E27FC236}">
                    <a16:creationId xmlns:a16="http://schemas.microsoft.com/office/drawing/2014/main" id="{E6081116-DBAD-774F-8CC1-B10D36B16937}"/>
                  </a:ext>
                </a:extLst>
              </p:cNvPr>
              <p:cNvSpPr>
                <a:spLocks noRot="1" noChangeAspect="1" noMove="1" noResize="1" noEditPoints="1" noAdjustHandles="1" noChangeArrowheads="1" noChangeShapeType="1" noTextEdit="1"/>
              </p:cNvSpPr>
              <p:nvPr/>
            </p:nvSpPr>
            <p:spPr>
              <a:xfrm>
                <a:off x="11484650" y="3187231"/>
                <a:ext cx="384080" cy="2769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5793E010-C354-394A-B8EA-58C89B230DE9}"/>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73" name="Rectangle 72">
                <a:extLst>
                  <a:ext uri="{FF2B5EF4-FFF2-40B4-BE49-F238E27FC236}">
                    <a16:creationId xmlns:a16="http://schemas.microsoft.com/office/drawing/2014/main" id="{5793E010-C354-394A-B8EA-58C89B230DE9}"/>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D21A684E-438E-8C46-826E-80FB5F1A040E}"/>
                  </a:ext>
                </a:extLst>
              </p:cNvPr>
              <p:cNvSpPr/>
              <p:nvPr/>
            </p:nvSpPr>
            <p:spPr>
              <a:xfrm>
                <a:off x="8193000" y="3825101"/>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74" name="Rectangle 73">
                <a:extLst>
                  <a:ext uri="{FF2B5EF4-FFF2-40B4-BE49-F238E27FC236}">
                    <a16:creationId xmlns:a16="http://schemas.microsoft.com/office/drawing/2014/main" id="{D21A684E-438E-8C46-826E-80FB5F1A040E}"/>
                  </a:ext>
                </a:extLst>
              </p:cNvPr>
              <p:cNvSpPr>
                <a:spLocks noRot="1" noChangeAspect="1" noMove="1" noResize="1" noEditPoints="1" noAdjustHandles="1" noChangeArrowheads="1" noChangeShapeType="1" noTextEdit="1"/>
              </p:cNvSpPr>
              <p:nvPr/>
            </p:nvSpPr>
            <p:spPr>
              <a:xfrm>
                <a:off x="8193000" y="3825101"/>
                <a:ext cx="365421"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BD88CC16-47C9-3D46-9CC8-0FDA5D453E77}"/>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76" name="Rectangle 75">
                <a:extLst>
                  <a:ext uri="{FF2B5EF4-FFF2-40B4-BE49-F238E27FC236}">
                    <a16:creationId xmlns:a16="http://schemas.microsoft.com/office/drawing/2014/main" id="{BD88CC16-47C9-3D46-9CC8-0FDA5D453E77}"/>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ADD83E08-068B-2A42-A3D3-AB29BD6ED009}"/>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77" name="Rectangle 76">
                <a:extLst>
                  <a:ext uri="{FF2B5EF4-FFF2-40B4-BE49-F238E27FC236}">
                    <a16:creationId xmlns:a16="http://schemas.microsoft.com/office/drawing/2014/main" id="{ADD83E08-068B-2A42-A3D3-AB29BD6ED009}"/>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23"/>
                <a:stretch>
                  <a:fillRect/>
                </a:stretch>
              </a:blipFill>
            </p:spPr>
            <p:txBody>
              <a:bodyPr/>
              <a:lstStyle/>
              <a:p>
                <a:r>
                  <a:rPr lang="en-GB">
                    <a:noFill/>
                  </a:rPr>
                  <a:t> </a:t>
                </a:r>
              </a:p>
            </p:txBody>
          </p:sp>
        </mc:Fallback>
      </mc:AlternateContent>
      <p:cxnSp>
        <p:nvCxnSpPr>
          <p:cNvPr id="78" name="Straight Arrow Connector 77">
            <a:extLst>
              <a:ext uri="{FF2B5EF4-FFF2-40B4-BE49-F238E27FC236}">
                <a16:creationId xmlns:a16="http://schemas.microsoft.com/office/drawing/2014/main" id="{1753E882-ED3D-1645-8D1C-B4339ADD1D1E}"/>
              </a:ext>
            </a:extLst>
          </p:cNvPr>
          <p:cNvCxnSpPr>
            <a:cxnSpLocks/>
            <a:endCxn id="52" idx="0"/>
          </p:cNvCxnSpPr>
          <p:nvPr/>
        </p:nvCxnSpPr>
        <p:spPr>
          <a:xfrm flipV="1">
            <a:off x="10892925" y="3216077"/>
            <a:ext cx="1243" cy="2453680"/>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06C6DE1F-C522-4542-A00B-CC145370DE0A}"/>
              </a:ext>
            </a:extLst>
          </p:cNvPr>
          <p:cNvSpPr txBox="1"/>
          <p:nvPr/>
        </p:nvSpPr>
        <p:spPr>
          <a:xfrm>
            <a:off x="9941079" y="2500729"/>
            <a:ext cx="445956" cy="276999"/>
          </a:xfrm>
          <a:prstGeom prst="rect">
            <a:avLst/>
          </a:prstGeom>
          <a:noFill/>
        </p:spPr>
        <p:txBody>
          <a:bodyPr wrap="none" rtlCol="0">
            <a:spAutoFit/>
          </a:bodyPr>
          <a:lstStyle/>
          <a:p>
            <a:r>
              <a:rPr lang="en-GB" sz="1200" i="1" dirty="0"/>
              <a:t>root</a:t>
            </a:r>
          </a:p>
        </p:txBody>
      </p:sp>
    </p:spTree>
    <p:extLst>
      <p:ext uri="{BB962C8B-B14F-4D97-AF65-F5344CB8AC3E}">
        <p14:creationId xmlns:p14="http://schemas.microsoft.com/office/powerpoint/2010/main" val="334851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1</m:t>
                            </m:r>
                          </m:sub>
                        </m:sSub>
                      </m:e>
                    </m:d>
                  </m:oMath>
                </a14:m>
                <a:endParaRPr lang="de-DE"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𝑑</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𝐷</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de-DE" i="1">
                            <a:latin typeface="Cambria Math" panose="02040503050406030204" pitchFamily="18" charset="0"/>
                          </a:rPr>
                          <m:t>𝑖</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de-DE" i="1">
                            <a:latin typeface="Cambria Math" panose="02040503050406030204" pitchFamily="18" charset="0"/>
                          </a:rPr>
                          <m:t>𝐼</m:t>
                        </m:r>
                      </m:sub>
                    </m:sSub>
                  </m:oMath>
                </a14:m>
                <a:r>
                  <a:rPr lang="en-GB" dirty="0"/>
                  <a:t> parcluster subset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r>
                  <a:rPr lang="en-GB" dirty="0"/>
                  <a:t>Root parcluster subset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2"/>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blipFill>
                <a:blip r:embed="rId2"/>
                <a:stretch>
                  <a:fillRect l="-1436" t="-2687" b="-59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35</a:t>
            </a:fld>
            <a:endParaRPr lang="en-GB"/>
          </a:p>
        </p:txBody>
      </p:sp>
      <p:sp>
        <p:nvSpPr>
          <p:cNvPr id="5" name="Date Placeholder 4">
            <a:extLst>
              <a:ext uri="{FF2B5EF4-FFF2-40B4-BE49-F238E27FC236}">
                <a16:creationId xmlns:a16="http://schemas.microsoft.com/office/drawing/2014/main" id="{6229CD18-CB01-9144-AA58-144B8D32A52B}"/>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1D933D41-897F-D145-AC41-91900A28CC22}"/>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4C0DD6EE-8465-2046-8685-E0AF194D2D4A}"/>
                  </a:ext>
                </a:extLst>
              </p:cNvPr>
              <p:cNvSpPr/>
              <p:nvPr/>
            </p:nvSpPr>
            <p:spPr>
              <a:xfrm>
                <a:off x="11778843" y="3141064"/>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34" name="Rectangle 33">
                <a:extLst>
                  <a:ext uri="{FF2B5EF4-FFF2-40B4-BE49-F238E27FC236}">
                    <a16:creationId xmlns:a16="http://schemas.microsoft.com/office/drawing/2014/main" id="{4C0DD6EE-8465-2046-8685-E0AF194D2D4A}"/>
                  </a:ext>
                </a:extLst>
              </p:cNvPr>
              <p:cNvSpPr>
                <a:spLocks noRot="1" noChangeAspect="1" noMove="1" noResize="1" noEditPoints="1" noAdjustHandles="1" noChangeArrowheads="1" noChangeShapeType="1" noTextEdit="1"/>
              </p:cNvSpPr>
              <p:nvPr/>
            </p:nvSpPr>
            <p:spPr>
              <a:xfrm>
                <a:off x="11778843" y="3141064"/>
                <a:ext cx="483850" cy="369332"/>
              </a:xfrm>
              <a:prstGeom prst="rect">
                <a:avLst/>
              </a:prstGeom>
              <a:blipFill>
                <a:blip r:embed="rId3"/>
                <a:stretch>
                  <a:fillRect/>
                </a:stretch>
              </a:blipFill>
            </p:spPr>
            <p:txBody>
              <a:bodyPr/>
              <a:lstStyle/>
              <a:p>
                <a:r>
                  <a:rPr lang="en-GB">
                    <a:noFill/>
                  </a:rPr>
                  <a:t> </a:t>
                </a:r>
              </a:p>
            </p:txBody>
          </p:sp>
        </mc:Fallback>
      </mc:AlternateContent>
      <p:grpSp>
        <p:nvGrpSpPr>
          <p:cNvPr id="35" name="Group 34">
            <a:extLst>
              <a:ext uri="{FF2B5EF4-FFF2-40B4-BE49-F238E27FC236}">
                <a16:creationId xmlns:a16="http://schemas.microsoft.com/office/drawing/2014/main" id="{B915AF4A-D6DD-0242-A7F1-2D3F80197899}"/>
              </a:ext>
            </a:extLst>
          </p:cNvPr>
          <p:cNvGrpSpPr/>
          <p:nvPr/>
        </p:nvGrpSpPr>
        <p:grpSpPr>
          <a:xfrm>
            <a:off x="5933062" y="2541500"/>
            <a:ext cx="5926649" cy="3400004"/>
            <a:chOff x="1990652" y="6858000"/>
            <a:chExt cx="5926649" cy="3400004"/>
          </a:xfrm>
        </p:grpSpPr>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68A7A7B-110D-4B40-AF6B-4D374E1EE0A3}"/>
                    </a:ext>
                  </a:extLst>
                </p:cNvPr>
                <p:cNvSpPr/>
                <p:nvPr/>
              </p:nvSpPr>
              <p:spPr>
                <a:xfrm>
                  <a:off x="6716966" y="7649884"/>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36" name="Rectangle 35">
                  <a:extLst>
                    <a:ext uri="{FF2B5EF4-FFF2-40B4-BE49-F238E27FC236}">
                      <a16:creationId xmlns:a16="http://schemas.microsoft.com/office/drawing/2014/main" id="{F68A7A7B-110D-4B40-AF6B-4D374E1EE0A3}"/>
                    </a:ext>
                  </a:extLst>
                </p:cNvPr>
                <p:cNvSpPr>
                  <a:spLocks noRot="1" noChangeAspect="1" noMove="1" noResize="1" noEditPoints="1" noAdjustHandles="1" noChangeArrowheads="1" noChangeShapeType="1" noTextEdit="1"/>
                </p:cNvSpPr>
                <p:nvPr/>
              </p:nvSpPr>
              <p:spPr>
                <a:xfrm>
                  <a:off x="6716966" y="7649884"/>
                  <a:ext cx="472758" cy="369012"/>
                </a:xfrm>
                <a:prstGeom prst="rect">
                  <a:avLst/>
                </a:prstGeom>
                <a:blipFill>
                  <a:blip r:embed="rId4"/>
                  <a:stretch>
                    <a:fillRect b="-3226"/>
                  </a:stretch>
                </a:blipFill>
              </p:spPr>
              <p:txBody>
                <a:bodyPr/>
                <a:lstStyle/>
                <a:p>
                  <a:r>
                    <a:rPr lang="en-GB">
                      <a:noFill/>
                    </a:rPr>
                    <a:t> </a:t>
                  </a:r>
                </a:p>
              </p:txBody>
            </p:sp>
          </mc:Fallback>
        </mc:AlternateContent>
        <p:cxnSp>
          <p:nvCxnSpPr>
            <p:cNvPr id="38" name="Straight Connector 37">
              <a:extLst>
                <a:ext uri="{FF2B5EF4-FFF2-40B4-BE49-F238E27FC236}">
                  <a16:creationId xmlns:a16="http://schemas.microsoft.com/office/drawing/2014/main" id="{EE0E6152-52D7-5546-9824-28CB060915BD}"/>
                </a:ext>
              </a:extLst>
            </p:cNvPr>
            <p:cNvCxnSpPr>
              <a:cxnSpLocks/>
              <a:stCxn id="61" idx="0"/>
              <a:endCxn id="47"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6766AF1-A325-7242-8CB9-DA44E5837288}"/>
                </a:ext>
              </a:extLst>
            </p:cNvPr>
            <p:cNvCxnSpPr>
              <a:cxnSpLocks/>
              <a:stCxn id="49" idx="0"/>
              <a:endCxn id="46" idx="2"/>
            </p:cNvCxnSpPr>
            <p:nvPr/>
          </p:nvCxnSpPr>
          <p:spPr>
            <a:xfrm flipH="1" flipV="1">
              <a:off x="5809792" y="7062311"/>
              <a:ext cx="1143916" cy="47623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686A1E6-1DBD-4644-A957-56D90268DFFF}"/>
                </a:ext>
              </a:extLst>
            </p:cNvPr>
            <p:cNvCxnSpPr>
              <a:cxnSpLocks/>
              <a:stCxn id="50" idx="0"/>
              <a:endCxn id="46" idx="2"/>
            </p:cNvCxnSpPr>
            <p:nvPr/>
          </p:nvCxnSpPr>
          <p:spPr>
            <a:xfrm flipV="1">
              <a:off x="3839395" y="7062311"/>
              <a:ext cx="1970397" cy="4702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ED434954-B323-724A-A4E0-0C82BB2BD6DA}"/>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44" name="Rectangle 43">
                  <a:extLst>
                    <a:ext uri="{FF2B5EF4-FFF2-40B4-BE49-F238E27FC236}">
                      <a16:creationId xmlns:a16="http://schemas.microsoft.com/office/drawing/2014/main" id="{ED434954-B323-724A-A4E0-0C82BB2BD6DA}"/>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5"/>
                  <a:stretch>
                    <a:fillRect b="-3333"/>
                  </a:stretch>
                </a:blipFill>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D8581B19-CDF9-4E47-9894-E4B9039649B7}"/>
                </a:ext>
              </a:extLst>
            </p:cNvPr>
            <p:cNvCxnSpPr>
              <a:cxnSpLocks/>
              <a:stCxn id="64" idx="0"/>
              <a:endCxn id="46" idx="2"/>
            </p:cNvCxnSpPr>
            <p:nvPr/>
          </p:nvCxnSpPr>
          <p:spPr>
            <a:xfrm flipV="1">
              <a:off x="5806802" y="7062311"/>
              <a:ext cx="2990" cy="2719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7B13868A-64E4-4746-A3BA-972BCB97F061}"/>
                    </a:ext>
                  </a:extLst>
                </p:cNvPr>
                <p:cNvSpPr/>
                <p:nvPr/>
              </p:nvSpPr>
              <p:spPr>
                <a:xfrm>
                  <a:off x="5620700" y="6858000"/>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oMath>
                    </m:oMathPara>
                  </a14:m>
                  <a:endParaRPr lang="en-GB" sz="1200" dirty="0">
                    <a:solidFill>
                      <a:schemeClr val="tx1">
                        <a:lumMod val="60000"/>
                        <a:lumOff val="40000"/>
                      </a:schemeClr>
                    </a:solidFill>
                  </a:endParaRPr>
                </a:p>
              </p:txBody>
            </p:sp>
          </mc:Choice>
          <mc:Fallback xmlns="">
            <p:sp>
              <p:nvSpPr>
                <p:cNvPr id="46" name="Rounded Rectangle 45">
                  <a:extLst>
                    <a:ext uri="{FF2B5EF4-FFF2-40B4-BE49-F238E27FC236}">
                      <a16:creationId xmlns:a16="http://schemas.microsoft.com/office/drawing/2014/main" id="{7B13868A-64E4-4746-A3BA-972BCB97F061}"/>
                    </a:ext>
                  </a:extLst>
                </p:cNvPr>
                <p:cNvSpPr>
                  <a:spLocks noRot="1" noChangeAspect="1" noMove="1" noResize="1" noEditPoints="1" noAdjustHandles="1" noChangeArrowheads="1" noChangeShapeType="1" noTextEdit="1"/>
                </p:cNvSpPr>
                <p:nvPr/>
              </p:nvSpPr>
              <p:spPr>
                <a:xfrm>
                  <a:off x="5620700" y="6858000"/>
                  <a:ext cx="378184" cy="204311"/>
                </a:xfrm>
                <a:prstGeom prst="roundRect">
                  <a:avLst/>
                </a:prstGeom>
                <a:blipFill>
                  <a:blip r:embed="rId6"/>
                  <a:stretch>
                    <a:fillRect l="-1250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D7625B01-2196-3840-9A2D-014D610BBB12}"/>
                    </a:ext>
                  </a:extLst>
                </p:cNvPr>
                <p:cNvSpPr/>
                <p:nvPr/>
              </p:nvSpPr>
              <p:spPr>
                <a:xfrm>
                  <a:off x="3361634" y="8168233"/>
                  <a:ext cx="95733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47" name="Rounded Rectangle 46">
                  <a:extLst>
                    <a:ext uri="{FF2B5EF4-FFF2-40B4-BE49-F238E27FC236}">
                      <a16:creationId xmlns:a16="http://schemas.microsoft.com/office/drawing/2014/main" id="{D7625B01-2196-3840-9A2D-014D610BBB12}"/>
                    </a:ext>
                  </a:extLst>
                </p:cNvPr>
                <p:cNvSpPr>
                  <a:spLocks noRot="1" noChangeAspect="1" noMove="1" noResize="1" noEditPoints="1" noAdjustHandles="1" noChangeArrowheads="1" noChangeShapeType="1" noTextEdit="1"/>
                </p:cNvSpPr>
                <p:nvPr/>
              </p:nvSpPr>
              <p:spPr>
                <a:xfrm>
                  <a:off x="3361634" y="8168233"/>
                  <a:ext cx="957333" cy="204311"/>
                </a:xfrm>
                <a:prstGeom prst="roundRect">
                  <a:avLst/>
                </a:prstGeom>
                <a:blipFill>
                  <a:blip r:embed="rId7"/>
                  <a:stretch>
                    <a:fillRect l="-5128"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E179829-087E-264F-9B5A-0BFBFB0E3053}"/>
                    </a:ext>
                  </a:extLst>
                </p:cNvPr>
                <p:cNvSpPr txBox="1">
                  <a:spLocks noChangeAspect="1"/>
                </p:cNvSpPr>
                <p:nvPr/>
              </p:nvSpPr>
              <p:spPr>
                <a:xfrm>
                  <a:off x="5990114" y="7538541"/>
                  <a:ext cx="1927187"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r>
                              <m:rPr>
                                <m:nor/>
                              </m:rPr>
                              <a:rPr lang="en-GB" sz="1200" dirty="0">
                                <a:solidFill>
                                  <a:schemeClr val="tx1">
                                    <a:lumMod val="60000"/>
                                    <a:lumOff val="40000"/>
                                  </a:schemeClr>
                                </a:solidFill>
                              </a:rPr>
                              <m:t> </m:t>
                            </m:r>
                          </m:e>
                          <m:sub>
                            <m:r>
                              <a:rPr lang="de-DE" sz="1200" b="0" i="1" smtClean="0">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𝐷</m:t>
                                </m:r>
                              </m:e>
                            </m:d>
                          </m:sub>
                        </m:sSub>
                      </m:oMath>
                    </m:oMathPara>
                  </a14:m>
                  <a:endParaRPr lang="en-GB" sz="1200" dirty="0"/>
                </a:p>
              </p:txBody>
            </p:sp>
          </mc:Choice>
          <mc:Fallback xmlns="">
            <p:sp>
              <p:nvSpPr>
                <p:cNvPr id="49" name="TextBox 48">
                  <a:extLst>
                    <a:ext uri="{FF2B5EF4-FFF2-40B4-BE49-F238E27FC236}">
                      <a16:creationId xmlns:a16="http://schemas.microsoft.com/office/drawing/2014/main" id="{9E179829-087E-264F-9B5A-0BFBFB0E3053}"/>
                    </a:ext>
                  </a:extLst>
                </p:cNvPr>
                <p:cNvSpPr txBox="1">
                  <a:spLocks noRot="1" noChangeAspect="1" noMove="1" noResize="1" noEditPoints="1" noAdjustHandles="1" noChangeArrowheads="1" noChangeShapeType="1" noTextEdit="1"/>
                </p:cNvSpPr>
                <p:nvPr/>
              </p:nvSpPr>
              <p:spPr>
                <a:xfrm>
                  <a:off x="5990114" y="7538541"/>
                  <a:ext cx="1927187" cy="222686"/>
                </a:xfrm>
                <a:prstGeom prst="roundRect">
                  <a:avLst/>
                </a:prstGeom>
                <a:blipFill>
                  <a:blip r:embed="rId8"/>
                  <a:stretch>
                    <a:fillRect l="-1299" t="-10526" b="-15789"/>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2EC2F23-96C3-CD44-B5CC-01523A36D337}"/>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50" name="TextBox 49">
                  <a:extLst>
                    <a:ext uri="{FF2B5EF4-FFF2-40B4-BE49-F238E27FC236}">
                      <a16:creationId xmlns:a16="http://schemas.microsoft.com/office/drawing/2014/main" id="{42EC2F23-96C3-CD44-B5CC-01523A36D337}"/>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9"/>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51" name="Straight Connector 50">
              <a:extLst>
                <a:ext uri="{FF2B5EF4-FFF2-40B4-BE49-F238E27FC236}">
                  <a16:creationId xmlns:a16="http://schemas.microsoft.com/office/drawing/2014/main" id="{B178A492-CA5E-DA48-ACF0-03B6082E4B53}"/>
                </a:ext>
              </a:extLst>
            </p:cNvPr>
            <p:cNvCxnSpPr>
              <a:cxnSpLocks/>
              <a:stCxn id="56" idx="0"/>
              <a:endCxn id="47" idx="2"/>
            </p:cNvCxnSpPr>
            <p:nvPr/>
          </p:nvCxnSpPr>
          <p:spPr>
            <a:xfrm flipV="1">
              <a:off x="2844383" y="8372544"/>
              <a:ext cx="995918"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0571B5F-FA02-C24D-9FBA-DB087D1868B4}"/>
                </a:ext>
              </a:extLst>
            </p:cNvPr>
            <p:cNvCxnSpPr>
              <a:cxnSpLocks/>
              <a:stCxn id="47" idx="0"/>
              <a:endCxn id="50"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1910FB0F-908B-0545-BAFD-E3D045F43001}"/>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54" name="Rectangle 53">
                  <a:extLst>
                    <a:ext uri="{FF2B5EF4-FFF2-40B4-BE49-F238E27FC236}">
                      <a16:creationId xmlns:a16="http://schemas.microsoft.com/office/drawing/2014/main" id="{1910FB0F-908B-0545-BAFD-E3D045F43001}"/>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10"/>
                  <a:stretch>
                    <a:fillRect b="-3333"/>
                  </a:stretch>
                </a:blipFill>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CBC501E1-46D3-AC41-9A15-AD994ACC660F}"/>
                </a:ext>
              </a:extLst>
            </p:cNvPr>
            <p:cNvCxnSpPr>
              <a:cxnSpLocks/>
              <a:stCxn id="62" idx="0"/>
              <a:endCxn id="56"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5B692B9D-67B9-FE4F-8575-C426282BEBFA}"/>
                    </a:ext>
                  </a:extLst>
                </p:cNvPr>
                <p:cNvSpPr/>
                <p:nvPr/>
              </p:nvSpPr>
              <p:spPr>
                <a:xfrm>
                  <a:off x="1990653" y="8795446"/>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56" name="Rounded Rectangle 55">
                  <a:extLst>
                    <a:ext uri="{FF2B5EF4-FFF2-40B4-BE49-F238E27FC236}">
                      <a16:creationId xmlns:a16="http://schemas.microsoft.com/office/drawing/2014/main" id="{5B692B9D-67B9-FE4F-8575-C426282BEBFA}"/>
                    </a:ext>
                  </a:extLst>
                </p:cNvPr>
                <p:cNvSpPr>
                  <a:spLocks noRot="1" noChangeAspect="1" noMove="1" noResize="1" noEditPoints="1" noAdjustHandles="1" noChangeArrowheads="1" noChangeShapeType="1" noTextEdit="1"/>
                </p:cNvSpPr>
                <p:nvPr/>
              </p:nvSpPr>
              <p:spPr>
                <a:xfrm>
                  <a:off x="1990653" y="8795446"/>
                  <a:ext cx="1707459" cy="204311"/>
                </a:xfrm>
                <a:prstGeom prst="roundRect">
                  <a:avLst/>
                </a:prstGeom>
                <a:blipFill>
                  <a:blip r:embed="rId11"/>
                  <a:stretch>
                    <a:fillRect l="-292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8BDBC150-1FB5-F847-92CE-1487E6EFF5D0}"/>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57" name="Rectangle 56">
                  <a:extLst>
                    <a:ext uri="{FF2B5EF4-FFF2-40B4-BE49-F238E27FC236}">
                      <a16:creationId xmlns:a16="http://schemas.microsoft.com/office/drawing/2014/main" id="{8BDBC150-1FB5-F847-92CE-1487E6EFF5D0}"/>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2"/>
                  <a:stretch>
                    <a:fillRect b="-3333"/>
                  </a:stretch>
                </a:blipFill>
              </p:spPr>
              <p:txBody>
                <a:bodyPr/>
                <a:lstStyle/>
                <a:p>
                  <a:r>
                    <a:rPr lang="en-GB">
                      <a:noFill/>
                    </a:rPr>
                    <a:t> </a:t>
                  </a:r>
                </a:p>
              </p:txBody>
            </p:sp>
          </mc:Fallback>
        </mc:AlternateContent>
        <p:cxnSp>
          <p:nvCxnSpPr>
            <p:cNvPr id="58" name="Straight Connector 57">
              <a:extLst>
                <a:ext uri="{FF2B5EF4-FFF2-40B4-BE49-F238E27FC236}">
                  <a16:creationId xmlns:a16="http://schemas.microsoft.com/office/drawing/2014/main" id="{882FB753-406F-FA45-AA5E-7D0EA797077B}"/>
                </a:ext>
              </a:extLst>
            </p:cNvPr>
            <p:cNvCxnSpPr>
              <a:cxnSpLocks/>
              <a:stCxn id="63" idx="0"/>
              <a:endCxn id="60"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FA36033-B83D-B741-9C6B-7C6D97A7200B}"/>
                </a:ext>
              </a:extLst>
            </p:cNvPr>
            <p:cNvCxnSpPr>
              <a:cxnSpLocks/>
              <a:stCxn id="60" idx="0"/>
              <a:endCxn id="61"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5EB369E8-70A6-B148-9237-274253C91601}"/>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60" name="Rounded Rectangle 59">
                  <a:extLst>
                    <a:ext uri="{FF2B5EF4-FFF2-40B4-BE49-F238E27FC236}">
                      <a16:creationId xmlns:a16="http://schemas.microsoft.com/office/drawing/2014/main" id="{5EB369E8-70A6-B148-9237-274253C91601}"/>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3"/>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B28676E4-23BE-FF4B-A4E9-78D37CCD5FEA}"/>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61" name="TextBox 60">
                  <a:extLst>
                    <a:ext uri="{FF2B5EF4-FFF2-40B4-BE49-F238E27FC236}">
                      <a16:creationId xmlns:a16="http://schemas.microsoft.com/office/drawing/2014/main" id="{B28676E4-23BE-FF4B-A4E9-78D37CCD5FEA}"/>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4"/>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C7CC3961-EEEC-0E4A-8CE0-04ED4A164827}"/>
                    </a:ext>
                  </a:extLst>
                </p:cNvPr>
                <p:cNvSpPr/>
                <p:nvPr/>
              </p:nvSpPr>
              <p:spPr>
                <a:xfrm>
                  <a:off x="1990652" y="9783534"/>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62" name="Rounded Rectangle 61">
                  <a:extLst>
                    <a:ext uri="{FF2B5EF4-FFF2-40B4-BE49-F238E27FC236}">
                      <a16:creationId xmlns:a16="http://schemas.microsoft.com/office/drawing/2014/main" id="{C7CC3961-EEEC-0E4A-8CE0-04ED4A164827}"/>
                    </a:ext>
                  </a:extLst>
                </p:cNvPr>
                <p:cNvSpPr>
                  <a:spLocks noRot="1" noChangeAspect="1" noMove="1" noResize="1" noEditPoints="1" noAdjustHandles="1" noChangeArrowheads="1" noChangeShapeType="1" noTextEdit="1"/>
                </p:cNvSpPr>
                <p:nvPr/>
              </p:nvSpPr>
              <p:spPr>
                <a:xfrm>
                  <a:off x="1990652" y="9783534"/>
                  <a:ext cx="1707459" cy="204311"/>
                </a:xfrm>
                <a:prstGeom prst="roundRect">
                  <a:avLst/>
                </a:prstGeom>
                <a:blipFill>
                  <a:blip r:embed="rId15"/>
                  <a:stretch>
                    <a:fillRect l="-2920"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DA025ECA-00D1-254B-A8F8-5A6B21FC12FA}"/>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63" name="Rounded Rectangle 62">
                  <a:extLst>
                    <a:ext uri="{FF2B5EF4-FFF2-40B4-BE49-F238E27FC236}">
                      <a16:creationId xmlns:a16="http://schemas.microsoft.com/office/drawing/2014/main" id="{DA025ECA-00D1-254B-A8F8-5A6B21FC12FA}"/>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6"/>
                  <a:stretch>
                    <a:fillRect l="-275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49B50660-5285-AB43-B148-A72E4F2B0173}"/>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64" name="Rounded Rectangle 63">
                  <a:extLst>
                    <a:ext uri="{FF2B5EF4-FFF2-40B4-BE49-F238E27FC236}">
                      <a16:creationId xmlns:a16="http://schemas.microsoft.com/office/drawing/2014/main" id="{49B50660-5285-AB43-B148-A72E4F2B0173}"/>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17"/>
                  <a:stretch>
                    <a:fillRect l="-15625" b="-16667"/>
                  </a:stretch>
                </a:blipFill>
                <a:ln>
                  <a:solidFill>
                    <a:schemeClr val="tx1"/>
                  </a:solidFill>
                </a:ln>
              </p:spPr>
              <p:txBody>
                <a:bodyPr/>
                <a:lstStyle/>
                <a:p>
                  <a:r>
                    <a:rPr lang="en-GB">
                      <a:noFill/>
                    </a:rPr>
                    <a:t> </a:t>
                  </a:r>
                </a:p>
              </p:txBody>
            </p:sp>
          </mc:Fallback>
        </mc:AlternateContent>
      </p:grpSp>
      <p:cxnSp>
        <p:nvCxnSpPr>
          <p:cNvPr id="65" name="Straight Arrow Connector 64">
            <a:extLst>
              <a:ext uri="{FF2B5EF4-FFF2-40B4-BE49-F238E27FC236}">
                <a16:creationId xmlns:a16="http://schemas.microsoft.com/office/drawing/2014/main" id="{F435817A-3463-724A-AD9C-1596DE5D1A08}"/>
              </a:ext>
            </a:extLst>
          </p:cNvPr>
          <p:cNvCxnSpPr>
            <a:cxnSpLocks/>
            <a:stCxn id="49" idx="0"/>
            <a:endCxn id="46" idx="2"/>
          </p:cNvCxnSpPr>
          <p:nvPr/>
        </p:nvCxnSpPr>
        <p:spPr>
          <a:xfrm flipH="1" flipV="1">
            <a:off x="9752202" y="2745811"/>
            <a:ext cx="1143916" cy="476230"/>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74BCAF99-B7C7-0542-9CD4-71F32752EE46}"/>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67" name="Rectangle 66">
                <a:extLst>
                  <a:ext uri="{FF2B5EF4-FFF2-40B4-BE49-F238E27FC236}">
                    <a16:creationId xmlns:a16="http://schemas.microsoft.com/office/drawing/2014/main" id="{74BCAF99-B7C7-0542-9CD4-71F32752EE46}"/>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0A62345B-F0DA-DF4C-8A12-BECEE07ECF19}"/>
                  </a:ext>
                </a:extLst>
              </p:cNvPr>
              <p:cNvSpPr/>
              <p:nvPr/>
            </p:nvSpPr>
            <p:spPr>
              <a:xfrm>
                <a:off x="8193000" y="3825101"/>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69" name="Rectangle 68">
                <a:extLst>
                  <a:ext uri="{FF2B5EF4-FFF2-40B4-BE49-F238E27FC236}">
                    <a16:creationId xmlns:a16="http://schemas.microsoft.com/office/drawing/2014/main" id="{0A62345B-F0DA-DF4C-8A12-BECEE07ECF19}"/>
                  </a:ext>
                </a:extLst>
              </p:cNvPr>
              <p:cNvSpPr>
                <a:spLocks noRot="1" noChangeAspect="1" noMove="1" noResize="1" noEditPoints="1" noAdjustHandles="1" noChangeArrowheads="1" noChangeShapeType="1" noTextEdit="1"/>
              </p:cNvSpPr>
              <p:nvPr/>
            </p:nvSpPr>
            <p:spPr>
              <a:xfrm>
                <a:off x="8193000" y="3825101"/>
                <a:ext cx="365421" cy="2769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7F86F29F-433E-8348-9DB8-AA7C00CAFD6B}"/>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70" name="Rectangle 69">
                <a:extLst>
                  <a:ext uri="{FF2B5EF4-FFF2-40B4-BE49-F238E27FC236}">
                    <a16:creationId xmlns:a16="http://schemas.microsoft.com/office/drawing/2014/main" id="{7F86F29F-433E-8348-9DB8-AA7C00CAFD6B}"/>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07E06078-693C-034F-BF07-22B9A9352D5A}"/>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71" name="Rectangle 70">
                <a:extLst>
                  <a:ext uri="{FF2B5EF4-FFF2-40B4-BE49-F238E27FC236}">
                    <a16:creationId xmlns:a16="http://schemas.microsoft.com/office/drawing/2014/main" id="{07E06078-693C-034F-BF07-22B9A9352D5A}"/>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21"/>
                <a:stretch>
                  <a:fillRect/>
                </a:stretch>
              </a:blipFill>
            </p:spPr>
            <p:txBody>
              <a:bodyPr/>
              <a:lstStyle/>
              <a:p>
                <a:r>
                  <a:rPr lang="en-GB">
                    <a:noFill/>
                  </a:rPr>
                  <a:t> </a:t>
                </a:r>
              </a:p>
            </p:txBody>
          </p:sp>
        </mc:Fallback>
      </mc:AlternateContent>
      <p:cxnSp>
        <p:nvCxnSpPr>
          <p:cNvPr id="72" name="Straight Arrow Connector 71">
            <a:extLst>
              <a:ext uri="{FF2B5EF4-FFF2-40B4-BE49-F238E27FC236}">
                <a16:creationId xmlns:a16="http://schemas.microsoft.com/office/drawing/2014/main" id="{95742024-4C60-324E-850C-3EC56E5CD7DF}"/>
              </a:ext>
            </a:extLst>
          </p:cNvPr>
          <p:cNvCxnSpPr>
            <a:cxnSpLocks/>
            <a:endCxn id="49" idx="0"/>
          </p:cNvCxnSpPr>
          <p:nvPr/>
        </p:nvCxnSpPr>
        <p:spPr>
          <a:xfrm flipV="1">
            <a:off x="10896118" y="3222041"/>
            <a:ext cx="0" cy="2447716"/>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96E11F5E-99EC-DA40-B85C-97C296F97ABD}"/>
              </a:ext>
            </a:extLst>
          </p:cNvPr>
          <p:cNvSpPr txBox="1"/>
          <p:nvPr/>
        </p:nvSpPr>
        <p:spPr>
          <a:xfrm>
            <a:off x="9941079" y="2500729"/>
            <a:ext cx="445956" cy="276999"/>
          </a:xfrm>
          <a:prstGeom prst="rect">
            <a:avLst/>
          </a:prstGeom>
          <a:noFill/>
        </p:spPr>
        <p:txBody>
          <a:bodyPr wrap="none" rtlCol="0">
            <a:spAutoFit/>
          </a:bodyPr>
          <a:lstStyle/>
          <a:p>
            <a:r>
              <a:rPr lang="en-GB" sz="1200" i="1" dirty="0"/>
              <a:t>root</a:t>
            </a:r>
          </a:p>
        </p:txBody>
      </p:sp>
    </p:spTree>
    <p:extLst>
      <p:ext uri="{BB962C8B-B14F-4D97-AF65-F5344CB8AC3E}">
        <p14:creationId xmlns:p14="http://schemas.microsoft.com/office/powerpoint/2010/main" val="333556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a:xfrm>
                <a:off x="359626" y="1665066"/>
                <a:ext cx="6241066" cy="4240848"/>
              </a:xfrm>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1</m:t>
                            </m:r>
                          </m:sub>
                        </m:sSub>
                      </m:e>
                    </m:d>
                  </m:oMath>
                </a14:m>
                <a:endParaRPr lang="de-DE"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endParaRPr lang="en-GB" dirty="0"/>
              </a:p>
              <a:p>
                <a:pPr lvl="1"/>
                <a:r>
                  <a:rPr lang="en-GB" dirty="0"/>
                  <a:t>At this point, we have reached the former root and cannot merge further inbound</a:t>
                </a:r>
              </a:p>
              <a:p>
                <a:pPr lvl="2"/>
                <a:r>
                  <a:rPr lang="en-GB" dirty="0"/>
                  <a:t>Also: the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𝑋</m:t>
                        </m:r>
                      </m:sub>
                    </m:sSub>
                  </m:oMath>
                </a14:m>
                <a:r>
                  <a:rPr lang="en-GB" dirty="0"/>
                  <a:t> parcluster contains logical variable </a:t>
                </a:r>
                <a14:m>
                  <m:oMath xmlns:m="http://schemas.openxmlformats.org/officeDocument/2006/math">
                    <m:r>
                      <a:rPr lang="de-DE" i="1">
                        <a:latin typeface="Cambria Math" panose="02040503050406030204" pitchFamily="18" charset="0"/>
                      </a:rPr>
                      <m:t>𝑋</m:t>
                    </m:r>
                  </m:oMath>
                </a14:m>
                <a:r>
                  <a:rPr lang="en-GB" dirty="0"/>
                  <a:t>, which is not a subset or superset of the logical variables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t>
                </a:r>
                <a14:m>
                  <m:oMath xmlns:m="http://schemas.openxmlformats.org/officeDocument/2006/math">
                    <m:r>
                      <a:rPr lang="de-DE" i="1" dirty="0" smtClean="0">
                        <a:latin typeface="Cambria Math" panose="02040503050406030204" pitchFamily="18" charset="0"/>
                      </a:rPr>
                      <m:t>𝐷</m:t>
                    </m:r>
                    <m:r>
                      <a:rPr lang="de-DE" b="0" i="1" dirty="0" smtClean="0">
                        <a:latin typeface="Cambria Math" panose="02040503050406030204" pitchFamily="18" charset="0"/>
                      </a:rPr>
                      <m:t>,</m:t>
                    </m:r>
                    <m:r>
                      <a:rPr lang="de-DE" b="0" i="1" dirty="0" smtClean="0">
                        <a:latin typeface="Cambria Math" panose="02040503050406030204" pitchFamily="18" charset="0"/>
                      </a:rPr>
                      <m:t>𝐼</m:t>
                    </m:r>
                  </m:oMath>
                </a14:m>
                <a:r>
                  <a:rPr lang="en-GB" dirty="0"/>
                  <a:t>)</a:t>
                </a:r>
              </a:p>
              <a:p>
                <a:pPr lvl="2"/>
                <a:r>
                  <a:rPr lang="en-GB" dirty="0"/>
                  <a:t>Merging </a:t>
                </a:r>
                <a:r>
                  <a:rPr lang="en-GB" i="1" dirty="0"/>
                  <a:t>stops</a:t>
                </a:r>
                <a:br>
                  <a:rPr lang="en-GB" dirty="0"/>
                </a:br>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xfrm>
                <a:off x="359626" y="1665066"/>
                <a:ext cx="6241066" cy="4240848"/>
              </a:xfrm>
              <a:blipFill>
                <a:blip r:embed="rId2"/>
                <a:stretch>
                  <a:fillRect l="-2637"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36</a:t>
            </a:fld>
            <a:endParaRPr lang="en-GB"/>
          </a:p>
        </p:txBody>
      </p:sp>
      <p:sp>
        <p:nvSpPr>
          <p:cNvPr id="5" name="Date Placeholder 4">
            <a:extLst>
              <a:ext uri="{FF2B5EF4-FFF2-40B4-BE49-F238E27FC236}">
                <a16:creationId xmlns:a16="http://schemas.microsoft.com/office/drawing/2014/main" id="{ACBC3837-F727-4B4E-9713-6C1EF22016E0}"/>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C842BB19-2AB5-8141-BD64-1D9D8F3C8761}"/>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3AC0E39D-0105-A242-8CD7-81844CE587A5}"/>
                  </a:ext>
                </a:extLst>
              </p:cNvPr>
              <p:cNvSpPr/>
              <p:nvPr/>
            </p:nvSpPr>
            <p:spPr>
              <a:xfrm>
                <a:off x="10654910" y="2453494"/>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30" name="Rectangle 29">
                <a:extLst>
                  <a:ext uri="{FF2B5EF4-FFF2-40B4-BE49-F238E27FC236}">
                    <a16:creationId xmlns:a16="http://schemas.microsoft.com/office/drawing/2014/main" id="{3AC0E39D-0105-A242-8CD7-81844CE587A5}"/>
                  </a:ext>
                </a:extLst>
              </p:cNvPr>
              <p:cNvSpPr>
                <a:spLocks noRot="1" noChangeAspect="1" noMove="1" noResize="1" noEditPoints="1" noAdjustHandles="1" noChangeArrowheads="1" noChangeShapeType="1" noTextEdit="1"/>
              </p:cNvSpPr>
              <p:nvPr/>
            </p:nvSpPr>
            <p:spPr>
              <a:xfrm>
                <a:off x="10654910" y="2453494"/>
                <a:ext cx="483850" cy="369332"/>
              </a:xfrm>
              <a:prstGeom prst="rect">
                <a:avLst/>
              </a:prstGeom>
              <a:blipFill>
                <a:blip r:embed="rId3"/>
                <a:stretch>
                  <a:fillRect/>
                </a:stretch>
              </a:blipFill>
            </p:spPr>
            <p:txBody>
              <a:bodyPr/>
              <a:lstStyle/>
              <a:p>
                <a:r>
                  <a:rPr lang="en-GB">
                    <a:noFill/>
                  </a:rPr>
                  <a:t> </a:t>
                </a:r>
              </a:p>
            </p:txBody>
          </p:sp>
        </mc:Fallback>
      </mc:AlternateContent>
      <p:grpSp>
        <p:nvGrpSpPr>
          <p:cNvPr id="31" name="Group 30">
            <a:extLst>
              <a:ext uri="{FF2B5EF4-FFF2-40B4-BE49-F238E27FC236}">
                <a16:creationId xmlns:a16="http://schemas.microsoft.com/office/drawing/2014/main" id="{E1C382CA-E964-1643-AB96-C5F76207F4B0}"/>
              </a:ext>
            </a:extLst>
          </p:cNvPr>
          <p:cNvGrpSpPr/>
          <p:nvPr/>
        </p:nvGrpSpPr>
        <p:grpSpPr>
          <a:xfrm>
            <a:off x="5933062" y="2532313"/>
            <a:ext cx="4892813" cy="3409191"/>
            <a:chOff x="1990652" y="6848813"/>
            <a:chExt cx="4892813" cy="3409191"/>
          </a:xfrm>
        </p:grpSpPr>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B4C51CF2-CDF3-E346-9E82-EA9B2317F4E8}"/>
                    </a:ext>
                  </a:extLst>
                </p:cNvPr>
                <p:cNvSpPr/>
                <p:nvPr/>
              </p:nvSpPr>
              <p:spPr>
                <a:xfrm>
                  <a:off x="6410707" y="6975777"/>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32" name="Rectangle 31">
                  <a:extLst>
                    <a:ext uri="{FF2B5EF4-FFF2-40B4-BE49-F238E27FC236}">
                      <a16:creationId xmlns:a16="http://schemas.microsoft.com/office/drawing/2014/main" id="{B4C51CF2-CDF3-E346-9E82-EA9B2317F4E8}"/>
                    </a:ext>
                  </a:extLst>
                </p:cNvPr>
                <p:cNvSpPr>
                  <a:spLocks noRot="1" noChangeAspect="1" noMove="1" noResize="1" noEditPoints="1" noAdjustHandles="1" noChangeArrowheads="1" noChangeShapeType="1" noTextEdit="1"/>
                </p:cNvSpPr>
                <p:nvPr/>
              </p:nvSpPr>
              <p:spPr>
                <a:xfrm>
                  <a:off x="6410707" y="6975777"/>
                  <a:ext cx="472758" cy="369012"/>
                </a:xfrm>
                <a:prstGeom prst="rect">
                  <a:avLst/>
                </a:prstGeom>
                <a:blipFill>
                  <a:blip r:embed="rId4"/>
                  <a:stretch>
                    <a:fillRect b="-6667"/>
                  </a:stretch>
                </a:blipFill>
              </p:spPr>
              <p:txBody>
                <a:bodyPr/>
                <a:lstStyle/>
                <a:p>
                  <a:r>
                    <a:rPr lang="en-GB">
                      <a:noFill/>
                    </a:rPr>
                    <a:t> </a:t>
                  </a:r>
                </a:p>
              </p:txBody>
            </p:sp>
          </mc:Fallback>
        </mc:AlternateContent>
        <p:cxnSp>
          <p:nvCxnSpPr>
            <p:cNvPr id="33" name="Straight Connector 32">
              <a:extLst>
                <a:ext uri="{FF2B5EF4-FFF2-40B4-BE49-F238E27FC236}">
                  <a16:creationId xmlns:a16="http://schemas.microsoft.com/office/drawing/2014/main" id="{A1DD7E78-06F2-174F-9F91-023B13660CB6}"/>
                </a:ext>
              </a:extLst>
            </p:cNvPr>
            <p:cNvCxnSpPr>
              <a:cxnSpLocks/>
              <a:stCxn id="54" idx="0"/>
              <a:endCxn id="42"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B8D7B2-A02B-084B-BFCE-609DB71C518E}"/>
                </a:ext>
              </a:extLst>
            </p:cNvPr>
            <p:cNvCxnSpPr>
              <a:cxnSpLocks/>
              <a:stCxn id="44" idx="0"/>
              <a:endCxn id="39" idx="2"/>
            </p:cNvCxnSpPr>
            <p:nvPr/>
          </p:nvCxnSpPr>
          <p:spPr>
            <a:xfrm flipV="1">
              <a:off x="3839395" y="7071499"/>
              <a:ext cx="1970398" cy="4610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B3C81AEB-AF0F-D24E-8787-DB901EE24DF7}"/>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36" name="Rectangle 35">
                  <a:extLst>
                    <a:ext uri="{FF2B5EF4-FFF2-40B4-BE49-F238E27FC236}">
                      <a16:creationId xmlns:a16="http://schemas.microsoft.com/office/drawing/2014/main" id="{B3C81AEB-AF0F-D24E-8787-DB901EE24DF7}"/>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5"/>
                  <a:stretch>
                    <a:fillRect b="-3333"/>
                  </a:stretch>
                </a:blipFill>
              </p:spPr>
              <p:txBody>
                <a:bodyPr/>
                <a:lstStyle/>
                <a:p>
                  <a:r>
                    <a:rPr lang="en-GB">
                      <a:noFill/>
                    </a:rPr>
                    <a:t> </a:t>
                  </a:r>
                </a:p>
              </p:txBody>
            </p:sp>
          </mc:Fallback>
        </mc:AlternateContent>
        <p:cxnSp>
          <p:nvCxnSpPr>
            <p:cNvPr id="38" name="Straight Connector 37">
              <a:extLst>
                <a:ext uri="{FF2B5EF4-FFF2-40B4-BE49-F238E27FC236}">
                  <a16:creationId xmlns:a16="http://schemas.microsoft.com/office/drawing/2014/main" id="{4BFF1D09-F2D4-FD4C-8878-E6B5D02911E6}"/>
                </a:ext>
              </a:extLst>
            </p:cNvPr>
            <p:cNvCxnSpPr>
              <a:cxnSpLocks/>
              <a:stCxn id="57" idx="0"/>
              <a:endCxn id="39" idx="2"/>
            </p:cNvCxnSpPr>
            <p:nvPr/>
          </p:nvCxnSpPr>
          <p:spPr>
            <a:xfrm flipV="1">
              <a:off x="5806802" y="7071499"/>
              <a:ext cx="2991" cy="27104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D38E3CC3-101A-A340-B242-79DAA4502B74}"/>
                    </a:ext>
                  </a:extLst>
                </p:cNvPr>
                <p:cNvSpPr/>
                <p:nvPr/>
              </p:nvSpPr>
              <p:spPr>
                <a:xfrm>
                  <a:off x="4846199" y="6848813"/>
                  <a:ext cx="1927187" cy="2226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de-DE" sz="1200" i="1">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r>
                              <m:rPr>
                                <m:nor/>
                              </m:rPr>
                              <a:rPr lang="en-GB" sz="1200" dirty="0">
                                <a:solidFill>
                                  <a:schemeClr val="tx1">
                                    <a:lumMod val="60000"/>
                                    <a:lumOff val="40000"/>
                                  </a:schemeClr>
                                </a:solidFill>
                              </a:rPr>
                              <m:t> </m:t>
                            </m:r>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sub>
                        </m:sSub>
                      </m:oMath>
                    </m:oMathPara>
                  </a14:m>
                  <a:endParaRPr lang="en-GB" sz="1200" dirty="0">
                    <a:solidFill>
                      <a:schemeClr val="tx1">
                        <a:lumMod val="60000"/>
                        <a:lumOff val="40000"/>
                      </a:schemeClr>
                    </a:solidFill>
                  </a:endParaRPr>
                </a:p>
              </p:txBody>
            </p:sp>
          </mc:Choice>
          <mc:Fallback xmlns="">
            <p:sp>
              <p:nvSpPr>
                <p:cNvPr id="39" name="Rounded Rectangle 38">
                  <a:extLst>
                    <a:ext uri="{FF2B5EF4-FFF2-40B4-BE49-F238E27FC236}">
                      <a16:creationId xmlns:a16="http://schemas.microsoft.com/office/drawing/2014/main" id="{D38E3CC3-101A-A340-B242-79DAA4502B74}"/>
                    </a:ext>
                  </a:extLst>
                </p:cNvPr>
                <p:cNvSpPr>
                  <a:spLocks noRot="1" noChangeAspect="1" noMove="1" noResize="1" noEditPoints="1" noAdjustHandles="1" noChangeArrowheads="1" noChangeShapeType="1" noTextEdit="1"/>
                </p:cNvSpPr>
                <p:nvPr/>
              </p:nvSpPr>
              <p:spPr>
                <a:xfrm>
                  <a:off x="4846199" y="6848813"/>
                  <a:ext cx="1927187" cy="222686"/>
                </a:xfrm>
                <a:prstGeom prst="roundRect">
                  <a:avLst/>
                </a:prstGeom>
                <a:blipFill>
                  <a:blip r:embed="rId6"/>
                  <a:stretch>
                    <a:fillRect l="-2597" t="-10000" b="-10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270C279B-1F49-BD4D-A78B-5CD318916803}"/>
                    </a:ext>
                  </a:extLst>
                </p:cNvPr>
                <p:cNvSpPr/>
                <p:nvPr/>
              </p:nvSpPr>
              <p:spPr>
                <a:xfrm>
                  <a:off x="3361634" y="8168233"/>
                  <a:ext cx="95733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42" name="Rounded Rectangle 41">
                  <a:extLst>
                    <a:ext uri="{FF2B5EF4-FFF2-40B4-BE49-F238E27FC236}">
                      <a16:creationId xmlns:a16="http://schemas.microsoft.com/office/drawing/2014/main" id="{270C279B-1F49-BD4D-A78B-5CD318916803}"/>
                    </a:ext>
                  </a:extLst>
                </p:cNvPr>
                <p:cNvSpPr>
                  <a:spLocks noRot="1" noChangeAspect="1" noMove="1" noResize="1" noEditPoints="1" noAdjustHandles="1" noChangeArrowheads="1" noChangeShapeType="1" noTextEdit="1"/>
                </p:cNvSpPr>
                <p:nvPr/>
              </p:nvSpPr>
              <p:spPr>
                <a:xfrm>
                  <a:off x="3361634" y="8168233"/>
                  <a:ext cx="957333" cy="204311"/>
                </a:xfrm>
                <a:prstGeom prst="roundRect">
                  <a:avLst/>
                </a:prstGeom>
                <a:blipFill>
                  <a:blip r:embed="rId7"/>
                  <a:stretch>
                    <a:fillRect l="-5128"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17C041F-09FB-1F4B-9089-C6630A20AA9D}"/>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44" name="TextBox 43">
                  <a:extLst>
                    <a:ext uri="{FF2B5EF4-FFF2-40B4-BE49-F238E27FC236}">
                      <a16:creationId xmlns:a16="http://schemas.microsoft.com/office/drawing/2014/main" id="{817C041F-09FB-1F4B-9089-C6630A20AA9D}"/>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8"/>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BEC65ADF-1A8C-C342-847E-66777C6349B5}"/>
                </a:ext>
              </a:extLst>
            </p:cNvPr>
            <p:cNvCxnSpPr>
              <a:cxnSpLocks/>
              <a:stCxn id="49" idx="0"/>
              <a:endCxn id="42" idx="2"/>
            </p:cNvCxnSpPr>
            <p:nvPr/>
          </p:nvCxnSpPr>
          <p:spPr>
            <a:xfrm flipV="1">
              <a:off x="2844383" y="8372544"/>
              <a:ext cx="995918"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9825E33-E719-CF4B-930C-593269482548}"/>
                </a:ext>
              </a:extLst>
            </p:cNvPr>
            <p:cNvCxnSpPr>
              <a:cxnSpLocks/>
              <a:stCxn id="42" idx="0"/>
              <a:endCxn id="44"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57505B58-06F5-D148-B9BB-94870A938CC9}"/>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47" name="Rectangle 46">
                  <a:extLst>
                    <a:ext uri="{FF2B5EF4-FFF2-40B4-BE49-F238E27FC236}">
                      <a16:creationId xmlns:a16="http://schemas.microsoft.com/office/drawing/2014/main" id="{57505B58-06F5-D148-B9BB-94870A938CC9}"/>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9"/>
                  <a:stretch>
                    <a:fillRect b="-3333"/>
                  </a:stretch>
                </a:blipFill>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C697A873-D92F-0A44-A628-BFCFD555FCC2}"/>
                </a:ext>
              </a:extLst>
            </p:cNvPr>
            <p:cNvCxnSpPr>
              <a:cxnSpLocks/>
              <a:stCxn id="55" idx="0"/>
              <a:endCxn id="49"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8008B40C-F3B1-EA4E-821D-DB263542DF09}"/>
                    </a:ext>
                  </a:extLst>
                </p:cNvPr>
                <p:cNvSpPr/>
                <p:nvPr/>
              </p:nvSpPr>
              <p:spPr>
                <a:xfrm>
                  <a:off x="1990653" y="8795446"/>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49" name="Rounded Rectangle 48">
                  <a:extLst>
                    <a:ext uri="{FF2B5EF4-FFF2-40B4-BE49-F238E27FC236}">
                      <a16:creationId xmlns:a16="http://schemas.microsoft.com/office/drawing/2014/main" id="{8008B40C-F3B1-EA4E-821D-DB263542DF09}"/>
                    </a:ext>
                  </a:extLst>
                </p:cNvPr>
                <p:cNvSpPr>
                  <a:spLocks noRot="1" noChangeAspect="1" noMove="1" noResize="1" noEditPoints="1" noAdjustHandles="1" noChangeArrowheads="1" noChangeShapeType="1" noTextEdit="1"/>
                </p:cNvSpPr>
                <p:nvPr/>
              </p:nvSpPr>
              <p:spPr>
                <a:xfrm>
                  <a:off x="1990653" y="8795446"/>
                  <a:ext cx="1707459" cy="204311"/>
                </a:xfrm>
                <a:prstGeom prst="roundRect">
                  <a:avLst/>
                </a:prstGeom>
                <a:blipFill>
                  <a:blip r:embed="rId10"/>
                  <a:stretch>
                    <a:fillRect l="-292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10E71056-4681-CC44-95E3-B11A46E45E3F}"/>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50" name="Rectangle 49">
                  <a:extLst>
                    <a:ext uri="{FF2B5EF4-FFF2-40B4-BE49-F238E27FC236}">
                      <a16:creationId xmlns:a16="http://schemas.microsoft.com/office/drawing/2014/main" id="{10E71056-4681-CC44-95E3-B11A46E45E3F}"/>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1"/>
                  <a:stretch>
                    <a:fillRect b="-3333"/>
                  </a:stretch>
                </a:blipFill>
              </p:spPr>
              <p:txBody>
                <a:bodyPr/>
                <a:lstStyle/>
                <a:p>
                  <a:r>
                    <a:rPr lang="en-GB">
                      <a:noFill/>
                    </a:rPr>
                    <a:t> </a:t>
                  </a:r>
                </a:p>
              </p:txBody>
            </p:sp>
          </mc:Fallback>
        </mc:AlternateContent>
        <p:cxnSp>
          <p:nvCxnSpPr>
            <p:cNvPr id="51" name="Straight Connector 50">
              <a:extLst>
                <a:ext uri="{FF2B5EF4-FFF2-40B4-BE49-F238E27FC236}">
                  <a16:creationId xmlns:a16="http://schemas.microsoft.com/office/drawing/2014/main" id="{5898B0CF-1951-5549-A94E-665630523222}"/>
                </a:ext>
              </a:extLst>
            </p:cNvPr>
            <p:cNvCxnSpPr>
              <a:cxnSpLocks/>
              <a:stCxn id="56" idx="0"/>
              <a:endCxn id="53"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1C7C794-A72E-F74C-A31F-0741AF592543}"/>
                </a:ext>
              </a:extLst>
            </p:cNvPr>
            <p:cNvCxnSpPr>
              <a:cxnSpLocks/>
              <a:stCxn id="53" idx="0"/>
              <a:endCxn id="54"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2E23792B-230E-4643-ADF0-7CC67E5F0279}"/>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53" name="Rounded Rectangle 52">
                  <a:extLst>
                    <a:ext uri="{FF2B5EF4-FFF2-40B4-BE49-F238E27FC236}">
                      <a16:creationId xmlns:a16="http://schemas.microsoft.com/office/drawing/2014/main" id="{2E23792B-230E-4643-ADF0-7CC67E5F0279}"/>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2"/>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EF9E9D7-89F4-7642-B3F1-1B1BD8789652}"/>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54" name="TextBox 53">
                  <a:extLst>
                    <a:ext uri="{FF2B5EF4-FFF2-40B4-BE49-F238E27FC236}">
                      <a16:creationId xmlns:a16="http://schemas.microsoft.com/office/drawing/2014/main" id="{FEF9E9D7-89F4-7642-B3F1-1B1BD8789652}"/>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3"/>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F5E33687-CC4D-8E4E-A286-93B1000AEAB1}"/>
                    </a:ext>
                  </a:extLst>
                </p:cNvPr>
                <p:cNvSpPr/>
                <p:nvPr/>
              </p:nvSpPr>
              <p:spPr>
                <a:xfrm>
                  <a:off x="1990652" y="9783534"/>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55" name="Rounded Rectangle 54">
                  <a:extLst>
                    <a:ext uri="{FF2B5EF4-FFF2-40B4-BE49-F238E27FC236}">
                      <a16:creationId xmlns:a16="http://schemas.microsoft.com/office/drawing/2014/main" id="{F5E33687-CC4D-8E4E-A286-93B1000AEAB1}"/>
                    </a:ext>
                  </a:extLst>
                </p:cNvPr>
                <p:cNvSpPr>
                  <a:spLocks noRot="1" noChangeAspect="1" noMove="1" noResize="1" noEditPoints="1" noAdjustHandles="1" noChangeArrowheads="1" noChangeShapeType="1" noTextEdit="1"/>
                </p:cNvSpPr>
                <p:nvPr/>
              </p:nvSpPr>
              <p:spPr>
                <a:xfrm>
                  <a:off x="1990652" y="9783534"/>
                  <a:ext cx="1707459" cy="204311"/>
                </a:xfrm>
                <a:prstGeom prst="roundRect">
                  <a:avLst/>
                </a:prstGeom>
                <a:blipFill>
                  <a:blip r:embed="rId14"/>
                  <a:stretch>
                    <a:fillRect l="-2920"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116BA01E-259C-724C-A098-95375E9CBA24}"/>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56" name="Rounded Rectangle 55">
                  <a:extLst>
                    <a:ext uri="{FF2B5EF4-FFF2-40B4-BE49-F238E27FC236}">
                      <a16:creationId xmlns:a16="http://schemas.microsoft.com/office/drawing/2014/main" id="{116BA01E-259C-724C-A098-95375E9CBA24}"/>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5"/>
                  <a:stretch>
                    <a:fillRect l="-275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AC332F05-66B2-2345-A649-4752E41350D4}"/>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57" name="Rounded Rectangle 56">
                  <a:extLst>
                    <a:ext uri="{FF2B5EF4-FFF2-40B4-BE49-F238E27FC236}">
                      <a16:creationId xmlns:a16="http://schemas.microsoft.com/office/drawing/2014/main" id="{AC332F05-66B2-2345-A649-4752E41350D4}"/>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16"/>
                  <a:stretch>
                    <a:fillRect l="-15625" b="-16667"/>
                  </a:stretch>
                </a:blipFill>
                <a:ln>
                  <a:solidFill>
                    <a:schemeClr val="tx1"/>
                  </a:solidFill>
                </a:ln>
              </p:spPr>
              <p:txBody>
                <a:bodyPr/>
                <a:lstStyle/>
                <a:p>
                  <a:r>
                    <a:rPr lang="en-GB">
                      <a:noFill/>
                    </a:rPr>
                    <a:t> </a:t>
                  </a:r>
                </a:p>
              </p:txBody>
            </p:sp>
          </mc:Fallback>
        </mc:AlternateContent>
      </p:grpSp>
      <p:cxnSp>
        <p:nvCxnSpPr>
          <p:cNvPr id="58" name="Straight Arrow Connector 57">
            <a:extLst>
              <a:ext uri="{FF2B5EF4-FFF2-40B4-BE49-F238E27FC236}">
                <a16:creationId xmlns:a16="http://schemas.microsoft.com/office/drawing/2014/main" id="{B5CD681B-9232-0844-81B5-7D22A0AEAFAB}"/>
              </a:ext>
            </a:extLst>
          </p:cNvPr>
          <p:cNvCxnSpPr>
            <a:cxnSpLocks/>
            <a:endCxn id="39" idx="2"/>
          </p:cNvCxnSpPr>
          <p:nvPr/>
        </p:nvCxnSpPr>
        <p:spPr>
          <a:xfrm flipH="1" flipV="1">
            <a:off x="9752203" y="2754999"/>
            <a:ext cx="1143915" cy="467042"/>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379036FA-8023-3C48-A5C8-C520709F9997}"/>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59" name="Rectangle 58">
                <a:extLst>
                  <a:ext uri="{FF2B5EF4-FFF2-40B4-BE49-F238E27FC236}">
                    <a16:creationId xmlns:a16="http://schemas.microsoft.com/office/drawing/2014/main" id="{379036FA-8023-3C48-A5C8-C520709F9997}"/>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37070B49-8DB5-AA40-8695-43FDD35E318D}"/>
                  </a:ext>
                </a:extLst>
              </p:cNvPr>
              <p:cNvSpPr/>
              <p:nvPr/>
            </p:nvSpPr>
            <p:spPr>
              <a:xfrm>
                <a:off x="8193000" y="3825101"/>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60" name="Rectangle 59">
                <a:extLst>
                  <a:ext uri="{FF2B5EF4-FFF2-40B4-BE49-F238E27FC236}">
                    <a16:creationId xmlns:a16="http://schemas.microsoft.com/office/drawing/2014/main" id="{37070B49-8DB5-AA40-8695-43FDD35E318D}"/>
                  </a:ext>
                </a:extLst>
              </p:cNvPr>
              <p:cNvSpPr>
                <a:spLocks noRot="1" noChangeAspect="1" noMove="1" noResize="1" noEditPoints="1" noAdjustHandles="1" noChangeArrowheads="1" noChangeShapeType="1" noTextEdit="1"/>
              </p:cNvSpPr>
              <p:nvPr/>
            </p:nvSpPr>
            <p:spPr>
              <a:xfrm>
                <a:off x="8193000" y="3825101"/>
                <a:ext cx="365421" cy="2769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8657E3CB-8691-0C40-980D-61BC0C5D8C9B}"/>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61" name="Rectangle 60">
                <a:extLst>
                  <a:ext uri="{FF2B5EF4-FFF2-40B4-BE49-F238E27FC236}">
                    <a16:creationId xmlns:a16="http://schemas.microsoft.com/office/drawing/2014/main" id="{8657E3CB-8691-0C40-980D-61BC0C5D8C9B}"/>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9DEDFCA5-E137-774C-9E31-D28979A5FBBD}"/>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62" name="Rectangle 61">
                <a:extLst>
                  <a:ext uri="{FF2B5EF4-FFF2-40B4-BE49-F238E27FC236}">
                    <a16:creationId xmlns:a16="http://schemas.microsoft.com/office/drawing/2014/main" id="{9DEDFCA5-E137-774C-9E31-D28979A5FBBD}"/>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20"/>
                <a:stretch>
                  <a:fillRect/>
                </a:stretch>
              </a:blipFill>
            </p:spPr>
            <p:txBody>
              <a:bodyPr/>
              <a:lstStyle/>
              <a:p>
                <a:r>
                  <a:rPr lang="en-GB">
                    <a:noFill/>
                  </a:rPr>
                  <a:t> </a:t>
                </a:r>
              </a:p>
            </p:txBody>
          </p:sp>
        </mc:Fallback>
      </mc:AlternateContent>
      <p:cxnSp>
        <p:nvCxnSpPr>
          <p:cNvPr id="63" name="Straight Arrow Connector 62">
            <a:extLst>
              <a:ext uri="{FF2B5EF4-FFF2-40B4-BE49-F238E27FC236}">
                <a16:creationId xmlns:a16="http://schemas.microsoft.com/office/drawing/2014/main" id="{988BA2AE-A1CB-514B-8726-BF4CDBE6A77D}"/>
              </a:ext>
            </a:extLst>
          </p:cNvPr>
          <p:cNvCxnSpPr>
            <a:cxnSpLocks/>
          </p:cNvCxnSpPr>
          <p:nvPr/>
        </p:nvCxnSpPr>
        <p:spPr>
          <a:xfrm flipV="1">
            <a:off x="10896118" y="3222041"/>
            <a:ext cx="0" cy="2447716"/>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CBC3CB6-CAAB-9F41-A90F-E4F94D1373C0}"/>
              </a:ext>
            </a:extLst>
          </p:cNvPr>
          <p:cNvSpPr txBox="1"/>
          <p:nvPr/>
        </p:nvSpPr>
        <p:spPr>
          <a:xfrm>
            <a:off x="9932524" y="2323947"/>
            <a:ext cx="445956" cy="276999"/>
          </a:xfrm>
          <a:prstGeom prst="rect">
            <a:avLst/>
          </a:prstGeom>
          <a:noFill/>
        </p:spPr>
        <p:txBody>
          <a:bodyPr wrap="none" rtlCol="0">
            <a:spAutoFit/>
          </a:bodyPr>
          <a:lstStyle/>
          <a:p>
            <a:r>
              <a:rPr lang="en-GB" sz="1200" i="1" dirty="0"/>
              <a:t>root</a:t>
            </a:r>
          </a:p>
        </p:txBody>
      </p:sp>
    </p:spTree>
    <p:extLst>
      <p:ext uri="{BB962C8B-B14F-4D97-AF65-F5344CB8AC3E}">
        <p14:creationId xmlns:p14="http://schemas.microsoft.com/office/powerpoint/2010/main" val="3164085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a:xfrm>
                <a:off x="359625" y="1665066"/>
                <a:ext cx="6002027" cy="4240848"/>
              </a:xfrm>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0</m:t>
                            </m:r>
                          </m:sub>
                        </m:sSub>
                      </m:e>
                    </m:d>
                  </m:oMath>
                </a14:m>
                <a:endParaRPr lang="en-GB"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0</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0</m:t>
                        </m:r>
                      </m:sub>
                    </m:sSub>
                  </m:oMath>
                </a14:m>
                <a:r>
                  <a:rPr lang="en-GB" dirty="0"/>
                  <a:t> subset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again)</a:t>
                </a:r>
              </a:p>
              <a:p>
                <a:pPr lvl="1"/>
                <a:r>
                  <a:rPr lang="en-GB" dirty="0"/>
                  <a:t>At this point, we have reached the former root again and cannot merge further inbound</a:t>
                </a:r>
              </a:p>
              <a:p>
                <a:pPr lvl="2"/>
                <a:r>
                  <a:rPr lang="en-GB" dirty="0"/>
                  <a:t>Also again: the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𝑋</m:t>
                        </m:r>
                      </m:sub>
                    </m:sSub>
                  </m:oMath>
                </a14:m>
                <a:r>
                  <a:rPr lang="en-GB" dirty="0"/>
                  <a:t> parcluster contains logical variable </a:t>
                </a:r>
                <a14:m>
                  <m:oMath xmlns:m="http://schemas.openxmlformats.org/officeDocument/2006/math">
                    <m:r>
                      <a:rPr lang="de-DE" i="1">
                        <a:latin typeface="Cambria Math" panose="02040503050406030204" pitchFamily="18" charset="0"/>
                      </a:rPr>
                      <m:t>𝑋</m:t>
                    </m:r>
                  </m:oMath>
                </a14:m>
                <a:r>
                  <a:rPr lang="en-GB" dirty="0"/>
                  <a:t>, which is not a subset or superset </a:t>
                </a:r>
                <a:br>
                  <a:rPr lang="en-GB" dirty="0"/>
                </a:br>
                <a:r>
                  <a:rPr lang="en-GB" dirty="0"/>
                  <a:t>of the logical variables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a:t>
                </a:r>
                <a14:m>
                  <m:oMath xmlns:m="http://schemas.openxmlformats.org/officeDocument/2006/math">
                    <m:r>
                      <a:rPr lang="de-DE" i="1" dirty="0">
                        <a:latin typeface="Cambria Math" panose="02040503050406030204" pitchFamily="18" charset="0"/>
                      </a:rPr>
                      <m:t>𝐷</m:t>
                    </m:r>
                    <m:r>
                      <a:rPr lang="de-DE" i="1" dirty="0">
                        <a:latin typeface="Cambria Math" panose="02040503050406030204" pitchFamily="18" charset="0"/>
                      </a:rPr>
                      <m:t>,</m:t>
                    </m:r>
                    <m:r>
                      <a:rPr lang="de-DE" i="1" dirty="0">
                        <a:latin typeface="Cambria Math" panose="02040503050406030204" pitchFamily="18" charset="0"/>
                      </a:rPr>
                      <m:t>𝐼</m:t>
                    </m:r>
                  </m:oMath>
                </a14:m>
                <a:r>
                  <a:rPr lang="en-GB" dirty="0"/>
                  <a:t>)</a:t>
                </a:r>
              </a:p>
              <a:p>
                <a:pPr lvl="2"/>
                <a:r>
                  <a:rPr lang="en-GB" dirty="0"/>
                  <a:t>Merging </a:t>
                </a:r>
                <a:r>
                  <a:rPr lang="en-GB" i="1" dirty="0"/>
                  <a:t>stops</a:t>
                </a:r>
                <a:br>
                  <a:rPr lang="en-GB" dirty="0"/>
                </a:br>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xfrm>
                <a:off x="359625" y="1665066"/>
                <a:ext cx="6002027" cy="4240848"/>
              </a:xfrm>
              <a:blipFill>
                <a:blip r:embed="rId2"/>
                <a:stretch>
                  <a:fillRect l="-2743" t="-2687" r="-42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37</a:t>
            </a:fld>
            <a:endParaRPr lang="en-GB"/>
          </a:p>
        </p:txBody>
      </p:sp>
      <p:sp>
        <p:nvSpPr>
          <p:cNvPr id="5" name="Date Placeholder 4">
            <a:extLst>
              <a:ext uri="{FF2B5EF4-FFF2-40B4-BE49-F238E27FC236}">
                <a16:creationId xmlns:a16="http://schemas.microsoft.com/office/drawing/2014/main" id="{C92A5024-042A-694B-A54D-C338BC970E2A}"/>
              </a:ext>
            </a:extLst>
          </p:cNvPr>
          <p:cNvSpPr>
            <a:spLocks noGrp="1"/>
          </p:cNvSpPr>
          <p:nvPr>
            <p:ph type="dt" sz="half" idx="2"/>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4792BFC1-C86B-344D-BE8A-4FCF7FDCE2D9}"/>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F9BA8D9F-72C4-0C47-9766-E2BF8C85A06F}"/>
                  </a:ext>
                </a:extLst>
              </p:cNvPr>
              <p:cNvSpPr/>
              <p:nvPr/>
            </p:nvSpPr>
            <p:spPr>
              <a:xfrm>
                <a:off x="10654910" y="2453494"/>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32" name="Rectangle 31">
                <a:extLst>
                  <a:ext uri="{FF2B5EF4-FFF2-40B4-BE49-F238E27FC236}">
                    <a16:creationId xmlns:a16="http://schemas.microsoft.com/office/drawing/2014/main" id="{F9BA8D9F-72C4-0C47-9766-E2BF8C85A06F}"/>
                  </a:ext>
                </a:extLst>
              </p:cNvPr>
              <p:cNvSpPr>
                <a:spLocks noRot="1" noChangeAspect="1" noMove="1" noResize="1" noEditPoints="1" noAdjustHandles="1" noChangeArrowheads="1" noChangeShapeType="1" noTextEdit="1"/>
              </p:cNvSpPr>
              <p:nvPr/>
            </p:nvSpPr>
            <p:spPr>
              <a:xfrm>
                <a:off x="10654910" y="2453494"/>
                <a:ext cx="483850" cy="369332"/>
              </a:xfrm>
              <a:prstGeom prst="rect">
                <a:avLst/>
              </a:prstGeom>
              <a:blipFill>
                <a:blip r:embed="rId3"/>
                <a:stretch>
                  <a:fillRect/>
                </a:stretch>
              </a:blipFill>
            </p:spPr>
            <p:txBody>
              <a:bodyPr/>
              <a:lstStyle/>
              <a:p>
                <a:r>
                  <a:rPr lang="en-GB">
                    <a:noFill/>
                  </a:rPr>
                  <a:t> </a:t>
                </a:r>
              </a:p>
            </p:txBody>
          </p:sp>
        </mc:Fallback>
      </mc:AlternateContent>
      <p:grpSp>
        <p:nvGrpSpPr>
          <p:cNvPr id="33" name="Group 32">
            <a:extLst>
              <a:ext uri="{FF2B5EF4-FFF2-40B4-BE49-F238E27FC236}">
                <a16:creationId xmlns:a16="http://schemas.microsoft.com/office/drawing/2014/main" id="{2FD99657-350C-344C-B4C2-CD3EEABDC88D}"/>
              </a:ext>
            </a:extLst>
          </p:cNvPr>
          <p:cNvGrpSpPr/>
          <p:nvPr/>
        </p:nvGrpSpPr>
        <p:grpSpPr>
          <a:xfrm>
            <a:off x="5933062" y="2532313"/>
            <a:ext cx="4892813" cy="3409191"/>
            <a:chOff x="1990652" y="6848813"/>
            <a:chExt cx="4892813" cy="3409191"/>
          </a:xfrm>
        </p:grpSpPr>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B2437A0-5C56-B940-88A9-5C801415157F}"/>
                    </a:ext>
                  </a:extLst>
                </p:cNvPr>
                <p:cNvSpPr/>
                <p:nvPr/>
              </p:nvSpPr>
              <p:spPr>
                <a:xfrm>
                  <a:off x="6410707" y="6975777"/>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34" name="Rectangle 33">
                  <a:extLst>
                    <a:ext uri="{FF2B5EF4-FFF2-40B4-BE49-F238E27FC236}">
                      <a16:creationId xmlns:a16="http://schemas.microsoft.com/office/drawing/2014/main" id="{EB2437A0-5C56-B940-88A9-5C801415157F}"/>
                    </a:ext>
                  </a:extLst>
                </p:cNvPr>
                <p:cNvSpPr>
                  <a:spLocks noRot="1" noChangeAspect="1" noMove="1" noResize="1" noEditPoints="1" noAdjustHandles="1" noChangeArrowheads="1" noChangeShapeType="1" noTextEdit="1"/>
                </p:cNvSpPr>
                <p:nvPr/>
              </p:nvSpPr>
              <p:spPr>
                <a:xfrm>
                  <a:off x="6410707" y="6975777"/>
                  <a:ext cx="472758" cy="369012"/>
                </a:xfrm>
                <a:prstGeom prst="rect">
                  <a:avLst/>
                </a:prstGeom>
                <a:blipFill>
                  <a:blip r:embed="rId4"/>
                  <a:stretch>
                    <a:fillRect b="-6667"/>
                  </a:stretch>
                </a:blipFill>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6F9E71F8-9AE3-C542-9849-B345C41C9D7B}"/>
                </a:ext>
              </a:extLst>
            </p:cNvPr>
            <p:cNvCxnSpPr>
              <a:cxnSpLocks/>
              <a:stCxn id="54" idx="0"/>
              <a:endCxn id="43"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DB89081-15B4-FC4B-A69B-AD9C4AD1D0EE}"/>
                </a:ext>
              </a:extLst>
            </p:cNvPr>
            <p:cNvCxnSpPr>
              <a:cxnSpLocks/>
              <a:stCxn id="44" idx="0"/>
              <a:endCxn id="42" idx="2"/>
            </p:cNvCxnSpPr>
            <p:nvPr/>
          </p:nvCxnSpPr>
          <p:spPr>
            <a:xfrm flipV="1">
              <a:off x="3839395" y="7071499"/>
              <a:ext cx="1970398" cy="4610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30D6DBAD-3FAB-F249-9607-CF82246EB30C}"/>
                    </a:ext>
                  </a:extLst>
                </p:cNvPr>
                <p:cNvSpPr/>
                <p:nvPr/>
              </p:nvSpPr>
              <p:spPr>
                <a:xfrm>
                  <a:off x="5570752"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38" name="Rectangle 37">
                  <a:extLst>
                    <a:ext uri="{FF2B5EF4-FFF2-40B4-BE49-F238E27FC236}">
                      <a16:creationId xmlns:a16="http://schemas.microsoft.com/office/drawing/2014/main" id="{30D6DBAD-3FAB-F249-9607-CF82246EB30C}"/>
                    </a:ext>
                  </a:extLst>
                </p:cNvPr>
                <p:cNvSpPr>
                  <a:spLocks noRot="1" noChangeAspect="1" noMove="1" noResize="1" noEditPoints="1" noAdjustHandles="1" noChangeArrowheads="1" noChangeShapeType="1" noTextEdit="1"/>
                </p:cNvSpPr>
                <p:nvPr/>
              </p:nvSpPr>
              <p:spPr>
                <a:xfrm>
                  <a:off x="5570752" y="9885643"/>
                  <a:ext cx="478080" cy="369012"/>
                </a:xfrm>
                <a:prstGeom prst="rect">
                  <a:avLst/>
                </a:prstGeom>
                <a:blipFill>
                  <a:blip r:embed="rId5"/>
                  <a:stretch>
                    <a:fillRect b="-3333"/>
                  </a:stretch>
                </a:blipFill>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84BF1DEE-95CC-E24A-8E3F-7528E6CC9560}"/>
                </a:ext>
              </a:extLst>
            </p:cNvPr>
            <p:cNvCxnSpPr>
              <a:cxnSpLocks/>
              <a:stCxn id="57" idx="0"/>
              <a:endCxn id="42" idx="2"/>
            </p:cNvCxnSpPr>
            <p:nvPr/>
          </p:nvCxnSpPr>
          <p:spPr>
            <a:xfrm flipV="1">
              <a:off x="5806802" y="7071499"/>
              <a:ext cx="2991" cy="27104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0E6D8D7A-F8C5-DF4B-9991-3ACFBDCF8786}"/>
                    </a:ext>
                  </a:extLst>
                </p:cNvPr>
                <p:cNvSpPr/>
                <p:nvPr/>
              </p:nvSpPr>
              <p:spPr>
                <a:xfrm>
                  <a:off x="4846199" y="6848813"/>
                  <a:ext cx="1927187" cy="2226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de-DE" sz="1200" i="1">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r>
                              <m:rPr>
                                <m:nor/>
                              </m:rPr>
                              <a:rPr lang="en-GB" sz="1200" dirty="0">
                                <a:solidFill>
                                  <a:schemeClr val="tx1">
                                    <a:lumMod val="60000"/>
                                    <a:lumOff val="40000"/>
                                  </a:schemeClr>
                                </a:solidFill>
                              </a:rPr>
                              <m:t> </m:t>
                            </m:r>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sub>
                        </m:sSub>
                      </m:oMath>
                    </m:oMathPara>
                  </a14:m>
                  <a:endParaRPr lang="en-GB" sz="1200" dirty="0">
                    <a:solidFill>
                      <a:schemeClr val="tx1">
                        <a:lumMod val="60000"/>
                        <a:lumOff val="40000"/>
                      </a:schemeClr>
                    </a:solidFill>
                  </a:endParaRPr>
                </a:p>
              </p:txBody>
            </p:sp>
          </mc:Choice>
          <mc:Fallback xmlns="">
            <p:sp>
              <p:nvSpPr>
                <p:cNvPr id="42" name="Rounded Rectangle 41">
                  <a:extLst>
                    <a:ext uri="{FF2B5EF4-FFF2-40B4-BE49-F238E27FC236}">
                      <a16:creationId xmlns:a16="http://schemas.microsoft.com/office/drawing/2014/main" id="{0E6D8D7A-F8C5-DF4B-9991-3ACFBDCF8786}"/>
                    </a:ext>
                  </a:extLst>
                </p:cNvPr>
                <p:cNvSpPr>
                  <a:spLocks noRot="1" noChangeAspect="1" noMove="1" noResize="1" noEditPoints="1" noAdjustHandles="1" noChangeArrowheads="1" noChangeShapeType="1" noTextEdit="1"/>
                </p:cNvSpPr>
                <p:nvPr/>
              </p:nvSpPr>
              <p:spPr>
                <a:xfrm>
                  <a:off x="4846199" y="6848813"/>
                  <a:ext cx="1927187" cy="222686"/>
                </a:xfrm>
                <a:prstGeom prst="roundRect">
                  <a:avLst/>
                </a:prstGeom>
                <a:blipFill>
                  <a:blip r:embed="rId6"/>
                  <a:stretch>
                    <a:fillRect l="-2597" t="-10000" b="-10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21D8053D-01AA-9043-8FE9-82D64E571D5B}"/>
                    </a:ext>
                  </a:extLst>
                </p:cNvPr>
                <p:cNvSpPr/>
                <p:nvPr/>
              </p:nvSpPr>
              <p:spPr>
                <a:xfrm>
                  <a:off x="3361634" y="8168233"/>
                  <a:ext cx="95733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43" name="Rounded Rectangle 42">
                  <a:extLst>
                    <a:ext uri="{FF2B5EF4-FFF2-40B4-BE49-F238E27FC236}">
                      <a16:creationId xmlns:a16="http://schemas.microsoft.com/office/drawing/2014/main" id="{21D8053D-01AA-9043-8FE9-82D64E571D5B}"/>
                    </a:ext>
                  </a:extLst>
                </p:cNvPr>
                <p:cNvSpPr>
                  <a:spLocks noRot="1" noChangeAspect="1" noMove="1" noResize="1" noEditPoints="1" noAdjustHandles="1" noChangeArrowheads="1" noChangeShapeType="1" noTextEdit="1"/>
                </p:cNvSpPr>
                <p:nvPr/>
              </p:nvSpPr>
              <p:spPr>
                <a:xfrm>
                  <a:off x="3361634" y="8168233"/>
                  <a:ext cx="957333" cy="204311"/>
                </a:xfrm>
                <a:prstGeom prst="roundRect">
                  <a:avLst/>
                </a:prstGeom>
                <a:blipFill>
                  <a:blip r:embed="rId7"/>
                  <a:stretch>
                    <a:fillRect l="-5128"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6AFB446-410E-DF41-8A46-B857F4612856}"/>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44" name="TextBox 43">
                  <a:extLst>
                    <a:ext uri="{FF2B5EF4-FFF2-40B4-BE49-F238E27FC236}">
                      <a16:creationId xmlns:a16="http://schemas.microsoft.com/office/drawing/2014/main" id="{F6AFB446-410E-DF41-8A46-B857F4612856}"/>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8"/>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CD6F6CB8-C95B-2D41-8763-CB1656D796CB}"/>
                </a:ext>
              </a:extLst>
            </p:cNvPr>
            <p:cNvCxnSpPr>
              <a:cxnSpLocks/>
              <a:stCxn id="49" idx="0"/>
              <a:endCxn id="43" idx="2"/>
            </p:cNvCxnSpPr>
            <p:nvPr/>
          </p:nvCxnSpPr>
          <p:spPr>
            <a:xfrm flipV="1">
              <a:off x="2844383" y="8372544"/>
              <a:ext cx="995918"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0BF0E45-5AB3-2841-A9B5-F031BAF9F03C}"/>
                </a:ext>
              </a:extLst>
            </p:cNvPr>
            <p:cNvCxnSpPr>
              <a:cxnSpLocks/>
              <a:stCxn id="43" idx="0"/>
              <a:endCxn id="44"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99D25AA1-CB64-1E48-80FD-D1F81409D25D}"/>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47" name="Rectangle 46">
                  <a:extLst>
                    <a:ext uri="{FF2B5EF4-FFF2-40B4-BE49-F238E27FC236}">
                      <a16:creationId xmlns:a16="http://schemas.microsoft.com/office/drawing/2014/main" id="{99D25AA1-CB64-1E48-80FD-D1F81409D25D}"/>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9"/>
                  <a:stretch>
                    <a:fillRect b="-3333"/>
                  </a:stretch>
                </a:blipFill>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8C7EA91C-D32A-724A-A9B2-105CC9D332D0}"/>
                </a:ext>
              </a:extLst>
            </p:cNvPr>
            <p:cNvCxnSpPr>
              <a:cxnSpLocks/>
              <a:stCxn id="55" idx="0"/>
              <a:endCxn id="49"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671F8FB5-C41E-8949-B4E6-C7ABFD683FB2}"/>
                    </a:ext>
                  </a:extLst>
                </p:cNvPr>
                <p:cNvSpPr/>
                <p:nvPr/>
              </p:nvSpPr>
              <p:spPr>
                <a:xfrm>
                  <a:off x="1990653" y="8795446"/>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49" name="Rounded Rectangle 48">
                  <a:extLst>
                    <a:ext uri="{FF2B5EF4-FFF2-40B4-BE49-F238E27FC236}">
                      <a16:creationId xmlns:a16="http://schemas.microsoft.com/office/drawing/2014/main" id="{671F8FB5-C41E-8949-B4E6-C7ABFD683FB2}"/>
                    </a:ext>
                  </a:extLst>
                </p:cNvPr>
                <p:cNvSpPr>
                  <a:spLocks noRot="1" noChangeAspect="1" noMove="1" noResize="1" noEditPoints="1" noAdjustHandles="1" noChangeArrowheads="1" noChangeShapeType="1" noTextEdit="1"/>
                </p:cNvSpPr>
                <p:nvPr/>
              </p:nvSpPr>
              <p:spPr>
                <a:xfrm>
                  <a:off x="1990653" y="8795446"/>
                  <a:ext cx="1707459" cy="204311"/>
                </a:xfrm>
                <a:prstGeom prst="roundRect">
                  <a:avLst/>
                </a:prstGeom>
                <a:blipFill>
                  <a:blip r:embed="rId10"/>
                  <a:stretch>
                    <a:fillRect l="-292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87A26CA5-7E6E-A64A-BB6E-7CF62DFB3858}"/>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50" name="Rectangle 49">
                  <a:extLst>
                    <a:ext uri="{FF2B5EF4-FFF2-40B4-BE49-F238E27FC236}">
                      <a16:creationId xmlns:a16="http://schemas.microsoft.com/office/drawing/2014/main" id="{87A26CA5-7E6E-A64A-BB6E-7CF62DFB3858}"/>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1"/>
                  <a:stretch>
                    <a:fillRect b="-3333"/>
                  </a:stretch>
                </a:blipFill>
              </p:spPr>
              <p:txBody>
                <a:bodyPr/>
                <a:lstStyle/>
                <a:p>
                  <a:r>
                    <a:rPr lang="en-GB">
                      <a:noFill/>
                    </a:rPr>
                    <a:t> </a:t>
                  </a:r>
                </a:p>
              </p:txBody>
            </p:sp>
          </mc:Fallback>
        </mc:AlternateContent>
        <p:cxnSp>
          <p:nvCxnSpPr>
            <p:cNvPr id="51" name="Straight Connector 50">
              <a:extLst>
                <a:ext uri="{FF2B5EF4-FFF2-40B4-BE49-F238E27FC236}">
                  <a16:creationId xmlns:a16="http://schemas.microsoft.com/office/drawing/2014/main" id="{73BE1E6C-D30F-5843-BE1B-2ABFF1C07DEC}"/>
                </a:ext>
              </a:extLst>
            </p:cNvPr>
            <p:cNvCxnSpPr>
              <a:cxnSpLocks/>
              <a:stCxn id="56" idx="0"/>
              <a:endCxn id="53"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597B32E-D280-6B42-B456-3B1CF5ABEDDB}"/>
                </a:ext>
              </a:extLst>
            </p:cNvPr>
            <p:cNvCxnSpPr>
              <a:cxnSpLocks/>
              <a:stCxn id="53" idx="0"/>
              <a:endCxn id="54"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24E9AFFA-0F8C-1A48-B8ED-DD6CE6107D4B}"/>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53" name="Rounded Rectangle 52">
                  <a:extLst>
                    <a:ext uri="{FF2B5EF4-FFF2-40B4-BE49-F238E27FC236}">
                      <a16:creationId xmlns:a16="http://schemas.microsoft.com/office/drawing/2014/main" id="{24E9AFFA-0F8C-1A48-B8ED-DD6CE6107D4B}"/>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2"/>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991103A-2234-4545-A8A9-65A4B5016E79}"/>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54" name="TextBox 53">
                  <a:extLst>
                    <a:ext uri="{FF2B5EF4-FFF2-40B4-BE49-F238E27FC236}">
                      <a16:creationId xmlns:a16="http://schemas.microsoft.com/office/drawing/2014/main" id="{A991103A-2234-4545-A8A9-65A4B5016E79}"/>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3"/>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417F563D-0EB7-0241-BB09-DE164022DC1A}"/>
                    </a:ext>
                  </a:extLst>
                </p:cNvPr>
                <p:cNvSpPr/>
                <p:nvPr/>
              </p:nvSpPr>
              <p:spPr>
                <a:xfrm>
                  <a:off x="1990652" y="9783534"/>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55" name="Rounded Rectangle 54">
                  <a:extLst>
                    <a:ext uri="{FF2B5EF4-FFF2-40B4-BE49-F238E27FC236}">
                      <a16:creationId xmlns:a16="http://schemas.microsoft.com/office/drawing/2014/main" id="{417F563D-0EB7-0241-BB09-DE164022DC1A}"/>
                    </a:ext>
                  </a:extLst>
                </p:cNvPr>
                <p:cNvSpPr>
                  <a:spLocks noRot="1" noChangeAspect="1" noMove="1" noResize="1" noEditPoints="1" noAdjustHandles="1" noChangeArrowheads="1" noChangeShapeType="1" noTextEdit="1"/>
                </p:cNvSpPr>
                <p:nvPr/>
              </p:nvSpPr>
              <p:spPr>
                <a:xfrm>
                  <a:off x="1990652" y="9783534"/>
                  <a:ext cx="1707459" cy="204311"/>
                </a:xfrm>
                <a:prstGeom prst="roundRect">
                  <a:avLst/>
                </a:prstGeom>
                <a:blipFill>
                  <a:blip r:embed="rId14"/>
                  <a:stretch>
                    <a:fillRect l="-2920"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9B644B73-62FD-9E48-8AEB-DC09BACC0BFA}"/>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56" name="Rounded Rectangle 55">
                  <a:extLst>
                    <a:ext uri="{FF2B5EF4-FFF2-40B4-BE49-F238E27FC236}">
                      <a16:creationId xmlns:a16="http://schemas.microsoft.com/office/drawing/2014/main" id="{9B644B73-62FD-9E48-8AEB-DC09BACC0BFA}"/>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5"/>
                  <a:stretch>
                    <a:fillRect l="-2759"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5D60C112-E210-9C46-9EFE-1EDBEC0F7CE6}"/>
                    </a:ext>
                  </a:extLst>
                </p:cNvPr>
                <p:cNvSpPr/>
                <p:nvPr/>
              </p:nvSpPr>
              <p:spPr>
                <a:xfrm>
                  <a:off x="5617710" y="9781946"/>
                  <a:ext cx="378184"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r>
                          <a:rPr lang="de-DE" sz="1200" i="1">
                            <a:solidFill>
                              <a:schemeClr val="tx1">
                                <a:lumMod val="60000"/>
                                <a:lumOff val="40000"/>
                              </a:schemeClr>
                            </a:solidFill>
                            <a:latin typeface="Cambria Math" panose="02040503050406030204" pitchFamily="18" charset="0"/>
                          </a:rPr>
                          <m:t>𝐸𝑝𝑖𝑑</m:t>
                        </m:r>
                      </m:oMath>
                    </m:oMathPara>
                  </a14:m>
                  <a:endParaRPr lang="en-GB" sz="1200" dirty="0"/>
                </a:p>
              </p:txBody>
            </p:sp>
          </mc:Choice>
          <mc:Fallback xmlns="">
            <p:sp>
              <p:nvSpPr>
                <p:cNvPr id="57" name="Rounded Rectangle 56">
                  <a:extLst>
                    <a:ext uri="{FF2B5EF4-FFF2-40B4-BE49-F238E27FC236}">
                      <a16:creationId xmlns:a16="http://schemas.microsoft.com/office/drawing/2014/main" id="{5D60C112-E210-9C46-9EFE-1EDBEC0F7CE6}"/>
                    </a:ext>
                  </a:extLst>
                </p:cNvPr>
                <p:cNvSpPr>
                  <a:spLocks noRot="1" noChangeAspect="1" noMove="1" noResize="1" noEditPoints="1" noAdjustHandles="1" noChangeArrowheads="1" noChangeShapeType="1" noTextEdit="1"/>
                </p:cNvSpPr>
                <p:nvPr/>
              </p:nvSpPr>
              <p:spPr>
                <a:xfrm>
                  <a:off x="5617710" y="9781946"/>
                  <a:ext cx="378184" cy="204311"/>
                </a:xfrm>
                <a:prstGeom prst="roundRect">
                  <a:avLst/>
                </a:prstGeom>
                <a:blipFill>
                  <a:blip r:embed="rId16"/>
                  <a:stretch>
                    <a:fillRect l="-15625" b="-16667"/>
                  </a:stretch>
                </a:blipFill>
                <a:ln>
                  <a:solidFill>
                    <a:schemeClr val="tx1"/>
                  </a:solidFill>
                </a:ln>
              </p:spPr>
              <p:txBody>
                <a:bodyPr/>
                <a:lstStyle/>
                <a:p>
                  <a:r>
                    <a:rPr lang="en-GB">
                      <a:noFill/>
                    </a:rPr>
                    <a:t> </a:t>
                  </a:r>
                </a:p>
              </p:txBody>
            </p:sp>
          </mc:Fallback>
        </mc:AlternateContent>
      </p:grpSp>
      <p:cxnSp>
        <p:nvCxnSpPr>
          <p:cNvPr id="58" name="Straight Arrow Connector 57">
            <a:extLst>
              <a:ext uri="{FF2B5EF4-FFF2-40B4-BE49-F238E27FC236}">
                <a16:creationId xmlns:a16="http://schemas.microsoft.com/office/drawing/2014/main" id="{330D4652-1181-DC42-9AF1-E4EDFC935778}"/>
              </a:ext>
            </a:extLst>
          </p:cNvPr>
          <p:cNvCxnSpPr>
            <a:cxnSpLocks/>
            <a:stCxn id="57" idx="2"/>
            <a:endCxn id="42" idx="2"/>
          </p:cNvCxnSpPr>
          <p:nvPr/>
        </p:nvCxnSpPr>
        <p:spPr>
          <a:xfrm flipV="1">
            <a:off x="9749212" y="2754999"/>
            <a:ext cx="2991" cy="2914758"/>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826C5A2F-9440-1443-BDEA-E0C2CDAFCDD9}"/>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59" name="Rectangle 58">
                <a:extLst>
                  <a:ext uri="{FF2B5EF4-FFF2-40B4-BE49-F238E27FC236}">
                    <a16:creationId xmlns:a16="http://schemas.microsoft.com/office/drawing/2014/main" id="{826C5A2F-9440-1443-BDEA-E0C2CDAFCDD9}"/>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A042683F-626C-454B-B5A6-B1DB4F290D2A}"/>
                  </a:ext>
                </a:extLst>
              </p:cNvPr>
              <p:cNvSpPr/>
              <p:nvPr/>
            </p:nvSpPr>
            <p:spPr>
              <a:xfrm>
                <a:off x="8193000" y="3825101"/>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60" name="Rectangle 59">
                <a:extLst>
                  <a:ext uri="{FF2B5EF4-FFF2-40B4-BE49-F238E27FC236}">
                    <a16:creationId xmlns:a16="http://schemas.microsoft.com/office/drawing/2014/main" id="{A042683F-626C-454B-B5A6-B1DB4F290D2A}"/>
                  </a:ext>
                </a:extLst>
              </p:cNvPr>
              <p:cNvSpPr>
                <a:spLocks noRot="1" noChangeAspect="1" noMove="1" noResize="1" noEditPoints="1" noAdjustHandles="1" noChangeArrowheads="1" noChangeShapeType="1" noTextEdit="1"/>
              </p:cNvSpPr>
              <p:nvPr/>
            </p:nvSpPr>
            <p:spPr>
              <a:xfrm>
                <a:off x="8193000" y="3825101"/>
                <a:ext cx="365421" cy="2769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668A8451-C9E6-4244-9317-C86715DADAB4}"/>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61" name="Rectangle 60">
                <a:extLst>
                  <a:ext uri="{FF2B5EF4-FFF2-40B4-BE49-F238E27FC236}">
                    <a16:creationId xmlns:a16="http://schemas.microsoft.com/office/drawing/2014/main" id="{668A8451-C9E6-4244-9317-C86715DADAB4}"/>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608E8215-CFBF-2640-A84C-BB076E5316B7}"/>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62" name="Rectangle 61">
                <a:extLst>
                  <a:ext uri="{FF2B5EF4-FFF2-40B4-BE49-F238E27FC236}">
                    <a16:creationId xmlns:a16="http://schemas.microsoft.com/office/drawing/2014/main" id="{608E8215-CFBF-2640-A84C-BB076E5316B7}"/>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20"/>
                <a:stretch>
                  <a:fillRect/>
                </a:stretch>
              </a:blipFill>
            </p:spPr>
            <p:txBody>
              <a:bodyPr/>
              <a:lstStyle/>
              <a:p>
                <a:r>
                  <a:rPr lang="en-GB">
                    <a:noFill/>
                  </a:rPr>
                  <a:t> </a:t>
                </a:r>
              </a:p>
            </p:txBody>
          </p:sp>
        </mc:Fallback>
      </mc:AlternateContent>
      <p:sp>
        <p:nvSpPr>
          <p:cNvPr id="64" name="TextBox 63">
            <a:extLst>
              <a:ext uri="{FF2B5EF4-FFF2-40B4-BE49-F238E27FC236}">
                <a16:creationId xmlns:a16="http://schemas.microsoft.com/office/drawing/2014/main" id="{1C2657A7-5B0A-2447-AB94-7AC2D97DCEF4}"/>
              </a:ext>
            </a:extLst>
          </p:cNvPr>
          <p:cNvSpPr txBox="1"/>
          <p:nvPr/>
        </p:nvSpPr>
        <p:spPr>
          <a:xfrm>
            <a:off x="9932524" y="2323947"/>
            <a:ext cx="445956" cy="276999"/>
          </a:xfrm>
          <a:prstGeom prst="rect">
            <a:avLst/>
          </a:prstGeom>
          <a:noFill/>
        </p:spPr>
        <p:txBody>
          <a:bodyPr wrap="none" rtlCol="0">
            <a:spAutoFit/>
          </a:bodyPr>
          <a:lstStyle/>
          <a:p>
            <a:r>
              <a:rPr lang="en-GB" sz="1200" i="1" dirty="0"/>
              <a:t>root</a:t>
            </a:r>
          </a:p>
        </p:txBody>
      </p:sp>
    </p:spTree>
    <p:extLst>
      <p:ext uri="{BB962C8B-B14F-4D97-AF65-F5344CB8AC3E}">
        <p14:creationId xmlns:p14="http://schemas.microsoft.com/office/powerpoint/2010/main" val="32461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2</m:t>
                            </m:r>
                          </m:sub>
                        </m:sSub>
                      </m:e>
                    </m:d>
                  </m:oMath>
                </a14:m>
                <a:endParaRPr lang="en-GB"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r>
                  <a:rPr lang="en-GB" dirty="0"/>
                  <a:t> and neighbouring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again)</a:t>
                </a:r>
                <a:br>
                  <a:rPr lang="en-GB" dirty="0"/>
                </a:br>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38</a:t>
            </a:fld>
            <a:endParaRPr lang="en-GB"/>
          </a:p>
        </p:txBody>
      </p:sp>
      <p:sp>
        <p:nvSpPr>
          <p:cNvPr id="5" name="Date Placeholder 4">
            <a:extLst>
              <a:ext uri="{FF2B5EF4-FFF2-40B4-BE49-F238E27FC236}">
                <a16:creationId xmlns:a16="http://schemas.microsoft.com/office/drawing/2014/main" id="{C92A5024-042A-694B-A54D-C338BC970E2A}"/>
              </a:ext>
            </a:extLst>
          </p:cNvPr>
          <p:cNvSpPr>
            <a:spLocks noGrp="1"/>
          </p:cNvSpPr>
          <p:nvPr>
            <p:ph type="dt" sz="half" idx="2"/>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4792BFC1-C86B-344D-BE8A-4FCF7FDCE2D9}"/>
              </a:ext>
            </a:extLst>
          </p:cNvPr>
          <p:cNvSpPr>
            <a:spLocks noGrp="1"/>
          </p:cNvSpPr>
          <p:nvPr>
            <p:ph type="ftr" sz="quarter" idx="3"/>
          </p:nvPr>
        </p:nvSpPr>
        <p:spPr>
          <a:xfrm>
            <a:off x="359625" y="6172447"/>
            <a:ext cx="8416458" cy="360000"/>
          </a:xfrm>
        </p:spPr>
        <p:txBody>
          <a:bodyPr/>
          <a:lstStyle/>
          <a:p>
            <a:r>
              <a:rPr lang="en-GB"/>
              <a:t>T. Braun - StaRAI</a:t>
            </a: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9C7EE4AA-127C-5649-B758-3983F41D3CA5}"/>
                  </a:ext>
                </a:extLst>
              </p:cNvPr>
              <p:cNvSpPr/>
              <p:nvPr/>
            </p:nvSpPr>
            <p:spPr>
              <a:xfrm>
                <a:off x="10654910" y="2453494"/>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32" name="Rectangle 31">
                <a:extLst>
                  <a:ext uri="{FF2B5EF4-FFF2-40B4-BE49-F238E27FC236}">
                    <a16:creationId xmlns:a16="http://schemas.microsoft.com/office/drawing/2014/main" id="{9C7EE4AA-127C-5649-B758-3983F41D3CA5}"/>
                  </a:ext>
                </a:extLst>
              </p:cNvPr>
              <p:cNvSpPr>
                <a:spLocks noRot="1" noChangeAspect="1" noMove="1" noResize="1" noEditPoints="1" noAdjustHandles="1" noChangeArrowheads="1" noChangeShapeType="1" noTextEdit="1"/>
              </p:cNvSpPr>
              <p:nvPr/>
            </p:nvSpPr>
            <p:spPr>
              <a:xfrm>
                <a:off x="10654910" y="2453494"/>
                <a:ext cx="483850" cy="369332"/>
              </a:xfrm>
              <a:prstGeom prst="rect">
                <a:avLst/>
              </a:prstGeom>
              <a:blipFill>
                <a:blip r:embed="rId3"/>
                <a:stretch>
                  <a:fillRect/>
                </a:stretch>
              </a:blipFill>
            </p:spPr>
            <p:txBody>
              <a:bodyPr/>
              <a:lstStyle/>
              <a:p>
                <a:r>
                  <a:rPr lang="en-GB">
                    <a:noFill/>
                  </a:rPr>
                  <a:t> </a:t>
                </a:r>
              </a:p>
            </p:txBody>
          </p:sp>
        </mc:Fallback>
      </mc:AlternateContent>
      <p:grpSp>
        <p:nvGrpSpPr>
          <p:cNvPr id="33" name="Group 32">
            <a:extLst>
              <a:ext uri="{FF2B5EF4-FFF2-40B4-BE49-F238E27FC236}">
                <a16:creationId xmlns:a16="http://schemas.microsoft.com/office/drawing/2014/main" id="{50A3078E-34F9-8545-AFF7-9884B35D1572}"/>
              </a:ext>
            </a:extLst>
          </p:cNvPr>
          <p:cNvGrpSpPr/>
          <p:nvPr/>
        </p:nvGrpSpPr>
        <p:grpSpPr>
          <a:xfrm>
            <a:off x="5933062" y="2532313"/>
            <a:ext cx="4894696" cy="3409191"/>
            <a:chOff x="1990652" y="6848813"/>
            <a:chExt cx="4894696" cy="3409191"/>
          </a:xfrm>
        </p:grpSpPr>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50F795C6-FDAD-B04F-B690-253FE0595AC3}"/>
                    </a:ext>
                  </a:extLst>
                </p:cNvPr>
                <p:cNvSpPr/>
                <p:nvPr/>
              </p:nvSpPr>
              <p:spPr>
                <a:xfrm>
                  <a:off x="6087116" y="6975777"/>
                  <a:ext cx="798232"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798" b="0"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de-DE" sz="1798" b="0" i="1" smtClean="0">
                                <a:latin typeface="Cambria Math" panose="02040503050406030204" pitchFamily="18" charset="0"/>
                                <a:ea typeface="Cambria Math" panose="02040503050406030204" pitchFamily="18" charset="0"/>
                              </a:rPr>
                              <m:t>0</m:t>
                            </m:r>
                          </m:sub>
                        </m:sSub>
                        <m:r>
                          <a:rPr lang="de-DE" sz="1798" b="0" i="1" smtClean="0">
                            <a:latin typeface="Cambria Math" panose="02040503050406030204" pitchFamily="18" charset="0"/>
                            <a:ea typeface="Cambria Math" panose="02040503050406030204" pitchFamily="18" charset="0"/>
                          </a:rPr>
                          <m:t>,</m:t>
                        </m:r>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34" name="Rectangle 33">
                  <a:extLst>
                    <a:ext uri="{FF2B5EF4-FFF2-40B4-BE49-F238E27FC236}">
                      <a16:creationId xmlns:a16="http://schemas.microsoft.com/office/drawing/2014/main" id="{50F795C6-FDAD-B04F-B690-253FE0595AC3}"/>
                    </a:ext>
                  </a:extLst>
                </p:cNvPr>
                <p:cNvSpPr>
                  <a:spLocks noRot="1" noChangeAspect="1" noMove="1" noResize="1" noEditPoints="1" noAdjustHandles="1" noChangeArrowheads="1" noChangeShapeType="1" noTextEdit="1"/>
                </p:cNvSpPr>
                <p:nvPr/>
              </p:nvSpPr>
              <p:spPr>
                <a:xfrm>
                  <a:off x="6087116" y="6975777"/>
                  <a:ext cx="798232" cy="369012"/>
                </a:xfrm>
                <a:prstGeom prst="rect">
                  <a:avLst/>
                </a:prstGeom>
                <a:blipFill>
                  <a:blip r:embed="rId4"/>
                  <a:stretch>
                    <a:fillRect b="-6667"/>
                  </a:stretch>
                </a:blipFill>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C67F165A-71D9-834C-B222-A64563F569BC}"/>
                </a:ext>
              </a:extLst>
            </p:cNvPr>
            <p:cNvCxnSpPr>
              <a:cxnSpLocks/>
              <a:stCxn id="54" idx="0"/>
              <a:endCxn id="43"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201A19C-FB87-7C41-A392-1DAB32C52A87}"/>
                </a:ext>
              </a:extLst>
            </p:cNvPr>
            <p:cNvCxnSpPr>
              <a:cxnSpLocks/>
              <a:stCxn id="44" idx="0"/>
              <a:endCxn id="42" idx="2"/>
            </p:cNvCxnSpPr>
            <p:nvPr/>
          </p:nvCxnSpPr>
          <p:spPr>
            <a:xfrm flipV="1">
              <a:off x="3839395" y="7071499"/>
              <a:ext cx="1970398" cy="4610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17D5A662-1482-874A-A470-1D815C8A6D00}"/>
                    </a:ext>
                  </a:extLst>
                </p:cNvPr>
                <p:cNvSpPr/>
                <p:nvPr/>
              </p:nvSpPr>
              <p:spPr>
                <a:xfrm>
                  <a:off x="4846199" y="6848813"/>
                  <a:ext cx="1927187" cy="2226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de-DE" sz="1200" i="1">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r>
                              <m:rPr>
                                <m:nor/>
                              </m:rPr>
                              <a:rPr lang="en-GB" sz="1200" dirty="0">
                                <a:solidFill>
                                  <a:schemeClr val="tx1">
                                    <a:lumMod val="60000"/>
                                    <a:lumOff val="40000"/>
                                  </a:schemeClr>
                                </a:solidFill>
                              </a:rPr>
                              <m:t> </m:t>
                            </m:r>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sub>
                        </m:sSub>
                      </m:oMath>
                    </m:oMathPara>
                  </a14:m>
                  <a:endParaRPr lang="en-GB" sz="1200" dirty="0">
                    <a:solidFill>
                      <a:schemeClr val="tx1">
                        <a:lumMod val="60000"/>
                        <a:lumOff val="40000"/>
                      </a:schemeClr>
                    </a:solidFill>
                  </a:endParaRPr>
                </a:p>
              </p:txBody>
            </p:sp>
          </mc:Choice>
          <mc:Fallback xmlns="">
            <p:sp>
              <p:nvSpPr>
                <p:cNvPr id="42" name="Rounded Rectangle 41">
                  <a:extLst>
                    <a:ext uri="{FF2B5EF4-FFF2-40B4-BE49-F238E27FC236}">
                      <a16:creationId xmlns:a16="http://schemas.microsoft.com/office/drawing/2014/main" id="{17D5A662-1482-874A-A470-1D815C8A6D00}"/>
                    </a:ext>
                  </a:extLst>
                </p:cNvPr>
                <p:cNvSpPr>
                  <a:spLocks noRot="1" noChangeAspect="1" noMove="1" noResize="1" noEditPoints="1" noAdjustHandles="1" noChangeArrowheads="1" noChangeShapeType="1" noTextEdit="1"/>
                </p:cNvSpPr>
                <p:nvPr/>
              </p:nvSpPr>
              <p:spPr>
                <a:xfrm>
                  <a:off x="4846199" y="6848813"/>
                  <a:ext cx="1927187" cy="222686"/>
                </a:xfrm>
                <a:prstGeom prst="roundRect">
                  <a:avLst/>
                </a:prstGeom>
                <a:blipFill>
                  <a:blip r:embed="rId5"/>
                  <a:stretch>
                    <a:fillRect l="-2597" t="-10000" b="-10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3B728CD8-384B-0947-A535-3856A2278262}"/>
                    </a:ext>
                  </a:extLst>
                </p:cNvPr>
                <p:cNvSpPr/>
                <p:nvPr/>
              </p:nvSpPr>
              <p:spPr>
                <a:xfrm>
                  <a:off x="3361634" y="8168233"/>
                  <a:ext cx="95733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43" name="Rounded Rectangle 42">
                  <a:extLst>
                    <a:ext uri="{FF2B5EF4-FFF2-40B4-BE49-F238E27FC236}">
                      <a16:creationId xmlns:a16="http://schemas.microsoft.com/office/drawing/2014/main" id="{3B728CD8-384B-0947-A535-3856A2278262}"/>
                    </a:ext>
                  </a:extLst>
                </p:cNvPr>
                <p:cNvSpPr>
                  <a:spLocks noRot="1" noChangeAspect="1" noMove="1" noResize="1" noEditPoints="1" noAdjustHandles="1" noChangeArrowheads="1" noChangeShapeType="1" noTextEdit="1"/>
                </p:cNvSpPr>
                <p:nvPr/>
              </p:nvSpPr>
              <p:spPr>
                <a:xfrm>
                  <a:off x="3361634" y="8168233"/>
                  <a:ext cx="957333" cy="204311"/>
                </a:xfrm>
                <a:prstGeom prst="roundRect">
                  <a:avLst/>
                </a:prstGeom>
                <a:blipFill>
                  <a:blip r:embed="rId6"/>
                  <a:stretch>
                    <a:fillRect l="-5128"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72EE650-4544-AF45-82DB-18A592467A46}"/>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44" name="TextBox 43">
                  <a:extLst>
                    <a:ext uri="{FF2B5EF4-FFF2-40B4-BE49-F238E27FC236}">
                      <a16:creationId xmlns:a16="http://schemas.microsoft.com/office/drawing/2014/main" id="{672EE650-4544-AF45-82DB-18A592467A46}"/>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7"/>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399444E6-5356-4E43-9F87-4BA1CF92AE98}"/>
                </a:ext>
              </a:extLst>
            </p:cNvPr>
            <p:cNvCxnSpPr>
              <a:cxnSpLocks/>
              <a:stCxn id="49" idx="0"/>
              <a:endCxn id="43" idx="2"/>
            </p:cNvCxnSpPr>
            <p:nvPr/>
          </p:nvCxnSpPr>
          <p:spPr>
            <a:xfrm flipV="1">
              <a:off x="2844383" y="8372544"/>
              <a:ext cx="995918"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020E011-75A9-644C-931A-A54BBF2A5F5F}"/>
                </a:ext>
              </a:extLst>
            </p:cNvPr>
            <p:cNvCxnSpPr>
              <a:cxnSpLocks/>
              <a:stCxn id="43" idx="0"/>
              <a:endCxn id="44"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84DAEC93-CC10-AD4E-982E-1A93A1FE532D}"/>
                    </a:ext>
                  </a:extLst>
                </p:cNvPr>
                <p:cNvSpPr/>
                <p:nvPr/>
              </p:nvSpPr>
              <p:spPr>
                <a:xfrm>
                  <a:off x="2605343" y="98856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47" name="Rectangle 46">
                  <a:extLst>
                    <a:ext uri="{FF2B5EF4-FFF2-40B4-BE49-F238E27FC236}">
                      <a16:creationId xmlns:a16="http://schemas.microsoft.com/office/drawing/2014/main" id="{84DAEC93-CC10-AD4E-982E-1A93A1FE532D}"/>
                    </a:ext>
                  </a:extLst>
                </p:cNvPr>
                <p:cNvSpPr>
                  <a:spLocks noRot="1" noChangeAspect="1" noMove="1" noResize="1" noEditPoints="1" noAdjustHandles="1" noChangeArrowheads="1" noChangeShapeType="1" noTextEdit="1"/>
                </p:cNvSpPr>
                <p:nvPr/>
              </p:nvSpPr>
              <p:spPr>
                <a:xfrm>
                  <a:off x="2605343" y="9885643"/>
                  <a:ext cx="478080" cy="369012"/>
                </a:xfrm>
                <a:prstGeom prst="rect">
                  <a:avLst/>
                </a:prstGeom>
                <a:blipFill>
                  <a:blip r:embed="rId8"/>
                  <a:stretch>
                    <a:fillRect b="-3333"/>
                  </a:stretch>
                </a:blipFill>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0201073A-23C5-A64B-9396-A27E693F9ECE}"/>
                </a:ext>
              </a:extLst>
            </p:cNvPr>
            <p:cNvCxnSpPr>
              <a:cxnSpLocks/>
              <a:stCxn id="55" idx="0"/>
              <a:endCxn id="49" idx="2"/>
            </p:cNvCxnSpPr>
            <p:nvPr/>
          </p:nvCxnSpPr>
          <p:spPr>
            <a:xfrm flipV="1">
              <a:off x="2844382" y="8999757"/>
              <a:ext cx="1" cy="78377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B5137139-6207-574F-9588-81DF06FC9C9D}"/>
                    </a:ext>
                  </a:extLst>
                </p:cNvPr>
                <p:cNvSpPr/>
                <p:nvPr/>
              </p:nvSpPr>
              <p:spPr>
                <a:xfrm>
                  <a:off x="1990653" y="8795446"/>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49" name="Rounded Rectangle 48">
                  <a:extLst>
                    <a:ext uri="{FF2B5EF4-FFF2-40B4-BE49-F238E27FC236}">
                      <a16:creationId xmlns:a16="http://schemas.microsoft.com/office/drawing/2014/main" id="{B5137139-6207-574F-9588-81DF06FC9C9D}"/>
                    </a:ext>
                  </a:extLst>
                </p:cNvPr>
                <p:cNvSpPr>
                  <a:spLocks noRot="1" noChangeAspect="1" noMove="1" noResize="1" noEditPoints="1" noAdjustHandles="1" noChangeArrowheads="1" noChangeShapeType="1" noTextEdit="1"/>
                </p:cNvSpPr>
                <p:nvPr/>
              </p:nvSpPr>
              <p:spPr>
                <a:xfrm>
                  <a:off x="1990653" y="8795446"/>
                  <a:ext cx="1707459" cy="204311"/>
                </a:xfrm>
                <a:prstGeom prst="roundRect">
                  <a:avLst/>
                </a:prstGeom>
                <a:blipFill>
                  <a:blip r:embed="rId9"/>
                  <a:stretch>
                    <a:fillRect l="-292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836C553E-BFCD-B243-A168-2CE8093D90B6}"/>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50" name="Rectangle 49">
                  <a:extLst>
                    <a:ext uri="{FF2B5EF4-FFF2-40B4-BE49-F238E27FC236}">
                      <a16:creationId xmlns:a16="http://schemas.microsoft.com/office/drawing/2014/main" id="{836C553E-BFCD-B243-A168-2CE8093D90B6}"/>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0"/>
                  <a:stretch>
                    <a:fillRect b="-3333"/>
                  </a:stretch>
                </a:blipFill>
              </p:spPr>
              <p:txBody>
                <a:bodyPr/>
                <a:lstStyle/>
                <a:p>
                  <a:r>
                    <a:rPr lang="en-GB">
                      <a:noFill/>
                    </a:rPr>
                    <a:t> </a:t>
                  </a:r>
                </a:p>
              </p:txBody>
            </p:sp>
          </mc:Fallback>
        </mc:AlternateContent>
        <p:cxnSp>
          <p:nvCxnSpPr>
            <p:cNvPr id="51" name="Straight Connector 50">
              <a:extLst>
                <a:ext uri="{FF2B5EF4-FFF2-40B4-BE49-F238E27FC236}">
                  <a16:creationId xmlns:a16="http://schemas.microsoft.com/office/drawing/2014/main" id="{E345D078-0CF0-384B-8733-F9D61802764A}"/>
                </a:ext>
              </a:extLst>
            </p:cNvPr>
            <p:cNvCxnSpPr>
              <a:cxnSpLocks/>
              <a:stCxn id="56" idx="0"/>
              <a:endCxn id="53"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8FC9949-2FD2-8445-ABB0-3DA8704B9A02}"/>
                </a:ext>
              </a:extLst>
            </p:cNvPr>
            <p:cNvCxnSpPr>
              <a:cxnSpLocks/>
              <a:stCxn id="53" idx="0"/>
              <a:endCxn id="54"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3E8DA17C-860A-FB43-9103-94EBDE0E385B}"/>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53" name="Rounded Rectangle 52">
                  <a:extLst>
                    <a:ext uri="{FF2B5EF4-FFF2-40B4-BE49-F238E27FC236}">
                      <a16:creationId xmlns:a16="http://schemas.microsoft.com/office/drawing/2014/main" id="{3E8DA17C-860A-FB43-9103-94EBDE0E385B}"/>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1"/>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05FC30E-F6DD-5443-946E-3CE975440671}"/>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54" name="TextBox 53">
                  <a:extLst>
                    <a:ext uri="{FF2B5EF4-FFF2-40B4-BE49-F238E27FC236}">
                      <a16:creationId xmlns:a16="http://schemas.microsoft.com/office/drawing/2014/main" id="{C05FC30E-F6DD-5443-946E-3CE975440671}"/>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2"/>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C62071B5-6B70-6740-8C00-E0E4471FC989}"/>
                    </a:ext>
                  </a:extLst>
                </p:cNvPr>
                <p:cNvSpPr/>
                <p:nvPr/>
              </p:nvSpPr>
              <p:spPr>
                <a:xfrm>
                  <a:off x="1990652" y="9783534"/>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55" name="Rounded Rectangle 54">
                  <a:extLst>
                    <a:ext uri="{FF2B5EF4-FFF2-40B4-BE49-F238E27FC236}">
                      <a16:creationId xmlns:a16="http://schemas.microsoft.com/office/drawing/2014/main" id="{C62071B5-6B70-6740-8C00-E0E4471FC989}"/>
                    </a:ext>
                  </a:extLst>
                </p:cNvPr>
                <p:cNvSpPr>
                  <a:spLocks noRot="1" noChangeAspect="1" noMove="1" noResize="1" noEditPoints="1" noAdjustHandles="1" noChangeArrowheads="1" noChangeShapeType="1" noTextEdit="1"/>
                </p:cNvSpPr>
                <p:nvPr/>
              </p:nvSpPr>
              <p:spPr>
                <a:xfrm>
                  <a:off x="1990652" y="9783534"/>
                  <a:ext cx="1707459" cy="204311"/>
                </a:xfrm>
                <a:prstGeom prst="roundRect">
                  <a:avLst/>
                </a:prstGeom>
                <a:blipFill>
                  <a:blip r:embed="rId13"/>
                  <a:stretch>
                    <a:fillRect l="-2920" b="-157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75922380-53D0-1441-9AAC-766F2EAB34F0}"/>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56" name="Rounded Rectangle 55">
                  <a:extLst>
                    <a:ext uri="{FF2B5EF4-FFF2-40B4-BE49-F238E27FC236}">
                      <a16:creationId xmlns:a16="http://schemas.microsoft.com/office/drawing/2014/main" id="{75922380-53D0-1441-9AAC-766F2EAB34F0}"/>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4"/>
                  <a:stretch>
                    <a:fillRect l="-2759" b="-16667"/>
                  </a:stretch>
                </a:blipFill>
                <a:ln>
                  <a:solidFill>
                    <a:schemeClr val="tx1"/>
                  </a:solidFill>
                </a:ln>
              </p:spPr>
              <p:txBody>
                <a:bodyPr/>
                <a:lstStyle/>
                <a:p>
                  <a:r>
                    <a:rPr lang="en-GB">
                      <a:noFill/>
                    </a:rPr>
                    <a:t> </a:t>
                  </a:r>
                </a:p>
              </p:txBody>
            </p:sp>
          </mc:Fallback>
        </mc:AlternateContent>
      </p:grpSp>
      <p:cxnSp>
        <p:nvCxnSpPr>
          <p:cNvPr id="58" name="Straight Arrow Connector 57">
            <a:extLst>
              <a:ext uri="{FF2B5EF4-FFF2-40B4-BE49-F238E27FC236}">
                <a16:creationId xmlns:a16="http://schemas.microsoft.com/office/drawing/2014/main" id="{B0DB3AE8-838D-0A4D-A66E-1BB367C8BAC8}"/>
              </a:ext>
            </a:extLst>
          </p:cNvPr>
          <p:cNvCxnSpPr>
            <a:cxnSpLocks/>
            <a:stCxn id="43" idx="2"/>
            <a:endCxn id="44" idx="2"/>
          </p:cNvCxnSpPr>
          <p:nvPr/>
        </p:nvCxnSpPr>
        <p:spPr>
          <a:xfrm flipH="1" flipV="1">
            <a:off x="7781805" y="3438763"/>
            <a:ext cx="906" cy="617281"/>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B49015CC-24A6-3241-8D9F-F31EC037BDF8}"/>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59" name="Rectangle 58">
                <a:extLst>
                  <a:ext uri="{FF2B5EF4-FFF2-40B4-BE49-F238E27FC236}">
                    <a16:creationId xmlns:a16="http://schemas.microsoft.com/office/drawing/2014/main" id="{B49015CC-24A6-3241-8D9F-F31EC037BDF8}"/>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C7770555-AF2D-8542-BD0C-361FFDC778FA}"/>
                  </a:ext>
                </a:extLst>
              </p:cNvPr>
              <p:cNvSpPr/>
              <p:nvPr/>
            </p:nvSpPr>
            <p:spPr>
              <a:xfrm>
                <a:off x="8193000" y="3825101"/>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60" name="Rectangle 59">
                <a:extLst>
                  <a:ext uri="{FF2B5EF4-FFF2-40B4-BE49-F238E27FC236}">
                    <a16:creationId xmlns:a16="http://schemas.microsoft.com/office/drawing/2014/main" id="{C7770555-AF2D-8542-BD0C-361FFDC778FA}"/>
                  </a:ext>
                </a:extLst>
              </p:cNvPr>
              <p:cNvSpPr>
                <a:spLocks noRot="1" noChangeAspect="1" noMove="1" noResize="1" noEditPoints="1" noAdjustHandles="1" noChangeArrowheads="1" noChangeShapeType="1" noTextEdit="1"/>
              </p:cNvSpPr>
              <p:nvPr/>
            </p:nvSpPr>
            <p:spPr>
              <a:xfrm>
                <a:off x="8193000" y="3825101"/>
                <a:ext cx="365421" cy="27699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B2026D3A-9621-0845-94C1-8BF0BD2BE695}"/>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61" name="Rectangle 60">
                <a:extLst>
                  <a:ext uri="{FF2B5EF4-FFF2-40B4-BE49-F238E27FC236}">
                    <a16:creationId xmlns:a16="http://schemas.microsoft.com/office/drawing/2014/main" id="{B2026D3A-9621-0845-94C1-8BF0BD2BE695}"/>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E1DB1BE5-E21B-5141-9D4F-19B3CC5417E4}"/>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62" name="Rectangle 61">
                <a:extLst>
                  <a:ext uri="{FF2B5EF4-FFF2-40B4-BE49-F238E27FC236}">
                    <a16:creationId xmlns:a16="http://schemas.microsoft.com/office/drawing/2014/main" id="{E1DB1BE5-E21B-5141-9D4F-19B3CC5417E4}"/>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18"/>
                <a:stretch>
                  <a:fillRect/>
                </a:stretch>
              </a:blipFill>
            </p:spPr>
            <p:txBody>
              <a:bodyPr/>
              <a:lstStyle/>
              <a:p>
                <a:r>
                  <a:rPr lang="en-GB">
                    <a:noFill/>
                  </a:rPr>
                  <a:t> </a:t>
                </a:r>
              </a:p>
            </p:txBody>
          </p:sp>
        </mc:Fallback>
      </mc:AlternateContent>
      <p:sp>
        <p:nvSpPr>
          <p:cNvPr id="63" name="TextBox 62">
            <a:extLst>
              <a:ext uri="{FF2B5EF4-FFF2-40B4-BE49-F238E27FC236}">
                <a16:creationId xmlns:a16="http://schemas.microsoft.com/office/drawing/2014/main" id="{93779BDF-6825-1E41-9056-E4F9E7B5F76C}"/>
              </a:ext>
            </a:extLst>
          </p:cNvPr>
          <p:cNvSpPr txBox="1"/>
          <p:nvPr/>
        </p:nvSpPr>
        <p:spPr>
          <a:xfrm>
            <a:off x="9932524" y="2323947"/>
            <a:ext cx="445956" cy="276999"/>
          </a:xfrm>
          <a:prstGeom prst="rect">
            <a:avLst/>
          </a:prstGeom>
          <a:noFill/>
        </p:spPr>
        <p:txBody>
          <a:bodyPr wrap="none" rtlCol="0">
            <a:spAutoFit/>
          </a:bodyPr>
          <a:lstStyle/>
          <a:p>
            <a:r>
              <a:rPr lang="en-GB" sz="1200" i="1" dirty="0"/>
              <a:t>root</a:t>
            </a:r>
          </a:p>
        </p:txBody>
      </p:sp>
      <p:cxnSp>
        <p:nvCxnSpPr>
          <p:cNvPr id="65" name="Straight Arrow Connector 64">
            <a:extLst>
              <a:ext uri="{FF2B5EF4-FFF2-40B4-BE49-F238E27FC236}">
                <a16:creationId xmlns:a16="http://schemas.microsoft.com/office/drawing/2014/main" id="{E82A6DF1-115F-B241-B6B1-F2A42DF54F3F}"/>
              </a:ext>
            </a:extLst>
          </p:cNvPr>
          <p:cNvCxnSpPr>
            <a:cxnSpLocks/>
            <a:stCxn id="49" idx="0"/>
            <a:endCxn id="43" idx="2"/>
          </p:cNvCxnSpPr>
          <p:nvPr/>
        </p:nvCxnSpPr>
        <p:spPr>
          <a:xfrm flipV="1">
            <a:off x="6786793" y="4056044"/>
            <a:ext cx="995918" cy="422902"/>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84D613D7-13D3-444A-B48E-C1ED5D52C83A}"/>
              </a:ext>
            </a:extLst>
          </p:cNvPr>
          <p:cNvCxnSpPr>
            <a:cxnSpLocks/>
            <a:stCxn id="55" idx="2"/>
            <a:endCxn id="49" idx="0"/>
          </p:cNvCxnSpPr>
          <p:nvPr/>
        </p:nvCxnSpPr>
        <p:spPr>
          <a:xfrm flipV="1">
            <a:off x="6786792" y="4478946"/>
            <a:ext cx="1" cy="1192399"/>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4AE02477-FFBC-FB48-B7F5-7A9530B9F4E5}"/>
                  </a:ext>
                </a:extLst>
              </p:cNvPr>
              <p:cNvSpPr/>
              <p:nvPr/>
            </p:nvSpPr>
            <p:spPr>
              <a:xfrm>
                <a:off x="5514633" y="5387242"/>
                <a:ext cx="489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tx1">
                                  <a:lumMod val="60000"/>
                                  <a:lumOff val="40000"/>
                                </a:schemeClr>
                              </a:solidFill>
                              <a:latin typeface="Cambria Math" panose="02040503050406030204" pitchFamily="18" charset="0"/>
                            </a:rPr>
                          </m:ctrlPr>
                        </m:sSubPr>
                        <m:e>
                          <m:r>
                            <a:rPr lang="en-GB" b="1" i="1" dirty="0">
                              <a:solidFill>
                                <a:schemeClr val="tx1">
                                  <a:lumMod val="60000"/>
                                  <a:lumOff val="40000"/>
                                </a:schemeClr>
                              </a:solidFill>
                              <a:latin typeface="Cambria Math" panose="02040503050406030204" pitchFamily="18" charset="0"/>
                            </a:rPr>
                            <m:t>𝑪</m:t>
                          </m:r>
                        </m:e>
                        <m:sub>
                          <m:r>
                            <a:rPr lang="de-DE" b="0" i="1" dirty="0" smtClean="0">
                              <a:solidFill>
                                <a:schemeClr val="tx1">
                                  <a:lumMod val="60000"/>
                                  <a:lumOff val="40000"/>
                                </a:schemeClr>
                              </a:solidFill>
                              <a:latin typeface="Cambria Math" panose="02040503050406030204" pitchFamily="18" charset="0"/>
                            </a:rPr>
                            <m:t>2</m:t>
                          </m:r>
                        </m:sub>
                      </m:sSub>
                    </m:oMath>
                  </m:oMathPara>
                </a14:m>
                <a:endParaRPr lang="en-GB" dirty="0">
                  <a:solidFill>
                    <a:schemeClr val="tx1">
                      <a:lumMod val="60000"/>
                      <a:lumOff val="40000"/>
                    </a:schemeClr>
                  </a:solidFill>
                </a:endParaRPr>
              </a:p>
            </p:txBody>
          </p:sp>
        </mc:Choice>
        <mc:Fallback xmlns="">
          <p:sp>
            <p:nvSpPr>
              <p:cNvPr id="71" name="Rectangle 70">
                <a:extLst>
                  <a:ext uri="{FF2B5EF4-FFF2-40B4-BE49-F238E27FC236}">
                    <a16:creationId xmlns:a16="http://schemas.microsoft.com/office/drawing/2014/main" id="{4AE02477-FFBC-FB48-B7F5-7A9530B9F4E5}"/>
                  </a:ext>
                </a:extLst>
              </p:cNvPr>
              <p:cNvSpPr>
                <a:spLocks noRot="1" noChangeAspect="1" noMove="1" noResize="1" noEditPoints="1" noAdjustHandles="1" noChangeArrowheads="1" noChangeShapeType="1" noTextEdit="1"/>
              </p:cNvSpPr>
              <p:nvPr/>
            </p:nvSpPr>
            <p:spPr>
              <a:xfrm>
                <a:off x="5514633" y="5387242"/>
                <a:ext cx="489173" cy="369332"/>
              </a:xfrm>
              <a:prstGeom prst="rect">
                <a:avLst/>
              </a:prstGeom>
              <a:blipFill>
                <a:blip r:embed="rId1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09348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2</m:t>
                            </m:r>
                          </m:sub>
                        </m:sSub>
                      </m:e>
                    </m:d>
                  </m:oMath>
                </a14:m>
                <a:endParaRPr lang="en-GB"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r>
                  <a:rPr lang="en-GB" dirty="0"/>
                  <a:t> and neighbouring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again)</a:t>
                </a:r>
              </a:p>
              <a:p>
                <a:pPr lvl="2"/>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𝑥</m:t>
                        </m:r>
                      </m:sub>
                    </m:sSub>
                  </m:oMath>
                </a14:m>
                <a:r>
                  <a:rPr lang="en-GB" dirty="0"/>
                  <a:t> parcluster is a subset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again)</a:t>
                </a:r>
              </a:p>
              <a:p>
                <a:pPr lvl="2"/>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39</a:t>
            </a:fld>
            <a:endParaRPr lang="en-GB"/>
          </a:p>
        </p:txBody>
      </p:sp>
      <p:sp>
        <p:nvSpPr>
          <p:cNvPr id="5" name="Date Placeholder 4">
            <a:extLst>
              <a:ext uri="{FF2B5EF4-FFF2-40B4-BE49-F238E27FC236}">
                <a16:creationId xmlns:a16="http://schemas.microsoft.com/office/drawing/2014/main" id="{D45BE8DD-3852-8442-AD66-E72CBE2E1F7F}"/>
              </a:ext>
            </a:extLst>
          </p:cNvPr>
          <p:cNvSpPr>
            <a:spLocks noGrp="1"/>
          </p:cNvSpPr>
          <p:nvPr>
            <p:ph type="dt" sz="half" idx="2"/>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CE608E09-9819-A244-B3A8-39925A68E224}"/>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A7A185BD-384A-F742-8CA8-3E2A770B5264}"/>
                  </a:ext>
                </a:extLst>
              </p:cNvPr>
              <p:cNvSpPr/>
              <p:nvPr/>
            </p:nvSpPr>
            <p:spPr>
              <a:xfrm>
                <a:off x="10654910" y="2453494"/>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31" name="Rectangle 30">
                <a:extLst>
                  <a:ext uri="{FF2B5EF4-FFF2-40B4-BE49-F238E27FC236}">
                    <a16:creationId xmlns:a16="http://schemas.microsoft.com/office/drawing/2014/main" id="{A7A185BD-384A-F742-8CA8-3E2A770B5264}"/>
                  </a:ext>
                </a:extLst>
              </p:cNvPr>
              <p:cNvSpPr>
                <a:spLocks noRot="1" noChangeAspect="1" noMove="1" noResize="1" noEditPoints="1" noAdjustHandles="1" noChangeArrowheads="1" noChangeShapeType="1" noTextEdit="1"/>
              </p:cNvSpPr>
              <p:nvPr/>
            </p:nvSpPr>
            <p:spPr>
              <a:xfrm>
                <a:off x="10654910" y="2453494"/>
                <a:ext cx="483850" cy="369332"/>
              </a:xfrm>
              <a:prstGeom prst="rect">
                <a:avLst/>
              </a:prstGeom>
              <a:blipFill>
                <a:blip r:embed="rId3"/>
                <a:stretch>
                  <a:fillRect/>
                </a:stretch>
              </a:blipFill>
            </p:spPr>
            <p:txBody>
              <a:bodyPr/>
              <a:lstStyle/>
              <a:p>
                <a:r>
                  <a:rPr lang="en-GB">
                    <a:noFill/>
                  </a:rPr>
                  <a:t> </a:t>
                </a:r>
              </a:p>
            </p:txBody>
          </p:sp>
        </mc:Fallback>
      </mc:AlternateContent>
      <p:grpSp>
        <p:nvGrpSpPr>
          <p:cNvPr id="32" name="Group 31">
            <a:extLst>
              <a:ext uri="{FF2B5EF4-FFF2-40B4-BE49-F238E27FC236}">
                <a16:creationId xmlns:a16="http://schemas.microsoft.com/office/drawing/2014/main" id="{25E78FE3-529C-494B-B1E6-CEE72BC6CE2A}"/>
              </a:ext>
            </a:extLst>
          </p:cNvPr>
          <p:cNvGrpSpPr/>
          <p:nvPr/>
        </p:nvGrpSpPr>
        <p:grpSpPr>
          <a:xfrm>
            <a:off x="5933063" y="2532313"/>
            <a:ext cx="4894695" cy="3409191"/>
            <a:chOff x="1990653" y="6848813"/>
            <a:chExt cx="4894695" cy="3409191"/>
          </a:xfrm>
        </p:grpSpPr>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DB275AEF-FFCC-064F-84B1-99FB8F1B18E8}"/>
                    </a:ext>
                  </a:extLst>
                </p:cNvPr>
                <p:cNvSpPr/>
                <p:nvPr/>
              </p:nvSpPr>
              <p:spPr>
                <a:xfrm>
                  <a:off x="6087116" y="6975777"/>
                  <a:ext cx="798232"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798" b="0"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de-DE" sz="1798" b="0" i="1" smtClean="0">
                                <a:latin typeface="Cambria Math" panose="02040503050406030204" pitchFamily="18" charset="0"/>
                                <a:ea typeface="Cambria Math" panose="02040503050406030204" pitchFamily="18" charset="0"/>
                              </a:rPr>
                              <m:t>0</m:t>
                            </m:r>
                          </m:sub>
                        </m:sSub>
                        <m:r>
                          <a:rPr lang="de-DE" sz="1798" b="0" i="1" smtClean="0">
                            <a:latin typeface="Cambria Math" panose="02040503050406030204" pitchFamily="18" charset="0"/>
                            <a:ea typeface="Cambria Math" panose="02040503050406030204" pitchFamily="18" charset="0"/>
                          </a:rPr>
                          <m:t>,</m:t>
                        </m:r>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33" name="Rectangle 32">
                  <a:extLst>
                    <a:ext uri="{FF2B5EF4-FFF2-40B4-BE49-F238E27FC236}">
                      <a16:creationId xmlns:a16="http://schemas.microsoft.com/office/drawing/2014/main" id="{DB275AEF-FFCC-064F-84B1-99FB8F1B18E8}"/>
                    </a:ext>
                  </a:extLst>
                </p:cNvPr>
                <p:cNvSpPr>
                  <a:spLocks noRot="1" noChangeAspect="1" noMove="1" noResize="1" noEditPoints="1" noAdjustHandles="1" noChangeArrowheads="1" noChangeShapeType="1" noTextEdit="1"/>
                </p:cNvSpPr>
                <p:nvPr/>
              </p:nvSpPr>
              <p:spPr>
                <a:xfrm>
                  <a:off x="6087116" y="6975777"/>
                  <a:ext cx="798232" cy="369012"/>
                </a:xfrm>
                <a:prstGeom prst="rect">
                  <a:avLst/>
                </a:prstGeom>
                <a:blipFill>
                  <a:blip r:embed="rId4"/>
                  <a:stretch>
                    <a:fillRect b="-6667"/>
                  </a:stretch>
                </a:blipFill>
              </p:spPr>
              <p:txBody>
                <a:bodyPr/>
                <a:lstStyle/>
                <a:p>
                  <a:r>
                    <a:rPr lang="en-GB">
                      <a:noFill/>
                    </a:rPr>
                    <a:t> </a:t>
                  </a:r>
                </a:p>
              </p:txBody>
            </p:sp>
          </mc:Fallback>
        </mc:AlternateContent>
        <p:cxnSp>
          <p:nvCxnSpPr>
            <p:cNvPr id="34" name="Straight Connector 33">
              <a:extLst>
                <a:ext uri="{FF2B5EF4-FFF2-40B4-BE49-F238E27FC236}">
                  <a16:creationId xmlns:a16="http://schemas.microsoft.com/office/drawing/2014/main" id="{9E87BE7D-B8AC-7C4A-9624-EB3B6FF6E39E}"/>
                </a:ext>
              </a:extLst>
            </p:cNvPr>
            <p:cNvCxnSpPr>
              <a:cxnSpLocks/>
              <a:stCxn id="51" idx="0"/>
              <a:endCxn id="38"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294FC8-0541-0049-A10C-83831A28A9A8}"/>
                </a:ext>
              </a:extLst>
            </p:cNvPr>
            <p:cNvCxnSpPr>
              <a:cxnSpLocks/>
              <a:stCxn id="39" idx="0"/>
              <a:endCxn id="36" idx="2"/>
            </p:cNvCxnSpPr>
            <p:nvPr/>
          </p:nvCxnSpPr>
          <p:spPr>
            <a:xfrm flipV="1">
              <a:off x="3839395" y="7071499"/>
              <a:ext cx="1970398" cy="4610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DDF69290-5F5E-0B41-BE86-D4C49559E412}"/>
                    </a:ext>
                  </a:extLst>
                </p:cNvPr>
                <p:cNvSpPr/>
                <p:nvPr/>
              </p:nvSpPr>
              <p:spPr>
                <a:xfrm>
                  <a:off x="4846199" y="6848813"/>
                  <a:ext cx="1927187" cy="2226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de-DE" sz="1200" i="1">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r>
                              <m:rPr>
                                <m:nor/>
                              </m:rPr>
                              <a:rPr lang="en-GB" sz="1200" dirty="0">
                                <a:solidFill>
                                  <a:schemeClr val="tx1">
                                    <a:lumMod val="60000"/>
                                    <a:lumOff val="40000"/>
                                  </a:schemeClr>
                                </a:solidFill>
                              </a:rPr>
                              <m:t> </m:t>
                            </m:r>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sub>
                        </m:sSub>
                      </m:oMath>
                    </m:oMathPara>
                  </a14:m>
                  <a:endParaRPr lang="en-GB" sz="1200" dirty="0">
                    <a:solidFill>
                      <a:schemeClr val="tx1">
                        <a:lumMod val="60000"/>
                        <a:lumOff val="40000"/>
                      </a:schemeClr>
                    </a:solidFill>
                  </a:endParaRPr>
                </a:p>
              </p:txBody>
            </p:sp>
          </mc:Choice>
          <mc:Fallback xmlns="">
            <p:sp>
              <p:nvSpPr>
                <p:cNvPr id="36" name="Rounded Rectangle 35">
                  <a:extLst>
                    <a:ext uri="{FF2B5EF4-FFF2-40B4-BE49-F238E27FC236}">
                      <a16:creationId xmlns:a16="http://schemas.microsoft.com/office/drawing/2014/main" id="{DDF69290-5F5E-0B41-BE86-D4C49559E412}"/>
                    </a:ext>
                  </a:extLst>
                </p:cNvPr>
                <p:cNvSpPr>
                  <a:spLocks noRot="1" noChangeAspect="1" noMove="1" noResize="1" noEditPoints="1" noAdjustHandles="1" noChangeArrowheads="1" noChangeShapeType="1" noTextEdit="1"/>
                </p:cNvSpPr>
                <p:nvPr/>
              </p:nvSpPr>
              <p:spPr>
                <a:xfrm>
                  <a:off x="4846199" y="6848813"/>
                  <a:ext cx="1927187" cy="222686"/>
                </a:xfrm>
                <a:prstGeom prst="roundRect">
                  <a:avLst/>
                </a:prstGeom>
                <a:blipFill>
                  <a:blip r:embed="rId5"/>
                  <a:stretch>
                    <a:fillRect l="-2597" t="-10000" b="-10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A6EE6786-9FAC-1044-B31F-F9F3534D2950}"/>
                    </a:ext>
                  </a:extLst>
                </p:cNvPr>
                <p:cNvSpPr/>
                <p:nvPr/>
              </p:nvSpPr>
              <p:spPr>
                <a:xfrm>
                  <a:off x="3361634" y="8168233"/>
                  <a:ext cx="957333"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38" name="Rounded Rectangle 37">
                  <a:extLst>
                    <a:ext uri="{FF2B5EF4-FFF2-40B4-BE49-F238E27FC236}">
                      <a16:creationId xmlns:a16="http://schemas.microsoft.com/office/drawing/2014/main" id="{A6EE6786-9FAC-1044-B31F-F9F3534D2950}"/>
                    </a:ext>
                  </a:extLst>
                </p:cNvPr>
                <p:cNvSpPr>
                  <a:spLocks noRot="1" noChangeAspect="1" noMove="1" noResize="1" noEditPoints="1" noAdjustHandles="1" noChangeArrowheads="1" noChangeShapeType="1" noTextEdit="1"/>
                </p:cNvSpPr>
                <p:nvPr/>
              </p:nvSpPr>
              <p:spPr>
                <a:xfrm>
                  <a:off x="3361634" y="8168233"/>
                  <a:ext cx="957333" cy="204311"/>
                </a:xfrm>
                <a:prstGeom prst="roundRect">
                  <a:avLst/>
                </a:prstGeom>
                <a:blipFill>
                  <a:blip r:embed="rId6"/>
                  <a:stretch>
                    <a:fillRect l="-5128"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773C893-1CE1-C54B-A8D5-8C620447CB77}"/>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39" name="TextBox 38">
                  <a:extLst>
                    <a:ext uri="{FF2B5EF4-FFF2-40B4-BE49-F238E27FC236}">
                      <a16:creationId xmlns:a16="http://schemas.microsoft.com/office/drawing/2014/main" id="{0773C893-1CE1-C54B-A8D5-8C620447CB77}"/>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7"/>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1E0F6F57-D0C8-F242-9CD9-9B22064E541C}"/>
                </a:ext>
              </a:extLst>
            </p:cNvPr>
            <p:cNvCxnSpPr>
              <a:cxnSpLocks/>
              <a:stCxn id="46" idx="0"/>
              <a:endCxn id="38" idx="2"/>
            </p:cNvCxnSpPr>
            <p:nvPr/>
          </p:nvCxnSpPr>
          <p:spPr>
            <a:xfrm flipV="1">
              <a:off x="2844383" y="8372544"/>
              <a:ext cx="995918" cy="422902"/>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153132F-6B9D-6241-83EE-2164C4281F52}"/>
                </a:ext>
              </a:extLst>
            </p:cNvPr>
            <p:cNvCxnSpPr>
              <a:cxnSpLocks/>
              <a:stCxn id="38" idx="0"/>
              <a:endCxn id="39"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33CA9760-FF43-DA47-9053-18900C47C026}"/>
                    </a:ext>
                  </a:extLst>
                </p:cNvPr>
                <p:cNvSpPr/>
                <p:nvPr/>
              </p:nvSpPr>
              <p:spPr>
                <a:xfrm>
                  <a:off x="2605343" y="8908471"/>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44" name="Rectangle 43">
                  <a:extLst>
                    <a:ext uri="{FF2B5EF4-FFF2-40B4-BE49-F238E27FC236}">
                      <a16:creationId xmlns:a16="http://schemas.microsoft.com/office/drawing/2014/main" id="{33CA9760-FF43-DA47-9053-18900C47C026}"/>
                    </a:ext>
                  </a:extLst>
                </p:cNvPr>
                <p:cNvSpPr>
                  <a:spLocks noRot="1" noChangeAspect="1" noMove="1" noResize="1" noEditPoints="1" noAdjustHandles="1" noChangeArrowheads="1" noChangeShapeType="1" noTextEdit="1"/>
                </p:cNvSpPr>
                <p:nvPr/>
              </p:nvSpPr>
              <p:spPr>
                <a:xfrm>
                  <a:off x="2605343" y="8908471"/>
                  <a:ext cx="478080" cy="369012"/>
                </a:xfrm>
                <a:prstGeom prst="rect">
                  <a:avLst/>
                </a:prstGeom>
                <a:blipFill>
                  <a:blip r:embed="rId8"/>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4CB2914B-E55A-2B49-A5BA-2ADDCEAF17D5}"/>
                    </a:ext>
                  </a:extLst>
                </p:cNvPr>
                <p:cNvSpPr/>
                <p:nvPr/>
              </p:nvSpPr>
              <p:spPr>
                <a:xfrm>
                  <a:off x="1990653" y="8795446"/>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b="0" i="1" smtClean="0">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46" name="Rounded Rectangle 45">
                  <a:extLst>
                    <a:ext uri="{FF2B5EF4-FFF2-40B4-BE49-F238E27FC236}">
                      <a16:creationId xmlns:a16="http://schemas.microsoft.com/office/drawing/2014/main" id="{4CB2914B-E55A-2B49-A5BA-2ADDCEAF17D5}"/>
                    </a:ext>
                  </a:extLst>
                </p:cNvPr>
                <p:cNvSpPr>
                  <a:spLocks noRot="1" noChangeAspect="1" noMove="1" noResize="1" noEditPoints="1" noAdjustHandles="1" noChangeArrowheads="1" noChangeShapeType="1" noTextEdit="1"/>
                </p:cNvSpPr>
                <p:nvPr/>
              </p:nvSpPr>
              <p:spPr>
                <a:xfrm>
                  <a:off x="1990653" y="8795446"/>
                  <a:ext cx="1707459" cy="204311"/>
                </a:xfrm>
                <a:prstGeom prst="roundRect">
                  <a:avLst/>
                </a:prstGeom>
                <a:blipFill>
                  <a:blip r:embed="rId9"/>
                  <a:stretch>
                    <a:fillRect l="-2920" b="-16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C1E1337A-464B-4D45-A567-765354788300}"/>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47" name="Rectangle 46">
                  <a:extLst>
                    <a:ext uri="{FF2B5EF4-FFF2-40B4-BE49-F238E27FC236}">
                      <a16:creationId xmlns:a16="http://schemas.microsoft.com/office/drawing/2014/main" id="{C1E1337A-464B-4D45-A567-765354788300}"/>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10"/>
                  <a:stretch>
                    <a:fillRect b="-3333"/>
                  </a:stretch>
                </a:blipFill>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6D89FA27-35DC-AE49-8798-70AA5ABF393A}"/>
                </a:ext>
              </a:extLst>
            </p:cNvPr>
            <p:cNvCxnSpPr>
              <a:cxnSpLocks/>
              <a:stCxn id="53" idx="0"/>
              <a:endCxn id="50"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5E452B1-1B19-8549-B168-5DBDBFFA521C}"/>
                </a:ext>
              </a:extLst>
            </p:cNvPr>
            <p:cNvCxnSpPr>
              <a:cxnSpLocks/>
              <a:stCxn id="50" idx="0"/>
              <a:endCxn id="51"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EB5C448B-A210-4F4C-A771-11618CC8A83B}"/>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50" name="Rounded Rectangle 49">
                  <a:extLst>
                    <a:ext uri="{FF2B5EF4-FFF2-40B4-BE49-F238E27FC236}">
                      <a16:creationId xmlns:a16="http://schemas.microsoft.com/office/drawing/2014/main" id="{EB5C448B-A210-4F4C-A771-11618CC8A83B}"/>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1"/>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BE41FE1-F26F-8B40-B37B-B605B564AA7C}"/>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51" name="TextBox 50">
                  <a:extLst>
                    <a:ext uri="{FF2B5EF4-FFF2-40B4-BE49-F238E27FC236}">
                      <a16:creationId xmlns:a16="http://schemas.microsoft.com/office/drawing/2014/main" id="{CBE41FE1-F26F-8B40-B37B-B605B564AA7C}"/>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2"/>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D44134F9-1566-394A-9983-542F88A86FA2}"/>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53" name="Rounded Rectangle 52">
                  <a:extLst>
                    <a:ext uri="{FF2B5EF4-FFF2-40B4-BE49-F238E27FC236}">
                      <a16:creationId xmlns:a16="http://schemas.microsoft.com/office/drawing/2014/main" id="{D44134F9-1566-394A-9983-542F88A86FA2}"/>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3"/>
                  <a:stretch>
                    <a:fillRect l="-2759" b="-16667"/>
                  </a:stretch>
                </a:blipFill>
                <a:ln>
                  <a:solidFill>
                    <a:schemeClr val="tx1"/>
                  </a:solidFill>
                </a:ln>
              </p:spPr>
              <p:txBody>
                <a:bodyPr/>
                <a:lstStyle/>
                <a:p>
                  <a:r>
                    <a:rPr lang="en-GB">
                      <a:noFill/>
                    </a:rPr>
                    <a:t> </a:t>
                  </a:r>
                </a:p>
              </p:txBody>
            </p:sp>
          </mc:Fallback>
        </mc:AlternateContent>
      </p:grpSp>
      <p:cxnSp>
        <p:nvCxnSpPr>
          <p:cNvPr id="54" name="Straight Arrow Connector 53">
            <a:extLst>
              <a:ext uri="{FF2B5EF4-FFF2-40B4-BE49-F238E27FC236}">
                <a16:creationId xmlns:a16="http://schemas.microsoft.com/office/drawing/2014/main" id="{38EDC853-D99D-704B-ADCC-3E97308770B1}"/>
              </a:ext>
            </a:extLst>
          </p:cNvPr>
          <p:cNvCxnSpPr>
            <a:cxnSpLocks/>
            <a:stCxn id="38" idx="2"/>
            <a:endCxn id="39" idx="2"/>
          </p:cNvCxnSpPr>
          <p:nvPr/>
        </p:nvCxnSpPr>
        <p:spPr>
          <a:xfrm flipH="1" flipV="1">
            <a:off x="7781805" y="3438763"/>
            <a:ext cx="906" cy="617281"/>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FFD84878-FEFC-9748-B1AC-A20B54CC13CD}"/>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55" name="Rectangle 54">
                <a:extLst>
                  <a:ext uri="{FF2B5EF4-FFF2-40B4-BE49-F238E27FC236}">
                    <a16:creationId xmlns:a16="http://schemas.microsoft.com/office/drawing/2014/main" id="{FFD84878-FEFC-9748-B1AC-A20B54CC13CD}"/>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17C31AF3-A20A-6448-A911-24D4CD7B9578}"/>
                  </a:ext>
                </a:extLst>
              </p:cNvPr>
              <p:cNvSpPr/>
              <p:nvPr/>
            </p:nvSpPr>
            <p:spPr>
              <a:xfrm>
                <a:off x="8193000" y="3825101"/>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56" name="Rectangle 55">
                <a:extLst>
                  <a:ext uri="{FF2B5EF4-FFF2-40B4-BE49-F238E27FC236}">
                    <a16:creationId xmlns:a16="http://schemas.microsoft.com/office/drawing/2014/main" id="{17C31AF3-A20A-6448-A911-24D4CD7B9578}"/>
                  </a:ext>
                </a:extLst>
              </p:cNvPr>
              <p:cNvSpPr>
                <a:spLocks noRot="1" noChangeAspect="1" noMove="1" noResize="1" noEditPoints="1" noAdjustHandles="1" noChangeArrowheads="1" noChangeShapeType="1" noTextEdit="1"/>
              </p:cNvSpPr>
              <p:nvPr/>
            </p:nvSpPr>
            <p:spPr>
              <a:xfrm>
                <a:off x="8193000" y="3825101"/>
                <a:ext cx="365421" cy="276999"/>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1E0ED1C2-89B1-B049-8855-2733671610F7}"/>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57" name="Rectangle 56">
                <a:extLst>
                  <a:ext uri="{FF2B5EF4-FFF2-40B4-BE49-F238E27FC236}">
                    <a16:creationId xmlns:a16="http://schemas.microsoft.com/office/drawing/2014/main" id="{1E0ED1C2-89B1-B049-8855-2733671610F7}"/>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7E85A531-FC2A-954A-B48B-1EA28BDA9213}"/>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58" name="Rectangle 57">
                <a:extLst>
                  <a:ext uri="{FF2B5EF4-FFF2-40B4-BE49-F238E27FC236}">
                    <a16:creationId xmlns:a16="http://schemas.microsoft.com/office/drawing/2014/main" id="{7E85A531-FC2A-954A-B48B-1EA28BDA9213}"/>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17"/>
                <a:stretch>
                  <a:fillRect/>
                </a:stretch>
              </a:blipFill>
            </p:spPr>
            <p:txBody>
              <a:bodyPr/>
              <a:lstStyle/>
              <a:p>
                <a:r>
                  <a:rPr lang="en-GB">
                    <a:noFill/>
                  </a:rPr>
                  <a:t> </a:t>
                </a:r>
              </a:p>
            </p:txBody>
          </p:sp>
        </mc:Fallback>
      </mc:AlternateContent>
      <p:sp>
        <p:nvSpPr>
          <p:cNvPr id="59" name="TextBox 58">
            <a:extLst>
              <a:ext uri="{FF2B5EF4-FFF2-40B4-BE49-F238E27FC236}">
                <a16:creationId xmlns:a16="http://schemas.microsoft.com/office/drawing/2014/main" id="{18A70F8D-C55B-4944-A7F8-3AC55BF53C01}"/>
              </a:ext>
            </a:extLst>
          </p:cNvPr>
          <p:cNvSpPr txBox="1"/>
          <p:nvPr/>
        </p:nvSpPr>
        <p:spPr>
          <a:xfrm>
            <a:off x="9932524" y="2323947"/>
            <a:ext cx="445956" cy="276999"/>
          </a:xfrm>
          <a:prstGeom prst="rect">
            <a:avLst/>
          </a:prstGeom>
          <a:noFill/>
        </p:spPr>
        <p:txBody>
          <a:bodyPr wrap="none" rtlCol="0">
            <a:spAutoFit/>
          </a:bodyPr>
          <a:lstStyle/>
          <a:p>
            <a:r>
              <a:rPr lang="en-GB" sz="1200" i="1" dirty="0"/>
              <a:t>root</a:t>
            </a:r>
          </a:p>
        </p:txBody>
      </p:sp>
      <p:cxnSp>
        <p:nvCxnSpPr>
          <p:cNvPr id="60" name="Straight Arrow Connector 59">
            <a:extLst>
              <a:ext uri="{FF2B5EF4-FFF2-40B4-BE49-F238E27FC236}">
                <a16:creationId xmlns:a16="http://schemas.microsoft.com/office/drawing/2014/main" id="{DC8D9640-1DA1-0240-ADEE-454E999016AE}"/>
              </a:ext>
            </a:extLst>
          </p:cNvPr>
          <p:cNvCxnSpPr>
            <a:cxnSpLocks/>
            <a:stCxn id="46" idx="0"/>
            <a:endCxn id="38" idx="2"/>
          </p:cNvCxnSpPr>
          <p:nvPr/>
        </p:nvCxnSpPr>
        <p:spPr>
          <a:xfrm flipV="1">
            <a:off x="6786793" y="4056044"/>
            <a:ext cx="995918" cy="422902"/>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F65BC0B-3F8A-0C4E-AF2E-EEF6D31CFE1F}"/>
              </a:ext>
            </a:extLst>
          </p:cNvPr>
          <p:cNvCxnSpPr>
            <a:cxnSpLocks/>
            <a:endCxn id="46" idx="0"/>
          </p:cNvCxnSpPr>
          <p:nvPr/>
        </p:nvCxnSpPr>
        <p:spPr>
          <a:xfrm flipV="1">
            <a:off x="6786792" y="4478946"/>
            <a:ext cx="1" cy="1192399"/>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83F2347A-6C35-9441-AA69-03EA84E0467E}"/>
                  </a:ext>
                </a:extLst>
              </p:cNvPr>
              <p:cNvSpPr/>
              <p:nvPr/>
            </p:nvSpPr>
            <p:spPr>
              <a:xfrm>
                <a:off x="5478177" y="4396435"/>
                <a:ext cx="489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tx1">
                                  <a:lumMod val="60000"/>
                                  <a:lumOff val="40000"/>
                                </a:schemeClr>
                              </a:solidFill>
                              <a:latin typeface="Cambria Math" panose="02040503050406030204" pitchFamily="18" charset="0"/>
                            </a:rPr>
                          </m:ctrlPr>
                        </m:sSubPr>
                        <m:e>
                          <m:r>
                            <a:rPr lang="en-GB" b="1" i="1" dirty="0">
                              <a:solidFill>
                                <a:schemeClr val="tx1">
                                  <a:lumMod val="60000"/>
                                  <a:lumOff val="40000"/>
                                </a:schemeClr>
                              </a:solidFill>
                              <a:latin typeface="Cambria Math" panose="02040503050406030204" pitchFamily="18" charset="0"/>
                            </a:rPr>
                            <m:t>𝑪</m:t>
                          </m:r>
                        </m:e>
                        <m:sub>
                          <m:r>
                            <a:rPr lang="de-DE" b="0" i="1" dirty="0" smtClean="0">
                              <a:solidFill>
                                <a:schemeClr val="tx1">
                                  <a:lumMod val="60000"/>
                                  <a:lumOff val="40000"/>
                                </a:schemeClr>
                              </a:solidFill>
                              <a:latin typeface="Cambria Math" panose="02040503050406030204" pitchFamily="18" charset="0"/>
                            </a:rPr>
                            <m:t>2</m:t>
                          </m:r>
                        </m:sub>
                      </m:sSub>
                    </m:oMath>
                  </m:oMathPara>
                </a14:m>
                <a:endParaRPr lang="en-GB" dirty="0">
                  <a:solidFill>
                    <a:schemeClr val="tx1">
                      <a:lumMod val="60000"/>
                      <a:lumOff val="40000"/>
                    </a:schemeClr>
                  </a:solidFill>
                </a:endParaRPr>
              </a:p>
            </p:txBody>
          </p:sp>
        </mc:Choice>
        <mc:Fallback xmlns="">
          <p:sp>
            <p:nvSpPr>
              <p:cNvPr id="62" name="Rectangle 61">
                <a:extLst>
                  <a:ext uri="{FF2B5EF4-FFF2-40B4-BE49-F238E27FC236}">
                    <a16:creationId xmlns:a16="http://schemas.microsoft.com/office/drawing/2014/main" id="{83F2347A-6C35-9441-AA69-03EA84E0467E}"/>
                  </a:ext>
                </a:extLst>
              </p:cNvPr>
              <p:cNvSpPr>
                <a:spLocks noRot="1" noChangeAspect="1" noMove="1" noResize="1" noEditPoints="1" noAdjustHandles="1" noChangeArrowheads="1" noChangeShapeType="1" noTextEdit="1"/>
              </p:cNvSpPr>
              <p:nvPr/>
            </p:nvSpPr>
            <p:spPr>
              <a:xfrm>
                <a:off x="5478177" y="4396435"/>
                <a:ext cx="489173" cy="369332"/>
              </a:xfrm>
              <a:prstGeom prst="rect">
                <a:avLst/>
              </a:prstGeom>
              <a:blipFill>
                <a:blip r:embed="rId1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60882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Many Queries</a:t>
            </a:r>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p:txBody>
              <a:bodyPr>
                <a:normAutofit/>
              </a:bodyPr>
              <a:lstStyle/>
              <a:p>
                <a:r>
                  <a:rPr lang="en-GB" dirty="0">
                    <a:solidFill>
                      <a:schemeClr val="accent1"/>
                    </a:solidFill>
                  </a:rPr>
                  <a:t>Set of queries</a:t>
                </a:r>
              </a:p>
              <a:p>
                <a:pPr lvl="1"/>
                <a14:m>
                  <m:oMath xmlns:m="http://schemas.openxmlformats.org/officeDocument/2006/math">
                    <m:r>
                      <a:rPr lang="en-GB" i="1">
                        <a:latin typeface="Cambria Math" charset="0"/>
                      </a:rPr>
                      <m:t>𝑃</m:t>
                    </m:r>
                    <m:d>
                      <m:dPr>
                        <m:ctrlPr>
                          <a:rPr lang="en-GB" i="1">
                            <a:latin typeface="Cambria Math" panose="02040503050406030204" pitchFamily="18" charset="0"/>
                          </a:rPr>
                        </m:ctrlPr>
                      </m:dPr>
                      <m:e>
                        <m:r>
                          <a:rPr lang="en-GB" i="1" smtClean="0">
                            <a:latin typeface="Cambria Math" charset="0"/>
                          </a:rPr>
                          <m:t>𝑇𝑟𝑎𝑣𝑒𝑙</m:t>
                        </m:r>
                        <m:r>
                          <a:rPr lang="de-DE" b="0" i="1" smtClean="0">
                            <a:latin typeface="Cambria Math" charset="0"/>
                          </a:rPr>
                          <m:t>(</m:t>
                        </m:r>
                        <m:r>
                          <a:rPr lang="en-GB" i="1">
                            <a:latin typeface="Cambria Math" charset="0"/>
                          </a:rPr>
                          <m:t>𝑒𝑣𝑒</m:t>
                        </m:r>
                        <m:r>
                          <a:rPr lang="de-DE" b="0" i="1" smtClean="0">
                            <a:latin typeface="Cambria Math" charset="0"/>
                          </a:rPr>
                          <m:t>)</m:t>
                        </m:r>
                      </m:e>
                    </m:d>
                  </m:oMath>
                </a14:m>
                <a:endParaRPr lang="en-GB" dirty="0"/>
              </a:p>
              <a:p>
                <a:pPr lvl="1"/>
                <a14:m>
                  <m:oMath xmlns:m="http://schemas.openxmlformats.org/officeDocument/2006/math">
                    <m:r>
                      <a:rPr lang="en-GB" i="1">
                        <a:latin typeface="Cambria Math" charset="0"/>
                      </a:rPr>
                      <m:t>𝑃</m:t>
                    </m:r>
                    <m:d>
                      <m:dPr>
                        <m:ctrlPr>
                          <a:rPr lang="en-GB" i="1">
                            <a:latin typeface="Cambria Math" panose="02040503050406030204" pitchFamily="18" charset="0"/>
                          </a:rPr>
                        </m:ctrlPr>
                      </m:dPr>
                      <m:e>
                        <m:r>
                          <a:rPr lang="de-DE" b="0" i="1" smtClean="0">
                            <a:latin typeface="Cambria Math" charset="0"/>
                          </a:rPr>
                          <m:t>𝑆𝑖𝑐𝑘</m:t>
                        </m:r>
                        <m:r>
                          <a:rPr lang="de-DE" b="0" i="1" smtClean="0">
                            <a:latin typeface="Cambria Math" charset="0"/>
                          </a:rPr>
                          <m:t>(</m:t>
                        </m:r>
                        <m:r>
                          <a:rPr lang="de-DE" b="0" i="1" smtClean="0">
                            <a:latin typeface="Cambria Math" panose="02040503050406030204" pitchFamily="18" charset="0"/>
                          </a:rPr>
                          <m:t>𝑏𝑜𝑏</m:t>
                        </m:r>
                        <m:r>
                          <a:rPr lang="de-DE" b="0" i="1" smtClean="0">
                            <a:latin typeface="Cambria Math" charset="0"/>
                          </a:rPr>
                          <m:t>)</m:t>
                        </m:r>
                      </m:e>
                    </m:d>
                  </m:oMath>
                </a14:m>
                <a:endParaRPr lang="en-GB" dirty="0"/>
              </a:p>
              <a:p>
                <a:pPr lvl="1"/>
                <a14:m>
                  <m:oMath xmlns:m="http://schemas.openxmlformats.org/officeDocument/2006/math">
                    <m:r>
                      <a:rPr lang="en-GB" i="1">
                        <a:latin typeface="Cambria Math" charset="0"/>
                      </a:rPr>
                      <m:t>𝑃</m:t>
                    </m:r>
                    <m:d>
                      <m:dPr>
                        <m:ctrlPr>
                          <a:rPr lang="en-GB" i="1">
                            <a:latin typeface="Cambria Math" panose="02040503050406030204" pitchFamily="18" charset="0"/>
                          </a:rPr>
                        </m:ctrlPr>
                      </m:dPr>
                      <m:e>
                        <m:r>
                          <a:rPr lang="de-DE" b="0" i="1" smtClean="0">
                            <a:latin typeface="Cambria Math" charset="0"/>
                          </a:rPr>
                          <m:t>𝑇𝑟𝑒𝑎𝑡</m:t>
                        </m:r>
                        <m:r>
                          <a:rPr lang="de-DE" b="0" i="1" smtClean="0">
                            <a:latin typeface="Cambria Math" charset="0"/>
                          </a:rPr>
                          <m:t>(</m:t>
                        </m:r>
                        <m:r>
                          <a:rPr lang="en-GB" i="1">
                            <a:latin typeface="Cambria Math" charset="0"/>
                          </a:rPr>
                          <m:t>𝑒𝑣𝑒</m:t>
                        </m:r>
                        <m:r>
                          <a:rPr lang="de-DE" b="0" i="1" smtClean="0">
                            <a:latin typeface="Cambria Math"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𝑚</m:t>
                            </m:r>
                          </m:e>
                          <m:sub>
                            <m:r>
                              <a:rPr lang="de-DE" b="0" i="1" smtClean="0">
                                <a:latin typeface="Cambria Math" charset="0"/>
                              </a:rPr>
                              <m:t>1</m:t>
                            </m:r>
                          </m:sub>
                        </m:sSub>
                      </m:e>
                    </m:d>
                    <m:r>
                      <a:rPr lang="de-DE" b="0" i="1" smtClean="0">
                        <a:latin typeface="Cambria Math" charset="0"/>
                      </a:rPr>
                      <m:t>)</m:t>
                    </m:r>
                  </m:oMath>
                </a14:m>
                <a:endParaRPr lang="en-GB" dirty="0"/>
              </a:p>
              <a:p>
                <a:pPr lvl="1"/>
                <a14:m>
                  <m:oMath xmlns:m="http://schemas.openxmlformats.org/officeDocument/2006/math">
                    <m:r>
                      <a:rPr lang="en-GB" i="1">
                        <a:latin typeface="Cambria Math" charset="0"/>
                      </a:rPr>
                      <m:t>𝑃</m:t>
                    </m:r>
                    <m:d>
                      <m:dPr>
                        <m:ctrlPr>
                          <a:rPr lang="en-GB" i="1">
                            <a:latin typeface="Cambria Math" panose="02040503050406030204" pitchFamily="18" charset="0"/>
                          </a:rPr>
                        </m:ctrlPr>
                      </m:dPr>
                      <m:e>
                        <m:r>
                          <a:rPr lang="de-DE" b="0" i="1" smtClean="0">
                            <a:latin typeface="Cambria Math" charset="0"/>
                          </a:rPr>
                          <m:t>𝐸𝑝𝑖𝑑</m:t>
                        </m:r>
                      </m:e>
                    </m:d>
                  </m:oMath>
                </a14:m>
                <a:endParaRPr lang="de-DE" dirty="0"/>
              </a:p>
              <a:p>
                <a:pPr lvl="1"/>
                <a14:m>
                  <m:oMath xmlns:m="http://schemas.openxmlformats.org/officeDocument/2006/math">
                    <m:r>
                      <a:rPr lang="en-GB" i="1">
                        <a:latin typeface="Cambria Math" charset="0"/>
                      </a:rPr>
                      <m:t>𝑃</m:t>
                    </m:r>
                    <m:d>
                      <m:dPr>
                        <m:ctrlPr>
                          <a:rPr lang="en-GB" i="1">
                            <a:latin typeface="Cambria Math" panose="02040503050406030204" pitchFamily="18" charset="0"/>
                          </a:rPr>
                        </m:ctrlPr>
                      </m:dPr>
                      <m:e>
                        <m:r>
                          <a:rPr lang="de-DE" b="0" i="1" smtClean="0">
                            <a:latin typeface="Cambria Math" charset="0"/>
                          </a:rPr>
                          <m:t>𝑁𝑎𝑡</m:t>
                        </m:r>
                        <m:r>
                          <a:rPr lang="de-DE" b="0" i="1" smtClean="0">
                            <a:latin typeface="Cambria Math" charset="0"/>
                          </a:rPr>
                          <m:t>(</m:t>
                        </m:r>
                        <m:r>
                          <a:rPr lang="de-DE" b="0" i="1" smtClean="0">
                            <a:latin typeface="Cambria Math" panose="02040503050406030204" pitchFamily="18" charset="0"/>
                          </a:rPr>
                          <m:t>𝑓𝑙𝑜𝑜𝑑</m:t>
                        </m:r>
                        <m:r>
                          <a:rPr lang="de-DE" b="0" i="1" smtClean="0">
                            <a:latin typeface="Cambria Math" charset="0"/>
                          </a:rPr>
                          <m:t>)</m:t>
                        </m:r>
                      </m:e>
                    </m:d>
                  </m:oMath>
                </a14:m>
                <a:endParaRPr lang="en-GB" dirty="0"/>
              </a:p>
              <a:p>
                <a:pPr lvl="1"/>
                <a14:m>
                  <m:oMath xmlns:m="http://schemas.openxmlformats.org/officeDocument/2006/math">
                    <m:r>
                      <a:rPr lang="en-GB" i="1">
                        <a:latin typeface="Cambria Math" charset="0"/>
                      </a:rPr>
                      <m:t>𝑃</m:t>
                    </m:r>
                    <m:d>
                      <m:dPr>
                        <m:ctrlPr>
                          <a:rPr lang="en-GB" i="1">
                            <a:latin typeface="Cambria Math" panose="02040503050406030204" pitchFamily="18" charset="0"/>
                          </a:rPr>
                        </m:ctrlPr>
                      </m:dPr>
                      <m:e>
                        <m:r>
                          <a:rPr lang="de-DE" b="0" i="1" smtClean="0">
                            <a:latin typeface="Cambria Math" panose="02040503050406030204" pitchFamily="18" charset="0"/>
                          </a:rPr>
                          <m:t>𝐴𝑐𝑐</m:t>
                        </m:r>
                        <m:r>
                          <a:rPr lang="de-DE" i="1">
                            <a:latin typeface="Cambria Math" charset="0"/>
                          </a:rPr>
                          <m:t>(</m:t>
                        </m:r>
                        <m:r>
                          <a:rPr lang="de-DE" b="0" i="1" smtClean="0">
                            <a:latin typeface="Cambria Math" panose="02040503050406030204" pitchFamily="18" charset="0"/>
                          </a:rPr>
                          <m:t>𝑐h𝑒𝑚</m:t>
                        </m:r>
                        <m:r>
                          <a:rPr lang="de-DE" i="1">
                            <a:latin typeface="Cambria Math" charset="0"/>
                          </a:rPr>
                          <m:t>)</m:t>
                        </m:r>
                      </m:e>
                    </m:d>
                  </m:oMath>
                </a14:m>
                <a:endParaRPr lang="en-GB" dirty="0"/>
              </a:p>
              <a:p>
                <a:pPr lvl="1"/>
                <a:r>
                  <a:rPr lang="en-GB" dirty="0"/>
                  <a:t>Combinations of variables</a:t>
                </a:r>
              </a:p>
              <a:p>
                <a:r>
                  <a:rPr lang="en-GB" dirty="0"/>
                  <a:t>Under evidence</a:t>
                </a:r>
              </a:p>
              <a:p>
                <a:pPr lvl="1"/>
                <a14:m>
                  <m:oMath xmlns:m="http://schemas.openxmlformats.org/officeDocument/2006/math">
                    <m:r>
                      <a:rPr lang="de-DE" i="1" smtClean="0">
                        <a:latin typeface="Cambria Math" charset="0"/>
                      </a:rPr>
                      <m:t>𝑆𝑖𝑐𝑘</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charset="0"/>
                              </a:rPr>
                              <m:t>𝑋</m:t>
                            </m:r>
                          </m:e>
                          <m:sup>
                            <m:r>
                              <a:rPr lang="de-DE" i="1">
                                <a:latin typeface="Cambria Math" charset="0"/>
                              </a:rPr>
                              <m:t>′</m:t>
                            </m:r>
                          </m:sup>
                        </m:sSup>
                      </m:e>
                    </m:d>
                    <m:r>
                      <a:rPr lang="de-DE" b="0" i="1" smtClean="0">
                        <a:latin typeface="Cambria Math" charset="0"/>
                      </a:rPr>
                      <m:t>=</m:t>
                    </m:r>
                    <m:r>
                      <a:rPr lang="de-DE" b="0" i="1" smtClean="0">
                        <a:latin typeface="Cambria Math" panose="02040503050406030204" pitchFamily="18" charset="0"/>
                      </a:rPr>
                      <m:t>𝑡𝑟𝑢𝑒</m:t>
                    </m:r>
                    <m:r>
                      <a:rPr lang="de-DE" b="0" i="1" smtClean="0">
                        <a:latin typeface="Cambria Math" charset="0"/>
                      </a:rPr>
                      <m:t> </m:t>
                    </m:r>
                  </m:oMath>
                </a14:m>
                <a:endParaRPr lang="de-DE" b="0" i="1" dirty="0">
                  <a:latin typeface="Cambria Math" charset="0"/>
                </a:endParaRPr>
              </a:p>
              <a:p>
                <a:pPr lvl="1"/>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charset="0"/>
                          </a:rPr>
                          <m:t>𝑋</m:t>
                        </m:r>
                      </m:e>
                      <m:sup>
                        <m:r>
                          <a:rPr lang="de-DE" b="0" i="1" smtClean="0">
                            <a:latin typeface="Cambria Math" charset="0"/>
                          </a:rPr>
                          <m:t>′</m:t>
                        </m:r>
                      </m:sup>
                    </m:sSup>
                    <m:r>
                      <a:rPr lang="de-DE" b="0" i="1" smtClean="0">
                        <a:latin typeface="Cambria Math" charset="0"/>
                      </a:rPr>
                      <m:t>∈{</m:t>
                    </m:r>
                    <m:r>
                      <a:rPr lang="de-DE" b="0" i="1" smtClean="0">
                        <a:latin typeface="Cambria Math" charset="0"/>
                      </a:rPr>
                      <m:t>𝑎𝑙𝑖𝑐𝑒</m:t>
                    </m:r>
                    <m:r>
                      <a:rPr lang="de-DE" b="0" i="1" smtClean="0">
                        <a:latin typeface="Cambria Math" charset="0"/>
                      </a:rPr>
                      <m:t>, </m:t>
                    </m:r>
                    <m:r>
                      <a:rPr lang="de-DE" b="0" i="1" smtClean="0">
                        <a:latin typeface="Cambria Math" charset="0"/>
                      </a:rPr>
                      <m:t>𝑒𝑣𝑒</m:t>
                    </m:r>
                    <m:r>
                      <a:rPr lang="de-DE" b="0" i="1" smtClean="0">
                        <a:latin typeface="Cambria Math" charset="0"/>
                      </a:rPr>
                      <m:t>}</m:t>
                    </m:r>
                  </m:oMath>
                </a14:m>
                <a:endParaRPr lang="de-DE" b="0"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blipFill>
                <a:blip r:embed="rId2"/>
                <a:stretch>
                  <a:fillRect l="-3016" t="-2687"/>
                </a:stretch>
              </a:blipFill>
            </p:spPr>
            <p:txBody>
              <a:bodyPr/>
              <a:lstStyle/>
              <a:p>
                <a:r>
                  <a:rPr lang="en-GB">
                    <a:noFill/>
                  </a:rPr>
                  <a:t> </a:t>
                </a:r>
              </a:p>
            </p:txBody>
          </p:sp>
        </mc:Fallback>
      </mc:AlternateContent>
      <p:sp>
        <p:nvSpPr>
          <p:cNvPr id="8" name="Content Placeholder 7"/>
          <p:cNvSpPr>
            <a:spLocks noGrp="1"/>
          </p:cNvSpPr>
          <p:nvPr>
            <p:ph sz="half" idx="2"/>
          </p:nvPr>
        </p:nvSpPr>
        <p:spPr/>
        <p:txBody>
          <a:bodyPr anchor="t">
            <a:normAutofit/>
          </a:bodyPr>
          <a:lstStyle/>
          <a:p>
            <a:r>
              <a:rPr lang="en-GB" dirty="0">
                <a:solidFill>
                  <a:srgbClr val="FFC000"/>
                </a:solidFill>
              </a:rPr>
              <a:t>LVE restarts with initial model for each query</a:t>
            </a:r>
          </a:p>
        </p:txBody>
      </p:sp>
      <p:sp>
        <p:nvSpPr>
          <p:cNvPr id="4" name="Slide Number Placeholder 3"/>
          <p:cNvSpPr>
            <a:spLocks noGrp="1"/>
          </p:cNvSpPr>
          <p:nvPr>
            <p:ph type="sldNum" sz="quarter" idx="4"/>
          </p:nvPr>
        </p:nvSpPr>
        <p:spPr/>
        <p:txBody>
          <a:bodyPr/>
          <a:lstStyle/>
          <a:p>
            <a:fld id="{DB7C4649-800D-CB47-881A-AA04BFFFB18C}" type="slidenum">
              <a:rPr lang="en-US" smtClean="0"/>
              <a:t>4</a:t>
            </a:fld>
            <a:endParaRPr lang="en-US"/>
          </a:p>
        </p:txBody>
      </p:sp>
      <p:sp>
        <p:nvSpPr>
          <p:cNvPr id="3" name="TextBox 2">
            <a:extLst>
              <a:ext uri="{FF2B5EF4-FFF2-40B4-BE49-F238E27FC236}">
                <a16:creationId xmlns:a16="http://schemas.microsoft.com/office/drawing/2014/main" id="{99ECA55D-A86D-7441-9F4C-C8754D6C145C}"/>
              </a:ext>
            </a:extLst>
          </p:cNvPr>
          <p:cNvSpPr txBox="1"/>
          <p:nvPr/>
        </p:nvSpPr>
        <p:spPr>
          <a:xfrm>
            <a:off x="6856190" y="2592247"/>
            <a:ext cx="437408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Build a helper structure to precompute parts</a:t>
            </a:r>
          </a:p>
        </p:txBody>
      </p:sp>
      <p:sp>
        <p:nvSpPr>
          <p:cNvPr id="6" name="Date Placeholder 5">
            <a:extLst>
              <a:ext uri="{FF2B5EF4-FFF2-40B4-BE49-F238E27FC236}">
                <a16:creationId xmlns:a16="http://schemas.microsoft.com/office/drawing/2014/main" id="{7879B3DD-5F36-C54C-9678-F3E14BC12FC2}"/>
              </a:ext>
            </a:extLst>
          </p:cNvPr>
          <p:cNvSpPr>
            <a:spLocks noGrp="1"/>
          </p:cNvSpPr>
          <p:nvPr>
            <p:ph type="dt" sz="half" idx="10"/>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EF284C78-C4E9-3E43-924A-FAE366392F44}"/>
              </a:ext>
            </a:extLst>
          </p:cNvPr>
          <p:cNvSpPr>
            <a:spLocks noGrp="1"/>
          </p:cNvSpPr>
          <p:nvPr>
            <p:ph type="ftr" sz="quarter" idx="3"/>
          </p:nvPr>
        </p:nvSpPr>
        <p:spPr/>
        <p:txBody>
          <a:bodyPr/>
          <a:lstStyle/>
          <a:p>
            <a:r>
              <a:rPr lang="en-GB"/>
              <a:t>T. Braun - StaRAI</a:t>
            </a:r>
          </a:p>
        </p:txBody>
      </p:sp>
      <p:grpSp>
        <p:nvGrpSpPr>
          <p:cNvPr id="142" name="Group 141">
            <a:extLst>
              <a:ext uri="{FF2B5EF4-FFF2-40B4-BE49-F238E27FC236}">
                <a16:creationId xmlns:a16="http://schemas.microsoft.com/office/drawing/2014/main" id="{874DD193-4964-DE47-9BC6-657531FB40C4}"/>
              </a:ext>
            </a:extLst>
          </p:cNvPr>
          <p:cNvGrpSpPr/>
          <p:nvPr/>
        </p:nvGrpSpPr>
        <p:grpSpPr>
          <a:xfrm>
            <a:off x="7070339" y="3451959"/>
            <a:ext cx="4761336" cy="2453955"/>
            <a:chOff x="6906687" y="3448697"/>
            <a:chExt cx="4761336" cy="2453955"/>
          </a:xfrm>
        </p:grpSpPr>
        <p:grpSp>
          <p:nvGrpSpPr>
            <p:cNvPr id="143" name="Group 142">
              <a:extLst>
                <a:ext uri="{FF2B5EF4-FFF2-40B4-BE49-F238E27FC236}">
                  <a16:creationId xmlns:a16="http://schemas.microsoft.com/office/drawing/2014/main" id="{0457FE68-2403-CD41-8F3F-76EC10C7CB94}"/>
                </a:ext>
              </a:extLst>
            </p:cNvPr>
            <p:cNvGrpSpPr/>
            <p:nvPr/>
          </p:nvGrpSpPr>
          <p:grpSpPr>
            <a:xfrm>
              <a:off x="8241884" y="3532117"/>
              <a:ext cx="2034533" cy="552081"/>
              <a:chOff x="8655309" y="2902693"/>
              <a:chExt cx="2034533" cy="552081"/>
            </a:xfrm>
          </p:grpSpPr>
          <p:cxnSp>
            <p:nvCxnSpPr>
              <p:cNvPr id="171" name="Straight Connector 170">
                <a:extLst>
                  <a:ext uri="{FF2B5EF4-FFF2-40B4-BE49-F238E27FC236}">
                    <a16:creationId xmlns:a16="http://schemas.microsoft.com/office/drawing/2014/main" id="{0DD10687-33B4-5241-BB7D-24CFAAACDD47}"/>
                  </a:ext>
                </a:extLst>
              </p:cNvPr>
              <p:cNvCxnSpPr>
                <a:cxnSpLocks/>
                <a:stCxn id="144" idx="6"/>
                <a:endCxn id="176" idx="1"/>
              </p:cNvCxnSpPr>
              <p:nvPr/>
            </p:nvCxnSpPr>
            <p:spPr>
              <a:xfrm flipV="1">
                <a:off x="8655309" y="3013607"/>
                <a:ext cx="922375"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201046F-2820-8A4E-8331-AB5F4624002A}"/>
                  </a:ext>
                </a:extLst>
              </p:cNvPr>
              <p:cNvCxnSpPr>
                <a:cxnSpLocks/>
                <a:stCxn id="145" idx="2"/>
                <a:endCxn id="176" idx="3"/>
              </p:cNvCxnSpPr>
              <p:nvPr/>
            </p:nvCxnSpPr>
            <p:spPr>
              <a:xfrm flipH="1" flipV="1">
                <a:off x="9721684" y="3013607"/>
                <a:ext cx="968158"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CBFCB96-F52C-A940-B094-176DB76FD3BC}"/>
                  </a:ext>
                </a:extLst>
              </p:cNvPr>
              <p:cNvCxnSpPr>
                <a:cxnSpLocks/>
                <a:stCxn id="148" idx="0"/>
                <a:endCxn id="176" idx="2"/>
              </p:cNvCxnSpPr>
              <p:nvPr/>
            </p:nvCxnSpPr>
            <p:spPr>
              <a:xfrm flipH="1" flipV="1">
                <a:off x="9649684" y="3085607"/>
                <a:ext cx="1" cy="369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362EF4C9-E99A-7440-AF09-8A73F361DDBE}"/>
                  </a:ext>
                </a:extLst>
              </p:cNvPr>
              <p:cNvGrpSpPr/>
              <p:nvPr/>
            </p:nvGrpSpPr>
            <p:grpSpPr>
              <a:xfrm>
                <a:off x="9540595" y="2902693"/>
                <a:ext cx="520306" cy="392206"/>
                <a:chOff x="9540595" y="2902693"/>
                <a:chExt cx="520306" cy="392206"/>
              </a:xfrm>
            </p:grpSpPr>
            <p:sp>
              <p:nvSpPr>
                <p:cNvPr id="175" name="Rectangle 174">
                  <a:extLst>
                    <a:ext uri="{FF2B5EF4-FFF2-40B4-BE49-F238E27FC236}">
                      <a16:creationId xmlns:a16="http://schemas.microsoft.com/office/drawing/2014/main" id="{F8A9F528-E3E1-0445-9B69-B7BA961047D6}"/>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6216DDB-F538-2F43-A02A-67D856DC7F95}"/>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491D5C8A-1BFD-A849-9828-22991B18E43B}"/>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C74B7D5-2BF7-AD42-85C3-5810A61C3C33}"/>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charset="0"/>
                                  </a:rPr>
                                  <m:t>1</m:t>
                                </m:r>
                              </m:sub>
                            </m:sSub>
                          </m:oMath>
                        </m:oMathPara>
                      </a14:m>
                      <a:endParaRPr lang="en-GB" dirty="0"/>
                    </a:p>
                  </p:txBody>
                </p:sp>
              </mc:Choice>
              <mc:Fallback xmlns="">
                <p:sp>
                  <p:nvSpPr>
                    <p:cNvPr id="157" name="TextBox 156">
                      <a:extLst>
                        <a:ext uri="{FF2B5EF4-FFF2-40B4-BE49-F238E27FC236}">
                          <a16:creationId xmlns:a16="http://schemas.microsoft.com/office/drawing/2014/main" id="{E1230739-D388-2A45-A13C-E27680445A45}"/>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9"/>
                      <a:stretch>
                        <a:fillRect l="-166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44" name="Oval 143">
                  <a:extLst>
                    <a:ext uri="{FF2B5EF4-FFF2-40B4-BE49-F238E27FC236}">
                      <a16:creationId xmlns:a16="http://schemas.microsoft.com/office/drawing/2014/main" id="{6B7C72D3-B31F-7543-A71F-C288C568AE1D}"/>
                    </a:ext>
                  </a:extLst>
                </p:cNvPr>
                <p:cNvSpPr/>
                <p:nvPr/>
              </p:nvSpPr>
              <p:spPr>
                <a:xfrm>
                  <a:off x="7109772" y="3448697"/>
                  <a:ext cx="11321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𝑁𝑎𝑡</m:t>
                        </m:r>
                        <m:d>
                          <m:dPr>
                            <m:ctrlPr>
                              <a:rPr lang="de-DE" i="1">
                                <a:latin typeface="Cambria Math" panose="02040503050406030204" pitchFamily="18" charset="0"/>
                              </a:rPr>
                            </m:ctrlPr>
                          </m:dPr>
                          <m:e>
                            <m:r>
                              <a:rPr lang="de-DE" i="1">
                                <a:latin typeface="Cambria Math" panose="02040503050406030204" pitchFamily="18" charset="0"/>
                              </a:rPr>
                              <m:t>𝐷</m:t>
                            </m:r>
                          </m:e>
                        </m:d>
                      </m:oMath>
                    </m:oMathPara>
                  </a14:m>
                  <a:endParaRPr lang="en-GB" dirty="0"/>
                </a:p>
              </p:txBody>
            </p:sp>
          </mc:Choice>
          <mc:Fallback xmlns="">
            <p:sp>
              <p:nvSpPr>
                <p:cNvPr id="123" name="Oval 122">
                  <a:extLst>
                    <a:ext uri="{FF2B5EF4-FFF2-40B4-BE49-F238E27FC236}">
                      <a16:creationId xmlns:a16="http://schemas.microsoft.com/office/drawing/2014/main" id="{860957F6-B11C-D24E-9FEB-36BDE6DDE81A}"/>
                    </a:ext>
                  </a:extLst>
                </p:cNvPr>
                <p:cNvSpPr>
                  <a:spLocks noRot="1" noChangeAspect="1" noMove="1" noResize="1" noEditPoints="1" noAdjustHandles="1" noChangeArrowheads="1" noChangeShapeType="1" noTextEdit="1"/>
                </p:cNvSpPr>
                <p:nvPr/>
              </p:nvSpPr>
              <p:spPr>
                <a:xfrm>
                  <a:off x="7109772" y="3448697"/>
                  <a:ext cx="1132112"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5" name="Oval 144">
                  <a:extLst>
                    <a:ext uri="{FF2B5EF4-FFF2-40B4-BE49-F238E27FC236}">
                      <a16:creationId xmlns:a16="http://schemas.microsoft.com/office/drawing/2014/main" id="{277D0258-FD1B-ED47-AE5B-5B868B3D96E2}"/>
                    </a:ext>
                  </a:extLst>
                </p:cNvPr>
                <p:cNvSpPr/>
                <p:nvPr/>
              </p:nvSpPr>
              <p:spPr>
                <a:xfrm>
                  <a:off x="10276417" y="3448697"/>
                  <a:ext cx="991003"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𝐴𝑐𝑐</m:t>
                        </m:r>
                        <m:d>
                          <m:dPr>
                            <m:ctrlPr>
                              <a:rPr lang="de-DE" i="1">
                                <a:latin typeface="Cambria Math" panose="02040503050406030204" pitchFamily="18" charset="0"/>
                              </a:rPr>
                            </m:ctrlPr>
                          </m:dPr>
                          <m:e>
                            <m:r>
                              <a:rPr lang="de-DE" b="0" i="1" smtClean="0">
                                <a:latin typeface="Cambria Math" panose="02040503050406030204" pitchFamily="18" charset="0"/>
                              </a:rPr>
                              <m:t>𝐼</m:t>
                            </m:r>
                          </m:e>
                        </m:d>
                      </m:oMath>
                    </m:oMathPara>
                  </a14:m>
                  <a:endParaRPr lang="en-GB" dirty="0"/>
                </a:p>
              </p:txBody>
            </p:sp>
          </mc:Choice>
          <mc:Fallback xmlns="">
            <p:sp>
              <p:nvSpPr>
                <p:cNvPr id="124" name="Oval 123">
                  <a:extLst>
                    <a:ext uri="{FF2B5EF4-FFF2-40B4-BE49-F238E27FC236}">
                      <a16:creationId xmlns:a16="http://schemas.microsoft.com/office/drawing/2014/main" id="{A720D711-FC8C-6747-A442-4E62664BA076}"/>
                    </a:ext>
                  </a:extLst>
                </p:cNvPr>
                <p:cNvSpPr>
                  <a:spLocks noRot="1" noChangeAspect="1" noMove="1" noResize="1" noEditPoints="1" noAdjustHandles="1" noChangeArrowheads="1" noChangeShapeType="1" noTextEdit="1"/>
                </p:cNvSpPr>
                <p:nvPr/>
              </p:nvSpPr>
              <p:spPr>
                <a:xfrm>
                  <a:off x="10276417" y="3448697"/>
                  <a:ext cx="991003" cy="389513"/>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Oval 145">
                  <a:extLst>
                    <a:ext uri="{FF2B5EF4-FFF2-40B4-BE49-F238E27FC236}">
                      <a16:creationId xmlns:a16="http://schemas.microsoft.com/office/drawing/2014/main" id="{2D8971EC-6057-124F-8650-8F89B168995F}"/>
                    </a:ext>
                  </a:extLst>
                </p:cNvPr>
                <p:cNvSpPr/>
                <p:nvPr/>
              </p:nvSpPr>
              <p:spPr>
                <a:xfrm>
                  <a:off x="8641260" y="5513139"/>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6" name="Oval 145">
                  <a:extLst>
                    <a:ext uri="{FF2B5EF4-FFF2-40B4-BE49-F238E27FC236}">
                      <a16:creationId xmlns:a16="http://schemas.microsoft.com/office/drawing/2014/main" id="{2D8971EC-6057-124F-8650-8F89B168995F}"/>
                    </a:ext>
                  </a:extLst>
                </p:cNvPr>
                <p:cNvSpPr>
                  <a:spLocks noRot="1" noChangeAspect="1" noMove="1" noResize="1" noEditPoints="1" noAdjustHandles="1" noChangeArrowheads="1" noChangeShapeType="1" noTextEdit="1"/>
                </p:cNvSpPr>
                <p:nvPr/>
              </p:nvSpPr>
              <p:spPr>
                <a:xfrm>
                  <a:off x="8641260" y="5513139"/>
                  <a:ext cx="1189998" cy="389513"/>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Oval 146">
                  <a:extLst>
                    <a:ext uri="{FF2B5EF4-FFF2-40B4-BE49-F238E27FC236}">
                      <a16:creationId xmlns:a16="http://schemas.microsoft.com/office/drawing/2014/main" id="{4BD07052-BC33-594A-A403-191A3E575926}"/>
                    </a:ext>
                  </a:extLst>
                </p:cNvPr>
                <p:cNvSpPr/>
                <p:nvPr/>
              </p:nvSpPr>
              <p:spPr>
                <a:xfrm>
                  <a:off x="6906687" y="4774936"/>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4BD07052-BC33-594A-A403-191A3E575926}"/>
                    </a:ext>
                  </a:extLst>
                </p:cNvPr>
                <p:cNvSpPr>
                  <a:spLocks noRot="1" noChangeAspect="1" noMove="1" noResize="1" noEditPoints="1" noAdjustHandles="1" noChangeArrowheads="1" noChangeShapeType="1" noTextEdit="1"/>
                </p:cNvSpPr>
                <p:nvPr/>
              </p:nvSpPr>
              <p:spPr>
                <a:xfrm>
                  <a:off x="6906687" y="4774936"/>
                  <a:ext cx="1536412"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Oval 147">
                  <a:extLst>
                    <a:ext uri="{FF2B5EF4-FFF2-40B4-BE49-F238E27FC236}">
                      <a16:creationId xmlns:a16="http://schemas.microsoft.com/office/drawing/2014/main" id="{E6F7D290-C626-9642-AAEC-9101372533AD}"/>
                    </a:ext>
                  </a:extLst>
                </p:cNvPr>
                <p:cNvSpPr/>
                <p:nvPr/>
              </p:nvSpPr>
              <p:spPr>
                <a:xfrm>
                  <a:off x="8856935" y="4084198"/>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8" name="Oval 147">
                  <a:extLst>
                    <a:ext uri="{FF2B5EF4-FFF2-40B4-BE49-F238E27FC236}">
                      <a16:creationId xmlns:a16="http://schemas.microsoft.com/office/drawing/2014/main" id="{E6F7D290-C626-9642-AAEC-9101372533AD}"/>
                    </a:ext>
                  </a:extLst>
                </p:cNvPr>
                <p:cNvSpPr>
                  <a:spLocks noRot="1" noChangeAspect="1" noMove="1" noResize="1" noEditPoints="1" noAdjustHandles="1" noChangeArrowheads="1" noChangeShapeType="1" noTextEdit="1"/>
                </p:cNvSpPr>
                <p:nvPr/>
              </p:nvSpPr>
              <p:spPr>
                <a:xfrm>
                  <a:off x="8856935" y="4084198"/>
                  <a:ext cx="758649" cy="389513"/>
                </a:xfrm>
                <a:prstGeom prst="ellipse">
                  <a:avLst/>
                </a:prstGeom>
                <a:blipFill>
                  <a:blip r:embed="rId14"/>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Oval 148">
                  <a:extLst>
                    <a:ext uri="{FF2B5EF4-FFF2-40B4-BE49-F238E27FC236}">
                      <a16:creationId xmlns:a16="http://schemas.microsoft.com/office/drawing/2014/main" id="{924D3C87-EB83-4A49-8095-793C5EF16DA0}"/>
                    </a:ext>
                  </a:extLst>
                </p:cNvPr>
                <p:cNvSpPr/>
                <p:nvPr/>
              </p:nvSpPr>
              <p:spPr>
                <a:xfrm>
                  <a:off x="9875812" y="4774936"/>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49" name="Oval 148">
                  <a:extLst>
                    <a:ext uri="{FF2B5EF4-FFF2-40B4-BE49-F238E27FC236}">
                      <a16:creationId xmlns:a16="http://schemas.microsoft.com/office/drawing/2014/main" id="{924D3C87-EB83-4A49-8095-793C5EF16DA0}"/>
                    </a:ext>
                  </a:extLst>
                </p:cNvPr>
                <p:cNvSpPr>
                  <a:spLocks noRot="1" noChangeAspect="1" noMove="1" noResize="1" noEditPoints="1" noAdjustHandles="1" noChangeArrowheads="1" noChangeShapeType="1" noTextEdit="1"/>
                </p:cNvSpPr>
                <p:nvPr/>
              </p:nvSpPr>
              <p:spPr>
                <a:xfrm>
                  <a:off x="9875812" y="4774936"/>
                  <a:ext cx="1792211"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p:cxnSp>
          <p:nvCxnSpPr>
            <p:cNvPr id="150" name="Straight Connector 149">
              <a:extLst>
                <a:ext uri="{FF2B5EF4-FFF2-40B4-BE49-F238E27FC236}">
                  <a16:creationId xmlns:a16="http://schemas.microsoft.com/office/drawing/2014/main" id="{83546E23-8436-1C4B-ACD2-A36D0095D2BC}"/>
                </a:ext>
              </a:extLst>
            </p:cNvPr>
            <p:cNvCxnSpPr>
              <a:cxnSpLocks/>
              <a:stCxn id="147" idx="6"/>
              <a:endCxn id="168" idx="1"/>
            </p:cNvCxnSpPr>
            <p:nvPr/>
          </p:nvCxnSpPr>
          <p:spPr>
            <a:xfrm flipV="1">
              <a:off x="8443099" y="4969692"/>
              <a:ext cx="4561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0ADD5A1-C750-CF4E-BDCA-70A38E6A25A7}"/>
                </a:ext>
              </a:extLst>
            </p:cNvPr>
            <p:cNvCxnSpPr>
              <a:cxnSpLocks/>
              <a:stCxn id="148" idx="4"/>
              <a:endCxn id="168" idx="0"/>
            </p:cNvCxnSpPr>
            <p:nvPr/>
          </p:nvCxnSpPr>
          <p:spPr>
            <a:xfrm flipH="1">
              <a:off x="8971231" y="4473711"/>
              <a:ext cx="265029"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84D07BC-BD4D-584A-836B-405CCA28E00A}"/>
                </a:ext>
              </a:extLst>
            </p:cNvPr>
            <p:cNvCxnSpPr>
              <a:cxnSpLocks/>
              <a:stCxn id="146" idx="0"/>
              <a:endCxn id="168" idx="2"/>
            </p:cNvCxnSpPr>
            <p:nvPr/>
          </p:nvCxnSpPr>
          <p:spPr>
            <a:xfrm flipH="1" flipV="1">
              <a:off x="8971231" y="5041692"/>
              <a:ext cx="265028"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3" name="Group 152">
              <a:extLst>
                <a:ext uri="{FF2B5EF4-FFF2-40B4-BE49-F238E27FC236}">
                  <a16:creationId xmlns:a16="http://schemas.microsoft.com/office/drawing/2014/main" id="{79841ADE-A08C-114D-85B7-1454398BB079}"/>
                </a:ext>
              </a:extLst>
            </p:cNvPr>
            <p:cNvGrpSpPr/>
            <p:nvPr/>
          </p:nvGrpSpPr>
          <p:grpSpPr>
            <a:xfrm>
              <a:off x="8610247" y="4856880"/>
              <a:ext cx="474503" cy="391710"/>
              <a:chOff x="9288700" y="2902693"/>
              <a:chExt cx="474503" cy="391710"/>
            </a:xfrm>
          </p:grpSpPr>
          <p:sp>
            <p:nvSpPr>
              <p:cNvPr id="167" name="Rectangle 166">
                <a:extLst>
                  <a:ext uri="{FF2B5EF4-FFF2-40B4-BE49-F238E27FC236}">
                    <a16:creationId xmlns:a16="http://schemas.microsoft.com/office/drawing/2014/main" id="{8AE82327-68BA-FE47-8018-FBDA45A2BF9A}"/>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8A9A7BE4-B394-A64D-9685-2A1C88354362}"/>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3A50C8EB-5A06-5F42-9D24-B574D5C06EFE}"/>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F7EA52E8-E024-6444-9B48-2CEAF1DB1E63}"/>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149" name="TextBox 148">
                    <a:extLst>
                      <a:ext uri="{FF2B5EF4-FFF2-40B4-BE49-F238E27FC236}">
                        <a16:creationId xmlns:a16="http://schemas.microsoft.com/office/drawing/2014/main" id="{1DB7394A-7368-6A4A-B47E-9DE121BD3CA5}"/>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6"/>
                    <a:stretch>
                      <a:fillRect l="-16667" r="-4167" b="-26087"/>
                    </a:stretch>
                  </a:blipFill>
                </p:spPr>
                <p:txBody>
                  <a:bodyPr/>
                  <a:lstStyle/>
                  <a:p>
                    <a:r>
                      <a:rPr lang="en-GB">
                        <a:noFill/>
                      </a:rPr>
                      <a:t> </a:t>
                    </a:r>
                  </a:p>
                </p:txBody>
              </p:sp>
            </mc:Fallback>
          </mc:AlternateContent>
        </p:grpSp>
        <p:cxnSp>
          <p:nvCxnSpPr>
            <p:cNvPr id="154" name="Straight Connector 153">
              <a:extLst>
                <a:ext uri="{FF2B5EF4-FFF2-40B4-BE49-F238E27FC236}">
                  <a16:creationId xmlns:a16="http://schemas.microsoft.com/office/drawing/2014/main" id="{EC56F750-29D5-7443-A3CC-2C21B7BA9FC7}"/>
                </a:ext>
              </a:extLst>
            </p:cNvPr>
            <p:cNvCxnSpPr>
              <a:cxnSpLocks/>
              <a:stCxn id="148" idx="4"/>
              <a:endCxn id="164" idx="0"/>
            </p:cNvCxnSpPr>
            <p:nvPr/>
          </p:nvCxnSpPr>
          <p:spPr>
            <a:xfrm>
              <a:off x="9236260" y="4473711"/>
              <a:ext cx="265844"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8697A1B-0D02-154D-87E6-74A94516A069}"/>
                </a:ext>
              </a:extLst>
            </p:cNvPr>
            <p:cNvCxnSpPr>
              <a:cxnSpLocks/>
              <a:stCxn id="149" idx="2"/>
              <a:endCxn id="164" idx="3"/>
            </p:cNvCxnSpPr>
            <p:nvPr/>
          </p:nvCxnSpPr>
          <p:spPr>
            <a:xfrm flipH="1" flipV="1">
              <a:off x="9574104" y="4969692"/>
              <a:ext cx="30170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1DB6F27-5A78-604D-8E7B-D1B541E22117}"/>
                </a:ext>
              </a:extLst>
            </p:cNvPr>
            <p:cNvCxnSpPr>
              <a:cxnSpLocks/>
              <a:stCxn id="146" idx="0"/>
              <a:endCxn id="164" idx="2"/>
            </p:cNvCxnSpPr>
            <p:nvPr/>
          </p:nvCxnSpPr>
          <p:spPr>
            <a:xfrm flipV="1">
              <a:off x="9236259" y="5041692"/>
              <a:ext cx="265845"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C1BB0A5F-7AA1-E24C-8D22-16C8773F1A4B}"/>
                </a:ext>
              </a:extLst>
            </p:cNvPr>
            <p:cNvGrpSpPr/>
            <p:nvPr/>
          </p:nvGrpSpPr>
          <p:grpSpPr>
            <a:xfrm>
              <a:off x="9393015" y="4856880"/>
              <a:ext cx="525629" cy="392206"/>
              <a:chOff x="9540595" y="2902693"/>
              <a:chExt cx="525629" cy="392206"/>
            </a:xfrm>
          </p:grpSpPr>
          <p:sp>
            <p:nvSpPr>
              <p:cNvPr id="163" name="Rectangle 162">
                <a:extLst>
                  <a:ext uri="{FF2B5EF4-FFF2-40B4-BE49-F238E27FC236}">
                    <a16:creationId xmlns:a16="http://schemas.microsoft.com/office/drawing/2014/main" id="{520661BD-DB28-5941-AA6C-4F5D7B796961}"/>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9670122F-83B9-6E4C-AFA4-C0B3F28F7AD0}"/>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CC680AAD-A367-9740-93FE-287E3FABDC67}"/>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9B85B0DF-17FE-354D-8341-CF64FB41720F}"/>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145" name="TextBox 144">
                    <a:extLst>
                      <a:ext uri="{FF2B5EF4-FFF2-40B4-BE49-F238E27FC236}">
                        <a16:creationId xmlns:a16="http://schemas.microsoft.com/office/drawing/2014/main" id="{A010B3CA-2F44-8B48-9297-45B9CD29B62C}"/>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17"/>
                    <a:stretch>
                      <a:fillRect l="-16667" r="-4167" b="-27273"/>
                    </a:stretch>
                  </a:blipFill>
                </p:spPr>
                <p:txBody>
                  <a:bodyPr/>
                  <a:lstStyle/>
                  <a:p>
                    <a:r>
                      <a:rPr lang="en-GB">
                        <a:noFill/>
                      </a:rPr>
                      <a:t> </a:t>
                    </a:r>
                  </a:p>
                </p:txBody>
              </p:sp>
            </mc:Fallback>
          </mc:AlternateContent>
        </p:grpSp>
        <p:grpSp>
          <p:nvGrpSpPr>
            <p:cNvPr id="158" name="Group 157">
              <a:extLst>
                <a:ext uri="{FF2B5EF4-FFF2-40B4-BE49-F238E27FC236}">
                  <a16:creationId xmlns:a16="http://schemas.microsoft.com/office/drawing/2014/main" id="{DA38C3C5-2860-2E49-9847-CA7BD0AE6A75}"/>
                </a:ext>
              </a:extLst>
            </p:cNvPr>
            <p:cNvGrpSpPr/>
            <p:nvPr/>
          </p:nvGrpSpPr>
          <p:grpSpPr>
            <a:xfrm>
              <a:off x="9615584" y="4206954"/>
              <a:ext cx="761945" cy="348999"/>
              <a:chOff x="8632950" y="2952819"/>
              <a:chExt cx="761945" cy="348999"/>
            </a:xfrm>
          </p:grpSpPr>
          <p:cxnSp>
            <p:nvCxnSpPr>
              <p:cNvPr id="159" name="Straight Connector 158">
                <a:extLst>
                  <a:ext uri="{FF2B5EF4-FFF2-40B4-BE49-F238E27FC236}">
                    <a16:creationId xmlns:a16="http://schemas.microsoft.com/office/drawing/2014/main" id="{6287313C-86F2-654C-9DDB-BC21C41920A0}"/>
                  </a:ext>
                </a:extLst>
              </p:cNvPr>
              <p:cNvCxnSpPr>
                <a:cxnSpLocks/>
                <a:stCxn id="148" idx="6"/>
                <a:endCxn id="161" idx="1"/>
              </p:cNvCxnSpPr>
              <p:nvPr/>
            </p:nvCxnSpPr>
            <p:spPr>
              <a:xfrm flipV="1">
                <a:off x="8632950" y="3024819"/>
                <a:ext cx="32453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CD571772-7781-6345-829E-AC7BB3E240B0}"/>
                  </a:ext>
                </a:extLst>
              </p:cNvPr>
              <p:cNvGrpSpPr/>
              <p:nvPr/>
            </p:nvGrpSpPr>
            <p:grpSpPr>
              <a:xfrm>
                <a:off x="8957481" y="2952819"/>
                <a:ext cx="437414" cy="348999"/>
                <a:chOff x="8957481" y="2952819"/>
                <a:chExt cx="437414" cy="348999"/>
              </a:xfrm>
            </p:grpSpPr>
            <p:sp>
              <p:nvSpPr>
                <p:cNvPr id="161" name="Rectangle 160">
                  <a:extLst>
                    <a:ext uri="{FF2B5EF4-FFF2-40B4-BE49-F238E27FC236}">
                      <a16:creationId xmlns:a16="http://schemas.microsoft.com/office/drawing/2014/main" id="{E521F0D3-1FF6-4C4C-921C-ACD927FC85AC}"/>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9CDCA70D-FFBB-1C48-9F14-BAFF9983D9D4}"/>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41" name="TextBox 140">
                      <a:extLst>
                        <a:ext uri="{FF2B5EF4-FFF2-40B4-BE49-F238E27FC236}">
                          <a16:creationId xmlns:a16="http://schemas.microsoft.com/office/drawing/2014/main" id="{0289E0D5-D59F-6542-AC5B-A53402FCEDD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18"/>
                      <a:stretch>
                        <a:fillRect l="-16667" r="-4167" b="-21739"/>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36943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a:xfrm>
                <a:off x="359625" y="1665066"/>
                <a:ext cx="11472051" cy="4240848"/>
              </a:xfrm>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2</m:t>
                            </m:r>
                          </m:sub>
                        </m:sSub>
                      </m:e>
                    </m:d>
                  </m:oMath>
                </a14:m>
                <a:endParaRPr lang="en-GB"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r>
                  <a:rPr lang="en-GB" dirty="0"/>
                  <a:t> and neighbouring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again)</a:t>
                </a:r>
              </a:p>
              <a:p>
                <a:pPr lvl="2"/>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𝑥</m:t>
                        </m:r>
                      </m:sub>
                    </m:sSub>
                  </m:oMath>
                </a14:m>
                <a:r>
                  <a:rPr lang="en-GB" dirty="0"/>
                  <a:t> parcluster is a subset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again)</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de-DE" b="0" i="1" smtClean="0">
                            <a:latin typeface="Cambria Math" panose="02040503050406030204" pitchFamily="18" charset="0"/>
                          </a:rPr>
                          <m:t>𝑋</m:t>
                        </m:r>
                      </m:sub>
                    </m:sSub>
                  </m:oMath>
                </a14:m>
                <a:r>
                  <a:rPr lang="en-GB" dirty="0"/>
                  <a:t> parcluster is a subset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r>
                  <a:rPr lang="de-DE" dirty="0"/>
                  <a:t> </a:t>
                </a:r>
                <a:br>
                  <a:rPr lang="de-DE"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again)</a:t>
                </a:r>
              </a:p>
              <a:p>
                <a:pPr lvl="2"/>
                <a:endParaRPr lang="en-GB" dirty="0"/>
              </a:p>
              <a:p>
                <a:pPr lvl="2"/>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40</a:t>
            </a:fld>
            <a:endParaRPr lang="en-GB"/>
          </a:p>
        </p:txBody>
      </p:sp>
      <p:sp>
        <p:nvSpPr>
          <p:cNvPr id="5" name="Date Placeholder 4">
            <a:extLst>
              <a:ext uri="{FF2B5EF4-FFF2-40B4-BE49-F238E27FC236}">
                <a16:creationId xmlns:a16="http://schemas.microsoft.com/office/drawing/2014/main" id="{E32F50B5-676B-4C44-84A7-2C0F9D6DED57}"/>
              </a:ext>
            </a:extLst>
          </p:cNvPr>
          <p:cNvSpPr>
            <a:spLocks noGrp="1"/>
          </p:cNvSpPr>
          <p:nvPr>
            <p:ph type="dt" sz="half" idx="2"/>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BA3131B4-A564-C043-A7F5-1A64DFDA2D13}"/>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66584328-E8DC-674E-90B5-4A6CA0AF294E}"/>
                  </a:ext>
                </a:extLst>
              </p:cNvPr>
              <p:cNvSpPr/>
              <p:nvPr/>
            </p:nvSpPr>
            <p:spPr>
              <a:xfrm>
                <a:off x="10654910" y="2453494"/>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27" name="Rectangle 26">
                <a:extLst>
                  <a:ext uri="{FF2B5EF4-FFF2-40B4-BE49-F238E27FC236}">
                    <a16:creationId xmlns:a16="http://schemas.microsoft.com/office/drawing/2014/main" id="{66584328-E8DC-674E-90B5-4A6CA0AF294E}"/>
                  </a:ext>
                </a:extLst>
              </p:cNvPr>
              <p:cNvSpPr>
                <a:spLocks noRot="1" noChangeAspect="1" noMove="1" noResize="1" noEditPoints="1" noAdjustHandles="1" noChangeArrowheads="1" noChangeShapeType="1" noTextEdit="1"/>
              </p:cNvSpPr>
              <p:nvPr/>
            </p:nvSpPr>
            <p:spPr>
              <a:xfrm>
                <a:off x="10654910" y="2453494"/>
                <a:ext cx="483850" cy="369332"/>
              </a:xfrm>
              <a:prstGeom prst="rect">
                <a:avLst/>
              </a:prstGeom>
              <a:blipFill>
                <a:blip r:embed="rId3"/>
                <a:stretch>
                  <a:fillRect/>
                </a:stretch>
              </a:blipFill>
            </p:spPr>
            <p:txBody>
              <a:bodyPr/>
              <a:lstStyle/>
              <a:p>
                <a:r>
                  <a:rPr lang="en-GB">
                    <a:noFill/>
                  </a:rPr>
                  <a:t> </a:t>
                </a:r>
              </a:p>
            </p:txBody>
          </p:sp>
        </mc:Fallback>
      </mc:AlternateContent>
      <p:grpSp>
        <p:nvGrpSpPr>
          <p:cNvPr id="28" name="Group 27">
            <a:extLst>
              <a:ext uri="{FF2B5EF4-FFF2-40B4-BE49-F238E27FC236}">
                <a16:creationId xmlns:a16="http://schemas.microsoft.com/office/drawing/2014/main" id="{A39850EF-4FDD-6F4B-9839-1FA025CE6EC6}"/>
              </a:ext>
            </a:extLst>
          </p:cNvPr>
          <p:cNvGrpSpPr/>
          <p:nvPr/>
        </p:nvGrpSpPr>
        <p:grpSpPr>
          <a:xfrm>
            <a:off x="6876753" y="2532313"/>
            <a:ext cx="3951005" cy="3409191"/>
            <a:chOff x="2934343" y="6848813"/>
            <a:chExt cx="3951005" cy="3409191"/>
          </a:xfrm>
        </p:grpSpPr>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B0033E2C-CDC0-DD4C-A7CB-A730F274DFA6}"/>
                    </a:ext>
                  </a:extLst>
                </p:cNvPr>
                <p:cNvSpPr/>
                <p:nvPr/>
              </p:nvSpPr>
              <p:spPr>
                <a:xfrm>
                  <a:off x="6087116" y="6975777"/>
                  <a:ext cx="798232"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798" b="0"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de-DE" sz="1798" b="0" i="1" smtClean="0">
                                <a:latin typeface="Cambria Math" panose="02040503050406030204" pitchFamily="18" charset="0"/>
                                <a:ea typeface="Cambria Math" panose="02040503050406030204" pitchFamily="18" charset="0"/>
                              </a:rPr>
                              <m:t>0</m:t>
                            </m:r>
                          </m:sub>
                        </m:sSub>
                        <m:r>
                          <a:rPr lang="de-DE" sz="1798" b="0" i="1" smtClean="0">
                            <a:latin typeface="Cambria Math" panose="02040503050406030204" pitchFamily="18" charset="0"/>
                            <a:ea typeface="Cambria Math" panose="02040503050406030204" pitchFamily="18" charset="0"/>
                          </a:rPr>
                          <m:t>,</m:t>
                        </m:r>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29" name="Rectangle 28">
                  <a:extLst>
                    <a:ext uri="{FF2B5EF4-FFF2-40B4-BE49-F238E27FC236}">
                      <a16:creationId xmlns:a16="http://schemas.microsoft.com/office/drawing/2014/main" id="{B0033E2C-CDC0-DD4C-A7CB-A730F274DFA6}"/>
                    </a:ext>
                  </a:extLst>
                </p:cNvPr>
                <p:cNvSpPr>
                  <a:spLocks noRot="1" noChangeAspect="1" noMove="1" noResize="1" noEditPoints="1" noAdjustHandles="1" noChangeArrowheads="1" noChangeShapeType="1" noTextEdit="1"/>
                </p:cNvSpPr>
                <p:nvPr/>
              </p:nvSpPr>
              <p:spPr>
                <a:xfrm>
                  <a:off x="6087116" y="6975777"/>
                  <a:ext cx="798232" cy="369012"/>
                </a:xfrm>
                <a:prstGeom prst="rect">
                  <a:avLst/>
                </a:prstGeom>
                <a:blipFill>
                  <a:blip r:embed="rId4"/>
                  <a:stretch>
                    <a:fillRect b="-6667"/>
                  </a:stretch>
                </a:blipFill>
              </p:spPr>
              <p:txBody>
                <a:bodyPr/>
                <a:lstStyle/>
                <a:p>
                  <a:r>
                    <a:rPr lang="en-GB">
                      <a:noFill/>
                    </a:rPr>
                    <a:t> </a:t>
                  </a:r>
                </a:p>
              </p:txBody>
            </p:sp>
          </mc:Fallback>
        </mc:AlternateContent>
        <p:cxnSp>
          <p:nvCxnSpPr>
            <p:cNvPr id="30" name="Straight Connector 29">
              <a:extLst>
                <a:ext uri="{FF2B5EF4-FFF2-40B4-BE49-F238E27FC236}">
                  <a16:creationId xmlns:a16="http://schemas.microsoft.com/office/drawing/2014/main" id="{84AA2115-A5E2-C94B-8EC7-6B1D4F3BA6F8}"/>
                </a:ext>
              </a:extLst>
            </p:cNvPr>
            <p:cNvCxnSpPr>
              <a:cxnSpLocks/>
              <a:stCxn id="46" idx="0"/>
              <a:endCxn id="33" idx="2"/>
            </p:cNvCxnSpPr>
            <p:nvPr/>
          </p:nvCxnSpPr>
          <p:spPr>
            <a:xfrm flipH="1" flipV="1">
              <a:off x="3840301" y="8372544"/>
              <a:ext cx="822947" cy="41371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0B262A-8E8D-8144-BA20-058541C713E2}"/>
                </a:ext>
              </a:extLst>
            </p:cNvPr>
            <p:cNvCxnSpPr>
              <a:cxnSpLocks/>
              <a:stCxn id="35" idx="0"/>
              <a:endCxn id="32" idx="2"/>
            </p:cNvCxnSpPr>
            <p:nvPr/>
          </p:nvCxnSpPr>
          <p:spPr>
            <a:xfrm flipV="1">
              <a:off x="3839395" y="7071499"/>
              <a:ext cx="1970398" cy="4610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D0BA03CC-23EE-D048-B645-5EB6C201CC8B}"/>
                    </a:ext>
                  </a:extLst>
                </p:cNvPr>
                <p:cNvSpPr/>
                <p:nvPr/>
              </p:nvSpPr>
              <p:spPr>
                <a:xfrm>
                  <a:off x="4846199" y="6848813"/>
                  <a:ext cx="1927187" cy="2226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de-DE" sz="1200" i="1">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r>
                              <m:rPr>
                                <m:nor/>
                              </m:rPr>
                              <a:rPr lang="en-GB" sz="1200" dirty="0">
                                <a:solidFill>
                                  <a:schemeClr val="tx1">
                                    <a:lumMod val="60000"/>
                                    <a:lumOff val="40000"/>
                                  </a:schemeClr>
                                </a:solidFill>
                              </a:rPr>
                              <m:t> </m:t>
                            </m:r>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sub>
                        </m:sSub>
                      </m:oMath>
                    </m:oMathPara>
                  </a14:m>
                  <a:endParaRPr lang="en-GB" sz="1200" dirty="0">
                    <a:solidFill>
                      <a:schemeClr val="tx1">
                        <a:lumMod val="60000"/>
                        <a:lumOff val="40000"/>
                      </a:schemeClr>
                    </a:solidFill>
                  </a:endParaRPr>
                </a:p>
              </p:txBody>
            </p:sp>
          </mc:Choice>
          <mc:Fallback xmlns="">
            <p:sp>
              <p:nvSpPr>
                <p:cNvPr id="32" name="Rounded Rectangle 31">
                  <a:extLst>
                    <a:ext uri="{FF2B5EF4-FFF2-40B4-BE49-F238E27FC236}">
                      <a16:creationId xmlns:a16="http://schemas.microsoft.com/office/drawing/2014/main" id="{D0BA03CC-23EE-D048-B645-5EB6C201CC8B}"/>
                    </a:ext>
                  </a:extLst>
                </p:cNvPr>
                <p:cNvSpPr>
                  <a:spLocks noRot="1" noChangeAspect="1" noMove="1" noResize="1" noEditPoints="1" noAdjustHandles="1" noChangeArrowheads="1" noChangeShapeType="1" noTextEdit="1"/>
                </p:cNvSpPr>
                <p:nvPr/>
              </p:nvSpPr>
              <p:spPr>
                <a:xfrm>
                  <a:off x="4846199" y="6848813"/>
                  <a:ext cx="1927187" cy="222686"/>
                </a:xfrm>
                <a:prstGeom prst="roundRect">
                  <a:avLst/>
                </a:prstGeom>
                <a:blipFill>
                  <a:blip r:embed="rId5"/>
                  <a:stretch>
                    <a:fillRect l="-2597" t="-10000" b="-10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ounded Rectangle 32">
                  <a:extLst>
                    <a:ext uri="{FF2B5EF4-FFF2-40B4-BE49-F238E27FC236}">
                      <a16:creationId xmlns:a16="http://schemas.microsoft.com/office/drawing/2014/main" id="{70FDF003-A6EC-434A-84BD-43085B9E1ABA}"/>
                    </a:ext>
                  </a:extLst>
                </p:cNvPr>
                <p:cNvSpPr/>
                <p:nvPr/>
              </p:nvSpPr>
              <p:spPr>
                <a:xfrm>
                  <a:off x="2986571" y="8168233"/>
                  <a:ext cx="1707459"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i="1">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e>
                        </m:d>
                      </m:oMath>
                    </m:oMathPara>
                  </a14:m>
                  <a:endParaRPr lang="en-GB" sz="1200" dirty="0">
                    <a:solidFill>
                      <a:schemeClr val="tx1">
                        <a:lumMod val="60000"/>
                        <a:lumOff val="40000"/>
                      </a:schemeClr>
                    </a:solidFill>
                  </a:endParaRPr>
                </a:p>
              </p:txBody>
            </p:sp>
          </mc:Choice>
          <mc:Fallback xmlns="">
            <p:sp>
              <p:nvSpPr>
                <p:cNvPr id="33" name="Rounded Rectangle 32">
                  <a:extLst>
                    <a:ext uri="{FF2B5EF4-FFF2-40B4-BE49-F238E27FC236}">
                      <a16:creationId xmlns:a16="http://schemas.microsoft.com/office/drawing/2014/main" id="{70FDF003-A6EC-434A-84BD-43085B9E1ABA}"/>
                    </a:ext>
                  </a:extLst>
                </p:cNvPr>
                <p:cNvSpPr>
                  <a:spLocks noRot="1" noChangeAspect="1" noMove="1" noResize="1" noEditPoints="1" noAdjustHandles="1" noChangeArrowheads="1" noChangeShapeType="1" noTextEdit="1"/>
                </p:cNvSpPr>
                <p:nvPr/>
              </p:nvSpPr>
              <p:spPr>
                <a:xfrm>
                  <a:off x="2986571" y="8168233"/>
                  <a:ext cx="1707459" cy="204311"/>
                </a:xfrm>
                <a:prstGeom prst="roundRect">
                  <a:avLst/>
                </a:prstGeom>
                <a:blipFill>
                  <a:blip r:embed="rId6"/>
                  <a:stretch>
                    <a:fillRect l="-3676"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DAA9C27-0A79-A045-B235-B6C33598E1DB}"/>
                    </a:ext>
                  </a:extLst>
                </p:cNvPr>
                <p:cNvSpPr txBox="1">
                  <a:spLocks/>
                </p:cNvSpPr>
                <p:nvPr/>
              </p:nvSpPr>
              <p:spPr>
                <a:xfrm>
                  <a:off x="3411807" y="7532577"/>
                  <a:ext cx="855175"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ea typeface="Cambria Math" panose="02040503050406030204" pitchFamily="18" charset="0"/>
                              </a:rPr>
                              <m:t>𝐸𝑝𝑖</m:t>
                            </m:r>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𝑑</m:t>
                            </m:r>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35" name="TextBox 34">
                  <a:extLst>
                    <a:ext uri="{FF2B5EF4-FFF2-40B4-BE49-F238E27FC236}">
                      <a16:creationId xmlns:a16="http://schemas.microsoft.com/office/drawing/2014/main" id="{FDAA9C27-0A79-A045-B235-B6C33598E1DB}"/>
                    </a:ext>
                  </a:extLst>
                </p:cNvPr>
                <p:cNvSpPr txBox="1">
                  <a:spLocks noRot="1" noChangeAspect="1" noMove="1" noResize="1" noEditPoints="1" noAdjustHandles="1" noChangeArrowheads="1" noChangeShapeType="1" noTextEdit="1"/>
                </p:cNvSpPr>
                <p:nvPr/>
              </p:nvSpPr>
              <p:spPr>
                <a:xfrm>
                  <a:off x="3411807" y="7532577"/>
                  <a:ext cx="855175" cy="222686"/>
                </a:xfrm>
                <a:prstGeom prst="roundRect">
                  <a:avLst/>
                </a:prstGeom>
                <a:blipFill>
                  <a:blip r:embed="rId7"/>
                  <a:stretch>
                    <a:fillRect l="-2899"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38" name="Straight Connector 37">
              <a:extLst>
                <a:ext uri="{FF2B5EF4-FFF2-40B4-BE49-F238E27FC236}">
                  <a16:creationId xmlns:a16="http://schemas.microsoft.com/office/drawing/2014/main" id="{9436AB1E-EDB0-D84C-AA31-EE9E41AD4A2E}"/>
                </a:ext>
              </a:extLst>
            </p:cNvPr>
            <p:cNvCxnSpPr>
              <a:cxnSpLocks/>
              <a:stCxn id="33" idx="0"/>
              <a:endCxn id="35" idx="2"/>
            </p:cNvCxnSpPr>
            <p:nvPr/>
          </p:nvCxnSpPr>
          <p:spPr>
            <a:xfrm flipH="1" flipV="1">
              <a:off x="3839395" y="7755263"/>
              <a:ext cx="906" cy="4129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DE6F0BAF-302F-7946-815C-8D8B43F1A6A5}"/>
                    </a:ext>
                  </a:extLst>
                </p:cNvPr>
                <p:cNvSpPr/>
                <p:nvPr/>
              </p:nvSpPr>
              <p:spPr>
                <a:xfrm>
                  <a:off x="2934343" y="8261805"/>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39" name="Rectangle 38">
                  <a:extLst>
                    <a:ext uri="{FF2B5EF4-FFF2-40B4-BE49-F238E27FC236}">
                      <a16:creationId xmlns:a16="http://schemas.microsoft.com/office/drawing/2014/main" id="{DE6F0BAF-302F-7946-815C-8D8B43F1A6A5}"/>
                    </a:ext>
                  </a:extLst>
                </p:cNvPr>
                <p:cNvSpPr>
                  <a:spLocks noRot="1" noChangeAspect="1" noMove="1" noResize="1" noEditPoints="1" noAdjustHandles="1" noChangeArrowheads="1" noChangeShapeType="1" noTextEdit="1"/>
                </p:cNvSpPr>
                <p:nvPr/>
              </p:nvSpPr>
              <p:spPr>
                <a:xfrm>
                  <a:off x="2934343" y="8261805"/>
                  <a:ext cx="478080" cy="369012"/>
                </a:xfrm>
                <a:prstGeom prst="rect">
                  <a:avLst/>
                </a:prstGeom>
                <a:blipFill>
                  <a:blip r:embed="rId8"/>
                  <a:stretch>
                    <a:fillRect b="-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FF13BD45-0DA8-4E4E-9FF4-1FCE49D7B48B}"/>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42" name="Rectangle 41">
                  <a:extLst>
                    <a:ext uri="{FF2B5EF4-FFF2-40B4-BE49-F238E27FC236}">
                      <a16:creationId xmlns:a16="http://schemas.microsoft.com/office/drawing/2014/main" id="{FF13BD45-0DA8-4E4E-9FF4-1FCE49D7B48B}"/>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9"/>
                  <a:stretch>
                    <a:fillRect b="-3333"/>
                  </a:stretch>
                </a:blipFill>
              </p:spPr>
              <p:txBody>
                <a:bodyPr/>
                <a:lstStyle/>
                <a:p>
                  <a:r>
                    <a:rPr lang="en-GB">
                      <a:noFill/>
                    </a:rPr>
                    <a:t> </a:t>
                  </a:r>
                </a:p>
              </p:txBody>
            </p:sp>
          </mc:Fallback>
        </mc:AlternateContent>
        <p:cxnSp>
          <p:nvCxnSpPr>
            <p:cNvPr id="43" name="Straight Connector 42">
              <a:extLst>
                <a:ext uri="{FF2B5EF4-FFF2-40B4-BE49-F238E27FC236}">
                  <a16:creationId xmlns:a16="http://schemas.microsoft.com/office/drawing/2014/main" id="{CC07D4CB-504A-A34E-B8D7-F8A258788151}"/>
                </a:ext>
              </a:extLst>
            </p:cNvPr>
            <p:cNvCxnSpPr>
              <a:cxnSpLocks/>
              <a:stCxn id="47" idx="0"/>
              <a:endCxn id="45"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F936C1C-5CE2-B847-A332-DE1D7AF04C9F}"/>
                </a:ext>
              </a:extLst>
            </p:cNvPr>
            <p:cNvCxnSpPr>
              <a:cxnSpLocks/>
              <a:stCxn id="45" idx="0"/>
              <a:endCxn id="46"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8482152D-A00D-8F44-A21D-3543B33AD74F}"/>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45" name="Rounded Rectangle 44">
                  <a:extLst>
                    <a:ext uri="{FF2B5EF4-FFF2-40B4-BE49-F238E27FC236}">
                      <a16:creationId xmlns:a16="http://schemas.microsoft.com/office/drawing/2014/main" id="{8482152D-A00D-8F44-A21D-3543B33AD74F}"/>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10"/>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6F901C65-B568-9247-AAB8-FAD468B5055A}"/>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46" name="TextBox 45">
                  <a:extLst>
                    <a:ext uri="{FF2B5EF4-FFF2-40B4-BE49-F238E27FC236}">
                      <a16:creationId xmlns:a16="http://schemas.microsoft.com/office/drawing/2014/main" id="{6F901C65-B568-9247-AAB8-FAD468B5055A}"/>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1"/>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44D0B868-7F6D-604C-9907-0556F9924C33}"/>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47" name="Rounded Rectangle 46">
                  <a:extLst>
                    <a:ext uri="{FF2B5EF4-FFF2-40B4-BE49-F238E27FC236}">
                      <a16:creationId xmlns:a16="http://schemas.microsoft.com/office/drawing/2014/main" id="{44D0B868-7F6D-604C-9907-0556F9924C33}"/>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2"/>
                  <a:stretch>
                    <a:fillRect l="-2759" b="-16667"/>
                  </a:stretch>
                </a:blipFill>
                <a:ln>
                  <a:solidFill>
                    <a:schemeClr val="tx1"/>
                  </a:solidFill>
                </a:ln>
              </p:spPr>
              <p:txBody>
                <a:bodyPr/>
                <a:lstStyle/>
                <a:p>
                  <a:r>
                    <a:rPr lang="en-GB">
                      <a:noFill/>
                    </a:rPr>
                    <a:t> </a:t>
                  </a:r>
                </a:p>
              </p:txBody>
            </p:sp>
          </mc:Fallback>
        </mc:AlternateContent>
      </p:grpSp>
      <p:cxnSp>
        <p:nvCxnSpPr>
          <p:cNvPr id="48" name="Straight Arrow Connector 47">
            <a:extLst>
              <a:ext uri="{FF2B5EF4-FFF2-40B4-BE49-F238E27FC236}">
                <a16:creationId xmlns:a16="http://schemas.microsoft.com/office/drawing/2014/main" id="{BABDC510-8C93-944F-AA2B-BE07FB2AF73F}"/>
              </a:ext>
            </a:extLst>
          </p:cNvPr>
          <p:cNvCxnSpPr>
            <a:cxnSpLocks/>
            <a:stCxn id="33" idx="2"/>
            <a:endCxn id="35" idx="2"/>
          </p:cNvCxnSpPr>
          <p:nvPr/>
        </p:nvCxnSpPr>
        <p:spPr>
          <a:xfrm flipH="1" flipV="1">
            <a:off x="7781805" y="3438763"/>
            <a:ext cx="906" cy="617281"/>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948B83C0-9B91-B445-80AC-6E93701F2F83}"/>
                  </a:ext>
                </a:extLst>
              </p:cNvPr>
              <p:cNvSpPr/>
              <p:nvPr/>
            </p:nvSpPr>
            <p:spPr>
              <a:xfrm>
                <a:off x="8146458" y="3187231"/>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49" name="Rectangle 48">
                <a:extLst>
                  <a:ext uri="{FF2B5EF4-FFF2-40B4-BE49-F238E27FC236}">
                    <a16:creationId xmlns:a16="http://schemas.microsoft.com/office/drawing/2014/main" id="{948B83C0-9B91-B445-80AC-6E93701F2F83}"/>
                  </a:ext>
                </a:extLst>
              </p:cNvPr>
              <p:cNvSpPr>
                <a:spLocks noRot="1" noChangeAspect="1" noMove="1" noResize="1" noEditPoints="1" noAdjustHandles="1" noChangeArrowheads="1" noChangeShapeType="1" noTextEdit="1"/>
              </p:cNvSpPr>
              <p:nvPr/>
            </p:nvSpPr>
            <p:spPr>
              <a:xfrm>
                <a:off x="8146458" y="3187231"/>
                <a:ext cx="384080" cy="27699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9539AFDA-6459-0B4E-BF52-3AB657855A75}"/>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51" name="Rectangle 50">
                <a:extLst>
                  <a:ext uri="{FF2B5EF4-FFF2-40B4-BE49-F238E27FC236}">
                    <a16:creationId xmlns:a16="http://schemas.microsoft.com/office/drawing/2014/main" id="{9539AFDA-6459-0B4E-BF52-3AB657855A75}"/>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B0B8B5F3-AC07-A544-95C6-25964F24544E}"/>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52" name="Rectangle 51">
                <a:extLst>
                  <a:ext uri="{FF2B5EF4-FFF2-40B4-BE49-F238E27FC236}">
                    <a16:creationId xmlns:a16="http://schemas.microsoft.com/office/drawing/2014/main" id="{B0B8B5F3-AC07-A544-95C6-25964F24544E}"/>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15"/>
                <a:stretch>
                  <a:fillRect/>
                </a:stretch>
              </a:blipFill>
            </p:spPr>
            <p:txBody>
              <a:bodyPr/>
              <a:lstStyle/>
              <a:p>
                <a:r>
                  <a:rPr lang="en-GB">
                    <a:noFill/>
                  </a:rPr>
                  <a:t> </a:t>
                </a:r>
              </a:p>
            </p:txBody>
          </p:sp>
        </mc:Fallback>
      </mc:AlternateContent>
      <p:sp>
        <p:nvSpPr>
          <p:cNvPr id="53" name="TextBox 52">
            <a:extLst>
              <a:ext uri="{FF2B5EF4-FFF2-40B4-BE49-F238E27FC236}">
                <a16:creationId xmlns:a16="http://schemas.microsoft.com/office/drawing/2014/main" id="{72A16B98-CC10-4945-868C-0EE51989DCFB}"/>
              </a:ext>
            </a:extLst>
          </p:cNvPr>
          <p:cNvSpPr txBox="1"/>
          <p:nvPr/>
        </p:nvSpPr>
        <p:spPr>
          <a:xfrm>
            <a:off x="9932524" y="2323947"/>
            <a:ext cx="445956" cy="276999"/>
          </a:xfrm>
          <a:prstGeom prst="rect">
            <a:avLst/>
          </a:prstGeom>
          <a:noFill/>
        </p:spPr>
        <p:txBody>
          <a:bodyPr wrap="none" rtlCol="0">
            <a:spAutoFit/>
          </a:bodyPr>
          <a:lstStyle/>
          <a:p>
            <a:r>
              <a:rPr lang="en-GB" sz="1200" i="1" dirty="0"/>
              <a:t>root</a:t>
            </a:r>
          </a:p>
        </p:txBody>
      </p:sp>
      <p:cxnSp>
        <p:nvCxnSpPr>
          <p:cNvPr id="54" name="Straight Arrow Connector 53">
            <a:extLst>
              <a:ext uri="{FF2B5EF4-FFF2-40B4-BE49-F238E27FC236}">
                <a16:creationId xmlns:a16="http://schemas.microsoft.com/office/drawing/2014/main" id="{30F2FCCF-001E-4043-9F4C-89BB2814AA52}"/>
              </a:ext>
            </a:extLst>
          </p:cNvPr>
          <p:cNvCxnSpPr>
            <a:cxnSpLocks/>
            <a:endCxn id="33" idx="2"/>
          </p:cNvCxnSpPr>
          <p:nvPr/>
        </p:nvCxnSpPr>
        <p:spPr>
          <a:xfrm flipV="1">
            <a:off x="6786793" y="4056044"/>
            <a:ext cx="995918" cy="422902"/>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D0192B0-939A-9F4A-A3DF-5D84B036C39D}"/>
              </a:ext>
            </a:extLst>
          </p:cNvPr>
          <p:cNvCxnSpPr>
            <a:cxnSpLocks/>
          </p:cNvCxnSpPr>
          <p:nvPr/>
        </p:nvCxnSpPr>
        <p:spPr>
          <a:xfrm flipV="1">
            <a:off x="6786792" y="4478946"/>
            <a:ext cx="1" cy="1192399"/>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E93F4289-C03A-5349-880D-CDC5BB75E87E}"/>
                  </a:ext>
                </a:extLst>
              </p:cNvPr>
              <p:cNvSpPr/>
              <p:nvPr/>
            </p:nvSpPr>
            <p:spPr>
              <a:xfrm>
                <a:off x="6536660" y="3769222"/>
                <a:ext cx="489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tx1">
                                  <a:lumMod val="60000"/>
                                  <a:lumOff val="40000"/>
                                </a:schemeClr>
                              </a:solidFill>
                              <a:latin typeface="Cambria Math" panose="02040503050406030204" pitchFamily="18" charset="0"/>
                            </a:rPr>
                          </m:ctrlPr>
                        </m:sSubPr>
                        <m:e>
                          <m:r>
                            <a:rPr lang="en-GB" b="1" i="1" dirty="0">
                              <a:solidFill>
                                <a:schemeClr val="tx1">
                                  <a:lumMod val="60000"/>
                                  <a:lumOff val="40000"/>
                                </a:schemeClr>
                              </a:solidFill>
                              <a:latin typeface="Cambria Math" panose="02040503050406030204" pitchFamily="18" charset="0"/>
                            </a:rPr>
                            <m:t>𝑪</m:t>
                          </m:r>
                        </m:e>
                        <m:sub>
                          <m:r>
                            <a:rPr lang="de-DE" b="0" i="1" dirty="0" smtClean="0">
                              <a:solidFill>
                                <a:schemeClr val="tx1">
                                  <a:lumMod val="60000"/>
                                  <a:lumOff val="40000"/>
                                </a:schemeClr>
                              </a:solidFill>
                              <a:latin typeface="Cambria Math" panose="02040503050406030204" pitchFamily="18" charset="0"/>
                            </a:rPr>
                            <m:t>2</m:t>
                          </m:r>
                        </m:sub>
                      </m:sSub>
                    </m:oMath>
                  </m:oMathPara>
                </a14:m>
                <a:endParaRPr lang="en-GB" dirty="0">
                  <a:solidFill>
                    <a:schemeClr val="tx1">
                      <a:lumMod val="60000"/>
                      <a:lumOff val="40000"/>
                    </a:schemeClr>
                  </a:solidFill>
                </a:endParaRPr>
              </a:p>
            </p:txBody>
          </p:sp>
        </mc:Choice>
        <mc:Fallback xmlns="">
          <p:sp>
            <p:nvSpPr>
              <p:cNvPr id="56" name="Rectangle 55">
                <a:extLst>
                  <a:ext uri="{FF2B5EF4-FFF2-40B4-BE49-F238E27FC236}">
                    <a16:creationId xmlns:a16="http://schemas.microsoft.com/office/drawing/2014/main" id="{E93F4289-C03A-5349-880D-CDC5BB75E87E}"/>
                  </a:ext>
                </a:extLst>
              </p:cNvPr>
              <p:cNvSpPr>
                <a:spLocks noRot="1" noChangeAspect="1" noMove="1" noResize="1" noEditPoints="1" noAdjustHandles="1" noChangeArrowheads="1" noChangeShapeType="1" noTextEdit="1"/>
              </p:cNvSpPr>
              <p:nvPr/>
            </p:nvSpPr>
            <p:spPr>
              <a:xfrm>
                <a:off x="6536660" y="3769222"/>
                <a:ext cx="489173" cy="369332"/>
              </a:xfrm>
              <a:prstGeom prst="rect">
                <a:avLst/>
              </a:prstGeom>
              <a:blipFill>
                <a:blip r:embed="rId1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9265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2</m:t>
                            </m:r>
                          </m:sub>
                        </m:sSub>
                      </m:e>
                    </m:d>
                  </m:oMath>
                </a14:m>
                <a:endParaRPr lang="en-GB"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r>
                  <a:rPr lang="en-GB" dirty="0"/>
                  <a:t> and neighbouring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again)</a:t>
                </a:r>
              </a:p>
              <a:p>
                <a:pPr lvl="2"/>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𝑥</m:t>
                        </m:r>
                      </m:sub>
                    </m:sSub>
                  </m:oMath>
                </a14:m>
                <a:r>
                  <a:rPr lang="en-GB" dirty="0"/>
                  <a:t> parcluster is a subset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again)</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de-DE" b="0" i="1" smtClean="0">
                            <a:latin typeface="Cambria Math" panose="02040503050406030204" pitchFamily="18" charset="0"/>
                          </a:rPr>
                          <m:t>𝑋</m:t>
                        </m:r>
                      </m:sub>
                    </m:sSub>
                  </m:oMath>
                </a14:m>
                <a:r>
                  <a:rPr lang="en-GB" dirty="0"/>
                  <a:t> parcluster is a subset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r>
                  <a:rPr lang="de-DE" dirty="0"/>
                  <a:t> </a:t>
                </a:r>
                <a:br>
                  <a:rPr lang="de-DE"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again)</a:t>
                </a:r>
              </a:p>
              <a:p>
                <a:pPr lvl="1"/>
                <a:r>
                  <a:rPr lang="en-GB" dirty="0"/>
                  <a:t>Merging cannot move further 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is neither a subset nor a superset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endParaRPr lang="en-GB" dirty="0"/>
              </a:p>
              <a:p>
                <a:pPr lvl="2"/>
                <a:r>
                  <a:rPr lang="en-GB" dirty="0"/>
                  <a:t>Merging </a:t>
                </a:r>
                <a:r>
                  <a:rPr lang="en-GB" i="1" dirty="0"/>
                  <a:t>stops</a:t>
                </a:r>
              </a:p>
              <a:p>
                <a:pPr lvl="2"/>
                <a:endParaRPr lang="en-GB" dirty="0"/>
              </a:p>
              <a:p>
                <a:pPr lvl="2"/>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41</a:t>
            </a:fld>
            <a:endParaRPr lang="en-GB"/>
          </a:p>
        </p:txBody>
      </p:sp>
      <p:sp>
        <p:nvSpPr>
          <p:cNvPr id="3" name="Date Placeholder 2">
            <a:extLst>
              <a:ext uri="{FF2B5EF4-FFF2-40B4-BE49-F238E27FC236}">
                <a16:creationId xmlns:a16="http://schemas.microsoft.com/office/drawing/2014/main" id="{42CE949E-8677-5D40-952D-4BFA27E83955}"/>
              </a:ext>
            </a:extLst>
          </p:cNvPr>
          <p:cNvSpPr>
            <a:spLocks noGrp="1"/>
          </p:cNvSpPr>
          <p:nvPr>
            <p:ph type="dt" sz="half" idx="2"/>
          </p:nvPr>
        </p:nvSpPr>
        <p:spPr/>
        <p:txBody>
          <a:bodyPr/>
          <a:lstStyle/>
          <a:p>
            <a:r>
              <a:rPr lang="en-GB"/>
              <a:t>Exact Inference: LJT</a:t>
            </a:r>
            <a:endParaRPr lang="en-US" dirty="0"/>
          </a:p>
        </p:txBody>
      </p:sp>
      <p:sp>
        <p:nvSpPr>
          <p:cNvPr id="5" name="Footer Placeholder 4">
            <a:extLst>
              <a:ext uri="{FF2B5EF4-FFF2-40B4-BE49-F238E27FC236}">
                <a16:creationId xmlns:a16="http://schemas.microsoft.com/office/drawing/2014/main" id="{6D047771-BE3C-1C49-A621-EAD50B6B363E}"/>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5C9D1B41-AC74-1344-9819-288D13311C2F}"/>
                  </a:ext>
                </a:extLst>
              </p:cNvPr>
              <p:cNvSpPr/>
              <p:nvPr/>
            </p:nvSpPr>
            <p:spPr>
              <a:xfrm>
                <a:off x="10654910" y="2453494"/>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24" name="Rectangle 23">
                <a:extLst>
                  <a:ext uri="{FF2B5EF4-FFF2-40B4-BE49-F238E27FC236}">
                    <a16:creationId xmlns:a16="http://schemas.microsoft.com/office/drawing/2014/main" id="{5C9D1B41-AC74-1344-9819-288D13311C2F}"/>
                  </a:ext>
                </a:extLst>
              </p:cNvPr>
              <p:cNvSpPr>
                <a:spLocks noRot="1" noChangeAspect="1" noMove="1" noResize="1" noEditPoints="1" noAdjustHandles="1" noChangeArrowheads="1" noChangeShapeType="1" noTextEdit="1"/>
              </p:cNvSpPr>
              <p:nvPr/>
            </p:nvSpPr>
            <p:spPr>
              <a:xfrm>
                <a:off x="10654910" y="2453494"/>
                <a:ext cx="483850" cy="369332"/>
              </a:xfrm>
              <a:prstGeom prst="rect">
                <a:avLst/>
              </a:prstGeom>
              <a:blipFill>
                <a:blip r:embed="rId3"/>
                <a:stretch>
                  <a:fillRect/>
                </a:stretch>
              </a:blipFill>
            </p:spPr>
            <p:txBody>
              <a:bodyPr/>
              <a:lstStyle/>
              <a:p>
                <a:r>
                  <a:rPr lang="en-GB">
                    <a:noFill/>
                  </a:rPr>
                  <a:t> </a:t>
                </a:r>
              </a:p>
            </p:txBody>
          </p:sp>
        </mc:Fallback>
      </mc:AlternateContent>
      <p:grpSp>
        <p:nvGrpSpPr>
          <p:cNvPr id="25" name="Group 24">
            <a:extLst>
              <a:ext uri="{FF2B5EF4-FFF2-40B4-BE49-F238E27FC236}">
                <a16:creationId xmlns:a16="http://schemas.microsoft.com/office/drawing/2014/main" id="{F08550AE-0502-F645-97F7-6394DB6DF478}"/>
              </a:ext>
            </a:extLst>
          </p:cNvPr>
          <p:cNvGrpSpPr/>
          <p:nvPr/>
        </p:nvGrpSpPr>
        <p:grpSpPr>
          <a:xfrm>
            <a:off x="6665491" y="2532313"/>
            <a:ext cx="4162267" cy="3409191"/>
            <a:chOff x="2723081" y="6848813"/>
            <a:chExt cx="4162267" cy="3409191"/>
          </a:xfrm>
        </p:grpSpPr>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4D3E2588-AFB3-8241-A6ED-715BDD659DB1}"/>
                    </a:ext>
                  </a:extLst>
                </p:cNvPr>
                <p:cNvSpPr/>
                <p:nvPr/>
              </p:nvSpPr>
              <p:spPr>
                <a:xfrm>
                  <a:off x="6087116" y="6975777"/>
                  <a:ext cx="798232"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798" b="0"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de-DE" sz="1798" b="0" i="1" smtClean="0">
                                <a:latin typeface="Cambria Math" panose="02040503050406030204" pitchFamily="18" charset="0"/>
                                <a:ea typeface="Cambria Math" panose="02040503050406030204" pitchFamily="18" charset="0"/>
                              </a:rPr>
                              <m:t>0</m:t>
                            </m:r>
                          </m:sub>
                        </m:sSub>
                        <m:r>
                          <a:rPr lang="de-DE" sz="1798" b="0" i="1" smtClean="0">
                            <a:latin typeface="Cambria Math" panose="02040503050406030204" pitchFamily="18" charset="0"/>
                            <a:ea typeface="Cambria Math" panose="02040503050406030204" pitchFamily="18" charset="0"/>
                          </a:rPr>
                          <m:t>,</m:t>
                        </m:r>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26" name="Rectangle 25">
                  <a:extLst>
                    <a:ext uri="{FF2B5EF4-FFF2-40B4-BE49-F238E27FC236}">
                      <a16:creationId xmlns:a16="http://schemas.microsoft.com/office/drawing/2014/main" id="{4D3E2588-AFB3-8241-A6ED-715BDD659DB1}"/>
                    </a:ext>
                  </a:extLst>
                </p:cNvPr>
                <p:cNvSpPr>
                  <a:spLocks noRot="1" noChangeAspect="1" noMove="1" noResize="1" noEditPoints="1" noAdjustHandles="1" noChangeArrowheads="1" noChangeShapeType="1" noTextEdit="1"/>
                </p:cNvSpPr>
                <p:nvPr/>
              </p:nvSpPr>
              <p:spPr>
                <a:xfrm>
                  <a:off x="6087116" y="6975777"/>
                  <a:ext cx="798232" cy="369012"/>
                </a:xfrm>
                <a:prstGeom prst="rect">
                  <a:avLst/>
                </a:prstGeom>
                <a:blipFill>
                  <a:blip r:embed="rId4"/>
                  <a:stretch>
                    <a:fillRect b="-6667"/>
                  </a:stretch>
                </a:blipFill>
              </p:spPr>
              <p:txBody>
                <a:bodyPr/>
                <a:lstStyle/>
                <a:p>
                  <a:r>
                    <a:rPr lang="en-GB">
                      <a:noFill/>
                    </a:rPr>
                    <a:t> </a:t>
                  </a:r>
                </a:p>
              </p:txBody>
            </p:sp>
          </mc:Fallback>
        </mc:AlternateContent>
        <p:cxnSp>
          <p:nvCxnSpPr>
            <p:cNvPr id="27" name="Straight Connector 26">
              <a:extLst>
                <a:ext uri="{FF2B5EF4-FFF2-40B4-BE49-F238E27FC236}">
                  <a16:creationId xmlns:a16="http://schemas.microsoft.com/office/drawing/2014/main" id="{F61E1AE6-F0D8-7A47-BB50-7F7850AE2B16}"/>
                </a:ext>
              </a:extLst>
            </p:cNvPr>
            <p:cNvCxnSpPr>
              <a:cxnSpLocks/>
              <a:stCxn id="40" idx="0"/>
              <a:endCxn id="31" idx="2"/>
            </p:cNvCxnSpPr>
            <p:nvPr/>
          </p:nvCxnSpPr>
          <p:spPr>
            <a:xfrm flipH="1" flipV="1">
              <a:off x="3845725" y="7755263"/>
              <a:ext cx="817523" cy="103099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74129D-68F3-0749-A1D0-05154034D1B7}"/>
                </a:ext>
              </a:extLst>
            </p:cNvPr>
            <p:cNvCxnSpPr>
              <a:cxnSpLocks/>
              <a:stCxn id="31" idx="0"/>
              <a:endCxn id="29" idx="2"/>
            </p:cNvCxnSpPr>
            <p:nvPr/>
          </p:nvCxnSpPr>
          <p:spPr>
            <a:xfrm flipV="1">
              <a:off x="3845725" y="7071499"/>
              <a:ext cx="1964068" cy="4610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FE1BBC6A-B516-5244-9A2C-C8FE183F4498}"/>
                    </a:ext>
                  </a:extLst>
                </p:cNvPr>
                <p:cNvSpPr/>
                <p:nvPr/>
              </p:nvSpPr>
              <p:spPr>
                <a:xfrm>
                  <a:off x="4846199" y="6848813"/>
                  <a:ext cx="1927187" cy="2226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de-DE" sz="1200" i="1">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r>
                              <m:rPr>
                                <m:nor/>
                              </m:rPr>
                              <a:rPr lang="en-GB" sz="1200" dirty="0">
                                <a:solidFill>
                                  <a:schemeClr val="tx1">
                                    <a:lumMod val="60000"/>
                                    <a:lumOff val="40000"/>
                                  </a:schemeClr>
                                </a:solidFill>
                              </a:rPr>
                              <m:t> </m:t>
                            </m:r>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sub>
                        </m:sSub>
                      </m:oMath>
                    </m:oMathPara>
                  </a14:m>
                  <a:endParaRPr lang="en-GB" sz="1200" dirty="0">
                    <a:solidFill>
                      <a:schemeClr val="tx1">
                        <a:lumMod val="60000"/>
                        <a:lumOff val="40000"/>
                      </a:schemeClr>
                    </a:solidFill>
                  </a:endParaRPr>
                </a:p>
              </p:txBody>
            </p:sp>
          </mc:Choice>
          <mc:Fallback xmlns="">
            <p:sp>
              <p:nvSpPr>
                <p:cNvPr id="29" name="Rounded Rectangle 28">
                  <a:extLst>
                    <a:ext uri="{FF2B5EF4-FFF2-40B4-BE49-F238E27FC236}">
                      <a16:creationId xmlns:a16="http://schemas.microsoft.com/office/drawing/2014/main" id="{FE1BBC6A-B516-5244-9A2C-C8FE183F4498}"/>
                    </a:ext>
                  </a:extLst>
                </p:cNvPr>
                <p:cNvSpPr>
                  <a:spLocks noRot="1" noChangeAspect="1" noMove="1" noResize="1" noEditPoints="1" noAdjustHandles="1" noChangeArrowheads="1" noChangeShapeType="1" noTextEdit="1"/>
                </p:cNvSpPr>
                <p:nvPr/>
              </p:nvSpPr>
              <p:spPr>
                <a:xfrm>
                  <a:off x="4846199" y="6848813"/>
                  <a:ext cx="1927187" cy="222686"/>
                </a:xfrm>
                <a:prstGeom prst="roundRect">
                  <a:avLst/>
                </a:prstGeom>
                <a:blipFill>
                  <a:blip r:embed="rId5"/>
                  <a:stretch>
                    <a:fillRect l="-2597" t="-10000" b="-10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A93D134-A562-F744-A10C-11B72075DFF9}"/>
                    </a:ext>
                  </a:extLst>
                </p:cNvPr>
                <p:cNvSpPr txBox="1">
                  <a:spLocks/>
                </p:cNvSpPr>
                <p:nvPr/>
              </p:nvSpPr>
              <p:spPr>
                <a:xfrm>
                  <a:off x="2759837" y="7532577"/>
                  <a:ext cx="2171776"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i="1">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e>
                            </m:d>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31" name="TextBox 30">
                  <a:extLst>
                    <a:ext uri="{FF2B5EF4-FFF2-40B4-BE49-F238E27FC236}">
                      <a16:creationId xmlns:a16="http://schemas.microsoft.com/office/drawing/2014/main" id="{9A93D134-A562-F744-A10C-11B72075DFF9}"/>
                    </a:ext>
                  </a:extLst>
                </p:cNvPr>
                <p:cNvSpPr txBox="1">
                  <a:spLocks noRot="1" noChangeAspect="1" noMove="1" noResize="1" noEditPoints="1" noAdjustHandles="1" noChangeArrowheads="1" noChangeShapeType="1" noTextEdit="1"/>
                </p:cNvSpPr>
                <p:nvPr/>
              </p:nvSpPr>
              <p:spPr>
                <a:xfrm>
                  <a:off x="2759837" y="7532577"/>
                  <a:ext cx="2171776" cy="222686"/>
                </a:xfrm>
                <a:prstGeom prst="roundRect">
                  <a:avLst/>
                </a:prstGeom>
                <a:blipFill>
                  <a:blip r:embed="rId6"/>
                  <a:stretch>
                    <a:fillRect l="-1744"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452DA59D-09A6-3D4E-AF6E-A51EF0754D47}"/>
                    </a:ext>
                  </a:extLst>
                </p:cNvPr>
                <p:cNvSpPr/>
                <p:nvPr/>
              </p:nvSpPr>
              <p:spPr>
                <a:xfrm>
                  <a:off x="2723081" y="7657019"/>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33" name="Rectangle 32">
                  <a:extLst>
                    <a:ext uri="{FF2B5EF4-FFF2-40B4-BE49-F238E27FC236}">
                      <a16:creationId xmlns:a16="http://schemas.microsoft.com/office/drawing/2014/main" id="{452DA59D-09A6-3D4E-AF6E-A51EF0754D47}"/>
                    </a:ext>
                  </a:extLst>
                </p:cNvPr>
                <p:cNvSpPr>
                  <a:spLocks noRot="1" noChangeAspect="1" noMove="1" noResize="1" noEditPoints="1" noAdjustHandles="1" noChangeArrowheads="1" noChangeShapeType="1" noTextEdit="1"/>
                </p:cNvSpPr>
                <p:nvPr/>
              </p:nvSpPr>
              <p:spPr>
                <a:xfrm>
                  <a:off x="2723081" y="7657019"/>
                  <a:ext cx="478080" cy="369012"/>
                </a:xfrm>
                <a:prstGeom prst="rect">
                  <a:avLst/>
                </a:prstGeom>
                <a:blipFill>
                  <a:blip r:embed="rId7"/>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5BF85A15-CE35-0E4F-9235-EACA4646EDD0}"/>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35" name="Rectangle 34">
                  <a:extLst>
                    <a:ext uri="{FF2B5EF4-FFF2-40B4-BE49-F238E27FC236}">
                      <a16:creationId xmlns:a16="http://schemas.microsoft.com/office/drawing/2014/main" id="{5BF85A15-CE35-0E4F-9235-EACA4646EDD0}"/>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8"/>
                  <a:stretch>
                    <a:fillRect b="-3333"/>
                  </a:stretch>
                </a:blipFill>
              </p:spPr>
              <p:txBody>
                <a:bodyPr/>
                <a:lstStyle/>
                <a:p>
                  <a:r>
                    <a:rPr lang="en-GB">
                      <a:noFill/>
                    </a:rPr>
                    <a:t> </a:t>
                  </a:r>
                </a:p>
              </p:txBody>
            </p:sp>
          </mc:Fallback>
        </mc:AlternateContent>
        <p:cxnSp>
          <p:nvCxnSpPr>
            <p:cNvPr id="36" name="Straight Connector 35">
              <a:extLst>
                <a:ext uri="{FF2B5EF4-FFF2-40B4-BE49-F238E27FC236}">
                  <a16:creationId xmlns:a16="http://schemas.microsoft.com/office/drawing/2014/main" id="{8692C93E-E84C-9142-9429-A75BFEFB58BD}"/>
                </a:ext>
              </a:extLst>
            </p:cNvPr>
            <p:cNvCxnSpPr>
              <a:cxnSpLocks/>
              <a:stCxn id="42" idx="0"/>
              <a:endCxn id="39"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57363CF-6CAF-964B-BE1A-29DA67AABED5}"/>
                </a:ext>
              </a:extLst>
            </p:cNvPr>
            <p:cNvCxnSpPr>
              <a:cxnSpLocks/>
              <a:stCxn id="39" idx="0"/>
              <a:endCxn id="40"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EC91FA16-07DC-2048-A4F8-E39091DCE838}"/>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39" name="Rounded Rectangle 38">
                  <a:extLst>
                    <a:ext uri="{FF2B5EF4-FFF2-40B4-BE49-F238E27FC236}">
                      <a16:creationId xmlns:a16="http://schemas.microsoft.com/office/drawing/2014/main" id="{EC91FA16-07DC-2048-A4F8-E39091DCE838}"/>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9"/>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AD3CE1D-97BA-E74D-B6D6-E4AC4CEB2358}"/>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40" name="TextBox 39">
                  <a:extLst>
                    <a:ext uri="{FF2B5EF4-FFF2-40B4-BE49-F238E27FC236}">
                      <a16:creationId xmlns:a16="http://schemas.microsoft.com/office/drawing/2014/main" id="{1AD3CE1D-97BA-E74D-B6D6-E4AC4CEB2358}"/>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0"/>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A7011BC7-C996-6E4E-9CCA-69B69B5BCABD}"/>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42" name="Rounded Rectangle 41">
                  <a:extLst>
                    <a:ext uri="{FF2B5EF4-FFF2-40B4-BE49-F238E27FC236}">
                      <a16:creationId xmlns:a16="http://schemas.microsoft.com/office/drawing/2014/main" id="{A7011BC7-C996-6E4E-9CCA-69B69B5BCABD}"/>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1"/>
                  <a:stretch>
                    <a:fillRect l="-2759" b="-16667"/>
                  </a:stretch>
                </a:blipFill>
                <a:ln>
                  <a:solidFill>
                    <a:schemeClr val="tx1"/>
                  </a:solidFill>
                </a:ln>
              </p:spPr>
              <p:txBody>
                <a:bodyPr/>
                <a:lstStyle/>
                <a:p>
                  <a:r>
                    <a:rPr lang="en-GB">
                      <a:noFill/>
                    </a:rPr>
                    <a:t> </a:t>
                  </a:r>
                </a:p>
              </p:txBody>
            </p:sp>
          </mc:Fallback>
        </mc:AlternateContent>
      </p:grpSp>
      <p:cxnSp>
        <p:nvCxnSpPr>
          <p:cNvPr id="43" name="Straight Arrow Connector 42">
            <a:extLst>
              <a:ext uri="{FF2B5EF4-FFF2-40B4-BE49-F238E27FC236}">
                <a16:creationId xmlns:a16="http://schemas.microsoft.com/office/drawing/2014/main" id="{DAFBDF9B-9403-DB4D-83EC-5AAEECFA748B}"/>
              </a:ext>
            </a:extLst>
          </p:cNvPr>
          <p:cNvCxnSpPr>
            <a:cxnSpLocks/>
            <a:endCxn id="31" idx="2"/>
          </p:cNvCxnSpPr>
          <p:nvPr/>
        </p:nvCxnSpPr>
        <p:spPr>
          <a:xfrm flipV="1">
            <a:off x="7782711" y="3438763"/>
            <a:ext cx="5424" cy="617281"/>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FE497E84-047B-1749-BC97-88F2CF8A4A66}"/>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45" name="Rectangle 44">
                <a:extLst>
                  <a:ext uri="{FF2B5EF4-FFF2-40B4-BE49-F238E27FC236}">
                    <a16:creationId xmlns:a16="http://schemas.microsoft.com/office/drawing/2014/main" id="{FE497E84-047B-1749-BC97-88F2CF8A4A66}"/>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3CB87018-FB8F-D147-BB0F-FD0A44B5CF7D}"/>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46" name="Rectangle 45">
                <a:extLst>
                  <a:ext uri="{FF2B5EF4-FFF2-40B4-BE49-F238E27FC236}">
                    <a16:creationId xmlns:a16="http://schemas.microsoft.com/office/drawing/2014/main" id="{3CB87018-FB8F-D147-BB0F-FD0A44B5CF7D}"/>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13"/>
                <a:stretch>
                  <a:fillRect/>
                </a:stretch>
              </a:blipFill>
            </p:spPr>
            <p:txBody>
              <a:bodyPr/>
              <a:lstStyle/>
              <a:p>
                <a:r>
                  <a:rPr lang="en-GB">
                    <a:noFill/>
                  </a:rPr>
                  <a:t> </a:t>
                </a:r>
              </a:p>
            </p:txBody>
          </p:sp>
        </mc:Fallback>
      </mc:AlternateContent>
      <p:sp>
        <p:nvSpPr>
          <p:cNvPr id="47" name="TextBox 46">
            <a:extLst>
              <a:ext uri="{FF2B5EF4-FFF2-40B4-BE49-F238E27FC236}">
                <a16:creationId xmlns:a16="http://schemas.microsoft.com/office/drawing/2014/main" id="{3457B209-8010-E543-9928-B5D0D32FDD49}"/>
              </a:ext>
            </a:extLst>
          </p:cNvPr>
          <p:cNvSpPr txBox="1"/>
          <p:nvPr/>
        </p:nvSpPr>
        <p:spPr>
          <a:xfrm>
            <a:off x="9932524" y="2323947"/>
            <a:ext cx="445956" cy="276999"/>
          </a:xfrm>
          <a:prstGeom prst="rect">
            <a:avLst/>
          </a:prstGeom>
          <a:noFill/>
        </p:spPr>
        <p:txBody>
          <a:bodyPr wrap="none" rtlCol="0">
            <a:spAutoFit/>
          </a:bodyPr>
          <a:lstStyle/>
          <a:p>
            <a:r>
              <a:rPr lang="en-GB" sz="1200" i="1" dirty="0"/>
              <a:t>root</a:t>
            </a:r>
          </a:p>
        </p:txBody>
      </p:sp>
      <p:cxnSp>
        <p:nvCxnSpPr>
          <p:cNvPr id="48" name="Straight Arrow Connector 47">
            <a:extLst>
              <a:ext uri="{FF2B5EF4-FFF2-40B4-BE49-F238E27FC236}">
                <a16:creationId xmlns:a16="http://schemas.microsoft.com/office/drawing/2014/main" id="{6F02F6A0-AB96-3743-98D2-85015FD5973F}"/>
              </a:ext>
            </a:extLst>
          </p:cNvPr>
          <p:cNvCxnSpPr>
            <a:cxnSpLocks/>
          </p:cNvCxnSpPr>
          <p:nvPr/>
        </p:nvCxnSpPr>
        <p:spPr>
          <a:xfrm flipV="1">
            <a:off x="6786793" y="4056044"/>
            <a:ext cx="995918" cy="422902"/>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6EEBEA5-F308-C64E-94A0-8A9B1F46219D}"/>
              </a:ext>
            </a:extLst>
          </p:cNvPr>
          <p:cNvCxnSpPr>
            <a:cxnSpLocks/>
          </p:cNvCxnSpPr>
          <p:nvPr/>
        </p:nvCxnSpPr>
        <p:spPr>
          <a:xfrm flipV="1">
            <a:off x="6786792" y="4478946"/>
            <a:ext cx="1" cy="1192399"/>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FD984FA6-F55F-EC4E-B910-D9FFC6652A27}"/>
                  </a:ext>
                </a:extLst>
              </p:cNvPr>
              <p:cNvSpPr/>
              <p:nvPr/>
            </p:nvSpPr>
            <p:spPr>
              <a:xfrm>
                <a:off x="6282011" y="3141064"/>
                <a:ext cx="489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tx1">
                                  <a:lumMod val="60000"/>
                                  <a:lumOff val="40000"/>
                                </a:schemeClr>
                              </a:solidFill>
                              <a:latin typeface="Cambria Math" panose="02040503050406030204" pitchFamily="18" charset="0"/>
                            </a:rPr>
                          </m:ctrlPr>
                        </m:sSubPr>
                        <m:e>
                          <m:r>
                            <a:rPr lang="en-GB" b="1" i="1" dirty="0">
                              <a:solidFill>
                                <a:schemeClr val="tx1">
                                  <a:lumMod val="60000"/>
                                  <a:lumOff val="40000"/>
                                </a:schemeClr>
                              </a:solidFill>
                              <a:latin typeface="Cambria Math" panose="02040503050406030204" pitchFamily="18" charset="0"/>
                            </a:rPr>
                            <m:t>𝑪</m:t>
                          </m:r>
                        </m:e>
                        <m:sub>
                          <m:r>
                            <a:rPr lang="de-DE" b="0" i="1" dirty="0" smtClean="0">
                              <a:solidFill>
                                <a:schemeClr val="tx1">
                                  <a:lumMod val="60000"/>
                                  <a:lumOff val="40000"/>
                                </a:schemeClr>
                              </a:solidFill>
                              <a:latin typeface="Cambria Math" panose="02040503050406030204" pitchFamily="18" charset="0"/>
                            </a:rPr>
                            <m:t>2</m:t>
                          </m:r>
                        </m:sub>
                      </m:sSub>
                    </m:oMath>
                  </m:oMathPara>
                </a14:m>
                <a:endParaRPr lang="en-GB" dirty="0">
                  <a:solidFill>
                    <a:schemeClr val="tx1">
                      <a:lumMod val="60000"/>
                      <a:lumOff val="40000"/>
                    </a:schemeClr>
                  </a:solidFill>
                </a:endParaRPr>
              </a:p>
            </p:txBody>
          </p:sp>
        </mc:Choice>
        <mc:Fallback xmlns="">
          <p:sp>
            <p:nvSpPr>
              <p:cNvPr id="50" name="Rectangle 49">
                <a:extLst>
                  <a:ext uri="{FF2B5EF4-FFF2-40B4-BE49-F238E27FC236}">
                    <a16:creationId xmlns:a16="http://schemas.microsoft.com/office/drawing/2014/main" id="{FD984FA6-F55F-EC4E-B910-D9FFC6652A27}"/>
                  </a:ext>
                </a:extLst>
              </p:cNvPr>
              <p:cNvSpPr>
                <a:spLocks noRot="1" noChangeAspect="1" noMove="1" noResize="1" noEditPoints="1" noAdjustHandles="1" noChangeArrowheads="1" noChangeShapeType="1" noTextEdit="1"/>
              </p:cNvSpPr>
              <p:nvPr/>
            </p:nvSpPr>
            <p:spPr>
              <a:xfrm>
                <a:off x="6282011" y="3141064"/>
                <a:ext cx="489173" cy="369332"/>
              </a:xfrm>
              <a:prstGeom prst="rect">
                <a:avLst/>
              </a:prstGeom>
              <a:blipFill>
                <a:blip r:embed="rId1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18790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3</m:t>
                            </m:r>
                          </m:sub>
                        </m:sSub>
                      </m:e>
                    </m:d>
                  </m:oMath>
                </a14:m>
                <a:endParaRPr lang="en-GB"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r>
                  <a:rPr lang="en-GB" dirty="0"/>
                  <a:t> and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b="0" i="1" smtClean="0">
                            <a:latin typeface="Cambria Math" panose="02040503050406030204" pitchFamily="18" charset="0"/>
                          </a:rPr>
                          <m:t>𝑚</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3</m:t>
                        </m:r>
                      </m:sub>
                    </m:sSub>
                  </m:oMath>
                </a14:m>
                <a:r>
                  <a:rPr lang="en-GB" dirty="0"/>
                  <a:t> again)</a:t>
                </a:r>
              </a:p>
              <a:p>
                <a:pPr lvl="2"/>
                <a:endParaRPr lang="en-GB" dirty="0"/>
              </a:p>
              <a:p>
                <a:pPr lvl="2"/>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42</a:t>
            </a:fld>
            <a:endParaRPr lang="en-GB"/>
          </a:p>
        </p:txBody>
      </p:sp>
      <p:sp>
        <p:nvSpPr>
          <p:cNvPr id="3" name="Date Placeholder 2">
            <a:extLst>
              <a:ext uri="{FF2B5EF4-FFF2-40B4-BE49-F238E27FC236}">
                <a16:creationId xmlns:a16="http://schemas.microsoft.com/office/drawing/2014/main" id="{04C63D36-262B-444D-9496-87F152D43565}"/>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090438D0-AF63-A74A-A66E-09D4B0A0CD55}"/>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8654923A-EE65-D54E-9C6D-C0CF4EEA91DA}"/>
                  </a:ext>
                </a:extLst>
              </p:cNvPr>
              <p:cNvSpPr/>
              <p:nvPr/>
            </p:nvSpPr>
            <p:spPr>
              <a:xfrm>
                <a:off x="10654910" y="2453494"/>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25" name="Rectangle 24">
                <a:extLst>
                  <a:ext uri="{FF2B5EF4-FFF2-40B4-BE49-F238E27FC236}">
                    <a16:creationId xmlns:a16="http://schemas.microsoft.com/office/drawing/2014/main" id="{8654923A-EE65-D54E-9C6D-C0CF4EEA91DA}"/>
                  </a:ext>
                </a:extLst>
              </p:cNvPr>
              <p:cNvSpPr>
                <a:spLocks noRot="1" noChangeAspect="1" noMove="1" noResize="1" noEditPoints="1" noAdjustHandles="1" noChangeArrowheads="1" noChangeShapeType="1" noTextEdit="1"/>
              </p:cNvSpPr>
              <p:nvPr/>
            </p:nvSpPr>
            <p:spPr>
              <a:xfrm>
                <a:off x="10654910" y="2453494"/>
                <a:ext cx="483850" cy="369332"/>
              </a:xfrm>
              <a:prstGeom prst="rect">
                <a:avLst/>
              </a:prstGeom>
              <a:blipFill>
                <a:blip r:embed="rId3"/>
                <a:stretch>
                  <a:fillRect/>
                </a:stretch>
              </a:blipFill>
            </p:spPr>
            <p:txBody>
              <a:bodyPr/>
              <a:lstStyle/>
              <a:p>
                <a:r>
                  <a:rPr lang="en-GB">
                    <a:noFill/>
                  </a:rPr>
                  <a:t> </a:t>
                </a:r>
              </a:p>
            </p:txBody>
          </p:sp>
        </mc:Fallback>
      </mc:AlternateContent>
      <p:grpSp>
        <p:nvGrpSpPr>
          <p:cNvPr id="26" name="Group 25">
            <a:extLst>
              <a:ext uri="{FF2B5EF4-FFF2-40B4-BE49-F238E27FC236}">
                <a16:creationId xmlns:a16="http://schemas.microsoft.com/office/drawing/2014/main" id="{7C14D100-559E-9B42-A631-3C53AA712367}"/>
              </a:ext>
            </a:extLst>
          </p:cNvPr>
          <p:cNvGrpSpPr/>
          <p:nvPr/>
        </p:nvGrpSpPr>
        <p:grpSpPr>
          <a:xfrm>
            <a:off x="6665491" y="2532313"/>
            <a:ext cx="4162267" cy="3409191"/>
            <a:chOff x="2723081" y="6848813"/>
            <a:chExt cx="4162267" cy="3409191"/>
          </a:xfrm>
        </p:grpSpPr>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391E1101-86BA-E34E-AFE8-F9FFF443EA2A}"/>
                    </a:ext>
                  </a:extLst>
                </p:cNvPr>
                <p:cNvSpPr/>
                <p:nvPr/>
              </p:nvSpPr>
              <p:spPr>
                <a:xfrm>
                  <a:off x="6087116" y="6975777"/>
                  <a:ext cx="798232"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798" b="0"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de-DE" sz="1798" b="0" i="1" smtClean="0">
                                <a:latin typeface="Cambria Math" panose="02040503050406030204" pitchFamily="18" charset="0"/>
                                <a:ea typeface="Cambria Math" panose="02040503050406030204" pitchFamily="18" charset="0"/>
                              </a:rPr>
                              <m:t>0</m:t>
                            </m:r>
                          </m:sub>
                        </m:sSub>
                        <m:r>
                          <a:rPr lang="de-DE" sz="1798" b="0" i="1" smtClean="0">
                            <a:latin typeface="Cambria Math" panose="02040503050406030204" pitchFamily="18" charset="0"/>
                            <a:ea typeface="Cambria Math" panose="02040503050406030204" pitchFamily="18" charset="0"/>
                          </a:rPr>
                          <m:t>,</m:t>
                        </m:r>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27" name="Rectangle 26">
                  <a:extLst>
                    <a:ext uri="{FF2B5EF4-FFF2-40B4-BE49-F238E27FC236}">
                      <a16:creationId xmlns:a16="http://schemas.microsoft.com/office/drawing/2014/main" id="{391E1101-86BA-E34E-AFE8-F9FFF443EA2A}"/>
                    </a:ext>
                  </a:extLst>
                </p:cNvPr>
                <p:cNvSpPr>
                  <a:spLocks noRot="1" noChangeAspect="1" noMove="1" noResize="1" noEditPoints="1" noAdjustHandles="1" noChangeArrowheads="1" noChangeShapeType="1" noTextEdit="1"/>
                </p:cNvSpPr>
                <p:nvPr/>
              </p:nvSpPr>
              <p:spPr>
                <a:xfrm>
                  <a:off x="6087116" y="6975777"/>
                  <a:ext cx="798232" cy="369012"/>
                </a:xfrm>
                <a:prstGeom prst="rect">
                  <a:avLst/>
                </a:prstGeom>
                <a:blipFill>
                  <a:blip r:embed="rId4"/>
                  <a:stretch>
                    <a:fillRect b="-6667"/>
                  </a:stretch>
                </a:blipFill>
              </p:spPr>
              <p:txBody>
                <a:bodyPr/>
                <a:lstStyle/>
                <a:p>
                  <a:r>
                    <a:rPr lang="en-GB">
                      <a:noFill/>
                    </a:rPr>
                    <a:t> </a:t>
                  </a:r>
                </a:p>
              </p:txBody>
            </p:sp>
          </mc:Fallback>
        </mc:AlternateContent>
        <p:cxnSp>
          <p:nvCxnSpPr>
            <p:cNvPr id="28" name="Straight Connector 27">
              <a:extLst>
                <a:ext uri="{FF2B5EF4-FFF2-40B4-BE49-F238E27FC236}">
                  <a16:creationId xmlns:a16="http://schemas.microsoft.com/office/drawing/2014/main" id="{148B9179-8CA6-DE45-BDFD-CE530C60D9BF}"/>
                </a:ext>
              </a:extLst>
            </p:cNvPr>
            <p:cNvCxnSpPr>
              <a:cxnSpLocks/>
              <a:stCxn id="39" idx="0"/>
              <a:endCxn id="31" idx="2"/>
            </p:cNvCxnSpPr>
            <p:nvPr/>
          </p:nvCxnSpPr>
          <p:spPr>
            <a:xfrm flipH="1" flipV="1">
              <a:off x="3845725" y="7755263"/>
              <a:ext cx="817523" cy="103099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2CA7621-5AFE-A641-AE76-694E6EEA33A1}"/>
                </a:ext>
              </a:extLst>
            </p:cNvPr>
            <p:cNvCxnSpPr>
              <a:cxnSpLocks/>
              <a:stCxn id="31" idx="0"/>
              <a:endCxn id="30" idx="2"/>
            </p:cNvCxnSpPr>
            <p:nvPr/>
          </p:nvCxnSpPr>
          <p:spPr>
            <a:xfrm flipV="1">
              <a:off x="3845725" y="7071499"/>
              <a:ext cx="1964068" cy="4610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538BA189-584F-E44B-8205-A13E03B5EED4}"/>
                    </a:ext>
                  </a:extLst>
                </p:cNvPr>
                <p:cNvSpPr/>
                <p:nvPr/>
              </p:nvSpPr>
              <p:spPr>
                <a:xfrm>
                  <a:off x="4846199" y="6848813"/>
                  <a:ext cx="1927187" cy="2226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de-DE" sz="1200" i="1">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r>
                              <m:rPr>
                                <m:nor/>
                              </m:rPr>
                              <a:rPr lang="en-GB" sz="1200" dirty="0">
                                <a:solidFill>
                                  <a:schemeClr val="tx1">
                                    <a:lumMod val="60000"/>
                                    <a:lumOff val="40000"/>
                                  </a:schemeClr>
                                </a:solidFill>
                              </a:rPr>
                              <m:t> </m:t>
                            </m:r>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sub>
                        </m:sSub>
                      </m:oMath>
                    </m:oMathPara>
                  </a14:m>
                  <a:endParaRPr lang="en-GB" sz="1200" dirty="0">
                    <a:solidFill>
                      <a:schemeClr val="tx1">
                        <a:lumMod val="60000"/>
                        <a:lumOff val="40000"/>
                      </a:schemeClr>
                    </a:solidFill>
                  </a:endParaRPr>
                </a:p>
              </p:txBody>
            </p:sp>
          </mc:Choice>
          <mc:Fallback xmlns="">
            <p:sp>
              <p:nvSpPr>
                <p:cNvPr id="30" name="Rounded Rectangle 29">
                  <a:extLst>
                    <a:ext uri="{FF2B5EF4-FFF2-40B4-BE49-F238E27FC236}">
                      <a16:creationId xmlns:a16="http://schemas.microsoft.com/office/drawing/2014/main" id="{538BA189-584F-E44B-8205-A13E03B5EED4}"/>
                    </a:ext>
                  </a:extLst>
                </p:cNvPr>
                <p:cNvSpPr>
                  <a:spLocks noRot="1" noChangeAspect="1" noMove="1" noResize="1" noEditPoints="1" noAdjustHandles="1" noChangeArrowheads="1" noChangeShapeType="1" noTextEdit="1"/>
                </p:cNvSpPr>
                <p:nvPr/>
              </p:nvSpPr>
              <p:spPr>
                <a:xfrm>
                  <a:off x="4846199" y="6848813"/>
                  <a:ext cx="1927187" cy="222686"/>
                </a:xfrm>
                <a:prstGeom prst="roundRect">
                  <a:avLst/>
                </a:prstGeom>
                <a:blipFill>
                  <a:blip r:embed="rId5"/>
                  <a:stretch>
                    <a:fillRect l="-2597" t="-10000" b="-10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9BF7A76-883F-3C4D-9C1A-506943DCACC9}"/>
                    </a:ext>
                  </a:extLst>
                </p:cNvPr>
                <p:cNvSpPr txBox="1">
                  <a:spLocks/>
                </p:cNvSpPr>
                <p:nvPr/>
              </p:nvSpPr>
              <p:spPr>
                <a:xfrm>
                  <a:off x="2759837" y="7532577"/>
                  <a:ext cx="2171776"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i="1">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e>
                            </m:d>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31" name="TextBox 30">
                  <a:extLst>
                    <a:ext uri="{FF2B5EF4-FFF2-40B4-BE49-F238E27FC236}">
                      <a16:creationId xmlns:a16="http://schemas.microsoft.com/office/drawing/2014/main" id="{C9BF7A76-883F-3C4D-9C1A-506943DCACC9}"/>
                    </a:ext>
                  </a:extLst>
                </p:cNvPr>
                <p:cNvSpPr txBox="1">
                  <a:spLocks noRot="1" noChangeAspect="1" noMove="1" noResize="1" noEditPoints="1" noAdjustHandles="1" noChangeArrowheads="1" noChangeShapeType="1" noTextEdit="1"/>
                </p:cNvSpPr>
                <p:nvPr/>
              </p:nvSpPr>
              <p:spPr>
                <a:xfrm>
                  <a:off x="2759837" y="7532577"/>
                  <a:ext cx="2171776" cy="222686"/>
                </a:xfrm>
                <a:prstGeom prst="roundRect">
                  <a:avLst/>
                </a:prstGeom>
                <a:blipFill>
                  <a:blip r:embed="rId6"/>
                  <a:stretch>
                    <a:fillRect l="-1744"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959A76AA-C58F-6D49-8E76-22D0FB1DD77E}"/>
                    </a:ext>
                  </a:extLst>
                </p:cNvPr>
                <p:cNvSpPr/>
                <p:nvPr/>
              </p:nvSpPr>
              <p:spPr>
                <a:xfrm>
                  <a:off x="2723081" y="7657019"/>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32" name="Rectangle 31">
                  <a:extLst>
                    <a:ext uri="{FF2B5EF4-FFF2-40B4-BE49-F238E27FC236}">
                      <a16:creationId xmlns:a16="http://schemas.microsoft.com/office/drawing/2014/main" id="{959A76AA-C58F-6D49-8E76-22D0FB1DD77E}"/>
                    </a:ext>
                  </a:extLst>
                </p:cNvPr>
                <p:cNvSpPr>
                  <a:spLocks noRot="1" noChangeAspect="1" noMove="1" noResize="1" noEditPoints="1" noAdjustHandles="1" noChangeArrowheads="1" noChangeShapeType="1" noTextEdit="1"/>
                </p:cNvSpPr>
                <p:nvPr/>
              </p:nvSpPr>
              <p:spPr>
                <a:xfrm>
                  <a:off x="2723081" y="7657019"/>
                  <a:ext cx="478080" cy="369012"/>
                </a:xfrm>
                <a:prstGeom prst="rect">
                  <a:avLst/>
                </a:prstGeom>
                <a:blipFill>
                  <a:blip r:embed="rId7"/>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AB37F33C-EC64-5E4D-A29E-520B71ECB60E}"/>
                    </a:ext>
                  </a:extLst>
                </p:cNvPr>
                <p:cNvSpPr/>
                <p:nvPr/>
              </p:nvSpPr>
              <p:spPr>
                <a:xfrm>
                  <a:off x="4424209" y="988899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33" name="Rectangle 32">
                  <a:extLst>
                    <a:ext uri="{FF2B5EF4-FFF2-40B4-BE49-F238E27FC236}">
                      <a16:creationId xmlns:a16="http://schemas.microsoft.com/office/drawing/2014/main" id="{AB37F33C-EC64-5E4D-A29E-520B71ECB60E}"/>
                    </a:ext>
                  </a:extLst>
                </p:cNvPr>
                <p:cNvSpPr>
                  <a:spLocks noRot="1" noChangeAspect="1" noMove="1" noResize="1" noEditPoints="1" noAdjustHandles="1" noChangeArrowheads="1" noChangeShapeType="1" noTextEdit="1"/>
                </p:cNvSpPr>
                <p:nvPr/>
              </p:nvSpPr>
              <p:spPr>
                <a:xfrm>
                  <a:off x="4424209" y="9888992"/>
                  <a:ext cx="478080" cy="369012"/>
                </a:xfrm>
                <a:prstGeom prst="rect">
                  <a:avLst/>
                </a:prstGeom>
                <a:blipFill>
                  <a:blip r:embed="rId8"/>
                  <a:stretch>
                    <a:fillRect b="-3333"/>
                  </a:stretch>
                </a:blipFill>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FE512C98-28F4-1D4F-A1DC-B8E58D1C860A}"/>
                </a:ext>
              </a:extLst>
            </p:cNvPr>
            <p:cNvCxnSpPr>
              <a:cxnSpLocks/>
              <a:stCxn id="40" idx="0"/>
              <a:endCxn id="38" idx="2"/>
            </p:cNvCxnSpPr>
            <p:nvPr/>
          </p:nvCxnSpPr>
          <p:spPr>
            <a:xfrm flipV="1">
              <a:off x="4663249" y="9619539"/>
              <a:ext cx="1" cy="16840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1F81570-4F17-0A4F-86EF-A7D23FB4A3CF}"/>
                </a:ext>
              </a:extLst>
            </p:cNvPr>
            <p:cNvCxnSpPr>
              <a:cxnSpLocks/>
              <a:stCxn id="38" idx="0"/>
              <a:endCxn id="39"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4E521A7E-D05F-C24C-BD66-6DEF8B9A9304}"/>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38" name="Rounded Rectangle 37">
                  <a:extLst>
                    <a:ext uri="{FF2B5EF4-FFF2-40B4-BE49-F238E27FC236}">
                      <a16:creationId xmlns:a16="http://schemas.microsoft.com/office/drawing/2014/main" id="{4E521A7E-D05F-C24C-BD66-6DEF8B9A9304}"/>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9"/>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186534A-F490-7243-92B7-098402B60744}"/>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39" name="TextBox 38">
                  <a:extLst>
                    <a:ext uri="{FF2B5EF4-FFF2-40B4-BE49-F238E27FC236}">
                      <a16:creationId xmlns:a16="http://schemas.microsoft.com/office/drawing/2014/main" id="{5186534A-F490-7243-92B7-098402B60744}"/>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0"/>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549299BB-9175-694F-88DA-BCF70339E3AD}"/>
                    </a:ext>
                  </a:extLst>
                </p:cNvPr>
                <p:cNvSpPr/>
                <p:nvPr/>
              </p:nvSpPr>
              <p:spPr>
                <a:xfrm>
                  <a:off x="3750476" y="9787946"/>
                  <a:ext cx="1825545"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40" name="Rounded Rectangle 39">
                  <a:extLst>
                    <a:ext uri="{FF2B5EF4-FFF2-40B4-BE49-F238E27FC236}">
                      <a16:creationId xmlns:a16="http://schemas.microsoft.com/office/drawing/2014/main" id="{549299BB-9175-694F-88DA-BCF70339E3AD}"/>
                    </a:ext>
                  </a:extLst>
                </p:cNvPr>
                <p:cNvSpPr>
                  <a:spLocks noRot="1" noChangeAspect="1" noMove="1" noResize="1" noEditPoints="1" noAdjustHandles="1" noChangeArrowheads="1" noChangeShapeType="1" noTextEdit="1"/>
                </p:cNvSpPr>
                <p:nvPr/>
              </p:nvSpPr>
              <p:spPr>
                <a:xfrm>
                  <a:off x="3750476" y="9787946"/>
                  <a:ext cx="1825545" cy="204311"/>
                </a:xfrm>
                <a:prstGeom prst="roundRect">
                  <a:avLst/>
                </a:prstGeom>
                <a:blipFill>
                  <a:blip r:embed="rId11"/>
                  <a:stretch>
                    <a:fillRect l="-2759" b="-16667"/>
                  </a:stretch>
                </a:blipFill>
                <a:ln>
                  <a:solidFill>
                    <a:schemeClr val="tx1"/>
                  </a:solidFill>
                </a:ln>
              </p:spPr>
              <p:txBody>
                <a:bodyPr/>
                <a:lstStyle/>
                <a:p>
                  <a:r>
                    <a:rPr lang="en-GB">
                      <a:noFill/>
                    </a:rPr>
                    <a:t> </a:t>
                  </a:r>
                </a:p>
              </p:txBody>
            </p:sp>
          </mc:Fallback>
        </mc:AlternateContent>
      </p:grpSp>
      <p:cxnSp>
        <p:nvCxnSpPr>
          <p:cNvPr id="42" name="Straight Arrow Connector 41">
            <a:extLst>
              <a:ext uri="{FF2B5EF4-FFF2-40B4-BE49-F238E27FC236}">
                <a16:creationId xmlns:a16="http://schemas.microsoft.com/office/drawing/2014/main" id="{DB67AF02-B8F6-CC41-BA55-101F3DD48BAE}"/>
              </a:ext>
            </a:extLst>
          </p:cNvPr>
          <p:cNvCxnSpPr>
            <a:cxnSpLocks/>
            <a:stCxn id="39" idx="0"/>
            <a:endCxn id="31" idx="2"/>
          </p:cNvCxnSpPr>
          <p:nvPr/>
        </p:nvCxnSpPr>
        <p:spPr>
          <a:xfrm flipH="1" flipV="1">
            <a:off x="7788135" y="3438763"/>
            <a:ext cx="817523" cy="1030995"/>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8DE35509-7482-D941-B395-CE038BE70762}"/>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43" name="Rectangle 42">
                <a:extLst>
                  <a:ext uri="{FF2B5EF4-FFF2-40B4-BE49-F238E27FC236}">
                    <a16:creationId xmlns:a16="http://schemas.microsoft.com/office/drawing/2014/main" id="{8DE35509-7482-D941-B395-CE038BE70762}"/>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ACE536B4-738B-0D4C-B0C6-3C80ADD9B495}"/>
                  </a:ext>
                </a:extLst>
              </p:cNvPr>
              <p:cNvSpPr/>
              <p:nvPr/>
            </p:nvSpPr>
            <p:spPr>
              <a:xfrm>
                <a:off x="9421113" y="5058548"/>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44" name="Rectangle 43">
                <a:extLst>
                  <a:ext uri="{FF2B5EF4-FFF2-40B4-BE49-F238E27FC236}">
                    <a16:creationId xmlns:a16="http://schemas.microsoft.com/office/drawing/2014/main" id="{ACE536B4-738B-0D4C-B0C6-3C80ADD9B495}"/>
                  </a:ext>
                </a:extLst>
              </p:cNvPr>
              <p:cNvSpPr>
                <a:spLocks noRot="1" noChangeAspect="1" noMove="1" noResize="1" noEditPoints="1" noAdjustHandles="1" noChangeArrowheads="1" noChangeShapeType="1" noTextEdit="1"/>
              </p:cNvSpPr>
              <p:nvPr/>
            </p:nvSpPr>
            <p:spPr>
              <a:xfrm>
                <a:off x="9421113" y="5058548"/>
                <a:ext cx="403316" cy="276999"/>
              </a:xfrm>
              <a:prstGeom prst="rect">
                <a:avLst/>
              </a:prstGeom>
              <a:blipFill>
                <a:blip r:embed="rId13"/>
                <a:stretch>
                  <a:fillRect/>
                </a:stretch>
              </a:blipFill>
            </p:spPr>
            <p:txBody>
              <a:bodyPr/>
              <a:lstStyle/>
              <a:p>
                <a:r>
                  <a:rPr lang="en-GB">
                    <a:noFill/>
                  </a:rPr>
                  <a:t> </a:t>
                </a:r>
              </a:p>
            </p:txBody>
          </p:sp>
        </mc:Fallback>
      </mc:AlternateContent>
      <p:sp>
        <p:nvSpPr>
          <p:cNvPr id="45" name="TextBox 44">
            <a:extLst>
              <a:ext uri="{FF2B5EF4-FFF2-40B4-BE49-F238E27FC236}">
                <a16:creationId xmlns:a16="http://schemas.microsoft.com/office/drawing/2014/main" id="{C8F65F33-F285-C74C-ACB2-501A7B3213BC}"/>
              </a:ext>
            </a:extLst>
          </p:cNvPr>
          <p:cNvSpPr txBox="1"/>
          <p:nvPr/>
        </p:nvSpPr>
        <p:spPr>
          <a:xfrm>
            <a:off x="9932524" y="2323947"/>
            <a:ext cx="445956" cy="276999"/>
          </a:xfrm>
          <a:prstGeom prst="rect">
            <a:avLst/>
          </a:prstGeom>
          <a:noFill/>
        </p:spPr>
        <p:txBody>
          <a:bodyPr wrap="none" rtlCol="0">
            <a:spAutoFit/>
          </a:bodyPr>
          <a:lstStyle/>
          <a:p>
            <a:r>
              <a:rPr lang="en-GB" sz="1200" i="1" dirty="0"/>
              <a:t>root</a:t>
            </a:r>
          </a:p>
        </p:txBody>
      </p:sp>
      <p:cxnSp>
        <p:nvCxnSpPr>
          <p:cNvPr id="47" name="Straight Arrow Connector 46">
            <a:extLst>
              <a:ext uri="{FF2B5EF4-FFF2-40B4-BE49-F238E27FC236}">
                <a16:creationId xmlns:a16="http://schemas.microsoft.com/office/drawing/2014/main" id="{C46E9C9E-1AA9-F945-B0D7-7C6BEC9BB46F}"/>
              </a:ext>
            </a:extLst>
          </p:cNvPr>
          <p:cNvCxnSpPr>
            <a:cxnSpLocks/>
            <a:stCxn id="40" idx="2"/>
            <a:endCxn id="39" idx="0"/>
          </p:cNvCxnSpPr>
          <p:nvPr/>
        </p:nvCxnSpPr>
        <p:spPr>
          <a:xfrm flipH="1" flipV="1">
            <a:off x="8605658" y="4469758"/>
            <a:ext cx="1" cy="1205999"/>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937C27A9-0B7C-0F4B-9323-8B3AB28265E7}"/>
                  </a:ext>
                </a:extLst>
              </p:cNvPr>
              <p:cNvSpPr/>
              <p:nvPr/>
            </p:nvSpPr>
            <p:spPr>
              <a:xfrm>
                <a:off x="6282011" y="3141064"/>
                <a:ext cx="489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tx1">
                                  <a:lumMod val="60000"/>
                                  <a:lumOff val="40000"/>
                                </a:schemeClr>
                              </a:solidFill>
                              <a:latin typeface="Cambria Math" panose="02040503050406030204" pitchFamily="18" charset="0"/>
                            </a:rPr>
                          </m:ctrlPr>
                        </m:sSubPr>
                        <m:e>
                          <m:r>
                            <a:rPr lang="en-GB" b="1" i="1" dirty="0">
                              <a:solidFill>
                                <a:schemeClr val="tx1">
                                  <a:lumMod val="60000"/>
                                  <a:lumOff val="40000"/>
                                </a:schemeClr>
                              </a:solidFill>
                              <a:latin typeface="Cambria Math" panose="02040503050406030204" pitchFamily="18" charset="0"/>
                            </a:rPr>
                            <m:t>𝑪</m:t>
                          </m:r>
                        </m:e>
                        <m:sub>
                          <m:r>
                            <a:rPr lang="de-DE" b="0" i="1" dirty="0" smtClean="0">
                              <a:solidFill>
                                <a:schemeClr val="tx1">
                                  <a:lumMod val="60000"/>
                                  <a:lumOff val="40000"/>
                                </a:schemeClr>
                              </a:solidFill>
                              <a:latin typeface="Cambria Math" panose="02040503050406030204" pitchFamily="18" charset="0"/>
                            </a:rPr>
                            <m:t>2</m:t>
                          </m:r>
                        </m:sub>
                      </m:sSub>
                    </m:oMath>
                  </m:oMathPara>
                </a14:m>
                <a:endParaRPr lang="en-GB" dirty="0">
                  <a:solidFill>
                    <a:schemeClr val="tx1">
                      <a:lumMod val="60000"/>
                      <a:lumOff val="40000"/>
                    </a:schemeClr>
                  </a:solidFill>
                </a:endParaRPr>
              </a:p>
            </p:txBody>
          </p:sp>
        </mc:Choice>
        <mc:Fallback xmlns="">
          <p:sp>
            <p:nvSpPr>
              <p:cNvPr id="48" name="Rectangle 47">
                <a:extLst>
                  <a:ext uri="{FF2B5EF4-FFF2-40B4-BE49-F238E27FC236}">
                    <a16:creationId xmlns:a16="http://schemas.microsoft.com/office/drawing/2014/main" id="{937C27A9-0B7C-0F4B-9323-8B3AB28265E7}"/>
                  </a:ext>
                </a:extLst>
              </p:cNvPr>
              <p:cNvSpPr>
                <a:spLocks noRot="1" noChangeAspect="1" noMove="1" noResize="1" noEditPoints="1" noAdjustHandles="1" noChangeArrowheads="1" noChangeShapeType="1" noTextEdit="1"/>
              </p:cNvSpPr>
              <p:nvPr/>
            </p:nvSpPr>
            <p:spPr>
              <a:xfrm>
                <a:off x="6282011" y="3141064"/>
                <a:ext cx="489173"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85A57148-4CA7-3740-BE00-5502E6FF8BD1}"/>
                  </a:ext>
                </a:extLst>
              </p:cNvPr>
              <p:cNvSpPr/>
              <p:nvPr/>
            </p:nvSpPr>
            <p:spPr>
              <a:xfrm>
                <a:off x="9448674" y="5395759"/>
                <a:ext cx="489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7030A0"/>
                              </a:solidFill>
                              <a:latin typeface="Cambria Math" panose="02040503050406030204" pitchFamily="18" charset="0"/>
                            </a:rPr>
                          </m:ctrlPr>
                        </m:sSubPr>
                        <m:e>
                          <m:r>
                            <a:rPr lang="en-GB" b="1" i="1" dirty="0">
                              <a:solidFill>
                                <a:srgbClr val="7030A0"/>
                              </a:solidFill>
                              <a:latin typeface="Cambria Math" panose="02040503050406030204" pitchFamily="18" charset="0"/>
                            </a:rPr>
                            <m:t>𝑪</m:t>
                          </m:r>
                        </m:e>
                        <m:sub>
                          <m:r>
                            <a:rPr lang="de-DE" b="0" i="1" dirty="0" smtClean="0">
                              <a:solidFill>
                                <a:srgbClr val="7030A0"/>
                              </a:solidFill>
                              <a:latin typeface="Cambria Math" panose="02040503050406030204" pitchFamily="18" charset="0"/>
                            </a:rPr>
                            <m:t>3</m:t>
                          </m:r>
                        </m:sub>
                      </m:sSub>
                    </m:oMath>
                  </m:oMathPara>
                </a14:m>
                <a:endParaRPr lang="en-GB" dirty="0">
                  <a:solidFill>
                    <a:srgbClr val="7030A0"/>
                  </a:solidFill>
                </a:endParaRPr>
              </a:p>
            </p:txBody>
          </p:sp>
        </mc:Choice>
        <mc:Fallback xmlns="">
          <p:sp>
            <p:nvSpPr>
              <p:cNvPr id="49" name="Rectangle 48">
                <a:extLst>
                  <a:ext uri="{FF2B5EF4-FFF2-40B4-BE49-F238E27FC236}">
                    <a16:creationId xmlns:a16="http://schemas.microsoft.com/office/drawing/2014/main" id="{85A57148-4CA7-3740-BE00-5502E6FF8BD1}"/>
                  </a:ext>
                </a:extLst>
              </p:cNvPr>
              <p:cNvSpPr>
                <a:spLocks noRot="1" noChangeAspect="1" noMove="1" noResize="1" noEditPoints="1" noAdjustHandles="1" noChangeArrowheads="1" noChangeShapeType="1" noTextEdit="1"/>
              </p:cNvSpPr>
              <p:nvPr/>
            </p:nvSpPr>
            <p:spPr>
              <a:xfrm>
                <a:off x="9448674" y="5395759"/>
                <a:ext cx="489173" cy="369332"/>
              </a:xfrm>
              <a:prstGeom prst="rect">
                <a:avLst/>
              </a:prstGeom>
              <a:blipFill>
                <a:blip r:embed="rId1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16913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3</m:t>
                            </m:r>
                          </m:sub>
                        </m:sSub>
                      </m:e>
                    </m:d>
                  </m:oMath>
                </a14:m>
                <a:endParaRPr lang="en-GB"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r>
                  <a:rPr lang="en-GB" dirty="0"/>
                  <a:t> and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b="0" i="1" smtClean="0">
                            <a:latin typeface="Cambria Math" panose="02040503050406030204" pitchFamily="18" charset="0"/>
                          </a:rPr>
                          <m:t>𝑚</m:t>
                        </m:r>
                      </m:sub>
                    </m:sSub>
                  </m:oMath>
                </a14:m>
                <a:r>
                  <a:rPr lang="en-GB" dirty="0"/>
                  <a:t> parcluster identical </a:t>
                </a:r>
                <a:br>
                  <a:rPr lang="en-GB" dirty="0"/>
                </a:br>
                <a:r>
                  <a:rPr lang="en-GB" dirty="0"/>
                  <a:t>➝ merge</a:t>
                </a:r>
              </a:p>
              <a:p>
                <a:pPr lvl="2"/>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b="0" i="1" smtClean="0">
                            <a:latin typeface="Cambria Math" panose="02040503050406030204" pitchFamily="18" charset="0"/>
                          </a:rPr>
                          <m:t>𝑀</m:t>
                        </m:r>
                      </m:sub>
                    </m:sSub>
                  </m:oMath>
                </a14:m>
                <a:r>
                  <a:rPr lang="en-GB" dirty="0"/>
                  <a:t> parcluster is a subset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3</m:t>
                        </m:r>
                      </m:sub>
                    </m:sSub>
                  </m:oMath>
                </a14:m>
                <a:r>
                  <a:rPr lang="en-GB" dirty="0"/>
                  <a:t> </a:t>
                </a:r>
                <a:br>
                  <a:rPr lang="en-GB" dirty="0"/>
                </a:br>
                <a:r>
                  <a:rPr lang="en-GB" dirty="0"/>
                  <a:t>➝ merge</a:t>
                </a:r>
              </a:p>
              <a:p>
                <a:pPr lvl="2"/>
                <a:endParaRPr lang="en-GB" dirty="0"/>
              </a:p>
              <a:p>
                <a:pPr lvl="2"/>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43</a:t>
            </a:fld>
            <a:endParaRPr lang="en-GB"/>
          </a:p>
        </p:txBody>
      </p:sp>
      <p:sp>
        <p:nvSpPr>
          <p:cNvPr id="3" name="Date Placeholder 2">
            <a:extLst>
              <a:ext uri="{FF2B5EF4-FFF2-40B4-BE49-F238E27FC236}">
                <a16:creationId xmlns:a16="http://schemas.microsoft.com/office/drawing/2014/main" id="{FE349528-FD37-EE4C-AD60-1309A4531BDB}"/>
              </a:ext>
            </a:extLst>
          </p:cNvPr>
          <p:cNvSpPr>
            <a:spLocks noGrp="1"/>
          </p:cNvSpPr>
          <p:nvPr>
            <p:ph type="dt" sz="half" idx="2"/>
          </p:nvPr>
        </p:nvSpPr>
        <p:spPr/>
        <p:txBody>
          <a:bodyPr/>
          <a:lstStyle/>
          <a:p>
            <a:r>
              <a:rPr lang="en-GB"/>
              <a:t>Exact Inference: LJT</a:t>
            </a:r>
            <a:endParaRPr lang="en-US" dirty="0"/>
          </a:p>
        </p:txBody>
      </p:sp>
      <p:sp>
        <p:nvSpPr>
          <p:cNvPr id="5" name="Footer Placeholder 4">
            <a:extLst>
              <a:ext uri="{FF2B5EF4-FFF2-40B4-BE49-F238E27FC236}">
                <a16:creationId xmlns:a16="http://schemas.microsoft.com/office/drawing/2014/main" id="{A7A30ECB-83FE-3240-832C-39C346D8AB88}"/>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3832E5BA-0AD6-A743-973F-168DBD1F46C9}"/>
                  </a:ext>
                </a:extLst>
              </p:cNvPr>
              <p:cNvSpPr/>
              <p:nvPr/>
            </p:nvSpPr>
            <p:spPr>
              <a:xfrm>
                <a:off x="10654910" y="2453494"/>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23" name="Rectangle 22">
                <a:extLst>
                  <a:ext uri="{FF2B5EF4-FFF2-40B4-BE49-F238E27FC236}">
                    <a16:creationId xmlns:a16="http://schemas.microsoft.com/office/drawing/2014/main" id="{3832E5BA-0AD6-A743-973F-168DBD1F46C9}"/>
                  </a:ext>
                </a:extLst>
              </p:cNvPr>
              <p:cNvSpPr>
                <a:spLocks noRot="1" noChangeAspect="1" noMove="1" noResize="1" noEditPoints="1" noAdjustHandles="1" noChangeArrowheads="1" noChangeShapeType="1" noTextEdit="1"/>
              </p:cNvSpPr>
              <p:nvPr/>
            </p:nvSpPr>
            <p:spPr>
              <a:xfrm>
                <a:off x="10654910" y="2453494"/>
                <a:ext cx="483850" cy="369332"/>
              </a:xfrm>
              <a:prstGeom prst="rect">
                <a:avLst/>
              </a:prstGeom>
              <a:blipFill>
                <a:blip r:embed="rId3"/>
                <a:stretch>
                  <a:fillRect/>
                </a:stretch>
              </a:blipFill>
            </p:spPr>
            <p:txBody>
              <a:bodyPr/>
              <a:lstStyle/>
              <a:p>
                <a:r>
                  <a:rPr lang="en-GB">
                    <a:noFill/>
                  </a:rPr>
                  <a:t> </a:t>
                </a:r>
              </a:p>
            </p:txBody>
          </p:sp>
        </mc:Fallback>
      </mc:AlternateContent>
      <p:grpSp>
        <p:nvGrpSpPr>
          <p:cNvPr id="24" name="Group 23">
            <a:extLst>
              <a:ext uri="{FF2B5EF4-FFF2-40B4-BE49-F238E27FC236}">
                <a16:creationId xmlns:a16="http://schemas.microsoft.com/office/drawing/2014/main" id="{D32431EC-5B78-4C4C-A9A0-834036185AB3}"/>
              </a:ext>
            </a:extLst>
          </p:cNvPr>
          <p:cNvGrpSpPr/>
          <p:nvPr/>
        </p:nvGrpSpPr>
        <p:grpSpPr>
          <a:xfrm>
            <a:off x="6665491" y="2532313"/>
            <a:ext cx="4162267" cy="3038104"/>
            <a:chOff x="2723081" y="6848813"/>
            <a:chExt cx="4162267" cy="3038104"/>
          </a:xfrm>
        </p:grpSpPr>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876187A4-F487-6D42-B7FC-BB6054B7938E}"/>
                    </a:ext>
                  </a:extLst>
                </p:cNvPr>
                <p:cNvSpPr/>
                <p:nvPr/>
              </p:nvSpPr>
              <p:spPr>
                <a:xfrm>
                  <a:off x="6087116" y="6975777"/>
                  <a:ext cx="798232"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798" b="0"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de-DE" sz="1798" b="0" i="1" smtClean="0">
                                <a:latin typeface="Cambria Math" panose="02040503050406030204" pitchFamily="18" charset="0"/>
                                <a:ea typeface="Cambria Math" panose="02040503050406030204" pitchFamily="18" charset="0"/>
                              </a:rPr>
                              <m:t>0</m:t>
                            </m:r>
                          </m:sub>
                        </m:sSub>
                        <m:r>
                          <a:rPr lang="de-DE" sz="1798" b="0" i="1" smtClean="0">
                            <a:latin typeface="Cambria Math" panose="02040503050406030204" pitchFamily="18" charset="0"/>
                            <a:ea typeface="Cambria Math" panose="02040503050406030204" pitchFamily="18" charset="0"/>
                          </a:rPr>
                          <m:t>,</m:t>
                        </m:r>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25" name="Rectangle 24">
                  <a:extLst>
                    <a:ext uri="{FF2B5EF4-FFF2-40B4-BE49-F238E27FC236}">
                      <a16:creationId xmlns:a16="http://schemas.microsoft.com/office/drawing/2014/main" id="{876187A4-F487-6D42-B7FC-BB6054B7938E}"/>
                    </a:ext>
                  </a:extLst>
                </p:cNvPr>
                <p:cNvSpPr>
                  <a:spLocks noRot="1" noChangeAspect="1" noMove="1" noResize="1" noEditPoints="1" noAdjustHandles="1" noChangeArrowheads="1" noChangeShapeType="1" noTextEdit="1"/>
                </p:cNvSpPr>
                <p:nvPr/>
              </p:nvSpPr>
              <p:spPr>
                <a:xfrm>
                  <a:off x="6087116" y="6975777"/>
                  <a:ext cx="798232" cy="369012"/>
                </a:xfrm>
                <a:prstGeom prst="rect">
                  <a:avLst/>
                </a:prstGeom>
                <a:blipFill>
                  <a:blip r:embed="rId4"/>
                  <a:stretch>
                    <a:fillRect b="-6667"/>
                  </a:stretch>
                </a:blipFill>
              </p:spPr>
              <p:txBody>
                <a:bodyPr/>
                <a:lstStyle/>
                <a:p>
                  <a:r>
                    <a:rPr lang="en-GB">
                      <a:noFill/>
                    </a:rPr>
                    <a:t> </a:t>
                  </a:r>
                </a:p>
              </p:txBody>
            </p:sp>
          </mc:Fallback>
        </mc:AlternateContent>
        <p:cxnSp>
          <p:nvCxnSpPr>
            <p:cNvPr id="26" name="Straight Connector 25">
              <a:extLst>
                <a:ext uri="{FF2B5EF4-FFF2-40B4-BE49-F238E27FC236}">
                  <a16:creationId xmlns:a16="http://schemas.microsoft.com/office/drawing/2014/main" id="{FC3CEDC5-2113-2944-9593-613766A75B4F}"/>
                </a:ext>
              </a:extLst>
            </p:cNvPr>
            <p:cNvCxnSpPr>
              <a:cxnSpLocks/>
              <a:stCxn id="36" idx="0"/>
              <a:endCxn id="29" idx="2"/>
            </p:cNvCxnSpPr>
            <p:nvPr/>
          </p:nvCxnSpPr>
          <p:spPr>
            <a:xfrm flipH="1" flipV="1">
              <a:off x="3845725" y="7755263"/>
              <a:ext cx="817523" cy="103099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7A3753-61F5-2D45-8C85-AF622451D578}"/>
                </a:ext>
              </a:extLst>
            </p:cNvPr>
            <p:cNvCxnSpPr>
              <a:cxnSpLocks/>
              <a:stCxn id="29" idx="0"/>
              <a:endCxn id="28" idx="2"/>
            </p:cNvCxnSpPr>
            <p:nvPr/>
          </p:nvCxnSpPr>
          <p:spPr>
            <a:xfrm flipV="1">
              <a:off x="3845725" y="7071499"/>
              <a:ext cx="1964068" cy="4610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C439BD07-6164-AE40-A6E7-4914C46AF470}"/>
                    </a:ext>
                  </a:extLst>
                </p:cNvPr>
                <p:cNvSpPr/>
                <p:nvPr/>
              </p:nvSpPr>
              <p:spPr>
                <a:xfrm>
                  <a:off x="4846199" y="6848813"/>
                  <a:ext cx="1927187" cy="2226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de-DE" sz="1200" i="1">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r>
                              <m:rPr>
                                <m:nor/>
                              </m:rPr>
                              <a:rPr lang="en-GB" sz="1200" dirty="0">
                                <a:solidFill>
                                  <a:schemeClr val="tx1">
                                    <a:lumMod val="60000"/>
                                    <a:lumOff val="40000"/>
                                  </a:schemeClr>
                                </a:solidFill>
                              </a:rPr>
                              <m:t> </m:t>
                            </m:r>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sub>
                        </m:sSub>
                      </m:oMath>
                    </m:oMathPara>
                  </a14:m>
                  <a:endParaRPr lang="en-GB" sz="1200" dirty="0">
                    <a:solidFill>
                      <a:schemeClr val="tx1">
                        <a:lumMod val="60000"/>
                        <a:lumOff val="40000"/>
                      </a:schemeClr>
                    </a:solidFill>
                  </a:endParaRPr>
                </a:p>
              </p:txBody>
            </p:sp>
          </mc:Choice>
          <mc:Fallback xmlns="">
            <p:sp>
              <p:nvSpPr>
                <p:cNvPr id="28" name="Rounded Rectangle 27">
                  <a:extLst>
                    <a:ext uri="{FF2B5EF4-FFF2-40B4-BE49-F238E27FC236}">
                      <a16:creationId xmlns:a16="http://schemas.microsoft.com/office/drawing/2014/main" id="{C439BD07-6164-AE40-A6E7-4914C46AF470}"/>
                    </a:ext>
                  </a:extLst>
                </p:cNvPr>
                <p:cNvSpPr>
                  <a:spLocks noRot="1" noChangeAspect="1" noMove="1" noResize="1" noEditPoints="1" noAdjustHandles="1" noChangeArrowheads="1" noChangeShapeType="1" noTextEdit="1"/>
                </p:cNvSpPr>
                <p:nvPr/>
              </p:nvSpPr>
              <p:spPr>
                <a:xfrm>
                  <a:off x="4846199" y="6848813"/>
                  <a:ext cx="1927187" cy="222686"/>
                </a:xfrm>
                <a:prstGeom prst="roundRect">
                  <a:avLst/>
                </a:prstGeom>
                <a:blipFill>
                  <a:blip r:embed="rId5"/>
                  <a:stretch>
                    <a:fillRect l="-2597" t="-10000" b="-10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A592C43-FABA-BA42-92EF-14D084DE42FB}"/>
                    </a:ext>
                  </a:extLst>
                </p:cNvPr>
                <p:cNvSpPr txBox="1">
                  <a:spLocks/>
                </p:cNvSpPr>
                <p:nvPr/>
              </p:nvSpPr>
              <p:spPr>
                <a:xfrm>
                  <a:off x="2759837" y="7532577"/>
                  <a:ext cx="2171776"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i="1">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e>
                            </m:d>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29" name="TextBox 28">
                  <a:extLst>
                    <a:ext uri="{FF2B5EF4-FFF2-40B4-BE49-F238E27FC236}">
                      <a16:creationId xmlns:a16="http://schemas.microsoft.com/office/drawing/2014/main" id="{CA592C43-FABA-BA42-92EF-14D084DE42FB}"/>
                    </a:ext>
                  </a:extLst>
                </p:cNvPr>
                <p:cNvSpPr txBox="1">
                  <a:spLocks noRot="1" noChangeAspect="1" noMove="1" noResize="1" noEditPoints="1" noAdjustHandles="1" noChangeArrowheads="1" noChangeShapeType="1" noTextEdit="1"/>
                </p:cNvSpPr>
                <p:nvPr/>
              </p:nvSpPr>
              <p:spPr>
                <a:xfrm>
                  <a:off x="2759837" y="7532577"/>
                  <a:ext cx="2171776" cy="222686"/>
                </a:xfrm>
                <a:prstGeom prst="roundRect">
                  <a:avLst/>
                </a:prstGeom>
                <a:blipFill>
                  <a:blip r:embed="rId6"/>
                  <a:stretch>
                    <a:fillRect l="-1744"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203FD252-C85B-C048-96DE-3545E6DA7905}"/>
                    </a:ext>
                  </a:extLst>
                </p:cNvPr>
                <p:cNvSpPr/>
                <p:nvPr/>
              </p:nvSpPr>
              <p:spPr>
                <a:xfrm>
                  <a:off x="2723081" y="7657019"/>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30" name="Rectangle 29">
                  <a:extLst>
                    <a:ext uri="{FF2B5EF4-FFF2-40B4-BE49-F238E27FC236}">
                      <a16:creationId xmlns:a16="http://schemas.microsoft.com/office/drawing/2014/main" id="{203FD252-C85B-C048-96DE-3545E6DA7905}"/>
                    </a:ext>
                  </a:extLst>
                </p:cNvPr>
                <p:cNvSpPr>
                  <a:spLocks noRot="1" noChangeAspect="1" noMove="1" noResize="1" noEditPoints="1" noAdjustHandles="1" noChangeArrowheads="1" noChangeShapeType="1" noTextEdit="1"/>
                </p:cNvSpPr>
                <p:nvPr/>
              </p:nvSpPr>
              <p:spPr>
                <a:xfrm>
                  <a:off x="2723081" y="7657019"/>
                  <a:ext cx="478080" cy="369012"/>
                </a:xfrm>
                <a:prstGeom prst="rect">
                  <a:avLst/>
                </a:prstGeom>
                <a:blipFill>
                  <a:blip r:embed="rId7"/>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22B2DB1F-55D0-B144-9690-D7CC32528BC6}"/>
                    </a:ext>
                  </a:extLst>
                </p:cNvPr>
                <p:cNvSpPr/>
                <p:nvPr/>
              </p:nvSpPr>
              <p:spPr>
                <a:xfrm>
                  <a:off x="5175449" y="9517905"/>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31" name="Rectangle 30">
                  <a:extLst>
                    <a:ext uri="{FF2B5EF4-FFF2-40B4-BE49-F238E27FC236}">
                      <a16:creationId xmlns:a16="http://schemas.microsoft.com/office/drawing/2014/main" id="{22B2DB1F-55D0-B144-9690-D7CC32528BC6}"/>
                    </a:ext>
                  </a:extLst>
                </p:cNvPr>
                <p:cNvSpPr>
                  <a:spLocks noRot="1" noChangeAspect="1" noMove="1" noResize="1" noEditPoints="1" noAdjustHandles="1" noChangeArrowheads="1" noChangeShapeType="1" noTextEdit="1"/>
                </p:cNvSpPr>
                <p:nvPr/>
              </p:nvSpPr>
              <p:spPr>
                <a:xfrm>
                  <a:off x="5175449" y="9517905"/>
                  <a:ext cx="478080" cy="369012"/>
                </a:xfrm>
                <a:prstGeom prst="rect">
                  <a:avLst/>
                </a:prstGeom>
                <a:blipFill>
                  <a:blip r:embed="rId8"/>
                  <a:stretch>
                    <a:fillRect b="-6667"/>
                  </a:stretch>
                </a:blipFill>
              </p:spPr>
              <p:txBody>
                <a:bodyPr/>
                <a:lstStyle/>
                <a:p>
                  <a:r>
                    <a:rPr lang="en-GB">
                      <a:noFill/>
                    </a:rPr>
                    <a:t> </a:t>
                  </a:r>
                </a:p>
              </p:txBody>
            </p:sp>
          </mc:Fallback>
        </mc:AlternateContent>
        <p:cxnSp>
          <p:nvCxnSpPr>
            <p:cNvPr id="33" name="Straight Connector 32">
              <a:extLst>
                <a:ext uri="{FF2B5EF4-FFF2-40B4-BE49-F238E27FC236}">
                  <a16:creationId xmlns:a16="http://schemas.microsoft.com/office/drawing/2014/main" id="{218AAB77-6483-9446-AAB5-DA83B7DAA080}"/>
                </a:ext>
              </a:extLst>
            </p:cNvPr>
            <p:cNvCxnSpPr>
              <a:cxnSpLocks/>
              <a:stCxn id="35" idx="0"/>
              <a:endCxn id="36" idx="2"/>
            </p:cNvCxnSpPr>
            <p:nvPr/>
          </p:nvCxnSpPr>
          <p:spPr>
            <a:xfrm flipH="1" flipV="1">
              <a:off x="4663248" y="9008944"/>
              <a:ext cx="2" cy="40628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3BED0124-1243-F347-A0B4-FB7792FC8C5D}"/>
                    </a:ext>
                  </a:extLst>
                </p:cNvPr>
                <p:cNvSpPr/>
                <p:nvPr/>
              </p:nvSpPr>
              <p:spPr>
                <a:xfrm>
                  <a:off x="3748276" y="9415228"/>
                  <a:ext cx="1829947" cy="2043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rPr>
                              <m:t>𝑀</m:t>
                            </m:r>
                          </m:e>
                        </m:d>
                      </m:oMath>
                    </m:oMathPara>
                  </a14:m>
                  <a:endParaRPr lang="en-GB" sz="1200" dirty="0">
                    <a:solidFill>
                      <a:schemeClr val="tx1">
                        <a:lumMod val="60000"/>
                        <a:lumOff val="40000"/>
                      </a:schemeClr>
                    </a:solidFill>
                  </a:endParaRPr>
                </a:p>
              </p:txBody>
            </p:sp>
          </mc:Choice>
          <mc:Fallback xmlns="">
            <p:sp>
              <p:nvSpPr>
                <p:cNvPr id="35" name="Rounded Rectangle 34">
                  <a:extLst>
                    <a:ext uri="{FF2B5EF4-FFF2-40B4-BE49-F238E27FC236}">
                      <a16:creationId xmlns:a16="http://schemas.microsoft.com/office/drawing/2014/main" id="{3BED0124-1243-F347-A0B4-FB7792FC8C5D}"/>
                    </a:ext>
                  </a:extLst>
                </p:cNvPr>
                <p:cNvSpPr>
                  <a:spLocks noRot="1" noChangeAspect="1" noMove="1" noResize="1" noEditPoints="1" noAdjustHandles="1" noChangeArrowheads="1" noChangeShapeType="1" noTextEdit="1"/>
                </p:cNvSpPr>
                <p:nvPr/>
              </p:nvSpPr>
              <p:spPr>
                <a:xfrm>
                  <a:off x="3748276" y="9415228"/>
                  <a:ext cx="1829947" cy="204311"/>
                </a:xfrm>
                <a:prstGeom prst="roundRect">
                  <a:avLst/>
                </a:prstGeom>
                <a:blipFill>
                  <a:blip r:embed="rId9"/>
                  <a:stretch>
                    <a:fillRect l="-2740" b="-1052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CF4A5BA-662F-6A46-AD62-20917A424377}"/>
                    </a:ext>
                  </a:extLst>
                </p:cNvPr>
                <p:cNvSpPr txBox="1">
                  <a:spLocks/>
                </p:cNvSpPr>
                <p:nvPr/>
              </p:nvSpPr>
              <p:spPr>
                <a:xfrm>
                  <a:off x="3945473" y="8786258"/>
                  <a:ext cx="1435550"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𝑋</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36" name="TextBox 35">
                  <a:extLst>
                    <a:ext uri="{FF2B5EF4-FFF2-40B4-BE49-F238E27FC236}">
                      <a16:creationId xmlns:a16="http://schemas.microsoft.com/office/drawing/2014/main" id="{FCF4A5BA-662F-6A46-AD62-20917A424377}"/>
                    </a:ext>
                  </a:extLst>
                </p:cNvPr>
                <p:cNvSpPr txBox="1">
                  <a:spLocks noRot="1" noChangeAspect="1" noMove="1" noResize="1" noEditPoints="1" noAdjustHandles="1" noChangeArrowheads="1" noChangeShapeType="1" noTextEdit="1"/>
                </p:cNvSpPr>
                <p:nvPr/>
              </p:nvSpPr>
              <p:spPr>
                <a:xfrm>
                  <a:off x="3945473" y="8786258"/>
                  <a:ext cx="1435550" cy="222686"/>
                </a:xfrm>
                <a:prstGeom prst="roundRect">
                  <a:avLst/>
                </a:prstGeom>
                <a:blipFill>
                  <a:blip r:embed="rId10"/>
                  <a:stretch>
                    <a:fillRect l="-2609"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grpSp>
      <p:cxnSp>
        <p:nvCxnSpPr>
          <p:cNvPr id="39" name="Straight Arrow Connector 38">
            <a:extLst>
              <a:ext uri="{FF2B5EF4-FFF2-40B4-BE49-F238E27FC236}">
                <a16:creationId xmlns:a16="http://schemas.microsoft.com/office/drawing/2014/main" id="{2E842A39-97FA-9A42-A9C4-F562DF14B327}"/>
              </a:ext>
            </a:extLst>
          </p:cNvPr>
          <p:cNvCxnSpPr>
            <a:cxnSpLocks/>
            <a:stCxn id="36" idx="0"/>
            <a:endCxn id="29" idx="2"/>
          </p:cNvCxnSpPr>
          <p:nvPr/>
        </p:nvCxnSpPr>
        <p:spPr>
          <a:xfrm flipH="1" flipV="1">
            <a:off x="7788135" y="3438763"/>
            <a:ext cx="817523" cy="1030995"/>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99050C24-18D1-3C45-BD06-EEED1171919E}"/>
                  </a:ext>
                </a:extLst>
              </p:cNvPr>
              <p:cNvSpPr/>
              <p:nvPr/>
            </p:nvSpPr>
            <p:spPr>
              <a:xfrm>
                <a:off x="9234351" y="444341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40" name="Rectangle 39">
                <a:extLst>
                  <a:ext uri="{FF2B5EF4-FFF2-40B4-BE49-F238E27FC236}">
                    <a16:creationId xmlns:a16="http://schemas.microsoft.com/office/drawing/2014/main" id="{99050C24-18D1-3C45-BD06-EEED1171919E}"/>
                  </a:ext>
                </a:extLst>
              </p:cNvPr>
              <p:cNvSpPr>
                <a:spLocks noRot="1" noChangeAspect="1" noMove="1" noResize="1" noEditPoints="1" noAdjustHandles="1" noChangeArrowheads="1" noChangeShapeType="1" noTextEdit="1"/>
              </p:cNvSpPr>
              <p:nvPr/>
            </p:nvSpPr>
            <p:spPr>
              <a:xfrm>
                <a:off x="9234351" y="4443419"/>
                <a:ext cx="403316" cy="276999"/>
              </a:xfrm>
              <a:prstGeom prst="rect">
                <a:avLst/>
              </a:prstGeom>
              <a:blipFill>
                <a:blip r:embed="rId11"/>
                <a:stretch>
                  <a:fillRect/>
                </a:stretch>
              </a:blipFill>
            </p:spPr>
            <p:txBody>
              <a:bodyPr/>
              <a:lstStyle/>
              <a:p>
                <a:r>
                  <a:rPr lang="en-GB">
                    <a:noFill/>
                  </a:rPr>
                  <a:t> </a:t>
                </a:r>
              </a:p>
            </p:txBody>
          </p:sp>
        </mc:Fallback>
      </mc:AlternateContent>
      <p:sp>
        <p:nvSpPr>
          <p:cNvPr id="42" name="TextBox 41">
            <a:extLst>
              <a:ext uri="{FF2B5EF4-FFF2-40B4-BE49-F238E27FC236}">
                <a16:creationId xmlns:a16="http://schemas.microsoft.com/office/drawing/2014/main" id="{AA444926-BC4D-7547-8CD6-C98A26B6350E}"/>
              </a:ext>
            </a:extLst>
          </p:cNvPr>
          <p:cNvSpPr txBox="1"/>
          <p:nvPr/>
        </p:nvSpPr>
        <p:spPr>
          <a:xfrm>
            <a:off x="9932524" y="2323947"/>
            <a:ext cx="445956" cy="276999"/>
          </a:xfrm>
          <a:prstGeom prst="rect">
            <a:avLst/>
          </a:prstGeom>
          <a:noFill/>
        </p:spPr>
        <p:txBody>
          <a:bodyPr wrap="none" rtlCol="0">
            <a:spAutoFit/>
          </a:bodyPr>
          <a:lstStyle/>
          <a:p>
            <a:r>
              <a:rPr lang="en-GB" sz="1200" i="1" dirty="0"/>
              <a:t>root</a:t>
            </a:r>
          </a:p>
        </p:txBody>
      </p:sp>
      <p:cxnSp>
        <p:nvCxnSpPr>
          <p:cNvPr id="43" name="Straight Arrow Connector 42">
            <a:extLst>
              <a:ext uri="{FF2B5EF4-FFF2-40B4-BE49-F238E27FC236}">
                <a16:creationId xmlns:a16="http://schemas.microsoft.com/office/drawing/2014/main" id="{31C0AAD0-21D0-B440-9090-FA003205AF53}"/>
              </a:ext>
            </a:extLst>
          </p:cNvPr>
          <p:cNvCxnSpPr>
            <a:cxnSpLocks/>
            <a:endCxn id="36" idx="0"/>
          </p:cNvCxnSpPr>
          <p:nvPr/>
        </p:nvCxnSpPr>
        <p:spPr>
          <a:xfrm flipH="1" flipV="1">
            <a:off x="8605658" y="4469758"/>
            <a:ext cx="1" cy="1205999"/>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18FB8A42-21DD-7445-8FB2-C8367A1A347E}"/>
                  </a:ext>
                </a:extLst>
              </p:cNvPr>
              <p:cNvSpPr/>
              <p:nvPr/>
            </p:nvSpPr>
            <p:spPr>
              <a:xfrm>
                <a:off x="6282011" y="3141064"/>
                <a:ext cx="489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tx1">
                                  <a:lumMod val="60000"/>
                                  <a:lumOff val="40000"/>
                                </a:schemeClr>
                              </a:solidFill>
                              <a:latin typeface="Cambria Math" panose="02040503050406030204" pitchFamily="18" charset="0"/>
                            </a:rPr>
                          </m:ctrlPr>
                        </m:sSubPr>
                        <m:e>
                          <m:r>
                            <a:rPr lang="en-GB" b="1" i="1" dirty="0">
                              <a:solidFill>
                                <a:schemeClr val="tx1">
                                  <a:lumMod val="60000"/>
                                  <a:lumOff val="40000"/>
                                </a:schemeClr>
                              </a:solidFill>
                              <a:latin typeface="Cambria Math" panose="02040503050406030204" pitchFamily="18" charset="0"/>
                            </a:rPr>
                            <m:t>𝑪</m:t>
                          </m:r>
                        </m:e>
                        <m:sub>
                          <m:r>
                            <a:rPr lang="de-DE" b="0" i="1" dirty="0" smtClean="0">
                              <a:solidFill>
                                <a:schemeClr val="tx1">
                                  <a:lumMod val="60000"/>
                                  <a:lumOff val="40000"/>
                                </a:schemeClr>
                              </a:solidFill>
                              <a:latin typeface="Cambria Math" panose="02040503050406030204" pitchFamily="18" charset="0"/>
                            </a:rPr>
                            <m:t>2</m:t>
                          </m:r>
                        </m:sub>
                      </m:sSub>
                    </m:oMath>
                  </m:oMathPara>
                </a14:m>
                <a:endParaRPr lang="en-GB" dirty="0">
                  <a:solidFill>
                    <a:schemeClr val="tx1">
                      <a:lumMod val="60000"/>
                      <a:lumOff val="40000"/>
                    </a:schemeClr>
                  </a:solidFill>
                </a:endParaRPr>
              </a:p>
            </p:txBody>
          </p:sp>
        </mc:Choice>
        <mc:Fallback xmlns="">
          <p:sp>
            <p:nvSpPr>
              <p:cNvPr id="44" name="Rectangle 43">
                <a:extLst>
                  <a:ext uri="{FF2B5EF4-FFF2-40B4-BE49-F238E27FC236}">
                    <a16:creationId xmlns:a16="http://schemas.microsoft.com/office/drawing/2014/main" id="{18FB8A42-21DD-7445-8FB2-C8367A1A347E}"/>
                  </a:ext>
                </a:extLst>
              </p:cNvPr>
              <p:cNvSpPr>
                <a:spLocks noRot="1" noChangeAspect="1" noMove="1" noResize="1" noEditPoints="1" noAdjustHandles="1" noChangeArrowheads="1" noChangeShapeType="1" noTextEdit="1"/>
              </p:cNvSpPr>
              <p:nvPr/>
            </p:nvSpPr>
            <p:spPr>
              <a:xfrm>
                <a:off x="6282011" y="3141064"/>
                <a:ext cx="489173"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514B0393-C765-1944-97E5-DF815A54526F}"/>
                  </a:ext>
                </a:extLst>
              </p:cNvPr>
              <p:cNvSpPr/>
              <p:nvPr/>
            </p:nvSpPr>
            <p:spPr>
              <a:xfrm>
                <a:off x="9448610" y="5016217"/>
                <a:ext cx="489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7030A0"/>
                              </a:solidFill>
                              <a:latin typeface="Cambria Math" panose="02040503050406030204" pitchFamily="18" charset="0"/>
                            </a:rPr>
                          </m:ctrlPr>
                        </m:sSubPr>
                        <m:e>
                          <m:r>
                            <a:rPr lang="en-GB" b="1" i="1" dirty="0">
                              <a:solidFill>
                                <a:srgbClr val="7030A0"/>
                              </a:solidFill>
                              <a:latin typeface="Cambria Math" panose="02040503050406030204" pitchFamily="18" charset="0"/>
                            </a:rPr>
                            <m:t>𝑪</m:t>
                          </m:r>
                        </m:e>
                        <m:sub>
                          <m:r>
                            <a:rPr lang="de-DE" b="0" i="1" dirty="0" smtClean="0">
                              <a:solidFill>
                                <a:srgbClr val="7030A0"/>
                              </a:solidFill>
                              <a:latin typeface="Cambria Math" panose="02040503050406030204" pitchFamily="18" charset="0"/>
                            </a:rPr>
                            <m:t>3</m:t>
                          </m:r>
                        </m:sub>
                      </m:sSub>
                    </m:oMath>
                  </m:oMathPara>
                </a14:m>
                <a:endParaRPr lang="en-GB" dirty="0">
                  <a:solidFill>
                    <a:srgbClr val="7030A0"/>
                  </a:solidFill>
                </a:endParaRPr>
              </a:p>
            </p:txBody>
          </p:sp>
        </mc:Choice>
        <mc:Fallback xmlns="">
          <p:sp>
            <p:nvSpPr>
              <p:cNvPr id="45" name="Rectangle 44">
                <a:extLst>
                  <a:ext uri="{FF2B5EF4-FFF2-40B4-BE49-F238E27FC236}">
                    <a16:creationId xmlns:a16="http://schemas.microsoft.com/office/drawing/2014/main" id="{514B0393-C765-1944-97E5-DF815A54526F}"/>
                  </a:ext>
                </a:extLst>
              </p:cNvPr>
              <p:cNvSpPr>
                <a:spLocks noRot="1" noChangeAspect="1" noMove="1" noResize="1" noEditPoints="1" noAdjustHandles="1" noChangeArrowheads="1" noChangeShapeType="1" noTextEdit="1"/>
              </p:cNvSpPr>
              <p:nvPr/>
            </p:nvSpPr>
            <p:spPr>
              <a:xfrm>
                <a:off x="9448610" y="5016217"/>
                <a:ext cx="489173" cy="369332"/>
              </a:xfrm>
              <a:prstGeom prst="rect">
                <a:avLst/>
              </a:prstGeom>
              <a:blipFill>
                <a:blip r:embed="rId1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64090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p:txBody>
              <a:bodyPr>
                <a:normAutofit/>
              </a:bodyPr>
              <a:lstStyle/>
              <a:p>
                <a:r>
                  <a:rPr lang="en-GB" dirty="0"/>
                  <a:t>Consider leaf parcluster with local model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3</m:t>
                            </m:r>
                          </m:sub>
                        </m:sSub>
                      </m:e>
                    </m:d>
                  </m:oMath>
                </a14:m>
                <a:endParaRPr lang="en-GB" dirty="0"/>
              </a:p>
              <a:p>
                <a:pPr lvl="1"/>
                <a:r>
                  <a:rPr lang="en-GB" dirty="0"/>
                  <a:t>Let us call it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endParaRPr lang="en-GB" dirty="0"/>
              </a:p>
              <a:p>
                <a:pPr lvl="1"/>
                <a:r>
                  <a:rPr lang="en-GB" dirty="0"/>
                  <a:t>Merge </a:t>
                </a:r>
                <a:r>
                  <a:rPr lang="en-GB" dirty="0">
                    <a:solidFill>
                      <a:schemeClr val="accent1"/>
                    </a:solidFill>
                  </a:rPr>
                  <a:t>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r>
                  <a:rPr lang="en-GB" dirty="0"/>
                  <a:t> and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b="0" i="1" smtClean="0">
                            <a:latin typeface="Cambria Math" panose="02040503050406030204" pitchFamily="18" charset="0"/>
                          </a:rPr>
                          <m:t>𝑚</m:t>
                        </m:r>
                      </m:sub>
                    </m:sSub>
                  </m:oMath>
                </a14:m>
                <a:r>
                  <a:rPr lang="en-GB" dirty="0"/>
                  <a:t> parcluster identical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3</m:t>
                        </m:r>
                      </m:sub>
                    </m:sSub>
                  </m:oMath>
                </a14:m>
                <a:r>
                  <a:rPr lang="en-GB" dirty="0"/>
                  <a:t> again)</a:t>
                </a:r>
              </a:p>
              <a:p>
                <a:pPr lvl="2"/>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𝑚</m:t>
                        </m:r>
                      </m:sub>
                    </m:sSub>
                  </m:oMath>
                </a14:m>
                <a:r>
                  <a:rPr lang="en-GB" dirty="0"/>
                  <a:t> parcluster is a subset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3</m:t>
                        </m:r>
                      </m:sub>
                    </m:sSub>
                  </m:oMath>
                </a14:m>
                <a:r>
                  <a:rPr lang="en-GB" dirty="0"/>
                  <a:t> </a:t>
                </a:r>
                <a:br>
                  <a:rPr lang="en-GB" dirty="0"/>
                </a:br>
                <a:r>
                  <a:rPr lang="en-GB" dirty="0"/>
                  <a:t>➝ merge (call result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3</m:t>
                        </m:r>
                      </m:sub>
                    </m:sSub>
                  </m:oMath>
                </a14:m>
                <a:r>
                  <a:rPr lang="en-GB" dirty="0"/>
                  <a:t> again)</a:t>
                </a:r>
              </a:p>
              <a:p>
                <a:pPr lvl="1"/>
                <a:r>
                  <a:rPr lang="en-GB" dirty="0"/>
                  <a:t>Merging cannot move further inbound</a:t>
                </a:r>
              </a:p>
              <a:p>
                <a:pPr lvl="2"/>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r>
                  <a:rPr lang="en-GB" dirty="0"/>
                  <a:t> is neither a subset nor a superset of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endParaRPr lang="en-GB" dirty="0"/>
              </a:p>
              <a:p>
                <a:pPr lvl="2"/>
                <a:r>
                  <a:rPr lang="en-GB" dirty="0"/>
                  <a:t>Merging </a:t>
                </a:r>
                <a:r>
                  <a:rPr lang="en-GB" i="1" dirty="0"/>
                  <a:t>stops</a:t>
                </a:r>
              </a:p>
              <a:p>
                <a:pPr lvl="2"/>
                <a:endParaRPr lang="en-GB" dirty="0"/>
              </a:p>
              <a:p>
                <a:pPr lvl="2"/>
                <a:endParaRPr lang="en-GB" dirty="0"/>
              </a:p>
              <a:p>
                <a:pPr lvl="2"/>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44</a:t>
            </a:fld>
            <a:endParaRPr lang="en-GB"/>
          </a:p>
        </p:txBody>
      </p:sp>
      <p:sp>
        <p:nvSpPr>
          <p:cNvPr id="3" name="Date Placeholder 2">
            <a:extLst>
              <a:ext uri="{FF2B5EF4-FFF2-40B4-BE49-F238E27FC236}">
                <a16:creationId xmlns:a16="http://schemas.microsoft.com/office/drawing/2014/main" id="{F67C8DA8-B9E3-8444-A5FF-7D30E47C6017}"/>
              </a:ext>
            </a:extLst>
          </p:cNvPr>
          <p:cNvSpPr>
            <a:spLocks noGrp="1"/>
          </p:cNvSpPr>
          <p:nvPr>
            <p:ph type="dt" sz="half" idx="2"/>
          </p:nvPr>
        </p:nvSpPr>
        <p:spPr/>
        <p:txBody>
          <a:bodyPr/>
          <a:lstStyle/>
          <a:p>
            <a:r>
              <a:rPr lang="en-GB"/>
              <a:t>Exact Inference: LJT</a:t>
            </a:r>
            <a:endParaRPr lang="en-US" dirty="0"/>
          </a:p>
        </p:txBody>
      </p:sp>
      <p:sp>
        <p:nvSpPr>
          <p:cNvPr id="5" name="Footer Placeholder 4">
            <a:extLst>
              <a:ext uri="{FF2B5EF4-FFF2-40B4-BE49-F238E27FC236}">
                <a16:creationId xmlns:a16="http://schemas.microsoft.com/office/drawing/2014/main" id="{42A64795-005F-9741-B73B-F79800396347}"/>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5FB012F-C69F-624B-84CC-34CCCBB43D50}"/>
                  </a:ext>
                </a:extLst>
              </p:cNvPr>
              <p:cNvSpPr/>
              <p:nvPr/>
            </p:nvSpPr>
            <p:spPr>
              <a:xfrm>
                <a:off x="10654910" y="2453494"/>
                <a:ext cx="483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accent6"/>
                              </a:solidFill>
                              <a:latin typeface="Cambria Math" panose="02040503050406030204" pitchFamily="18" charset="0"/>
                            </a:rPr>
                          </m:ctrlPr>
                        </m:sSubPr>
                        <m:e>
                          <m:r>
                            <a:rPr lang="en-GB" b="1" i="1" dirty="0">
                              <a:solidFill>
                                <a:schemeClr val="accent6"/>
                              </a:solidFill>
                              <a:latin typeface="Cambria Math" panose="02040503050406030204" pitchFamily="18" charset="0"/>
                            </a:rPr>
                            <m:t>𝑪</m:t>
                          </m:r>
                        </m:e>
                        <m:sub>
                          <m:r>
                            <a:rPr lang="de-DE" i="1" dirty="0">
                              <a:solidFill>
                                <a:schemeClr val="accent6"/>
                              </a:solidFill>
                              <a:latin typeface="Cambria Math" panose="02040503050406030204" pitchFamily="18" charset="0"/>
                            </a:rPr>
                            <m:t>1</m:t>
                          </m:r>
                        </m:sub>
                      </m:sSub>
                    </m:oMath>
                  </m:oMathPara>
                </a14:m>
                <a:endParaRPr lang="en-GB" dirty="0">
                  <a:solidFill>
                    <a:schemeClr val="accent6"/>
                  </a:solidFill>
                </a:endParaRPr>
              </a:p>
            </p:txBody>
          </p:sp>
        </mc:Choice>
        <mc:Fallback xmlns="">
          <p:sp>
            <p:nvSpPr>
              <p:cNvPr id="19" name="Rectangle 18">
                <a:extLst>
                  <a:ext uri="{FF2B5EF4-FFF2-40B4-BE49-F238E27FC236}">
                    <a16:creationId xmlns:a16="http://schemas.microsoft.com/office/drawing/2014/main" id="{95FB012F-C69F-624B-84CC-34CCCBB43D50}"/>
                  </a:ext>
                </a:extLst>
              </p:cNvPr>
              <p:cNvSpPr>
                <a:spLocks noRot="1" noChangeAspect="1" noMove="1" noResize="1" noEditPoints="1" noAdjustHandles="1" noChangeArrowheads="1" noChangeShapeType="1" noTextEdit="1"/>
              </p:cNvSpPr>
              <p:nvPr/>
            </p:nvSpPr>
            <p:spPr>
              <a:xfrm>
                <a:off x="10654910" y="2453494"/>
                <a:ext cx="483850" cy="369332"/>
              </a:xfrm>
              <a:prstGeom prst="rect">
                <a:avLst/>
              </a:prstGeom>
              <a:blipFill>
                <a:blip r:embed="rId3"/>
                <a:stretch>
                  <a:fillRect/>
                </a:stretch>
              </a:blipFill>
            </p:spPr>
            <p:txBody>
              <a:bodyPr/>
              <a:lstStyle/>
              <a:p>
                <a:r>
                  <a:rPr lang="en-GB">
                    <a:noFill/>
                  </a:rPr>
                  <a:t> </a:t>
                </a:r>
              </a:p>
            </p:txBody>
          </p:sp>
        </mc:Fallback>
      </mc:AlternateContent>
      <p:grpSp>
        <p:nvGrpSpPr>
          <p:cNvPr id="20" name="Group 19">
            <a:extLst>
              <a:ext uri="{FF2B5EF4-FFF2-40B4-BE49-F238E27FC236}">
                <a16:creationId xmlns:a16="http://schemas.microsoft.com/office/drawing/2014/main" id="{DA72AC72-E86C-4040-A018-022D3CDD851F}"/>
              </a:ext>
            </a:extLst>
          </p:cNvPr>
          <p:cNvGrpSpPr/>
          <p:nvPr/>
        </p:nvGrpSpPr>
        <p:grpSpPr>
          <a:xfrm>
            <a:off x="6665491" y="2532313"/>
            <a:ext cx="4162267" cy="2425242"/>
            <a:chOff x="2723081" y="6848813"/>
            <a:chExt cx="4162267" cy="2425242"/>
          </a:xfrm>
        </p:grpSpPr>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42FE77B6-E83C-164A-B9D6-0139E32B4C10}"/>
                    </a:ext>
                  </a:extLst>
                </p:cNvPr>
                <p:cNvSpPr/>
                <p:nvPr/>
              </p:nvSpPr>
              <p:spPr>
                <a:xfrm>
                  <a:off x="6087116" y="6975777"/>
                  <a:ext cx="798232"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798" b="0"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de-DE" sz="1798" b="0" i="1" smtClean="0">
                                <a:latin typeface="Cambria Math" panose="02040503050406030204" pitchFamily="18" charset="0"/>
                                <a:ea typeface="Cambria Math" panose="02040503050406030204" pitchFamily="18" charset="0"/>
                              </a:rPr>
                              <m:t>0</m:t>
                            </m:r>
                          </m:sub>
                        </m:sSub>
                        <m:r>
                          <a:rPr lang="de-DE" sz="1798" b="0" i="1" smtClean="0">
                            <a:latin typeface="Cambria Math" panose="02040503050406030204" pitchFamily="18" charset="0"/>
                            <a:ea typeface="Cambria Math" panose="02040503050406030204" pitchFamily="18" charset="0"/>
                          </a:rPr>
                          <m:t>,</m:t>
                        </m:r>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23" name="Rectangle 22">
                  <a:extLst>
                    <a:ext uri="{FF2B5EF4-FFF2-40B4-BE49-F238E27FC236}">
                      <a16:creationId xmlns:a16="http://schemas.microsoft.com/office/drawing/2014/main" id="{42FE77B6-E83C-164A-B9D6-0139E32B4C10}"/>
                    </a:ext>
                  </a:extLst>
                </p:cNvPr>
                <p:cNvSpPr>
                  <a:spLocks noRot="1" noChangeAspect="1" noMove="1" noResize="1" noEditPoints="1" noAdjustHandles="1" noChangeArrowheads="1" noChangeShapeType="1" noTextEdit="1"/>
                </p:cNvSpPr>
                <p:nvPr/>
              </p:nvSpPr>
              <p:spPr>
                <a:xfrm>
                  <a:off x="6087116" y="6975777"/>
                  <a:ext cx="798232" cy="369012"/>
                </a:xfrm>
                <a:prstGeom prst="rect">
                  <a:avLst/>
                </a:prstGeom>
                <a:blipFill>
                  <a:blip r:embed="rId4"/>
                  <a:stretch>
                    <a:fillRect b="-6667"/>
                  </a:stretch>
                </a:blipFill>
              </p:spPr>
              <p:txBody>
                <a:bodyPr/>
                <a:lstStyle/>
                <a:p>
                  <a:r>
                    <a:rPr lang="en-GB">
                      <a:noFill/>
                    </a:rPr>
                    <a:t> </a:t>
                  </a:r>
                </a:p>
              </p:txBody>
            </p:sp>
          </mc:Fallback>
        </mc:AlternateContent>
        <p:cxnSp>
          <p:nvCxnSpPr>
            <p:cNvPr id="24" name="Straight Connector 23">
              <a:extLst>
                <a:ext uri="{FF2B5EF4-FFF2-40B4-BE49-F238E27FC236}">
                  <a16:creationId xmlns:a16="http://schemas.microsoft.com/office/drawing/2014/main" id="{FD6CCC92-D364-604D-A168-9A6F8708A697}"/>
                </a:ext>
              </a:extLst>
            </p:cNvPr>
            <p:cNvCxnSpPr>
              <a:cxnSpLocks/>
              <a:stCxn id="32" idx="0"/>
              <a:endCxn id="27" idx="2"/>
            </p:cNvCxnSpPr>
            <p:nvPr/>
          </p:nvCxnSpPr>
          <p:spPr>
            <a:xfrm flipH="1" flipV="1">
              <a:off x="3845725" y="7755263"/>
              <a:ext cx="823534" cy="103099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23F725-B7F7-0740-AF4A-4A546CA988D1}"/>
                </a:ext>
              </a:extLst>
            </p:cNvPr>
            <p:cNvCxnSpPr>
              <a:cxnSpLocks/>
              <a:stCxn id="27" idx="0"/>
              <a:endCxn id="26" idx="2"/>
            </p:cNvCxnSpPr>
            <p:nvPr/>
          </p:nvCxnSpPr>
          <p:spPr>
            <a:xfrm flipV="1">
              <a:off x="3845725" y="7071499"/>
              <a:ext cx="1964068" cy="4610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BE4A5D93-060B-174D-816C-CDD9AC02DA9C}"/>
                    </a:ext>
                  </a:extLst>
                </p:cNvPr>
                <p:cNvSpPr/>
                <p:nvPr/>
              </p:nvSpPr>
              <p:spPr>
                <a:xfrm>
                  <a:off x="4846199" y="6848813"/>
                  <a:ext cx="1927187" cy="2226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de-DE" sz="1200" i="1">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panose="02040503050406030204" pitchFamily="18"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r>
                              <m:rPr>
                                <m:nor/>
                              </m:rPr>
                              <a:rPr lang="en-GB" sz="1200" dirty="0">
                                <a:solidFill>
                                  <a:schemeClr val="tx1">
                                    <a:lumMod val="60000"/>
                                    <a:lumOff val="40000"/>
                                  </a:schemeClr>
                                </a:solidFill>
                              </a:rPr>
                              <m:t> </m:t>
                            </m:r>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𝐷</m:t>
                                </m:r>
                              </m:e>
                            </m:d>
                          </m:sub>
                        </m:sSub>
                      </m:oMath>
                    </m:oMathPara>
                  </a14:m>
                  <a:endParaRPr lang="en-GB" sz="1200" dirty="0">
                    <a:solidFill>
                      <a:schemeClr val="tx1">
                        <a:lumMod val="60000"/>
                        <a:lumOff val="40000"/>
                      </a:schemeClr>
                    </a:solidFill>
                  </a:endParaRPr>
                </a:p>
              </p:txBody>
            </p:sp>
          </mc:Choice>
          <mc:Fallback xmlns="">
            <p:sp>
              <p:nvSpPr>
                <p:cNvPr id="26" name="Rounded Rectangle 25">
                  <a:extLst>
                    <a:ext uri="{FF2B5EF4-FFF2-40B4-BE49-F238E27FC236}">
                      <a16:creationId xmlns:a16="http://schemas.microsoft.com/office/drawing/2014/main" id="{BE4A5D93-060B-174D-816C-CDD9AC02DA9C}"/>
                    </a:ext>
                  </a:extLst>
                </p:cNvPr>
                <p:cNvSpPr>
                  <a:spLocks noRot="1" noChangeAspect="1" noMove="1" noResize="1" noEditPoints="1" noAdjustHandles="1" noChangeArrowheads="1" noChangeShapeType="1" noTextEdit="1"/>
                </p:cNvSpPr>
                <p:nvPr/>
              </p:nvSpPr>
              <p:spPr>
                <a:xfrm>
                  <a:off x="4846199" y="6848813"/>
                  <a:ext cx="1927187" cy="222686"/>
                </a:xfrm>
                <a:prstGeom prst="roundRect">
                  <a:avLst/>
                </a:prstGeom>
                <a:blipFill>
                  <a:blip r:embed="rId5"/>
                  <a:stretch>
                    <a:fillRect l="-2597" t="-10000" b="-10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E35B0CB-AB15-D144-8390-CC3C58753913}"/>
                    </a:ext>
                  </a:extLst>
                </p:cNvPr>
                <p:cNvSpPr txBox="1">
                  <a:spLocks/>
                </p:cNvSpPr>
                <p:nvPr/>
              </p:nvSpPr>
              <p:spPr>
                <a:xfrm>
                  <a:off x="2759837" y="7532577"/>
                  <a:ext cx="2171776"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𝑇𝑟𝑎</m:t>
                            </m:r>
                            <m:r>
                              <a:rPr lang="de-DE" sz="1200" i="1">
                                <a:solidFill>
                                  <a:schemeClr val="tx1">
                                    <a:lumMod val="60000"/>
                                    <a:lumOff val="40000"/>
                                  </a:schemeClr>
                                </a:solidFill>
                                <a:latin typeface="Cambria Math" panose="02040503050406030204" pitchFamily="18" charset="0"/>
                              </a:rPr>
                              <m:t>𝑣𝑒𝑙</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e>
                            </m:d>
                          </m:e>
                          <m:sub>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𝑑𝑜𝑚</m:t>
                            </m:r>
                            <m:d>
                              <m:dPr>
                                <m:ctrlP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ea typeface="Cambria Math" panose="02040503050406030204" pitchFamily="18" charset="0"/>
                                  </a:rPr>
                                  <m:t>𝑋</m:t>
                                </m:r>
                              </m:e>
                            </m:d>
                          </m:sub>
                        </m:sSub>
                      </m:oMath>
                    </m:oMathPara>
                  </a14:m>
                  <a:endParaRPr lang="en-GB" sz="1200" dirty="0"/>
                </a:p>
              </p:txBody>
            </p:sp>
          </mc:Choice>
          <mc:Fallback xmlns="">
            <p:sp>
              <p:nvSpPr>
                <p:cNvPr id="27" name="TextBox 26">
                  <a:extLst>
                    <a:ext uri="{FF2B5EF4-FFF2-40B4-BE49-F238E27FC236}">
                      <a16:creationId xmlns:a16="http://schemas.microsoft.com/office/drawing/2014/main" id="{7E35B0CB-AB15-D144-8390-CC3C58753913}"/>
                    </a:ext>
                  </a:extLst>
                </p:cNvPr>
                <p:cNvSpPr txBox="1">
                  <a:spLocks noRot="1" noChangeAspect="1" noMove="1" noResize="1" noEditPoints="1" noAdjustHandles="1" noChangeArrowheads="1" noChangeShapeType="1" noTextEdit="1"/>
                </p:cNvSpPr>
                <p:nvPr/>
              </p:nvSpPr>
              <p:spPr>
                <a:xfrm>
                  <a:off x="2759837" y="7532577"/>
                  <a:ext cx="2171776" cy="222686"/>
                </a:xfrm>
                <a:prstGeom prst="roundRect">
                  <a:avLst/>
                </a:prstGeom>
                <a:blipFill>
                  <a:blip r:embed="rId6"/>
                  <a:stretch>
                    <a:fillRect l="-1744" b="-10000"/>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FE2E91F4-8DC2-AE45-9EB4-44CF1BFB4C32}"/>
                    </a:ext>
                  </a:extLst>
                </p:cNvPr>
                <p:cNvSpPr/>
                <p:nvPr/>
              </p:nvSpPr>
              <p:spPr>
                <a:xfrm>
                  <a:off x="2723081" y="7657019"/>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28" name="Rectangle 27">
                  <a:extLst>
                    <a:ext uri="{FF2B5EF4-FFF2-40B4-BE49-F238E27FC236}">
                      <a16:creationId xmlns:a16="http://schemas.microsoft.com/office/drawing/2014/main" id="{FE2E91F4-8DC2-AE45-9EB4-44CF1BFB4C32}"/>
                    </a:ext>
                  </a:extLst>
                </p:cNvPr>
                <p:cNvSpPr>
                  <a:spLocks noRot="1" noChangeAspect="1" noMove="1" noResize="1" noEditPoints="1" noAdjustHandles="1" noChangeArrowheads="1" noChangeShapeType="1" noTextEdit="1"/>
                </p:cNvSpPr>
                <p:nvPr/>
              </p:nvSpPr>
              <p:spPr>
                <a:xfrm>
                  <a:off x="2723081" y="7657019"/>
                  <a:ext cx="478080" cy="369012"/>
                </a:xfrm>
                <a:prstGeom prst="rect">
                  <a:avLst/>
                </a:prstGeom>
                <a:blipFill>
                  <a:blip r:embed="rId7"/>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E61DFDD5-7D4D-E84A-B32F-EC0CEED96C15}"/>
                    </a:ext>
                  </a:extLst>
                </p:cNvPr>
                <p:cNvSpPr/>
                <p:nvPr/>
              </p:nvSpPr>
              <p:spPr>
                <a:xfrm>
                  <a:off x="5450219" y="8905043"/>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29" name="Rectangle 28">
                  <a:extLst>
                    <a:ext uri="{FF2B5EF4-FFF2-40B4-BE49-F238E27FC236}">
                      <a16:creationId xmlns:a16="http://schemas.microsoft.com/office/drawing/2014/main" id="{E61DFDD5-7D4D-E84A-B32F-EC0CEED96C15}"/>
                    </a:ext>
                  </a:extLst>
                </p:cNvPr>
                <p:cNvSpPr>
                  <a:spLocks noRot="1" noChangeAspect="1" noMove="1" noResize="1" noEditPoints="1" noAdjustHandles="1" noChangeArrowheads="1" noChangeShapeType="1" noTextEdit="1"/>
                </p:cNvSpPr>
                <p:nvPr/>
              </p:nvSpPr>
              <p:spPr>
                <a:xfrm>
                  <a:off x="5450219" y="8905043"/>
                  <a:ext cx="478080" cy="369012"/>
                </a:xfrm>
                <a:prstGeom prst="rect">
                  <a:avLst/>
                </a:prstGeom>
                <a:blipFill>
                  <a:blip r:embed="rId8"/>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D8EB8D8-C08B-B344-B328-57AB055ACF39}"/>
                    </a:ext>
                  </a:extLst>
                </p:cNvPr>
                <p:cNvSpPr txBox="1">
                  <a:spLocks/>
                </p:cNvSpPr>
                <p:nvPr/>
              </p:nvSpPr>
              <p:spPr>
                <a:xfrm>
                  <a:off x="3521733" y="8786258"/>
                  <a:ext cx="2295052" cy="222686"/>
                </a:xfrm>
                <a:prstGeom prst="roundRect">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0" tIns="0" rIns="0" bIns="0" rtlCol="0" anchor="ctr">
                  <a:spAutoFit/>
                </a:bodyPr>
                <a:lstStyle/>
                <a:p>
                  <a:pPr/>
                  <a14:m>
                    <m:oMathPara xmlns:m="http://schemas.openxmlformats.org/officeDocument/2006/math">
                      <m:oMathParaPr>
                        <m:jc m:val="center"/>
                      </m:oMathParaPr>
                      <m:oMath xmlns:m="http://schemas.openxmlformats.org/officeDocument/2006/math">
                        <m:sSub>
                          <m:sSubPr>
                            <m:ctrlPr>
                              <a:rPr lang="de-DE" sz="1200" i="1" smtClean="0">
                                <a:solidFill>
                                  <a:schemeClr val="tx1">
                                    <a:lumMod val="60000"/>
                                    <a:lumOff val="40000"/>
                                  </a:schemeClr>
                                </a:solidFill>
                                <a:latin typeface="Cambria Math" panose="02040503050406030204" pitchFamily="18" charset="0"/>
                              </a:rPr>
                            </m:ctrlPr>
                          </m:sSubPr>
                          <m:e>
                            <m:r>
                              <a:rPr lang="de-DE" sz="1200" i="1">
                                <a:solidFill>
                                  <a:schemeClr val="tx1">
                                    <a:lumMod val="60000"/>
                                    <a:lumOff val="40000"/>
                                  </a:schemeClr>
                                </a:solidFill>
                                <a:latin typeface="Cambria Math" charset="0"/>
                              </a:rPr>
                              <m:t>𝐸𝑝𝑖𝑑</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𝑋</m:t>
                                </m:r>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𝑀</m:t>
                                </m:r>
                              </m:e>
                            </m:d>
                          </m:e>
                          <m:sub>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𝑑𝑜𝑚</m:t>
                            </m:r>
                            <m:d>
                              <m:dPr>
                                <m:ctrlPr>
                                  <a:rPr lang="de-DE" sz="1200" i="1">
                                    <a:solidFill>
                                      <a:schemeClr val="tx1">
                                        <a:lumMod val="60000"/>
                                        <a:lumOff val="40000"/>
                                      </a:schemeClr>
                                    </a:solidFill>
                                    <a:latin typeface="Cambria Math" panose="02040503050406030204" pitchFamily="18" charset="0"/>
                                  </a:rPr>
                                </m:ctrlPr>
                              </m:dPr>
                              <m:e>
                                <m:r>
                                  <a:rPr lang="de-DE" sz="1200" i="1">
                                    <a:solidFill>
                                      <a:schemeClr val="tx1">
                                        <a:lumMod val="60000"/>
                                        <a:lumOff val="40000"/>
                                      </a:schemeClr>
                                    </a:solidFill>
                                    <a:latin typeface="Cambria Math" panose="02040503050406030204" pitchFamily="18" charset="0"/>
                                  </a:rPr>
                                  <m:t>𝑀</m:t>
                                </m:r>
                              </m:e>
                            </m:d>
                          </m:sub>
                        </m:sSub>
                      </m:oMath>
                    </m:oMathPara>
                  </a14:m>
                  <a:endParaRPr lang="en-GB" sz="1200" dirty="0">
                    <a:solidFill>
                      <a:schemeClr val="tx1">
                        <a:lumMod val="60000"/>
                        <a:lumOff val="40000"/>
                      </a:schemeClr>
                    </a:solidFill>
                  </a:endParaRPr>
                </a:p>
              </p:txBody>
            </p:sp>
          </mc:Choice>
          <mc:Fallback xmlns="">
            <p:sp>
              <p:nvSpPr>
                <p:cNvPr id="32" name="TextBox 31">
                  <a:extLst>
                    <a:ext uri="{FF2B5EF4-FFF2-40B4-BE49-F238E27FC236}">
                      <a16:creationId xmlns:a16="http://schemas.microsoft.com/office/drawing/2014/main" id="{3D8EB8D8-C08B-B344-B328-57AB055ACF39}"/>
                    </a:ext>
                  </a:extLst>
                </p:cNvPr>
                <p:cNvSpPr txBox="1">
                  <a:spLocks noRot="1" noChangeAspect="1" noMove="1" noResize="1" noEditPoints="1" noAdjustHandles="1" noChangeArrowheads="1" noChangeShapeType="1" noTextEdit="1"/>
                </p:cNvSpPr>
                <p:nvPr/>
              </p:nvSpPr>
              <p:spPr>
                <a:xfrm>
                  <a:off x="3521733" y="8786258"/>
                  <a:ext cx="2295052" cy="222686"/>
                </a:xfrm>
                <a:prstGeom prst="roundRect">
                  <a:avLst/>
                </a:prstGeom>
                <a:blipFill>
                  <a:blip r:embed="rId9"/>
                  <a:stretch>
                    <a:fillRect l="-2210" b="-10526"/>
                  </a:stretch>
                </a:blipFill>
                <a:ln w="12700" cap="flat" cmpd="sng" algn="ctr">
                  <a:solidFill>
                    <a:schemeClr val="tx1"/>
                  </a:solidFill>
                  <a:prstDash val="solid"/>
                  <a:round/>
                  <a:headEnd type="none" w="med" len="med"/>
                  <a:tailEnd type="none" w="med" len="med"/>
                </a:ln>
              </p:spPr>
              <p:txBody>
                <a:bodyPr/>
                <a:lstStyle/>
                <a:p>
                  <a:r>
                    <a:rPr lang="en-GB">
                      <a:noFill/>
                    </a:rPr>
                    <a:t> </a:t>
                  </a:r>
                </a:p>
              </p:txBody>
            </p:sp>
          </mc:Fallback>
        </mc:AlternateContent>
      </p:grpSp>
      <p:cxnSp>
        <p:nvCxnSpPr>
          <p:cNvPr id="33" name="Straight Arrow Connector 32">
            <a:extLst>
              <a:ext uri="{FF2B5EF4-FFF2-40B4-BE49-F238E27FC236}">
                <a16:creationId xmlns:a16="http://schemas.microsoft.com/office/drawing/2014/main" id="{E4400147-36E6-8F44-ACCC-79264F1F45B6}"/>
              </a:ext>
            </a:extLst>
          </p:cNvPr>
          <p:cNvCxnSpPr>
            <a:cxnSpLocks/>
            <a:stCxn id="32" idx="0"/>
            <a:endCxn id="27" idx="2"/>
          </p:cNvCxnSpPr>
          <p:nvPr/>
        </p:nvCxnSpPr>
        <p:spPr>
          <a:xfrm flipH="1" flipV="1">
            <a:off x="7788135" y="3438763"/>
            <a:ext cx="823534" cy="1030995"/>
          </a:xfrm>
          <a:prstGeom prst="straightConnector1">
            <a:avLst/>
          </a:prstGeom>
          <a:ln w="28575">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A9A970A-CD7B-2D45-BBAB-B498F7E7D0E1}"/>
              </a:ext>
            </a:extLst>
          </p:cNvPr>
          <p:cNvSpPr txBox="1"/>
          <p:nvPr/>
        </p:nvSpPr>
        <p:spPr>
          <a:xfrm>
            <a:off x="9932524" y="2323947"/>
            <a:ext cx="445956" cy="276999"/>
          </a:xfrm>
          <a:prstGeom prst="rect">
            <a:avLst/>
          </a:prstGeom>
          <a:noFill/>
        </p:spPr>
        <p:txBody>
          <a:bodyPr wrap="none" rtlCol="0">
            <a:spAutoFit/>
          </a:bodyPr>
          <a:lstStyle/>
          <a:p>
            <a:r>
              <a:rPr lang="en-GB" sz="1200" i="1" dirty="0"/>
              <a:t>root</a:t>
            </a:r>
          </a:p>
        </p:txBody>
      </p:sp>
      <p:cxnSp>
        <p:nvCxnSpPr>
          <p:cNvPr id="37" name="Straight Arrow Connector 36">
            <a:extLst>
              <a:ext uri="{FF2B5EF4-FFF2-40B4-BE49-F238E27FC236}">
                <a16:creationId xmlns:a16="http://schemas.microsoft.com/office/drawing/2014/main" id="{C3FE156A-890F-4A41-A224-0DC44D16B961}"/>
              </a:ext>
            </a:extLst>
          </p:cNvPr>
          <p:cNvCxnSpPr>
            <a:cxnSpLocks/>
            <a:endCxn id="32" idx="0"/>
          </p:cNvCxnSpPr>
          <p:nvPr/>
        </p:nvCxnSpPr>
        <p:spPr>
          <a:xfrm flipV="1">
            <a:off x="8611669" y="4469758"/>
            <a:ext cx="0" cy="1205828"/>
          </a:xfrm>
          <a:prstGeom prst="straightConnector1">
            <a:avLst/>
          </a:prstGeom>
          <a:ln w="28575">
            <a:solidFill>
              <a:schemeClr val="accent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E8FBE893-1673-4645-8201-0E69D7DDB258}"/>
                  </a:ext>
                </a:extLst>
              </p:cNvPr>
              <p:cNvSpPr/>
              <p:nvPr/>
            </p:nvSpPr>
            <p:spPr>
              <a:xfrm>
                <a:off x="6282011" y="3141064"/>
                <a:ext cx="489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chemeClr val="tx1">
                                  <a:lumMod val="60000"/>
                                  <a:lumOff val="40000"/>
                                </a:schemeClr>
                              </a:solidFill>
                              <a:latin typeface="Cambria Math" panose="02040503050406030204" pitchFamily="18" charset="0"/>
                            </a:rPr>
                          </m:ctrlPr>
                        </m:sSubPr>
                        <m:e>
                          <m:r>
                            <a:rPr lang="en-GB" b="1" i="1" dirty="0">
                              <a:solidFill>
                                <a:schemeClr val="tx1">
                                  <a:lumMod val="60000"/>
                                  <a:lumOff val="40000"/>
                                </a:schemeClr>
                              </a:solidFill>
                              <a:latin typeface="Cambria Math" panose="02040503050406030204" pitchFamily="18" charset="0"/>
                            </a:rPr>
                            <m:t>𝑪</m:t>
                          </m:r>
                        </m:e>
                        <m:sub>
                          <m:r>
                            <a:rPr lang="de-DE" b="0" i="1" dirty="0" smtClean="0">
                              <a:solidFill>
                                <a:schemeClr val="tx1">
                                  <a:lumMod val="60000"/>
                                  <a:lumOff val="40000"/>
                                </a:schemeClr>
                              </a:solidFill>
                              <a:latin typeface="Cambria Math" panose="02040503050406030204" pitchFamily="18" charset="0"/>
                            </a:rPr>
                            <m:t>2</m:t>
                          </m:r>
                        </m:sub>
                      </m:sSub>
                    </m:oMath>
                  </m:oMathPara>
                </a14:m>
                <a:endParaRPr lang="en-GB" dirty="0">
                  <a:solidFill>
                    <a:schemeClr val="tx1">
                      <a:lumMod val="60000"/>
                      <a:lumOff val="40000"/>
                    </a:schemeClr>
                  </a:solidFill>
                </a:endParaRPr>
              </a:p>
            </p:txBody>
          </p:sp>
        </mc:Choice>
        <mc:Fallback xmlns="">
          <p:sp>
            <p:nvSpPr>
              <p:cNvPr id="38" name="Rectangle 37">
                <a:extLst>
                  <a:ext uri="{FF2B5EF4-FFF2-40B4-BE49-F238E27FC236}">
                    <a16:creationId xmlns:a16="http://schemas.microsoft.com/office/drawing/2014/main" id="{E8FBE893-1673-4645-8201-0E69D7DDB258}"/>
                  </a:ext>
                </a:extLst>
              </p:cNvPr>
              <p:cNvSpPr>
                <a:spLocks noRot="1" noChangeAspect="1" noMove="1" noResize="1" noEditPoints="1" noAdjustHandles="1" noChangeArrowheads="1" noChangeShapeType="1" noTextEdit="1"/>
              </p:cNvSpPr>
              <p:nvPr/>
            </p:nvSpPr>
            <p:spPr>
              <a:xfrm>
                <a:off x="6282011" y="3141064"/>
                <a:ext cx="489173"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ADED278D-5B7E-FF40-9348-724719F9816A}"/>
                  </a:ext>
                </a:extLst>
              </p:cNvPr>
              <p:cNvSpPr/>
              <p:nvPr/>
            </p:nvSpPr>
            <p:spPr>
              <a:xfrm>
                <a:off x="9687937" y="4396435"/>
                <a:ext cx="489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7030A0"/>
                              </a:solidFill>
                              <a:latin typeface="Cambria Math" panose="02040503050406030204" pitchFamily="18" charset="0"/>
                            </a:rPr>
                          </m:ctrlPr>
                        </m:sSubPr>
                        <m:e>
                          <m:r>
                            <a:rPr lang="en-GB" b="1" i="1" dirty="0">
                              <a:solidFill>
                                <a:srgbClr val="7030A0"/>
                              </a:solidFill>
                              <a:latin typeface="Cambria Math" panose="02040503050406030204" pitchFamily="18" charset="0"/>
                            </a:rPr>
                            <m:t>𝑪</m:t>
                          </m:r>
                        </m:e>
                        <m:sub>
                          <m:r>
                            <a:rPr lang="de-DE" b="0" i="1" dirty="0" smtClean="0">
                              <a:solidFill>
                                <a:srgbClr val="7030A0"/>
                              </a:solidFill>
                              <a:latin typeface="Cambria Math" panose="02040503050406030204" pitchFamily="18" charset="0"/>
                            </a:rPr>
                            <m:t>3</m:t>
                          </m:r>
                        </m:sub>
                      </m:sSub>
                    </m:oMath>
                  </m:oMathPara>
                </a14:m>
                <a:endParaRPr lang="en-GB" dirty="0">
                  <a:solidFill>
                    <a:srgbClr val="7030A0"/>
                  </a:solidFill>
                </a:endParaRPr>
              </a:p>
            </p:txBody>
          </p:sp>
        </mc:Choice>
        <mc:Fallback xmlns="">
          <p:sp>
            <p:nvSpPr>
              <p:cNvPr id="39" name="Rectangle 38">
                <a:extLst>
                  <a:ext uri="{FF2B5EF4-FFF2-40B4-BE49-F238E27FC236}">
                    <a16:creationId xmlns:a16="http://schemas.microsoft.com/office/drawing/2014/main" id="{ADED278D-5B7E-FF40-9348-724719F9816A}"/>
                  </a:ext>
                </a:extLst>
              </p:cNvPr>
              <p:cNvSpPr>
                <a:spLocks noRot="1" noChangeAspect="1" noMove="1" noResize="1" noEditPoints="1" noAdjustHandles="1" noChangeArrowheads="1" noChangeShapeType="1" noTextEdit="1"/>
              </p:cNvSpPr>
              <p:nvPr/>
            </p:nvSpPr>
            <p:spPr>
              <a:xfrm>
                <a:off x="9687937" y="4396435"/>
                <a:ext cx="489173" cy="369332"/>
              </a:xfrm>
              <a:prstGeom prst="rect">
                <a:avLst/>
              </a:prstGeom>
              <a:blipFill>
                <a:blip r:embed="rId1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06520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E3E2-1DE0-9D41-BA51-BD40CE614391}"/>
              </a:ext>
            </a:extLst>
          </p:cNvPr>
          <p:cNvSpPr>
            <a:spLocks noGrp="1"/>
          </p:cNvSpPr>
          <p:nvPr>
            <p:ph type="title"/>
          </p:nvPr>
        </p:nvSpPr>
        <p:spPr/>
        <p:txBody>
          <a:bodyPr/>
          <a:lstStyle/>
          <a:p>
            <a:r>
              <a:rPr lang="en-GB" dirty="0"/>
              <a:t>Minimisation: Example Continued</a:t>
            </a:r>
          </a:p>
        </p:txBody>
      </p:sp>
      <mc:AlternateContent xmlns:mc="http://schemas.openxmlformats.org/markup-compatibility/2006" xmlns:a14="http://schemas.microsoft.com/office/drawing/2010/main">
        <mc:Choice Requires="a14">
          <p:sp>
            <p:nvSpPr>
              <p:cNvPr id="319" name="Content Placeholder 318">
                <a:extLst>
                  <a:ext uri="{FF2B5EF4-FFF2-40B4-BE49-F238E27FC236}">
                    <a16:creationId xmlns:a16="http://schemas.microsoft.com/office/drawing/2014/main" id="{A573926C-AC1C-C244-8B6E-E2CD3E81DF7F}"/>
                  </a:ext>
                </a:extLst>
              </p:cNvPr>
              <p:cNvSpPr>
                <a:spLocks noGrp="1"/>
              </p:cNvSpPr>
              <p:nvPr>
                <p:ph idx="1"/>
              </p:nvPr>
            </p:nvSpPr>
            <p:spPr>
              <a:xfrm>
                <a:off x="359626" y="1665066"/>
                <a:ext cx="7374660" cy="4240848"/>
              </a:xfrm>
            </p:spPr>
            <p:txBody>
              <a:bodyPr>
                <a:normAutofit/>
              </a:bodyPr>
              <a:lstStyle/>
              <a:p>
                <a:r>
                  <a:rPr lang="en-GB" dirty="0"/>
                  <a:t>Resulting FO jtree </a:t>
                </a:r>
                <a14:m>
                  <m:oMath xmlns:m="http://schemas.openxmlformats.org/officeDocument/2006/math">
                    <m:r>
                      <a:rPr lang="en-GB" i="1" dirty="0" smtClean="0">
                        <a:latin typeface="Cambria Math" panose="02040503050406030204" pitchFamily="18" charset="0"/>
                      </a:rPr>
                      <m:t>𝐽</m:t>
                    </m:r>
                  </m:oMath>
                </a14:m>
                <a:r>
                  <a:rPr lang="en-GB" dirty="0"/>
                  <a:t> from FO dtree </a:t>
                </a:r>
                <a14:m>
                  <m:oMath xmlns:m="http://schemas.openxmlformats.org/officeDocument/2006/math">
                    <m:r>
                      <a:rPr lang="en-GB" i="1" dirty="0" smtClean="0">
                        <a:latin typeface="Cambria Math" panose="02040503050406030204" pitchFamily="18" charset="0"/>
                      </a:rPr>
                      <m:t>𝑇</m:t>
                    </m:r>
                  </m:oMath>
                </a14:m>
                <a:r>
                  <a:rPr lang="en-GB" dirty="0"/>
                  <a:t> given model </a:t>
                </a:r>
                <a14:m>
                  <m:oMath xmlns:m="http://schemas.openxmlformats.org/officeDocument/2006/math">
                    <m:r>
                      <a:rPr lang="en-GB" i="1" dirty="0" smtClean="0">
                        <a:latin typeface="Cambria Math" panose="02040503050406030204" pitchFamily="18" charset="0"/>
                      </a:rPr>
                      <m:t>𝐺</m:t>
                    </m:r>
                  </m:oMath>
                </a14:m>
                <a:endParaRPr lang="en-GB" dirty="0"/>
              </a:p>
              <a:p>
                <a:pPr lvl="1"/>
                <a:r>
                  <a:rPr lang="en-GB" dirty="0"/>
                  <a:t>If we had started merging from leaf with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3</m:t>
                        </m:r>
                      </m:sub>
                    </m:sSub>
                  </m:oMath>
                </a14:m>
                <a:r>
                  <a:rPr lang="en-GB" dirty="0"/>
                  <a:t> inbound before merging from leaf with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2</m:t>
                        </m:r>
                      </m:sub>
                    </m:sSub>
                  </m:oMath>
                </a14:m>
                <a:r>
                  <a:rPr lang="en-GB" dirty="0"/>
                  <a: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r>
                  <a:rPr lang="en-GB" dirty="0"/>
                  <a:t> and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r>
                  <a:rPr lang="en-GB" dirty="0"/>
                  <a:t> would be switched</a:t>
                </a:r>
              </a:p>
              <a:p>
                <a:pPr lvl="1"/>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oMath>
                </a14:m>
                <a:r>
                  <a:rPr lang="en-GB" dirty="0"/>
                  <a:t> could have made one of the other parclusters if we had started merging from leaf with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2</m:t>
                        </m:r>
                      </m:sub>
                    </m:sSub>
                  </m:oMath>
                </a14:m>
                <a:r>
                  <a:rPr lang="en-GB" dirty="0"/>
                  <a:t> or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3</m:t>
                        </m:r>
                      </m:sub>
                    </m:sSub>
                  </m:oMath>
                </a14:m>
                <a:r>
                  <a:rPr lang="en-GB" dirty="0"/>
                  <a:t> before merging from leaf with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0</m:t>
                        </m:r>
                      </m:sub>
                    </m:sSub>
                  </m:oMath>
                </a14:m>
                <a:r>
                  <a:rPr lang="en-GB" dirty="0"/>
                  <a:t> or by starting at leaf with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0</m:t>
                        </m:r>
                      </m:sub>
                    </m:sSub>
                  </m:oMath>
                </a14:m>
                <a:r>
                  <a:rPr lang="en-GB" dirty="0"/>
                  <a:t> and then merging from leaf with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2</m:t>
                        </m:r>
                      </m:sub>
                    </m:sSub>
                  </m:oMath>
                </a14:m>
                <a:r>
                  <a:rPr lang="en-GB" dirty="0"/>
                  <a:t> or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3</m:t>
                        </m:r>
                      </m:sub>
                    </m:sSub>
                  </m:oMath>
                </a14:m>
                <a:endParaRPr lang="en-GB" dirty="0"/>
              </a:p>
              <a:p>
                <a:pPr lvl="2"/>
                <a:endParaRPr lang="en-GB" dirty="0"/>
              </a:p>
            </p:txBody>
          </p:sp>
        </mc:Choice>
        <mc:Fallback xmlns="">
          <p:sp>
            <p:nvSpPr>
              <p:cNvPr id="319" name="Content Placeholder 318">
                <a:extLst>
                  <a:ext uri="{FF2B5EF4-FFF2-40B4-BE49-F238E27FC236}">
                    <a16:creationId xmlns:a16="http://schemas.microsoft.com/office/drawing/2014/main" id="{A573926C-AC1C-C244-8B6E-E2CD3E81DF7F}"/>
                  </a:ext>
                </a:extLst>
              </p:cNvPr>
              <p:cNvSpPr>
                <a:spLocks noGrp="1" noRot="1" noChangeAspect="1" noMove="1" noResize="1" noEditPoints="1" noAdjustHandles="1" noChangeArrowheads="1" noChangeShapeType="1" noTextEdit="1"/>
              </p:cNvSpPr>
              <p:nvPr>
                <p:ph idx="1"/>
              </p:nvPr>
            </p:nvSpPr>
            <p:spPr>
              <a:xfrm>
                <a:off x="359626" y="1665066"/>
                <a:ext cx="7374660" cy="4240848"/>
              </a:xfrm>
              <a:blipFill>
                <a:blip r:embed="rId2"/>
                <a:stretch>
                  <a:fillRect l="-2234" t="-2687" r="-154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6730BB-737F-0F4A-B205-9A74601726F7}"/>
              </a:ext>
            </a:extLst>
          </p:cNvPr>
          <p:cNvSpPr>
            <a:spLocks noGrp="1"/>
          </p:cNvSpPr>
          <p:nvPr>
            <p:ph type="sldNum" sz="quarter" idx="4"/>
          </p:nvPr>
        </p:nvSpPr>
        <p:spPr/>
        <p:txBody>
          <a:bodyPr/>
          <a:lstStyle/>
          <a:p>
            <a:fld id="{67C9959E-8E6B-B04C-9955-EA096F41CA7A}" type="slidenum">
              <a:rPr lang="en-GB" smtClean="0"/>
              <a:t>45</a:t>
            </a:fld>
            <a:endParaRPr lang="en-GB"/>
          </a:p>
        </p:txBody>
      </p:sp>
      <p:sp>
        <p:nvSpPr>
          <p:cNvPr id="3" name="Date Placeholder 2">
            <a:extLst>
              <a:ext uri="{FF2B5EF4-FFF2-40B4-BE49-F238E27FC236}">
                <a16:creationId xmlns:a16="http://schemas.microsoft.com/office/drawing/2014/main" id="{7C485805-4DCF-0B48-BAB8-95B6B08EA1FA}"/>
              </a:ext>
            </a:extLst>
          </p:cNvPr>
          <p:cNvSpPr>
            <a:spLocks noGrp="1"/>
          </p:cNvSpPr>
          <p:nvPr>
            <p:ph type="dt" sz="half" idx="2"/>
          </p:nvPr>
        </p:nvSpPr>
        <p:spPr/>
        <p:txBody>
          <a:bodyPr/>
          <a:lstStyle/>
          <a:p>
            <a:r>
              <a:rPr lang="en-GB"/>
              <a:t>Exact Inference: LJT</a:t>
            </a:r>
            <a:endParaRPr lang="en-US" dirty="0"/>
          </a:p>
        </p:txBody>
      </p:sp>
      <p:sp>
        <p:nvSpPr>
          <p:cNvPr id="5" name="Footer Placeholder 4">
            <a:extLst>
              <a:ext uri="{FF2B5EF4-FFF2-40B4-BE49-F238E27FC236}">
                <a16:creationId xmlns:a16="http://schemas.microsoft.com/office/drawing/2014/main" id="{FE08A07C-9FBC-5F49-9C23-1460E5FE991D}"/>
              </a:ext>
            </a:extLst>
          </p:cNvPr>
          <p:cNvSpPr>
            <a:spLocks noGrp="1"/>
          </p:cNvSpPr>
          <p:nvPr>
            <p:ph type="ftr" sz="quarter" idx="3"/>
          </p:nvPr>
        </p:nvSpPr>
        <p:spPr/>
        <p:txBody>
          <a:bodyPr/>
          <a:lstStyle/>
          <a:p>
            <a:r>
              <a:rPr lang="en-GB"/>
              <a:t>T. Braun - StaRAI</a:t>
            </a:r>
          </a:p>
        </p:txBody>
      </p:sp>
      <p:grpSp>
        <p:nvGrpSpPr>
          <p:cNvPr id="121" name="Group 120">
            <a:extLst>
              <a:ext uri="{FF2B5EF4-FFF2-40B4-BE49-F238E27FC236}">
                <a16:creationId xmlns:a16="http://schemas.microsoft.com/office/drawing/2014/main" id="{0FC6CEBD-9700-5440-8AB2-8AE021D8071B}"/>
              </a:ext>
            </a:extLst>
          </p:cNvPr>
          <p:cNvGrpSpPr/>
          <p:nvPr/>
        </p:nvGrpSpPr>
        <p:grpSpPr>
          <a:xfrm>
            <a:off x="7048506" y="2406746"/>
            <a:ext cx="4820224" cy="3502517"/>
            <a:chOff x="7048506" y="2406746"/>
            <a:chExt cx="4820224" cy="3502517"/>
          </a:xfrm>
        </p:grpSpPr>
        <p:sp>
          <p:nvSpPr>
            <p:cNvPr id="122" name="TextBox 121">
              <a:extLst>
                <a:ext uri="{FF2B5EF4-FFF2-40B4-BE49-F238E27FC236}">
                  <a16:creationId xmlns:a16="http://schemas.microsoft.com/office/drawing/2014/main" id="{847B6673-3116-024C-BF31-3FB8D2A208CC}"/>
                </a:ext>
              </a:extLst>
            </p:cNvPr>
            <p:cNvSpPr txBox="1"/>
            <p:nvPr/>
          </p:nvSpPr>
          <p:spPr>
            <a:xfrm>
              <a:off x="9950409" y="2406746"/>
              <a:ext cx="445956" cy="276999"/>
            </a:xfrm>
            <a:prstGeom prst="rect">
              <a:avLst/>
            </a:prstGeom>
            <a:noFill/>
          </p:spPr>
          <p:txBody>
            <a:bodyPr wrap="none" rtlCol="0">
              <a:spAutoFit/>
            </a:bodyPr>
            <a:lstStyle/>
            <a:p>
              <a:r>
                <a:rPr lang="en-GB" sz="1200" i="1" dirty="0"/>
                <a:t>root</a:t>
              </a:r>
            </a:p>
          </p:txBody>
        </p:sp>
        <mc:AlternateContent xmlns:mc="http://schemas.openxmlformats.org/markup-compatibility/2006" xmlns:a14="http://schemas.microsoft.com/office/drawing/2010/main">
          <mc:Choice Requires="a14">
            <p:sp>
              <p:nvSpPr>
                <p:cNvPr id="123" name="Rectangle 122">
                  <a:extLst>
                    <a:ext uri="{FF2B5EF4-FFF2-40B4-BE49-F238E27FC236}">
                      <a16:creationId xmlns:a16="http://schemas.microsoft.com/office/drawing/2014/main" id="{8239C235-3183-7947-81BE-7FBA49A8D824}"/>
                    </a:ext>
                  </a:extLst>
                </p:cNvPr>
                <p:cNvSpPr/>
                <p:nvPr/>
              </p:nvSpPr>
              <p:spPr>
                <a:xfrm>
                  <a:off x="11068193" y="5536902"/>
                  <a:ext cx="472758"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1</m:t>
                            </m:r>
                          </m:sub>
                        </m:sSub>
                      </m:oMath>
                    </m:oMathPara>
                  </a14:m>
                  <a:endParaRPr lang="en-GB" sz="1798" dirty="0"/>
                </a:p>
              </p:txBody>
            </p:sp>
          </mc:Choice>
          <mc:Fallback xmlns="">
            <p:sp>
              <p:nvSpPr>
                <p:cNvPr id="451" name="Rectangle 450">
                  <a:extLst>
                    <a:ext uri="{FF2B5EF4-FFF2-40B4-BE49-F238E27FC236}">
                      <a16:creationId xmlns:a16="http://schemas.microsoft.com/office/drawing/2014/main" id="{4D381877-8A70-5144-A592-522BFA26AA11}"/>
                    </a:ext>
                  </a:extLst>
                </p:cNvPr>
                <p:cNvSpPr>
                  <a:spLocks noRot="1" noChangeAspect="1" noMove="1" noResize="1" noEditPoints="1" noAdjustHandles="1" noChangeArrowheads="1" noChangeShapeType="1" noTextEdit="1"/>
                </p:cNvSpPr>
                <p:nvPr/>
              </p:nvSpPr>
              <p:spPr>
                <a:xfrm>
                  <a:off x="11068193" y="5536902"/>
                  <a:ext cx="472758" cy="369012"/>
                </a:xfrm>
                <a:prstGeom prst="rect">
                  <a:avLst/>
                </a:prstGeom>
                <a:blipFill>
                  <a:blip r:embed="rId4"/>
                  <a:stretch>
                    <a:fillRect b="-6667"/>
                  </a:stretch>
                </a:blipFill>
              </p:spPr>
              <p:txBody>
                <a:bodyPr/>
                <a:lstStyle/>
                <a:p>
                  <a:r>
                    <a:rPr lang="en-GB">
                      <a:noFill/>
                    </a:rPr>
                    <a:t> </a:t>
                  </a:r>
                </a:p>
              </p:txBody>
            </p:sp>
          </mc:Fallback>
        </mc:AlternateContent>
        <p:cxnSp>
          <p:nvCxnSpPr>
            <p:cNvPr id="124" name="Straight Connector 123">
              <a:extLst>
                <a:ext uri="{FF2B5EF4-FFF2-40B4-BE49-F238E27FC236}">
                  <a16:creationId xmlns:a16="http://schemas.microsoft.com/office/drawing/2014/main" id="{08881CE8-C3D5-2040-8D88-A3FD106C41AC}"/>
                </a:ext>
              </a:extLst>
            </p:cNvPr>
            <p:cNvCxnSpPr>
              <a:cxnSpLocks/>
              <a:stCxn id="173" idx="0"/>
              <a:endCxn id="132" idx="5"/>
            </p:cNvCxnSpPr>
            <p:nvPr/>
          </p:nvCxnSpPr>
          <p:spPr>
            <a:xfrm flipH="1" flipV="1">
              <a:off x="8490339" y="3947076"/>
              <a:ext cx="524137" cy="34978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F0FB8F25-89D5-5D42-B819-B6D6BA27DD8F}"/>
                </a:ext>
              </a:extLst>
            </p:cNvPr>
            <p:cNvCxnSpPr>
              <a:cxnSpLocks/>
              <a:stCxn id="123" idx="0"/>
              <a:endCxn id="134" idx="4"/>
            </p:cNvCxnSpPr>
            <p:nvPr/>
          </p:nvCxnSpPr>
          <p:spPr>
            <a:xfrm flipV="1">
              <a:off x="11304572" y="5202013"/>
              <a:ext cx="1" cy="33488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D082730-E813-2F44-8AB7-704A3EBBF713}"/>
                </a:ext>
              </a:extLst>
            </p:cNvPr>
            <p:cNvCxnSpPr>
              <a:cxnSpLocks/>
              <a:stCxn id="134" idx="0"/>
              <a:endCxn id="137" idx="4"/>
            </p:cNvCxnSpPr>
            <p:nvPr/>
          </p:nvCxnSpPr>
          <p:spPr>
            <a:xfrm flipH="1" flipV="1">
              <a:off x="11304572" y="4795997"/>
              <a:ext cx="1" cy="33409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23744AF-0A29-CC4A-B454-7FE70F89487D}"/>
                </a:ext>
              </a:extLst>
            </p:cNvPr>
            <p:cNvCxnSpPr>
              <a:cxnSpLocks/>
              <a:stCxn id="135" idx="0"/>
              <a:endCxn id="131" idx="5"/>
            </p:cNvCxnSpPr>
            <p:nvPr/>
          </p:nvCxnSpPr>
          <p:spPr>
            <a:xfrm flipH="1" flipV="1">
              <a:off x="10203511" y="2703496"/>
              <a:ext cx="1101061" cy="345277"/>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23B9CC0-4A60-A848-BED9-683853396FB7}"/>
                </a:ext>
              </a:extLst>
            </p:cNvPr>
            <p:cNvCxnSpPr>
              <a:cxnSpLocks/>
              <a:stCxn id="139" idx="0"/>
              <a:endCxn id="131" idx="3"/>
            </p:cNvCxnSpPr>
            <p:nvPr/>
          </p:nvCxnSpPr>
          <p:spPr>
            <a:xfrm flipV="1">
              <a:off x="8464909" y="2703496"/>
              <a:ext cx="1687743" cy="3452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C4929755-9A73-D14C-A562-BE1924565E87}"/>
                    </a:ext>
                  </a:extLst>
                </p:cNvPr>
                <p:cNvSpPr/>
                <p:nvPr/>
              </p:nvSpPr>
              <p:spPr>
                <a:xfrm>
                  <a:off x="9921979" y="553690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0</m:t>
                            </m:r>
                          </m:sub>
                        </m:sSub>
                      </m:oMath>
                    </m:oMathPara>
                  </a14:m>
                  <a:endParaRPr lang="en-GB" sz="1798" dirty="0"/>
                </a:p>
              </p:txBody>
            </p:sp>
          </mc:Choice>
          <mc:Fallback xmlns="">
            <p:sp>
              <p:nvSpPr>
                <p:cNvPr id="457" name="Rectangle 456">
                  <a:extLst>
                    <a:ext uri="{FF2B5EF4-FFF2-40B4-BE49-F238E27FC236}">
                      <a16:creationId xmlns:a16="http://schemas.microsoft.com/office/drawing/2014/main" id="{7289699E-D708-F343-9672-4B5685B35165}"/>
                    </a:ext>
                  </a:extLst>
                </p:cNvPr>
                <p:cNvSpPr>
                  <a:spLocks noRot="1" noChangeAspect="1" noMove="1" noResize="1" noEditPoints="1" noAdjustHandles="1" noChangeArrowheads="1" noChangeShapeType="1" noTextEdit="1"/>
                </p:cNvSpPr>
                <p:nvPr/>
              </p:nvSpPr>
              <p:spPr>
                <a:xfrm>
                  <a:off x="9921979" y="5536902"/>
                  <a:ext cx="478080" cy="369012"/>
                </a:xfrm>
                <a:prstGeom prst="rect">
                  <a:avLst/>
                </a:prstGeom>
                <a:blipFill>
                  <a:blip r:embed="rId5"/>
                  <a:stretch>
                    <a:fillRect b="-6667"/>
                  </a:stretch>
                </a:blipFill>
              </p:spPr>
              <p:txBody>
                <a:bodyPr/>
                <a:lstStyle/>
                <a:p>
                  <a:r>
                    <a:rPr lang="en-GB">
                      <a:noFill/>
                    </a:rPr>
                    <a:t> </a:t>
                  </a:r>
                </a:p>
              </p:txBody>
            </p:sp>
          </mc:Fallback>
        </mc:AlternateContent>
        <p:cxnSp>
          <p:nvCxnSpPr>
            <p:cNvPr id="130" name="Straight Connector 129">
              <a:extLst>
                <a:ext uri="{FF2B5EF4-FFF2-40B4-BE49-F238E27FC236}">
                  <a16:creationId xmlns:a16="http://schemas.microsoft.com/office/drawing/2014/main" id="{216462A2-3CEF-8748-B369-FC3566E1CD55}"/>
                </a:ext>
              </a:extLst>
            </p:cNvPr>
            <p:cNvCxnSpPr>
              <a:cxnSpLocks/>
              <a:stCxn id="129" idx="0"/>
              <a:endCxn id="131" idx="4"/>
            </p:cNvCxnSpPr>
            <p:nvPr/>
          </p:nvCxnSpPr>
          <p:spPr>
            <a:xfrm flipV="1">
              <a:off x="10161019" y="2714029"/>
              <a:ext cx="17063" cy="28228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6A924046-5FE6-414B-AC63-573F34F85A45}"/>
                </a:ext>
              </a:extLst>
            </p:cNvPr>
            <p:cNvSpPr/>
            <p:nvPr/>
          </p:nvSpPr>
          <p:spPr>
            <a:xfrm>
              <a:off x="10142119" y="2642104"/>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32" name="Oval 131">
              <a:extLst>
                <a:ext uri="{FF2B5EF4-FFF2-40B4-BE49-F238E27FC236}">
                  <a16:creationId xmlns:a16="http://schemas.microsoft.com/office/drawing/2014/main" id="{D4CBE940-2123-A94F-8241-CDDFD9620111}"/>
                </a:ext>
              </a:extLst>
            </p:cNvPr>
            <p:cNvSpPr/>
            <p:nvPr/>
          </p:nvSpPr>
          <p:spPr>
            <a:xfrm>
              <a:off x="8428947" y="3885684"/>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33" name="Oval 132">
              <a:extLst>
                <a:ext uri="{FF2B5EF4-FFF2-40B4-BE49-F238E27FC236}">
                  <a16:creationId xmlns:a16="http://schemas.microsoft.com/office/drawing/2014/main" id="{D7F3D1B8-6EA1-9946-927E-9D47BF1829C5}"/>
                </a:ext>
              </a:extLst>
            </p:cNvPr>
            <p:cNvSpPr/>
            <p:nvPr/>
          </p:nvSpPr>
          <p:spPr>
            <a:xfrm>
              <a:off x="11268610" y="3885684"/>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34" name="Oval 133">
              <a:extLst>
                <a:ext uri="{FF2B5EF4-FFF2-40B4-BE49-F238E27FC236}">
                  <a16:creationId xmlns:a16="http://schemas.microsoft.com/office/drawing/2014/main" id="{BB416C40-FC5F-594D-B9E0-96BC35DF405D}"/>
                </a:ext>
              </a:extLst>
            </p:cNvPr>
            <p:cNvSpPr/>
            <p:nvPr/>
          </p:nvSpPr>
          <p:spPr>
            <a:xfrm>
              <a:off x="11268610" y="5130088"/>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1A737A35-52D3-714B-8060-4176452321AC}"/>
                    </a:ext>
                  </a:extLst>
                </p:cNvPr>
                <p:cNvSpPr txBox="1">
                  <a:spLocks noChangeAspect="1"/>
                </p:cNvSpPr>
                <p:nvPr/>
              </p:nvSpPr>
              <p:spPr>
                <a:xfrm>
                  <a:off x="11052572" y="3048773"/>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𝑑</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463" name="TextBox 462">
                  <a:extLst>
                    <a:ext uri="{FF2B5EF4-FFF2-40B4-BE49-F238E27FC236}">
                      <a16:creationId xmlns:a16="http://schemas.microsoft.com/office/drawing/2014/main" id="{F965ED27-16DE-0C43-9A60-F9906C8580ED}"/>
                    </a:ext>
                  </a:extLst>
                </p:cNvPr>
                <p:cNvSpPr txBox="1">
                  <a:spLocks noRot="1" noChangeAspect="1" noMove="1" noResize="1" noEditPoints="1" noAdjustHandles="1" noChangeArrowheads="1" noChangeShapeType="1" noTextEdit="1"/>
                </p:cNvSpPr>
                <p:nvPr/>
              </p:nvSpPr>
              <p:spPr>
                <a:xfrm>
                  <a:off x="11052572" y="3048773"/>
                  <a:ext cx="504000" cy="504000"/>
                </a:xfrm>
                <a:prstGeom prst="ellipse">
                  <a:avLst/>
                </a:prstGeom>
                <a:blipFill>
                  <a:blip r:embed="rId6"/>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6" name="Rectangle 135">
                  <a:extLst>
                    <a:ext uri="{FF2B5EF4-FFF2-40B4-BE49-F238E27FC236}">
                      <a16:creationId xmlns:a16="http://schemas.microsoft.com/office/drawing/2014/main" id="{23EB173A-46C4-5C4B-900B-138662AF401F}"/>
                    </a:ext>
                  </a:extLst>
                </p:cNvPr>
                <p:cNvSpPr/>
                <p:nvPr/>
              </p:nvSpPr>
              <p:spPr>
                <a:xfrm>
                  <a:off x="11484650" y="3162274"/>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𝐷</m:t>
                            </m:r>
                          </m:sub>
                        </m:sSub>
                      </m:oMath>
                    </m:oMathPara>
                  </a14:m>
                  <a:endParaRPr lang="en-GB" sz="1200" dirty="0"/>
                </a:p>
              </p:txBody>
            </p:sp>
          </mc:Choice>
          <mc:Fallback xmlns="">
            <p:sp>
              <p:nvSpPr>
                <p:cNvPr id="464" name="Rectangle 463">
                  <a:extLst>
                    <a:ext uri="{FF2B5EF4-FFF2-40B4-BE49-F238E27FC236}">
                      <a16:creationId xmlns:a16="http://schemas.microsoft.com/office/drawing/2014/main" id="{608CDF8E-6B55-6440-9399-24907A4BFA33}"/>
                    </a:ext>
                  </a:extLst>
                </p:cNvPr>
                <p:cNvSpPr>
                  <a:spLocks noRot="1" noChangeAspect="1" noMove="1" noResize="1" noEditPoints="1" noAdjustHandles="1" noChangeArrowheads="1" noChangeShapeType="1" noTextEdit="1"/>
                </p:cNvSpPr>
                <p:nvPr/>
              </p:nvSpPr>
              <p:spPr>
                <a:xfrm>
                  <a:off x="11484650" y="3162274"/>
                  <a:ext cx="384080" cy="27699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A44B359F-0860-AD4A-ACF5-D2AE47E627E3}"/>
                    </a:ext>
                  </a:extLst>
                </p:cNvPr>
                <p:cNvSpPr txBox="1">
                  <a:spLocks/>
                </p:cNvSpPr>
                <p:nvPr/>
              </p:nvSpPr>
              <p:spPr>
                <a:xfrm>
                  <a:off x="11052572" y="4291997"/>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𝑖</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465" name="TextBox 464">
                  <a:extLst>
                    <a:ext uri="{FF2B5EF4-FFF2-40B4-BE49-F238E27FC236}">
                      <a16:creationId xmlns:a16="http://schemas.microsoft.com/office/drawing/2014/main" id="{1EA106DD-90B9-CB4B-94BD-32CDCB8F6DD2}"/>
                    </a:ext>
                  </a:extLst>
                </p:cNvPr>
                <p:cNvSpPr txBox="1">
                  <a:spLocks noRot="1" noChangeAspect="1" noMove="1" noResize="1" noEditPoints="1" noAdjustHandles="1" noChangeArrowheads="1" noChangeShapeType="1" noTextEdit="1"/>
                </p:cNvSpPr>
                <p:nvPr/>
              </p:nvSpPr>
              <p:spPr>
                <a:xfrm>
                  <a:off x="11052572" y="4291997"/>
                  <a:ext cx="504000" cy="504000"/>
                </a:xfrm>
                <a:prstGeom prst="ellipse">
                  <a:avLst/>
                </a:prstGeom>
                <a:blipFill>
                  <a:blip r:embed="rId8"/>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8" name="Rectangle 137">
                  <a:extLst>
                    <a:ext uri="{FF2B5EF4-FFF2-40B4-BE49-F238E27FC236}">
                      <a16:creationId xmlns:a16="http://schemas.microsoft.com/office/drawing/2014/main" id="{74D16E7B-DCB6-D24C-9635-CC477272E4DE}"/>
                    </a:ext>
                  </a:extLst>
                </p:cNvPr>
                <p:cNvSpPr/>
                <p:nvPr/>
              </p:nvSpPr>
              <p:spPr>
                <a:xfrm>
                  <a:off x="11484650" y="4410198"/>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𝐼</m:t>
                            </m:r>
                          </m:sub>
                        </m:sSub>
                      </m:oMath>
                    </m:oMathPara>
                  </a14:m>
                  <a:endParaRPr lang="en-GB" sz="1200" dirty="0"/>
                </a:p>
              </p:txBody>
            </p:sp>
          </mc:Choice>
          <mc:Fallback xmlns="">
            <p:sp>
              <p:nvSpPr>
                <p:cNvPr id="466" name="Rectangle 465">
                  <a:extLst>
                    <a:ext uri="{FF2B5EF4-FFF2-40B4-BE49-F238E27FC236}">
                      <a16:creationId xmlns:a16="http://schemas.microsoft.com/office/drawing/2014/main" id="{B7C39706-C7A8-C340-9936-3843D6EF8A3F}"/>
                    </a:ext>
                  </a:extLst>
                </p:cNvPr>
                <p:cNvSpPr>
                  <a:spLocks noRot="1" noChangeAspect="1" noMove="1" noResize="1" noEditPoints="1" noAdjustHandles="1" noChangeArrowheads="1" noChangeShapeType="1" noTextEdit="1"/>
                </p:cNvSpPr>
                <p:nvPr/>
              </p:nvSpPr>
              <p:spPr>
                <a:xfrm>
                  <a:off x="11484650" y="4410198"/>
                  <a:ext cx="348044" cy="27699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EBA7D627-413B-EC48-8575-CB8B4260299C}"/>
                    </a:ext>
                  </a:extLst>
                </p:cNvPr>
                <p:cNvSpPr txBox="1">
                  <a:spLocks/>
                </p:cNvSpPr>
                <p:nvPr/>
              </p:nvSpPr>
              <p:spPr>
                <a:xfrm>
                  <a:off x="8212909" y="3048773"/>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𝑥</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467" name="TextBox 466">
                  <a:extLst>
                    <a:ext uri="{FF2B5EF4-FFF2-40B4-BE49-F238E27FC236}">
                      <a16:creationId xmlns:a16="http://schemas.microsoft.com/office/drawing/2014/main" id="{F7A1181A-4124-1F49-9F03-422FAC725A11}"/>
                    </a:ext>
                  </a:extLst>
                </p:cNvPr>
                <p:cNvSpPr txBox="1">
                  <a:spLocks noRot="1" noChangeAspect="1" noMove="1" noResize="1" noEditPoints="1" noAdjustHandles="1" noChangeArrowheads="1" noChangeShapeType="1" noTextEdit="1"/>
                </p:cNvSpPr>
                <p:nvPr/>
              </p:nvSpPr>
              <p:spPr>
                <a:xfrm>
                  <a:off x="8212909" y="3048773"/>
                  <a:ext cx="504000" cy="504000"/>
                </a:xfrm>
                <a:prstGeom prst="ellipse">
                  <a:avLst/>
                </a:prstGeom>
                <a:blipFill>
                  <a:blip r:embed="rId10"/>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Rectangle 139">
                  <a:extLst>
                    <a:ext uri="{FF2B5EF4-FFF2-40B4-BE49-F238E27FC236}">
                      <a16:creationId xmlns:a16="http://schemas.microsoft.com/office/drawing/2014/main" id="{78C858D0-CF4B-C249-B447-923CB9E49C48}"/>
                    </a:ext>
                  </a:extLst>
                </p:cNvPr>
                <p:cNvSpPr/>
                <p:nvPr/>
              </p:nvSpPr>
              <p:spPr>
                <a:xfrm>
                  <a:off x="8680948" y="3162274"/>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𝑋</m:t>
                            </m:r>
                          </m:sub>
                        </m:sSub>
                      </m:oMath>
                    </m:oMathPara>
                  </a14:m>
                  <a:endParaRPr lang="en-GB" sz="1200" dirty="0"/>
                </a:p>
              </p:txBody>
            </p:sp>
          </mc:Choice>
          <mc:Fallback xmlns="">
            <p:sp>
              <p:nvSpPr>
                <p:cNvPr id="468" name="Rectangle 467">
                  <a:extLst>
                    <a:ext uri="{FF2B5EF4-FFF2-40B4-BE49-F238E27FC236}">
                      <a16:creationId xmlns:a16="http://schemas.microsoft.com/office/drawing/2014/main" id="{B529696A-5B30-CE46-B2D1-75F1F5E3220C}"/>
                    </a:ext>
                  </a:extLst>
                </p:cNvPr>
                <p:cNvSpPr>
                  <a:spLocks noRot="1" noChangeAspect="1" noMove="1" noResize="1" noEditPoints="1" noAdjustHandles="1" noChangeArrowheads="1" noChangeShapeType="1" noTextEdit="1"/>
                </p:cNvSpPr>
                <p:nvPr/>
              </p:nvSpPr>
              <p:spPr>
                <a:xfrm>
                  <a:off x="8680948" y="3162274"/>
                  <a:ext cx="384080" cy="276999"/>
                </a:xfrm>
                <a:prstGeom prst="rect">
                  <a:avLst/>
                </a:prstGeom>
                <a:blipFill>
                  <a:blip r:embed="rId11"/>
                  <a:stretch>
                    <a:fillRect/>
                  </a:stretch>
                </a:blipFill>
              </p:spPr>
              <p:txBody>
                <a:bodyPr/>
                <a:lstStyle/>
                <a:p>
                  <a:r>
                    <a:rPr lang="en-GB">
                      <a:noFill/>
                    </a:rPr>
                    <a:t> </a:t>
                  </a:r>
                </a:p>
              </p:txBody>
            </p:sp>
          </mc:Fallback>
        </mc:AlternateContent>
        <p:cxnSp>
          <p:nvCxnSpPr>
            <p:cNvPr id="141" name="Straight Connector 140">
              <a:extLst>
                <a:ext uri="{FF2B5EF4-FFF2-40B4-BE49-F238E27FC236}">
                  <a16:creationId xmlns:a16="http://schemas.microsoft.com/office/drawing/2014/main" id="{1A47B435-3EBD-494D-BF65-489852D0E5F6}"/>
                </a:ext>
              </a:extLst>
            </p:cNvPr>
            <p:cNvCxnSpPr>
              <a:cxnSpLocks/>
              <a:stCxn id="168" idx="0"/>
              <a:endCxn id="132" idx="3"/>
            </p:cNvCxnSpPr>
            <p:nvPr/>
          </p:nvCxnSpPr>
          <p:spPr>
            <a:xfrm flipV="1">
              <a:off x="7899515" y="3947076"/>
              <a:ext cx="539965" cy="565823"/>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C2B6DC0-76CD-E94C-93C8-3A6D9E2DC10F}"/>
                </a:ext>
              </a:extLst>
            </p:cNvPr>
            <p:cNvCxnSpPr>
              <a:cxnSpLocks/>
              <a:stCxn id="132" idx="0"/>
              <a:endCxn id="139" idx="4"/>
            </p:cNvCxnSpPr>
            <p:nvPr/>
          </p:nvCxnSpPr>
          <p:spPr>
            <a:xfrm flipH="1" flipV="1">
              <a:off x="8464909" y="3552773"/>
              <a:ext cx="1" cy="332911"/>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3" name="Rectangle 142">
                  <a:extLst>
                    <a:ext uri="{FF2B5EF4-FFF2-40B4-BE49-F238E27FC236}">
                      <a16:creationId xmlns:a16="http://schemas.microsoft.com/office/drawing/2014/main" id="{4ED0DA95-CBAE-B649-B95B-8A4D50168327}"/>
                    </a:ext>
                  </a:extLst>
                </p:cNvPr>
                <p:cNvSpPr/>
                <p:nvPr/>
              </p:nvSpPr>
              <p:spPr>
                <a:xfrm>
                  <a:off x="8428947" y="3783146"/>
                  <a:ext cx="36542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𝑥</m:t>
                            </m:r>
                          </m:sub>
                        </m:sSub>
                      </m:oMath>
                    </m:oMathPara>
                  </a14:m>
                  <a:endParaRPr lang="en-GB" sz="1200" dirty="0"/>
                </a:p>
              </p:txBody>
            </p:sp>
          </mc:Choice>
          <mc:Fallback xmlns="">
            <p:sp>
              <p:nvSpPr>
                <p:cNvPr id="471" name="Rectangle 470">
                  <a:extLst>
                    <a:ext uri="{FF2B5EF4-FFF2-40B4-BE49-F238E27FC236}">
                      <a16:creationId xmlns:a16="http://schemas.microsoft.com/office/drawing/2014/main" id="{D3008BED-574B-D34A-B7E8-D37AF572365F}"/>
                    </a:ext>
                  </a:extLst>
                </p:cNvPr>
                <p:cNvSpPr>
                  <a:spLocks noRot="1" noChangeAspect="1" noMove="1" noResize="1" noEditPoints="1" noAdjustHandles="1" noChangeArrowheads="1" noChangeShapeType="1" noTextEdit="1"/>
                </p:cNvSpPr>
                <p:nvPr/>
              </p:nvSpPr>
              <p:spPr>
                <a:xfrm>
                  <a:off x="8428947" y="3783146"/>
                  <a:ext cx="365421" cy="276999"/>
                </a:xfrm>
                <a:prstGeom prst="rect">
                  <a:avLst/>
                </a:prstGeom>
                <a:blipFill>
                  <a:blip r:embed="rId12"/>
                  <a:stretch>
                    <a:fillRect/>
                  </a:stretch>
                </a:blipFill>
              </p:spPr>
              <p:txBody>
                <a:bodyPr/>
                <a:lstStyle/>
                <a:p>
                  <a:r>
                    <a:rPr lang="en-GB">
                      <a:noFill/>
                    </a:rPr>
                    <a:t> </a:t>
                  </a:r>
                </a:p>
              </p:txBody>
            </p:sp>
          </mc:Fallback>
        </mc:AlternateContent>
        <p:cxnSp>
          <p:nvCxnSpPr>
            <p:cNvPr id="144" name="Straight Connector 143">
              <a:extLst>
                <a:ext uri="{FF2B5EF4-FFF2-40B4-BE49-F238E27FC236}">
                  <a16:creationId xmlns:a16="http://schemas.microsoft.com/office/drawing/2014/main" id="{A762FA5E-5765-3D43-A9F7-79ADC5723771}"/>
                </a:ext>
              </a:extLst>
            </p:cNvPr>
            <p:cNvCxnSpPr>
              <a:cxnSpLocks/>
              <a:stCxn id="137" idx="0"/>
              <a:endCxn id="133" idx="4"/>
            </p:cNvCxnSpPr>
            <p:nvPr/>
          </p:nvCxnSpPr>
          <p:spPr>
            <a:xfrm flipV="1">
              <a:off x="11304572" y="3957609"/>
              <a:ext cx="1" cy="33438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A9EA6DD-83B7-EC4E-AA1E-53C7119A8B0D}"/>
                </a:ext>
              </a:extLst>
            </p:cNvPr>
            <p:cNvCxnSpPr>
              <a:cxnSpLocks/>
              <a:stCxn id="133" idx="0"/>
              <a:endCxn id="135" idx="4"/>
            </p:cNvCxnSpPr>
            <p:nvPr/>
          </p:nvCxnSpPr>
          <p:spPr>
            <a:xfrm flipH="1" flipV="1">
              <a:off x="11304572" y="3552773"/>
              <a:ext cx="1" cy="332911"/>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E5681275-F1C5-C24A-B4DC-53DA376C7ED7}"/>
                    </a:ext>
                  </a:extLst>
                </p:cNvPr>
                <p:cNvSpPr/>
                <p:nvPr/>
              </p:nvSpPr>
              <p:spPr>
                <a:xfrm>
                  <a:off x="11268610" y="3785053"/>
                  <a:ext cx="3840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𝑑</m:t>
                            </m:r>
                          </m:sub>
                        </m:sSub>
                      </m:oMath>
                    </m:oMathPara>
                  </a14:m>
                  <a:endParaRPr lang="en-GB" sz="1200" dirty="0"/>
                </a:p>
              </p:txBody>
            </p:sp>
          </mc:Choice>
          <mc:Fallback xmlns="">
            <p:sp>
              <p:nvSpPr>
                <p:cNvPr id="474" name="Rectangle 473">
                  <a:extLst>
                    <a:ext uri="{FF2B5EF4-FFF2-40B4-BE49-F238E27FC236}">
                      <a16:creationId xmlns:a16="http://schemas.microsoft.com/office/drawing/2014/main" id="{B2A43DDE-8C61-8445-AC83-8A99F49719DD}"/>
                    </a:ext>
                  </a:extLst>
                </p:cNvPr>
                <p:cNvSpPr>
                  <a:spLocks noRot="1" noChangeAspect="1" noMove="1" noResize="1" noEditPoints="1" noAdjustHandles="1" noChangeArrowheads="1" noChangeShapeType="1" noTextEdit="1"/>
                </p:cNvSpPr>
                <p:nvPr/>
              </p:nvSpPr>
              <p:spPr>
                <a:xfrm>
                  <a:off x="11268610" y="3785053"/>
                  <a:ext cx="384080" cy="27699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Rectangle 146">
                  <a:extLst>
                    <a:ext uri="{FF2B5EF4-FFF2-40B4-BE49-F238E27FC236}">
                      <a16:creationId xmlns:a16="http://schemas.microsoft.com/office/drawing/2014/main" id="{3E40A1FC-523A-9B4A-9AB5-CB07C560007F}"/>
                    </a:ext>
                  </a:extLst>
                </p:cNvPr>
                <p:cNvSpPr/>
                <p:nvPr/>
              </p:nvSpPr>
              <p:spPr>
                <a:xfrm>
                  <a:off x="11271607" y="5025942"/>
                  <a:ext cx="34804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𝑖</m:t>
                            </m:r>
                          </m:sub>
                        </m:sSub>
                      </m:oMath>
                    </m:oMathPara>
                  </a14:m>
                  <a:endParaRPr lang="en-GB" sz="1200" dirty="0"/>
                </a:p>
              </p:txBody>
            </p:sp>
          </mc:Choice>
          <mc:Fallback xmlns="">
            <p:sp>
              <p:nvSpPr>
                <p:cNvPr id="475" name="Rectangle 474">
                  <a:extLst>
                    <a:ext uri="{FF2B5EF4-FFF2-40B4-BE49-F238E27FC236}">
                      <a16:creationId xmlns:a16="http://schemas.microsoft.com/office/drawing/2014/main" id="{98E72B62-17A7-F243-9057-3457DB79BE7F}"/>
                    </a:ext>
                  </a:extLst>
                </p:cNvPr>
                <p:cNvSpPr>
                  <a:spLocks noRot="1" noChangeAspect="1" noMove="1" noResize="1" noEditPoints="1" noAdjustHandles="1" noChangeArrowheads="1" noChangeShapeType="1" noTextEdit="1"/>
                </p:cNvSpPr>
                <p:nvPr/>
              </p:nvSpPr>
              <p:spPr>
                <a:xfrm>
                  <a:off x="11271607" y="5025942"/>
                  <a:ext cx="348044" cy="27699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Rectangle 147">
                  <a:extLst>
                    <a:ext uri="{FF2B5EF4-FFF2-40B4-BE49-F238E27FC236}">
                      <a16:creationId xmlns:a16="http://schemas.microsoft.com/office/drawing/2014/main" id="{9B62D514-E087-1045-B23F-A606F79E615C}"/>
                    </a:ext>
                  </a:extLst>
                </p:cNvPr>
                <p:cNvSpPr/>
                <p:nvPr/>
              </p:nvSpPr>
              <p:spPr>
                <a:xfrm>
                  <a:off x="8091454" y="4856380"/>
                  <a:ext cx="101438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𝑇𝑟𝑒𝑎𝑡</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r>
                              <a:rPr lang="de-DE" sz="1200" i="1">
                                <a:solidFill>
                                  <a:schemeClr val="tx1">
                                    <a:lumMod val="60000"/>
                                    <a:lumOff val="40000"/>
                                  </a:schemeClr>
                                </a:solidFill>
                                <a:latin typeface="Cambria Math" panose="02040503050406030204" pitchFamily="18" charset="0"/>
                              </a:rPr>
                              <m:t>,</m:t>
                            </m:r>
                            <m:r>
                              <a:rPr lang="de-DE" sz="1200" i="1" smtClean="0">
                                <a:solidFill>
                                  <a:schemeClr val="tx1">
                                    <a:lumMod val="60000"/>
                                    <a:lumOff val="40000"/>
                                  </a:schemeClr>
                                </a:solidFill>
                                <a:latin typeface="Cambria Math" panose="02040503050406030204" pitchFamily="18" charset="0"/>
                              </a:rPr>
                              <m:t>𝑚</m:t>
                            </m:r>
                          </m:e>
                        </m:d>
                      </m:oMath>
                    </m:oMathPara>
                  </a14:m>
                  <a:endParaRPr lang="en-GB" sz="1200" dirty="0">
                    <a:solidFill>
                      <a:schemeClr val="tx1">
                        <a:lumMod val="60000"/>
                        <a:lumOff val="40000"/>
                      </a:schemeClr>
                    </a:solidFill>
                  </a:endParaRPr>
                </a:p>
              </p:txBody>
            </p:sp>
          </mc:Choice>
          <mc:Fallback xmlns="">
            <p:sp>
              <p:nvSpPr>
                <p:cNvPr id="148" name="Rectangle 147">
                  <a:extLst>
                    <a:ext uri="{FF2B5EF4-FFF2-40B4-BE49-F238E27FC236}">
                      <a16:creationId xmlns:a16="http://schemas.microsoft.com/office/drawing/2014/main" id="{9B62D514-E087-1045-B23F-A606F79E615C}"/>
                    </a:ext>
                  </a:extLst>
                </p:cNvPr>
                <p:cNvSpPr>
                  <a:spLocks noRot="1" noChangeAspect="1" noMove="1" noResize="1" noEditPoints="1" noAdjustHandles="1" noChangeArrowheads="1" noChangeShapeType="1" noTextEdit="1"/>
                </p:cNvSpPr>
                <p:nvPr/>
              </p:nvSpPr>
              <p:spPr>
                <a:xfrm>
                  <a:off x="8091454" y="4856380"/>
                  <a:ext cx="1014380" cy="276999"/>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Rectangle 148">
                  <a:extLst>
                    <a:ext uri="{FF2B5EF4-FFF2-40B4-BE49-F238E27FC236}">
                      <a16:creationId xmlns:a16="http://schemas.microsoft.com/office/drawing/2014/main" id="{626FC057-7671-2946-B409-A3BC6C8B44DD}"/>
                    </a:ext>
                  </a:extLst>
                </p:cNvPr>
                <p:cNvSpPr/>
                <p:nvPr/>
              </p:nvSpPr>
              <p:spPr>
                <a:xfrm>
                  <a:off x="9545854" y="2446890"/>
                  <a:ext cx="54540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477" name="Rectangle 476">
                  <a:extLst>
                    <a:ext uri="{FF2B5EF4-FFF2-40B4-BE49-F238E27FC236}">
                      <a16:creationId xmlns:a16="http://schemas.microsoft.com/office/drawing/2014/main" id="{C9BF4C6F-00CA-4B48-B96D-949BDF5DF58C}"/>
                    </a:ext>
                  </a:extLst>
                </p:cNvPr>
                <p:cNvSpPr>
                  <a:spLocks noRot="1" noChangeAspect="1" noMove="1" noResize="1" noEditPoints="1" noAdjustHandles="1" noChangeArrowheads="1" noChangeShapeType="1" noTextEdit="1"/>
                </p:cNvSpPr>
                <p:nvPr/>
              </p:nvSpPr>
              <p:spPr>
                <a:xfrm>
                  <a:off x="9545854" y="2446890"/>
                  <a:ext cx="545406" cy="276999"/>
                </a:xfrm>
                <a:prstGeom prst="rect">
                  <a:avLst/>
                </a:prstGeom>
                <a:blipFill>
                  <a:blip r:embed="rId16"/>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0" name="Rectangle 149">
                  <a:extLst>
                    <a:ext uri="{FF2B5EF4-FFF2-40B4-BE49-F238E27FC236}">
                      <a16:creationId xmlns:a16="http://schemas.microsoft.com/office/drawing/2014/main" id="{8283303B-8E3A-2A44-80C9-74EC759A5DCB}"/>
                    </a:ext>
                  </a:extLst>
                </p:cNvPr>
                <p:cNvSpPr/>
                <p:nvPr/>
              </p:nvSpPr>
              <p:spPr>
                <a:xfrm>
                  <a:off x="7048506" y="4251718"/>
                  <a:ext cx="89742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𝑇𝑟𝑎𝑣𝑒𝑙</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en-GB" sz="1200" dirty="0">
                    <a:solidFill>
                      <a:schemeClr val="tx1">
                        <a:lumMod val="60000"/>
                        <a:lumOff val="40000"/>
                      </a:schemeClr>
                    </a:solidFill>
                  </a:endParaRPr>
                </a:p>
              </p:txBody>
            </p:sp>
          </mc:Choice>
          <mc:Fallback xmlns="">
            <p:sp>
              <p:nvSpPr>
                <p:cNvPr id="150" name="Rectangle 149">
                  <a:extLst>
                    <a:ext uri="{FF2B5EF4-FFF2-40B4-BE49-F238E27FC236}">
                      <a16:creationId xmlns:a16="http://schemas.microsoft.com/office/drawing/2014/main" id="{8283303B-8E3A-2A44-80C9-74EC759A5DCB}"/>
                    </a:ext>
                  </a:extLst>
                </p:cNvPr>
                <p:cNvSpPr>
                  <a:spLocks noRot="1" noChangeAspect="1" noMove="1" noResize="1" noEditPoints="1" noAdjustHandles="1" noChangeArrowheads="1" noChangeShapeType="1" noTextEdit="1"/>
                </p:cNvSpPr>
                <p:nvPr/>
              </p:nvSpPr>
              <p:spPr>
                <a:xfrm>
                  <a:off x="7048506" y="4251718"/>
                  <a:ext cx="897425" cy="276999"/>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2C0DBED2-D291-7941-BF97-B41729033C42}"/>
                    </a:ext>
                  </a:extLst>
                </p:cNvPr>
                <p:cNvSpPr/>
                <p:nvPr/>
              </p:nvSpPr>
              <p:spPr>
                <a:xfrm>
                  <a:off x="7739462" y="3682709"/>
                  <a:ext cx="724429"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en-GB" sz="1200" dirty="0">
                    <a:solidFill>
                      <a:schemeClr val="tx1">
                        <a:lumMod val="60000"/>
                        <a:lumOff val="40000"/>
                      </a:schemeClr>
                    </a:solidFill>
                  </a:endParaRPr>
                </a:p>
              </p:txBody>
            </p:sp>
          </mc:Choice>
          <mc:Fallback xmlns="">
            <p:sp>
              <p:nvSpPr>
                <p:cNvPr id="151" name="Rectangle 150">
                  <a:extLst>
                    <a:ext uri="{FF2B5EF4-FFF2-40B4-BE49-F238E27FC236}">
                      <a16:creationId xmlns:a16="http://schemas.microsoft.com/office/drawing/2014/main" id="{2C0DBED2-D291-7941-BF97-B41729033C42}"/>
                    </a:ext>
                  </a:extLst>
                </p:cNvPr>
                <p:cNvSpPr>
                  <a:spLocks noRot="1" noChangeAspect="1" noMove="1" noResize="1" noEditPoints="1" noAdjustHandles="1" noChangeArrowheads="1" noChangeShapeType="1" noTextEdit="1"/>
                </p:cNvSpPr>
                <p:nvPr/>
              </p:nvSpPr>
              <p:spPr>
                <a:xfrm>
                  <a:off x="7739462" y="3682709"/>
                  <a:ext cx="724429" cy="2769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Rectangle 151">
                  <a:extLst>
                    <a:ext uri="{FF2B5EF4-FFF2-40B4-BE49-F238E27FC236}">
                      <a16:creationId xmlns:a16="http://schemas.microsoft.com/office/drawing/2014/main" id="{E6BF9B6E-5413-4A4F-A93B-702ADB81152F}"/>
                    </a:ext>
                  </a:extLst>
                </p:cNvPr>
                <p:cNvSpPr/>
                <p:nvPr/>
              </p:nvSpPr>
              <p:spPr>
                <a:xfrm>
                  <a:off x="7828973" y="3860871"/>
                  <a:ext cx="54540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480" name="Rectangle 479">
                  <a:extLst>
                    <a:ext uri="{FF2B5EF4-FFF2-40B4-BE49-F238E27FC236}">
                      <a16:creationId xmlns:a16="http://schemas.microsoft.com/office/drawing/2014/main" id="{8669CE61-28A9-0D4A-B9C0-9820078D4998}"/>
                    </a:ext>
                  </a:extLst>
                </p:cNvPr>
                <p:cNvSpPr>
                  <a:spLocks noRot="1" noChangeAspect="1" noMove="1" noResize="1" noEditPoints="1" noAdjustHandles="1" noChangeArrowheads="1" noChangeShapeType="1" noTextEdit="1"/>
                </p:cNvSpPr>
                <p:nvPr/>
              </p:nvSpPr>
              <p:spPr>
                <a:xfrm>
                  <a:off x="7828973" y="3860871"/>
                  <a:ext cx="545406" cy="276999"/>
                </a:xfrm>
                <a:prstGeom prst="rect">
                  <a:avLst/>
                </a:prstGeom>
                <a:blipFill>
                  <a:blip r:embed="rId19"/>
                  <a:stretch>
                    <a:fillRect b="-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Rectangle 152">
                  <a:extLst>
                    <a:ext uri="{FF2B5EF4-FFF2-40B4-BE49-F238E27FC236}">
                      <a16:creationId xmlns:a16="http://schemas.microsoft.com/office/drawing/2014/main" id="{8D9F6AD4-FC81-C140-A2AD-C65156C54B5A}"/>
                    </a:ext>
                  </a:extLst>
                </p:cNvPr>
                <p:cNvSpPr/>
                <p:nvPr/>
              </p:nvSpPr>
              <p:spPr>
                <a:xfrm>
                  <a:off x="8119463" y="4428695"/>
                  <a:ext cx="72231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153" name="Rectangle 152">
                  <a:extLst>
                    <a:ext uri="{FF2B5EF4-FFF2-40B4-BE49-F238E27FC236}">
                      <a16:creationId xmlns:a16="http://schemas.microsoft.com/office/drawing/2014/main" id="{8D9F6AD4-FC81-C140-A2AD-C65156C54B5A}"/>
                    </a:ext>
                  </a:extLst>
                </p:cNvPr>
                <p:cNvSpPr>
                  <a:spLocks noRot="1" noChangeAspect="1" noMove="1" noResize="1" noEditPoints="1" noAdjustHandles="1" noChangeArrowheads="1" noChangeShapeType="1" noTextEdit="1"/>
                </p:cNvSpPr>
                <p:nvPr/>
              </p:nvSpPr>
              <p:spPr>
                <a:xfrm>
                  <a:off x="8119463" y="4428695"/>
                  <a:ext cx="722313" cy="461665"/>
                </a:xfrm>
                <a:prstGeom prst="rect">
                  <a:avLst/>
                </a:prstGeom>
                <a:blipFill>
                  <a:blip r:embed="rId20"/>
                  <a:stretch>
                    <a:fillRect b="-27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47C5A045-5901-064E-A92E-9192E0CBE2E3}"/>
                    </a:ext>
                  </a:extLst>
                </p:cNvPr>
                <p:cNvSpPr/>
                <p:nvPr/>
              </p:nvSpPr>
              <p:spPr>
                <a:xfrm>
                  <a:off x="8322563" y="4250996"/>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2" name="Rectangle 481">
                  <a:extLst>
                    <a:ext uri="{FF2B5EF4-FFF2-40B4-BE49-F238E27FC236}">
                      <a16:creationId xmlns:a16="http://schemas.microsoft.com/office/drawing/2014/main" id="{498EAF93-89DC-474B-BE29-818AD4B58452}"/>
                    </a:ext>
                  </a:extLst>
                </p:cNvPr>
                <p:cNvSpPr>
                  <a:spLocks noRot="1" noChangeAspect="1" noMove="1" noResize="1" noEditPoints="1" noAdjustHandles="1" noChangeArrowheads="1" noChangeShapeType="1" noTextEdit="1"/>
                </p:cNvSpPr>
                <p:nvPr/>
              </p:nvSpPr>
              <p:spPr>
                <a:xfrm>
                  <a:off x="8322563" y="4250996"/>
                  <a:ext cx="316112" cy="2769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49487842-0D04-9449-813F-8ECBD3B17911}"/>
                    </a:ext>
                  </a:extLst>
                </p:cNvPr>
                <p:cNvSpPr/>
                <p:nvPr/>
              </p:nvSpPr>
              <p:spPr>
                <a:xfrm>
                  <a:off x="7663610" y="3245268"/>
                  <a:ext cx="54540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𝐸𝑝𝑖𝑑</m:t>
                        </m:r>
                      </m:oMath>
                    </m:oMathPara>
                  </a14:m>
                  <a:endParaRPr lang="en-GB" sz="1200" dirty="0">
                    <a:solidFill>
                      <a:schemeClr val="tx1">
                        <a:lumMod val="60000"/>
                        <a:lumOff val="40000"/>
                      </a:schemeClr>
                    </a:solidFill>
                  </a:endParaRPr>
                </a:p>
              </p:txBody>
            </p:sp>
          </mc:Choice>
          <mc:Fallback xmlns="">
            <p:sp>
              <p:nvSpPr>
                <p:cNvPr id="483" name="Rectangle 482">
                  <a:extLst>
                    <a:ext uri="{FF2B5EF4-FFF2-40B4-BE49-F238E27FC236}">
                      <a16:creationId xmlns:a16="http://schemas.microsoft.com/office/drawing/2014/main" id="{25395C40-49FD-C14C-849F-4DBDC607A551}"/>
                    </a:ext>
                  </a:extLst>
                </p:cNvPr>
                <p:cNvSpPr>
                  <a:spLocks noRot="1" noChangeAspect="1" noMove="1" noResize="1" noEditPoints="1" noAdjustHandles="1" noChangeArrowheads="1" noChangeShapeType="1" noTextEdit="1"/>
                </p:cNvSpPr>
                <p:nvPr/>
              </p:nvSpPr>
              <p:spPr>
                <a:xfrm>
                  <a:off x="7663610" y="3245268"/>
                  <a:ext cx="545406" cy="276999"/>
                </a:xfrm>
                <a:prstGeom prst="rect">
                  <a:avLst/>
                </a:prstGeom>
                <a:blipFill>
                  <a:blip r:embed="rId22"/>
                  <a:stretch>
                    <a:fillRect b="-45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D2606072-F4D6-254B-B2B0-C0B75B86DFC3}"/>
                    </a:ext>
                  </a:extLst>
                </p:cNvPr>
                <p:cNvSpPr/>
                <p:nvPr/>
              </p:nvSpPr>
              <p:spPr>
                <a:xfrm>
                  <a:off x="9660501" y="2575579"/>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4" name="Rectangle 483">
                  <a:extLst>
                    <a:ext uri="{FF2B5EF4-FFF2-40B4-BE49-F238E27FC236}">
                      <a16:creationId xmlns:a16="http://schemas.microsoft.com/office/drawing/2014/main" id="{A99C13C6-A9B2-B74E-95A1-CA68927AD8A0}"/>
                    </a:ext>
                  </a:extLst>
                </p:cNvPr>
                <p:cNvSpPr>
                  <a:spLocks noRot="1" noChangeAspect="1" noMove="1" noResize="1" noEditPoints="1" noAdjustHandles="1" noChangeArrowheads="1" noChangeShapeType="1" noTextEdit="1"/>
                </p:cNvSpPr>
                <p:nvPr/>
              </p:nvSpPr>
              <p:spPr>
                <a:xfrm>
                  <a:off x="9660501" y="2575579"/>
                  <a:ext cx="316112" cy="27699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7C43D5CB-C0D6-B84C-A39A-EAEDF68A2B2A}"/>
                    </a:ext>
                  </a:extLst>
                </p:cNvPr>
                <p:cNvSpPr/>
                <p:nvPr/>
              </p:nvSpPr>
              <p:spPr>
                <a:xfrm>
                  <a:off x="7778257" y="3070728"/>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5" name="Rectangle 484">
                  <a:extLst>
                    <a:ext uri="{FF2B5EF4-FFF2-40B4-BE49-F238E27FC236}">
                      <a16:creationId xmlns:a16="http://schemas.microsoft.com/office/drawing/2014/main" id="{1817A160-AAC5-D14D-B8A2-F682ED342BA9}"/>
                    </a:ext>
                  </a:extLst>
                </p:cNvPr>
                <p:cNvSpPr>
                  <a:spLocks noRot="1" noChangeAspect="1" noMove="1" noResize="1" noEditPoints="1" noAdjustHandles="1" noChangeArrowheads="1" noChangeShapeType="1" noTextEdit="1"/>
                </p:cNvSpPr>
                <p:nvPr/>
              </p:nvSpPr>
              <p:spPr>
                <a:xfrm>
                  <a:off x="7778257" y="3070728"/>
                  <a:ext cx="316112" cy="2769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Rectangle 157">
                  <a:extLst>
                    <a:ext uri="{FF2B5EF4-FFF2-40B4-BE49-F238E27FC236}">
                      <a16:creationId xmlns:a16="http://schemas.microsoft.com/office/drawing/2014/main" id="{557A0BC1-DF82-2448-9E14-32043F197B6B}"/>
                    </a:ext>
                  </a:extLst>
                </p:cNvPr>
                <p:cNvSpPr/>
                <p:nvPr/>
              </p:nvSpPr>
              <p:spPr>
                <a:xfrm>
                  <a:off x="10636462" y="4795109"/>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6" name="Rectangle 485">
                  <a:extLst>
                    <a:ext uri="{FF2B5EF4-FFF2-40B4-BE49-F238E27FC236}">
                      <a16:creationId xmlns:a16="http://schemas.microsoft.com/office/drawing/2014/main" id="{5D4B931A-9F87-CC42-AA76-2C4089A225C5}"/>
                    </a:ext>
                  </a:extLst>
                </p:cNvPr>
                <p:cNvSpPr>
                  <a:spLocks noRot="1" noChangeAspect="1" noMove="1" noResize="1" noEditPoints="1" noAdjustHandles="1" noChangeArrowheads="1" noChangeShapeType="1" noTextEdit="1"/>
                </p:cNvSpPr>
                <p:nvPr/>
              </p:nvSpPr>
              <p:spPr>
                <a:xfrm>
                  <a:off x="10636462" y="4795109"/>
                  <a:ext cx="316112" cy="27699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Rectangle 158">
                  <a:extLst>
                    <a:ext uri="{FF2B5EF4-FFF2-40B4-BE49-F238E27FC236}">
                      <a16:creationId xmlns:a16="http://schemas.microsoft.com/office/drawing/2014/main" id="{7A207FF4-52CD-AB46-BC1E-5DAB246B82D5}"/>
                    </a:ext>
                  </a:extLst>
                </p:cNvPr>
                <p:cNvSpPr/>
                <p:nvPr/>
              </p:nvSpPr>
              <p:spPr>
                <a:xfrm>
                  <a:off x="10489151" y="4256331"/>
                  <a:ext cx="31611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ea typeface="Cambria Math" panose="02040503050406030204" pitchFamily="18" charset="0"/>
                          </a:rPr>
                          <m:t>∅</m:t>
                        </m:r>
                      </m:oMath>
                    </m:oMathPara>
                  </a14:m>
                  <a:endParaRPr lang="en-GB" sz="1200" dirty="0">
                    <a:solidFill>
                      <a:schemeClr val="tx1">
                        <a:lumMod val="60000"/>
                        <a:lumOff val="40000"/>
                      </a:schemeClr>
                    </a:solidFill>
                  </a:endParaRPr>
                </a:p>
              </p:txBody>
            </p:sp>
          </mc:Choice>
          <mc:Fallback xmlns="">
            <p:sp>
              <p:nvSpPr>
                <p:cNvPr id="487" name="Rectangle 486">
                  <a:extLst>
                    <a:ext uri="{FF2B5EF4-FFF2-40B4-BE49-F238E27FC236}">
                      <a16:creationId xmlns:a16="http://schemas.microsoft.com/office/drawing/2014/main" id="{36466194-C179-5D45-B00D-B9DD12BDDFE2}"/>
                    </a:ext>
                  </a:extLst>
                </p:cNvPr>
                <p:cNvSpPr>
                  <a:spLocks noRot="1" noChangeAspect="1" noMove="1" noResize="1" noEditPoints="1" noAdjustHandles="1" noChangeArrowheads="1" noChangeShapeType="1" noTextEdit="1"/>
                </p:cNvSpPr>
                <p:nvPr/>
              </p:nvSpPr>
              <p:spPr>
                <a:xfrm>
                  <a:off x="10489151" y="4256331"/>
                  <a:ext cx="316112" cy="276999"/>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873E2738-A71F-ED44-9437-42FCC2C53EE8}"/>
                    </a:ext>
                  </a:extLst>
                </p:cNvPr>
                <p:cNvSpPr/>
                <p:nvPr/>
              </p:nvSpPr>
              <p:spPr>
                <a:xfrm>
                  <a:off x="10336621" y="3903894"/>
                  <a:ext cx="103554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160" name="Rectangle 159">
                  <a:extLst>
                    <a:ext uri="{FF2B5EF4-FFF2-40B4-BE49-F238E27FC236}">
                      <a16:creationId xmlns:a16="http://schemas.microsoft.com/office/drawing/2014/main" id="{873E2738-A71F-ED44-9437-42FCC2C53EE8}"/>
                    </a:ext>
                  </a:extLst>
                </p:cNvPr>
                <p:cNvSpPr>
                  <a:spLocks noRot="1" noChangeAspect="1" noMove="1" noResize="1" noEditPoints="1" noAdjustHandles="1" noChangeArrowheads="1" noChangeShapeType="1" noTextEdit="1"/>
                </p:cNvSpPr>
                <p:nvPr/>
              </p:nvSpPr>
              <p:spPr>
                <a:xfrm>
                  <a:off x="10336621" y="3903894"/>
                  <a:ext cx="1035540" cy="276999"/>
                </a:xfrm>
                <a:prstGeom prst="rect">
                  <a:avLst/>
                </a:prstGeom>
                <a:blipFill>
                  <a:blip r:embed="rId27"/>
                  <a:stretch>
                    <a:fillRect b="-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B21380EC-E73B-2940-980B-A23EEB181D72}"/>
                    </a:ext>
                  </a:extLst>
                </p:cNvPr>
                <p:cNvSpPr/>
                <p:nvPr/>
              </p:nvSpPr>
              <p:spPr>
                <a:xfrm>
                  <a:off x="10490477" y="3699024"/>
                  <a:ext cx="72782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𝑑</m:t>
                            </m:r>
                          </m:e>
                        </m:d>
                      </m:oMath>
                    </m:oMathPara>
                  </a14:m>
                  <a:endParaRPr lang="en-GB" sz="1200" dirty="0">
                    <a:solidFill>
                      <a:schemeClr val="tx1">
                        <a:lumMod val="60000"/>
                        <a:lumOff val="40000"/>
                      </a:schemeClr>
                    </a:solidFill>
                  </a:endParaRPr>
                </a:p>
              </p:txBody>
            </p:sp>
          </mc:Choice>
          <mc:Fallback xmlns="">
            <p:sp>
              <p:nvSpPr>
                <p:cNvPr id="161" name="Rectangle 160">
                  <a:extLst>
                    <a:ext uri="{FF2B5EF4-FFF2-40B4-BE49-F238E27FC236}">
                      <a16:creationId xmlns:a16="http://schemas.microsoft.com/office/drawing/2014/main" id="{B21380EC-E73B-2940-980B-A23EEB181D72}"/>
                    </a:ext>
                  </a:extLst>
                </p:cNvPr>
                <p:cNvSpPr>
                  <a:spLocks noRot="1" noChangeAspect="1" noMove="1" noResize="1" noEditPoints="1" noAdjustHandles="1" noChangeArrowheads="1" noChangeShapeType="1" noTextEdit="1"/>
                </p:cNvSpPr>
                <p:nvPr/>
              </p:nvSpPr>
              <p:spPr>
                <a:xfrm>
                  <a:off x="10490477" y="3699024"/>
                  <a:ext cx="727828" cy="276999"/>
                </a:xfrm>
                <a:prstGeom prst="rect">
                  <a:avLst/>
                </a:prstGeom>
                <a:blipFill>
                  <a:blip r:embed="rId2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2F150C0C-940A-D440-9F16-5E0CC15662C6}"/>
                    </a:ext>
                  </a:extLst>
                </p:cNvPr>
                <p:cNvSpPr/>
                <p:nvPr/>
              </p:nvSpPr>
              <p:spPr>
                <a:xfrm>
                  <a:off x="10129437" y="4442219"/>
                  <a:ext cx="103554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𝑑</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162" name="Rectangle 161">
                  <a:extLst>
                    <a:ext uri="{FF2B5EF4-FFF2-40B4-BE49-F238E27FC236}">
                      <a16:creationId xmlns:a16="http://schemas.microsoft.com/office/drawing/2014/main" id="{2F150C0C-940A-D440-9F16-5E0CC15662C6}"/>
                    </a:ext>
                  </a:extLst>
                </p:cNvPr>
                <p:cNvSpPr>
                  <a:spLocks noRot="1" noChangeAspect="1" noMove="1" noResize="1" noEditPoints="1" noAdjustHandles="1" noChangeArrowheads="1" noChangeShapeType="1" noTextEdit="1"/>
                </p:cNvSpPr>
                <p:nvPr/>
              </p:nvSpPr>
              <p:spPr>
                <a:xfrm>
                  <a:off x="10129437" y="4442219"/>
                  <a:ext cx="1035540" cy="461665"/>
                </a:xfrm>
                <a:prstGeom prst="rect">
                  <a:avLst/>
                </a:prstGeom>
                <a:blipFill>
                  <a:blip r:embed="rId29"/>
                  <a:stretch>
                    <a:fillRect b="-54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3" name="Rectangle 162">
                  <a:extLst>
                    <a:ext uri="{FF2B5EF4-FFF2-40B4-BE49-F238E27FC236}">
                      <a16:creationId xmlns:a16="http://schemas.microsoft.com/office/drawing/2014/main" id="{B9CAE218-B118-8545-BC5E-928A435778AE}"/>
                    </a:ext>
                  </a:extLst>
                </p:cNvPr>
                <p:cNvSpPr/>
                <p:nvPr/>
              </p:nvSpPr>
              <p:spPr>
                <a:xfrm>
                  <a:off x="10281557" y="4961700"/>
                  <a:ext cx="102592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𝑁𝑎𝑡</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𝑑</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𝑖</m:t>
                            </m:r>
                          </m:e>
                        </m:d>
                        <m:r>
                          <a:rPr lang="de-DE" sz="1200" i="1">
                            <a:solidFill>
                              <a:schemeClr val="tx1">
                                <a:lumMod val="60000"/>
                                <a:lumOff val="40000"/>
                              </a:schemeClr>
                            </a:solidFill>
                            <a:latin typeface="Cambria Math" panose="02040503050406030204" pitchFamily="18" charset="0"/>
                          </a:rPr>
                          <m:t>,</m:t>
                        </m:r>
                        <m:r>
                          <a:rPr lang="de-DE" sz="1200" i="1">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163" name="Rectangle 162">
                  <a:extLst>
                    <a:ext uri="{FF2B5EF4-FFF2-40B4-BE49-F238E27FC236}">
                      <a16:creationId xmlns:a16="http://schemas.microsoft.com/office/drawing/2014/main" id="{B9CAE218-B118-8545-BC5E-928A435778AE}"/>
                    </a:ext>
                  </a:extLst>
                </p:cNvPr>
                <p:cNvSpPr>
                  <a:spLocks noRot="1" noChangeAspect="1" noMove="1" noResize="1" noEditPoints="1" noAdjustHandles="1" noChangeArrowheads="1" noChangeShapeType="1" noTextEdit="1"/>
                </p:cNvSpPr>
                <p:nvPr/>
              </p:nvSpPr>
              <p:spPr>
                <a:xfrm>
                  <a:off x="10281557" y="4961700"/>
                  <a:ext cx="1025922" cy="461665"/>
                </a:xfrm>
                <a:prstGeom prst="rect">
                  <a:avLst/>
                </a:prstGeom>
                <a:blipFill>
                  <a:blip r:embed="rId30"/>
                  <a:stretch>
                    <a:fillRect b="-54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4" name="Rectangle 163">
                  <a:extLst>
                    <a:ext uri="{FF2B5EF4-FFF2-40B4-BE49-F238E27FC236}">
                      <a16:creationId xmlns:a16="http://schemas.microsoft.com/office/drawing/2014/main" id="{45A2CFDA-3981-E649-BA28-2C909EA217B5}"/>
                    </a:ext>
                  </a:extLst>
                </p:cNvPr>
                <p:cNvSpPr/>
                <p:nvPr/>
              </p:nvSpPr>
              <p:spPr>
                <a:xfrm>
                  <a:off x="8237487" y="5060755"/>
                  <a:ext cx="7223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164" name="Rectangle 163">
                  <a:extLst>
                    <a:ext uri="{FF2B5EF4-FFF2-40B4-BE49-F238E27FC236}">
                      <a16:creationId xmlns:a16="http://schemas.microsoft.com/office/drawing/2014/main" id="{45A2CFDA-3981-E649-BA28-2C909EA217B5}"/>
                    </a:ext>
                  </a:extLst>
                </p:cNvPr>
                <p:cNvSpPr>
                  <a:spLocks noRot="1" noChangeAspect="1" noMove="1" noResize="1" noEditPoints="1" noAdjustHandles="1" noChangeArrowheads="1" noChangeShapeType="1" noTextEdit="1"/>
                </p:cNvSpPr>
                <p:nvPr/>
              </p:nvSpPr>
              <p:spPr>
                <a:xfrm>
                  <a:off x="8237487" y="5060755"/>
                  <a:ext cx="722314" cy="461665"/>
                </a:xfrm>
                <a:prstGeom prst="rect">
                  <a:avLst/>
                </a:prstGeom>
                <a:blipFill>
                  <a:blip r:embed="rId31"/>
                  <a:stretch>
                    <a:fillRect b="-26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5" name="Rectangle 164">
                  <a:extLst>
                    <a:ext uri="{FF2B5EF4-FFF2-40B4-BE49-F238E27FC236}">
                      <a16:creationId xmlns:a16="http://schemas.microsoft.com/office/drawing/2014/main" id="{051F88EE-60B9-BA43-9D73-42BCC16AAB7B}"/>
                    </a:ext>
                  </a:extLst>
                </p:cNvPr>
                <p:cNvSpPr/>
                <p:nvPr/>
              </p:nvSpPr>
              <p:spPr>
                <a:xfrm>
                  <a:off x="7136061" y="4433410"/>
                  <a:ext cx="7223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charset="0"/>
                          </a:rPr>
                          <m:t>𝑆𝑖𝑐𝑘</m:t>
                        </m:r>
                        <m:d>
                          <m:dPr>
                            <m:ctrlPr>
                              <a:rPr lang="de-DE" sz="1200" i="1">
                                <a:solidFill>
                                  <a:schemeClr val="tx1">
                                    <a:lumMod val="60000"/>
                                    <a:lumOff val="40000"/>
                                  </a:schemeClr>
                                </a:solidFill>
                                <a:latin typeface="Cambria Math" panose="02040503050406030204" pitchFamily="18" charset="0"/>
                              </a:rPr>
                            </m:ctrlPr>
                          </m:dPr>
                          <m:e>
                            <m:r>
                              <a:rPr lang="de-DE" sz="1200" i="1" smtClean="0">
                                <a:solidFill>
                                  <a:schemeClr val="tx1">
                                    <a:lumMod val="60000"/>
                                    <a:lumOff val="40000"/>
                                  </a:schemeClr>
                                </a:solidFill>
                                <a:latin typeface="Cambria Math" panose="02040503050406030204" pitchFamily="18" charset="0"/>
                              </a:rPr>
                              <m:t>𝑥</m:t>
                            </m:r>
                          </m:e>
                        </m:d>
                      </m:oMath>
                    </m:oMathPara>
                  </a14:m>
                  <a:endParaRPr lang="de-DE" sz="1200" i="1" dirty="0">
                    <a:solidFill>
                      <a:schemeClr val="tx1">
                        <a:lumMod val="60000"/>
                        <a:lumOff val="4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i="1">
                            <a:solidFill>
                              <a:schemeClr val="tx1">
                                <a:lumMod val="60000"/>
                                <a:lumOff val="40000"/>
                              </a:schemeClr>
                            </a:solidFill>
                            <a:latin typeface="Cambria Math" charset="0"/>
                          </a:rPr>
                          <m:t>𝐸𝑝𝑖𝑑</m:t>
                        </m:r>
                      </m:oMath>
                    </m:oMathPara>
                  </a14:m>
                  <a:endParaRPr lang="en-GB" sz="1200" dirty="0">
                    <a:solidFill>
                      <a:schemeClr val="tx1">
                        <a:lumMod val="60000"/>
                        <a:lumOff val="40000"/>
                      </a:schemeClr>
                    </a:solidFill>
                  </a:endParaRPr>
                </a:p>
              </p:txBody>
            </p:sp>
          </mc:Choice>
          <mc:Fallback xmlns="">
            <p:sp>
              <p:nvSpPr>
                <p:cNvPr id="165" name="Rectangle 164">
                  <a:extLst>
                    <a:ext uri="{FF2B5EF4-FFF2-40B4-BE49-F238E27FC236}">
                      <a16:creationId xmlns:a16="http://schemas.microsoft.com/office/drawing/2014/main" id="{051F88EE-60B9-BA43-9D73-42BCC16AAB7B}"/>
                    </a:ext>
                  </a:extLst>
                </p:cNvPr>
                <p:cNvSpPr>
                  <a:spLocks noRot="1" noChangeAspect="1" noMove="1" noResize="1" noEditPoints="1" noAdjustHandles="1" noChangeArrowheads="1" noChangeShapeType="1" noTextEdit="1"/>
                </p:cNvSpPr>
                <p:nvPr/>
              </p:nvSpPr>
              <p:spPr>
                <a:xfrm>
                  <a:off x="7136061" y="4433410"/>
                  <a:ext cx="722314" cy="461665"/>
                </a:xfrm>
                <a:prstGeom prst="rect">
                  <a:avLst/>
                </a:prstGeom>
                <a:blipFill>
                  <a:blip r:embed="rId32"/>
                  <a:stretch>
                    <a:fillRect b="-54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6" name="Rectangle 165">
                  <a:extLst>
                    <a:ext uri="{FF2B5EF4-FFF2-40B4-BE49-F238E27FC236}">
                      <a16:creationId xmlns:a16="http://schemas.microsoft.com/office/drawing/2014/main" id="{3E949D55-2036-6640-BFDB-479BF4B72E91}"/>
                    </a:ext>
                  </a:extLst>
                </p:cNvPr>
                <p:cNvSpPr/>
                <p:nvPr/>
              </p:nvSpPr>
              <p:spPr>
                <a:xfrm>
                  <a:off x="7654168" y="5536902"/>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2</m:t>
                            </m:r>
                          </m:sub>
                        </m:sSub>
                      </m:oMath>
                    </m:oMathPara>
                  </a14:m>
                  <a:endParaRPr lang="en-GB" sz="1798" dirty="0"/>
                </a:p>
              </p:txBody>
            </p:sp>
          </mc:Choice>
          <mc:Fallback xmlns="">
            <p:sp>
              <p:nvSpPr>
                <p:cNvPr id="494" name="Rectangle 493">
                  <a:extLst>
                    <a:ext uri="{FF2B5EF4-FFF2-40B4-BE49-F238E27FC236}">
                      <a16:creationId xmlns:a16="http://schemas.microsoft.com/office/drawing/2014/main" id="{21DDF6E0-5DAA-184A-BCEB-33C6BAD88896}"/>
                    </a:ext>
                  </a:extLst>
                </p:cNvPr>
                <p:cNvSpPr>
                  <a:spLocks noRot="1" noChangeAspect="1" noMove="1" noResize="1" noEditPoints="1" noAdjustHandles="1" noChangeArrowheads="1" noChangeShapeType="1" noTextEdit="1"/>
                </p:cNvSpPr>
                <p:nvPr/>
              </p:nvSpPr>
              <p:spPr>
                <a:xfrm>
                  <a:off x="7654168" y="5536902"/>
                  <a:ext cx="478080" cy="369012"/>
                </a:xfrm>
                <a:prstGeom prst="rect">
                  <a:avLst/>
                </a:prstGeom>
                <a:blipFill>
                  <a:blip r:embed="rId33"/>
                  <a:stretch>
                    <a:fillRect b="-6667"/>
                  </a:stretch>
                </a:blipFill>
              </p:spPr>
              <p:txBody>
                <a:bodyPr/>
                <a:lstStyle/>
                <a:p>
                  <a:r>
                    <a:rPr lang="en-GB">
                      <a:noFill/>
                    </a:rPr>
                    <a:t> </a:t>
                  </a:r>
                </a:p>
              </p:txBody>
            </p:sp>
          </mc:Fallback>
        </mc:AlternateContent>
        <p:cxnSp>
          <p:nvCxnSpPr>
            <p:cNvPr id="167" name="Straight Connector 166">
              <a:extLst>
                <a:ext uri="{FF2B5EF4-FFF2-40B4-BE49-F238E27FC236}">
                  <a16:creationId xmlns:a16="http://schemas.microsoft.com/office/drawing/2014/main" id="{65B411A3-549E-A84B-98A1-C705868D3EC9}"/>
                </a:ext>
              </a:extLst>
            </p:cNvPr>
            <p:cNvCxnSpPr>
              <a:cxnSpLocks/>
              <a:stCxn id="166" idx="0"/>
              <a:endCxn id="168" idx="4"/>
            </p:cNvCxnSpPr>
            <p:nvPr/>
          </p:nvCxnSpPr>
          <p:spPr>
            <a:xfrm flipV="1">
              <a:off x="7893208" y="4584824"/>
              <a:ext cx="6307" cy="95207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B836A301-1BEF-D442-B647-0898FC7E723B}"/>
                </a:ext>
              </a:extLst>
            </p:cNvPr>
            <p:cNvSpPr/>
            <p:nvPr/>
          </p:nvSpPr>
          <p:spPr>
            <a:xfrm>
              <a:off x="7863552" y="4512899"/>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169" name="Rectangle 168">
                  <a:extLst>
                    <a:ext uri="{FF2B5EF4-FFF2-40B4-BE49-F238E27FC236}">
                      <a16:creationId xmlns:a16="http://schemas.microsoft.com/office/drawing/2014/main" id="{0853E977-4C93-1642-8866-A92526034B4D}"/>
                    </a:ext>
                  </a:extLst>
                </p:cNvPr>
                <p:cNvSpPr/>
                <p:nvPr/>
              </p:nvSpPr>
              <p:spPr>
                <a:xfrm>
                  <a:off x="8775436" y="5540251"/>
                  <a:ext cx="478080" cy="369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ea typeface="Cambria Math" panose="02040503050406030204" pitchFamily="18" charset="0"/>
                              </a:rPr>
                            </m:ctrlPr>
                          </m:sSubPr>
                          <m:e>
                            <m:r>
                              <a:rPr lang="de-DE" sz="1798" b="0" i="1" smtClean="0">
                                <a:latin typeface="Cambria Math" panose="02040503050406030204" pitchFamily="18" charset="0"/>
                                <a:ea typeface="Cambria Math" panose="02040503050406030204" pitchFamily="18" charset="0"/>
                              </a:rPr>
                              <m:t>𝑔</m:t>
                            </m:r>
                          </m:e>
                          <m:sub>
                            <m:r>
                              <a:rPr lang="en-GB" sz="1798" i="1" smtClean="0">
                                <a:latin typeface="Cambria Math" panose="02040503050406030204" pitchFamily="18" charset="0"/>
                                <a:ea typeface="Cambria Math" panose="02040503050406030204" pitchFamily="18" charset="0"/>
                              </a:rPr>
                              <m:t>3</m:t>
                            </m:r>
                          </m:sub>
                        </m:sSub>
                      </m:oMath>
                    </m:oMathPara>
                  </a14:m>
                  <a:endParaRPr lang="en-GB" sz="1798" dirty="0"/>
                </a:p>
              </p:txBody>
            </p:sp>
          </mc:Choice>
          <mc:Fallback xmlns="">
            <p:sp>
              <p:nvSpPr>
                <p:cNvPr id="497" name="Rectangle 496">
                  <a:extLst>
                    <a:ext uri="{FF2B5EF4-FFF2-40B4-BE49-F238E27FC236}">
                      <a16:creationId xmlns:a16="http://schemas.microsoft.com/office/drawing/2014/main" id="{C5424790-3696-C545-8DBF-466DCFE3D2FD}"/>
                    </a:ext>
                  </a:extLst>
                </p:cNvPr>
                <p:cNvSpPr>
                  <a:spLocks noRot="1" noChangeAspect="1" noMove="1" noResize="1" noEditPoints="1" noAdjustHandles="1" noChangeArrowheads="1" noChangeShapeType="1" noTextEdit="1"/>
                </p:cNvSpPr>
                <p:nvPr/>
              </p:nvSpPr>
              <p:spPr>
                <a:xfrm>
                  <a:off x="8775436" y="5540251"/>
                  <a:ext cx="478080" cy="369012"/>
                </a:xfrm>
                <a:prstGeom prst="rect">
                  <a:avLst/>
                </a:prstGeom>
                <a:blipFill>
                  <a:blip r:embed="rId34"/>
                  <a:stretch>
                    <a:fillRect b="-6667"/>
                  </a:stretch>
                </a:blipFill>
              </p:spPr>
              <p:txBody>
                <a:bodyPr/>
                <a:lstStyle/>
                <a:p>
                  <a:r>
                    <a:rPr lang="en-GB">
                      <a:noFill/>
                    </a:rPr>
                    <a:t> </a:t>
                  </a:r>
                </a:p>
              </p:txBody>
            </p:sp>
          </mc:Fallback>
        </mc:AlternateContent>
        <p:cxnSp>
          <p:nvCxnSpPr>
            <p:cNvPr id="170" name="Straight Connector 169">
              <a:extLst>
                <a:ext uri="{FF2B5EF4-FFF2-40B4-BE49-F238E27FC236}">
                  <a16:creationId xmlns:a16="http://schemas.microsoft.com/office/drawing/2014/main" id="{9A0A86E7-16D4-2D42-9DA5-A9FC80143C02}"/>
                </a:ext>
              </a:extLst>
            </p:cNvPr>
            <p:cNvCxnSpPr>
              <a:cxnSpLocks/>
              <a:stCxn id="169" idx="0"/>
              <a:endCxn id="172" idx="4"/>
            </p:cNvCxnSpPr>
            <p:nvPr/>
          </p:nvCxnSpPr>
          <p:spPr>
            <a:xfrm flipV="1">
              <a:off x="9014476" y="5205304"/>
              <a:ext cx="1" cy="334947"/>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C1DBD7B-926C-0445-A325-6BD0EBE3E922}"/>
                </a:ext>
              </a:extLst>
            </p:cNvPr>
            <p:cNvCxnSpPr>
              <a:cxnSpLocks/>
              <a:stCxn id="172" idx="0"/>
              <a:endCxn id="173" idx="4"/>
            </p:cNvCxnSpPr>
            <p:nvPr/>
          </p:nvCxnSpPr>
          <p:spPr>
            <a:xfrm flipH="1" flipV="1">
              <a:off x="9014476" y="4800861"/>
              <a:ext cx="1" cy="332518"/>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2" name="Oval 171">
              <a:extLst>
                <a:ext uri="{FF2B5EF4-FFF2-40B4-BE49-F238E27FC236}">
                  <a16:creationId xmlns:a16="http://schemas.microsoft.com/office/drawing/2014/main" id="{5A4BEFE8-BC94-FA40-B850-3E1202523F46}"/>
                </a:ext>
              </a:extLst>
            </p:cNvPr>
            <p:cNvSpPr/>
            <p:nvPr/>
          </p:nvSpPr>
          <p:spPr>
            <a:xfrm>
              <a:off x="8978514" y="5133379"/>
              <a:ext cx="71925" cy="719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99CE8461-A8D6-BF48-A717-933074B4B2C5}"/>
                    </a:ext>
                  </a:extLst>
                </p:cNvPr>
                <p:cNvSpPr txBox="1">
                  <a:spLocks/>
                </p:cNvSpPr>
                <p:nvPr/>
              </p:nvSpPr>
              <p:spPr>
                <a:xfrm>
                  <a:off x="8762476" y="4296861"/>
                  <a:ext cx="504000" cy="504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r>
                          <a:rPr lang="de-DE" sz="1200" b="0" i="1" smtClean="0">
                            <a:latin typeface="Cambria Math" panose="02040503050406030204" pitchFamily="18" charset="0"/>
                            <a:ea typeface="Cambria Math" panose="02040503050406030204" pitchFamily="18" charset="0"/>
                          </a:rPr>
                          <m:t>𝑚</m:t>
                        </m:r>
                        <m:r>
                          <a:rPr lang="de-DE" sz="1200" i="1">
                            <a:latin typeface="Cambria Math" panose="02040503050406030204" pitchFamily="18" charset="0"/>
                            <a:ea typeface="Cambria Math" panose="02040503050406030204" pitchFamily="18" charset="0"/>
                          </a:rPr>
                          <m:t> :⊤</m:t>
                        </m:r>
                      </m:oMath>
                    </m:oMathPara>
                  </a14:m>
                  <a:endParaRPr lang="en-GB" sz="1200" dirty="0"/>
                </a:p>
              </p:txBody>
            </p:sp>
          </mc:Choice>
          <mc:Fallback xmlns="">
            <p:sp>
              <p:nvSpPr>
                <p:cNvPr id="501" name="TextBox 500">
                  <a:extLst>
                    <a:ext uri="{FF2B5EF4-FFF2-40B4-BE49-F238E27FC236}">
                      <a16:creationId xmlns:a16="http://schemas.microsoft.com/office/drawing/2014/main" id="{E7903046-253F-CA45-8127-D158CB0F134D}"/>
                    </a:ext>
                  </a:extLst>
                </p:cNvPr>
                <p:cNvSpPr txBox="1">
                  <a:spLocks noRot="1" noChangeAspect="1" noMove="1" noResize="1" noEditPoints="1" noAdjustHandles="1" noChangeArrowheads="1" noChangeShapeType="1" noTextEdit="1"/>
                </p:cNvSpPr>
                <p:nvPr/>
              </p:nvSpPr>
              <p:spPr>
                <a:xfrm>
                  <a:off x="8762476" y="4296861"/>
                  <a:ext cx="504000" cy="504000"/>
                </a:xfrm>
                <a:prstGeom prst="ellipse">
                  <a:avLst/>
                </a:prstGeom>
                <a:blipFill>
                  <a:blip r:embed="rId35"/>
                  <a:stretch>
                    <a:fillRect/>
                  </a:stretch>
                </a:blipFill>
                <a:ln w="9525"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CCFEE535-99A9-A841-88B0-3EDFFA483C9A}"/>
                    </a:ext>
                  </a:extLst>
                </p:cNvPr>
                <p:cNvSpPr/>
                <p:nvPr/>
              </p:nvSpPr>
              <p:spPr>
                <a:xfrm>
                  <a:off x="9216847" y="4410362"/>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smtClean="0">
                                <a:latin typeface="Cambria Math" panose="02040503050406030204" pitchFamily="18" charset="0"/>
                              </a:rPr>
                            </m:ctrlPr>
                          </m:sSubPr>
                          <m:e>
                            <m:r>
                              <a:rPr lang="de-DE" sz="1200" i="1" dirty="0">
                                <a:latin typeface="Cambria Math" panose="02040503050406030204" pitchFamily="18" charset="0"/>
                              </a:rPr>
                              <m:t>𝑇</m:t>
                            </m:r>
                          </m:e>
                          <m:sub>
                            <m:r>
                              <a:rPr lang="de-DE" sz="1200" b="0" i="1" dirty="0" smtClean="0">
                                <a:latin typeface="Cambria Math" panose="02040503050406030204" pitchFamily="18" charset="0"/>
                              </a:rPr>
                              <m:t>𝑀</m:t>
                            </m:r>
                          </m:sub>
                        </m:sSub>
                      </m:oMath>
                    </m:oMathPara>
                  </a14:m>
                  <a:endParaRPr lang="en-GB" sz="1200" dirty="0"/>
                </a:p>
              </p:txBody>
            </p:sp>
          </mc:Choice>
          <mc:Fallback xmlns="">
            <p:sp>
              <p:nvSpPr>
                <p:cNvPr id="502" name="Rectangle 501">
                  <a:extLst>
                    <a:ext uri="{FF2B5EF4-FFF2-40B4-BE49-F238E27FC236}">
                      <a16:creationId xmlns:a16="http://schemas.microsoft.com/office/drawing/2014/main" id="{D71915F7-D194-014F-9C6F-9FE8FCD4B703}"/>
                    </a:ext>
                  </a:extLst>
                </p:cNvPr>
                <p:cNvSpPr>
                  <a:spLocks noRot="1" noChangeAspect="1" noMove="1" noResize="1" noEditPoints="1" noAdjustHandles="1" noChangeArrowheads="1" noChangeShapeType="1" noTextEdit="1"/>
                </p:cNvSpPr>
                <p:nvPr/>
              </p:nvSpPr>
              <p:spPr>
                <a:xfrm>
                  <a:off x="9216847" y="4410362"/>
                  <a:ext cx="403316" cy="276999"/>
                </a:xfrm>
                <a:prstGeom prst="rect">
                  <a:avLst/>
                </a:prstGeom>
                <a:blipFill>
                  <a:blip r:embed="rId3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7394682A-5036-9045-97C1-1D25886C1300}"/>
                    </a:ext>
                  </a:extLst>
                </p:cNvPr>
                <p:cNvSpPr/>
                <p:nvPr/>
              </p:nvSpPr>
              <p:spPr>
                <a:xfrm>
                  <a:off x="8982148" y="5025389"/>
                  <a:ext cx="40331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dirty="0">
                                <a:latin typeface="Cambria Math" panose="02040503050406030204" pitchFamily="18" charset="0"/>
                              </a:rPr>
                            </m:ctrlPr>
                          </m:sSubPr>
                          <m:e>
                            <m:r>
                              <a:rPr lang="de-DE" sz="1200" i="1" dirty="0">
                                <a:latin typeface="Cambria Math" panose="02040503050406030204" pitchFamily="18" charset="0"/>
                              </a:rPr>
                              <m:t>𝑇</m:t>
                            </m:r>
                          </m:e>
                          <m:sub>
                            <m:r>
                              <a:rPr lang="de-DE" sz="1200" i="1" dirty="0">
                                <a:latin typeface="Cambria Math" panose="02040503050406030204" pitchFamily="18" charset="0"/>
                              </a:rPr>
                              <m:t>𝑚</m:t>
                            </m:r>
                          </m:sub>
                        </m:sSub>
                      </m:oMath>
                    </m:oMathPara>
                  </a14:m>
                  <a:endParaRPr lang="en-GB" sz="1200" dirty="0"/>
                </a:p>
              </p:txBody>
            </p:sp>
          </mc:Choice>
          <mc:Fallback xmlns="">
            <p:sp>
              <p:nvSpPr>
                <p:cNvPr id="503" name="Rectangle 502">
                  <a:extLst>
                    <a:ext uri="{FF2B5EF4-FFF2-40B4-BE49-F238E27FC236}">
                      <a16:creationId xmlns:a16="http://schemas.microsoft.com/office/drawing/2014/main" id="{8F899E30-C683-DB4A-8BE7-E09746ABB358}"/>
                    </a:ext>
                  </a:extLst>
                </p:cNvPr>
                <p:cNvSpPr>
                  <a:spLocks noRot="1" noChangeAspect="1" noMove="1" noResize="1" noEditPoints="1" noAdjustHandles="1" noChangeArrowheads="1" noChangeShapeType="1" noTextEdit="1"/>
                </p:cNvSpPr>
                <p:nvPr/>
              </p:nvSpPr>
              <p:spPr>
                <a:xfrm>
                  <a:off x="8982148" y="5025389"/>
                  <a:ext cx="403316" cy="276999"/>
                </a:xfrm>
                <a:prstGeom prst="rect">
                  <a:avLst/>
                </a:prstGeom>
                <a:blipFill>
                  <a:blip r:embed="rId3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6" name="Rectangle 175">
                  <a:extLst>
                    <a:ext uri="{FF2B5EF4-FFF2-40B4-BE49-F238E27FC236}">
                      <a16:creationId xmlns:a16="http://schemas.microsoft.com/office/drawing/2014/main" id="{453B2D2A-43C6-FD49-AB15-003AA84245D5}"/>
                    </a:ext>
                  </a:extLst>
                </p:cNvPr>
                <p:cNvSpPr/>
                <p:nvPr/>
              </p:nvSpPr>
              <p:spPr>
                <a:xfrm>
                  <a:off x="10486759" y="3244735"/>
                  <a:ext cx="54380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tx1">
                                <a:lumMod val="60000"/>
                                <a:lumOff val="40000"/>
                              </a:schemeClr>
                            </a:solidFill>
                            <a:latin typeface="Cambria Math" panose="02040503050406030204" pitchFamily="18" charset="0"/>
                          </a:rPr>
                          <m:t>𝐸𝑝𝑖𝑑</m:t>
                        </m:r>
                      </m:oMath>
                    </m:oMathPara>
                  </a14:m>
                  <a:endParaRPr lang="de-DE" sz="1200" i="1" dirty="0">
                    <a:solidFill>
                      <a:schemeClr val="tx1">
                        <a:lumMod val="60000"/>
                        <a:lumOff val="40000"/>
                      </a:schemeClr>
                    </a:solidFill>
                    <a:latin typeface="Cambria Math" panose="02040503050406030204" pitchFamily="18" charset="0"/>
                  </a:endParaRPr>
                </a:p>
              </p:txBody>
            </p:sp>
          </mc:Choice>
          <mc:Fallback xmlns="">
            <p:sp>
              <p:nvSpPr>
                <p:cNvPr id="504" name="Rectangle 503">
                  <a:extLst>
                    <a:ext uri="{FF2B5EF4-FFF2-40B4-BE49-F238E27FC236}">
                      <a16:creationId xmlns:a16="http://schemas.microsoft.com/office/drawing/2014/main" id="{0B2E0A89-A28C-2541-8BAB-ACACB3D0922A}"/>
                    </a:ext>
                  </a:extLst>
                </p:cNvPr>
                <p:cNvSpPr>
                  <a:spLocks noRot="1" noChangeAspect="1" noMove="1" noResize="1" noEditPoints="1" noAdjustHandles="1" noChangeArrowheads="1" noChangeShapeType="1" noTextEdit="1"/>
                </p:cNvSpPr>
                <p:nvPr/>
              </p:nvSpPr>
              <p:spPr>
                <a:xfrm>
                  <a:off x="10486759" y="3244735"/>
                  <a:ext cx="543803" cy="276999"/>
                </a:xfrm>
                <a:prstGeom prst="rect">
                  <a:avLst/>
                </a:prstGeom>
                <a:blipFill>
                  <a:blip r:embed="rId38"/>
                  <a:stretch>
                    <a:fillRect b="-43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A6095E27-0AC4-FF4B-BB88-5164C2AC625D}"/>
                    </a:ext>
                  </a:extLst>
                </p:cNvPr>
                <p:cNvSpPr/>
                <p:nvPr/>
              </p:nvSpPr>
              <p:spPr>
                <a:xfrm>
                  <a:off x="10431679" y="3048773"/>
                  <a:ext cx="65396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lumMod val="60000"/>
                                <a:lumOff val="40000"/>
                              </a:schemeClr>
                            </a:solidFill>
                            <a:latin typeface="Cambria Math" panose="02040503050406030204" pitchFamily="18" charset="0"/>
                          </a:rPr>
                          <m:t>𝐴𝑐𝑐</m:t>
                        </m:r>
                        <m:d>
                          <m:dPr>
                            <m:ctrlPr>
                              <a:rPr lang="de-DE" sz="1200" i="1">
                                <a:solidFill>
                                  <a:schemeClr val="tx1">
                                    <a:lumMod val="60000"/>
                                    <a:lumOff val="40000"/>
                                  </a:schemeClr>
                                </a:solidFill>
                                <a:latin typeface="Cambria Math" panose="02040503050406030204" pitchFamily="18" charset="0"/>
                              </a:rPr>
                            </m:ctrlPr>
                          </m:dPr>
                          <m:e>
                            <m:r>
                              <a:rPr lang="de-DE" sz="1200" b="0" i="1" smtClean="0">
                                <a:solidFill>
                                  <a:schemeClr val="tx1">
                                    <a:lumMod val="60000"/>
                                    <a:lumOff val="40000"/>
                                  </a:schemeClr>
                                </a:solidFill>
                                <a:latin typeface="Cambria Math" panose="02040503050406030204" pitchFamily="18" charset="0"/>
                              </a:rPr>
                              <m:t>𝐼</m:t>
                            </m:r>
                          </m:e>
                        </m:d>
                      </m:oMath>
                    </m:oMathPara>
                  </a14:m>
                  <a:endParaRPr lang="en-GB" sz="1200" dirty="0">
                    <a:solidFill>
                      <a:schemeClr val="tx1">
                        <a:lumMod val="60000"/>
                        <a:lumOff val="40000"/>
                      </a:schemeClr>
                    </a:solidFill>
                  </a:endParaRPr>
                </a:p>
              </p:txBody>
            </p:sp>
          </mc:Choice>
          <mc:Fallback xmlns="">
            <p:sp>
              <p:nvSpPr>
                <p:cNvPr id="177" name="Rectangle 176">
                  <a:extLst>
                    <a:ext uri="{FF2B5EF4-FFF2-40B4-BE49-F238E27FC236}">
                      <a16:creationId xmlns:a16="http://schemas.microsoft.com/office/drawing/2014/main" id="{A6095E27-0AC4-FF4B-BB88-5164C2AC625D}"/>
                    </a:ext>
                  </a:extLst>
                </p:cNvPr>
                <p:cNvSpPr>
                  <a:spLocks noRot="1" noChangeAspect="1" noMove="1" noResize="1" noEditPoints="1" noAdjustHandles="1" noChangeArrowheads="1" noChangeShapeType="1" noTextEdit="1"/>
                </p:cNvSpPr>
                <p:nvPr/>
              </p:nvSpPr>
              <p:spPr>
                <a:xfrm>
                  <a:off x="10431679" y="3048773"/>
                  <a:ext cx="653962" cy="276999"/>
                </a:xfrm>
                <a:prstGeom prst="rect">
                  <a:avLst/>
                </a:prstGeom>
                <a:blipFill>
                  <a:blip r:embed="rId39"/>
                  <a:stretch>
                    <a:fillRect/>
                  </a:stretch>
                </a:blipFill>
              </p:spPr>
              <p:txBody>
                <a:bodyPr/>
                <a:lstStyle/>
                <a:p>
                  <a:r>
                    <a:rPr lang="en-GB">
                      <a:noFill/>
                    </a:rPr>
                    <a:t> </a:t>
                  </a:r>
                </a:p>
              </p:txBody>
            </p:sp>
          </mc:Fallback>
        </mc:AlternateContent>
      </p:grpSp>
      <p:grpSp>
        <p:nvGrpSpPr>
          <p:cNvPr id="178" name="Group 177">
            <a:extLst>
              <a:ext uri="{FF2B5EF4-FFF2-40B4-BE49-F238E27FC236}">
                <a16:creationId xmlns:a16="http://schemas.microsoft.com/office/drawing/2014/main" id="{7D8F0877-086A-0B41-AEA1-A971B87FD75D}"/>
              </a:ext>
            </a:extLst>
          </p:cNvPr>
          <p:cNvGrpSpPr/>
          <p:nvPr/>
        </p:nvGrpSpPr>
        <p:grpSpPr>
          <a:xfrm>
            <a:off x="8169497" y="745865"/>
            <a:ext cx="3658145" cy="1650928"/>
            <a:chOff x="6907622" y="3651587"/>
            <a:chExt cx="5051915" cy="2279933"/>
          </a:xfrm>
        </p:grpSpPr>
        <p:grpSp>
          <p:nvGrpSpPr>
            <p:cNvPr id="179" name="Group 178">
              <a:extLst>
                <a:ext uri="{FF2B5EF4-FFF2-40B4-BE49-F238E27FC236}">
                  <a16:creationId xmlns:a16="http://schemas.microsoft.com/office/drawing/2014/main" id="{80CDFE0A-A433-BA47-B2BB-B494706A9033}"/>
                </a:ext>
              </a:extLst>
            </p:cNvPr>
            <p:cNvGrpSpPr/>
            <p:nvPr/>
          </p:nvGrpSpPr>
          <p:grpSpPr>
            <a:xfrm>
              <a:off x="8323703" y="3758390"/>
              <a:ext cx="1952714" cy="514051"/>
              <a:chOff x="8737128" y="3128966"/>
              <a:chExt cx="1952714" cy="514051"/>
            </a:xfrm>
          </p:grpSpPr>
          <p:cxnSp>
            <p:nvCxnSpPr>
              <p:cNvPr id="207" name="Straight Connector 206">
                <a:extLst>
                  <a:ext uri="{FF2B5EF4-FFF2-40B4-BE49-F238E27FC236}">
                    <a16:creationId xmlns:a16="http://schemas.microsoft.com/office/drawing/2014/main" id="{7731F129-4F24-AA4F-8E1E-59018133C688}"/>
                  </a:ext>
                </a:extLst>
              </p:cNvPr>
              <p:cNvCxnSpPr>
                <a:cxnSpLocks/>
                <a:stCxn id="180" idx="6"/>
                <a:endCxn id="212" idx="1"/>
              </p:cNvCxnSpPr>
              <p:nvPr/>
            </p:nvCxnSpPr>
            <p:spPr>
              <a:xfrm>
                <a:off x="8737128" y="3231353"/>
                <a:ext cx="840557" cy="8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6367E64B-5C1F-B947-9588-746AC549A9F1}"/>
                  </a:ext>
                </a:extLst>
              </p:cNvPr>
              <p:cNvCxnSpPr>
                <a:cxnSpLocks/>
                <a:stCxn id="181" idx="2"/>
                <a:endCxn id="212" idx="3"/>
              </p:cNvCxnSpPr>
              <p:nvPr/>
            </p:nvCxnSpPr>
            <p:spPr>
              <a:xfrm flipH="1">
                <a:off x="9721685" y="3231357"/>
                <a:ext cx="968157" cy="8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B4930737-D762-1B47-9134-766D84749C9C}"/>
                  </a:ext>
                </a:extLst>
              </p:cNvPr>
              <p:cNvCxnSpPr>
                <a:cxnSpLocks/>
                <a:stCxn id="184" idx="0"/>
                <a:endCxn id="212" idx="2"/>
              </p:cNvCxnSpPr>
              <p:nvPr/>
            </p:nvCxnSpPr>
            <p:spPr>
              <a:xfrm flipH="1" flipV="1">
                <a:off x="9649685" y="3311884"/>
                <a:ext cx="6670" cy="33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10AE595D-2C07-FE42-964A-D4B73FDF91DA}"/>
                  </a:ext>
                </a:extLst>
              </p:cNvPr>
              <p:cNvGrpSpPr/>
              <p:nvPr/>
            </p:nvGrpSpPr>
            <p:grpSpPr>
              <a:xfrm>
                <a:off x="9540595" y="3128966"/>
                <a:ext cx="540370" cy="412745"/>
                <a:chOff x="9540595" y="3128966"/>
                <a:chExt cx="540370" cy="412745"/>
              </a:xfrm>
            </p:grpSpPr>
            <p:sp>
              <p:nvSpPr>
                <p:cNvPr id="211" name="Rectangle 210">
                  <a:extLst>
                    <a:ext uri="{FF2B5EF4-FFF2-40B4-BE49-F238E27FC236}">
                      <a16:creationId xmlns:a16="http://schemas.microsoft.com/office/drawing/2014/main" id="{163691CF-348D-B44E-ADD4-8C2860BAFC10}"/>
                    </a:ext>
                  </a:extLst>
                </p:cNvPr>
                <p:cNvSpPr/>
                <p:nvPr/>
              </p:nvSpPr>
              <p:spPr>
                <a:xfrm>
                  <a:off x="9540595" y="31289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2" name="Rectangle 211">
                  <a:extLst>
                    <a:ext uri="{FF2B5EF4-FFF2-40B4-BE49-F238E27FC236}">
                      <a16:creationId xmlns:a16="http://schemas.microsoft.com/office/drawing/2014/main" id="{D30AD583-1472-3D4B-B71A-176331439F4B}"/>
                    </a:ext>
                  </a:extLst>
                </p:cNvPr>
                <p:cNvSpPr/>
                <p:nvPr/>
              </p:nvSpPr>
              <p:spPr>
                <a:xfrm>
                  <a:off x="9577685" y="3167884"/>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3" name="Rectangle 212">
                  <a:extLst>
                    <a:ext uri="{FF2B5EF4-FFF2-40B4-BE49-F238E27FC236}">
                      <a16:creationId xmlns:a16="http://schemas.microsoft.com/office/drawing/2014/main" id="{A2D5E471-7678-164C-BA09-20C7244120BA}"/>
                    </a:ext>
                  </a:extLst>
                </p:cNvPr>
                <p:cNvSpPr/>
                <p:nvPr/>
              </p:nvSpPr>
              <p:spPr>
                <a:xfrm>
                  <a:off x="9619203" y="3210883"/>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231A0F6F-BDEA-5240-899C-C736930DEEB4}"/>
                        </a:ext>
                      </a:extLst>
                    </p:cNvPr>
                    <p:cNvSpPr txBox="1"/>
                    <p:nvPr/>
                  </p:nvSpPr>
                  <p:spPr>
                    <a:xfrm>
                      <a:off x="9772811" y="3244180"/>
                      <a:ext cx="308154" cy="2975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charset="0"/>
                                  </a:rPr>
                                  <m:t>𝑔</m:t>
                                </m:r>
                              </m:e>
                              <m:sub>
                                <m:r>
                                  <a:rPr lang="de-DE" sz="1400" i="1">
                                    <a:latin typeface="Cambria Math" charset="0"/>
                                  </a:rPr>
                                  <m:t>1</m:t>
                                </m:r>
                              </m:sub>
                            </m:sSub>
                          </m:oMath>
                        </m:oMathPara>
                      </a14:m>
                      <a:endParaRPr lang="en-GB" sz="1400" dirty="0"/>
                    </a:p>
                  </p:txBody>
                </p:sp>
              </mc:Choice>
              <mc:Fallback xmlns="">
                <p:sp>
                  <p:nvSpPr>
                    <p:cNvPr id="542" name="TextBox 541">
                      <a:extLst>
                        <a:ext uri="{FF2B5EF4-FFF2-40B4-BE49-F238E27FC236}">
                          <a16:creationId xmlns:a16="http://schemas.microsoft.com/office/drawing/2014/main" id="{C734339B-8611-B244-B833-E634A9B1EF6D}"/>
                        </a:ext>
                      </a:extLst>
                    </p:cNvPr>
                    <p:cNvSpPr txBox="1">
                      <a:spLocks noRot="1" noChangeAspect="1" noMove="1" noResize="1" noEditPoints="1" noAdjustHandles="1" noChangeArrowheads="1" noChangeShapeType="1" noTextEdit="1"/>
                    </p:cNvSpPr>
                    <p:nvPr/>
                  </p:nvSpPr>
                  <p:spPr>
                    <a:xfrm>
                      <a:off x="9772811" y="3244180"/>
                      <a:ext cx="308154" cy="297531"/>
                    </a:xfrm>
                    <a:prstGeom prst="rect">
                      <a:avLst/>
                    </a:prstGeom>
                    <a:blipFill>
                      <a:blip r:embed="rId40"/>
                      <a:stretch>
                        <a:fillRect l="-15789"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80" name="Oval 179">
                  <a:extLst>
                    <a:ext uri="{FF2B5EF4-FFF2-40B4-BE49-F238E27FC236}">
                      <a16:creationId xmlns:a16="http://schemas.microsoft.com/office/drawing/2014/main" id="{8470E58F-D966-854A-9C45-1165547D8FE4}"/>
                    </a:ext>
                  </a:extLst>
                </p:cNvPr>
                <p:cNvSpPr/>
                <p:nvPr/>
              </p:nvSpPr>
              <p:spPr>
                <a:xfrm>
                  <a:off x="7109772" y="3651587"/>
                  <a:ext cx="1213931"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i="1" smtClean="0">
                            <a:latin typeface="Cambria Math" charset="0"/>
                          </a:rPr>
                          <m:t>𝑁𝑎𝑡</m:t>
                        </m:r>
                        <m:d>
                          <m:dPr>
                            <m:ctrlPr>
                              <a:rPr lang="de-DE" sz="1400" i="1">
                                <a:latin typeface="Cambria Math" panose="02040503050406030204" pitchFamily="18" charset="0"/>
                              </a:rPr>
                            </m:ctrlPr>
                          </m:dPr>
                          <m:e>
                            <m:r>
                              <a:rPr lang="de-DE" sz="1400" i="1">
                                <a:latin typeface="Cambria Math" panose="02040503050406030204" pitchFamily="18" charset="0"/>
                              </a:rPr>
                              <m:t>𝐷</m:t>
                            </m:r>
                          </m:e>
                        </m:d>
                      </m:oMath>
                    </m:oMathPara>
                  </a14:m>
                  <a:endParaRPr lang="en-GB" sz="1400" dirty="0"/>
                </a:p>
              </p:txBody>
            </p:sp>
          </mc:Choice>
          <mc:Fallback xmlns="">
            <p:sp>
              <p:nvSpPr>
                <p:cNvPr id="508" name="Oval 507">
                  <a:extLst>
                    <a:ext uri="{FF2B5EF4-FFF2-40B4-BE49-F238E27FC236}">
                      <a16:creationId xmlns:a16="http://schemas.microsoft.com/office/drawing/2014/main" id="{B294B7F9-2548-884B-90CB-70D7B1AE5DED}"/>
                    </a:ext>
                  </a:extLst>
                </p:cNvPr>
                <p:cNvSpPr>
                  <a:spLocks noRot="1" noChangeAspect="1" noMove="1" noResize="1" noEditPoints="1" noAdjustHandles="1" noChangeArrowheads="1" noChangeShapeType="1" noTextEdit="1"/>
                </p:cNvSpPr>
                <p:nvPr/>
              </p:nvSpPr>
              <p:spPr>
                <a:xfrm>
                  <a:off x="7109772" y="3651587"/>
                  <a:ext cx="1213931" cy="418381"/>
                </a:xfrm>
                <a:prstGeom prst="ellipse">
                  <a:avLst/>
                </a:prstGeom>
                <a:blipFill>
                  <a:blip r:embed="rId4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1" name="Oval 180">
                  <a:extLst>
                    <a:ext uri="{FF2B5EF4-FFF2-40B4-BE49-F238E27FC236}">
                      <a16:creationId xmlns:a16="http://schemas.microsoft.com/office/drawing/2014/main" id="{238426FD-E9BE-474B-B9D4-58BD2085DA0D}"/>
                    </a:ext>
                  </a:extLst>
                </p:cNvPr>
                <p:cNvSpPr/>
                <p:nvPr/>
              </p:nvSpPr>
              <p:spPr>
                <a:xfrm>
                  <a:off x="10276417" y="3651590"/>
                  <a:ext cx="1058655" cy="418381"/>
                </a:xfrm>
                <a:prstGeom prst="ellipse">
                  <a:avLst/>
                </a:prstGeom>
                <a:solidFill>
                  <a:schemeClr val="bg1"/>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𝐴𝑐𝑐</m:t>
                        </m:r>
                        <m:d>
                          <m:dPr>
                            <m:ctrlPr>
                              <a:rPr lang="de-DE" sz="1400" i="1">
                                <a:latin typeface="Cambria Math" panose="02040503050406030204" pitchFamily="18" charset="0"/>
                              </a:rPr>
                            </m:ctrlPr>
                          </m:dPr>
                          <m:e>
                            <m:r>
                              <a:rPr lang="de-DE" sz="1400" b="0" i="1" smtClean="0">
                                <a:latin typeface="Cambria Math" panose="02040503050406030204" pitchFamily="18" charset="0"/>
                              </a:rPr>
                              <m:t>𝐼</m:t>
                            </m:r>
                          </m:e>
                        </m:d>
                      </m:oMath>
                    </m:oMathPara>
                  </a14:m>
                  <a:endParaRPr lang="en-GB" sz="1400" dirty="0"/>
                </a:p>
              </p:txBody>
            </p:sp>
          </mc:Choice>
          <mc:Fallback xmlns="">
            <p:sp>
              <p:nvSpPr>
                <p:cNvPr id="509" name="Oval 508">
                  <a:extLst>
                    <a:ext uri="{FF2B5EF4-FFF2-40B4-BE49-F238E27FC236}">
                      <a16:creationId xmlns:a16="http://schemas.microsoft.com/office/drawing/2014/main" id="{083CD013-6FF5-3946-84FA-EE94AF0155A6}"/>
                    </a:ext>
                  </a:extLst>
                </p:cNvPr>
                <p:cNvSpPr>
                  <a:spLocks noRot="1" noChangeAspect="1" noMove="1" noResize="1" noEditPoints="1" noAdjustHandles="1" noChangeArrowheads="1" noChangeShapeType="1" noTextEdit="1"/>
                </p:cNvSpPr>
                <p:nvPr/>
              </p:nvSpPr>
              <p:spPr>
                <a:xfrm>
                  <a:off x="10276417" y="3651590"/>
                  <a:ext cx="1058655" cy="418381"/>
                </a:xfrm>
                <a:prstGeom prst="ellipse">
                  <a:avLst/>
                </a:prstGeom>
                <a:blipFill>
                  <a:blip r:embed="rId4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2" name="Oval 181">
                  <a:extLst>
                    <a:ext uri="{FF2B5EF4-FFF2-40B4-BE49-F238E27FC236}">
                      <a16:creationId xmlns:a16="http://schemas.microsoft.com/office/drawing/2014/main" id="{781A169B-5CBE-6E43-A7C3-246299762213}"/>
                    </a:ext>
                  </a:extLst>
                </p:cNvPr>
                <p:cNvSpPr/>
                <p:nvPr/>
              </p:nvSpPr>
              <p:spPr>
                <a:xfrm>
                  <a:off x="8617876" y="5513138"/>
                  <a:ext cx="1254398"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49" name="Oval 48">
                  <a:extLst>
                    <a:ext uri="{FF2B5EF4-FFF2-40B4-BE49-F238E27FC236}">
                      <a16:creationId xmlns:a16="http://schemas.microsoft.com/office/drawing/2014/main" id="{E54DC2EF-E83C-124B-8B87-FA36420A46D6}"/>
                    </a:ext>
                  </a:extLst>
                </p:cNvPr>
                <p:cNvSpPr>
                  <a:spLocks noRot="1" noChangeAspect="1" noMove="1" noResize="1" noEditPoints="1" noAdjustHandles="1" noChangeArrowheads="1" noChangeShapeType="1" noTextEdit="1"/>
                </p:cNvSpPr>
                <p:nvPr/>
              </p:nvSpPr>
              <p:spPr>
                <a:xfrm>
                  <a:off x="8617876" y="5513138"/>
                  <a:ext cx="1254398" cy="418382"/>
                </a:xfrm>
                <a:prstGeom prst="ellipse">
                  <a:avLst/>
                </a:prstGeom>
                <a:blipFill>
                  <a:blip r:embed="rId4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3" name="Oval 182">
                  <a:extLst>
                    <a:ext uri="{FF2B5EF4-FFF2-40B4-BE49-F238E27FC236}">
                      <a16:creationId xmlns:a16="http://schemas.microsoft.com/office/drawing/2014/main" id="{1E6144C4-9D55-6F47-91D9-944C5BCAC0F7}"/>
                    </a:ext>
                  </a:extLst>
                </p:cNvPr>
                <p:cNvSpPr/>
                <p:nvPr/>
              </p:nvSpPr>
              <p:spPr>
                <a:xfrm>
                  <a:off x="6907622" y="4892572"/>
                  <a:ext cx="1650615"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511" name="Oval 510">
                  <a:extLst>
                    <a:ext uri="{FF2B5EF4-FFF2-40B4-BE49-F238E27FC236}">
                      <a16:creationId xmlns:a16="http://schemas.microsoft.com/office/drawing/2014/main" id="{DE22F68C-A241-A94A-9618-D2B967715D33}"/>
                    </a:ext>
                  </a:extLst>
                </p:cNvPr>
                <p:cNvSpPr>
                  <a:spLocks noRot="1" noChangeAspect="1" noMove="1" noResize="1" noEditPoints="1" noAdjustHandles="1" noChangeArrowheads="1" noChangeShapeType="1" noTextEdit="1"/>
                </p:cNvSpPr>
                <p:nvPr/>
              </p:nvSpPr>
              <p:spPr>
                <a:xfrm>
                  <a:off x="6907622" y="4892572"/>
                  <a:ext cx="1650615" cy="418381"/>
                </a:xfrm>
                <a:prstGeom prst="ellipse">
                  <a:avLst/>
                </a:prstGeom>
                <a:blipFill>
                  <a:blip r:embed="rId4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4" name="Oval 183">
                  <a:extLst>
                    <a:ext uri="{FF2B5EF4-FFF2-40B4-BE49-F238E27FC236}">
                      <a16:creationId xmlns:a16="http://schemas.microsoft.com/office/drawing/2014/main" id="{4820DF72-784D-7E45-B19E-FDE2CE155AAA}"/>
                    </a:ext>
                  </a:extLst>
                </p:cNvPr>
                <p:cNvSpPr/>
                <p:nvPr/>
              </p:nvSpPr>
              <p:spPr>
                <a:xfrm>
                  <a:off x="8837373" y="4272442"/>
                  <a:ext cx="811112"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512" name="Oval 511">
                  <a:extLst>
                    <a:ext uri="{FF2B5EF4-FFF2-40B4-BE49-F238E27FC236}">
                      <a16:creationId xmlns:a16="http://schemas.microsoft.com/office/drawing/2014/main" id="{9814F389-F4ED-C742-B90C-2AA7DEAE3EB8}"/>
                    </a:ext>
                  </a:extLst>
                </p:cNvPr>
                <p:cNvSpPr>
                  <a:spLocks noRot="1" noChangeAspect="1" noMove="1" noResize="1" noEditPoints="1" noAdjustHandles="1" noChangeArrowheads="1" noChangeShapeType="1" noTextEdit="1"/>
                </p:cNvSpPr>
                <p:nvPr/>
              </p:nvSpPr>
              <p:spPr>
                <a:xfrm>
                  <a:off x="8837373" y="4272442"/>
                  <a:ext cx="811112" cy="418381"/>
                </a:xfrm>
                <a:prstGeom prst="ellipse">
                  <a:avLst/>
                </a:prstGeom>
                <a:blipFill>
                  <a:blip r:embed="rId45"/>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5" name="Oval 184">
                  <a:extLst>
                    <a:ext uri="{FF2B5EF4-FFF2-40B4-BE49-F238E27FC236}">
                      <a16:creationId xmlns:a16="http://schemas.microsoft.com/office/drawing/2014/main" id="{06009B2D-4780-1D41-B6CD-6E4EF9F50E07}"/>
                    </a:ext>
                  </a:extLst>
                </p:cNvPr>
                <p:cNvSpPr/>
                <p:nvPr/>
              </p:nvSpPr>
              <p:spPr>
                <a:xfrm>
                  <a:off x="10039464" y="4892572"/>
                  <a:ext cx="1920073"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513" name="Oval 512">
                  <a:extLst>
                    <a:ext uri="{FF2B5EF4-FFF2-40B4-BE49-F238E27FC236}">
                      <a16:creationId xmlns:a16="http://schemas.microsoft.com/office/drawing/2014/main" id="{76FEE5F9-01A0-6B41-A7CD-69B3879494B7}"/>
                    </a:ext>
                  </a:extLst>
                </p:cNvPr>
                <p:cNvSpPr>
                  <a:spLocks noRot="1" noChangeAspect="1" noMove="1" noResize="1" noEditPoints="1" noAdjustHandles="1" noChangeArrowheads="1" noChangeShapeType="1" noTextEdit="1"/>
                </p:cNvSpPr>
                <p:nvPr/>
              </p:nvSpPr>
              <p:spPr>
                <a:xfrm>
                  <a:off x="10039464" y="4892572"/>
                  <a:ext cx="1920073" cy="418381"/>
                </a:xfrm>
                <a:prstGeom prst="ellipse">
                  <a:avLst/>
                </a:prstGeom>
                <a:blipFill>
                  <a:blip r:embed="rId46"/>
                  <a:stretch>
                    <a:fillRect/>
                  </a:stretch>
                </a:blipFill>
                <a:ln>
                  <a:solidFill>
                    <a:schemeClr val="tx1"/>
                  </a:solidFill>
                </a:ln>
              </p:spPr>
              <p:txBody>
                <a:bodyPr/>
                <a:lstStyle/>
                <a:p>
                  <a:r>
                    <a:rPr lang="en-GB">
                      <a:noFill/>
                    </a:rPr>
                    <a:t> </a:t>
                  </a:r>
                </a:p>
              </p:txBody>
            </p:sp>
          </mc:Fallback>
        </mc:AlternateContent>
        <p:cxnSp>
          <p:nvCxnSpPr>
            <p:cNvPr id="186" name="Straight Connector 185">
              <a:extLst>
                <a:ext uri="{FF2B5EF4-FFF2-40B4-BE49-F238E27FC236}">
                  <a16:creationId xmlns:a16="http://schemas.microsoft.com/office/drawing/2014/main" id="{DE02F222-B60F-8E4E-9B77-2AEB2376A3D0}"/>
                </a:ext>
              </a:extLst>
            </p:cNvPr>
            <p:cNvCxnSpPr>
              <a:cxnSpLocks/>
              <a:stCxn id="183" idx="6"/>
              <a:endCxn id="204" idx="1"/>
            </p:cNvCxnSpPr>
            <p:nvPr/>
          </p:nvCxnSpPr>
          <p:spPr>
            <a:xfrm flipV="1">
              <a:off x="8558237" y="5101135"/>
              <a:ext cx="340995"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E529F5C-9D5A-9F4B-9837-79C46DB9349E}"/>
                </a:ext>
              </a:extLst>
            </p:cNvPr>
            <p:cNvCxnSpPr>
              <a:cxnSpLocks/>
              <a:stCxn id="184" idx="4"/>
              <a:endCxn id="204" idx="0"/>
            </p:cNvCxnSpPr>
            <p:nvPr/>
          </p:nvCxnSpPr>
          <p:spPr>
            <a:xfrm flipH="1">
              <a:off x="8971232" y="4690824"/>
              <a:ext cx="271697"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2DA1B531-77FC-4A4B-B340-69C9BE1EC06F}"/>
                </a:ext>
              </a:extLst>
            </p:cNvPr>
            <p:cNvCxnSpPr>
              <a:cxnSpLocks/>
              <a:stCxn id="182" idx="0"/>
              <a:endCxn id="204" idx="2"/>
            </p:cNvCxnSpPr>
            <p:nvPr/>
          </p:nvCxnSpPr>
          <p:spPr>
            <a:xfrm flipH="1" flipV="1">
              <a:off x="8971232" y="5173133"/>
              <a:ext cx="273844"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9" name="Group 188">
              <a:extLst>
                <a:ext uri="{FF2B5EF4-FFF2-40B4-BE49-F238E27FC236}">
                  <a16:creationId xmlns:a16="http://schemas.microsoft.com/office/drawing/2014/main" id="{A3EA7493-22CD-2E41-9A00-0FEF3BEA6E00}"/>
                </a:ext>
              </a:extLst>
            </p:cNvPr>
            <p:cNvGrpSpPr/>
            <p:nvPr/>
          </p:nvGrpSpPr>
          <p:grpSpPr>
            <a:xfrm>
              <a:off x="8610247" y="4990220"/>
              <a:ext cx="474503" cy="412240"/>
              <a:chOff x="9288700" y="3036033"/>
              <a:chExt cx="474503" cy="412240"/>
            </a:xfrm>
          </p:grpSpPr>
          <p:sp>
            <p:nvSpPr>
              <p:cNvPr id="203" name="Rectangle 202">
                <a:extLst>
                  <a:ext uri="{FF2B5EF4-FFF2-40B4-BE49-F238E27FC236}">
                    <a16:creationId xmlns:a16="http://schemas.microsoft.com/office/drawing/2014/main" id="{B51714A9-7001-CD49-97CE-D6418BA9B543}"/>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4" name="Rectangle 203">
                <a:extLst>
                  <a:ext uri="{FF2B5EF4-FFF2-40B4-BE49-F238E27FC236}">
                    <a16:creationId xmlns:a16="http://schemas.microsoft.com/office/drawing/2014/main" id="{6D8ABEC7-FB76-DA46-A9B7-4404A8412647}"/>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5" name="Rectangle 204">
                <a:extLst>
                  <a:ext uri="{FF2B5EF4-FFF2-40B4-BE49-F238E27FC236}">
                    <a16:creationId xmlns:a16="http://schemas.microsoft.com/office/drawing/2014/main" id="{23FE664F-4279-F34D-A263-4E49F9E4ED82}"/>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83C13DC4-C17F-BF42-A80E-5B426E469A80}"/>
                      </a:ext>
                    </a:extLst>
                  </p:cNvPr>
                  <p:cNvSpPr txBox="1"/>
                  <p:nvPr/>
                </p:nvSpPr>
                <p:spPr>
                  <a:xfrm>
                    <a:off x="9288700" y="3150745"/>
                    <a:ext cx="313909"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534" name="TextBox 533">
                    <a:extLst>
                      <a:ext uri="{FF2B5EF4-FFF2-40B4-BE49-F238E27FC236}">
                        <a16:creationId xmlns:a16="http://schemas.microsoft.com/office/drawing/2014/main" id="{187647C0-B74A-6245-8E12-58A612C0BE3F}"/>
                      </a:ext>
                    </a:extLst>
                  </p:cNvPr>
                  <p:cNvSpPr txBox="1">
                    <a:spLocks noRot="1" noChangeAspect="1" noMove="1" noResize="1" noEditPoints="1" noAdjustHandles="1" noChangeArrowheads="1" noChangeShapeType="1" noTextEdit="1"/>
                  </p:cNvSpPr>
                  <p:nvPr/>
                </p:nvSpPr>
                <p:spPr>
                  <a:xfrm>
                    <a:off x="9288700" y="3150745"/>
                    <a:ext cx="313909" cy="297528"/>
                  </a:xfrm>
                  <a:prstGeom prst="rect">
                    <a:avLst/>
                  </a:prstGeom>
                  <a:blipFill>
                    <a:blip r:embed="rId47"/>
                    <a:stretch>
                      <a:fillRect l="-15789" r="-5263" b="-16667"/>
                    </a:stretch>
                  </a:blipFill>
                </p:spPr>
                <p:txBody>
                  <a:bodyPr/>
                  <a:lstStyle/>
                  <a:p>
                    <a:r>
                      <a:rPr lang="en-GB">
                        <a:noFill/>
                      </a:rPr>
                      <a:t> </a:t>
                    </a:r>
                  </a:p>
                </p:txBody>
              </p:sp>
            </mc:Fallback>
          </mc:AlternateContent>
        </p:grpSp>
        <p:cxnSp>
          <p:nvCxnSpPr>
            <p:cNvPr id="190" name="Straight Connector 189">
              <a:extLst>
                <a:ext uri="{FF2B5EF4-FFF2-40B4-BE49-F238E27FC236}">
                  <a16:creationId xmlns:a16="http://schemas.microsoft.com/office/drawing/2014/main" id="{38B313CA-A50A-894E-A2D8-5785C7119EE9}"/>
                </a:ext>
              </a:extLst>
            </p:cNvPr>
            <p:cNvCxnSpPr>
              <a:cxnSpLocks/>
              <a:stCxn id="184" idx="4"/>
              <a:endCxn id="200" idx="0"/>
            </p:cNvCxnSpPr>
            <p:nvPr/>
          </p:nvCxnSpPr>
          <p:spPr>
            <a:xfrm>
              <a:off x="9242930" y="4690824"/>
              <a:ext cx="259175"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D6D1543-6478-BF49-B626-221C444715C8}"/>
                </a:ext>
              </a:extLst>
            </p:cNvPr>
            <p:cNvCxnSpPr>
              <a:cxnSpLocks/>
              <a:stCxn id="185" idx="2"/>
              <a:endCxn id="200" idx="3"/>
            </p:cNvCxnSpPr>
            <p:nvPr/>
          </p:nvCxnSpPr>
          <p:spPr>
            <a:xfrm flipH="1" flipV="1">
              <a:off x="9574104" y="5101135"/>
              <a:ext cx="465360"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BCB5E72-104D-0B4D-B39B-70A01E658208}"/>
                </a:ext>
              </a:extLst>
            </p:cNvPr>
            <p:cNvCxnSpPr>
              <a:cxnSpLocks/>
              <a:stCxn id="182" idx="0"/>
              <a:endCxn id="200" idx="2"/>
            </p:cNvCxnSpPr>
            <p:nvPr/>
          </p:nvCxnSpPr>
          <p:spPr>
            <a:xfrm flipV="1">
              <a:off x="9245076" y="5173133"/>
              <a:ext cx="257028"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AE6678F2-2F25-4943-ACFA-3657881901C9}"/>
                </a:ext>
              </a:extLst>
            </p:cNvPr>
            <p:cNvGrpSpPr/>
            <p:nvPr/>
          </p:nvGrpSpPr>
          <p:grpSpPr>
            <a:xfrm>
              <a:off x="9393015" y="4990220"/>
              <a:ext cx="546126" cy="412737"/>
              <a:chOff x="9540595" y="3036033"/>
              <a:chExt cx="546126" cy="412737"/>
            </a:xfrm>
          </p:grpSpPr>
          <p:sp>
            <p:nvSpPr>
              <p:cNvPr id="199" name="Rectangle 198">
                <a:extLst>
                  <a:ext uri="{FF2B5EF4-FFF2-40B4-BE49-F238E27FC236}">
                    <a16:creationId xmlns:a16="http://schemas.microsoft.com/office/drawing/2014/main" id="{5CD62D55-8D78-A347-9CA7-54D0F9D7743D}"/>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0" name="Rectangle 199">
                <a:extLst>
                  <a:ext uri="{FF2B5EF4-FFF2-40B4-BE49-F238E27FC236}">
                    <a16:creationId xmlns:a16="http://schemas.microsoft.com/office/drawing/2014/main" id="{EF5DCDB8-DB91-E543-92D0-3D2D216660E5}"/>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1" name="Rectangle 200">
                <a:extLst>
                  <a:ext uri="{FF2B5EF4-FFF2-40B4-BE49-F238E27FC236}">
                    <a16:creationId xmlns:a16="http://schemas.microsoft.com/office/drawing/2014/main" id="{36D29722-FBAF-904A-A19D-D774D16606F9}"/>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7EB08C20-3643-3644-B74F-8A72CDB33B36}"/>
                      </a:ext>
                    </a:extLst>
                  </p:cNvPr>
                  <p:cNvSpPr txBox="1"/>
                  <p:nvPr/>
                </p:nvSpPr>
                <p:spPr>
                  <a:xfrm>
                    <a:off x="9772811" y="3151242"/>
                    <a:ext cx="313910"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530" name="TextBox 529">
                    <a:extLst>
                      <a:ext uri="{FF2B5EF4-FFF2-40B4-BE49-F238E27FC236}">
                        <a16:creationId xmlns:a16="http://schemas.microsoft.com/office/drawing/2014/main" id="{D882A47A-1E5F-6A45-A9FA-D8280459B7F1}"/>
                      </a:ext>
                    </a:extLst>
                  </p:cNvPr>
                  <p:cNvSpPr txBox="1">
                    <a:spLocks noRot="1" noChangeAspect="1" noMove="1" noResize="1" noEditPoints="1" noAdjustHandles="1" noChangeArrowheads="1" noChangeShapeType="1" noTextEdit="1"/>
                  </p:cNvSpPr>
                  <p:nvPr/>
                </p:nvSpPr>
                <p:spPr>
                  <a:xfrm>
                    <a:off x="9772811" y="3151242"/>
                    <a:ext cx="313910" cy="297528"/>
                  </a:xfrm>
                  <a:prstGeom prst="rect">
                    <a:avLst/>
                  </a:prstGeom>
                  <a:blipFill>
                    <a:blip r:embed="rId48"/>
                    <a:stretch>
                      <a:fillRect l="-15789" b="-16667"/>
                    </a:stretch>
                  </a:blipFill>
                </p:spPr>
                <p:txBody>
                  <a:bodyPr/>
                  <a:lstStyle/>
                  <a:p>
                    <a:r>
                      <a:rPr lang="en-GB">
                        <a:noFill/>
                      </a:rPr>
                      <a:t> </a:t>
                    </a:r>
                  </a:p>
                </p:txBody>
              </p:sp>
            </mc:Fallback>
          </mc:AlternateContent>
        </p:grpSp>
        <p:grpSp>
          <p:nvGrpSpPr>
            <p:cNvPr id="194" name="Group 193">
              <a:extLst>
                <a:ext uri="{FF2B5EF4-FFF2-40B4-BE49-F238E27FC236}">
                  <a16:creationId xmlns:a16="http://schemas.microsoft.com/office/drawing/2014/main" id="{45592B38-D530-3B47-8876-3F4AF74248A8}"/>
                </a:ext>
              </a:extLst>
            </p:cNvPr>
            <p:cNvGrpSpPr/>
            <p:nvPr/>
          </p:nvGrpSpPr>
          <p:grpSpPr>
            <a:xfrm>
              <a:off x="9648485" y="4409628"/>
              <a:ext cx="749540" cy="380873"/>
              <a:chOff x="8665851" y="3155493"/>
              <a:chExt cx="749540" cy="380873"/>
            </a:xfrm>
          </p:grpSpPr>
          <p:cxnSp>
            <p:nvCxnSpPr>
              <p:cNvPr id="195" name="Straight Connector 194">
                <a:extLst>
                  <a:ext uri="{FF2B5EF4-FFF2-40B4-BE49-F238E27FC236}">
                    <a16:creationId xmlns:a16="http://schemas.microsoft.com/office/drawing/2014/main" id="{FED5735A-A280-EA42-85E6-BB445AB4D2A3}"/>
                  </a:ext>
                </a:extLst>
              </p:cNvPr>
              <p:cNvCxnSpPr>
                <a:cxnSpLocks/>
                <a:stCxn id="184" idx="6"/>
                <a:endCxn id="197" idx="1"/>
              </p:cNvCxnSpPr>
              <p:nvPr/>
            </p:nvCxnSpPr>
            <p:spPr>
              <a:xfrm flipV="1">
                <a:off x="8665851" y="3227493"/>
                <a:ext cx="291629" cy="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201F7022-56BE-9342-A0C0-BEA300199FBD}"/>
                  </a:ext>
                </a:extLst>
              </p:cNvPr>
              <p:cNvGrpSpPr/>
              <p:nvPr/>
            </p:nvGrpSpPr>
            <p:grpSpPr>
              <a:xfrm>
                <a:off x="8957481" y="3155493"/>
                <a:ext cx="457910" cy="380873"/>
                <a:chOff x="8957481" y="3155493"/>
                <a:chExt cx="457910" cy="380873"/>
              </a:xfrm>
            </p:grpSpPr>
            <p:sp>
              <p:nvSpPr>
                <p:cNvPr id="197" name="Rectangle 196">
                  <a:extLst>
                    <a:ext uri="{FF2B5EF4-FFF2-40B4-BE49-F238E27FC236}">
                      <a16:creationId xmlns:a16="http://schemas.microsoft.com/office/drawing/2014/main" id="{F592F001-1023-A04C-AD3F-3DABE306B5A5}"/>
                    </a:ext>
                  </a:extLst>
                </p:cNvPr>
                <p:cNvSpPr/>
                <p:nvPr/>
              </p:nvSpPr>
              <p:spPr>
                <a:xfrm>
                  <a:off x="8957481" y="31554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25B885D7-A2F5-9547-8667-FEB0994A0C54}"/>
                        </a:ext>
                      </a:extLst>
                    </p:cNvPr>
                    <p:cNvSpPr txBox="1"/>
                    <p:nvPr/>
                  </p:nvSpPr>
                  <p:spPr>
                    <a:xfrm>
                      <a:off x="9101481" y="3238837"/>
                      <a:ext cx="313910"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526" name="TextBox 525">
                      <a:extLst>
                        <a:ext uri="{FF2B5EF4-FFF2-40B4-BE49-F238E27FC236}">
                          <a16:creationId xmlns:a16="http://schemas.microsoft.com/office/drawing/2014/main" id="{134681A7-07EA-3942-A554-CA12A0BEECA0}"/>
                        </a:ext>
                      </a:extLst>
                    </p:cNvPr>
                    <p:cNvSpPr txBox="1">
                      <a:spLocks noRot="1" noChangeAspect="1" noMove="1" noResize="1" noEditPoints="1" noAdjustHandles="1" noChangeArrowheads="1" noChangeShapeType="1" noTextEdit="1"/>
                    </p:cNvSpPr>
                    <p:nvPr/>
                  </p:nvSpPr>
                  <p:spPr>
                    <a:xfrm>
                      <a:off x="9101481" y="3238837"/>
                      <a:ext cx="313910" cy="297529"/>
                    </a:xfrm>
                    <a:prstGeom prst="rect">
                      <a:avLst/>
                    </a:prstGeom>
                    <a:blipFill>
                      <a:blip r:embed="rId49"/>
                      <a:stretch>
                        <a:fillRect l="-15789" r="-5263" b="-22222"/>
                      </a:stretch>
                    </a:blipFill>
                  </p:spPr>
                  <p:txBody>
                    <a:bodyPr/>
                    <a:lstStyle/>
                    <a:p>
                      <a:r>
                        <a:rPr lang="en-GB">
                          <a:noFill/>
                        </a:rPr>
                        <a:t> </a:t>
                      </a:r>
                    </a:p>
                  </p:txBody>
                </p:sp>
              </mc:Fallback>
            </mc:AlternateContent>
          </p:grpSp>
        </p:grpSp>
      </p:grpSp>
      <p:grpSp>
        <p:nvGrpSpPr>
          <p:cNvPr id="215" name="Group 214">
            <a:extLst>
              <a:ext uri="{FF2B5EF4-FFF2-40B4-BE49-F238E27FC236}">
                <a16:creationId xmlns:a16="http://schemas.microsoft.com/office/drawing/2014/main" id="{F16893B4-BF27-FF43-9F9E-8EB03446AFA2}"/>
              </a:ext>
            </a:extLst>
          </p:cNvPr>
          <p:cNvGrpSpPr/>
          <p:nvPr/>
        </p:nvGrpSpPr>
        <p:grpSpPr>
          <a:xfrm>
            <a:off x="671433" y="4919668"/>
            <a:ext cx="6288313" cy="986246"/>
            <a:chOff x="5589344" y="1663629"/>
            <a:chExt cx="6288313" cy="986246"/>
          </a:xfrm>
        </p:grpSpPr>
        <p:cxnSp>
          <p:nvCxnSpPr>
            <p:cNvPr id="216" name="Straight Connector 215">
              <a:extLst>
                <a:ext uri="{FF2B5EF4-FFF2-40B4-BE49-F238E27FC236}">
                  <a16:creationId xmlns:a16="http://schemas.microsoft.com/office/drawing/2014/main" id="{6B9AD65F-A58E-0F4F-B488-96FC9304954E}"/>
                </a:ext>
              </a:extLst>
            </p:cNvPr>
            <p:cNvCxnSpPr>
              <a:cxnSpLocks/>
              <a:stCxn id="227" idx="3"/>
              <a:endCxn id="231"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10BB9EB6-A50D-5F46-A03F-F5420A003DF4}"/>
                </a:ext>
              </a:extLst>
            </p:cNvPr>
            <p:cNvCxnSpPr>
              <a:cxnSpLocks/>
              <a:stCxn id="231" idx="3"/>
              <a:endCxn id="229"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8" name="Group 217">
              <a:extLst>
                <a:ext uri="{FF2B5EF4-FFF2-40B4-BE49-F238E27FC236}">
                  <a16:creationId xmlns:a16="http://schemas.microsoft.com/office/drawing/2014/main" id="{0A24B2FD-C0C2-164E-B2D6-B238AEA02809}"/>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230" name="TextBox 229">
                    <a:extLst>
                      <a:ext uri="{FF2B5EF4-FFF2-40B4-BE49-F238E27FC236}">
                        <a16:creationId xmlns:a16="http://schemas.microsoft.com/office/drawing/2014/main" id="{79E2CF3C-880F-DE4D-98DD-B6CCC4315BAA}"/>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230" name="TextBox 229">
                    <a:extLst>
                      <a:ext uri="{FF2B5EF4-FFF2-40B4-BE49-F238E27FC236}">
                        <a16:creationId xmlns:a16="http://schemas.microsoft.com/office/drawing/2014/main" id="{79E2CF3C-880F-DE4D-98DD-B6CCC4315BAA}"/>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50"/>
                    <a:stretch>
                      <a:fillRect l="-24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3AD91183-A31E-8A4D-A1E9-FBD5463FEC95}"/>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231" name="TextBox 230">
                    <a:extLst>
                      <a:ext uri="{FF2B5EF4-FFF2-40B4-BE49-F238E27FC236}">
                        <a16:creationId xmlns:a16="http://schemas.microsoft.com/office/drawing/2014/main" id="{3AD91183-A31E-8A4D-A1E9-FBD5463FEC95}"/>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1"/>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219" name="Group 218">
              <a:extLst>
                <a:ext uri="{FF2B5EF4-FFF2-40B4-BE49-F238E27FC236}">
                  <a16:creationId xmlns:a16="http://schemas.microsoft.com/office/drawing/2014/main" id="{5DB50917-FB28-3648-996B-44939CDF99EF}"/>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228" name="TextBox 227">
                    <a:extLst>
                      <a:ext uri="{FF2B5EF4-FFF2-40B4-BE49-F238E27FC236}">
                        <a16:creationId xmlns:a16="http://schemas.microsoft.com/office/drawing/2014/main" id="{E104DC73-57F1-0A43-B861-7EA502459CCF}"/>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charset="0"/>
                                </a:rPr>
                                <m:t>𝑔</m:t>
                              </m:r>
                            </m:e>
                            <m:sub>
                              <m:r>
                                <a:rPr lang="de-DE" i="1">
                                  <a:solidFill>
                                    <a:srgbClr val="7030A0"/>
                                  </a:solidFill>
                                  <a:latin typeface="Cambria Math" charset="0"/>
                                </a:rPr>
                                <m:t>3</m:t>
                              </m:r>
                            </m:sub>
                          </m:sSub>
                        </m:oMath>
                      </m:oMathPara>
                    </a14:m>
                    <a:endParaRPr lang="en-GB" dirty="0">
                      <a:solidFill>
                        <a:srgbClr val="7030A0"/>
                      </a:solidFill>
                    </a:endParaRPr>
                  </a:p>
                </p:txBody>
              </p:sp>
            </mc:Choice>
            <mc:Fallback xmlns="">
              <p:sp>
                <p:nvSpPr>
                  <p:cNvPr id="228" name="TextBox 227">
                    <a:extLst>
                      <a:ext uri="{FF2B5EF4-FFF2-40B4-BE49-F238E27FC236}">
                        <a16:creationId xmlns:a16="http://schemas.microsoft.com/office/drawing/2014/main" id="{E104DC73-57F1-0A43-B861-7EA502459CCF}"/>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52"/>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9" name="TextBox 228">
                    <a:extLst>
                      <a:ext uri="{FF2B5EF4-FFF2-40B4-BE49-F238E27FC236}">
                        <a16:creationId xmlns:a16="http://schemas.microsoft.com/office/drawing/2014/main" id="{56A616A5-19D7-154F-9848-E22AE2CFF584}"/>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229" name="TextBox 228">
                    <a:extLst>
                      <a:ext uri="{FF2B5EF4-FFF2-40B4-BE49-F238E27FC236}">
                        <a16:creationId xmlns:a16="http://schemas.microsoft.com/office/drawing/2014/main" id="{56A616A5-19D7-154F-9848-E22AE2CFF584}"/>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53"/>
                    <a:stretch>
                      <a:fillRect/>
                    </a:stretch>
                  </a:blipFill>
                  <a:ln>
                    <a:solidFill>
                      <a:srgbClr val="7030A0"/>
                    </a:solidFill>
                  </a:ln>
                </p:spPr>
                <p:txBody>
                  <a:bodyPr/>
                  <a:lstStyle/>
                  <a:p>
                    <a:r>
                      <a:rPr lang="en-GB">
                        <a:noFill/>
                      </a:rPr>
                      <a:t> </a:t>
                    </a:r>
                  </a:p>
                </p:txBody>
              </p:sp>
            </mc:Fallback>
          </mc:AlternateContent>
        </p:grpSp>
        <p:grpSp>
          <p:nvGrpSpPr>
            <p:cNvPr id="220" name="Group 219">
              <a:extLst>
                <a:ext uri="{FF2B5EF4-FFF2-40B4-BE49-F238E27FC236}">
                  <a16:creationId xmlns:a16="http://schemas.microsoft.com/office/drawing/2014/main" id="{9013A7DD-F6E1-8140-914F-A98AAD55B5A7}"/>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226" name="TextBox 225">
                    <a:extLst>
                      <a:ext uri="{FF2B5EF4-FFF2-40B4-BE49-F238E27FC236}">
                        <a16:creationId xmlns:a16="http://schemas.microsoft.com/office/drawing/2014/main" id="{A9265FBE-F126-5943-9F4F-7831A3AD119A}"/>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𝑔</m:t>
                              </m:r>
                            </m:e>
                            <m:sub>
                              <m:r>
                                <a:rPr lang="de-DE" i="1">
                                  <a:solidFill>
                                    <a:schemeClr val="accent6"/>
                                  </a:solidFill>
                                  <a:latin typeface="Cambria Math" panose="02040503050406030204" pitchFamily="18" charset="0"/>
                                </a:rPr>
                                <m:t>0</m:t>
                              </m:r>
                            </m:sub>
                          </m:sSub>
                          <m:r>
                            <a:rPr lang="de-DE" i="1">
                              <a:solidFill>
                                <a:schemeClr val="accent6"/>
                              </a:solidFill>
                              <a:latin typeface="Cambria Math" panose="02040503050406030204" pitchFamily="18" charset="0"/>
                            </a:rPr>
                            <m:t>,</m:t>
                          </m:r>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m:oMathPara>
                    </a14:m>
                    <a:endParaRPr lang="en-GB" dirty="0">
                      <a:solidFill>
                        <a:schemeClr val="accent6"/>
                      </a:solidFill>
                    </a:endParaRPr>
                  </a:p>
                </p:txBody>
              </p:sp>
            </mc:Choice>
            <mc:Fallback xmlns="">
              <p:sp>
                <p:nvSpPr>
                  <p:cNvPr id="226" name="TextBox 225">
                    <a:extLst>
                      <a:ext uri="{FF2B5EF4-FFF2-40B4-BE49-F238E27FC236}">
                        <a16:creationId xmlns:a16="http://schemas.microsoft.com/office/drawing/2014/main" id="{A9265FBE-F126-5943-9F4F-7831A3AD119A}"/>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54"/>
                    <a:stretch>
                      <a:fillRect l="-1224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47E16F83-3AB9-5249-9AE9-71469A96CA10}"/>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227" name="TextBox 226">
                    <a:extLst>
                      <a:ext uri="{FF2B5EF4-FFF2-40B4-BE49-F238E27FC236}">
                        <a16:creationId xmlns:a16="http://schemas.microsoft.com/office/drawing/2014/main" id="{47E16F83-3AB9-5249-9AE9-71469A96CA10}"/>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55"/>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21" name="Rectangle 220">
                  <a:extLst>
                    <a:ext uri="{FF2B5EF4-FFF2-40B4-BE49-F238E27FC236}">
                      <a16:creationId xmlns:a16="http://schemas.microsoft.com/office/drawing/2014/main" id="{69D2FC1B-2108-2A43-8713-D511C1742C3A}"/>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221" name="Rectangle 220">
                  <a:extLst>
                    <a:ext uri="{FF2B5EF4-FFF2-40B4-BE49-F238E27FC236}">
                      <a16:creationId xmlns:a16="http://schemas.microsoft.com/office/drawing/2014/main" id="{69D2FC1B-2108-2A43-8713-D511C1742C3A}"/>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56"/>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Rectangle 221">
                  <a:extLst>
                    <a:ext uri="{FF2B5EF4-FFF2-40B4-BE49-F238E27FC236}">
                      <a16:creationId xmlns:a16="http://schemas.microsoft.com/office/drawing/2014/main" id="{8F303BCC-943B-4B41-875E-15101991DA41}"/>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222" name="Rectangle 221">
                  <a:extLst>
                    <a:ext uri="{FF2B5EF4-FFF2-40B4-BE49-F238E27FC236}">
                      <a16:creationId xmlns:a16="http://schemas.microsoft.com/office/drawing/2014/main" id="{8F303BCC-943B-4B41-875E-15101991DA41}"/>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5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3" name="TextBox 222">
                  <a:extLst>
                    <a:ext uri="{FF2B5EF4-FFF2-40B4-BE49-F238E27FC236}">
                      <a16:creationId xmlns:a16="http://schemas.microsoft.com/office/drawing/2014/main" id="{679E8EC7-5596-F04E-9333-DE5139A23311}"/>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223" name="TextBox 222">
                  <a:extLst>
                    <a:ext uri="{FF2B5EF4-FFF2-40B4-BE49-F238E27FC236}">
                      <a16:creationId xmlns:a16="http://schemas.microsoft.com/office/drawing/2014/main" id="{679E8EC7-5596-F04E-9333-DE5139A23311}"/>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5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1AF16FA1-0A90-2F4F-B418-812D4EB8E4BC}"/>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224" name="TextBox 223">
                  <a:extLst>
                    <a:ext uri="{FF2B5EF4-FFF2-40B4-BE49-F238E27FC236}">
                      <a16:creationId xmlns:a16="http://schemas.microsoft.com/office/drawing/2014/main" id="{1AF16FA1-0A90-2F4F-B418-812D4EB8E4BC}"/>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5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 name="TextBox 224">
                  <a:extLst>
                    <a:ext uri="{FF2B5EF4-FFF2-40B4-BE49-F238E27FC236}">
                      <a16:creationId xmlns:a16="http://schemas.microsoft.com/office/drawing/2014/main" id="{EB4E11E1-C00B-9945-89AA-EC2ABE7ABAD3}"/>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225" name="TextBox 224">
                  <a:extLst>
                    <a:ext uri="{FF2B5EF4-FFF2-40B4-BE49-F238E27FC236}">
                      <a16:creationId xmlns:a16="http://schemas.microsoft.com/office/drawing/2014/main" id="{EB4E11E1-C00B-9945-89AA-EC2ABE7ABAD3}"/>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60"/>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897544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0432D-9A03-B94E-8B17-1EBC9419AB94}"/>
              </a:ext>
            </a:extLst>
          </p:cNvPr>
          <p:cNvSpPr>
            <a:spLocks noGrp="1"/>
          </p:cNvSpPr>
          <p:nvPr>
            <p:ph type="title"/>
          </p:nvPr>
        </p:nvSpPr>
        <p:spPr/>
        <p:txBody>
          <a:bodyPr/>
          <a:lstStyle/>
          <a:p>
            <a:r>
              <a:rPr lang="en-GB" dirty="0"/>
              <a:t>FO Jtree Construction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24A2573-D55E-F142-8A0A-5201C23AB8DB}"/>
                  </a:ext>
                </a:extLst>
              </p:cNvPr>
              <p:cNvSpPr>
                <a:spLocks noGrp="1"/>
              </p:cNvSpPr>
              <p:nvPr>
                <p:ph idx="1"/>
              </p:nvPr>
            </p:nvSpPr>
            <p:spPr/>
            <p:txBody>
              <a:bodyPr>
                <a:normAutofit/>
              </a:bodyPr>
              <a:lstStyle/>
              <a:p>
                <a:r>
                  <a:rPr lang="en-GB" dirty="0"/>
                  <a:t>Given a model </a:t>
                </a:r>
                <a14:m>
                  <m:oMath xmlns:m="http://schemas.openxmlformats.org/officeDocument/2006/math">
                    <m:r>
                      <a:rPr lang="en-GB" i="1" dirty="0" smtClean="0">
                        <a:latin typeface="Cambria Math" panose="02040503050406030204" pitchFamily="18" charset="0"/>
                      </a:rPr>
                      <m:t>𝐺</m:t>
                    </m:r>
                  </m:oMath>
                </a14:m>
                <a:r>
                  <a:rPr lang="en-GB" dirty="0"/>
                  <a:t>, the following steps are necessary</a:t>
                </a:r>
              </a:p>
              <a:p>
                <a:pPr marL="914400" lvl="1" indent="-457200">
                  <a:buFont typeface="+mj-lt"/>
                  <a:buAutoNum type="arabicPeriod"/>
                </a:pPr>
                <a:r>
                  <a:rPr lang="en-GB" dirty="0"/>
                  <a:t>Bring </a:t>
                </a:r>
                <a14:m>
                  <m:oMath xmlns:m="http://schemas.openxmlformats.org/officeDocument/2006/math">
                    <m:r>
                      <a:rPr lang="en-GB" i="1" dirty="0">
                        <a:latin typeface="Cambria Math" panose="02040503050406030204" pitchFamily="18" charset="0"/>
                      </a:rPr>
                      <m:t>𝐺</m:t>
                    </m:r>
                  </m:oMath>
                </a14:m>
                <a:r>
                  <a:rPr lang="en-GB" dirty="0"/>
                  <a:t> into the required normal form for FO dtree construction</a:t>
                </a:r>
              </a:p>
              <a:p>
                <a:pPr marL="914400" lvl="1" indent="-457200">
                  <a:buFont typeface="+mj-lt"/>
                  <a:buAutoNum type="arabicPeriod"/>
                </a:pPr>
                <a:r>
                  <a:rPr lang="en-GB" dirty="0"/>
                  <a:t>Construct an FO dtree </a:t>
                </a:r>
                <a14:m>
                  <m:oMath xmlns:m="http://schemas.openxmlformats.org/officeDocument/2006/math">
                    <m:r>
                      <a:rPr lang="en-GB" i="1" dirty="0" smtClean="0">
                        <a:latin typeface="Cambria Math" panose="02040503050406030204" pitchFamily="18" charset="0"/>
                      </a:rPr>
                      <m:t>𝑇</m:t>
                    </m:r>
                  </m:oMath>
                </a14:m>
                <a:r>
                  <a:rPr lang="en-GB" dirty="0"/>
                  <a:t> for </a:t>
                </a:r>
                <a14:m>
                  <m:oMath xmlns:m="http://schemas.openxmlformats.org/officeDocument/2006/math">
                    <m:r>
                      <a:rPr lang="en-GB" i="1" dirty="0" smtClean="0">
                        <a:latin typeface="Cambria Math" panose="02040503050406030204" pitchFamily="18" charset="0"/>
                      </a:rPr>
                      <m:t>𝐺</m:t>
                    </m:r>
                  </m:oMath>
                </a14:m>
                <a:endParaRPr lang="de-DE" dirty="0"/>
              </a:p>
              <a:p>
                <a:pPr marL="914400" lvl="1" indent="-457200">
                  <a:buFont typeface="+mj-lt"/>
                  <a:buAutoNum type="arabicPeriod"/>
                </a:pPr>
                <a:r>
                  <a:rPr lang="en-GB" dirty="0"/>
                  <a:t>Translate </a:t>
                </a:r>
                <a14:m>
                  <m:oMath xmlns:m="http://schemas.openxmlformats.org/officeDocument/2006/math">
                    <m:r>
                      <a:rPr lang="en-GB" i="1" dirty="0">
                        <a:latin typeface="Cambria Math" panose="02040503050406030204" pitchFamily="18" charset="0"/>
                      </a:rPr>
                      <m:t>𝑇</m:t>
                    </m:r>
                  </m:oMath>
                </a14:m>
                <a:r>
                  <a:rPr lang="en-GB" dirty="0"/>
                  <a:t> into an FO jtree </a:t>
                </a:r>
                <a14:m>
                  <m:oMath xmlns:m="http://schemas.openxmlformats.org/officeDocument/2006/math">
                    <m:r>
                      <a:rPr lang="en-GB" i="1" dirty="0" smtClean="0">
                        <a:latin typeface="Cambria Math" panose="02040503050406030204" pitchFamily="18" charset="0"/>
                      </a:rPr>
                      <m:t>𝐽</m:t>
                    </m:r>
                  </m:oMath>
                </a14:m>
                <a:endParaRPr lang="en-GB" dirty="0"/>
              </a:p>
              <a:p>
                <a:pPr marL="914400" lvl="1" indent="-457200">
                  <a:buFont typeface="+mj-lt"/>
                  <a:buAutoNum type="arabicPeriod"/>
                </a:pPr>
                <a:r>
                  <a:rPr lang="en-GB" dirty="0"/>
                  <a:t>Apply inverse substitutions to parclusters of descendants of DPG nodes in </a:t>
                </a:r>
                <a14:m>
                  <m:oMath xmlns:m="http://schemas.openxmlformats.org/officeDocument/2006/math">
                    <m:r>
                      <a:rPr lang="en-GB" i="1" dirty="0">
                        <a:latin typeface="Cambria Math" panose="02040503050406030204" pitchFamily="18" charset="0"/>
                      </a:rPr>
                      <m:t>𝐽</m:t>
                    </m:r>
                  </m:oMath>
                </a14:m>
                <a:endParaRPr lang="en-GB" dirty="0"/>
              </a:p>
              <a:p>
                <a:pPr marL="914400" lvl="1" indent="-457200">
                  <a:buFont typeface="+mj-lt"/>
                  <a:buAutoNum type="arabicPeriod"/>
                </a:pPr>
                <a:r>
                  <a:rPr lang="en-GB" dirty="0"/>
                  <a:t>Minimise </a:t>
                </a:r>
                <a14:m>
                  <m:oMath xmlns:m="http://schemas.openxmlformats.org/officeDocument/2006/math">
                    <m:r>
                      <a:rPr lang="en-GB" i="1" dirty="0">
                        <a:latin typeface="Cambria Math" panose="02040503050406030204" pitchFamily="18" charset="0"/>
                      </a:rPr>
                      <m:t>𝐽</m:t>
                    </m:r>
                  </m:oMath>
                </a14:m>
                <a:endParaRPr lang="en-GB" dirty="0"/>
              </a:p>
              <a:p>
                <a:r>
                  <a:rPr lang="en-GB" dirty="0"/>
                  <a:t>Next?</a:t>
                </a:r>
              </a:p>
              <a:p>
                <a:r>
                  <a:rPr lang="en-GB" dirty="0"/>
                  <a:t>FO </a:t>
                </a:r>
                <a:r>
                  <a:rPr lang="en-GB" dirty="0" err="1"/>
                  <a:t>jtrees</a:t>
                </a:r>
                <a:r>
                  <a:rPr lang="en-GB" dirty="0"/>
                  <a:t> for query answering</a:t>
                </a:r>
              </a:p>
              <a:p>
                <a:pPr lvl="1"/>
                <a:r>
                  <a:rPr lang="en-GB" dirty="0">
                    <a:solidFill>
                      <a:srgbClr val="FFC000"/>
                    </a:solidFill>
                  </a:rPr>
                  <a:t>Messages need to be passed to ensure independence</a:t>
                </a:r>
              </a:p>
              <a:p>
                <a:pPr lvl="1"/>
                <a:r>
                  <a:rPr lang="en-GB" dirty="0">
                    <a:solidFill>
                      <a:srgbClr val="FFC000"/>
                    </a:solidFill>
                  </a:rPr>
                  <a:t>What about evidence?</a:t>
                </a:r>
              </a:p>
              <a:p>
                <a:pPr lvl="1"/>
                <a:endParaRPr lang="en-GB" dirty="0"/>
              </a:p>
            </p:txBody>
          </p:sp>
        </mc:Choice>
        <mc:Fallback xmlns="">
          <p:sp>
            <p:nvSpPr>
              <p:cNvPr id="3" name="Content Placeholder 2">
                <a:extLst>
                  <a:ext uri="{FF2B5EF4-FFF2-40B4-BE49-F238E27FC236}">
                    <a16:creationId xmlns:a16="http://schemas.microsoft.com/office/drawing/2014/main" id="{124A2573-D55E-F142-8A0A-5201C23AB8DB}"/>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563565A-1877-BD45-B8C3-56D381E19CA8}"/>
              </a:ext>
            </a:extLst>
          </p:cNvPr>
          <p:cNvSpPr>
            <a:spLocks noGrp="1"/>
          </p:cNvSpPr>
          <p:nvPr>
            <p:ph type="sldNum" sz="quarter" idx="4"/>
          </p:nvPr>
        </p:nvSpPr>
        <p:spPr/>
        <p:txBody>
          <a:bodyPr/>
          <a:lstStyle/>
          <a:p>
            <a:fld id="{67C9959E-8E6B-B04C-9955-EA096F41CA7A}" type="slidenum">
              <a:rPr lang="en-GB" smtClean="0"/>
              <a:t>46</a:t>
            </a:fld>
            <a:endParaRPr lang="en-GB"/>
          </a:p>
        </p:txBody>
      </p:sp>
      <p:sp>
        <p:nvSpPr>
          <p:cNvPr id="5" name="Rectangle 4">
            <a:extLst>
              <a:ext uri="{FF2B5EF4-FFF2-40B4-BE49-F238E27FC236}">
                <a16:creationId xmlns:a16="http://schemas.microsoft.com/office/drawing/2014/main" id="{5CCA89F4-05DF-A640-8B23-4A8A620EB41B}"/>
              </a:ext>
            </a:extLst>
          </p:cNvPr>
          <p:cNvSpPr/>
          <p:nvPr/>
        </p:nvSpPr>
        <p:spPr>
          <a:xfrm>
            <a:off x="359625" y="1665066"/>
            <a:ext cx="11472049" cy="2186172"/>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73F0840-5982-3C48-939F-5F5A6C5AB0AD}"/>
              </a:ext>
            </a:extLst>
          </p:cNvPr>
          <p:cNvSpPr/>
          <p:nvPr/>
        </p:nvSpPr>
        <p:spPr>
          <a:xfrm>
            <a:off x="9964596" y="3563392"/>
            <a:ext cx="1867079" cy="28791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Construction</a:t>
            </a:r>
          </a:p>
        </p:txBody>
      </p:sp>
      <p:sp>
        <p:nvSpPr>
          <p:cNvPr id="7" name="Date Placeholder 6">
            <a:extLst>
              <a:ext uri="{FF2B5EF4-FFF2-40B4-BE49-F238E27FC236}">
                <a16:creationId xmlns:a16="http://schemas.microsoft.com/office/drawing/2014/main" id="{0F6AF762-A52A-1045-9F8A-9536AFE98E10}"/>
              </a:ext>
            </a:extLst>
          </p:cNvPr>
          <p:cNvSpPr>
            <a:spLocks noGrp="1"/>
          </p:cNvSpPr>
          <p:nvPr>
            <p:ph type="dt" sz="half" idx="2"/>
          </p:nvPr>
        </p:nvSpPr>
        <p:spPr/>
        <p:txBody>
          <a:bodyPr/>
          <a:lstStyle/>
          <a:p>
            <a:r>
              <a:rPr lang="en-GB"/>
              <a:t>Exact Inference: LJT</a:t>
            </a:r>
            <a:endParaRPr lang="en-US" dirty="0"/>
          </a:p>
        </p:txBody>
      </p:sp>
      <p:sp>
        <p:nvSpPr>
          <p:cNvPr id="8" name="Footer Placeholder 7">
            <a:extLst>
              <a:ext uri="{FF2B5EF4-FFF2-40B4-BE49-F238E27FC236}">
                <a16:creationId xmlns:a16="http://schemas.microsoft.com/office/drawing/2014/main" id="{F9DDEA51-EAFA-3945-A295-1EBEB91BB72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83069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EF6E-FC4A-F543-A883-D1091F24A980}"/>
              </a:ext>
            </a:extLst>
          </p:cNvPr>
          <p:cNvSpPr>
            <a:spLocks noGrp="1"/>
          </p:cNvSpPr>
          <p:nvPr>
            <p:ph type="title"/>
          </p:nvPr>
        </p:nvSpPr>
        <p:spPr/>
        <p:txBody>
          <a:bodyPr/>
          <a:lstStyle/>
          <a:p>
            <a:r>
              <a:rPr lang="en-GB" dirty="0"/>
              <a:t>Message Passing in FO Jtrees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C779DA-937F-A948-AD1E-F89EAC456676}"/>
                  </a:ext>
                </a:extLst>
              </p:cNvPr>
              <p:cNvSpPr>
                <a:spLocks noGrp="1"/>
              </p:cNvSpPr>
              <p:nvPr>
                <p:ph idx="1"/>
              </p:nvPr>
            </p:nvSpPr>
            <p:spPr/>
            <p:txBody>
              <a:bodyPr>
                <a:normAutofit/>
              </a:bodyPr>
              <a:lstStyle/>
              <a:p>
                <a:r>
                  <a:rPr lang="en-GB" dirty="0"/>
                  <a:t>Ensure independence between parclusters</a:t>
                </a:r>
              </a:p>
              <a:p>
                <a:r>
                  <a:rPr lang="en-GB" dirty="0"/>
                  <a:t>Send messages based on two conditions</a:t>
                </a:r>
              </a:p>
              <a:p>
                <a:pPr marL="801688" lvl="1" indent="-344488">
                  <a:buFont typeface="Zapf Dingbats"/>
                  <a:buChar char="➝"/>
                </a:pPr>
                <a:r>
                  <a:rPr lang="en-GB" dirty="0"/>
                  <a:t>If a node </a:t>
                </a:r>
                <a14:m>
                  <m:oMath xmlns:m="http://schemas.openxmlformats.org/officeDocument/2006/math">
                    <m:r>
                      <a:rPr lang="de-DE" i="1">
                        <a:latin typeface="Cambria Math" panose="02040503050406030204" pitchFamily="18" charset="0"/>
                      </a:rPr>
                      <m:t>𝑖</m:t>
                    </m:r>
                  </m:oMath>
                </a14:m>
                <a:r>
                  <a:rPr lang="en-GB" dirty="0"/>
                  <a:t> has received all messages from neighbours but one, </a:t>
                </a:r>
                <a14:m>
                  <m:oMath xmlns:m="http://schemas.openxmlformats.org/officeDocument/2006/math">
                    <m:r>
                      <a:rPr lang="de-DE" i="1">
                        <a:latin typeface="Cambria Math" panose="02040503050406030204" pitchFamily="18" charset="0"/>
                      </a:rPr>
                      <m:t>𝑗</m:t>
                    </m:r>
                  </m:oMath>
                </a14:m>
                <a:r>
                  <a:rPr lang="en-GB" dirty="0"/>
                  <a:t>, node </a:t>
                </a:r>
                <a14:m>
                  <m:oMath xmlns:m="http://schemas.openxmlformats.org/officeDocument/2006/math">
                    <m:r>
                      <a:rPr lang="de-DE" i="1">
                        <a:latin typeface="Cambria Math" panose="02040503050406030204" pitchFamily="18" charset="0"/>
                      </a:rPr>
                      <m:t>𝑖</m:t>
                    </m:r>
                  </m:oMath>
                </a14:m>
                <a:r>
                  <a:rPr lang="en-GB" dirty="0"/>
                  <a:t> calculates and sends a message to</a:t>
                </a:r>
                <a:r>
                  <a:rPr lang="de-DE" dirty="0"/>
                  <a:t> </a:t>
                </a:r>
                <a14:m>
                  <m:oMath xmlns:m="http://schemas.openxmlformats.org/officeDocument/2006/math">
                    <m:r>
                      <a:rPr lang="de-DE" i="1">
                        <a:latin typeface="Cambria Math" panose="02040503050406030204" pitchFamily="18" charset="0"/>
                      </a:rPr>
                      <m:t>𝑗</m:t>
                    </m:r>
                  </m:oMath>
                </a14:m>
                <a:endParaRPr lang="de-DE" dirty="0"/>
              </a:p>
              <a:p>
                <a:pPr marL="801688" lvl="1" indent="-344488">
                  <a:buFont typeface="Zapf Dingbats"/>
                  <a:buChar char="➝"/>
                </a:pPr>
                <a:r>
                  <a:rPr lang="en-GB" dirty="0"/>
                  <a:t>If a node </a:t>
                </a:r>
                <a14:m>
                  <m:oMath xmlns:m="http://schemas.openxmlformats.org/officeDocument/2006/math">
                    <m:r>
                      <a:rPr lang="de-DE" i="1">
                        <a:latin typeface="Cambria Math" panose="02040503050406030204" pitchFamily="18" charset="0"/>
                      </a:rPr>
                      <m:t>𝑖</m:t>
                    </m:r>
                    <m:r>
                      <a:rPr lang="de-DE" i="1">
                        <a:latin typeface="Cambria Math" panose="02040503050406030204" pitchFamily="18" charset="0"/>
                      </a:rPr>
                      <m:t> </m:t>
                    </m:r>
                  </m:oMath>
                </a14:m>
                <a:r>
                  <a:rPr lang="en-GB" dirty="0"/>
                  <a:t>has received all messages, then it calculates and sends messages to all neighbours </a:t>
                </a:r>
                <a14:m>
                  <m:oMath xmlns:m="http://schemas.openxmlformats.org/officeDocument/2006/math">
                    <m:r>
                      <a:rPr lang="de-DE" i="1">
                        <a:latin typeface="Cambria Math" panose="02040503050406030204" pitchFamily="18" charset="0"/>
                      </a:rPr>
                      <m:t>𝑗</m:t>
                    </m:r>
                  </m:oMath>
                </a14:m>
                <a:r>
                  <a:rPr lang="en-GB" dirty="0"/>
                  <a:t> that have not received a message yet</a:t>
                </a:r>
              </a:p>
              <a:p>
                <a:pPr lvl="1"/>
                <a:endParaRPr lang="en-GB" dirty="0"/>
              </a:p>
            </p:txBody>
          </p:sp>
        </mc:Choice>
        <mc:Fallback xmlns="">
          <p:sp>
            <p:nvSpPr>
              <p:cNvPr id="3" name="Content Placeholder 2">
                <a:extLst>
                  <a:ext uri="{FF2B5EF4-FFF2-40B4-BE49-F238E27FC236}">
                    <a16:creationId xmlns:a16="http://schemas.microsoft.com/office/drawing/2014/main" id="{A8C779DA-937F-A948-AD1E-F89EAC456676}"/>
                  </a:ext>
                </a:extLst>
              </p:cNvPr>
              <p:cNvSpPr>
                <a:spLocks noGrp="1" noRot="1" noChangeAspect="1" noMove="1" noResize="1" noEditPoints="1" noAdjustHandles="1" noChangeArrowheads="1" noChangeShapeType="1" noTextEdit="1"/>
              </p:cNvSpPr>
              <p:nvPr>
                <p:ph idx="1"/>
              </p:nvPr>
            </p:nvSpPr>
            <p:spPr>
              <a:blipFill>
                <a:blip r:embed="rId2"/>
                <a:stretch>
                  <a:fillRect l="-1436" t="-2687" r="-55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4D0A7AC-4933-6743-A8CC-0ACB85C4BB69}"/>
              </a:ext>
            </a:extLst>
          </p:cNvPr>
          <p:cNvSpPr>
            <a:spLocks noGrp="1"/>
          </p:cNvSpPr>
          <p:nvPr>
            <p:ph type="sldNum" sz="quarter" idx="4"/>
          </p:nvPr>
        </p:nvSpPr>
        <p:spPr/>
        <p:txBody>
          <a:bodyPr/>
          <a:lstStyle/>
          <a:p>
            <a:fld id="{67C9959E-8E6B-B04C-9955-EA096F41CA7A}" type="slidenum">
              <a:rPr lang="en-GB" smtClean="0"/>
              <a:t>47</a:t>
            </a:fld>
            <a:endParaRPr lang="en-GB"/>
          </a:p>
        </p:txBody>
      </p:sp>
      <p:sp>
        <p:nvSpPr>
          <p:cNvPr id="24" name="Date Placeholder 23">
            <a:extLst>
              <a:ext uri="{FF2B5EF4-FFF2-40B4-BE49-F238E27FC236}">
                <a16:creationId xmlns:a16="http://schemas.microsoft.com/office/drawing/2014/main" id="{E3230283-C9E9-9847-BE7B-BF9AE83D6AC1}"/>
              </a:ext>
            </a:extLst>
          </p:cNvPr>
          <p:cNvSpPr>
            <a:spLocks noGrp="1"/>
          </p:cNvSpPr>
          <p:nvPr>
            <p:ph type="dt" sz="half" idx="2"/>
          </p:nvPr>
        </p:nvSpPr>
        <p:spPr/>
        <p:txBody>
          <a:bodyPr/>
          <a:lstStyle/>
          <a:p>
            <a:r>
              <a:rPr lang="en-GB"/>
              <a:t>Exact Inference: LJT</a:t>
            </a:r>
            <a:endParaRPr lang="en-US" dirty="0"/>
          </a:p>
        </p:txBody>
      </p:sp>
      <p:sp>
        <p:nvSpPr>
          <p:cNvPr id="25" name="Footer Placeholder 24">
            <a:extLst>
              <a:ext uri="{FF2B5EF4-FFF2-40B4-BE49-F238E27FC236}">
                <a16:creationId xmlns:a16="http://schemas.microsoft.com/office/drawing/2014/main" id="{F38A0C4C-E64F-5544-A778-5C769EFB3C2E}"/>
              </a:ext>
            </a:extLst>
          </p:cNvPr>
          <p:cNvSpPr>
            <a:spLocks noGrp="1"/>
          </p:cNvSpPr>
          <p:nvPr>
            <p:ph type="ftr" sz="quarter" idx="3"/>
          </p:nvPr>
        </p:nvSpPr>
        <p:spPr/>
        <p:txBody>
          <a:bodyPr/>
          <a:lstStyle/>
          <a:p>
            <a:r>
              <a:rPr lang="en-GB"/>
              <a:t>T. Braun - StaRAI</a:t>
            </a:r>
          </a:p>
        </p:txBody>
      </p:sp>
      <p:grpSp>
        <p:nvGrpSpPr>
          <p:cNvPr id="26" name="Group 25">
            <a:extLst>
              <a:ext uri="{FF2B5EF4-FFF2-40B4-BE49-F238E27FC236}">
                <a16:creationId xmlns:a16="http://schemas.microsoft.com/office/drawing/2014/main" id="{94252347-D84F-EB4C-A7CB-B378691C6118}"/>
              </a:ext>
            </a:extLst>
          </p:cNvPr>
          <p:cNvGrpSpPr/>
          <p:nvPr/>
        </p:nvGrpSpPr>
        <p:grpSpPr>
          <a:xfrm>
            <a:off x="5543362" y="4919668"/>
            <a:ext cx="6288313" cy="986246"/>
            <a:chOff x="5589344" y="1663629"/>
            <a:chExt cx="6288313" cy="986246"/>
          </a:xfrm>
        </p:grpSpPr>
        <p:cxnSp>
          <p:nvCxnSpPr>
            <p:cNvPr id="27" name="Straight Connector 26">
              <a:extLst>
                <a:ext uri="{FF2B5EF4-FFF2-40B4-BE49-F238E27FC236}">
                  <a16:creationId xmlns:a16="http://schemas.microsoft.com/office/drawing/2014/main" id="{A35CDA0F-C4E8-0848-A8EB-944C76DA0C69}"/>
                </a:ext>
              </a:extLst>
            </p:cNvPr>
            <p:cNvCxnSpPr>
              <a:cxnSpLocks/>
              <a:stCxn id="38" idx="3"/>
              <a:endCxn id="42"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0B80B5-9A2C-C842-A9DA-E88457F8925E}"/>
                </a:ext>
              </a:extLst>
            </p:cNvPr>
            <p:cNvCxnSpPr>
              <a:cxnSpLocks/>
              <a:stCxn id="42" idx="3"/>
              <a:endCxn id="40"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1B158-2F06-D946-B7DA-FCCEC52F0980}"/>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F8BC411-E041-6E42-A60D-10EB33509AE9}"/>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41" name="TextBox 40">
                    <a:extLst>
                      <a:ext uri="{FF2B5EF4-FFF2-40B4-BE49-F238E27FC236}">
                        <a16:creationId xmlns:a16="http://schemas.microsoft.com/office/drawing/2014/main" id="{CF8BC411-E041-6E42-A60D-10EB33509AE9}"/>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3"/>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5ED2D57-600C-5049-A725-F72FC02D1479}"/>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42" name="TextBox 41">
                    <a:extLst>
                      <a:ext uri="{FF2B5EF4-FFF2-40B4-BE49-F238E27FC236}">
                        <a16:creationId xmlns:a16="http://schemas.microsoft.com/office/drawing/2014/main" id="{45ED2D57-600C-5049-A725-F72FC02D1479}"/>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4"/>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30" name="Group 29">
              <a:extLst>
                <a:ext uri="{FF2B5EF4-FFF2-40B4-BE49-F238E27FC236}">
                  <a16:creationId xmlns:a16="http://schemas.microsoft.com/office/drawing/2014/main" id="{CF52A2ED-DA24-3E42-A895-B42F11B5A983}"/>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BA96067-A25F-F843-9EBA-C2433ED5E91C}"/>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charset="0"/>
                                </a:rPr>
                                <m:t>𝑔</m:t>
                              </m:r>
                            </m:e>
                            <m:sub>
                              <m:r>
                                <a:rPr lang="de-DE" i="1">
                                  <a:solidFill>
                                    <a:srgbClr val="7030A0"/>
                                  </a:solidFill>
                                  <a:latin typeface="Cambria Math" charset="0"/>
                                </a:rPr>
                                <m:t>3</m:t>
                              </m:r>
                            </m:sub>
                          </m:sSub>
                        </m:oMath>
                      </m:oMathPara>
                    </a14:m>
                    <a:endParaRPr lang="en-GB" dirty="0">
                      <a:solidFill>
                        <a:srgbClr val="7030A0"/>
                      </a:solidFill>
                    </a:endParaRPr>
                  </a:p>
                </p:txBody>
              </p:sp>
            </mc:Choice>
            <mc:Fallback xmlns="">
              <p:sp>
                <p:nvSpPr>
                  <p:cNvPr id="39" name="TextBox 38">
                    <a:extLst>
                      <a:ext uri="{FF2B5EF4-FFF2-40B4-BE49-F238E27FC236}">
                        <a16:creationId xmlns:a16="http://schemas.microsoft.com/office/drawing/2014/main" id="{ABA96067-A25F-F843-9EBA-C2433ED5E91C}"/>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5"/>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E8AECD7-9334-7147-BAEF-C87AE099766A}"/>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40" name="TextBox 39">
                    <a:extLst>
                      <a:ext uri="{FF2B5EF4-FFF2-40B4-BE49-F238E27FC236}">
                        <a16:creationId xmlns:a16="http://schemas.microsoft.com/office/drawing/2014/main" id="{EE8AECD7-9334-7147-BAEF-C87AE099766A}"/>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6"/>
                    <a:stretch>
                      <a:fillRect/>
                    </a:stretch>
                  </a:blipFill>
                  <a:ln>
                    <a:solidFill>
                      <a:srgbClr val="7030A0"/>
                    </a:solidFill>
                  </a:ln>
                </p:spPr>
                <p:txBody>
                  <a:bodyPr/>
                  <a:lstStyle/>
                  <a:p>
                    <a:r>
                      <a:rPr lang="en-GB">
                        <a:noFill/>
                      </a:rPr>
                      <a:t> </a:t>
                    </a:r>
                  </a:p>
                </p:txBody>
              </p:sp>
            </mc:Fallback>
          </mc:AlternateContent>
        </p:grpSp>
        <p:grpSp>
          <p:nvGrpSpPr>
            <p:cNvPr id="31" name="Group 30">
              <a:extLst>
                <a:ext uri="{FF2B5EF4-FFF2-40B4-BE49-F238E27FC236}">
                  <a16:creationId xmlns:a16="http://schemas.microsoft.com/office/drawing/2014/main" id="{0459F571-321B-B440-BF9C-D605A31FD42A}"/>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EA3C504-4110-6C46-A870-EC0CA46F6CE8}"/>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𝑔</m:t>
                              </m:r>
                            </m:e>
                            <m:sub>
                              <m:r>
                                <a:rPr lang="de-DE" i="1">
                                  <a:solidFill>
                                    <a:schemeClr val="accent6"/>
                                  </a:solidFill>
                                  <a:latin typeface="Cambria Math" panose="02040503050406030204" pitchFamily="18" charset="0"/>
                                </a:rPr>
                                <m:t>0</m:t>
                              </m:r>
                            </m:sub>
                          </m:sSub>
                          <m:r>
                            <a:rPr lang="de-DE" i="1">
                              <a:solidFill>
                                <a:schemeClr val="accent6"/>
                              </a:solidFill>
                              <a:latin typeface="Cambria Math" panose="02040503050406030204" pitchFamily="18" charset="0"/>
                            </a:rPr>
                            <m:t>,</m:t>
                          </m:r>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m:oMathPara>
                    </a14:m>
                    <a:endParaRPr lang="en-GB" dirty="0">
                      <a:solidFill>
                        <a:schemeClr val="accent6"/>
                      </a:solidFill>
                    </a:endParaRPr>
                  </a:p>
                </p:txBody>
              </p:sp>
            </mc:Choice>
            <mc:Fallback xmlns="">
              <p:sp>
                <p:nvSpPr>
                  <p:cNvPr id="37" name="TextBox 36">
                    <a:extLst>
                      <a:ext uri="{FF2B5EF4-FFF2-40B4-BE49-F238E27FC236}">
                        <a16:creationId xmlns:a16="http://schemas.microsoft.com/office/drawing/2014/main" id="{BEA3C504-4110-6C46-A870-EC0CA46F6CE8}"/>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7"/>
                    <a:stretch>
                      <a:fillRect l="-1224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F7115EC-3D98-1941-B57A-508BC84ADDD4}"/>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38" name="TextBox 37">
                    <a:extLst>
                      <a:ext uri="{FF2B5EF4-FFF2-40B4-BE49-F238E27FC236}">
                        <a16:creationId xmlns:a16="http://schemas.microsoft.com/office/drawing/2014/main" id="{8F7115EC-3D98-1941-B57A-508BC84ADDD4}"/>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8"/>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55B96636-81D4-6C41-BA55-089A93173A6F}"/>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32" name="Rectangle 31">
                  <a:extLst>
                    <a:ext uri="{FF2B5EF4-FFF2-40B4-BE49-F238E27FC236}">
                      <a16:creationId xmlns:a16="http://schemas.microsoft.com/office/drawing/2014/main" id="{55B96636-81D4-6C41-BA55-089A93173A6F}"/>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9"/>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21215E11-6152-BF49-8905-91344C737FDF}"/>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33" name="Rectangle 32">
                  <a:extLst>
                    <a:ext uri="{FF2B5EF4-FFF2-40B4-BE49-F238E27FC236}">
                      <a16:creationId xmlns:a16="http://schemas.microsoft.com/office/drawing/2014/main" id="{21215E11-6152-BF49-8905-91344C737FDF}"/>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ACA5675-AF87-CC4A-8A81-D1870CA40B63}"/>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34" name="TextBox 33">
                  <a:extLst>
                    <a:ext uri="{FF2B5EF4-FFF2-40B4-BE49-F238E27FC236}">
                      <a16:creationId xmlns:a16="http://schemas.microsoft.com/office/drawing/2014/main" id="{4ACA5675-AF87-CC4A-8A81-D1870CA40B63}"/>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04F55BD-7F86-9044-B057-66FBB4138EE8}"/>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35" name="TextBox 34">
                  <a:extLst>
                    <a:ext uri="{FF2B5EF4-FFF2-40B4-BE49-F238E27FC236}">
                      <a16:creationId xmlns:a16="http://schemas.microsoft.com/office/drawing/2014/main" id="{A04F55BD-7F86-9044-B057-66FBB4138EE8}"/>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2"/>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87AA7A2-9C66-464A-9409-7B3E57107158}"/>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36" name="TextBox 35">
                  <a:extLst>
                    <a:ext uri="{FF2B5EF4-FFF2-40B4-BE49-F238E27FC236}">
                      <a16:creationId xmlns:a16="http://schemas.microsoft.com/office/drawing/2014/main" id="{187AA7A2-9C66-464A-9409-7B3E57107158}"/>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3"/>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974473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EF6E-FC4A-F543-A883-D1091F24A980}"/>
              </a:ext>
            </a:extLst>
          </p:cNvPr>
          <p:cNvSpPr>
            <a:spLocks noGrp="1"/>
          </p:cNvSpPr>
          <p:nvPr>
            <p:ph type="title"/>
          </p:nvPr>
        </p:nvSpPr>
        <p:spPr/>
        <p:txBody>
          <a:bodyPr/>
          <a:lstStyle/>
          <a:p>
            <a:r>
              <a:rPr lang="en-GB" dirty="0"/>
              <a:t>Message Passing in FO Jtrees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C779DA-937F-A948-AD1E-F89EAC456676}"/>
                  </a:ext>
                </a:extLst>
              </p:cNvPr>
              <p:cNvSpPr>
                <a:spLocks noGrp="1"/>
              </p:cNvSpPr>
              <p:nvPr>
                <p:ph idx="1"/>
              </p:nvPr>
            </p:nvSpPr>
            <p:spPr/>
            <p:txBody>
              <a:bodyPr>
                <a:normAutofit/>
              </a:bodyPr>
              <a:lstStyle/>
              <a:p>
                <a:r>
                  <a:rPr lang="en-GB" dirty="0"/>
                  <a:t>Message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𝑚</m:t>
                        </m:r>
                      </m:e>
                      <m:sub>
                        <m:r>
                          <a:rPr lang="de-DE" b="0" i="1" dirty="0" smtClean="0">
                            <a:latin typeface="Cambria Math" panose="02040503050406030204" pitchFamily="18" charset="0"/>
                          </a:rPr>
                          <m:t>𝑖𝑗</m:t>
                        </m:r>
                      </m:sub>
                    </m:sSub>
                  </m:oMath>
                </a14:m>
                <a:r>
                  <a:rPr lang="en-GB" dirty="0"/>
                  <a:t> from sender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𝑪</m:t>
                        </m:r>
                      </m:e>
                      <m:sub>
                        <m:r>
                          <a:rPr lang="de-DE" b="0" i="1" dirty="0" smtClean="0">
                            <a:latin typeface="Cambria Math" panose="02040503050406030204" pitchFamily="18" charset="0"/>
                          </a:rPr>
                          <m:t>𝑖</m:t>
                        </m:r>
                      </m:sub>
                    </m:sSub>
                  </m:oMath>
                </a14:m>
                <a:r>
                  <a:rPr lang="en-GB" dirty="0"/>
                  <a:t> to receiver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𝑗</m:t>
                        </m:r>
                      </m:sub>
                    </m:sSub>
                  </m:oMath>
                </a14:m>
                <a:endParaRPr lang="en-GB" dirty="0"/>
              </a:p>
              <a:p>
                <a:pPr lvl="1"/>
                <a:r>
                  <a:rPr lang="en-GB" dirty="0"/>
                  <a:t>Set of parfactors </a:t>
                </a:r>
                <a14:m>
                  <m:oMath xmlns:m="http://schemas.openxmlformats.org/officeDocument/2006/math">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𝑙</m:t>
                                </m:r>
                              </m:sub>
                            </m:sSub>
                          </m:e>
                        </m:d>
                      </m:e>
                      <m:sub>
                        <m:r>
                          <a:rPr lang="de-DE" b="0" i="1" smtClean="0">
                            <a:latin typeface="Cambria Math" panose="02040503050406030204" pitchFamily="18" charset="0"/>
                          </a:rPr>
                          <m:t>𝑙</m:t>
                        </m:r>
                        <m:r>
                          <a:rPr lang="de-DE" b="0" i="1" smtClean="0">
                            <a:latin typeface="Cambria Math" panose="02040503050406030204" pitchFamily="18" charset="0"/>
                          </a:rPr>
                          <m:t>=1</m:t>
                        </m:r>
                      </m:sub>
                      <m:sup>
                        <m:r>
                          <a:rPr lang="de-DE" b="0" i="1" smtClean="0">
                            <a:latin typeface="Cambria Math" panose="02040503050406030204" pitchFamily="18" charset="0"/>
                          </a:rPr>
                          <m:t>𝑛</m:t>
                        </m:r>
                      </m:sup>
                    </m:sSubSup>
                  </m:oMath>
                </a14:m>
                <a:r>
                  <a:rPr lang="en-GB" dirty="0"/>
                  <a:t> with </a:t>
                </a:r>
                <a14:m>
                  <m:oMath xmlns:m="http://schemas.openxmlformats.org/officeDocument/2006/math">
                    <m:r>
                      <a:rPr lang="de-DE" b="0" i="1" smtClean="0">
                        <a:latin typeface="Cambria Math" panose="02040503050406030204" pitchFamily="18" charset="0"/>
                      </a:rPr>
                      <m:t>𝑟𝑣</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𝑙</m:t>
                            </m:r>
                          </m:sub>
                        </m:sSub>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𝑺</m:t>
                        </m:r>
                      </m:e>
                      <m:sub>
                        <m:r>
                          <a:rPr lang="de-DE" b="0" i="1" smtClean="0">
                            <a:latin typeface="Cambria Math" panose="02040503050406030204" pitchFamily="18" charset="0"/>
                            <a:ea typeface="Cambria Math" panose="02040503050406030204" pitchFamily="18" charset="0"/>
                          </a:rPr>
                          <m:t>𝑖𝑗</m:t>
                        </m:r>
                      </m:sub>
                    </m:sSub>
                  </m:oMath>
                </a14:m>
                <a:endParaRPr lang="en-GB" dirty="0"/>
              </a:p>
              <a:p>
                <a:pPr lvl="1"/>
                <a:r>
                  <a:rPr lang="en-GB" dirty="0"/>
                  <a:t>To calculate</a:t>
                </a:r>
              </a:p>
              <a:p>
                <a:pPr lvl="2"/>
                <a:r>
                  <a:rPr lang="en-GB" dirty="0"/>
                  <a:t>Collect necessary information from local model and received messages:</a:t>
                </a:r>
              </a:p>
              <a:p>
                <a:pPr marL="914400" lvl="2"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𝑖𝑗</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nary>
                        <m:naryPr>
                          <m:chr m:val="⋃"/>
                          <m:supHide m:val="on"/>
                          <m:ctrlPr>
                            <a:rPr lang="de-DE" b="0" i="1" smtClean="0">
                              <a:latin typeface="Cambria Math" panose="02040503050406030204" pitchFamily="18" charset="0"/>
                              <a:ea typeface="Cambria Math" panose="02040503050406030204" pitchFamily="18" charset="0"/>
                            </a:rPr>
                          </m:ctrlPr>
                        </m:naryPr>
                        <m:sub>
                          <m:r>
                            <m:rPr>
                              <m:brk m:alnAt="7"/>
                            </m:rPr>
                            <a:rPr lang="de-DE" b="0" i="1" smtClean="0">
                              <a:latin typeface="Cambria Math" panose="02040503050406030204" pitchFamily="18" charset="0"/>
                              <a:ea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𝑛𝑏𝑠</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𝑖</m:t>
                              </m:r>
                            </m:e>
                          </m:d>
                          <m:r>
                            <m:rPr>
                              <m:brk m:alnAt="7"/>
                            </m:rP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𝑗</m:t>
                          </m:r>
                        </m:sub>
                        <m:sup/>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𝑘𝑖</m:t>
                              </m:r>
                            </m:sub>
                          </m:sSub>
                        </m:e>
                      </m:nary>
                    </m:oMath>
                  </m:oMathPara>
                </a14:m>
                <a:endParaRPr lang="en-GB" dirty="0"/>
              </a:p>
              <a:p>
                <a:pPr lvl="3"/>
                <a:r>
                  <a:rPr lang="en-GB" dirty="0"/>
                  <a:t>Ignore the message that came from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𝑗</m:t>
                        </m:r>
                      </m:sub>
                    </m:sSub>
                  </m:oMath>
                </a14:m>
                <a:r>
                  <a:rPr lang="en-GB" dirty="0"/>
                  <a:t> (if it already exists)</a:t>
                </a:r>
              </a:p>
              <a:p>
                <a:pPr lvl="2"/>
                <a:r>
                  <a:rPr lang="en-GB" dirty="0"/>
                  <a:t>Call slightly modified LVE with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𝑖𝑗</m:t>
                        </m:r>
                      </m:sub>
                    </m:sSub>
                  </m:oMath>
                </a14:m>
                <a:r>
                  <a:rPr lang="en-GB" dirty="0"/>
                  <a:t> as input model,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𝑺</m:t>
                        </m:r>
                      </m:e>
                      <m:sub>
                        <m:r>
                          <a:rPr lang="de-DE" i="1">
                            <a:latin typeface="Cambria Math" panose="02040503050406030204" pitchFamily="18" charset="0"/>
                            <a:ea typeface="Cambria Math" panose="02040503050406030204" pitchFamily="18" charset="0"/>
                          </a:rPr>
                          <m:t>𝑖𝑗</m:t>
                        </m:r>
                      </m:sub>
                    </m:sSub>
                  </m:oMath>
                </a14:m>
                <a:r>
                  <a:rPr lang="en-GB" dirty="0"/>
                  <a:t> as query, and no evidence: </a:t>
                </a:r>
                <a14:m>
                  <m:oMath xmlns:m="http://schemas.openxmlformats.org/officeDocument/2006/math">
                    <m:r>
                      <m:rPr>
                        <m:nor/>
                      </m:rPr>
                      <a:rPr lang="de-DE" dirty="0">
                        <a:latin typeface="Cambria Math" panose="02040503050406030204" pitchFamily="18" charset="0"/>
                      </a:rPr>
                      <m:t>LVE</m:t>
                    </m:r>
                    <m:r>
                      <m:rPr>
                        <m:nor/>
                      </m:rPr>
                      <a:rPr lang="de-DE" dirty="0">
                        <a:latin typeface="Cambria Math" panose="02040503050406030204" pitchFamily="18" charset="0"/>
                      </a:rPr>
                      <m:t>−</m:t>
                    </m:r>
                    <m:r>
                      <m:rPr>
                        <m:nor/>
                      </m:rPr>
                      <a:rPr lang="de-DE" dirty="0">
                        <a:latin typeface="Cambria Math" panose="02040503050406030204" pitchFamily="18" charset="0"/>
                      </a:rPr>
                      <m:t>MSG</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𝐺</m:t>
                            </m:r>
                          </m:e>
                          <m:sub>
                            <m:r>
                              <a:rPr lang="de-DE" b="0" i="1" dirty="0" smtClean="0">
                                <a:latin typeface="Cambria Math" panose="02040503050406030204" pitchFamily="18" charset="0"/>
                              </a:rPr>
                              <m:t>𝑖𝑗</m:t>
                            </m:r>
                          </m:sub>
                        </m:sSub>
                        <m:r>
                          <a:rPr lang="de-DE" b="0" i="1" dirty="0" smtClean="0">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𝑺</m:t>
                            </m:r>
                          </m:e>
                          <m:sub>
                            <m:r>
                              <a:rPr lang="de-DE" i="1">
                                <a:latin typeface="Cambria Math" panose="02040503050406030204" pitchFamily="18" charset="0"/>
                                <a:ea typeface="Cambria Math" panose="02040503050406030204" pitchFamily="18" charset="0"/>
                              </a:rPr>
                              <m:t>𝑖𝑗</m:t>
                            </m:r>
                          </m:sub>
                        </m:sSub>
                      </m:e>
                    </m:d>
                  </m:oMath>
                </a14:m>
                <a:endParaRPr lang="en-GB" dirty="0"/>
              </a:p>
              <a:p>
                <a:pPr lvl="3"/>
                <a:r>
                  <a:rPr lang="en-GB" dirty="0"/>
                  <a:t>Specification of </a:t>
                </a:r>
                <a14:m>
                  <m:oMath xmlns:m="http://schemas.openxmlformats.org/officeDocument/2006/math">
                    <m:r>
                      <m:rPr>
                        <m:nor/>
                      </m:rPr>
                      <a:rPr lang="de-DE" dirty="0">
                        <a:latin typeface="Cambria Math" panose="02040503050406030204" pitchFamily="18" charset="0"/>
                      </a:rPr>
                      <m:t>LVE</m:t>
                    </m:r>
                    <m:r>
                      <m:rPr>
                        <m:nor/>
                      </m:rPr>
                      <a:rPr lang="de-DE" dirty="0">
                        <a:latin typeface="Cambria Math" panose="02040503050406030204" pitchFamily="18" charset="0"/>
                      </a:rPr>
                      <m:t>−</m:t>
                    </m:r>
                    <m:r>
                      <m:rPr>
                        <m:nor/>
                      </m:rPr>
                      <a:rPr lang="de-DE" dirty="0">
                        <a:latin typeface="Cambria Math" panose="02040503050406030204" pitchFamily="18" charset="0"/>
                      </a:rPr>
                      <m:t>MSG</m:t>
                    </m:r>
                  </m:oMath>
                </a14:m>
                <a:r>
                  <a:rPr lang="en-GB" dirty="0"/>
                  <a:t>: next slide</a:t>
                </a:r>
              </a:p>
              <a:p>
                <a:pPr lvl="3"/>
                <a:endParaRPr lang="en-GB" dirty="0"/>
              </a:p>
            </p:txBody>
          </p:sp>
        </mc:Choice>
        <mc:Fallback xmlns="">
          <p:sp>
            <p:nvSpPr>
              <p:cNvPr id="3" name="Content Placeholder 2">
                <a:extLst>
                  <a:ext uri="{FF2B5EF4-FFF2-40B4-BE49-F238E27FC236}">
                    <a16:creationId xmlns:a16="http://schemas.microsoft.com/office/drawing/2014/main" id="{A8C779DA-937F-A948-AD1E-F89EAC456676}"/>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4D0A7AC-4933-6743-A8CC-0ACB85C4BB69}"/>
              </a:ext>
            </a:extLst>
          </p:cNvPr>
          <p:cNvSpPr>
            <a:spLocks noGrp="1"/>
          </p:cNvSpPr>
          <p:nvPr>
            <p:ph type="sldNum" sz="quarter" idx="4"/>
          </p:nvPr>
        </p:nvSpPr>
        <p:spPr/>
        <p:txBody>
          <a:bodyPr/>
          <a:lstStyle/>
          <a:p>
            <a:fld id="{67C9959E-8E6B-B04C-9955-EA096F41CA7A}" type="slidenum">
              <a:rPr lang="en-GB" smtClean="0"/>
              <a:t>48</a:t>
            </a:fld>
            <a:endParaRPr lang="en-GB"/>
          </a:p>
        </p:txBody>
      </p:sp>
      <p:sp>
        <p:nvSpPr>
          <p:cNvPr id="24" name="Date Placeholder 23">
            <a:extLst>
              <a:ext uri="{FF2B5EF4-FFF2-40B4-BE49-F238E27FC236}">
                <a16:creationId xmlns:a16="http://schemas.microsoft.com/office/drawing/2014/main" id="{E3EDA766-0BCA-F14E-AA4D-BEBB612B026F}"/>
              </a:ext>
            </a:extLst>
          </p:cNvPr>
          <p:cNvSpPr>
            <a:spLocks noGrp="1"/>
          </p:cNvSpPr>
          <p:nvPr>
            <p:ph type="dt" sz="half" idx="2"/>
          </p:nvPr>
        </p:nvSpPr>
        <p:spPr/>
        <p:txBody>
          <a:bodyPr/>
          <a:lstStyle/>
          <a:p>
            <a:r>
              <a:rPr lang="en-GB"/>
              <a:t>Exact Inference: LJT</a:t>
            </a:r>
            <a:endParaRPr lang="en-US" dirty="0"/>
          </a:p>
        </p:txBody>
      </p:sp>
      <p:sp>
        <p:nvSpPr>
          <p:cNvPr id="25" name="Footer Placeholder 24">
            <a:extLst>
              <a:ext uri="{FF2B5EF4-FFF2-40B4-BE49-F238E27FC236}">
                <a16:creationId xmlns:a16="http://schemas.microsoft.com/office/drawing/2014/main" id="{99CD20CD-1768-6344-BD60-7567603B306D}"/>
              </a:ext>
            </a:extLst>
          </p:cNvPr>
          <p:cNvSpPr>
            <a:spLocks noGrp="1"/>
          </p:cNvSpPr>
          <p:nvPr>
            <p:ph type="ftr" sz="quarter" idx="3"/>
          </p:nvPr>
        </p:nvSpPr>
        <p:spPr/>
        <p:txBody>
          <a:bodyPr/>
          <a:lstStyle/>
          <a:p>
            <a:r>
              <a:rPr lang="en-GB"/>
              <a:t>T. Braun - StaRAI</a:t>
            </a:r>
          </a:p>
        </p:txBody>
      </p:sp>
      <p:grpSp>
        <p:nvGrpSpPr>
          <p:cNvPr id="26" name="Group 25">
            <a:extLst>
              <a:ext uri="{FF2B5EF4-FFF2-40B4-BE49-F238E27FC236}">
                <a16:creationId xmlns:a16="http://schemas.microsoft.com/office/drawing/2014/main" id="{85261547-9268-0B48-845B-0534689B7B7A}"/>
              </a:ext>
            </a:extLst>
          </p:cNvPr>
          <p:cNvGrpSpPr/>
          <p:nvPr/>
        </p:nvGrpSpPr>
        <p:grpSpPr>
          <a:xfrm>
            <a:off x="5543362" y="4919668"/>
            <a:ext cx="6288313" cy="986246"/>
            <a:chOff x="5589344" y="1663629"/>
            <a:chExt cx="6288313" cy="986246"/>
          </a:xfrm>
        </p:grpSpPr>
        <p:cxnSp>
          <p:nvCxnSpPr>
            <p:cNvPr id="27" name="Straight Connector 26">
              <a:extLst>
                <a:ext uri="{FF2B5EF4-FFF2-40B4-BE49-F238E27FC236}">
                  <a16:creationId xmlns:a16="http://schemas.microsoft.com/office/drawing/2014/main" id="{82C688D2-5406-6C4A-B280-1A6435C0FB90}"/>
                </a:ext>
              </a:extLst>
            </p:cNvPr>
            <p:cNvCxnSpPr>
              <a:cxnSpLocks/>
              <a:stCxn id="38" idx="3"/>
              <a:endCxn id="42"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F6B11D-A64D-9D4A-860A-DA2315D4D9AD}"/>
                </a:ext>
              </a:extLst>
            </p:cNvPr>
            <p:cNvCxnSpPr>
              <a:cxnSpLocks/>
              <a:stCxn id="42" idx="3"/>
              <a:endCxn id="40"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16597B0A-47C5-E445-BCA1-665E68DC12C2}"/>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1C3A3D3-6C23-AC4C-9BCA-5D365E23E320}"/>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41" name="TextBox 40">
                    <a:extLst>
                      <a:ext uri="{FF2B5EF4-FFF2-40B4-BE49-F238E27FC236}">
                        <a16:creationId xmlns:a16="http://schemas.microsoft.com/office/drawing/2014/main" id="{51C3A3D3-6C23-AC4C-9BCA-5D365E23E320}"/>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3"/>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A9183C2-D693-4E43-9915-AE2452AA2ED1}"/>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42" name="TextBox 41">
                    <a:extLst>
                      <a:ext uri="{FF2B5EF4-FFF2-40B4-BE49-F238E27FC236}">
                        <a16:creationId xmlns:a16="http://schemas.microsoft.com/office/drawing/2014/main" id="{BA9183C2-D693-4E43-9915-AE2452AA2ED1}"/>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4"/>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30" name="Group 29">
              <a:extLst>
                <a:ext uri="{FF2B5EF4-FFF2-40B4-BE49-F238E27FC236}">
                  <a16:creationId xmlns:a16="http://schemas.microsoft.com/office/drawing/2014/main" id="{05DBC6D5-0487-A540-859E-5DC4787EB410}"/>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630F5F4-DBB1-CD40-B293-E3B6DF2CB6B9}"/>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charset="0"/>
                                </a:rPr>
                                <m:t>𝑔</m:t>
                              </m:r>
                            </m:e>
                            <m:sub>
                              <m:r>
                                <a:rPr lang="de-DE" i="1">
                                  <a:solidFill>
                                    <a:srgbClr val="7030A0"/>
                                  </a:solidFill>
                                  <a:latin typeface="Cambria Math" charset="0"/>
                                </a:rPr>
                                <m:t>3</m:t>
                              </m:r>
                            </m:sub>
                          </m:sSub>
                        </m:oMath>
                      </m:oMathPara>
                    </a14:m>
                    <a:endParaRPr lang="en-GB" dirty="0">
                      <a:solidFill>
                        <a:srgbClr val="7030A0"/>
                      </a:solidFill>
                    </a:endParaRPr>
                  </a:p>
                </p:txBody>
              </p:sp>
            </mc:Choice>
            <mc:Fallback xmlns="">
              <p:sp>
                <p:nvSpPr>
                  <p:cNvPr id="39" name="TextBox 38">
                    <a:extLst>
                      <a:ext uri="{FF2B5EF4-FFF2-40B4-BE49-F238E27FC236}">
                        <a16:creationId xmlns:a16="http://schemas.microsoft.com/office/drawing/2014/main" id="{8630F5F4-DBB1-CD40-B293-E3B6DF2CB6B9}"/>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5"/>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0E74866-6098-1646-9183-5636B7D46AC7}"/>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40" name="TextBox 39">
                    <a:extLst>
                      <a:ext uri="{FF2B5EF4-FFF2-40B4-BE49-F238E27FC236}">
                        <a16:creationId xmlns:a16="http://schemas.microsoft.com/office/drawing/2014/main" id="{D0E74866-6098-1646-9183-5636B7D46AC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6"/>
                    <a:stretch>
                      <a:fillRect/>
                    </a:stretch>
                  </a:blipFill>
                  <a:ln>
                    <a:solidFill>
                      <a:srgbClr val="7030A0"/>
                    </a:solidFill>
                  </a:ln>
                </p:spPr>
                <p:txBody>
                  <a:bodyPr/>
                  <a:lstStyle/>
                  <a:p>
                    <a:r>
                      <a:rPr lang="en-GB">
                        <a:noFill/>
                      </a:rPr>
                      <a:t> </a:t>
                    </a:r>
                  </a:p>
                </p:txBody>
              </p:sp>
            </mc:Fallback>
          </mc:AlternateContent>
        </p:grpSp>
        <p:grpSp>
          <p:nvGrpSpPr>
            <p:cNvPr id="31" name="Group 30">
              <a:extLst>
                <a:ext uri="{FF2B5EF4-FFF2-40B4-BE49-F238E27FC236}">
                  <a16:creationId xmlns:a16="http://schemas.microsoft.com/office/drawing/2014/main" id="{9834524D-5C4D-724C-902A-C82692B27885}"/>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C2A28E1-09D0-6F4B-9F6E-6EF908E19C57}"/>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𝑔</m:t>
                              </m:r>
                            </m:e>
                            <m:sub>
                              <m:r>
                                <a:rPr lang="de-DE" i="1">
                                  <a:solidFill>
                                    <a:schemeClr val="accent6"/>
                                  </a:solidFill>
                                  <a:latin typeface="Cambria Math" panose="02040503050406030204" pitchFamily="18" charset="0"/>
                                </a:rPr>
                                <m:t>0</m:t>
                              </m:r>
                            </m:sub>
                          </m:sSub>
                          <m:r>
                            <a:rPr lang="de-DE" i="1">
                              <a:solidFill>
                                <a:schemeClr val="accent6"/>
                              </a:solidFill>
                              <a:latin typeface="Cambria Math" panose="02040503050406030204" pitchFamily="18" charset="0"/>
                            </a:rPr>
                            <m:t>,</m:t>
                          </m:r>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m:oMathPara>
                    </a14:m>
                    <a:endParaRPr lang="en-GB" dirty="0">
                      <a:solidFill>
                        <a:schemeClr val="accent6"/>
                      </a:solidFill>
                    </a:endParaRPr>
                  </a:p>
                </p:txBody>
              </p:sp>
            </mc:Choice>
            <mc:Fallback xmlns="">
              <p:sp>
                <p:nvSpPr>
                  <p:cNvPr id="37" name="TextBox 36">
                    <a:extLst>
                      <a:ext uri="{FF2B5EF4-FFF2-40B4-BE49-F238E27FC236}">
                        <a16:creationId xmlns:a16="http://schemas.microsoft.com/office/drawing/2014/main" id="{AC2A28E1-09D0-6F4B-9F6E-6EF908E19C57}"/>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7"/>
                    <a:stretch>
                      <a:fillRect l="-1224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4786954-2C53-F743-86C2-613A5A4F0916}"/>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38" name="TextBox 37">
                    <a:extLst>
                      <a:ext uri="{FF2B5EF4-FFF2-40B4-BE49-F238E27FC236}">
                        <a16:creationId xmlns:a16="http://schemas.microsoft.com/office/drawing/2014/main" id="{64786954-2C53-F743-86C2-613A5A4F0916}"/>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8"/>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F5CF8CC4-EEDE-474C-BF0B-F51ED68B1E91}"/>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32" name="Rectangle 31">
                  <a:extLst>
                    <a:ext uri="{FF2B5EF4-FFF2-40B4-BE49-F238E27FC236}">
                      <a16:creationId xmlns:a16="http://schemas.microsoft.com/office/drawing/2014/main" id="{F5CF8CC4-EEDE-474C-BF0B-F51ED68B1E91}"/>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9"/>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58D88A75-DCDB-6A47-9292-AFABBEC778A1}"/>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33" name="Rectangle 32">
                  <a:extLst>
                    <a:ext uri="{FF2B5EF4-FFF2-40B4-BE49-F238E27FC236}">
                      <a16:creationId xmlns:a16="http://schemas.microsoft.com/office/drawing/2014/main" id="{58D88A75-DCDB-6A47-9292-AFABBEC778A1}"/>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AAB0D32-7E63-8E46-9F60-4F40B34CD382}"/>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34" name="TextBox 33">
                  <a:extLst>
                    <a:ext uri="{FF2B5EF4-FFF2-40B4-BE49-F238E27FC236}">
                      <a16:creationId xmlns:a16="http://schemas.microsoft.com/office/drawing/2014/main" id="{3AAB0D32-7E63-8E46-9F60-4F40B34CD382}"/>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3A024A1-BCB6-304B-9B52-455B317432C3}"/>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35" name="TextBox 34">
                  <a:extLst>
                    <a:ext uri="{FF2B5EF4-FFF2-40B4-BE49-F238E27FC236}">
                      <a16:creationId xmlns:a16="http://schemas.microsoft.com/office/drawing/2014/main" id="{93A024A1-BCB6-304B-9B52-455B317432C3}"/>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2"/>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C48BF7A-A879-5242-8D01-1A91E1C3903F}"/>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36" name="TextBox 35">
                  <a:extLst>
                    <a:ext uri="{FF2B5EF4-FFF2-40B4-BE49-F238E27FC236}">
                      <a16:creationId xmlns:a16="http://schemas.microsoft.com/office/drawing/2014/main" id="{6C48BF7A-A879-5242-8D01-1A91E1C3903F}"/>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3"/>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09569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4F80-4105-5A47-8A1C-8906BF68C22A}"/>
              </a:ext>
            </a:extLst>
          </p:cNvPr>
          <p:cNvSpPr>
            <a:spLocks noGrp="1"/>
          </p:cNvSpPr>
          <p:nvPr>
            <p:ph type="title"/>
          </p:nvPr>
        </p:nvSpPr>
        <p:spPr/>
        <p:txBody>
          <a:bodyPr/>
          <a:lstStyle/>
          <a:p>
            <a:r>
              <a:rPr lang="en-GB" dirty="0"/>
              <a:t>LVE for Message Passing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6E3AB8-4B18-AC45-82C6-E875D5A76220}"/>
                  </a:ext>
                </a:extLst>
              </p:cNvPr>
              <p:cNvSpPr>
                <a:spLocks noGrp="1"/>
              </p:cNvSpPr>
              <p:nvPr>
                <p:ph idx="1"/>
              </p:nvPr>
            </p:nvSpPr>
            <p:spPr/>
            <p:txBody>
              <a:bodyPr>
                <a:normAutofit/>
              </a:bodyPr>
              <a:lstStyle/>
              <a:p>
                <a:pPr marL="0" indent="0">
                  <a:buNone/>
                </a:pPr>
                <a14:m>
                  <m:oMath xmlns:m="http://schemas.openxmlformats.org/officeDocument/2006/math">
                    <m:r>
                      <m:rPr>
                        <m:nor/>
                      </m:rPr>
                      <a:rPr lang="de-DE" b="1" dirty="0" smtClean="0">
                        <a:latin typeface="Cambria Math" panose="02040503050406030204" pitchFamily="18" charset="0"/>
                      </a:rPr>
                      <m:t>LV</m:t>
                    </m:r>
                    <m:r>
                      <m:rPr>
                        <m:nor/>
                      </m:rPr>
                      <a:rPr lang="de-DE" b="1" i="0" dirty="0" smtClean="0">
                        <a:latin typeface="Cambria Math" panose="02040503050406030204" pitchFamily="18" charset="0"/>
                      </a:rPr>
                      <m:t>E</m:t>
                    </m:r>
                    <m:r>
                      <m:rPr>
                        <m:nor/>
                      </m:rPr>
                      <a:rPr lang="de-DE" b="1" i="0" dirty="0" smtClean="0">
                        <a:latin typeface="Cambria Math" panose="02040503050406030204" pitchFamily="18" charset="0"/>
                      </a:rPr>
                      <m:t>−</m:t>
                    </m:r>
                    <m:r>
                      <m:rPr>
                        <m:nor/>
                      </m:rPr>
                      <a:rPr lang="de-DE" b="1" i="0" dirty="0" smtClean="0">
                        <a:latin typeface="Cambria Math" panose="02040503050406030204" pitchFamily="18" charset="0"/>
                      </a:rPr>
                      <m:t>MSG</m:t>
                    </m:r>
                    <m:d>
                      <m:dPr>
                        <m:ctrlPr>
                          <a:rPr lang="de-DE" i="1" dirty="0" smtClean="0">
                            <a:latin typeface="Cambria Math" panose="02040503050406030204" pitchFamily="18" charset="0"/>
                          </a:rPr>
                        </m:ctrlPr>
                      </m:dPr>
                      <m:e>
                        <m:r>
                          <a:rPr lang="de-DE" i="1" dirty="0" smtClean="0">
                            <a:latin typeface="Cambria Math" panose="02040503050406030204" pitchFamily="18" charset="0"/>
                          </a:rPr>
                          <m:t>𝐺</m:t>
                        </m:r>
                        <m:r>
                          <a:rPr lang="de-DE" i="1" dirty="0" smtClean="0">
                            <a:latin typeface="Cambria Math" panose="02040503050406030204" pitchFamily="18" charset="0"/>
                          </a:rPr>
                          <m:t>, </m:t>
                        </m:r>
                        <m:r>
                          <a:rPr lang="de-DE" b="1" i="1" dirty="0" smtClean="0">
                            <a:latin typeface="Cambria Math" panose="02040503050406030204" pitchFamily="18" charset="0"/>
                          </a:rPr>
                          <m:t>𝑺</m:t>
                        </m:r>
                      </m:e>
                    </m:d>
                  </m:oMath>
                </a14:m>
                <a:r>
                  <a:rPr lang="de-DE" dirty="0"/>
                  <a:t> </a:t>
                </a:r>
              </a:p>
              <a:p>
                <a:pPr marL="457200" lvl="1" indent="0">
                  <a:buNone/>
                </a:pPr>
                <a14:m>
                  <m:oMath xmlns:m="http://schemas.openxmlformats.org/officeDocument/2006/math">
                    <m:r>
                      <a:rPr lang="en-GB" sz="2800" i="1" dirty="0" smtClean="0">
                        <a:latin typeface="Cambria Math" panose="02040503050406030204" pitchFamily="18" charset="0"/>
                      </a:rPr>
                      <m:t>𝐺</m:t>
                    </m:r>
                    <m:r>
                      <a:rPr lang="en-GB" sz="2800" i="1" dirty="0">
                        <a:latin typeface="Cambria Math" panose="02040503050406030204" pitchFamily="18" charset="0"/>
                        <a:ea typeface="Cambria Math" panose="02040503050406030204" pitchFamily="18" charset="0"/>
                      </a:rPr>
                      <m:t>←</m:t>
                    </m:r>
                  </m:oMath>
                </a14:m>
                <a:r>
                  <a:rPr lang="en-GB" sz="2800" dirty="0"/>
                  <a:t> Shatter </a:t>
                </a:r>
                <a14:m>
                  <m:oMath xmlns:m="http://schemas.openxmlformats.org/officeDocument/2006/math">
                    <m:r>
                      <a:rPr lang="en-GB" sz="2800" i="1" dirty="0">
                        <a:latin typeface="Cambria Math" panose="02040503050406030204" pitchFamily="18" charset="0"/>
                      </a:rPr>
                      <m:t>𝐺</m:t>
                    </m:r>
                  </m:oMath>
                </a14:m>
                <a:r>
                  <a:rPr lang="en-GB" sz="2800" dirty="0"/>
                  <a:t> on itself</a:t>
                </a:r>
              </a:p>
              <a:p>
                <a:pPr marL="457200" lvl="1" indent="0">
                  <a:buNone/>
                </a:pPr>
                <a:r>
                  <a:rPr lang="en-GB" sz="2800" b="1" dirty="0"/>
                  <a:t>while</a:t>
                </a:r>
                <a:r>
                  <a:rPr lang="en-GB" sz="2800" dirty="0"/>
                  <a:t> </a:t>
                </a:r>
                <a14:m>
                  <m:oMath xmlns:m="http://schemas.openxmlformats.org/officeDocument/2006/math">
                    <m:r>
                      <a:rPr lang="en-GB" sz="2800" i="1" dirty="0">
                        <a:latin typeface="Cambria Math" panose="02040503050406030204" pitchFamily="18" charset="0"/>
                      </a:rPr>
                      <m:t>𝐺</m:t>
                    </m:r>
                  </m:oMath>
                </a14:m>
                <a:r>
                  <a:rPr lang="en-GB" sz="2800" dirty="0"/>
                  <a:t> contains non-query terms </a:t>
                </a:r>
                <a:r>
                  <a:rPr lang="en-GB" sz="2800" b="1" dirty="0"/>
                  <a:t>do</a:t>
                </a:r>
              </a:p>
              <a:p>
                <a:pPr marL="914400" lvl="2" indent="0">
                  <a:buNone/>
                </a:pPr>
                <a:r>
                  <a:rPr lang="en-GB" sz="2800" b="1" dirty="0"/>
                  <a:t>if</a:t>
                </a:r>
                <a:r>
                  <a:rPr lang="en-GB" sz="2800" dirty="0"/>
                  <a:t> a PRV </a:t>
                </a:r>
                <a14:m>
                  <m:oMath xmlns:m="http://schemas.openxmlformats.org/officeDocument/2006/math">
                    <m:r>
                      <a:rPr lang="en-GB" sz="2800" i="1" dirty="0">
                        <a:latin typeface="Cambria Math" panose="02040503050406030204" pitchFamily="18" charset="0"/>
                      </a:rPr>
                      <m:t>𝐴</m:t>
                    </m:r>
                  </m:oMath>
                </a14:m>
                <a:r>
                  <a:rPr lang="en-GB" sz="2800" dirty="0"/>
                  <a:t> fulfils the preconditions of </a:t>
                </a:r>
                <a14:m>
                  <m:oMath xmlns:m="http://schemas.openxmlformats.org/officeDocument/2006/math">
                    <m:r>
                      <m:rPr>
                        <m:nor/>
                      </m:rPr>
                      <a:rPr lang="de-DE" sz="2800">
                        <a:latin typeface="Cambria Math" panose="02040503050406030204" pitchFamily="18" charset="0"/>
                      </a:rPr>
                      <m:t>sum</m:t>
                    </m:r>
                    <m:r>
                      <m:rPr>
                        <m:nor/>
                      </m:rPr>
                      <a:rPr lang="de-DE" sz="2800">
                        <a:latin typeface="Cambria Math" panose="02040503050406030204" pitchFamily="18" charset="0"/>
                      </a:rPr>
                      <m:t>−</m:t>
                    </m:r>
                    <m:r>
                      <m:rPr>
                        <m:nor/>
                      </m:rPr>
                      <a:rPr lang="de-DE" sz="2800">
                        <a:latin typeface="Cambria Math" panose="02040503050406030204" pitchFamily="18" charset="0"/>
                      </a:rPr>
                      <m:t>out</m:t>
                    </m:r>
                  </m:oMath>
                </a14:m>
                <a:r>
                  <a:rPr lang="en-GB" sz="2800" dirty="0"/>
                  <a:t> </a:t>
                </a:r>
                <a:r>
                  <a:rPr lang="en-GB" sz="2800" b="1" dirty="0"/>
                  <a:t>then</a:t>
                </a:r>
              </a:p>
              <a:p>
                <a:pPr marL="1371600" lvl="3" indent="0">
                  <a:buNone/>
                </a:pPr>
                <a14:m>
                  <m:oMath xmlns:m="http://schemas.openxmlformats.org/officeDocument/2006/math">
                    <m:r>
                      <a:rPr lang="en-GB" sz="2800" i="1" dirty="0">
                        <a:latin typeface="Cambria Math" panose="02040503050406030204" pitchFamily="18" charset="0"/>
                      </a:rPr>
                      <m:t>𝐺</m:t>
                    </m:r>
                    <m:r>
                      <a:rPr lang="en-GB" sz="2800" i="1" dirty="0">
                        <a:latin typeface="Cambria Math" panose="02040503050406030204" pitchFamily="18" charset="0"/>
                        <a:ea typeface="Cambria Math" panose="02040503050406030204" pitchFamily="18" charset="0"/>
                      </a:rPr>
                      <m:t>← </m:t>
                    </m:r>
                  </m:oMath>
                </a14:m>
                <a:r>
                  <a:rPr lang="en-GB" sz="2800" dirty="0"/>
                  <a:t>Apply </a:t>
                </a:r>
                <a14:m>
                  <m:oMath xmlns:m="http://schemas.openxmlformats.org/officeDocument/2006/math">
                    <m:r>
                      <m:rPr>
                        <m:nor/>
                      </m:rPr>
                      <a:rPr lang="de-DE" sz="2800">
                        <a:latin typeface="Cambria Math" panose="02040503050406030204" pitchFamily="18" charset="0"/>
                      </a:rPr>
                      <m:t>sum</m:t>
                    </m:r>
                    <m:r>
                      <m:rPr>
                        <m:nor/>
                      </m:rPr>
                      <a:rPr lang="de-DE" sz="2800">
                        <a:latin typeface="Cambria Math" panose="02040503050406030204" pitchFamily="18" charset="0"/>
                      </a:rPr>
                      <m:t>−</m:t>
                    </m:r>
                    <m:r>
                      <m:rPr>
                        <m:nor/>
                      </m:rPr>
                      <a:rPr lang="de-DE" sz="2800">
                        <a:latin typeface="Cambria Math" panose="02040503050406030204" pitchFamily="18" charset="0"/>
                      </a:rPr>
                      <m:t>out</m:t>
                    </m:r>
                  </m:oMath>
                </a14:m>
                <a:r>
                  <a:rPr lang="en-GB" sz="2800" dirty="0"/>
                  <a:t> to </a:t>
                </a:r>
                <a14:m>
                  <m:oMath xmlns:m="http://schemas.openxmlformats.org/officeDocument/2006/math">
                    <m:r>
                      <a:rPr lang="en-GB" sz="2800" i="1" dirty="0">
                        <a:latin typeface="Cambria Math" panose="02040503050406030204" pitchFamily="18" charset="0"/>
                      </a:rPr>
                      <m:t>𝐴</m:t>
                    </m:r>
                  </m:oMath>
                </a14:m>
                <a:r>
                  <a:rPr lang="en-GB" sz="2800" dirty="0"/>
                  <a:t> in </a:t>
                </a:r>
                <a14:m>
                  <m:oMath xmlns:m="http://schemas.openxmlformats.org/officeDocument/2006/math">
                    <m:r>
                      <a:rPr lang="de-DE" sz="2800" i="1">
                        <a:latin typeface="Cambria Math" panose="02040503050406030204" pitchFamily="18" charset="0"/>
                      </a:rPr>
                      <m:t>𝐺</m:t>
                    </m:r>
                  </m:oMath>
                </a14:m>
                <a:endParaRPr lang="en-GB" sz="2800" dirty="0"/>
              </a:p>
              <a:p>
                <a:pPr marL="914400" lvl="2" indent="0">
                  <a:buNone/>
                </a:pPr>
                <a:r>
                  <a:rPr lang="en-GB" sz="2800" b="1" dirty="0"/>
                  <a:t>else</a:t>
                </a:r>
              </a:p>
              <a:p>
                <a:pPr marL="1371600" lvl="3" indent="0">
                  <a:buNone/>
                </a:pPr>
                <a14:m>
                  <m:oMath xmlns:m="http://schemas.openxmlformats.org/officeDocument/2006/math">
                    <m:r>
                      <a:rPr lang="en-GB" sz="2800" i="1" dirty="0">
                        <a:latin typeface="Cambria Math" panose="02040503050406030204" pitchFamily="18" charset="0"/>
                      </a:rPr>
                      <m:t>𝐺</m:t>
                    </m:r>
                    <m:r>
                      <a:rPr lang="en-GB" sz="2800" i="1" dirty="0">
                        <a:latin typeface="Cambria Math" panose="02040503050406030204" pitchFamily="18" charset="0"/>
                        <a:ea typeface="Cambria Math" panose="02040503050406030204" pitchFamily="18" charset="0"/>
                      </a:rPr>
                      <m:t>←</m:t>
                    </m:r>
                  </m:oMath>
                </a14:m>
                <a:r>
                  <a:rPr lang="en-GB" sz="2800" dirty="0"/>
                  <a:t> Apply an enabling operator on some parfactors in </a:t>
                </a:r>
                <a14:m>
                  <m:oMath xmlns:m="http://schemas.openxmlformats.org/officeDocument/2006/math">
                    <m:r>
                      <a:rPr lang="de-DE" sz="2800" i="1">
                        <a:latin typeface="Cambria Math" panose="02040503050406030204" pitchFamily="18" charset="0"/>
                      </a:rPr>
                      <m:t>𝐺</m:t>
                    </m:r>
                  </m:oMath>
                </a14:m>
                <a:endParaRPr lang="en-GB" sz="2800" dirty="0"/>
              </a:p>
              <a:p>
                <a:pPr marL="457200" lvl="1" indent="0">
                  <a:buNone/>
                </a:pPr>
                <a:r>
                  <a:rPr lang="en-GB" sz="2800" b="1" dirty="0"/>
                  <a:t>return</a:t>
                </a:r>
                <a:r>
                  <a:rPr lang="en-GB" sz="2800" dirty="0"/>
                  <a:t> </a:t>
                </a:r>
                <a14:m>
                  <m:oMath xmlns:m="http://schemas.openxmlformats.org/officeDocument/2006/math">
                    <m:r>
                      <a:rPr lang="de-DE" sz="2800" i="1" dirty="0">
                        <a:latin typeface="Cambria Math" panose="02040503050406030204" pitchFamily="18" charset="0"/>
                        <a:ea typeface="Cambria Math" panose="02040503050406030204" pitchFamily="18" charset="0"/>
                      </a:rPr>
                      <m:t>𝐺</m:t>
                    </m:r>
                  </m:oMath>
                </a14:m>
                <a:endParaRPr lang="en-GB" sz="2800" dirty="0"/>
              </a:p>
              <a:p>
                <a:pPr marL="457200" lvl="1" indent="0">
                  <a:buNone/>
                </a:pPr>
                <a:endParaRPr lang="en-GB" sz="2800" dirty="0"/>
              </a:p>
            </p:txBody>
          </p:sp>
        </mc:Choice>
        <mc:Fallback xmlns="">
          <p:sp>
            <p:nvSpPr>
              <p:cNvPr id="3" name="Content Placeholder 2">
                <a:extLst>
                  <a:ext uri="{FF2B5EF4-FFF2-40B4-BE49-F238E27FC236}">
                    <a16:creationId xmlns:a16="http://schemas.microsoft.com/office/drawing/2014/main" id="{F06E3AB8-4B18-AC45-82C6-E875D5A76220}"/>
                  </a:ext>
                </a:extLst>
              </p:cNvPr>
              <p:cNvSpPr>
                <a:spLocks noGrp="1" noRot="1" noChangeAspect="1" noMove="1" noResize="1" noEditPoints="1" noAdjustHandles="1" noChangeArrowheads="1" noChangeShapeType="1" noTextEdit="1"/>
              </p:cNvSpPr>
              <p:nvPr>
                <p:ph idx="1"/>
              </p:nvPr>
            </p:nvSpPr>
            <p:spPr>
              <a:blipFill>
                <a:blip r:embed="rId2"/>
                <a:stretch>
                  <a:fillRect l="-773" t="-29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E84360D-B38F-4846-B342-CC8FFE357B05}"/>
              </a:ext>
            </a:extLst>
          </p:cNvPr>
          <p:cNvSpPr>
            <a:spLocks noGrp="1"/>
          </p:cNvSpPr>
          <p:nvPr>
            <p:ph type="sldNum" sz="quarter" idx="4"/>
          </p:nvPr>
        </p:nvSpPr>
        <p:spPr/>
        <p:txBody>
          <a:bodyPr/>
          <a:lstStyle/>
          <a:p>
            <a:fld id="{67C9959E-8E6B-B04C-9955-EA096F41CA7A}" type="slidenum">
              <a:rPr lang="en-GB" smtClean="0"/>
              <a:t>49</a:t>
            </a:fld>
            <a:endParaRPr lang="en-GB"/>
          </a:p>
        </p:txBody>
      </p:sp>
      <p:sp>
        <p:nvSpPr>
          <p:cNvPr id="5" name="Date Placeholder 4">
            <a:extLst>
              <a:ext uri="{FF2B5EF4-FFF2-40B4-BE49-F238E27FC236}">
                <a16:creationId xmlns:a16="http://schemas.microsoft.com/office/drawing/2014/main" id="{C213C8BF-825B-AA4D-8B2A-B347D877C42D}"/>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F9305CF5-EC36-6143-B464-884B7A3EF167}"/>
              </a:ext>
            </a:extLst>
          </p:cNvPr>
          <p:cNvSpPr>
            <a:spLocks noGrp="1"/>
          </p:cNvSpPr>
          <p:nvPr>
            <p:ph type="ftr" sz="quarter" idx="3"/>
          </p:nvPr>
        </p:nvSpPr>
        <p:spPr/>
        <p:txBody>
          <a:bodyPr/>
          <a:lstStyle/>
          <a:p>
            <a:r>
              <a:rPr lang="en-GB"/>
              <a:t>T. Braun - StaRAI</a:t>
            </a:r>
          </a:p>
        </p:txBody>
      </p:sp>
      <p:sp>
        <p:nvSpPr>
          <p:cNvPr id="7" name="TextBox 6">
            <a:extLst>
              <a:ext uri="{FF2B5EF4-FFF2-40B4-BE49-F238E27FC236}">
                <a16:creationId xmlns:a16="http://schemas.microsoft.com/office/drawing/2014/main" id="{59D77BDA-E731-4347-BDDB-4D67A07FEA2C}"/>
              </a:ext>
            </a:extLst>
          </p:cNvPr>
          <p:cNvSpPr txBox="1"/>
          <p:nvPr/>
        </p:nvSpPr>
        <p:spPr>
          <a:xfrm>
            <a:off x="6884894" y="1192533"/>
            <a:ext cx="4946781"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No shattering on separator (due to construction) or evidence, no absorption (will have been handled)</a:t>
            </a:r>
          </a:p>
          <a:p>
            <a:pPr marL="285750" indent="-285750">
              <a:buFont typeface="Arial" panose="020B0604020202020204" pitchFamily="34" charset="0"/>
              <a:buChar char="•"/>
            </a:pPr>
            <a:r>
              <a:rPr lang="en-GB" dirty="0"/>
              <a:t>Model might need to be shattered on itself because of splits introduced by messages</a:t>
            </a:r>
          </a:p>
        </p:txBody>
      </p:sp>
      <p:sp>
        <p:nvSpPr>
          <p:cNvPr id="12" name="TextBox 11">
            <a:extLst>
              <a:ext uri="{FF2B5EF4-FFF2-40B4-BE49-F238E27FC236}">
                <a16:creationId xmlns:a16="http://schemas.microsoft.com/office/drawing/2014/main" id="{EC288377-5845-544D-87E2-342C99643D7B}"/>
              </a:ext>
            </a:extLst>
          </p:cNvPr>
          <p:cNvSpPr txBox="1"/>
          <p:nvPr/>
        </p:nvSpPr>
        <p:spPr>
          <a:xfrm>
            <a:off x="6626767" y="4982584"/>
            <a:ext cx="5204908"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No normalisation (and multiplication of the remaining factors to be able to normalise) at the end</a:t>
            </a:r>
          </a:p>
          <a:p>
            <a:pPr marL="285750" indent="-285750">
              <a:buFont typeface="Arial" panose="020B0604020202020204" pitchFamily="34" charset="0"/>
              <a:buChar char="•"/>
            </a:pPr>
            <a:r>
              <a:rPr lang="en-GB" dirty="0"/>
              <a:t>Interim result returned</a:t>
            </a:r>
          </a:p>
        </p:txBody>
      </p:sp>
      <p:cxnSp>
        <p:nvCxnSpPr>
          <p:cNvPr id="9" name="Straight Arrow Connector 8">
            <a:extLst>
              <a:ext uri="{FF2B5EF4-FFF2-40B4-BE49-F238E27FC236}">
                <a16:creationId xmlns:a16="http://schemas.microsoft.com/office/drawing/2014/main" id="{CBAC93D0-63B6-664E-9622-6CB9A9371BD1}"/>
              </a:ext>
            </a:extLst>
          </p:cNvPr>
          <p:cNvCxnSpPr>
            <a:cxnSpLocks/>
            <a:stCxn id="12" idx="1"/>
          </p:cNvCxnSpPr>
          <p:nvPr/>
        </p:nvCxnSpPr>
        <p:spPr>
          <a:xfrm flipH="1" flipV="1">
            <a:off x="2226835" y="4959275"/>
            <a:ext cx="4399932" cy="4849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623D22-8694-D245-BBCA-BAA8DF36AA82}"/>
              </a:ext>
            </a:extLst>
          </p:cNvPr>
          <p:cNvCxnSpPr>
            <a:cxnSpLocks/>
            <a:stCxn id="7" idx="1"/>
          </p:cNvCxnSpPr>
          <p:nvPr/>
        </p:nvCxnSpPr>
        <p:spPr>
          <a:xfrm flipH="1">
            <a:off x="4195484" y="1792698"/>
            <a:ext cx="2689410" cy="444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16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normAutofit/>
          </a:bodyPr>
          <a:lstStyle/>
          <a:p>
            <a:r>
              <a:rPr lang="en-GB" dirty="0"/>
              <a:t>Clustering of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p:txBody>
              <a:bodyPr>
                <a:normAutofit/>
              </a:bodyPr>
              <a:lstStyle/>
              <a:p>
                <a:r>
                  <a:rPr lang="en-GB" dirty="0"/>
                  <a:t>Idea: Find subsets (clusters) of PRVs that are “enough” for certain queries</a:t>
                </a:r>
              </a:p>
              <a:p>
                <a:pPr lvl="1"/>
                <a:r>
                  <a:rPr lang="en-GB" dirty="0"/>
                  <a:t>E.g.,</a:t>
                </a:r>
              </a:p>
              <a:p>
                <a:pPr lvl="2"/>
                <a:r>
                  <a:rPr lang="en-GB" dirty="0">
                    <a:solidFill>
                      <a:schemeClr val="accent6"/>
                    </a:solidFill>
                  </a:rPr>
                  <a:t>For queries about instances of </a:t>
                </a:r>
                <a:br>
                  <a:rPr lang="en-GB" dirty="0">
                    <a:solidFill>
                      <a:schemeClr val="accent6"/>
                    </a:solidFill>
                  </a:rPr>
                </a:br>
                <a14:m>
                  <m:oMath xmlns:m="http://schemas.openxmlformats.org/officeDocument/2006/math">
                    <m:r>
                      <a:rPr lang="de-DE" i="1">
                        <a:solidFill>
                          <a:schemeClr val="accent6"/>
                        </a:solidFill>
                        <a:latin typeface="Cambria Math" charset="0"/>
                      </a:rPr>
                      <m:t>𝑁𝑎𝑡</m:t>
                    </m:r>
                    <m:d>
                      <m:dPr>
                        <m:ctrlPr>
                          <a:rPr lang="de-DE" i="1">
                            <a:solidFill>
                              <a:schemeClr val="accent6"/>
                            </a:solidFill>
                            <a:latin typeface="Cambria Math" panose="02040503050406030204" pitchFamily="18" charset="0"/>
                          </a:rPr>
                        </m:ctrlPr>
                      </m:dPr>
                      <m:e>
                        <m:r>
                          <a:rPr lang="de-DE" i="1">
                            <a:solidFill>
                              <a:schemeClr val="accent6"/>
                            </a:solidFill>
                            <a:latin typeface="Cambria Math" panose="02040503050406030204" pitchFamily="18" charset="0"/>
                          </a:rPr>
                          <m:t>𝐷</m:t>
                        </m:r>
                      </m:e>
                    </m:d>
                  </m:oMath>
                </a14:m>
                <a:r>
                  <a:rPr lang="en-GB" dirty="0">
                    <a:solidFill>
                      <a:schemeClr val="accent6"/>
                    </a:solidFill>
                  </a:rPr>
                  <a:t>, </a:t>
                </a:r>
                <a14:m>
                  <m:oMath xmlns:m="http://schemas.openxmlformats.org/officeDocument/2006/math">
                    <m:r>
                      <a:rPr lang="de-DE" b="0" i="1" smtClean="0">
                        <a:solidFill>
                          <a:schemeClr val="accent6"/>
                        </a:solidFill>
                        <a:latin typeface="Cambria Math" panose="02040503050406030204" pitchFamily="18" charset="0"/>
                      </a:rPr>
                      <m:t>𝐴𝑐𝑐</m:t>
                    </m:r>
                    <m:d>
                      <m:dPr>
                        <m:ctrlPr>
                          <a:rPr lang="de-DE" i="1">
                            <a:solidFill>
                              <a:schemeClr val="accent6"/>
                            </a:solidFill>
                            <a:latin typeface="Cambria Math" panose="02040503050406030204" pitchFamily="18" charset="0"/>
                          </a:rPr>
                        </m:ctrlPr>
                      </m:dPr>
                      <m:e>
                        <m:r>
                          <a:rPr lang="de-DE" b="0" i="1" smtClean="0">
                            <a:solidFill>
                              <a:schemeClr val="accent6"/>
                            </a:solidFill>
                            <a:latin typeface="Cambria Math" panose="02040503050406030204" pitchFamily="18" charset="0"/>
                          </a:rPr>
                          <m:t>𝐼</m:t>
                        </m:r>
                      </m:e>
                    </m:d>
                  </m:oMath>
                </a14:m>
                <a:r>
                  <a:rPr lang="en-GB" dirty="0">
                    <a:solidFill>
                      <a:schemeClr val="accent6"/>
                    </a:solidFill>
                  </a:rPr>
                  <a:t>, </a:t>
                </a:r>
                <a14:m>
                  <m:oMath xmlns:m="http://schemas.openxmlformats.org/officeDocument/2006/math">
                    <m:r>
                      <a:rPr lang="de-DE" i="1">
                        <a:solidFill>
                          <a:schemeClr val="accent6"/>
                        </a:solidFill>
                        <a:latin typeface="Cambria Math" charset="0"/>
                      </a:rPr>
                      <m:t>𝐸𝑝𝑖𝑑</m:t>
                    </m:r>
                  </m:oMath>
                </a14:m>
                <a:endParaRPr lang="en-GB" dirty="0">
                  <a:solidFill>
                    <a:schemeClr val="accent6"/>
                  </a:solidFill>
                </a:endParaRPr>
              </a:p>
              <a:p>
                <a:pPr lvl="3"/>
                <a14:m>
                  <m:oMath xmlns:m="http://schemas.openxmlformats.org/officeDocument/2006/math">
                    <m:r>
                      <a:rPr lang="de-DE" i="1">
                        <a:solidFill>
                          <a:schemeClr val="accent6"/>
                        </a:solidFill>
                        <a:latin typeface="Cambria Math" charset="0"/>
                      </a:rPr>
                      <m:t>𝑁𝑎𝑡</m:t>
                    </m:r>
                    <m:d>
                      <m:dPr>
                        <m:ctrlPr>
                          <a:rPr lang="de-DE" i="1">
                            <a:solidFill>
                              <a:schemeClr val="accent6"/>
                            </a:solidFill>
                            <a:latin typeface="Cambria Math" panose="02040503050406030204" pitchFamily="18" charset="0"/>
                          </a:rPr>
                        </m:ctrlPr>
                      </m:dPr>
                      <m:e>
                        <m:r>
                          <a:rPr lang="de-DE" i="1">
                            <a:solidFill>
                              <a:schemeClr val="accent6"/>
                            </a:solidFill>
                            <a:latin typeface="Cambria Math" panose="02040503050406030204" pitchFamily="18" charset="0"/>
                          </a:rPr>
                          <m:t>𝐷</m:t>
                        </m:r>
                      </m:e>
                    </m:d>
                  </m:oMath>
                </a14:m>
                <a:r>
                  <a:rPr lang="en-GB" dirty="0">
                    <a:solidFill>
                      <a:schemeClr val="accent6"/>
                    </a:solidFill>
                  </a:rPr>
                  <a:t>, </a:t>
                </a:r>
                <a14:m>
                  <m:oMath xmlns:m="http://schemas.openxmlformats.org/officeDocument/2006/math">
                    <m:r>
                      <a:rPr lang="de-DE" b="0" i="1" smtClean="0">
                        <a:solidFill>
                          <a:schemeClr val="accent6"/>
                        </a:solidFill>
                        <a:latin typeface="Cambria Math" panose="02040503050406030204" pitchFamily="18" charset="0"/>
                      </a:rPr>
                      <m:t>𝐴𝑐𝑐</m:t>
                    </m:r>
                    <m:d>
                      <m:dPr>
                        <m:ctrlPr>
                          <a:rPr lang="de-DE" i="1">
                            <a:solidFill>
                              <a:schemeClr val="accent6"/>
                            </a:solidFill>
                            <a:latin typeface="Cambria Math" panose="02040503050406030204" pitchFamily="18" charset="0"/>
                          </a:rPr>
                        </m:ctrlPr>
                      </m:dPr>
                      <m:e>
                        <m:r>
                          <a:rPr lang="de-DE" b="0" i="1" smtClean="0">
                            <a:solidFill>
                              <a:schemeClr val="accent6"/>
                            </a:solidFill>
                            <a:latin typeface="Cambria Math" panose="02040503050406030204" pitchFamily="18" charset="0"/>
                          </a:rPr>
                          <m:t>𝐼</m:t>
                        </m:r>
                      </m:e>
                    </m:d>
                  </m:oMath>
                </a14:m>
                <a:r>
                  <a:rPr lang="en-GB" dirty="0">
                    <a:solidFill>
                      <a:schemeClr val="accent6"/>
                    </a:solidFill>
                  </a:rPr>
                  <a:t>, </a:t>
                </a:r>
                <a14:m>
                  <m:oMath xmlns:m="http://schemas.openxmlformats.org/officeDocument/2006/math">
                    <m:r>
                      <a:rPr lang="de-DE" i="1">
                        <a:solidFill>
                          <a:schemeClr val="accent6"/>
                        </a:solidFill>
                        <a:latin typeface="Cambria Math" charset="0"/>
                      </a:rPr>
                      <m:t>𝐸𝑝𝑖𝑑</m:t>
                    </m:r>
                  </m:oMath>
                </a14:m>
                <a:r>
                  <a:rPr lang="en-GB" dirty="0">
                    <a:solidFill>
                      <a:schemeClr val="accent6"/>
                    </a:solidFill>
                  </a:rPr>
                  <a:t> enough</a:t>
                </a:r>
              </a:p>
              <a:p>
                <a:pPr lvl="2"/>
                <a:r>
                  <a:rPr lang="en-GB" dirty="0">
                    <a:solidFill>
                      <a:schemeClr val="tx1">
                        <a:lumMod val="50000"/>
                        <a:lumOff val="50000"/>
                      </a:schemeClr>
                    </a:solidFill>
                  </a:rPr>
                  <a:t>For queries about instances of </a:t>
                </a:r>
                <a:br>
                  <a:rPr lang="en-GB" dirty="0">
                    <a:solidFill>
                      <a:schemeClr val="tx1">
                        <a:lumMod val="50000"/>
                        <a:lumOff val="50000"/>
                      </a:schemeClr>
                    </a:solidFill>
                  </a:rPr>
                </a:br>
                <a14:m>
                  <m:oMath xmlns:m="http://schemas.openxmlformats.org/officeDocument/2006/math">
                    <m:r>
                      <a:rPr lang="de-DE" b="0" i="1" smtClean="0">
                        <a:solidFill>
                          <a:schemeClr val="tx1">
                            <a:lumMod val="50000"/>
                            <a:lumOff val="50000"/>
                          </a:schemeClr>
                        </a:solidFill>
                        <a:latin typeface="Cambria Math" panose="02040503050406030204" pitchFamily="18" charset="0"/>
                      </a:rPr>
                      <m:t>𝑇𝑟𝑎𝑣𝑒𝑙</m:t>
                    </m:r>
                    <m:d>
                      <m:dPr>
                        <m:ctrlPr>
                          <a:rPr lang="de-DE" i="1">
                            <a:solidFill>
                              <a:schemeClr val="tx1">
                                <a:lumMod val="50000"/>
                                <a:lumOff val="50000"/>
                              </a:schemeClr>
                            </a:solidFill>
                            <a:latin typeface="Cambria Math" panose="02040503050406030204" pitchFamily="18" charset="0"/>
                          </a:rPr>
                        </m:ctrlPr>
                      </m:dPr>
                      <m:e>
                        <m:r>
                          <a:rPr lang="de-DE" b="0" i="1" smtClean="0">
                            <a:solidFill>
                              <a:schemeClr val="tx1">
                                <a:lumMod val="50000"/>
                                <a:lumOff val="50000"/>
                              </a:schemeClr>
                            </a:solidFill>
                            <a:latin typeface="Cambria Math" panose="02040503050406030204" pitchFamily="18" charset="0"/>
                          </a:rPr>
                          <m:t>𝑋</m:t>
                        </m:r>
                      </m:e>
                    </m:d>
                  </m:oMath>
                </a14:m>
                <a:r>
                  <a:rPr lang="en-GB" dirty="0">
                    <a:solidFill>
                      <a:schemeClr val="tx1">
                        <a:lumMod val="50000"/>
                        <a:lumOff val="50000"/>
                      </a:schemeClr>
                    </a:solidFill>
                  </a:rPr>
                  <a:t>, </a:t>
                </a:r>
                <a14:m>
                  <m:oMath xmlns:m="http://schemas.openxmlformats.org/officeDocument/2006/math">
                    <m:r>
                      <a:rPr lang="de-DE" b="0" i="1" smtClean="0">
                        <a:solidFill>
                          <a:schemeClr val="tx1">
                            <a:lumMod val="50000"/>
                            <a:lumOff val="50000"/>
                          </a:schemeClr>
                        </a:solidFill>
                        <a:latin typeface="Cambria Math" panose="02040503050406030204" pitchFamily="18" charset="0"/>
                      </a:rPr>
                      <m:t>𝑆𝑖𝑐𝑘</m:t>
                    </m:r>
                    <m:d>
                      <m:dPr>
                        <m:ctrlPr>
                          <a:rPr lang="de-DE" i="1">
                            <a:solidFill>
                              <a:schemeClr val="tx1">
                                <a:lumMod val="50000"/>
                                <a:lumOff val="50000"/>
                              </a:schemeClr>
                            </a:solidFill>
                            <a:latin typeface="Cambria Math" panose="02040503050406030204" pitchFamily="18" charset="0"/>
                          </a:rPr>
                        </m:ctrlPr>
                      </m:dPr>
                      <m:e>
                        <m:r>
                          <a:rPr lang="de-DE" b="0" i="1" smtClean="0">
                            <a:solidFill>
                              <a:schemeClr val="tx1">
                                <a:lumMod val="50000"/>
                                <a:lumOff val="50000"/>
                              </a:schemeClr>
                            </a:solidFill>
                            <a:latin typeface="Cambria Math" panose="02040503050406030204" pitchFamily="18" charset="0"/>
                          </a:rPr>
                          <m:t>𝑋</m:t>
                        </m:r>
                      </m:e>
                    </m:d>
                  </m:oMath>
                </a14:m>
                <a:r>
                  <a:rPr lang="en-GB" dirty="0">
                    <a:solidFill>
                      <a:schemeClr val="tx1">
                        <a:lumMod val="50000"/>
                        <a:lumOff val="50000"/>
                      </a:schemeClr>
                    </a:solidFill>
                  </a:rPr>
                  <a:t>, </a:t>
                </a:r>
                <a14:m>
                  <m:oMath xmlns:m="http://schemas.openxmlformats.org/officeDocument/2006/math">
                    <m:r>
                      <a:rPr lang="de-DE" i="1">
                        <a:solidFill>
                          <a:schemeClr val="tx1">
                            <a:lumMod val="50000"/>
                            <a:lumOff val="50000"/>
                          </a:schemeClr>
                        </a:solidFill>
                        <a:latin typeface="Cambria Math" charset="0"/>
                      </a:rPr>
                      <m:t>𝐸𝑝𝑖𝑑</m:t>
                    </m:r>
                  </m:oMath>
                </a14:m>
                <a:endParaRPr lang="en-GB" dirty="0">
                  <a:solidFill>
                    <a:schemeClr val="tx1">
                      <a:lumMod val="50000"/>
                      <a:lumOff val="50000"/>
                    </a:schemeClr>
                  </a:solidFill>
                </a:endParaRPr>
              </a:p>
              <a:p>
                <a:pPr lvl="3"/>
                <a14:m>
                  <m:oMath xmlns:m="http://schemas.openxmlformats.org/officeDocument/2006/math">
                    <m:r>
                      <a:rPr lang="de-DE" i="1">
                        <a:solidFill>
                          <a:schemeClr val="tx1">
                            <a:lumMod val="50000"/>
                            <a:lumOff val="50000"/>
                          </a:schemeClr>
                        </a:solidFill>
                        <a:latin typeface="Cambria Math" panose="02040503050406030204" pitchFamily="18" charset="0"/>
                      </a:rPr>
                      <m:t>𝑇𝑟𝑎𝑣𝑒𝑙</m:t>
                    </m:r>
                    <m:d>
                      <m:dPr>
                        <m:ctrlPr>
                          <a:rPr lang="de-DE" i="1">
                            <a:solidFill>
                              <a:schemeClr val="tx1">
                                <a:lumMod val="50000"/>
                                <a:lumOff val="50000"/>
                              </a:schemeClr>
                            </a:solidFill>
                            <a:latin typeface="Cambria Math" panose="02040503050406030204" pitchFamily="18" charset="0"/>
                          </a:rPr>
                        </m:ctrlPr>
                      </m:dPr>
                      <m:e>
                        <m:r>
                          <a:rPr lang="de-DE" i="1">
                            <a:solidFill>
                              <a:schemeClr val="tx1">
                                <a:lumMod val="50000"/>
                                <a:lumOff val="50000"/>
                              </a:schemeClr>
                            </a:solidFill>
                            <a:latin typeface="Cambria Math" panose="02040503050406030204" pitchFamily="18" charset="0"/>
                          </a:rPr>
                          <m:t>𝑋</m:t>
                        </m:r>
                      </m:e>
                    </m:d>
                  </m:oMath>
                </a14:m>
                <a:r>
                  <a:rPr lang="en-GB" dirty="0">
                    <a:solidFill>
                      <a:schemeClr val="tx1">
                        <a:lumMod val="50000"/>
                        <a:lumOff val="50000"/>
                      </a:schemeClr>
                    </a:solidFill>
                  </a:rPr>
                  <a:t>, </a:t>
                </a:r>
                <a14:m>
                  <m:oMath xmlns:m="http://schemas.openxmlformats.org/officeDocument/2006/math">
                    <m:r>
                      <a:rPr lang="de-DE" i="1">
                        <a:solidFill>
                          <a:schemeClr val="tx1">
                            <a:lumMod val="50000"/>
                            <a:lumOff val="50000"/>
                          </a:schemeClr>
                        </a:solidFill>
                        <a:latin typeface="Cambria Math" panose="02040503050406030204" pitchFamily="18" charset="0"/>
                      </a:rPr>
                      <m:t>𝑆𝑖𝑐𝑘</m:t>
                    </m:r>
                    <m:d>
                      <m:dPr>
                        <m:ctrlPr>
                          <a:rPr lang="de-DE" i="1">
                            <a:solidFill>
                              <a:schemeClr val="tx1">
                                <a:lumMod val="50000"/>
                                <a:lumOff val="50000"/>
                              </a:schemeClr>
                            </a:solidFill>
                            <a:latin typeface="Cambria Math" panose="02040503050406030204" pitchFamily="18" charset="0"/>
                          </a:rPr>
                        </m:ctrlPr>
                      </m:dPr>
                      <m:e>
                        <m:r>
                          <a:rPr lang="de-DE" i="1">
                            <a:solidFill>
                              <a:schemeClr val="tx1">
                                <a:lumMod val="50000"/>
                                <a:lumOff val="50000"/>
                              </a:schemeClr>
                            </a:solidFill>
                            <a:latin typeface="Cambria Math" panose="02040503050406030204" pitchFamily="18" charset="0"/>
                          </a:rPr>
                          <m:t>𝑋</m:t>
                        </m:r>
                      </m:e>
                    </m:d>
                  </m:oMath>
                </a14:m>
                <a:r>
                  <a:rPr lang="en-GB" dirty="0">
                    <a:solidFill>
                      <a:schemeClr val="tx1">
                        <a:lumMod val="50000"/>
                        <a:lumOff val="50000"/>
                      </a:schemeClr>
                    </a:solidFill>
                  </a:rPr>
                  <a:t>, </a:t>
                </a:r>
                <a14:m>
                  <m:oMath xmlns:m="http://schemas.openxmlformats.org/officeDocument/2006/math">
                    <m:r>
                      <a:rPr lang="de-DE" i="1">
                        <a:solidFill>
                          <a:schemeClr val="tx1">
                            <a:lumMod val="50000"/>
                            <a:lumOff val="50000"/>
                          </a:schemeClr>
                        </a:solidFill>
                        <a:latin typeface="Cambria Math" charset="0"/>
                      </a:rPr>
                      <m:t>𝐸𝑝𝑖𝑑</m:t>
                    </m:r>
                  </m:oMath>
                </a14:m>
                <a:r>
                  <a:rPr lang="en-GB" dirty="0">
                    <a:solidFill>
                      <a:schemeClr val="tx1">
                        <a:lumMod val="50000"/>
                        <a:lumOff val="50000"/>
                      </a:schemeClr>
                    </a:solidFill>
                  </a:rPr>
                  <a:t> enough</a:t>
                </a:r>
              </a:p>
              <a:p>
                <a:pPr lvl="2"/>
                <a:r>
                  <a:rPr lang="en-GB" dirty="0">
                    <a:solidFill>
                      <a:schemeClr val="tx1">
                        <a:lumMod val="50000"/>
                        <a:lumOff val="50000"/>
                      </a:schemeClr>
                    </a:solidFill>
                  </a:rPr>
                  <a:t>For queries about instances of </a:t>
                </a:r>
                <a:br>
                  <a:rPr lang="en-GB" dirty="0">
                    <a:solidFill>
                      <a:schemeClr val="tx1">
                        <a:lumMod val="50000"/>
                        <a:lumOff val="50000"/>
                      </a:schemeClr>
                    </a:solidFill>
                  </a:rPr>
                </a:br>
                <a14:m>
                  <m:oMath xmlns:m="http://schemas.openxmlformats.org/officeDocument/2006/math">
                    <m:r>
                      <a:rPr lang="de-DE" i="1" smtClean="0">
                        <a:solidFill>
                          <a:schemeClr val="tx1">
                            <a:lumMod val="50000"/>
                            <a:lumOff val="50000"/>
                          </a:schemeClr>
                        </a:solidFill>
                        <a:latin typeface="Cambria Math" charset="0"/>
                      </a:rPr>
                      <m:t>𝑇𝑟𝑒𝑎𝑡</m:t>
                    </m:r>
                    <m:d>
                      <m:dPr>
                        <m:ctrlPr>
                          <a:rPr lang="de-DE" i="1">
                            <a:solidFill>
                              <a:schemeClr val="tx1">
                                <a:lumMod val="50000"/>
                                <a:lumOff val="50000"/>
                              </a:schemeClr>
                            </a:solidFill>
                            <a:latin typeface="Cambria Math" panose="02040503050406030204" pitchFamily="18" charset="0"/>
                          </a:rPr>
                        </m:ctrlPr>
                      </m:dPr>
                      <m:e>
                        <m:r>
                          <a:rPr lang="de-DE" i="1">
                            <a:solidFill>
                              <a:schemeClr val="tx1">
                                <a:lumMod val="50000"/>
                                <a:lumOff val="50000"/>
                              </a:schemeClr>
                            </a:solidFill>
                            <a:latin typeface="Cambria Math" charset="0"/>
                          </a:rPr>
                          <m:t>𝑋</m:t>
                        </m:r>
                        <m:r>
                          <a:rPr lang="de-DE" i="1">
                            <a:solidFill>
                              <a:schemeClr val="tx1">
                                <a:lumMod val="50000"/>
                                <a:lumOff val="50000"/>
                              </a:schemeClr>
                            </a:solidFill>
                            <a:latin typeface="Cambria Math" charset="0"/>
                          </a:rPr>
                          <m:t>,</m:t>
                        </m:r>
                        <m:r>
                          <a:rPr lang="de-DE" b="0" i="1" smtClean="0">
                            <a:solidFill>
                              <a:schemeClr val="tx1">
                                <a:lumMod val="50000"/>
                                <a:lumOff val="50000"/>
                              </a:schemeClr>
                            </a:solidFill>
                            <a:latin typeface="Cambria Math" panose="02040503050406030204" pitchFamily="18" charset="0"/>
                          </a:rPr>
                          <m:t>𝑀</m:t>
                        </m:r>
                      </m:e>
                    </m:d>
                  </m:oMath>
                </a14:m>
                <a:r>
                  <a:rPr lang="en-GB" dirty="0">
                    <a:solidFill>
                      <a:schemeClr val="tx1">
                        <a:lumMod val="50000"/>
                        <a:lumOff val="50000"/>
                      </a:schemeClr>
                    </a:solidFill>
                  </a:rPr>
                  <a:t>, </a:t>
                </a:r>
                <a14:m>
                  <m:oMath xmlns:m="http://schemas.openxmlformats.org/officeDocument/2006/math">
                    <m:r>
                      <a:rPr lang="de-DE" i="1">
                        <a:solidFill>
                          <a:schemeClr val="tx1">
                            <a:lumMod val="50000"/>
                            <a:lumOff val="50000"/>
                          </a:schemeClr>
                        </a:solidFill>
                        <a:latin typeface="Cambria Math" panose="02040503050406030204" pitchFamily="18" charset="0"/>
                      </a:rPr>
                      <m:t>𝑆𝑖𝑐𝑘</m:t>
                    </m:r>
                    <m:d>
                      <m:dPr>
                        <m:ctrlPr>
                          <a:rPr lang="de-DE" i="1">
                            <a:solidFill>
                              <a:schemeClr val="tx1">
                                <a:lumMod val="50000"/>
                                <a:lumOff val="50000"/>
                              </a:schemeClr>
                            </a:solidFill>
                            <a:latin typeface="Cambria Math" panose="02040503050406030204" pitchFamily="18" charset="0"/>
                          </a:rPr>
                        </m:ctrlPr>
                      </m:dPr>
                      <m:e>
                        <m:r>
                          <a:rPr lang="de-DE" i="1">
                            <a:solidFill>
                              <a:schemeClr val="tx1">
                                <a:lumMod val="50000"/>
                                <a:lumOff val="50000"/>
                              </a:schemeClr>
                            </a:solidFill>
                            <a:latin typeface="Cambria Math" panose="02040503050406030204" pitchFamily="18" charset="0"/>
                          </a:rPr>
                          <m:t>𝑋</m:t>
                        </m:r>
                      </m:e>
                    </m:d>
                  </m:oMath>
                </a14:m>
                <a:r>
                  <a:rPr lang="en-GB" dirty="0">
                    <a:solidFill>
                      <a:schemeClr val="tx1">
                        <a:lumMod val="50000"/>
                        <a:lumOff val="50000"/>
                      </a:schemeClr>
                    </a:solidFill>
                  </a:rPr>
                  <a:t>, </a:t>
                </a:r>
                <a14:m>
                  <m:oMath xmlns:m="http://schemas.openxmlformats.org/officeDocument/2006/math">
                    <m:r>
                      <a:rPr lang="de-DE" i="1">
                        <a:solidFill>
                          <a:schemeClr val="tx1">
                            <a:lumMod val="50000"/>
                            <a:lumOff val="50000"/>
                          </a:schemeClr>
                        </a:solidFill>
                        <a:latin typeface="Cambria Math" charset="0"/>
                      </a:rPr>
                      <m:t>𝐸𝑝𝑖𝑑</m:t>
                    </m:r>
                  </m:oMath>
                </a14:m>
                <a:endParaRPr lang="en-GB" dirty="0">
                  <a:solidFill>
                    <a:schemeClr val="tx1">
                      <a:lumMod val="50000"/>
                      <a:lumOff val="50000"/>
                    </a:schemeClr>
                  </a:solidFill>
                </a:endParaRPr>
              </a:p>
              <a:p>
                <a:pPr lvl="3"/>
                <a14:m>
                  <m:oMath xmlns:m="http://schemas.openxmlformats.org/officeDocument/2006/math">
                    <m:r>
                      <a:rPr lang="de-DE" i="1">
                        <a:solidFill>
                          <a:schemeClr val="tx1">
                            <a:lumMod val="50000"/>
                            <a:lumOff val="50000"/>
                          </a:schemeClr>
                        </a:solidFill>
                        <a:latin typeface="Cambria Math" charset="0"/>
                      </a:rPr>
                      <m:t>𝑇𝑟𝑒𝑎𝑡</m:t>
                    </m:r>
                    <m:d>
                      <m:dPr>
                        <m:ctrlPr>
                          <a:rPr lang="de-DE" i="1">
                            <a:solidFill>
                              <a:schemeClr val="tx1">
                                <a:lumMod val="50000"/>
                                <a:lumOff val="50000"/>
                              </a:schemeClr>
                            </a:solidFill>
                            <a:latin typeface="Cambria Math" panose="02040503050406030204" pitchFamily="18" charset="0"/>
                          </a:rPr>
                        </m:ctrlPr>
                      </m:dPr>
                      <m:e>
                        <m:r>
                          <a:rPr lang="de-DE" i="1">
                            <a:solidFill>
                              <a:schemeClr val="tx1">
                                <a:lumMod val="50000"/>
                                <a:lumOff val="50000"/>
                              </a:schemeClr>
                            </a:solidFill>
                            <a:latin typeface="Cambria Math" charset="0"/>
                          </a:rPr>
                          <m:t>𝑋</m:t>
                        </m:r>
                        <m:r>
                          <a:rPr lang="de-DE" i="1">
                            <a:solidFill>
                              <a:schemeClr val="tx1">
                                <a:lumMod val="50000"/>
                                <a:lumOff val="50000"/>
                              </a:schemeClr>
                            </a:solidFill>
                            <a:latin typeface="Cambria Math" charset="0"/>
                          </a:rPr>
                          <m:t>,</m:t>
                        </m:r>
                        <m:r>
                          <a:rPr lang="de-DE" b="0" i="1" smtClean="0">
                            <a:solidFill>
                              <a:schemeClr val="tx1">
                                <a:lumMod val="50000"/>
                                <a:lumOff val="50000"/>
                              </a:schemeClr>
                            </a:solidFill>
                            <a:latin typeface="Cambria Math" panose="02040503050406030204" pitchFamily="18" charset="0"/>
                          </a:rPr>
                          <m:t>𝑀</m:t>
                        </m:r>
                      </m:e>
                    </m:d>
                  </m:oMath>
                </a14:m>
                <a:r>
                  <a:rPr lang="en-GB" dirty="0">
                    <a:solidFill>
                      <a:schemeClr val="tx1">
                        <a:lumMod val="50000"/>
                        <a:lumOff val="50000"/>
                      </a:schemeClr>
                    </a:solidFill>
                  </a:rPr>
                  <a:t>, </a:t>
                </a:r>
                <a14:m>
                  <m:oMath xmlns:m="http://schemas.openxmlformats.org/officeDocument/2006/math">
                    <m:r>
                      <a:rPr lang="de-DE" i="1">
                        <a:solidFill>
                          <a:schemeClr val="tx1">
                            <a:lumMod val="50000"/>
                            <a:lumOff val="50000"/>
                          </a:schemeClr>
                        </a:solidFill>
                        <a:latin typeface="Cambria Math" panose="02040503050406030204" pitchFamily="18" charset="0"/>
                      </a:rPr>
                      <m:t>𝑆𝑖𝑐𝑘</m:t>
                    </m:r>
                    <m:d>
                      <m:dPr>
                        <m:ctrlPr>
                          <a:rPr lang="de-DE" i="1">
                            <a:solidFill>
                              <a:schemeClr val="tx1">
                                <a:lumMod val="50000"/>
                                <a:lumOff val="50000"/>
                              </a:schemeClr>
                            </a:solidFill>
                            <a:latin typeface="Cambria Math" panose="02040503050406030204" pitchFamily="18" charset="0"/>
                          </a:rPr>
                        </m:ctrlPr>
                      </m:dPr>
                      <m:e>
                        <m:r>
                          <a:rPr lang="de-DE" i="1">
                            <a:solidFill>
                              <a:schemeClr val="tx1">
                                <a:lumMod val="50000"/>
                                <a:lumOff val="50000"/>
                              </a:schemeClr>
                            </a:solidFill>
                            <a:latin typeface="Cambria Math" panose="02040503050406030204" pitchFamily="18" charset="0"/>
                          </a:rPr>
                          <m:t>𝑋</m:t>
                        </m:r>
                      </m:e>
                    </m:d>
                  </m:oMath>
                </a14:m>
                <a:r>
                  <a:rPr lang="en-GB" dirty="0">
                    <a:solidFill>
                      <a:schemeClr val="tx1">
                        <a:lumMod val="50000"/>
                        <a:lumOff val="50000"/>
                      </a:schemeClr>
                    </a:solidFill>
                  </a:rPr>
                  <a:t>, </a:t>
                </a:r>
                <a14:m>
                  <m:oMath xmlns:m="http://schemas.openxmlformats.org/officeDocument/2006/math">
                    <m:r>
                      <a:rPr lang="de-DE" i="1">
                        <a:solidFill>
                          <a:schemeClr val="tx1">
                            <a:lumMod val="50000"/>
                            <a:lumOff val="50000"/>
                          </a:schemeClr>
                        </a:solidFill>
                        <a:latin typeface="Cambria Math" charset="0"/>
                      </a:rPr>
                      <m:t>𝐸𝑝𝑖𝑑</m:t>
                    </m:r>
                  </m:oMath>
                </a14:m>
                <a:r>
                  <a:rPr lang="en-GB" dirty="0">
                    <a:solidFill>
                      <a:schemeClr val="tx1">
                        <a:lumMod val="50000"/>
                        <a:lumOff val="50000"/>
                      </a:schemeClr>
                    </a:solidFill>
                  </a:rPr>
                  <a:t> enough</a:t>
                </a:r>
              </a:p>
              <a:p>
                <a:pPr lvl="2"/>
                <a:endParaRPr lang="en-GB" dirty="0"/>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49579364-18FC-4D4A-BB78-1BBFC400662E}"/>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5</a:t>
            </a:fld>
            <a:endParaRPr lang="en-GB"/>
          </a:p>
        </p:txBody>
      </p:sp>
      <p:sp>
        <p:nvSpPr>
          <p:cNvPr id="5" name="Date Placeholder 4">
            <a:extLst>
              <a:ext uri="{FF2B5EF4-FFF2-40B4-BE49-F238E27FC236}">
                <a16:creationId xmlns:a16="http://schemas.microsoft.com/office/drawing/2014/main" id="{9F24C09A-8356-4843-AC6C-A056D73AD2A7}"/>
              </a:ext>
            </a:extLst>
          </p:cNvPr>
          <p:cNvSpPr>
            <a:spLocks noGrp="1"/>
          </p:cNvSpPr>
          <p:nvPr>
            <p:ph type="dt" sz="half" idx="2"/>
          </p:nvPr>
        </p:nvSpPr>
        <p:spPr/>
        <p:txBody>
          <a:bodyPr/>
          <a:lstStyle/>
          <a:p>
            <a:r>
              <a:rPr lang="en-GB"/>
              <a:t>Exact Inference: LJT</a:t>
            </a:r>
            <a:endParaRPr lang="en-US" dirty="0"/>
          </a:p>
        </p:txBody>
      </p:sp>
      <p:sp>
        <p:nvSpPr>
          <p:cNvPr id="38" name="Footer Placeholder 37">
            <a:extLst>
              <a:ext uri="{FF2B5EF4-FFF2-40B4-BE49-F238E27FC236}">
                <a16:creationId xmlns:a16="http://schemas.microsoft.com/office/drawing/2014/main" id="{9B889DD2-094C-9949-B432-8685A1A88FED}"/>
              </a:ext>
            </a:extLst>
          </p:cNvPr>
          <p:cNvSpPr>
            <a:spLocks noGrp="1"/>
          </p:cNvSpPr>
          <p:nvPr>
            <p:ph type="ftr" sz="quarter" idx="3"/>
          </p:nvPr>
        </p:nvSpPr>
        <p:spPr/>
        <p:txBody>
          <a:bodyPr/>
          <a:lstStyle/>
          <a:p>
            <a:r>
              <a:rPr lang="en-GB"/>
              <a:t>T. Braun - StaRAI</a:t>
            </a:r>
          </a:p>
        </p:txBody>
      </p:sp>
      <p:sp>
        <p:nvSpPr>
          <p:cNvPr id="36" name="Oval 35">
            <a:extLst>
              <a:ext uri="{FF2B5EF4-FFF2-40B4-BE49-F238E27FC236}">
                <a16:creationId xmlns:a16="http://schemas.microsoft.com/office/drawing/2014/main" id="{BFD0DFF8-D0DA-D147-BA11-60EFAC0D9DF9}"/>
              </a:ext>
            </a:extLst>
          </p:cNvPr>
          <p:cNvSpPr/>
          <p:nvPr/>
        </p:nvSpPr>
        <p:spPr>
          <a:xfrm>
            <a:off x="6185090" y="2800351"/>
            <a:ext cx="5245982" cy="171262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a:extLst>
              <a:ext uri="{FF2B5EF4-FFF2-40B4-BE49-F238E27FC236}">
                <a16:creationId xmlns:a16="http://schemas.microsoft.com/office/drawing/2014/main" id="{B03C9A5E-729E-434B-B728-ECC55524D8C2}"/>
              </a:ext>
            </a:extLst>
          </p:cNvPr>
          <p:cNvSpPr/>
          <p:nvPr/>
        </p:nvSpPr>
        <p:spPr>
          <a:xfrm>
            <a:off x="5982005" y="4029923"/>
            <a:ext cx="3530222" cy="1895182"/>
          </a:xfrm>
          <a:prstGeom prst="roundRect">
            <a:avLst/>
          </a:prstGeom>
          <a:no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a:extLst>
              <a:ext uri="{FF2B5EF4-FFF2-40B4-BE49-F238E27FC236}">
                <a16:creationId xmlns:a16="http://schemas.microsoft.com/office/drawing/2014/main" id="{ADF00929-BE8D-4E43-AD98-27E7EDA5D773}"/>
              </a:ext>
            </a:extLst>
          </p:cNvPr>
          <p:cNvSpPr/>
          <p:nvPr/>
        </p:nvSpPr>
        <p:spPr>
          <a:xfrm>
            <a:off x="8197157" y="4087460"/>
            <a:ext cx="3636734" cy="1890453"/>
          </a:xfrm>
          <a:prstGeom prst="roundRect">
            <a:avLst/>
          </a:prstGeom>
          <a:no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9" name="Group 188">
            <a:extLst>
              <a:ext uri="{FF2B5EF4-FFF2-40B4-BE49-F238E27FC236}">
                <a16:creationId xmlns:a16="http://schemas.microsoft.com/office/drawing/2014/main" id="{748B6D52-AF48-A346-A2BA-A3981F02D3E9}"/>
              </a:ext>
            </a:extLst>
          </p:cNvPr>
          <p:cNvGrpSpPr/>
          <p:nvPr/>
        </p:nvGrpSpPr>
        <p:grpSpPr>
          <a:xfrm>
            <a:off x="5982005" y="3451959"/>
            <a:ext cx="5849670" cy="2453955"/>
            <a:chOff x="5982005" y="3451959"/>
            <a:chExt cx="5849670" cy="2453955"/>
          </a:xfrm>
        </p:grpSpPr>
        <p:cxnSp>
          <p:nvCxnSpPr>
            <p:cNvPr id="190" name="Straight Connector 189">
              <a:extLst>
                <a:ext uri="{FF2B5EF4-FFF2-40B4-BE49-F238E27FC236}">
                  <a16:creationId xmlns:a16="http://schemas.microsoft.com/office/drawing/2014/main" id="{C884680E-4DB2-0642-AC3C-6A5B0DEB6E60}"/>
                </a:ext>
              </a:extLst>
            </p:cNvPr>
            <p:cNvCxnSpPr>
              <a:cxnSpLocks/>
              <a:stCxn id="194" idx="6"/>
              <a:endCxn id="221" idx="1"/>
            </p:cNvCxnSpPr>
            <p:nvPr/>
          </p:nvCxnSpPr>
          <p:spPr>
            <a:xfrm flipV="1">
              <a:off x="7317202" y="3646293"/>
              <a:ext cx="1466539"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8337D66-A7DD-774A-95E2-97210DBBF2CB}"/>
                </a:ext>
              </a:extLst>
            </p:cNvPr>
            <p:cNvCxnSpPr>
              <a:cxnSpLocks/>
              <a:stCxn id="195" idx="2"/>
              <a:endCxn id="221" idx="3"/>
            </p:cNvCxnSpPr>
            <p:nvPr/>
          </p:nvCxnSpPr>
          <p:spPr>
            <a:xfrm flipH="1" flipV="1">
              <a:off x="8927741" y="3646293"/>
              <a:ext cx="1512328"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6CB910AC-E86B-584C-9BB6-DCFD0F0341D6}"/>
                </a:ext>
              </a:extLst>
            </p:cNvPr>
            <p:cNvCxnSpPr>
              <a:cxnSpLocks/>
              <a:stCxn id="198" idx="0"/>
              <a:endCxn id="221" idx="2"/>
            </p:cNvCxnSpPr>
            <p:nvPr/>
          </p:nvCxnSpPr>
          <p:spPr>
            <a:xfrm flipH="1" flipV="1">
              <a:off x="8855741" y="3718293"/>
              <a:ext cx="1" cy="369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644888B9-5783-4543-884F-972C2DC16B1D}"/>
                </a:ext>
              </a:extLst>
            </p:cNvPr>
            <p:cNvGrpSpPr/>
            <p:nvPr/>
          </p:nvGrpSpPr>
          <p:grpSpPr>
            <a:xfrm>
              <a:off x="8746652" y="3535379"/>
              <a:ext cx="520306" cy="392206"/>
              <a:chOff x="9540595" y="2902693"/>
              <a:chExt cx="520306" cy="392206"/>
            </a:xfrm>
          </p:grpSpPr>
          <p:sp>
            <p:nvSpPr>
              <p:cNvPr id="220" name="Rectangle 219">
                <a:extLst>
                  <a:ext uri="{FF2B5EF4-FFF2-40B4-BE49-F238E27FC236}">
                    <a16:creationId xmlns:a16="http://schemas.microsoft.com/office/drawing/2014/main" id="{092F9E0A-08B3-3340-AE1B-F3A22CC38184}"/>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8A393C6C-9615-1247-9266-79E6013D20C7}"/>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A0EA7FBD-CB41-0A45-906F-6CE301CF724F}"/>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3" name="TextBox 222">
                    <a:extLst>
                      <a:ext uri="{FF2B5EF4-FFF2-40B4-BE49-F238E27FC236}">
                        <a16:creationId xmlns:a16="http://schemas.microsoft.com/office/drawing/2014/main" id="{516E8FED-9873-E344-9876-2AEB3E02B900}"/>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charset="0"/>
                                </a:rPr>
                                <m:t>1</m:t>
                              </m:r>
                            </m:sub>
                          </m:sSub>
                        </m:oMath>
                      </m:oMathPara>
                    </a14:m>
                    <a:endParaRPr lang="en-GB" dirty="0"/>
                  </a:p>
                </p:txBody>
              </p:sp>
            </mc:Choice>
            <mc:Fallback xmlns="">
              <p:sp>
                <p:nvSpPr>
                  <p:cNvPr id="157" name="TextBox 156">
                    <a:extLst>
                      <a:ext uri="{FF2B5EF4-FFF2-40B4-BE49-F238E27FC236}">
                        <a16:creationId xmlns:a16="http://schemas.microsoft.com/office/drawing/2014/main" id="{E1230739-D388-2A45-A13C-E27680445A45}"/>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9"/>
                    <a:stretch>
                      <a:fillRect l="-16667"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94" name="Oval 193">
                  <a:extLst>
                    <a:ext uri="{FF2B5EF4-FFF2-40B4-BE49-F238E27FC236}">
                      <a16:creationId xmlns:a16="http://schemas.microsoft.com/office/drawing/2014/main" id="{17857AE4-497C-064C-9645-6F03EE0063D1}"/>
                    </a:ext>
                  </a:extLst>
                </p:cNvPr>
                <p:cNvSpPr/>
                <p:nvPr/>
              </p:nvSpPr>
              <p:spPr>
                <a:xfrm>
                  <a:off x="6185090" y="3451959"/>
                  <a:ext cx="11321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𝑁𝑎𝑡</m:t>
                        </m:r>
                        <m:d>
                          <m:dPr>
                            <m:ctrlPr>
                              <a:rPr lang="de-DE" i="1">
                                <a:latin typeface="Cambria Math" panose="02040503050406030204" pitchFamily="18" charset="0"/>
                              </a:rPr>
                            </m:ctrlPr>
                          </m:dPr>
                          <m:e>
                            <m:r>
                              <a:rPr lang="de-DE" i="1">
                                <a:latin typeface="Cambria Math" panose="02040503050406030204" pitchFamily="18" charset="0"/>
                              </a:rPr>
                              <m:t>𝐷</m:t>
                            </m:r>
                          </m:e>
                        </m:d>
                      </m:oMath>
                    </m:oMathPara>
                  </a14:m>
                  <a:endParaRPr lang="en-GB" dirty="0"/>
                </a:p>
              </p:txBody>
            </p:sp>
          </mc:Choice>
          <mc:Fallback xmlns="">
            <p:sp>
              <p:nvSpPr>
                <p:cNvPr id="194" name="Oval 193">
                  <a:extLst>
                    <a:ext uri="{FF2B5EF4-FFF2-40B4-BE49-F238E27FC236}">
                      <a16:creationId xmlns:a16="http://schemas.microsoft.com/office/drawing/2014/main" id="{17857AE4-497C-064C-9645-6F03EE0063D1}"/>
                    </a:ext>
                  </a:extLst>
                </p:cNvPr>
                <p:cNvSpPr>
                  <a:spLocks noRot="1" noChangeAspect="1" noMove="1" noResize="1" noEditPoints="1" noAdjustHandles="1" noChangeArrowheads="1" noChangeShapeType="1" noTextEdit="1"/>
                </p:cNvSpPr>
                <p:nvPr/>
              </p:nvSpPr>
              <p:spPr>
                <a:xfrm>
                  <a:off x="6185090" y="3451959"/>
                  <a:ext cx="1132112"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5" name="Oval 194">
                  <a:extLst>
                    <a:ext uri="{FF2B5EF4-FFF2-40B4-BE49-F238E27FC236}">
                      <a16:creationId xmlns:a16="http://schemas.microsoft.com/office/drawing/2014/main" id="{71096C07-F5F7-6E49-91FD-A4E442C51EB4}"/>
                    </a:ext>
                  </a:extLst>
                </p:cNvPr>
                <p:cNvSpPr/>
                <p:nvPr/>
              </p:nvSpPr>
              <p:spPr>
                <a:xfrm>
                  <a:off x="10440069" y="3451959"/>
                  <a:ext cx="991003"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𝐴𝑐𝑐</m:t>
                        </m:r>
                        <m:d>
                          <m:dPr>
                            <m:ctrlPr>
                              <a:rPr lang="de-DE" i="1">
                                <a:latin typeface="Cambria Math" panose="02040503050406030204" pitchFamily="18" charset="0"/>
                              </a:rPr>
                            </m:ctrlPr>
                          </m:dPr>
                          <m:e>
                            <m:r>
                              <a:rPr lang="de-DE" b="0" i="1" smtClean="0">
                                <a:latin typeface="Cambria Math" panose="02040503050406030204" pitchFamily="18" charset="0"/>
                              </a:rPr>
                              <m:t>𝐼</m:t>
                            </m:r>
                          </m:e>
                        </m:d>
                      </m:oMath>
                    </m:oMathPara>
                  </a14:m>
                  <a:endParaRPr lang="en-GB" dirty="0"/>
                </a:p>
              </p:txBody>
            </p:sp>
          </mc:Choice>
          <mc:Fallback xmlns="">
            <p:sp>
              <p:nvSpPr>
                <p:cNvPr id="195" name="Oval 194">
                  <a:extLst>
                    <a:ext uri="{FF2B5EF4-FFF2-40B4-BE49-F238E27FC236}">
                      <a16:creationId xmlns:a16="http://schemas.microsoft.com/office/drawing/2014/main" id="{71096C07-F5F7-6E49-91FD-A4E442C51EB4}"/>
                    </a:ext>
                  </a:extLst>
                </p:cNvPr>
                <p:cNvSpPr>
                  <a:spLocks noRot="1" noChangeAspect="1" noMove="1" noResize="1" noEditPoints="1" noAdjustHandles="1" noChangeArrowheads="1" noChangeShapeType="1" noTextEdit="1"/>
                </p:cNvSpPr>
                <p:nvPr/>
              </p:nvSpPr>
              <p:spPr>
                <a:xfrm>
                  <a:off x="10440069" y="3451959"/>
                  <a:ext cx="991003" cy="389513"/>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6" name="Oval 195">
                  <a:extLst>
                    <a:ext uri="{FF2B5EF4-FFF2-40B4-BE49-F238E27FC236}">
                      <a16:creationId xmlns:a16="http://schemas.microsoft.com/office/drawing/2014/main" id="{2045BC57-93F3-5E47-91A9-FD0B29053A79}"/>
                    </a:ext>
                  </a:extLst>
                </p:cNvPr>
                <p:cNvSpPr/>
                <p:nvPr/>
              </p:nvSpPr>
              <p:spPr>
                <a:xfrm>
                  <a:off x="8260742" y="5516401"/>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96" name="Oval 195">
                  <a:extLst>
                    <a:ext uri="{FF2B5EF4-FFF2-40B4-BE49-F238E27FC236}">
                      <a16:creationId xmlns:a16="http://schemas.microsoft.com/office/drawing/2014/main" id="{2045BC57-93F3-5E47-91A9-FD0B29053A79}"/>
                    </a:ext>
                  </a:extLst>
                </p:cNvPr>
                <p:cNvSpPr>
                  <a:spLocks noRot="1" noChangeAspect="1" noMove="1" noResize="1" noEditPoints="1" noAdjustHandles="1" noChangeArrowheads="1" noChangeShapeType="1" noTextEdit="1"/>
                </p:cNvSpPr>
                <p:nvPr/>
              </p:nvSpPr>
              <p:spPr>
                <a:xfrm>
                  <a:off x="8260742" y="5516401"/>
                  <a:ext cx="1189998" cy="389513"/>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7" name="Oval 196">
                  <a:extLst>
                    <a:ext uri="{FF2B5EF4-FFF2-40B4-BE49-F238E27FC236}">
                      <a16:creationId xmlns:a16="http://schemas.microsoft.com/office/drawing/2014/main" id="{E9992794-FF59-C648-876A-CA02354133B2}"/>
                    </a:ext>
                  </a:extLst>
                </p:cNvPr>
                <p:cNvSpPr/>
                <p:nvPr/>
              </p:nvSpPr>
              <p:spPr>
                <a:xfrm>
                  <a:off x="5982005" y="477819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97" name="Oval 196">
                  <a:extLst>
                    <a:ext uri="{FF2B5EF4-FFF2-40B4-BE49-F238E27FC236}">
                      <a16:creationId xmlns:a16="http://schemas.microsoft.com/office/drawing/2014/main" id="{E9992794-FF59-C648-876A-CA02354133B2}"/>
                    </a:ext>
                  </a:extLst>
                </p:cNvPr>
                <p:cNvSpPr>
                  <a:spLocks noRot="1" noChangeAspect="1" noMove="1" noResize="1" noEditPoints="1" noAdjustHandles="1" noChangeArrowheads="1" noChangeShapeType="1" noTextEdit="1"/>
                </p:cNvSpPr>
                <p:nvPr/>
              </p:nvSpPr>
              <p:spPr>
                <a:xfrm>
                  <a:off x="5982005" y="4778198"/>
                  <a:ext cx="1536412"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8" name="Oval 197">
                  <a:extLst>
                    <a:ext uri="{FF2B5EF4-FFF2-40B4-BE49-F238E27FC236}">
                      <a16:creationId xmlns:a16="http://schemas.microsoft.com/office/drawing/2014/main" id="{8A45A59D-1E9E-C84D-B6C9-1D7339F179BC}"/>
                    </a:ext>
                  </a:extLst>
                </p:cNvPr>
                <p:cNvSpPr/>
                <p:nvPr/>
              </p:nvSpPr>
              <p:spPr>
                <a:xfrm>
                  <a:off x="8476417" y="4087460"/>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98" name="Oval 197">
                  <a:extLst>
                    <a:ext uri="{FF2B5EF4-FFF2-40B4-BE49-F238E27FC236}">
                      <a16:creationId xmlns:a16="http://schemas.microsoft.com/office/drawing/2014/main" id="{8A45A59D-1E9E-C84D-B6C9-1D7339F179BC}"/>
                    </a:ext>
                  </a:extLst>
                </p:cNvPr>
                <p:cNvSpPr>
                  <a:spLocks noRot="1" noChangeAspect="1" noMove="1" noResize="1" noEditPoints="1" noAdjustHandles="1" noChangeArrowheads="1" noChangeShapeType="1" noTextEdit="1"/>
                </p:cNvSpPr>
                <p:nvPr/>
              </p:nvSpPr>
              <p:spPr>
                <a:xfrm>
                  <a:off x="8476417" y="4087460"/>
                  <a:ext cx="758649" cy="389513"/>
                </a:xfrm>
                <a:prstGeom prst="ellipse">
                  <a:avLst/>
                </a:prstGeom>
                <a:blipFill>
                  <a:blip r:embed="rId14"/>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9" name="Oval 198">
                  <a:extLst>
                    <a:ext uri="{FF2B5EF4-FFF2-40B4-BE49-F238E27FC236}">
                      <a16:creationId xmlns:a16="http://schemas.microsoft.com/office/drawing/2014/main" id="{325BDCB9-D534-0741-AC8E-5E20815C8FA4}"/>
                    </a:ext>
                  </a:extLst>
                </p:cNvPr>
                <p:cNvSpPr/>
                <p:nvPr/>
              </p:nvSpPr>
              <p:spPr>
                <a:xfrm>
                  <a:off x="10039464" y="477819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99" name="Oval 198">
                  <a:extLst>
                    <a:ext uri="{FF2B5EF4-FFF2-40B4-BE49-F238E27FC236}">
                      <a16:creationId xmlns:a16="http://schemas.microsoft.com/office/drawing/2014/main" id="{325BDCB9-D534-0741-AC8E-5E20815C8FA4}"/>
                    </a:ext>
                  </a:extLst>
                </p:cNvPr>
                <p:cNvSpPr>
                  <a:spLocks noRot="1" noChangeAspect="1" noMove="1" noResize="1" noEditPoints="1" noAdjustHandles="1" noChangeArrowheads="1" noChangeShapeType="1" noTextEdit="1"/>
                </p:cNvSpPr>
                <p:nvPr/>
              </p:nvSpPr>
              <p:spPr>
                <a:xfrm>
                  <a:off x="10039464" y="4778198"/>
                  <a:ext cx="1792211"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p:cxnSp>
          <p:nvCxnSpPr>
            <p:cNvPr id="200" name="Straight Connector 199">
              <a:extLst>
                <a:ext uri="{FF2B5EF4-FFF2-40B4-BE49-F238E27FC236}">
                  <a16:creationId xmlns:a16="http://schemas.microsoft.com/office/drawing/2014/main" id="{C655596E-98A5-7A4E-8C97-CA247FA43B6F}"/>
                </a:ext>
              </a:extLst>
            </p:cNvPr>
            <p:cNvCxnSpPr>
              <a:cxnSpLocks/>
              <a:stCxn id="197" idx="6"/>
              <a:endCxn id="217" idx="1"/>
            </p:cNvCxnSpPr>
            <p:nvPr/>
          </p:nvCxnSpPr>
          <p:spPr>
            <a:xfrm flipV="1">
              <a:off x="7518417" y="4972954"/>
              <a:ext cx="4561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6B72A712-2B1D-4944-98D5-2B3F73774E35}"/>
                </a:ext>
              </a:extLst>
            </p:cNvPr>
            <p:cNvCxnSpPr>
              <a:cxnSpLocks/>
              <a:stCxn id="198" idx="4"/>
              <a:endCxn id="217" idx="0"/>
            </p:cNvCxnSpPr>
            <p:nvPr/>
          </p:nvCxnSpPr>
          <p:spPr>
            <a:xfrm flipH="1">
              <a:off x="8046549" y="4476973"/>
              <a:ext cx="809193"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84AD17C-1128-3C41-A3B3-1DC35C7BC70E}"/>
                </a:ext>
              </a:extLst>
            </p:cNvPr>
            <p:cNvCxnSpPr>
              <a:cxnSpLocks/>
              <a:stCxn id="196" idx="0"/>
              <a:endCxn id="217" idx="2"/>
            </p:cNvCxnSpPr>
            <p:nvPr/>
          </p:nvCxnSpPr>
          <p:spPr>
            <a:xfrm flipH="1" flipV="1">
              <a:off x="8046549" y="5044954"/>
              <a:ext cx="809192"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7B5D1C36-CAA8-C84C-9762-D3C9488505D1}"/>
                </a:ext>
              </a:extLst>
            </p:cNvPr>
            <p:cNvGrpSpPr/>
            <p:nvPr/>
          </p:nvGrpSpPr>
          <p:grpSpPr>
            <a:xfrm>
              <a:off x="7685565" y="4860142"/>
              <a:ext cx="474503" cy="391710"/>
              <a:chOff x="9288700" y="2902693"/>
              <a:chExt cx="474503" cy="391710"/>
            </a:xfrm>
          </p:grpSpPr>
          <p:sp>
            <p:nvSpPr>
              <p:cNvPr id="216" name="Rectangle 215">
                <a:extLst>
                  <a:ext uri="{FF2B5EF4-FFF2-40B4-BE49-F238E27FC236}">
                    <a16:creationId xmlns:a16="http://schemas.microsoft.com/office/drawing/2014/main" id="{9C907CE5-68C0-1A45-888A-F81B2F9405D0}"/>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4ED9C905-2D19-7C46-9AF4-F2AF24BABB51}"/>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71FA5BA8-8E97-6440-8E91-C4283A44EB6D}"/>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9" name="TextBox 218">
                    <a:extLst>
                      <a:ext uri="{FF2B5EF4-FFF2-40B4-BE49-F238E27FC236}">
                        <a16:creationId xmlns:a16="http://schemas.microsoft.com/office/drawing/2014/main" id="{379219B5-9D01-C848-ACEB-13C9F126EC48}"/>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149" name="TextBox 148">
                    <a:extLst>
                      <a:ext uri="{FF2B5EF4-FFF2-40B4-BE49-F238E27FC236}">
                        <a16:creationId xmlns:a16="http://schemas.microsoft.com/office/drawing/2014/main" id="{1DB7394A-7368-6A4A-B47E-9DE121BD3CA5}"/>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6"/>
                    <a:stretch>
                      <a:fillRect l="-16667" r="-4167" b="-26087"/>
                    </a:stretch>
                  </a:blipFill>
                </p:spPr>
                <p:txBody>
                  <a:bodyPr/>
                  <a:lstStyle/>
                  <a:p>
                    <a:r>
                      <a:rPr lang="en-GB">
                        <a:noFill/>
                      </a:rPr>
                      <a:t> </a:t>
                    </a:r>
                  </a:p>
                </p:txBody>
              </p:sp>
            </mc:Fallback>
          </mc:AlternateContent>
        </p:grpSp>
        <p:cxnSp>
          <p:nvCxnSpPr>
            <p:cNvPr id="204" name="Straight Connector 203">
              <a:extLst>
                <a:ext uri="{FF2B5EF4-FFF2-40B4-BE49-F238E27FC236}">
                  <a16:creationId xmlns:a16="http://schemas.microsoft.com/office/drawing/2014/main" id="{81EE5F9C-C84A-9448-A807-1B50D49CBCE1}"/>
                </a:ext>
              </a:extLst>
            </p:cNvPr>
            <p:cNvCxnSpPr>
              <a:cxnSpLocks/>
              <a:stCxn id="198" idx="4"/>
              <a:endCxn id="213" idx="0"/>
            </p:cNvCxnSpPr>
            <p:nvPr/>
          </p:nvCxnSpPr>
          <p:spPr>
            <a:xfrm>
              <a:off x="8855742" y="4476973"/>
              <a:ext cx="810014"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9CD2D668-F794-E448-90E9-096377736498}"/>
                </a:ext>
              </a:extLst>
            </p:cNvPr>
            <p:cNvCxnSpPr>
              <a:cxnSpLocks/>
              <a:stCxn id="199" idx="2"/>
              <a:endCxn id="213" idx="3"/>
            </p:cNvCxnSpPr>
            <p:nvPr/>
          </p:nvCxnSpPr>
          <p:spPr>
            <a:xfrm flipH="1" flipV="1">
              <a:off x="9737756" y="4972954"/>
              <a:ext cx="30170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0B968B5-8857-5A46-97ED-D0D23A6E0910}"/>
                </a:ext>
              </a:extLst>
            </p:cNvPr>
            <p:cNvCxnSpPr>
              <a:cxnSpLocks/>
              <a:stCxn id="196" idx="0"/>
              <a:endCxn id="213" idx="2"/>
            </p:cNvCxnSpPr>
            <p:nvPr/>
          </p:nvCxnSpPr>
          <p:spPr>
            <a:xfrm flipV="1">
              <a:off x="8855741" y="5044954"/>
              <a:ext cx="810015"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7" name="Group 206">
              <a:extLst>
                <a:ext uri="{FF2B5EF4-FFF2-40B4-BE49-F238E27FC236}">
                  <a16:creationId xmlns:a16="http://schemas.microsoft.com/office/drawing/2014/main" id="{D0A10600-EA66-D744-B32B-3488163BEFA8}"/>
                </a:ext>
              </a:extLst>
            </p:cNvPr>
            <p:cNvGrpSpPr/>
            <p:nvPr/>
          </p:nvGrpSpPr>
          <p:grpSpPr>
            <a:xfrm>
              <a:off x="9556667" y="4860142"/>
              <a:ext cx="525629" cy="392206"/>
              <a:chOff x="9540595" y="2902693"/>
              <a:chExt cx="525629" cy="392206"/>
            </a:xfrm>
          </p:grpSpPr>
          <p:sp>
            <p:nvSpPr>
              <p:cNvPr id="212" name="Rectangle 211">
                <a:extLst>
                  <a:ext uri="{FF2B5EF4-FFF2-40B4-BE49-F238E27FC236}">
                    <a16:creationId xmlns:a16="http://schemas.microsoft.com/office/drawing/2014/main" id="{DDDC6B9A-51E1-1147-9592-31930BA6995A}"/>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DC02175E-6718-7D40-869A-6E299C600EE7}"/>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95704D37-4D12-DF48-96E3-4DA5801CA211}"/>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CE5ACBA8-68A1-1344-B1D3-C6EEBC3920E0}"/>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215" name="TextBox 214">
                    <a:extLst>
                      <a:ext uri="{FF2B5EF4-FFF2-40B4-BE49-F238E27FC236}">
                        <a16:creationId xmlns:a16="http://schemas.microsoft.com/office/drawing/2014/main" id="{CE5ACBA8-68A1-1344-B1D3-C6EEBC3920E0}"/>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17"/>
                    <a:stretch>
                      <a:fillRect l="-16667" r="-4167" b="-21739"/>
                    </a:stretch>
                  </a:blipFill>
                </p:spPr>
                <p:txBody>
                  <a:bodyPr/>
                  <a:lstStyle/>
                  <a:p>
                    <a:r>
                      <a:rPr lang="en-GB">
                        <a:noFill/>
                      </a:rPr>
                      <a:t> </a:t>
                    </a:r>
                  </a:p>
                </p:txBody>
              </p:sp>
            </mc:Fallback>
          </mc:AlternateContent>
        </p:grpSp>
        <p:cxnSp>
          <p:nvCxnSpPr>
            <p:cNvPr id="208" name="Straight Connector 207">
              <a:extLst>
                <a:ext uri="{FF2B5EF4-FFF2-40B4-BE49-F238E27FC236}">
                  <a16:creationId xmlns:a16="http://schemas.microsoft.com/office/drawing/2014/main" id="{DD7A69AE-D472-4D4C-9A0D-40F5E42B5DD9}"/>
                </a:ext>
              </a:extLst>
            </p:cNvPr>
            <p:cNvCxnSpPr>
              <a:cxnSpLocks/>
              <a:stCxn id="198" idx="6"/>
              <a:endCxn id="210" idx="1"/>
            </p:cNvCxnSpPr>
            <p:nvPr/>
          </p:nvCxnSpPr>
          <p:spPr>
            <a:xfrm flipV="1">
              <a:off x="9235066" y="4282216"/>
              <a:ext cx="32453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09368F72-9999-3B43-8712-67D698EF9E83}"/>
                </a:ext>
              </a:extLst>
            </p:cNvPr>
            <p:cNvGrpSpPr/>
            <p:nvPr/>
          </p:nvGrpSpPr>
          <p:grpSpPr>
            <a:xfrm>
              <a:off x="9559597" y="4210216"/>
              <a:ext cx="437414" cy="348999"/>
              <a:chOff x="8957481" y="2952819"/>
              <a:chExt cx="437414" cy="348999"/>
            </a:xfrm>
          </p:grpSpPr>
          <p:sp>
            <p:nvSpPr>
              <p:cNvPr id="210" name="Rectangle 209">
                <a:extLst>
                  <a:ext uri="{FF2B5EF4-FFF2-40B4-BE49-F238E27FC236}">
                    <a16:creationId xmlns:a16="http://schemas.microsoft.com/office/drawing/2014/main" id="{3AC5AAA5-396C-9942-96F5-78F3491CB62B}"/>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B4C5C59E-A763-654E-B988-EC495A19835B}"/>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41" name="TextBox 140">
                    <a:extLst>
                      <a:ext uri="{FF2B5EF4-FFF2-40B4-BE49-F238E27FC236}">
                        <a16:creationId xmlns:a16="http://schemas.microsoft.com/office/drawing/2014/main" id="{0289E0D5-D59F-6542-AC5B-A53402FCEDD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18"/>
                    <a:stretch>
                      <a:fillRect l="-16667" r="-4167"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78536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EF6E-FC4A-F543-A883-D1091F24A980}"/>
              </a:ext>
            </a:extLst>
          </p:cNvPr>
          <p:cNvSpPr>
            <a:spLocks noGrp="1"/>
          </p:cNvSpPr>
          <p:nvPr>
            <p:ph type="title"/>
          </p:nvPr>
        </p:nvSpPr>
        <p:spPr/>
        <p:txBody>
          <a:bodyPr/>
          <a:lstStyle/>
          <a:p>
            <a:r>
              <a:rPr lang="en-GB" dirty="0"/>
              <a:t>Message Passing in FO Jtrees: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C779DA-937F-A948-AD1E-F89EAC456676}"/>
                  </a:ext>
                </a:extLst>
              </p:cNvPr>
              <p:cNvSpPr>
                <a:spLocks noGrp="1"/>
              </p:cNvSpPr>
              <p:nvPr>
                <p:ph idx="1"/>
              </p:nvPr>
            </p:nvSpPr>
            <p:spPr/>
            <p:txBody>
              <a:bodyPr>
                <a:normAutofit/>
              </a:bodyPr>
              <a:lstStyle/>
              <a:p>
                <a:r>
                  <a:rPr lang="de-DE" dirty="0"/>
                  <a:t>Message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𝑚</m:t>
                        </m:r>
                      </m:e>
                      <m:sub>
                        <m:r>
                          <a:rPr lang="de-DE" i="1">
                            <a:solidFill>
                              <a:schemeClr val="accent6"/>
                            </a:solidFill>
                            <a:latin typeface="Cambria Math" panose="02040503050406030204" pitchFamily="18" charset="0"/>
                          </a:rPr>
                          <m:t>12</m:t>
                        </m:r>
                      </m:sub>
                    </m:sSub>
                  </m:oMath>
                </a14:m>
                <a:r>
                  <a:rPr lang="en-GB" dirty="0"/>
                  <a:t> from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1</m:t>
                        </m:r>
                      </m:sub>
                    </m:sSub>
                  </m:oMath>
                </a14:m>
                <a:r>
                  <a:rPr lang="en-GB" dirty="0"/>
                  <a:t> to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endParaRPr lang="en-GB" dirty="0"/>
              </a:p>
              <a:p>
                <a:pPr lvl="1"/>
                <a:r>
                  <a:rPr lang="en-GB" dirty="0"/>
                  <a:t>Collect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𝐺</m:t>
                        </m:r>
                      </m:e>
                      <m:sub>
                        <m:r>
                          <a:rPr lang="de-DE" b="0" i="1" dirty="0" smtClean="0">
                            <a:latin typeface="Cambria Math" panose="02040503050406030204" pitchFamily="18" charset="0"/>
                          </a:rPr>
                          <m:t>12</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1</m:t>
                            </m:r>
                          </m:sub>
                        </m:sSub>
                      </m:e>
                    </m:d>
                    <m:r>
                      <a:rPr lang="de-DE" b="0" i="1" dirty="0" smtClean="0">
                        <a:latin typeface="Cambria Math" panose="02040503050406030204" pitchFamily="18" charset="0"/>
                        <a:ea typeface="Cambria Math" panose="02040503050406030204" pitchFamily="18" charset="0"/>
                      </a:rPr>
                      <m:t>∪∅</m:t>
                    </m:r>
                  </m:oMath>
                </a14:m>
                <a:endParaRPr lang="en-GB" dirty="0"/>
              </a:p>
              <a:p>
                <a:pPr lvl="2"/>
                <a:r>
                  <a:rPr lang="en-GB" dirty="0"/>
                  <a:t>No further neighbours except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endParaRPr lang="en-GB" dirty="0"/>
              </a:p>
              <a:p>
                <a:pPr lvl="1"/>
                <a:r>
                  <a:rPr lang="en-GB" dirty="0"/>
                  <a:t>Call </a:t>
                </a:r>
                <a14:m>
                  <m:oMath xmlns:m="http://schemas.openxmlformats.org/officeDocument/2006/math">
                    <m:r>
                      <m:rPr>
                        <m:nor/>
                      </m:rPr>
                      <a:rPr lang="de-DE" dirty="0">
                        <a:latin typeface="Cambria Math" panose="02040503050406030204" pitchFamily="18" charset="0"/>
                      </a:rPr>
                      <m:t>LVE</m:t>
                    </m:r>
                    <m:r>
                      <m:rPr>
                        <m:nor/>
                      </m:rPr>
                      <a:rPr lang="de-DE" i="0" dirty="0">
                        <a:latin typeface="Cambria Math" panose="02040503050406030204" pitchFamily="18" charset="0"/>
                      </a:rPr>
                      <m:t>−</m:t>
                    </m:r>
                    <m:r>
                      <m:rPr>
                        <m:nor/>
                      </m:rPr>
                      <a:rPr lang="de-DE" dirty="0">
                        <a:latin typeface="Cambria Math" panose="02040503050406030204" pitchFamily="18" charset="0"/>
                      </a:rPr>
                      <m:t>MSG</m:t>
                    </m:r>
                    <m:d>
                      <m:dPr>
                        <m:ctrlPr>
                          <a:rPr lang="de-DE" i="1" dirty="0">
                            <a:latin typeface="Cambria Math" panose="02040503050406030204" pitchFamily="18" charset="0"/>
                          </a:rPr>
                        </m:ctrlPr>
                      </m:dPr>
                      <m:e>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1</m:t>
                                </m:r>
                              </m:sub>
                            </m:sSub>
                          </m:e>
                        </m:d>
                        <m:r>
                          <a:rPr lang="de-DE" i="1" dirty="0">
                            <a:latin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e>
                        </m:d>
                        <m:r>
                          <a:rPr lang="de-DE" i="1">
                            <a:latin typeface="Cambria Math" panose="02040503050406030204" pitchFamily="18" charset="0"/>
                            <a:ea typeface="Cambria Math" panose="02040503050406030204" pitchFamily="18" charset="0"/>
                          </a:rPr>
                          <m:t>,∅</m:t>
                        </m:r>
                      </m:e>
                    </m:d>
                  </m:oMath>
                </a14:m>
                <a:endParaRPr lang="en-GB" dirty="0"/>
              </a:p>
              <a:p>
                <a:pPr lvl="2"/>
                <a14:m>
                  <m:oMath xmlns:m="http://schemas.openxmlformats.org/officeDocument/2006/math">
                    <m:r>
                      <m:rPr>
                        <m:nor/>
                      </m:rPr>
                      <a:rPr lang="de-DE" dirty="0">
                        <a:latin typeface="Cambria Math" panose="02040503050406030204" pitchFamily="18" charset="0"/>
                      </a:rPr>
                      <m:t>LVE</m:t>
                    </m:r>
                    <m:r>
                      <m:rPr>
                        <m:nor/>
                      </m:rPr>
                      <a:rPr lang="de-DE" dirty="0">
                        <a:latin typeface="Cambria Math" panose="02040503050406030204" pitchFamily="18" charset="0"/>
                      </a:rPr>
                      <m:t>−</m:t>
                    </m:r>
                    <m:r>
                      <m:rPr>
                        <m:nor/>
                      </m:rPr>
                      <a:rPr lang="de-DE" dirty="0">
                        <a:latin typeface="Cambria Math" panose="02040503050406030204" pitchFamily="18" charset="0"/>
                      </a:rPr>
                      <m:t>MSG</m:t>
                    </m:r>
                  </m:oMath>
                </a14:m>
                <a:r>
                  <a:rPr lang="en-GB" dirty="0"/>
                  <a:t> eliminates </a:t>
                </a:r>
                <a14:m>
                  <m:oMath xmlns:m="http://schemas.openxmlformats.org/officeDocument/2006/math">
                    <m:r>
                      <a:rPr lang="en-GB" i="1" dirty="0" smtClean="0">
                        <a:latin typeface="Cambria Math" panose="02040503050406030204" pitchFamily="18" charset="0"/>
                      </a:rPr>
                      <m:t>𝑁</m:t>
                    </m:r>
                    <m:r>
                      <a:rPr lang="de-DE" b="0" i="1" dirty="0" smtClean="0">
                        <a:latin typeface="Cambria Math" panose="02040503050406030204" pitchFamily="18" charset="0"/>
                      </a:rPr>
                      <m:t>𝑎𝑡</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𝐷</m:t>
                        </m:r>
                      </m:e>
                    </m:d>
                    <m:r>
                      <a:rPr lang="de-DE" b="0" i="1" dirty="0" smtClean="0">
                        <a:latin typeface="Cambria Math" panose="02040503050406030204" pitchFamily="18" charset="0"/>
                      </a:rPr>
                      <m:t>,</m:t>
                    </m:r>
                    <m:r>
                      <a:rPr lang="de-DE" i="1" dirty="0" smtClean="0">
                        <a:solidFill>
                          <a:schemeClr val="tx1"/>
                        </a:solidFill>
                        <a:latin typeface="Cambria Math" panose="02040503050406030204" pitchFamily="18" charset="0"/>
                      </a:rPr>
                      <m:t>𝐴𝑐𝑐</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𝐼</m:t>
                        </m:r>
                      </m:e>
                    </m:d>
                  </m:oMath>
                </a14:m>
                <a:r>
                  <a:rPr lang="en-GB" dirty="0"/>
                  <a:t> from </a:t>
                </a:r>
                <a14:m>
                  <m:oMath xmlns:m="http://schemas.openxmlformats.org/officeDocument/2006/math">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1</m:t>
                            </m:r>
                          </m:sub>
                        </m:sSub>
                      </m:e>
                    </m:d>
                  </m:oMath>
                </a14:m>
                <a:endParaRPr lang="en-GB" dirty="0"/>
              </a:p>
              <a:p>
                <a:pPr lvl="3"/>
                <a:r>
                  <a:rPr lang="en-GB" dirty="0"/>
                  <a:t>Count-converting </a:t>
                </a:r>
                <a14:m>
                  <m:oMath xmlns:m="http://schemas.openxmlformats.org/officeDocument/2006/math">
                    <m:r>
                      <a:rPr lang="en-GB" i="1" dirty="0">
                        <a:latin typeface="Cambria Math" panose="02040503050406030204" pitchFamily="18" charset="0"/>
                      </a:rPr>
                      <m:t>𝑁</m:t>
                    </m:r>
                    <m:r>
                      <a:rPr lang="de-DE" i="1" dirty="0">
                        <a:latin typeface="Cambria Math" panose="02040503050406030204" pitchFamily="18" charset="0"/>
                      </a:rPr>
                      <m:t>𝑎𝑡</m:t>
                    </m:r>
                    <m:d>
                      <m:dPr>
                        <m:ctrlPr>
                          <a:rPr lang="de-DE" i="1" dirty="0">
                            <a:latin typeface="Cambria Math" panose="02040503050406030204" pitchFamily="18" charset="0"/>
                          </a:rPr>
                        </m:ctrlPr>
                      </m:dPr>
                      <m:e>
                        <m:r>
                          <a:rPr lang="de-DE" i="1" dirty="0">
                            <a:latin typeface="Cambria Math" panose="02040503050406030204" pitchFamily="18" charset="0"/>
                          </a:rPr>
                          <m:t>𝐷</m:t>
                        </m:r>
                      </m:e>
                    </m:d>
                  </m:oMath>
                </a14:m>
                <a:r>
                  <a:rPr lang="en-GB" dirty="0"/>
                  <a:t> into </a:t>
                </a:r>
                <a14:m>
                  <m:oMath xmlns:m="http://schemas.openxmlformats.org/officeDocument/2006/math">
                    <m:sSub>
                      <m:sSubPr>
                        <m:ctrlPr>
                          <a:rPr lang="de-DE" b="0" i="1" dirty="0" smtClean="0">
                            <a:latin typeface="Cambria Math" panose="02040503050406030204" pitchFamily="18" charset="0"/>
                          </a:rPr>
                        </m:ctrlPr>
                      </m:sSubPr>
                      <m:e>
                        <m:r>
                          <a:rPr lang="de-DE" b="0" i="0" dirty="0" smtClean="0">
                            <a:latin typeface="Cambria Math" panose="02040503050406030204" pitchFamily="18" charset="0"/>
                          </a:rPr>
                          <m:t>#</m:t>
                        </m:r>
                      </m:e>
                      <m:sub>
                        <m:r>
                          <a:rPr lang="de-DE" b="0" i="1" dirty="0" smtClean="0">
                            <a:latin typeface="Cambria Math" panose="02040503050406030204" pitchFamily="18" charset="0"/>
                          </a:rPr>
                          <m:t>𝐷</m:t>
                        </m:r>
                      </m:sub>
                    </m:sSub>
                    <m:d>
                      <m:dPr>
                        <m:begChr m:val="["/>
                        <m:endChr m:val="]"/>
                        <m:ctrlPr>
                          <a:rPr lang="de-DE" b="0" i="1" dirty="0" smtClean="0">
                            <a:latin typeface="Cambria Math" panose="02040503050406030204" pitchFamily="18" charset="0"/>
                          </a:rPr>
                        </m:ctrlPr>
                      </m:dPr>
                      <m:e>
                        <m:r>
                          <a:rPr lang="en-GB" i="1" dirty="0">
                            <a:latin typeface="Cambria Math" panose="02040503050406030204" pitchFamily="18" charset="0"/>
                          </a:rPr>
                          <m:t>𝑁</m:t>
                        </m:r>
                        <m:r>
                          <a:rPr lang="de-DE" i="1" dirty="0">
                            <a:latin typeface="Cambria Math" panose="02040503050406030204" pitchFamily="18" charset="0"/>
                          </a:rPr>
                          <m:t>𝑎𝑡</m:t>
                        </m:r>
                        <m:d>
                          <m:dPr>
                            <m:ctrlPr>
                              <a:rPr lang="de-DE" i="1" dirty="0">
                                <a:latin typeface="Cambria Math" panose="02040503050406030204" pitchFamily="18" charset="0"/>
                              </a:rPr>
                            </m:ctrlPr>
                          </m:dPr>
                          <m:e>
                            <m:r>
                              <a:rPr lang="de-DE" i="1" dirty="0">
                                <a:latin typeface="Cambria Math" panose="02040503050406030204" pitchFamily="18" charset="0"/>
                              </a:rPr>
                              <m:t>𝐷</m:t>
                            </m:r>
                          </m:e>
                        </m:d>
                      </m:e>
                    </m:d>
                  </m:oMath>
                </a14:m>
                <a:endParaRPr lang="de-DE" b="0" dirty="0"/>
              </a:p>
              <a:p>
                <a:pPr lvl="3"/>
                <a:r>
                  <a:rPr lang="en-GB" dirty="0"/>
                  <a:t>Summing out </a:t>
                </a:r>
                <a14:m>
                  <m:oMath xmlns:m="http://schemas.openxmlformats.org/officeDocument/2006/math">
                    <m:r>
                      <a:rPr lang="de-DE" i="1" dirty="0">
                        <a:latin typeface="Cambria Math" panose="02040503050406030204" pitchFamily="18" charset="0"/>
                      </a:rPr>
                      <m:t>𝐴𝑐𝑐</m:t>
                    </m:r>
                    <m:d>
                      <m:dPr>
                        <m:ctrlPr>
                          <a:rPr lang="de-DE" i="1" dirty="0">
                            <a:latin typeface="Cambria Math" panose="02040503050406030204" pitchFamily="18" charset="0"/>
                          </a:rPr>
                        </m:ctrlPr>
                      </m:dPr>
                      <m:e>
                        <m:r>
                          <a:rPr lang="de-DE" i="1" dirty="0">
                            <a:latin typeface="Cambria Math" panose="02040503050406030204" pitchFamily="18" charset="0"/>
                          </a:rPr>
                          <m:t>𝐼</m:t>
                        </m:r>
                      </m:e>
                    </m:d>
                  </m:oMath>
                </a14:m>
                <a:r>
                  <a:rPr lang="en-GB" dirty="0"/>
                  <a:t> </a:t>
                </a:r>
              </a:p>
              <a:p>
                <a:pPr lvl="3"/>
                <a:r>
                  <a:rPr lang="en-GB" dirty="0"/>
                  <a:t>Summing out </a:t>
                </a:r>
                <a14:m>
                  <m:oMath xmlns:m="http://schemas.openxmlformats.org/officeDocument/2006/math">
                    <m:sSub>
                      <m:sSubPr>
                        <m:ctrlPr>
                          <a:rPr lang="de-DE" i="1" dirty="0">
                            <a:latin typeface="Cambria Math" panose="02040503050406030204" pitchFamily="18" charset="0"/>
                          </a:rPr>
                        </m:ctrlPr>
                      </m:sSubPr>
                      <m:e>
                        <m:r>
                          <a:rPr lang="de-DE" dirty="0">
                            <a:latin typeface="Cambria Math" panose="02040503050406030204" pitchFamily="18" charset="0"/>
                          </a:rPr>
                          <m:t>#</m:t>
                        </m:r>
                      </m:e>
                      <m:sub>
                        <m:r>
                          <a:rPr lang="de-DE" i="1" dirty="0">
                            <a:latin typeface="Cambria Math" panose="02040503050406030204" pitchFamily="18" charset="0"/>
                          </a:rPr>
                          <m:t>𝐷</m:t>
                        </m:r>
                      </m:sub>
                    </m:sSub>
                    <m:d>
                      <m:dPr>
                        <m:begChr m:val="["/>
                        <m:endChr m:val="]"/>
                        <m:ctrlPr>
                          <a:rPr lang="de-DE" i="1" dirty="0">
                            <a:latin typeface="Cambria Math" panose="02040503050406030204" pitchFamily="18" charset="0"/>
                          </a:rPr>
                        </m:ctrlPr>
                      </m:dPr>
                      <m:e>
                        <m:r>
                          <a:rPr lang="en-GB" i="1" dirty="0">
                            <a:latin typeface="Cambria Math" panose="02040503050406030204" pitchFamily="18" charset="0"/>
                          </a:rPr>
                          <m:t>𝑁</m:t>
                        </m:r>
                        <m:r>
                          <a:rPr lang="de-DE" i="1" dirty="0">
                            <a:latin typeface="Cambria Math" panose="02040503050406030204" pitchFamily="18" charset="0"/>
                          </a:rPr>
                          <m:t>𝑎𝑡</m:t>
                        </m:r>
                        <m:d>
                          <m:dPr>
                            <m:ctrlPr>
                              <a:rPr lang="de-DE" i="1" dirty="0">
                                <a:latin typeface="Cambria Math" panose="02040503050406030204" pitchFamily="18" charset="0"/>
                              </a:rPr>
                            </m:ctrlPr>
                          </m:dPr>
                          <m:e>
                            <m:r>
                              <a:rPr lang="de-DE" i="1" dirty="0">
                                <a:latin typeface="Cambria Math" panose="02040503050406030204" pitchFamily="18" charset="0"/>
                              </a:rPr>
                              <m:t>𝐷</m:t>
                            </m:r>
                          </m:e>
                        </m:d>
                      </m:e>
                    </m:d>
                  </m:oMath>
                </a14:m>
                <a:endParaRPr lang="en-GB" dirty="0"/>
              </a:p>
              <a:p>
                <a:pPr lvl="3"/>
                <a:r>
                  <a:rPr lang="en-GB" dirty="0"/>
                  <a:t>Returning </a:t>
                </a:r>
                <a14:m>
                  <m:oMath xmlns:m="http://schemas.openxmlformats.org/officeDocument/2006/math">
                    <m:d>
                      <m:dPr>
                        <m:begChr m:val="{"/>
                        <m:endChr m:val="}"/>
                        <m:ctrlPr>
                          <a:rPr lang="de-DE" b="0" i="1" dirty="0" smtClean="0">
                            <a:latin typeface="Cambria Math" panose="02040503050406030204" pitchFamily="18" charset="0"/>
                          </a:rPr>
                        </m:ctrlPr>
                      </m:dPr>
                      <m:e>
                        <m:sSubSup>
                          <m:sSubSupPr>
                            <m:ctrlPr>
                              <a:rPr lang="de-DE" b="0" i="1" dirty="0" smtClean="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1</m:t>
                            </m:r>
                          </m:sub>
                          <m:sup>
                            <m:r>
                              <a:rPr lang="de-DE" b="0" i="1" dirty="0" smtClean="0">
                                <a:latin typeface="Cambria Math" panose="02040503050406030204" pitchFamily="18" charset="0"/>
                              </a:rPr>
                              <m:t>′</m:t>
                            </m:r>
                          </m:sup>
                        </m:sSubSup>
                      </m:e>
                    </m:d>
                  </m:oMath>
                </a14:m>
                <a:endParaRPr lang="en-GB" dirty="0"/>
              </a:p>
              <a:p>
                <a:pPr lvl="1"/>
                <a:r>
                  <a:rPr lang="en-GB" dirty="0"/>
                  <a:t>Send </a:t>
                </a:r>
                <a14:m>
                  <m:oMath xmlns:m="http://schemas.openxmlformats.org/officeDocument/2006/math">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1</m:t>
                            </m:r>
                          </m:sub>
                          <m:sup>
                            <m:r>
                              <a:rPr lang="de-DE" i="1" dirty="0">
                                <a:latin typeface="Cambria Math" panose="02040503050406030204" pitchFamily="18" charset="0"/>
                              </a:rPr>
                              <m:t>′</m:t>
                            </m:r>
                          </m:sup>
                        </m:sSubSup>
                      </m:e>
                    </m:d>
                  </m:oMath>
                </a14:m>
                <a:r>
                  <a:rPr lang="en-GB" dirty="0"/>
                  <a:t> as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𝑚</m:t>
                        </m:r>
                      </m:e>
                      <m:sub>
                        <m:r>
                          <a:rPr lang="de-DE" i="1">
                            <a:solidFill>
                              <a:schemeClr val="accent6"/>
                            </a:solidFill>
                            <a:latin typeface="Cambria Math" panose="02040503050406030204" pitchFamily="18" charset="0"/>
                          </a:rPr>
                          <m:t>12</m:t>
                        </m:r>
                      </m:sub>
                    </m:sSub>
                  </m:oMath>
                </a14:m>
                <a:r>
                  <a:rPr lang="en-GB" dirty="0"/>
                  <a:t> to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endParaRPr lang="en-GB" dirty="0"/>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A8C779DA-937F-A948-AD1E-F89EAC456676}"/>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4D0A7AC-4933-6743-A8CC-0ACB85C4BB69}"/>
              </a:ext>
            </a:extLst>
          </p:cNvPr>
          <p:cNvSpPr>
            <a:spLocks noGrp="1"/>
          </p:cNvSpPr>
          <p:nvPr>
            <p:ph type="sldNum" sz="quarter" idx="4"/>
          </p:nvPr>
        </p:nvSpPr>
        <p:spPr/>
        <p:txBody>
          <a:bodyPr/>
          <a:lstStyle/>
          <a:p>
            <a:fld id="{67C9959E-8E6B-B04C-9955-EA096F41CA7A}" type="slidenum">
              <a:rPr lang="en-GB" smtClean="0"/>
              <a:t>50</a:t>
            </a:fld>
            <a:endParaRPr lang="en-GB"/>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75E05F97-24CA-114B-A7F3-BDF05140E815}"/>
                  </a:ext>
                </a:extLst>
              </p:cNvPr>
              <p:cNvSpPr/>
              <p:nvPr/>
            </p:nvSpPr>
            <p:spPr>
              <a:xfrm>
                <a:off x="7204236" y="5771670"/>
                <a:ext cx="547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𝑚</m:t>
                          </m:r>
                        </m:e>
                        <m:sub>
                          <m:r>
                            <a:rPr lang="de-DE" sz="1400" i="1">
                              <a:solidFill>
                                <a:schemeClr val="accent6"/>
                              </a:solidFill>
                              <a:latin typeface="Cambria Math" panose="02040503050406030204" pitchFamily="18" charset="0"/>
                            </a:rPr>
                            <m:t>12</m:t>
                          </m:r>
                        </m:sub>
                      </m:sSub>
                    </m:oMath>
                  </m:oMathPara>
                </a14:m>
                <a:endParaRPr lang="en-GB" sz="1400" dirty="0">
                  <a:solidFill>
                    <a:schemeClr val="accent6"/>
                  </a:solidFill>
                </a:endParaRPr>
              </a:p>
            </p:txBody>
          </p:sp>
        </mc:Choice>
        <mc:Fallback xmlns="">
          <p:sp>
            <p:nvSpPr>
              <p:cNvPr id="35" name="Rectangle 34">
                <a:extLst>
                  <a:ext uri="{FF2B5EF4-FFF2-40B4-BE49-F238E27FC236}">
                    <a16:creationId xmlns:a16="http://schemas.microsoft.com/office/drawing/2014/main" id="{75E05F97-24CA-114B-A7F3-BDF05140E815}"/>
                  </a:ext>
                </a:extLst>
              </p:cNvPr>
              <p:cNvSpPr>
                <a:spLocks noRot="1" noChangeAspect="1" noMove="1" noResize="1" noEditPoints="1" noAdjustHandles="1" noChangeArrowheads="1" noChangeShapeType="1" noTextEdit="1"/>
              </p:cNvSpPr>
              <p:nvPr/>
            </p:nvSpPr>
            <p:spPr>
              <a:xfrm>
                <a:off x="7204236" y="5771670"/>
                <a:ext cx="547009" cy="307777"/>
              </a:xfrm>
              <a:prstGeom prst="rect">
                <a:avLst/>
              </a:prstGeom>
              <a:blipFill>
                <a:blip r:embed="rId3"/>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F05D704C-B992-6146-BA6B-E63AA3B9077B}"/>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C59494F1-9E10-3545-AF6E-D1F17CE18740}"/>
              </a:ext>
            </a:extLst>
          </p:cNvPr>
          <p:cNvSpPr>
            <a:spLocks noGrp="1"/>
          </p:cNvSpPr>
          <p:nvPr>
            <p:ph type="ftr" sz="quarter" idx="3"/>
          </p:nvPr>
        </p:nvSpPr>
        <p:spPr/>
        <p:txBody>
          <a:bodyPr/>
          <a:lstStyle/>
          <a:p>
            <a:r>
              <a:rPr lang="en-GB"/>
              <a:t>T. Braun - StaRAI</a:t>
            </a:r>
          </a:p>
        </p:txBody>
      </p:sp>
      <p:grpSp>
        <p:nvGrpSpPr>
          <p:cNvPr id="58" name="Group 57">
            <a:extLst>
              <a:ext uri="{FF2B5EF4-FFF2-40B4-BE49-F238E27FC236}">
                <a16:creationId xmlns:a16="http://schemas.microsoft.com/office/drawing/2014/main" id="{6BAA89E3-AC40-E848-AF33-8EAD9ABBFE67}"/>
              </a:ext>
            </a:extLst>
          </p:cNvPr>
          <p:cNvGrpSpPr/>
          <p:nvPr/>
        </p:nvGrpSpPr>
        <p:grpSpPr>
          <a:xfrm>
            <a:off x="5543362" y="4919668"/>
            <a:ext cx="6288313" cy="952521"/>
            <a:chOff x="5589344" y="1663629"/>
            <a:chExt cx="6288313" cy="952521"/>
          </a:xfrm>
        </p:grpSpPr>
        <p:cxnSp>
          <p:nvCxnSpPr>
            <p:cNvPr id="59" name="Straight Connector 58">
              <a:extLst>
                <a:ext uri="{FF2B5EF4-FFF2-40B4-BE49-F238E27FC236}">
                  <a16:creationId xmlns:a16="http://schemas.microsoft.com/office/drawing/2014/main" id="{843EB2D4-EC89-BA46-A468-03DB51CD03AF}"/>
                </a:ext>
              </a:extLst>
            </p:cNvPr>
            <p:cNvCxnSpPr>
              <a:cxnSpLocks/>
              <a:stCxn id="70" idx="3"/>
              <a:endCxn id="74"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7BD8E15-4467-6F44-8835-47C1FDCEB956}"/>
                </a:ext>
              </a:extLst>
            </p:cNvPr>
            <p:cNvCxnSpPr>
              <a:cxnSpLocks/>
              <a:stCxn id="74" idx="3"/>
              <a:endCxn id="72"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1BFC5A61-2E2F-E34A-B285-66E8AC55114B}"/>
                </a:ext>
              </a:extLst>
            </p:cNvPr>
            <p:cNvGrpSpPr/>
            <p:nvPr/>
          </p:nvGrpSpPr>
          <p:grpSpPr>
            <a:xfrm>
              <a:off x="7893400" y="1663629"/>
              <a:ext cx="1631714" cy="867363"/>
              <a:chOff x="3627257" y="4890630"/>
              <a:chExt cx="1631714" cy="867363"/>
            </a:xfrm>
          </p:grpSpPr>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1DEFC60F-12EE-F24D-8A62-BCA6077EE25E}"/>
                      </a:ext>
                    </a:extLst>
                  </p:cNvPr>
                  <p:cNvSpPr txBox="1"/>
                  <p:nvPr/>
                </p:nvSpPr>
                <p:spPr>
                  <a:xfrm>
                    <a:off x="3659645" y="5542549"/>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charset="0"/>
                                </a:rPr>
                                <m:t>𝑔</m:t>
                              </m:r>
                            </m:e>
                            <m:sub>
                              <m:r>
                                <a:rPr lang="de-DE" sz="1400" i="1">
                                  <a:solidFill>
                                    <a:schemeClr val="tx1">
                                      <a:lumMod val="60000"/>
                                      <a:lumOff val="40000"/>
                                    </a:schemeClr>
                                  </a:solidFill>
                                  <a:latin typeface="Cambria Math" charset="0"/>
                                </a:rPr>
                                <m:t>2</m:t>
                              </m:r>
                            </m:sub>
                          </m:sSub>
                        </m:oMath>
                      </m:oMathPara>
                    </a14:m>
                    <a:endParaRPr lang="en-GB" sz="1400" dirty="0">
                      <a:solidFill>
                        <a:schemeClr val="tx1">
                          <a:lumMod val="60000"/>
                          <a:lumOff val="40000"/>
                        </a:schemeClr>
                      </a:solidFill>
                    </a:endParaRPr>
                  </a:p>
                </p:txBody>
              </p:sp>
            </mc:Choice>
            <mc:Fallback xmlns="">
              <p:sp>
                <p:nvSpPr>
                  <p:cNvPr id="73" name="TextBox 72">
                    <a:extLst>
                      <a:ext uri="{FF2B5EF4-FFF2-40B4-BE49-F238E27FC236}">
                        <a16:creationId xmlns:a16="http://schemas.microsoft.com/office/drawing/2014/main" id="{1DEFC60F-12EE-F24D-8A62-BCA6077EE25E}"/>
                      </a:ext>
                    </a:extLst>
                  </p:cNvPr>
                  <p:cNvSpPr txBox="1">
                    <a:spLocks noRot="1" noChangeAspect="1" noMove="1" noResize="1" noEditPoints="1" noAdjustHandles="1" noChangeArrowheads="1" noChangeShapeType="1" noTextEdit="1"/>
                  </p:cNvSpPr>
                  <p:nvPr/>
                </p:nvSpPr>
                <p:spPr>
                  <a:xfrm>
                    <a:off x="3659645" y="5542549"/>
                    <a:ext cx="227305" cy="215444"/>
                  </a:xfrm>
                  <a:prstGeom prst="rect">
                    <a:avLst/>
                  </a:prstGeom>
                  <a:blipFill>
                    <a:blip r:embed="rId4"/>
                    <a:stretch>
                      <a:fillRect l="-21053"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DE60FA8-0B0C-6142-B376-1432B65F74C3}"/>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62" name="Group 61">
              <a:extLst>
                <a:ext uri="{FF2B5EF4-FFF2-40B4-BE49-F238E27FC236}">
                  <a16:creationId xmlns:a16="http://schemas.microsoft.com/office/drawing/2014/main" id="{CD0E81EE-C44A-F347-B4D3-BB9CB36C89C0}"/>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D26C6987-0800-504F-B8DE-4B4A8A4F39EC}"/>
                      </a:ext>
                    </a:extLst>
                  </p:cNvPr>
                  <p:cNvSpPr txBox="1"/>
                  <p:nvPr/>
                </p:nvSpPr>
                <p:spPr>
                  <a:xfrm>
                    <a:off x="7080819"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𝑔</m:t>
                              </m:r>
                            </m:e>
                            <m:sub>
                              <m:r>
                                <a:rPr lang="de-DE" sz="1400" i="1">
                                  <a:solidFill>
                                    <a:srgbClr val="7030A0"/>
                                  </a:solidFill>
                                  <a:latin typeface="Cambria Math" charset="0"/>
                                </a:rPr>
                                <m:t>3</m:t>
                              </m:r>
                            </m:sub>
                          </m:sSub>
                        </m:oMath>
                      </m:oMathPara>
                    </a14:m>
                    <a:endParaRPr lang="en-GB" sz="1400" dirty="0">
                      <a:solidFill>
                        <a:srgbClr val="7030A0"/>
                      </a:solidFill>
                    </a:endParaRPr>
                  </a:p>
                </p:txBody>
              </p:sp>
            </mc:Choice>
            <mc:Fallback xmlns="">
              <p:sp>
                <p:nvSpPr>
                  <p:cNvPr id="71" name="TextBox 70">
                    <a:extLst>
                      <a:ext uri="{FF2B5EF4-FFF2-40B4-BE49-F238E27FC236}">
                        <a16:creationId xmlns:a16="http://schemas.microsoft.com/office/drawing/2014/main" id="{D26C6987-0800-504F-B8DE-4B4A8A4F39EC}"/>
                      </a:ext>
                    </a:extLst>
                  </p:cNvPr>
                  <p:cNvSpPr txBox="1">
                    <a:spLocks noRot="1" noChangeAspect="1" noMove="1" noResize="1" noEditPoints="1" noAdjustHandles="1" noChangeArrowheads="1" noChangeShapeType="1" noTextEdit="1"/>
                  </p:cNvSpPr>
                  <p:nvPr/>
                </p:nvSpPr>
                <p:spPr>
                  <a:xfrm>
                    <a:off x="7080819" y="5546505"/>
                    <a:ext cx="227305" cy="215444"/>
                  </a:xfrm>
                  <a:prstGeom prst="rect">
                    <a:avLst/>
                  </a:prstGeom>
                  <a:blipFill>
                    <a:blip r:embed="rId6"/>
                    <a:stretch>
                      <a:fillRect l="-210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525A06F-CD96-E846-B38F-B052BBC862A7}"/>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7"/>
                    <a:stretch>
                      <a:fillRect/>
                    </a:stretch>
                  </a:blipFill>
                  <a:ln>
                    <a:solidFill>
                      <a:srgbClr val="7030A0"/>
                    </a:solidFill>
                  </a:ln>
                </p:spPr>
                <p:txBody>
                  <a:bodyPr/>
                  <a:lstStyle/>
                  <a:p>
                    <a:r>
                      <a:rPr lang="en-GB">
                        <a:noFill/>
                      </a:rPr>
                      <a:t> </a:t>
                    </a:r>
                  </a:p>
                </p:txBody>
              </p:sp>
            </mc:Fallback>
          </mc:AlternateContent>
        </p:grpSp>
        <p:grpSp>
          <p:nvGrpSpPr>
            <p:cNvPr id="63" name="Group 62">
              <a:extLst>
                <a:ext uri="{FF2B5EF4-FFF2-40B4-BE49-F238E27FC236}">
                  <a16:creationId xmlns:a16="http://schemas.microsoft.com/office/drawing/2014/main" id="{E80152EC-025B-4741-9BDE-47114062EEBC}"/>
                </a:ext>
              </a:extLst>
            </p:cNvPr>
            <p:cNvGrpSpPr/>
            <p:nvPr/>
          </p:nvGrpSpPr>
          <p:grpSpPr>
            <a:xfrm>
              <a:off x="5589344" y="1663630"/>
              <a:ext cx="1532812" cy="867362"/>
              <a:chOff x="280471" y="4890630"/>
              <a:chExt cx="1532812" cy="867362"/>
            </a:xfrm>
          </p:grpSpPr>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2B625ED7-57DA-9044-AD0A-E9525B31F0E3}"/>
                      </a:ext>
                    </a:extLst>
                  </p:cNvPr>
                  <p:cNvSpPr txBox="1"/>
                  <p:nvPr/>
                </p:nvSpPr>
                <p:spPr>
                  <a:xfrm>
                    <a:off x="344846" y="5542548"/>
                    <a:ext cx="477182"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oMath>
                      </m:oMathPara>
                    </a14:m>
                    <a:endParaRPr lang="en-GB" sz="1400" dirty="0">
                      <a:solidFill>
                        <a:schemeClr val="accent6"/>
                      </a:solidFill>
                    </a:endParaRPr>
                  </a:p>
                </p:txBody>
              </p:sp>
            </mc:Choice>
            <mc:Fallback xmlns="">
              <p:sp>
                <p:nvSpPr>
                  <p:cNvPr id="69" name="TextBox 68">
                    <a:extLst>
                      <a:ext uri="{FF2B5EF4-FFF2-40B4-BE49-F238E27FC236}">
                        <a16:creationId xmlns:a16="http://schemas.microsoft.com/office/drawing/2014/main" id="{2B625ED7-57DA-9044-AD0A-E9525B31F0E3}"/>
                      </a:ext>
                    </a:extLst>
                  </p:cNvPr>
                  <p:cNvSpPr txBox="1">
                    <a:spLocks noRot="1" noChangeAspect="1" noMove="1" noResize="1" noEditPoints="1" noAdjustHandles="1" noChangeArrowheads="1" noChangeShapeType="1" noTextEdit="1"/>
                  </p:cNvSpPr>
                  <p:nvPr/>
                </p:nvSpPr>
                <p:spPr>
                  <a:xfrm>
                    <a:off x="344846" y="5542548"/>
                    <a:ext cx="477182" cy="215444"/>
                  </a:xfrm>
                  <a:prstGeom prst="rect">
                    <a:avLst/>
                  </a:prstGeom>
                  <a:blipFill>
                    <a:blip r:embed="rId8"/>
                    <a:stretch>
                      <a:fillRect l="-13158"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84B0C4DD-3749-CE4C-B9AC-7A0110F4673D}"/>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D6DF66DB-A993-EC4C-9639-9997BE607968}"/>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A2AADF35-6B0C-8B44-A001-9D2B1610B564}"/>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11BE1205-3998-DD40-8810-1172EC26693F}"/>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3993120F-FB40-4F49-AED0-BBC36E6170BA}"/>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63C5A8EE-69D2-794D-975A-CA82F482BB90}"/>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p:cxnSp>
        <p:nvCxnSpPr>
          <p:cNvPr id="34" name="Curved Connector 33">
            <a:extLst>
              <a:ext uri="{FF2B5EF4-FFF2-40B4-BE49-F238E27FC236}">
                <a16:creationId xmlns:a16="http://schemas.microsoft.com/office/drawing/2014/main" id="{C9F4C2C8-EEE3-4143-88B0-8A9E0255A516}"/>
              </a:ext>
            </a:extLst>
          </p:cNvPr>
          <p:cNvCxnSpPr>
            <a:cxnSpLocks/>
          </p:cNvCxnSpPr>
          <p:nvPr/>
        </p:nvCxnSpPr>
        <p:spPr>
          <a:xfrm rot="16200000" flipH="1">
            <a:off x="7471390" y="4439582"/>
            <a:ext cx="12700" cy="2398659"/>
          </a:xfrm>
          <a:prstGeom prst="curvedConnector3">
            <a:avLst>
              <a:gd name="adj1" fmla="val 1800000"/>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2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EF6E-FC4A-F543-A883-D1091F24A980}"/>
              </a:ext>
            </a:extLst>
          </p:cNvPr>
          <p:cNvSpPr>
            <a:spLocks noGrp="1"/>
          </p:cNvSpPr>
          <p:nvPr>
            <p:ph type="title"/>
          </p:nvPr>
        </p:nvSpPr>
        <p:spPr/>
        <p:txBody>
          <a:bodyPr/>
          <a:lstStyle/>
          <a:p>
            <a:r>
              <a:rPr lang="en-GB" dirty="0"/>
              <a:t>Message Passing in FO Jtrees: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C779DA-937F-A948-AD1E-F89EAC456676}"/>
                  </a:ext>
                </a:extLst>
              </p:cNvPr>
              <p:cNvSpPr>
                <a:spLocks noGrp="1"/>
              </p:cNvSpPr>
              <p:nvPr>
                <p:ph idx="1"/>
              </p:nvPr>
            </p:nvSpPr>
            <p:spPr/>
            <p:txBody>
              <a:bodyPr>
                <a:normAutofit/>
              </a:bodyPr>
              <a:lstStyle/>
              <a:p>
                <a:r>
                  <a:rPr lang="de-DE" dirty="0"/>
                  <a:t>Message </a:t>
                </a:r>
                <a14:m>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panose="02040503050406030204" pitchFamily="18" charset="0"/>
                          </a:rPr>
                          <m:t>𝑚</m:t>
                        </m:r>
                      </m:e>
                      <m:sub>
                        <m:r>
                          <a:rPr lang="de-DE" b="0" i="1" smtClean="0">
                            <a:solidFill>
                              <a:srgbClr val="7030A0"/>
                            </a:solidFill>
                            <a:latin typeface="Cambria Math" panose="02040503050406030204" pitchFamily="18" charset="0"/>
                          </a:rPr>
                          <m:t>32</m:t>
                        </m:r>
                      </m:sub>
                    </m:sSub>
                  </m:oMath>
                </a14:m>
                <a:r>
                  <a:rPr lang="en-GB" dirty="0"/>
                  <a:t> from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r>
                  <a:rPr lang="en-GB" dirty="0"/>
                  <a:t> to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endParaRPr lang="en-GB" dirty="0"/>
              </a:p>
              <a:p>
                <a:pPr lvl="1"/>
                <a:r>
                  <a:rPr lang="en-GB" dirty="0"/>
                  <a:t>Collect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𝐺</m:t>
                        </m:r>
                      </m:e>
                      <m:sub>
                        <m:r>
                          <a:rPr lang="de-DE" b="0" i="1" dirty="0" smtClean="0">
                            <a:latin typeface="Cambria Math" panose="02040503050406030204" pitchFamily="18" charset="0"/>
                          </a:rPr>
                          <m:t>32</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3</m:t>
                            </m:r>
                          </m:sub>
                        </m:sSub>
                      </m:e>
                    </m:d>
                    <m:r>
                      <a:rPr lang="de-DE" b="0" i="1" dirty="0" smtClean="0">
                        <a:latin typeface="Cambria Math" panose="02040503050406030204" pitchFamily="18" charset="0"/>
                        <a:ea typeface="Cambria Math" panose="02040503050406030204" pitchFamily="18" charset="0"/>
                      </a:rPr>
                      <m:t>∪∅</m:t>
                    </m:r>
                  </m:oMath>
                </a14:m>
                <a:endParaRPr lang="en-GB" dirty="0"/>
              </a:p>
              <a:p>
                <a:pPr lvl="2"/>
                <a:r>
                  <a:rPr lang="en-GB" dirty="0"/>
                  <a:t>No further neighbours except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endParaRPr lang="en-GB" dirty="0"/>
              </a:p>
              <a:p>
                <a:pPr lvl="1"/>
                <a:r>
                  <a:rPr lang="en-GB" dirty="0"/>
                  <a:t>Call </a:t>
                </a:r>
                <a14:m>
                  <m:oMath xmlns:m="http://schemas.openxmlformats.org/officeDocument/2006/math">
                    <m:r>
                      <m:rPr>
                        <m:nor/>
                      </m:rPr>
                      <a:rPr lang="de-DE" b="0" i="0" dirty="0" smtClean="0">
                        <a:latin typeface="Cambria Math" panose="02040503050406030204" pitchFamily="18" charset="0"/>
                      </a:rPr>
                      <m:t>LVE</m:t>
                    </m:r>
                    <m:r>
                      <m:rPr>
                        <m:nor/>
                      </m:rPr>
                      <a:rPr lang="de-DE" b="0" i="0" dirty="0" smtClean="0">
                        <a:latin typeface="Cambria Math" panose="02040503050406030204" pitchFamily="18" charset="0"/>
                      </a:rPr>
                      <m:t>−</m:t>
                    </m:r>
                    <m:r>
                      <m:rPr>
                        <m:nor/>
                      </m:rPr>
                      <a:rPr lang="de-DE" b="0" i="0" dirty="0" smtClean="0">
                        <a:latin typeface="Cambria Math" panose="02040503050406030204" pitchFamily="18" charset="0"/>
                      </a:rPr>
                      <m:t>MSG</m:t>
                    </m:r>
                    <m:d>
                      <m:dPr>
                        <m:ctrlPr>
                          <a:rPr lang="de-DE" i="1" dirty="0">
                            <a:latin typeface="Cambria Math" panose="02040503050406030204" pitchFamily="18" charset="0"/>
                          </a:rPr>
                        </m:ctrlPr>
                      </m:dPr>
                      <m:e>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3</m:t>
                                </m:r>
                              </m:sub>
                            </m:sSub>
                          </m:e>
                        </m:d>
                        <m:r>
                          <a:rPr lang="de-DE" i="1" dirty="0">
                            <a:latin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e>
                    </m:d>
                  </m:oMath>
                </a14:m>
                <a:endParaRPr lang="en-GB" dirty="0"/>
              </a:p>
              <a:p>
                <a:pPr lvl="2"/>
                <a14:m>
                  <m:oMath xmlns:m="http://schemas.openxmlformats.org/officeDocument/2006/math">
                    <m:r>
                      <m:rPr>
                        <m:nor/>
                      </m:rPr>
                      <a:rPr lang="de-DE" b="0" i="0" dirty="0" smtClean="0">
                        <a:latin typeface="Cambria Math" panose="02040503050406030204" pitchFamily="18" charset="0"/>
                      </a:rPr>
                      <m:t>LVE</m:t>
                    </m:r>
                    <m:r>
                      <m:rPr>
                        <m:nor/>
                      </m:rPr>
                      <a:rPr lang="de-DE" b="0" i="0" dirty="0" smtClean="0">
                        <a:latin typeface="Cambria Math" panose="02040503050406030204" pitchFamily="18" charset="0"/>
                      </a:rPr>
                      <m:t>−</m:t>
                    </m:r>
                    <m:r>
                      <m:rPr>
                        <m:nor/>
                      </m:rPr>
                      <a:rPr lang="de-DE" b="0" i="0" dirty="0" smtClean="0">
                        <a:latin typeface="Cambria Math" panose="02040503050406030204" pitchFamily="18" charset="0"/>
                      </a:rPr>
                      <m:t>MSG</m:t>
                    </m:r>
                  </m:oMath>
                </a14:m>
                <a:r>
                  <a:rPr lang="en-GB" dirty="0"/>
                  <a:t> eliminates </a:t>
                </a:r>
                <a14:m>
                  <m:oMath xmlns:m="http://schemas.openxmlformats.org/officeDocument/2006/math">
                    <m:r>
                      <a:rPr lang="de-DE" i="1" dirty="0">
                        <a:latin typeface="Cambria Math" panose="02040503050406030204" pitchFamily="18" charset="0"/>
                      </a:rPr>
                      <m:t>𝑇𝑟𝑒𝑎𝑡</m:t>
                    </m:r>
                    <m:d>
                      <m:dPr>
                        <m:ctrlPr>
                          <a:rPr lang="de-DE" i="1" dirty="0">
                            <a:latin typeface="Cambria Math" panose="02040503050406030204" pitchFamily="18" charset="0"/>
                          </a:rPr>
                        </m:ctrlPr>
                      </m:dPr>
                      <m:e>
                        <m:r>
                          <a:rPr lang="de-DE" i="1" dirty="0">
                            <a:latin typeface="Cambria Math" panose="02040503050406030204" pitchFamily="18" charset="0"/>
                          </a:rPr>
                          <m:t>𝑋</m:t>
                        </m:r>
                        <m:r>
                          <a:rPr lang="de-DE" i="1" dirty="0">
                            <a:latin typeface="Cambria Math" panose="02040503050406030204" pitchFamily="18" charset="0"/>
                          </a:rPr>
                          <m:t>,</m:t>
                        </m:r>
                        <m:r>
                          <a:rPr lang="de-DE" i="1" dirty="0">
                            <a:latin typeface="Cambria Math" panose="02040503050406030204" pitchFamily="18" charset="0"/>
                          </a:rPr>
                          <m:t>𝑀</m:t>
                        </m:r>
                      </m:e>
                    </m:d>
                  </m:oMath>
                </a14:m>
                <a:r>
                  <a:rPr lang="en-GB" dirty="0"/>
                  <a:t> from </a:t>
                </a:r>
                <a14:m>
                  <m:oMath xmlns:m="http://schemas.openxmlformats.org/officeDocument/2006/math">
                    <m:d>
                      <m:dPr>
                        <m:begChr m:val="{"/>
                        <m:endChr m:val="}"/>
                        <m:ctrlPr>
                          <a:rPr lang="de-DE" i="1" dirty="0">
                            <a:latin typeface="Cambria Math" panose="02040503050406030204" pitchFamily="18" charset="0"/>
                          </a:rPr>
                        </m:ctrlPr>
                      </m:dPr>
                      <m:e>
                        <m:sSub>
                          <m:sSubPr>
                            <m:ctrlPr>
                              <a:rPr lang="de-DE" i="1" dirty="0" smtClean="0">
                                <a:latin typeface="Cambria Math" panose="02040503050406030204" pitchFamily="18" charset="0"/>
                              </a:rPr>
                            </m:ctrlPr>
                          </m:sSubPr>
                          <m:e>
                            <m:r>
                              <a:rPr lang="de-DE" i="1" dirty="0">
                                <a:latin typeface="Cambria Math" panose="02040503050406030204" pitchFamily="18" charset="0"/>
                              </a:rPr>
                              <m:t>𝑔</m:t>
                            </m:r>
                          </m:e>
                          <m:sub>
                            <m:r>
                              <a:rPr lang="de-DE" b="0" i="1" dirty="0" smtClean="0">
                                <a:latin typeface="Cambria Math" panose="02040503050406030204" pitchFamily="18" charset="0"/>
                              </a:rPr>
                              <m:t>3</m:t>
                            </m:r>
                          </m:sub>
                        </m:sSub>
                      </m:e>
                    </m:d>
                  </m:oMath>
                </a14:m>
                <a:endParaRPr lang="en-GB" dirty="0"/>
              </a:p>
              <a:p>
                <a:pPr lvl="3"/>
                <a:r>
                  <a:rPr lang="en-GB" dirty="0"/>
                  <a:t>Summing out </a:t>
                </a:r>
                <a14:m>
                  <m:oMath xmlns:m="http://schemas.openxmlformats.org/officeDocument/2006/math">
                    <m:r>
                      <a:rPr lang="de-DE" b="0" i="1" dirty="0" smtClean="0">
                        <a:latin typeface="Cambria Math" panose="02040503050406030204" pitchFamily="18" charset="0"/>
                      </a:rPr>
                      <m:t>𝑇𝑟𝑒𝑎𝑡</m:t>
                    </m:r>
                    <m:d>
                      <m:dPr>
                        <m:ctrlPr>
                          <a:rPr lang="de-DE" i="1" dirty="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𝑀</m:t>
                        </m:r>
                      </m:e>
                    </m:d>
                  </m:oMath>
                </a14:m>
                <a:endParaRPr lang="en-GB" dirty="0"/>
              </a:p>
              <a:p>
                <a:pPr lvl="3"/>
                <a:r>
                  <a:rPr lang="en-GB" dirty="0"/>
                  <a:t>Returning </a:t>
                </a:r>
                <a14:m>
                  <m:oMath xmlns:m="http://schemas.openxmlformats.org/officeDocument/2006/math">
                    <m:d>
                      <m:dPr>
                        <m:begChr m:val="{"/>
                        <m:endChr m:val="}"/>
                        <m:ctrlPr>
                          <a:rPr lang="de-DE" b="0" i="1" dirty="0" smtClean="0">
                            <a:latin typeface="Cambria Math" panose="02040503050406030204" pitchFamily="18" charset="0"/>
                          </a:rPr>
                        </m:ctrlPr>
                      </m:dPr>
                      <m:e>
                        <m:sSubSup>
                          <m:sSubSupPr>
                            <m:ctrlPr>
                              <a:rPr lang="de-DE" b="0" i="1" dirty="0" smtClean="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3</m:t>
                            </m:r>
                          </m:sub>
                          <m:sup>
                            <m:r>
                              <a:rPr lang="de-DE" b="0" i="1" dirty="0" smtClean="0">
                                <a:latin typeface="Cambria Math" panose="02040503050406030204" pitchFamily="18" charset="0"/>
                              </a:rPr>
                              <m:t>′</m:t>
                            </m:r>
                          </m:sup>
                        </m:sSubSup>
                      </m:e>
                    </m:d>
                  </m:oMath>
                </a14:m>
                <a:endParaRPr lang="en-GB" dirty="0"/>
              </a:p>
              <a:p>
                <a:pPr lvl="1"/>
                <a:r>
                  <a:rPr lang="en-GB" dirty="0"/>
                  <a:t>Send </a:t>
                </a:r>
                <a14:m>
                  <m:oMath xmlns:m="http://schemas.openxmlformats.org/officeDocument/2006/math">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3</m:t>
                            </m:r>
                          </m:sub>
                          <m:sup>
                            <m:r>
                              <a:rPr lang="de-DE" i="1" dirty="0">
                                <a:latin typeface="Cambria Math" panose="02040503050406030204" pitchFamily="18" charset="0"/>
                              </a:rPr>
                              <m:t>′</m:t>
                            </m:r>
                          </m:sup>
                        </m:sSubSup>
                      </m:e>
                    </m:d>
                  </m:oMath>
                </a14:m>
                <a:r>
                  <a:rPr lang="en-GB" dirty="0"/>
                  <a:t> as </a:t>
                </a:r>
                <a14:m>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panose="02040503050406030204" pitchFamily="18" charset="0"/>
                          </a:rPr>
                          <m:t>𝑚</m:t>
                        </m:r>
                      </m:e>
                      <m:sub>
                        <m:r>
                          <a:rPr lang="de-DE" b="0" i="1" smtClean="0">
                            <a:solidFill>
                              <a:srgbClr val="7030A0"/>
                            </a:solidFill>
                            <a:latin typeface="Cambria Math" panose="02040503050406030204" pitchFamily="18" charset="0"/>
                          </a:rPr>
                          <m:t>32</m:t>
                        </m:r>
                      </m:sub>
                    </m:sSub>
                  </m:oMath>
                </a14:m>
                <a:r>
                  <a:rPr lang="en-GB" dirty="0"/>
                  <a:t> to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2</m:t>
                        </m:r>
                      </m:sub>
                    </m:sSub>
                  </m:oMath>
                </a14:m>
                <a:endParaRPr lang="en-GB" dirty="0"/>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A8C779DA-937F-A948-AD1E-F89EAC456676}"/>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4D0A7AC-4933-6743-A8CC-0ACB85C4BB69}"/>
              </a:ext>
            </a:extLst>
          </p:cNvPr>
          <p:cNvSpPr>
            <a:spLocks noGrp="1"/>
          </p:cNvSpPr>
          <p:nvPr>
            <p:ph type="sldNum" sz="quarter" idx="4"/>
          </p:nvPr>
        </p:nvSpPr>
        <p:spPr/>
        <p:txBody>
          <a:bodyPr/>
          <a:lstStyle/>
          <a:p>
            <a:fld id="{67C9959E-8E6B-B04C-9955-EA096F41CA7A}" type="slidenum">
              <a:rPr lang="en-GB" smtClean="0"/>
              <a:t>51</a:t>
            </a:fld>
            <a:endParaRPr lang="en-GB"/>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75E05F97-24CA-114B-A7F3-BDF05140E815}"/>
                  </a:ext>
                </a:extLst>
              </p:cNvPr>
              <p:cNvSpPr/>
              <p:nvPr/>
            </p:nvSpPr>
            <p:spPr>
              <a:xfrm>
                <a:off x="7975086" y="5529633"/>
                <a:ext cx="547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𝑚</m:t>
                          </m:r>
                        </m:e>
                        <m:sub>
                          <m:r>
                            <a:rPr lang="de-DE" sz="1400" i="1">
                              <a:solidFill>
                                <a:schemeClr val="accent6"/>
                              </a:solidFill>
                              <a:latin typeface="Cambria Math" panose="02040503050406030204" pitchFamily="18" charset="0"/>
                            </a:rPr>
                            <m:t>12</m:t>
                          </m:r>
                        </m:sub>
                      </m:sSub>
                    </m:oMath>
                  </m:oMathPara>
                </a14:m>
                <a:endParaRPr lang="en-GB" sz="1400" dirty="0">
                  <a:solidFill>
                    <a:schemeClr val="accent6"/>
                  </a:solidFill>
                </a:endParaRPr>
              </a:p>
            </p:txBody>
          </p:sp>
        </mc:Choice>
        <mc:Fallback xmlns="">
          <p:sp>
            <p:nvSpPr>
              <p:cNvPr id="35" name="Rectangle 34">
                <a:extLst>
                  <a:ext uri="{FF2B5EF4-FFF2-40B4-BE49-F238E27FC236}">
                    <a16:creationId xmlns:a16="http://schemas.microsoft.com/office/drawing/2014/main" id="{75E05F97-24CA-114B-A7F3-BDF05140E815}"/>
                  </a:ext>
                </a:extLst>
              </p:cNvPr>
              <p:cNvSpPr>
                <a:spLocks noRot="1" noChangeAspect="1" noMove="1" noResize="1" noEditPoints="1" noAdjustHandles="1" noChangeArrowheads="1" noChangeShapeType="1" noTextEdit="1"/>
              </p:cNvSpPr>
              <p:nvPr/>
            </p:nvSpPr>
            <p:spPr>
              <a:xfrm>
                <a:off x="7975086" y="5529633"/>
                <a:ext cx="547009" cy="307777"/>
              </a:xfrm>
              <a:prstGeom prst="rect">
                <a:avLst/>
              </a:prstGeom>
              <a:blipFill>
                <a:blip r:embed="rId3"/>
                <a:stretch>
                  <a:fillRect/>
                </a:stretch>
              </a:blipFill>
            </p:spPr>
            <p:txBody>
              <a:bodyPr/>
              <a:lstStyle/>
              <a:p>
                <a:r>
                  <a:rPr lang="en-GB">
                    <a:noFill/>
                  </a:rPr>
                  <a:t> </a:t>
                </a:r>
              </a:p>
            </p:txBody>
          </p:sp>
        </mc:Fallback>
      </mc:AlternateContent>
      <p:cxnSp>
        <p:nvCxnSpPr>
          <p:cNvPr id="36" name="Curved Connector 35">
            <a:extLst>
              <a:ext uri="{FF2B5EF4-FFF2-40B4-BE49-F238E27FC236}">
                <a16:creationId xmlns:a16="http://schemas.microsoft.com/office/drawing/2014/main" id="{8D9779D1-D361-B54B-A024-48D9118D8F9C}"/>
              </a:ext>
            </a:extLst>
          </p:cNvPr>
          <p:cNvCxnSpPr>
            <a:cxnSpLocks/>
          </p:cNvCxnSpPr>
          <p:nvPr/>
        </p:nvCxnSpPr>
        <p:spPr>
          <a:xfrm rot="16200000" flipH="1">
            <a:off x="9860716" y="4439480"/>
            <a:ext cx="12700" cy="2356640"/>
          </a:xfrm>
          <a:prstGeom prst="curvedConnector3">
            <a:avLst>
              <a:gd name="adj1" fmla="val 1875685"/>
            </a:avLst>
          </a:prstGeom>
          <a:ln w="28575">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696FB770-F369-D748-BCF9-9119A2821C96}"/>
                  </a:ext>
                </a:extLst>
              </p:cNvPr>
              <p:cNvSpPr/>
              <p:nvPr/>
            </p:nvSpPr>
            <p:spPr>
              <a:xfrm>
                <a:off x="9600268" y="5768906"/>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panose="02040503050406030204" pitchFamily="18" charset="0"/>
                            </a:rPr>
                            <m:t>𝑚</m:t>
                          </m:r>
                        </m:e>
                        <m:sub>
                          <m:r>
                            <a:rPr lang="de-DE" sz="1400" i="1">
                              <a:solidFill>
                                <a:srgbClr val="7030A0"/>
                              </a:solidFill>
                              <a:latin typeface="Cambria Math" panose="02040503050406030204" pitchFamily="18" charset="0"/>
                            </a:rPr>
                            <m:t>32</m:t>
                          </m:r>
                        </m:sub>
                      </m:sSub>
                    </m:oMath>
                  </m:oMathPara>
                </a14:m>
                <a:endParaRPr lang="en-GB" sz="1400" dirty="0">
                  <a:solidFill>
                    <a:srgbClr val="7030A0"/>
                  </a:solidFill>
                </a:endParaRPr>
              </a:p>
            </p:txBody>
          </p:sp>
        </mc:Choice>
        <mc:Fallback xmlns="">
          <p:sp>
            <p:nvSpPr>
              <p:cNvPr id="37" name="Rectangle 36">
                <a:extLst>
                  <a:ext uri="{FF2B5EF4-FFF2-40B4-BE49-F238E27FC236}">
                    <a16:creationId xmlns:a16="http://schemas.microsoft.com/office/drawing/2014/main" id="{696FB770-F369-D748-BCF9-9119A2821C96}"/>
                  </a:ext>
                </a:extLst>
              </p:cNvPr>
              <p:cNvSpPr>
                <a:spLocks noRot="1" noChangeAspect="1" noMove="1" noResize="1" noEditPoints="1" noAdjustHandles="1" noChangeArrowheads="1" noChangeShapeType="1" noTextEdit="1"/>
              </p:cNvSpPr>
              <p:nvPr/>
            </p:nvSpPr>
            <p:spPr>
              <a:xfrm>
                <a:off x="9600268" y="5768906"/>
                <a:ext cx="533544" cy="307777"/>
              </a:xfrm>
              <a:prstGeom prst="rect">
                <a:avLst/>
              </a:prstGeom>
              <a:blipFill>
                <a:blip r:embed="rId4"/>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591222EC-2586-B04D-810D-DA46394FF8DC}"/>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EC94AA4E-A442-3340-83BB-3F5DCBB683B8}"/>
              </a:ext>
            </a:extLst>
          </p:cNvPr>
          <p:cNvSpPr>
            <a:spLocks noGrp="1"/>
          </p:cNvSpPr>
          <p:nvPr>
            <p:ph type="ftr" sz="quarter" idx="3"/>
          </p:nvPr>
        </p:nvSpPr>
        <p:spPr/>
        <p:txBody>
          <a:bodyPr/>
          <a:lstStyle/>
          <a:p>
            <a:r>
              <a:rPr lang="en-GB" dirty="0"/>
              <a:t>T. Braun - StaRAI</a:t>
            </a:r>
          </a:p>
        </p:txBody>
      </p:sp>
      <p:grpSp>
        <p:nvGrpSpPr>
          <p:cNvPr id="34" name="Group 33">
            <a:extLst>
              <a:ext uri="{FF2B5EF4-FFF2-40B4-BE49-F238E27FC236}">
                <a16:creationId xmlns:a16="http://schemas.microsoft.com/office/drawing/2014/main" id="{5249EEC6-277C-D845-BE97-FD5000A1E322}"/>
              </a:ext>
            </a:extLst>
          </p:cNvPr>
          <p:cNvGrpSpPr/>
          <p:nvPr/>
        </p:nvGrpSpPr>
        <p:grpSpPr>
          <a:xfrm>
            <a:off x="5543362" y="4919668"/>
            <a:ext cx="6288313" cy="952521"/>
            <a:chOff x="5589344" y="1663629"/>
            <a:chExt cx="6288313" cy="952521"/>
          </a:xfrm>
        </p:grpSpPr>
        <p:cxnSp>
          <p:nvCxnSpPr>
            <p:cNvPr id="38" name="Straight Connector 37">
              <a:extLst>
                <a:ext uri="{FF2B5EF4-FFF2-40B4-BE49-F238E27FC236}">
                  <a16:creationId xmlns:a16="http://schemas.microsoft.com/office/drawing/2014/main" id="{180BBCCE-DDEB-9D44-801F-8BE495CC279C}"/>
                </a:ext>
              </a:extLst>
            </p:cNvPr>
            <p:cNvCxnSpPr>
              <a:cxnSpLocks/>
              <a:stCxn id="54" idx="3"/>
              <a:endCxn id="58"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9FDECB5-5C25-CF4E-8947-1BF1AF700167}"/>
                </a:ext>
              </a:extLst>
            </p:cNvPr>
            <p:cNvCxnSpPr>
              <a:cxnSpLocks/>
              <a:stCxn id="58" idx="3"/>
              <a:endCxn id="56"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5CC2CEF0-8458-F447-AF96-25FBA8BB55FA}"/>
                </a:ext>
              </a:extLst>
            </p:cNvPr>
            <p:cNvGrpSpPr/>
            <p:nvPr/>
          </p:nvGrpSpPr>
          <p:grpSpPr>
            <a:xfrm>
              <a:off x="7893400" y="1663629"/>
              <a:ext cx="1631714" cy="867363"/>
              <a:chOff x="3627257" y="4890630"/>
              <a:chExt cx="1631714" cy="867363"/>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B65C9A0-E466-134F-8A42-C86E616138B7}"/>
                      </a:ext>
                    </a:extLst>
                  </p:cNvPr>
                  <p:cNvSpPr txBox="1"/>
                  <p:nvPr/>
                </p:nvSpPr>
                <p:spPr>
                  <a:xfrm>
                    <a:off x="3659645" y="5542549"/>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charset="0"/>
                                </a:rPr>
                                <m:t>𝑔</m:t>
                              </m:r>
                            </m:e>
                            <m:sub>
                              <m:r>
                                <a:rPr lang="de-DE" sz="1400" i="1">
                                  <a:solidFill>
                                    <a:schemeClr val="tx1">
                                      <a:lumMod val="60000"/>
                                      <a:lumOff val="40000"/>
                                    </a:schemeClr>
                                  </a:solidFill>
                                  <a:latin typeface="Cambria Math" charset="0"/>
                                </a:rPr>
                                <m:t>2</m:t>
                              </m:r>
                            </m:sub>
                          </m:sSub>
                        </m:oMath>
                      </m:oMathPara>
                    </a14:m>
                    <a:endParaRPr lang="en-GB" sz="1400" dirty="0">
                      <a:solidFill>
                        <a:schemeClr val="tx1">
                          <a:lumMod val="60000"/>
                          <a:lumOff val="40000"/>
                        </a:schemeClr>
                      </a:solidFill>
                    </a:endParaRPr>
                  </a:p>
                </p:txBody>
              </p:sp>
            </mc:Choice>
            <mc:Fallback xmlns="">
              <p:sp>
                <p:nvSpPr>
                  <p:cNvPr id="57" name="TextBox 56">
                    <a:extLst>
                      <a:ext uri="{FF2B5EF4-FFF2-40B4-BE49-F238E27FC236}">
                        <a16:creationId xmlns:a16="http://schemas.microsoft.com/office/drawing/2014/main" id="{4B65C9A0-E466-134F-8A42-C86E616138B7}"/>
                      </a:ext>
                    </a:extLst>
                  </p:cNvPr>
                  <p:cNvSpPr txBox="1">
                    <a:spLocks noRot="1" noChangeAspect="1" noMove="1" noResize="1" noEditPoints="1" noAdjustHandles="1" noChangeArrowheads="1" noChangeShapeType="1" noTextEdit="1"/>
                  </p:cNvSpPr>
                  <p:nvPr/>
                </p:nvSpPr>
                <p:spPr>
                  <a:xfrm>
                    <a:off x="3659645" y="5542549"/>
                    <a:ext cx="227305" cy="215444"/>
                  </a:xfrm>
                  <a:prstGeom prst="rect">
                    <a:avLst/>
                  </a:prstGeom>
                  <a:blipFill>
                    <a:blip r:embed="rId5"/>
                    <a:stretch>
                      <a:fillRect l="-21053"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D0128CC6-55E8-4542-97A2-229F1AECCB78}"/>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6"/>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41" name="Group 40">
              <a:extLst>
                <a:ext uri="{FF2B5EF4-FFF2-40B4-BE49-F238E27FC236}">
                  <a16:creationId xmlns:a16="http://schemas.microsoft.com/office/drawing/2014/main" id="{4BE8700B-EEF3-0843-9DD6-0A0251302A1E}"/>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A998D9A4-D56F-C242-9FB5-C90B5F175EA4}"/>
                      </a:ext>
                    </a:extLst>
                  </p:cNvPr>
                  <p:cNvSpPr txBox="1"/>
                  <p:nvPr/>
                </p:nvSpPr>
                <p:spPr>
                  <a:xfrm>
                    <a:off x="7080819"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𝑔</m:t>
                              </m:r>
                            </m:e>
                            <m:sub>
                              <m:r>
                                <a:rPr lang="de-DE" sz="1400" i="1">
                                  <a:solidFill>
                                    <a:srgbClr val="7030A0"/>
                                  </a:solidFill>
                                  <a:latin typeface="Cambria Math" charset="0"/>
                                </a:rPr>
                                <m:t>3</m:t>
                              </m:r>
                            </m:sub>
                          </m:sSub>
                        </m:oMath>
                      </m:oMathPara>
                    </a14:m>
                    <a:endParaRPr lang="en-GB" sz="1400" dirty="0">
                      <a:solidFill>
                        <a:srgbClr val="7030A0"/>
                      </a:solidFill>
                    </a:endParaRPr>
                  </a:p>
                </p:txBody>
              </p:sp>
            </mc:Choice>
            <mc:Fallback xmlns="">
              <p:sp>
                <p:nvSpPr>
                  <p:cNvPr id="55" name="TextBox 54">
                    <a:extLst>
                      <a:ext uri="{FF2B5EF4-FFF2-40B4-BE49-F238E27FC236}">
                        <a16:creationId xmlns:a16="http://schemas.microsoft.com/office/drawing/2014/main" id="{A998D9A4-D56F-C242-9FB5-C90B5F175EA4}"/>
                      </a:ext>
                    </a:extLst>
                  </p:cNvPr>
                  <p:cNvSpPr txBox="1">
                    <a:spLocks noRot="1" noChangeAspect="1" noMove="1" noResize="1" noEditPoints="1" noAdjustHandles="1" noChangeArrowheads="1" noChangeShapeType="1" noTextEdit="1"/>
                  </p:cNvSpPr>
                  <p:nvPr/>
                </p:nvSpPr>
                <p:spPr>
                  <a:xfrm>
                    <a:off x="7080819" y="5546505"/>
                    <a:ext cx="227305" cy="215444"/>
                  </a:xfrm>
                  <a:prstGeom prst="rect">
                    <a:avLst/>
                  </a:prstGeom>
                  <a:blipFill>
                    <a:blip r:embed="rId7"/>
                    <a:stretch>
                      <a:fillRect l="-210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4FA18D0-D288-1E46-A743-DDA4D4BCB11B}"/>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8"/>
                    <a:stretch>
                      <a:fillRect/>
                    </a:stretch>
                  </a:blipFill>
                  <a:ln>
                    <a:solidFill>
                      <a:srgbClr val="7030A0"/>
                    </a:solidFill>
                  </a:ln>
                </p:spPr>
                <p:txBody>
                  <a:bodyPr/>
                  <a:lstStyle/>
                  <a:p>
                    <a:r>
                      <a:rPr lang="en-GB">
                        <a:noFill/>
                      </a:rPr>
                      <a:t> </a:t>
                    </a:r>
                  </a:p>
                </p:txBody>
              </p:sp>
            </mc:Fallback>
          </mc:AlternateContent>
        </p:grpSp>
        <p:grpSp>
          <p:nvGrpSpPr>
            <p:cNvPr id="47" name="Group 46">
              <a:extLst>
                <a:ext uri="{FF2B5EF4-FFF2-40B4-BE49-F238E27FC236}">
                  <a16:creationId xmlns:a16="http://schemas.microsoft.com/office/drawing/2014/main" id="{271A2CC0-02C4-404B-9371-923068CE30ED}"/>
                </a:ext>
              </a:extLst>
            </p:cNvPr>
            <p:cNvGrpSpPr/>
            <p:nvPr/>
          </p:nvGrpSpPr>
          <p:grpSpPr>
            <a:xfrm>
              <a:off x="5589344" y="1663630"/>
              <a:ext cx="1532812" cy="867362"/>
              <a:chOff x="280471" y="4890630"/>
              <a:chExt cx="1532812" cy="867362"/>
            </a:xfrm>
          </p:grpSpPr>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3679DD3-5202-F74E-B121-33D98551EE5C}"/>
                      </a:ext>
                    </a:extLst>
                  </p:cNvPr>
                  <p:cNvSpPr txBox="1"/>
                  <p:nvPr/>
                </p:nvSpPr>
                <p:spPr>
                  <a:xfrm>
                    <a:off x="344846" y="5542548"/>
                    <a:ext cx="477182"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oMath>
                      </m:oMathPara>
                    </a14:m>
                    <a:endParaRPr lang="en-GB" sz="1400" dirty="0">
                      <a:solidFill>
                        <a:schemeClr val="accent6"/>
                      </a:solidFill>
                    </a:endParaRPr>
                  </a:p>
                </p:txBody>
              </p:sp>
            </mc:Choice>
            <mc:Fallback xmlns="">
              <p:sp>
                <p:nvSpPr>
                  <p:cNvPr id="53" name="TextBox 52">
                    <a:extLst>
                      <a:ext uri="{FF2B5EF4-FFF2-40B4-BE49-F238E27FC236}">
                        <a16:creationId xmlns:a16="http://schemas.microsoft.com/office/drawing/2014/main" id="{63679DD3-5202-F74E-B121-33D98551EE5C}"/>
                      </a:ext>
                    </a:extLst>
                  </p:cNvPr>
                  <p:cNvSpPr txBox="1">
                    <a:spLocks noRot="1" noChangeAspect="1" noMove="1" noResize="1" noEditPoints="1" noAdjustHandles="1" noChangeArrowheads="1" noChangeShapeType="1" noTextEdit="1"/>
                  </p:cNvSpPr>
                  <p:nvPr/>
                </p:nvSpPr>
                <p:spPr>
                  <a:xfrm>
                    <a:off x="344846" y="5542548"/>
                    <a:ext cx="477182" cy="215444"/>
                  </a:xfrm>
                  <a:prstGeom prst="rect">
                    <a:avLst/>
                  </a:prstGeom>
                  <a:blipFill>
                    <a:blip r:embed="rId9"/>
                    <a:stretch>
                      <a:fillRect l="-13158"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304F95C-0368-BF4E-8309-DD11BB6C33F8}"/>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10"/>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9E21265E-E272-6D4F-8378-90110807768E}"/>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1"/>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3488A64D-53BD-B640-808D-D1D1B49D0FE5}"/>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CE75803-F14D-FB42-BEB6-A7B01A04D173}"/>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42BFEE2-BCB5-334E-930A-A0818B4E4BC8}"/>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4"/>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A8C550C-54C0-264A-9D3E-86B7DD020377}"/>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5"/>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82385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EF6E-FC4A-F543-A883-D1091F24A980}"/>
              </a:ext>
            </a:extLst>
          </p:cNvPr>
          <p:cNvSpPr>
            <a:spLocks noGrp="1"/>
          </p:cNvSpPr>
          <p:nvPr>
            <p:ph type="title"/>
          </p:nvPr>
        </p:nvSpPr>
        <p:spPr/>
        <p:txBody>
          <a:bodyPr/>
          <a:lstStyle/>
          <a:p>
            <a:r>
              <a:rPr lang="en-GB" dirty="0"/>
              <a:t>Message Passing in FO Jtrees: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C779DA-937F-A948-AD1E-F89EAC456676}"/>
                  </a:ext>
                </a:extLst>
              </p:cNvPr>
              <p:cNvSpPr>
                <a:spLocks noGrp="1"/>
              </p:cNvSpPr>
              <p:nvPr>
                <p:ph idx="1"/>
              </p:nvPr>
            </p:nvSpPr>
            <p:spPr/>
            <p:txBody>
              <a:bodyPr>
                <a:normAutofit/>
              </a:bodyPr>
              <a:lstStyle/>
              <a:p>
                <a:r>
                  <a:rPr lang="de-DE" dirty="0"/>
                  <a:t>Message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b="0" i="1" smtClean="0">
                            <a:solidFill>
                              <a:schemeClr val="tx1">
                                <a:lumMod val="60000"/>
                                <a:lumOff val="40000"/>
                              </a:schemeClr>
                            </a:solidFill>
                            <a:latin typeface="Cambria Math" panose="02040503050406030204" pitchFamily="18" charset="0"/>
                          </a:rPr>
                          <m:t>21</m:t>
                        </m:r>
                      </m:sub>
                    </m:sSub>
                  </m:oMath>
                </a14:m>
                <a:r>
                  <a:rPr lang="en-GB" dirty="0"/>
                  <a:t> from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r>
                  <a:rPr lang="en-GB" dirty="0"/>
                  <a:t> to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1</m:t>
                        </m:r>
                      </m:sub>
                    </m:sSub>
                  </m:oMath>
                </a14:m>
                <a:endParaRPr lang="en-GB" dirty="0"/>
              </a:p>
              <a:p>
                <a:pPr lvl="1"/>
                <a:r>
                  <a:rPr lang="en-GB" dirty="0"/>
                  <a:t>Collect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𝐺</m:t>
                        </m:r>
                      </m:e>
                      <m:sub>
                        <m:r>
                          <a:rPr lang="de-DE" b="0" i="1" dirty="0" smtClean="0">
                            <a:latin typeface="Cambria Math" panose="02040503050406030204" pitchFamily="18" charset="0"/>
                          </a:rPr>
                          <m:t>21</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2</m:t>
                            </m:r>
                          </m:sub>
                        </m:sSub>
                      </m:e>
                    </m:d>
                    <m:r>
                      <a:rPr lang="de-DE" b="0" i="1" dirty="0" smtClean="0">
                        <a:latin typeface="Cambria Math" panose="02040503050406030204" pitchFamily="18" charset="0"/>
                        <a:ea typeface="Cambria Math" panose="02040503050406030204" pitchFamily="18" charset="0"/>
                      </a:rPr>
                      <m:t>∪</m:t>
                    </m:r>
                    <m:sSub>
                      <m:sSubPr>
                        <m:ctrlPr>
                          <a:rPr lang="de-DE" b="0" i="1" dirty="0" smtClean="0">
                            <a:solidFill>
                              <a:srgbClr val="7030A0"/>
                            </a:solidFill>
                            <a:latin typeface="Cambria Math" panose="02040503050406030204" pitchFamily="18" charset="0"/>
                            <a:ea typeface="Cambria Math" panose="02040503050406030204" pitchFamily="18" charset="0"/>
                          </a:rPr>
                        </m:ctrlPr>
                      </m:sSubPr>
                      <m:e>
                        <m:r>
                          <a:rPr lang="de-DE" b="0" i="1" dirty="0" smtClean="0">
                            <a:solidFill>
                              <a:srgbClr val="7030A0"/>
                            </a:solidFill>
                            <a:latin typeface="Cambria Math" panose="02040503050406030204" pitchFamily="18" charset="0"/>
                            <a:ea typeface="Cambria Math" panose="02040503050406030204" pitchFamily="18" charset="0"/>
                          </a:rPr>
                          <m:t>𝑚</m:t>
                        </m:r>
                      </m:e>
                      <m:sub>
                        <m:r>
                          <a:rPr lang="de-DE" b="0" i="1" dirty="0" smtClean="0">
                            <a:solidFill>
                              <a:srgbClr val="7030A0"/>
                            </a:solidFill>
                            <a:latin typeface="Cambria Math" panose="02040503050406030204" pitchFamily="18" charset="0"/>
                            <a:ea typeface="Cambria Math" panose="02040503050406030204" pitchFamily="18" charset="0"/>
                          </a:rPr>
                          <m:t>32</m:t>
                        </m:r>
                      </m:sub>
                    </m:sSub>
                  </m:oMath>
                </a14:m>
                <a:endParaRPr lang="en-GB" dirty="0"/>
              </a:p>
              <a:p>
                <a:pPr lvl="2"/>
                <a:r>
                  <a:rPr lang="en-GB" dirty="0"/>
                  <a:t>Further neighbour: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r>
                  <a:rPr lang="en-GB" dirty="0"/>
                  <a:t>, sent message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𝑚</m:t>
                        </m:r>
                      </m:e>
                      <m:sub>
                        <m:r>
                          <a:rPr lang="de-DE" i="1" dirty="0">
                            <a:latin typeface="Cambria Math" panose="02040503050406030204" pitchFamily="18" charset="0"/>
                            <a:ea typeface="Cambria Math" panose="02040503050406030204" pitchFamily="18" charset="0"/>
                          </a:rPr>
                          <m:t>32</m:t>
                        </m:r>
                      </m:sub>
                    </m:sSub>
                    <m:r>
                      <a:rPr lang="de-DE" b="0" i="1" dirty="0" smtClean="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3</m:t>
                            </m:r>
                          </m:sub>
                          <m:sup>
                            <m:r>
                              <a:rPr lang="de-DE" i="1" dirty="0">
                                <a:latin typeface="Cambria Math" panose="02040503050406030204" pitchFamily="18" charset="0"/>
                              </a:rPr>
                              <m:t>′</m:t>
                            </m:r>
                          </m:sup>
                        </m:sSubSup>
                      </m:e>
                    </m:d>
                  </m:oMath>
                </a14:m>
                <a:endParaRPr lang="en-GB" dirty="0"/>
              </a:p>
              <a:p>
                <a:pPr lvl="1"/>
                <a:r>
                  <a:rPr lang="en-GB" dirty="0"/>
                  <a:t>Call </a:t>
                </a:r>
                <a14:m>
                  <m:oMath xmlns:m="http://schemas.openxmlformats.org/officeDocument/2006/math">
                    <m:r>
                      <m:rPr>
                        <m:nor/>
                      </m:rPr>
                      <a:rPr lang="de-DE" b="0" i="0" dirty="0" smtClean="0">
                        <a:latin typeface="Cambria Math" panose="02040503050406030204" pitchFamily="18" charset="0"/>
                      </a:rPr>
                      <m:t>LVE</m:t>
                    </m:r>
                    <m:r>
                      <m:rPr>
                        <m:nor/>
                      </m:rPr>
                      <a:rPr lang="de-DE" b="0" i="0" dirty="0" smtClean="0">
                        <a:latin typeface="Cambria Math" panose="02040503050406030204" pitchFamily="18" charset="0"/>
                      </a:rPr>
                      <m:t>−</m:t>
                    </m:r>
                    <m:r>
                      <m:rPr>
                        <m:nor/>
                      </m:rPr>
                      <a:rPr lang="de-DE" b="0" i="0" dirty="0" smtClean="0">
                        <a:latin typeface="Cambria Math" panose="02040503050406030204" pitchFamily="18" charset="0"/>
                      </a:rPr>
                      <m:t>MSG</m:t>
                    </m:r>
                    <m:d>
                      <m:dPr>
                        <m:ctrlPr>
                          <a:rPr lang="de-DE" i="1" dirty="0">
                            <a:latin typeface="Cambria Math" panose="02040503050406030204" pitchFamily="18" charset="0"/>
                          </a:rPr>
                        </m:ctrlPr>
                      </m:dPr>
                      <m:e>
                        <m:d>
                          <m:dPr>
                            <m:begChr m:val="{"/>
                            <m:endChr m:val="}"/>
                            <m:ctrlPr>
                              <a:rPr lang="de-DE" b="0"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2</m:t>
                                </m:r>
                              </m:sub>
                            </m:sSub>
                            <m:r>
                              <a:rPr lang="de-DE" i="1" dirty="0">
                                <a:latin typeface="Cambria Math" panose="02040503050406030204" pitchFamily="18" charset="0"/>
                              </a:rPr>
                              <m:t>,</m:t>
                            </m:r>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𝑔</m:t>
                                </m:r>
                              </m:e>
                              <m:sub>
                                <m:r>
                                  <a:rPr lang="de-DE" b="0" i="1" dirty="0" smtClean="0">
                                    <a:latin typeface="Cambria Math" panose="02040503050406030204" pitchFamily="18" charset="0"/>
                                  </a:rPr>
                                  <m:t>3</m:t>
                                </m:r>
                              </m:sub>
                              <m:sup>
                                <m:r>
                                  <a:rPr lang="de-DE" b="0" i="1" dirty="0" smtClean="0">
                                    <a:latin typeface="Cambria Math" panose="02040503050406030204" pitchFamily="18" charset="0"/>
                                  </a:rPr>
                                  <m:t>′</m:t>
                                </m:r>
                              </m:sup>
                            </m:sSubSup>
                          </m:e>
                        </m:d>
                        <m:r>
                          <a:rPr lang="de-DE" i="1" dirty="0">
                            <a:latin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e>
                        </m:d>
                        <m:r>
                          <a:rPr lang="de-DE" i="1">
                            <a:latin typeface="Cambria Math" panose="02040503050406030204" pitchFamily="18" charset="0"/>
                            <a:ea typeface="Cambria Math" panose="02040503050406030204" pitchFamily="18" charset="0"/>
                          </a:rPr>
                          <m:t>,∅</m:t>
                        </m:r>
                      </m:e>
                    </m:d>
                  </m:oMath>
                </a14:m>
                <a:endParaRPr lang="en-GB" dirty="0"/>
              </a:p>
              <a:p>
                <a:pPr lvl="2"/>
                <a14:m>
                  <m:oMath xmlns:m="http://schemas.openxmlformats.org/officeDocument/2006/math">
                    <m:r>
                      <m:rPr>
                        <m:nor/>
                      </m:rPr>
                      <a:rPr lang="de-DE" b="0" i="0" dirty="0" smtClean="0">
                        <a:latin typeface="Cambria Math" panose="02040503050406030204" pitchFamily="18" charset="0"/>
                      </a:rPr>
                      <m:t>LVE</m:t>
                    </m:r>
                    <m:r>
                      <m:rPr>
                        <m:nor/>
                      </m:rPr>
                      <a:rPr lang="de-DE" b="0" i="0" dirty="0" smtClean="0">
                        <a:latin typeface="Cambria Math" panose="02040503050406030204" pitchFamily="18" charset="0"/>
                      </a:rPr>
                      <m:t>−</m:t>
                    </m:r>
                    <m:r>
                      <m:rPr>
                        <m:nor/>
                      </m:rPr>
                      <a:rPr lang="de-DE" b="0" i="0" dirty="0" smtClean="0">
                        <a:latin typeface="Cambria Math" panose="02040503050406030204" pitchFamily="18" charset="0"/>
                      </a:rPr>
                      <m:t>MSG</m:t>
                    </m:r>
                  </m:oMath>
                </a14:m>
                <a:r>
                  <a:rPr lang="en-GB" dirty="0"/>
                  <a:t> eliminates </a:t>
                </a:r>
                <a14:m>
                  <m:oMath xmlns:m="http://schemas.openxmlformats.org/officeDocument/2006/math">
                    <m:r>
                      <a:rPr lang="de-DE" b="0" i="1" dirty="0" smtClean="0">
                        <a:latin typeface="Cambria Math" panose="02040503050406030204" pitchFamily="18" charset="0"/>
                      </a:rPr>
                      <m:t>𝑇𝑟𝑎𝑣𝑒𝑙</m:t>
                    </m:r>
                    <m:d>
                      <m:dPr>
                        <m:ctrlPr>
                          <a:rPr lang="de-DE" i="1" dirty="0">
                            <a:latin typeface="Cambria Math" panose="02040503050406030204" pitchFamily="18" charset="0"/>
                          </a:rPr>
                        </m:ctrlPr>
                      </m:dPr>
                      <m:e>
                        <m:r>
                          <a:rPr lang="de-DE" i="1" dirty="0">
                            <a:latin typeface="Cambria Math" panose="02040503050406030204" pitchFamily="18" charset="0"/>
                          </a:rPr>
                          <m:t>𝑋</m:t>
                        </m:r>
                      </m:e>
                    </m:d>
                    <m:r>
                      <a:rPr lang="de-DE" b="0" i="1" dirty="0" smtClean="0">
                        <a:latin typeface="Cambria Math" panose="02040503050406030204" pitchFamily="18" charset="0"/>
                      </a:rPr>
                      <m:t>,</m:t>
                    </m:r>
                    <m:r>
                      <a:rPr lang="de-DE" b="0" i="1" dirty="0" smtClean="0">
                        <a:latin typeface="Cambria Math" panose="02040503050406030204" pitchFamily="18" charset="0"/>
                      </a:rPr>
                      <m:t>𝑆𝑖𝑐𝑘</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oMath>
                </a14:m>
                <a:r>
                  <a:rPr lang="en-GB" dirty="0"/>
                  <a:t> from </a:t>
                </a:r>
                <a14:m>
                  <m:oMath xmlns:m="http://schemas.openxmlformats.org/officeDocument/2006/math">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2</m:t>
                            </m:r>
                          </m:sub>
                        </m:sSub>
                        <m:r>
                          <a:rPr lang="de-DE" i="1" dirty="0">
                            <a:latin typeface="Cambria Math" panose="02040503050406030204" pitchFamily="18" charset="0"/>
                          </a:rPr>
                          <m:t>,</m:t>
                        </m:r>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3</m:t>
                            </m:r>
                          </m:sub>
                          <m:sup>
                            <m:r>
                              <a:rPr lang="de-DE" i="1" dirty="0">
                                <a:latin typeface="Cambria Math" panose="02040503050406030204" pitchFamily="18" charset="0"/>
                              </a:rPr>
                              <m:t>′</m:t>
                            </m:r>
                          </m:sup>
                        </m:sSubSup>
                      </m:e>
                    </m:d>
                  </m:oMath>
                </a14:m>
                <a:endParaRPr lang="en-GB" dirty="0"/>
              </a:p>
              <a:p>
                <a:pPr lvl="3"/>
                <a:r>
                  <a:rPr lang="en-GB" dirty="0"/>
                  <a:t>Summing out </a:t>
                </a:r>
                <a14:m>
                  <m:oMath xmlns:m="http://schemas.openxmlformats.org/officeDocument/2006/math">
                    <m:r>
                      <a:rPr lang="de-DE" b="0" i="1" dirty="0" smtClean="0">
                        <a:latin typeface="Cambria Math" panose="02040503050406030204" pitchFamily="18" charset="0"/>
                      </a:rPr>
                      <m:t>𝑇𝑟𝑎𝑣𝑒𝑙</m:t>
                    </m:r>
                    <m:d>
                      <m:dPr>
                        <m:ctrlPr>
                          <a:rPr lang="de-DE" i="1" dirty="0">
                            <a:latin typeface="Cambria Math" panose="02040503050406030204" pitchFamily="18" charset="0"/>
                          </a:rPr>
                        </m:ctrlPr>
                      </m:dPr>
                      <m:e>
                        <m:r>
                          <a:rPr lang="de-DE" b="0" i="1" dirty="0" smtClean="0">
                            <a:latin typeface="Cambria Math" panose="02040503050406030204" pitchFamily="18" charset="0"/>
                          </a:rPr>
                          <m:t>𝑋</m:t>
                        </m:r>
                      </m:e>
                    </m:d>
                  </m:oMath>
                </a14:m>
                <a:r>
                  <a:rPr lang="en-GB" dirty="0"/>
                  <a:t> from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2</m:t>
                        </m:r>
                      </m:sub>
                    </m:sSub>
                  </m:oMath>
                </a14:m>
                <a:r>
                  <a:rPr lang="en-GB" dirty="0"/>
                  <a:t>, yielding </a:t>
                </a:r>
                <a14:m>
                  <m:oMath xmlns:m="http://schemas.openxmlformats.org/officeDocument/2006/math">
                    <m:sSubSup>
                      <m:sSubSupPr>
                        <m:ctrlPr>
                          <a:rPr lang="de-DE" b="0" i="1" dirty="0" smtClean="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m:t>
                        </m:r>
                      </m:sub>
                      <m:sup>
                        <m:r>
                          <a:rPr lang="de-DE" b="0" i="1" dirty="0" smtClean="0">
                            <a:latin typeface="Cambria Math" panose="02040503050406030204" pitchFamily="18" charset="0"/>
                          </a:rPr>
                          <m:t>′</m:t>
                        </m:r>
                      </m:sup>
                    </m:sSubSup>
                  </m:oMath>
                </a14:m>
                <a:endParaRPr lang="en-GB" dirty="0"/>
              </a:p>
              <a:p>
                <a:pPr lvl="3"/>
                <a:r>
                  <a:rPr lang="en-GB" dirty="0"/>
                  <a:t>Summing out </a:t>
                </a:r>
                <a14:m>
                  <m:oMath xmlns:m="http://schemas.openxmlformats.org/officeDocument/2006/math">
                    <m:r>
                      <a:rPr lang="de-DE" b="0" i="1" dirty="0" smtClean="0">
                        <a:latin typeface="Cambria Math" panose="02040503050406030204" pitchFamily="18" charset="0"/>
                      </a:rPr>
                      <m:t>𝑆𝑖𝑐𝑘</m:t>
                    </m:r>
                    <m:d>
                      <m:dPr>
                        <m:ctrlPr>
                          <a:rPr lang="de-DE" i="1" dirty="0">
                            <a:latin typeface="Cambria Math" panose="02040503050406030204" pitchFamily="18" charset="0"/>
                          </a:rPr>
                        </m:ctrlPr>
                      </m:dPr>
                      <m:e>
                        <m:r>
                          <a:rPr lang="de-DE" i="1" dirty="0">
                            <a:latin typeface="Cambria Math" panose="02040503050406030204" pitchFamily="18" charset="0"/>
                          </a:rPr>
                          <m:t>𝑋</m:t>
                        </m:r>
                      </m:e>
                    </m:d>
                  </m:oMath>
                </a14:m>
                <a:r>
                  <a:rPr lang="en-GB" dirty="0"/>
                  <a:t> from product of </a:t>
                </a:r>
                <a14:m>
                  <m:oMath xmlns:m="http://schemas.openxmlformats.org/officeDocument/2006/math">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m:t>
                        </m:r>
                      </m:sub>
                      <m:sup>
                        <m:r>
                          <a:rPr lang="de-DE" i="1" dirty="0">
                            <a:latin typeface="Cambria Math" panose="02040503050406030204" pitchFamily="18" charset="0"/>
                          </a:rPr>
                          <m:t>′</m:t>
                        </m:r>
                      </m:sup>
                    </m:sSubSup>
                  </m:oMath>
                </a14:m>
                <a:r>
                  <a:rPr lang="en-GB" dirty="0"/>
                  <a:t> and </a:t>
                </a:r>
                <a14:m>
                  <m:oMath xmlns:m="http://schemas.openxmlformats.org/officeDocument/2006/math">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3</m:t>
                        </m:r>
                      </m:sub>
                      <m:sup>
                        <m:r>
                          <a:rPr lang="de-DE" i="1" dirty="0">
                            <a:latin typeface="Cambria Math" panose="02040503050406030204" pitchFamily="18" charset="0"/>
                          </a:rPr>
                          <m:t>′</m:t>
                        </m:r>
                      </m:sup>
                    </m:sSubSup>
                  </m:oMath>
                </a14:m>
                <a:r>
                  <a:rPr lang="en-GB" dirty="0"/>
                  <a:t>, yielding </a:t>
                </a:r>
                <a14:m>
                  <m:oMath xmlns:m="http://schemas.openxmlformats.org/officeDocument/2006/math">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23</m:t>
                        </m:r>
                      </m:sub>
                      <m:sup>
                        <m:r>
                          <a:rPr lang="de-DE" i="1" dirty="0">
                            <a:latin typeface="Cambria Math" panose="02040503050406030204" pitchFamily="18" charset="0"/>
                          </a:rPr>
                          <m:t>′</m:t>
                        </m:r>
                      </m:sup>
                    </m:sSubSup>
                  </m:oMath>
                </a14:m>
                <a:endParaRPr lang="en-GB" dirty="0"/>
              </a:p>
              <a:p>
                <a:pPr lvl="3"/>
                <a:r>
                  <a:rPr lang="en-GB" dirty="0"/>
                  <a:t>Returning </a:t>
                </a:r>
                <a14:m>
                  <m:oMath xmlns:m="http://schemas.openxmlformats.org/officeDocument/2006/math">
                    <m:d>
                      <m:dPr>
                        <m:begChr m:val="{"/>
                        <m:endChr m:val="}"/>
                        <m:ctrlPr>
                          <a:rPr lang="de-DE" b="0" i="1" dirty="0" smtClean="0">
                            <a:latin typeface="Cambria Math" panose="02040503050406030204" pitchFamily="18" charset="0"/>
                          </a:rPr>
                        </m:ctrlPr>
                      </m:dPr>
                      <m:e>
                        <m:sSubSup>
                          <m:sSubSupPr>
                            <m:ctrlPr>
                              <a:rPr lang="de-DE" b="0" i="1" dirty="0" smtClean="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23</m:t>
                            </m:r>
                          </m:sub>
                          <m:sup>
                            <m:r>
                              <a:rPr lang="de-DE" b="0" i="1" dirty="0" smtClean="0">
                                <a:latin typeface="Cambria Math" panose="02040503050406030204" pitchFamily="18" charset="0"/>
                              </a:rPr>
                              <m:t>′</m:t>
                            </m:r>
                          </m:sup>
                        </m:sSubSup>
                      </m:e>
                    </m:d>
                  </m:oMath>
                </a14:m>
                <a:endParaRPr lang="en-GB" dirty="0"/>
              </a:p>
              <a:p>
                <a:pPr lvl="1"/>
                <a:r>
                  <a:rPr lang="en-GB" dirty="0"/>
                  <a:t>Send </a:t>
                </a:r>
                <a14:m>
                  <m:oMath xmlns:m="http://schemas.openxmlformats.org/officeDocument/2006/math">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23</m:t>
                            </m:r>
                          </m:sub>
                          <m:sup>
                            <m:r>
                              <a:rPr lang="de-DE" i="1" dirty="0">
                                <a:latin typeface="Cambria Math" panose="02040503050406030204" pitchFamily="18" charset="0"/>
                              </a:rPr>
                              <m:t>′</m:t>
                            </m:r>
                          </m:sup>
                        </m:sSubSup>
                      </m:e>
                    </m:d>
                  </m:oMath>
                </a14:m>
                <a:r>
                  <a:rPr lang="en-GB" dirty="0"/>
                  <a:t> as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b="0" i="1" smtClean="0">
                            <a:solidFill>
                              <a:schemeClr val="tx1">
                                <a:lumMod val="60000"/>
                                <a:lumOff val="40000"/>
                              </a:schemeClr>
                            </a:solidFill>
                            <a:latin typeface="Cambria Math" panose="02040503050406030204" pitchFamily="18" charset="0"/>
                          </a:rPr>
                          <m:t>21</m:t>
                        </m:r>
                      </m:sub>
                    </m:sSub>
                  </m:oMath>
                </a14:m>
                <a:r>
                  <a:rPr lang="en-GB" dirty="0"/>
                  <a:t> to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1</m:t>
                        </m:r>
                      </m:sub>
                    </m:sSub>
                  </m:oMath>
                </a14:m>
                <a:endParaRPr lang="en-GB" dirty="0"/>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A8C779DA-937F-A948-AD1E-F89EAC456676}"/>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4D0A7AC-4933-6743-A8CC-0ACB85C4BB69}"/>
              </a:ext>
            </a:extLst>
          </p:cNvPr>
          <p:cNvSpPr>
            <a:spLocks noGrp="1"/>
          </p:cNvSpPr>
          <p:nvPr>
            <p:ph type="sldNum" sz="quarter" idx="4"/>
          </p:nvPr>
        </p:nvSpPr>
        <p:spPr/>
        <p:txBody>
          <a:bodyPr/>
          <a:lstStyle/>
          <a:p>
            <a:fld id="{67C9959E-8E6B-B04C-9955-EA096F41CA7A}" type="slidenum">
              <a:rPr lang="en-GB" smtClean="0"/>
              <a:t>52</a:t>
            </a:fld>
            <a:endParaRPr lang="en-GB"/>
          </a:p>
        </p:txBody>
      </p:sp>
      <p:cxnSp>
        <p:nvCxnSpPr>
          <p:cNvPr id="40" name="Curved Connector 39">
            <a:extLst>
              <a:ext uri="{FF2B5EF4-FFF2-40B4-BE49-F238E27FC236}">
                <a16:creationId xmlns:a16="http://schemas.microsoft.com/office/drawing/2014/main" id="{F4532092-B86A-944B-BCB0-BE66E61AADD8}"/>
              </a:ext>
            </a:extLst>
          </p:cNvPr>
          <p:cNvCxnSpPr>
            <a:cxnSpLocks/>
          </p:cNvCxnSpPr>
          <p:nvPr/>
        </p:nvCxnSpPr>
        <p:spPr>
          <a:xfrm rot="16200000" flipH="1">
            <a:off x="7472279" y="4424030"/>
            <a:ext cx="12700" cy="2398659"/>
          </a:xfrm>
          <a:prstGeom prst="curvedConnector3">
            <a:avLst>
              <a:gd name="adj1" fmla="val 1950283"/>
            </a:avLst>
          </a:prstGeom>
          <a:ln w="28575">
            <a:solidFill>
              <a:schemeClr val="tx1">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39558796-D869-944A-973E-A3B3BAE96C27}"/>
                  </a:ext>
                </a:extLst>
              </p:cNvPr>
              <p:cNvSpPr/>
              <p:nvPr/>
            </p:nvSpPr>
            <p:spPr>
              <a:xfrm>
                <a:off x="7215319" y="5771072"/>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tx1">
                      <a:lumMod val="60000"/>
                      <a:lumOff val="40000"/>
                    </a:schemeClr>
                  </a:solidFill>
                </a:endParaRPr>
              </a:p>
            </p:txBody>
          </p:sp>
        </mc:Choice>
        <mc:Fallback xmlns="">
          <p:sp>
            <p:nvSpPr>
              <p:cNvPr id="41" name="Rectangle 40">
                <a:extLst>
                  <a:ext uri="{FF2B5EF4-FFF2-40B4-BE49-F238E27FC236}">
                    <a16:creationId xmlns:a16="http://schemas.microsoft.com/office/drawing/2014/main" id="{39558796-D869-944A-973E-A3B3BAE96C27}"/>
                  </a:ext>
                </a:extLst>
              </p:cNvPr>
              <p:cNvSpPr>
                <a:spLocks noRot="1" noChangeAspect="1" noMove="1" noResize="1" noEditPoints="1" noAdjustHandles="1" noChangeArrowheads="1" noChangeShapeType="1" noTextEdit="1"/>
              </p:cNvSpPr>
              <p:nvPr/>
            </p:nvSpPr>
            <p:spPr>
              <a:xfrm>
                <a:off x="7215319" y="5771072"/>
                <a:ext cx="533544" cy="307777"/>
              </a:xfrm>
              <a:prstGeom prst="rect">
                <a:avLst/>
              </a:prstGeom>
              <a:blipFill>
                <a:blip r:embed="rId3"/>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2E125FA1-4EF7-5D48-8827-1CF3CF4810DF}"/>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B0701448-15AF-7146-B23C-A16F6ABC05D4}"/>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9134F3C0-E142-924B-85C1-203B09F3DF22}"/>
                  </a:ext>
                </a:extLst>
              </p:cNvPr>
              <p:cNvSpPr/>
              <p:nvPr/>
            </p:nvSpPr>
            <p:spPr>
              <a:xfrm>
                <a:off x="7975086" y="5529633"/>
                <a:ext cx="547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𝑚</m:t>
                          </m:r>
                        </m:e>
                        <m:sub>
                          <m:r>
                            <a:rPr lang="de-DE" sz="1400" i="1">
                              <a:solidFill>
                                <a:schemeClr val="accent6"/>
                              </a:solidFill>
                              <a:latin typeface="Cambria Math" panose="02040503050406030204" pitchFamily="18" charset="0"/>
                            </a:rPr>
                            <m:t>12</m:t>
                          </m:r>
                        </m:sub>
                      </m:sSub>
                    </m:oMath>
                  </m:oMathPara>
                </a14:m>
                <a:endParaRPr lang="en-GB" sz="1400" dirty="0">
                  <a:solidFill>
                    <a:schemeClr val="accent6"/>
                  </a:solidFill>
                </a:endParaRPr>
              </a:p>
            </p:txBody>
          </p:sp>
        </mc:Choice>
        <mc:Fallback xmlns="">
          <p:sp>
            <p:nvSpPr>
              <p:cNvPr id="34" name="Rectangle 33">
                <a:extLst>
                  <a:ext uri="{FF2B5EF4-FFF2-40B4-BE49-F238E27FC236}">
                    <a16:creationId xmlns:a16="http://schemas.microsoft.com/office/drawing/2014/main" id="{9134F3C0-E142-924B-85C1-203B09F3DF22}"/>
                  </a:ext>
                </a:extLst>
              </p:cNvPr>
              <p:cNvSpPr>
                <a:spLocks noRot="1" noChangeAspect="1" noMove="1" noResize="1" noEditPoints="1" noAdjustHandles="1" noChangeArrowheads="1" noChangeShapeType="1" noTextEdit="1"/>
              </p:cNvSpPr>
              <p:nvPr/>
            </p:nvSpPr>
            <p:spPr>
              <a:xfrm>
                <a:off x="7975086" y="5529633"/>
                <a:ext cx="547009" cy="30777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D7B94102-15D0-FD44-B824-4CBA655F68F2}"/>
                  </a:ext>
                </a:extLst>
              </p:cNvPr>
              <p:cNvSpPr/>
              <p:nvPr/>
            </p:nvSpPr>
            <p:spPr>
              <a:xfrm>
                <a:off x="8310509" y="5525420"/>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panose="02040503050406030204" pitchFamily="18" charset="0"/>
                            </a:rPr>
                            <m:t>𝑚</m:t>
                          </m:r>
                        </m:e>
                        <m:sub>
                          <m:r>
                            <a:rPr lang="de-DE" sz="1400" i="1">
                              <a:solidFill>
                                <a:srgbClr val="7030A0"/>
                              </a:solidFill>
                              <a:latin typeface="Cambria Math" panose="02040503050406030204" pitchFamily="18" charset="0"/>
                            </a:rPr>
                            <m:t>32</m:t>
                          </m:r>
                        </m:sub>
                      </m:sSub>
                    </m:oMath>
                  </m:oMathPara>
                </a14:m>
                <a:endParaRPr lang="en-GB" sz="1400" dirty="0">
                  <a:solidFill>
                    <a:srgbClr val="7030A0"/>
                  </a:solidFill>
                </a:endParaRPr>
              </a:p>
            </p:txBody>
          </p:sp>
        </mc:Choice>
        <mc:Fallback xmlns="">
          <p:sp>
            <p:nvSpPr>
              <p:cNvPr id="36" name="Rectangle 35">
                <a:extLst>
                  <a:ext uri="{FF2B5EF4-FFF2-40B4-BE49-F238E27FC236}">
                    <a16:creationId xmlns:a16="http://schemas.microsoft.com/office/drawing/2014/main" id="{D7B94102-15D0-FD44-B824-4CBA655F68F2}"/>
                  </a:ext>
                </a:extLst>
              </p:cNvPr>
              <p:cNvSpPr>
                <a:spLocks noRot="1" noChangeAspect="1" noMove="1" noResize="1" noEditPoints="1" noAdjustHandles="1" noChangeArrowheads="1" noChangeShapeType="1" noTextEdit="1"/>
              </p:cNvSpPr>
              <p:nvPr/>
            </p:nvSpPr>
            <p:spPr>
              <a:xfrm>
                <a:off x="8310509" y="5525420"/>
                <a:ext cx="533544" cy="307777"/>
              </a:xfrm>
              <a:prstGeom prst="rect">
                <a:avLst/>
              </a:prstGeom>
              <a:blipFill>
                <a:blip r:embed="rId5"/>
                <a:stretch>
                  <a:fillRect/>
                </a:stretch>
              </a:blipFill>
            </p:spPr>
            <p:txBody>
              <a:bodyPr/>
              <a:lstStyle/>
              <a:p>
                <a:r>
                  <a:rPr lang="en-GB">
                    <a:noFill/>
                  </a:rPr>
                  <a:t> </a:t>
                </a:r>
              </a:p>
            </p:txBody>
          </p:sp>
        </mc:Fallback>
      </mc:AlternateContent>
      <p:grpSp>
        <p:nvGrpSpPr>
          <p:cNvPr id="38" name="Group 37">
            <a:extLst>
              <a:ext uri="{FF2B5EF4-FFF2-40B4-BE49-F238E27FC236}">
                <a16:creationId xmlns:a16="http://schemas.microsoft.com/office/drawing/2014/main" id="{E03C0043-D7DF-A54A-8E3C-41A99FB0E4F8}"/>
              </a:ext>
            </a:extLst>
          </p:cNvPr>
          <p:cNvGrpSpPr/>
          <p:nvPr/>
        </p:nvGrpSpPr>
        <p:grpSpPr>
          <a:xfrm>
            <a:off x="5543362" y="4919668"/>
            <a:ext cx="6288313" cy="952521"/>
            <a:chOff x="5589344" y="1663629"/>
            <a:chExt cx="6288313" cy="952521"/>
          </a:xfrm>
        </p:grpSpPr>
        <p:cxnSp>
          <p:nvCxnSpPr>
            <p:cNvPr id="39" name="Straight Connector 38">
              <a:extLst>
                <a:ext uri="{FF2B5EF4-FFF2-40B4-BE49-F238E27FC236}">
                  <a16:creationId xmlns:a16="http://schemas.microsoft.com/office/drawing/2014/main" id="{3140F1F0-994B-D54D-83B7-7D806ECFDDD0}"/>
                </a:ext>
              </a:extLst>
            </p:cNvPr>
            <p:cNvCxnSpPr>
              <a:cxnSpLocks/>
              <a:stCxn id="57" idx="3"/>
              <a:endCxn id="61"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FA8CF51-BBB7-DE4E-85E8-4C4318C9711D}"/>
                </a:ext>
              </a:extLst>
            </p:cNvPr>
            <p:cNvCxnSpPr>
              <a:cxnSpLocks/>
              <a:stCxn id="61" idx="3"/>
              <a:endCxn id="59"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073FA4BF-91AF-7741-854F-0E0F43BA9B1B}"/>
                </a:ext>
              </a:extLst>
            </p:cNvPr>
            <p:cNvGrpSpPr/>
            <p:nvPr/>
          </p:nvGrpSpPr>
          <p:grpSpPr>
            <a:xfrm>
              <a:off x="7893400" y="1663629"/>
              <a:ext cx="1631714" cy="867363"/>
              <a:chOff x="3627257" y="4890630"/>
              <a:chExt cx="1631714" cy="867363"/>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A3DEC8B-B00E-4349-A005-F59A60CE465B}"/>
                      </a:ext>
                    </a:extLst>
                  </p:cNvPr>
                  <p:cNvSpPr txBox="1"/>
                  <p:nvPr/>
                </p:nvSpPr>
                <p:spPr>
                  <a:xfrm>
                    <a:off x="3659645" y="5542549"/>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charset="0"/>
                                </a:rPr>
                                <m:t>𝑔</m:t>
                              </m:r>
                            </m:e>
                            <m:sub>
                              <m:r>
                                <a:rPr lang="de-DE" sz="1400" i="1">
                                  <a:solidFill>
                                    <a:schemeClr val="tx1">
                                      <a:lumMod val="60000"/>
                                      <a:lumOff val="40000"/>
                                    </a:schemeClr>
                                  </a:solidFill>
                                  <a:latin typeface="Cambria Math" charset="0"/>
                                </a:rPr>
                                <m:t>2</m:t>
                              </m:r>
                            </m:sub>
                          </m:sSub>
                        </m:oMath>
                      </m:oMathPara>
                    </a14:m>
                    <a:endParaRPr lang="en-GB" sz="1400" dirty="0">
                      <a:solidFill>
                        <a:schemeClr val="tx1">
                          <a:lumMod val="60000"/>
                          <a:lumOff val="40000"/>
                        </a:schemeClr>
                      </a:solidFill>
                    </a:endParaRPr>
                  </a:p>
                </p:txBody>
              </p:sp>
            </mc:Choice>
            <mc:Fallback xmlns="">
              <p:sp>
                <p:nvSpPr>
                  <p:cNvPr id="60" name="TextBox 59">
                    <a:extLst>
                      <a:ext uri="{FF2B5EF4-FFF2-40B4-BE49-F238E27FC236}">
                        <a16:creationId xmlns:a16="http://schemas.microsoft.com/office/drawing/2014/main" id="{4A3DEC8B-B00E-4349-A005-F59A60CE465B}"/>
                      </a:ext>
                    </a:extLst>
                  </p:cNvPr>
                  <p:cNvSpPr txBox="1">
                    <a:spLocks noRot="1" noChangeAspect="1" noMove="1" noResize="1" noEditPoints="1" noAdjustHandles="1" noChangeArrowheads="1" noChangeShapeType="1" noTextEdit="1"/>
                  </p:cNvSpPr>
                  <p:nvPr/>
                </p:nvSpPr>
                <p:spPr>
                  <a:xfrm>
                    <a:off x="3659645" y="5542549"/>
                    <a:ext cx="227305" cy="215444"/>
                  </a:xfrm>
                  <a:prstGeom prst="rect">
                    <a:avLst/>
                  </a:prstGeom>
                  <a:blipFill>
                    <a:blip r:embed="rId6"/>
                    <a:stretch>
                      <a:fillRect l="-21053"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E744606-318F-6D48-9276-BF0739E6A56A}"/>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7"/>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49" name="Group 48">
              <a:extLst>
                <a:ext uri="{FF2B5EF4-FFF2-40B4-BE49-F238E27FC236}">
                  <a16:creationId xmlns:a16="http://schemas.microsoft.com/office/drawing/2014/main" id="{E960C2FD-5B96-D347-B43B-40B668CA28F3}"/>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676DF76-C0B4-AE45-9AC1-8B3058BF0040}"/>
                      </a:ext>
                    </a:extLst>
                  </p:cNvPr>
                  <p:cNvSpPr txBox="1"/>
                  <p:nvPr/>
                </p:nvSpPr>
                <p:spPr>
                  <a:xfrm>
                    <a:off x="7080819"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𝑔</m:t>
                              </m:r>
                            </m:e>
                            <m:sub>
                              <m:r>
                                <a:rPr lang="de-DE" sz="1400" i="1">
                                  <a:solidFill>
                                    <a:srgbClr val="7030A0"/>
                                  </a:solidFill>
                                  <a:latin typeface="Cambria Math" charset="0"/>
                                </a:rPr>
                                <m:t>3</m:t>
                              </m:r>
                            </m:sub>
                          </m:sSub>
                        </m:oMath>
                      </m:oMathPara>
                    </a14:m>
                    <a:endParaRPr lang="en-GB" sz="1400" dirty="0">
                      <a:solidFill>
                        <a:srgbClr val="7030A0"/>
                      </a:solidFill>
                    </a:endParaRPr>
                  </a:p>
                </p:txBody>
              </p:sp>
            </mc:Choice>
            <mc:Fallback xmlns="">
              <p:sp>
                <p:nvSpPr>
                  <p:cNvPr id="58" name="TextBox 57">
                    <a:extLst>
                      <a:ext uri="{FF2B5EF4-FFF2-40B4-BE49-F238E27FC236}">
                        <a16:creationId xmlns:a16="http://schemas.microsoft.com/office/drawing/2014/main" id="{6676DF76-C0B4-AE45-9AC1-8B3058BF0040}"/>
                      </a:ext>
                    </a:extLst>
                  </p:cNvPr>
                  <p:cNvSpPr txBox="1">
                    <a:spLocks noRot="1" noChangeAspect="1" noMove="1" noResize="1" noEditPoints="1" noAdjustHandles="1" noChangeArrowheads="1" noChangeShapeType="1" noTextEdit="1"/>
                  </p:cNvSpPr>
                  <p:nvPr/>
                </p:nvSpPr>
                <p:spPr>
                  <a:xfrm>
                    <a:off x="7080819" y="5546505"/>
                    <a:ext cx="227305" cy="215444"/>
                  </a:xfrm>
                  <a:prstGeom prst="rect">
                    <a:avLst/>
                  </a:prstGeom>
                  <a:blipFill>
                    <a:blip r:embed="rId8"/>
                    <a:stretch>
                      <a:fillRect l="-210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7D87816E-AE47-5D41-83C7-9E288E9583B6}"/>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9"/>
                    <a:stretch>
                      <a:fillRect/>
                    </a:stretch>
                  </a:blipFill>
                  <a:ln>
                    <a:solidFill>
                      <a:srgbClr val="7030A0"/>
                    </a:solidFill>
                  </a:ln>
                </p:spPr>
                <p:txBody>
                  <a:bodyPr/>
                  <a:lstStyle/>
                  <a:p>
                    <a:r>
                      <a:rPr lang="en-GB">
                        <a:noFill/>
                      </a:rPr>
                      <a:t> </a:t>
                    </a:r>
                  </a:p>
                </p:txBody>
              </p:sp>
            </mc:Fallback>
          </mc:AlternateContent>
        </p:grpSp>
        <p:grpSp>
          <p:nvGrpSpPr>
            <p:cNvPr id="50" name="Group 49">
              <a:extLst>
                <a:ext uri="{FF2B5EF4-FFF2-40B4-BE49-F238E27FC236}">
                  <a16:creationId xmlns:a16="http://schemas.microsoft.com/office/drawing/2014/main" id="{CA197C2F-4AF6-8542-9D3C-C40EA508A3A9}"/>
                </a:ext>
              </a:extLst>
            </p:cNvPr>
            <p:cNvGrpSpPr/>
            <p:nvPr/>
          </p:nvGrpSpPr>
          <p:grpSpPr>
            <a:xfrm>
              <a:off x="5589344" y="1663630"/>
              <a:ext cx="1532812" cy="867362"/>
              <a:chOff x="280471" y="4890630"/>
              <a:chExt cx="1532812" cy="867362"/>
            </a:xfrm>
          </p:grpSpPr>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EAFFEC8-767C-D945-8DD2-50070CDC430B}"/>
                      </a:ext>
                    </a:extLst>
                  </p:cNvPr>
                  <p:cNvSpPr txBox="1"/>
                  <p:nvPr/>
                </p:nvSpPr>
                <p:spPr>
                  <a:xfrm>
                    <a:off x="344846" y="5542548"/>
                    <a:ext cx="477182"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oMath>
                      </m:oMathPara>
                    </a14:m>
                    <a:endParaRPr lang="en-GB" sz="1400" dirty="0">
                      <a:solidFill>
                        <a:schemeClr val="accent6"/>
                      </a:solidFill>
                    </a:endParaRPr>
                  </a:p>
                </p:txBody>
              </p:sp>
            </mc:Choice>
            <mc:Fallback xmlns="">
              <p:sp>
                <p:nvSpPr>
                  <p:cNvPr id="56" name="TextBox 55">
                    <a:extLst>
                      <a:ext uri="{FF2B5EF4-FFF2-40B4-BE49-F238E27FC236}">
                        <a16:creationId xmlns:a16="http://schemas.microsoft.com/office/drawing/2014/main" id="{0EAFFEC8-767C-D945-8DD2-50070CDC430B}"/>
                      </a:ext>
                    </a:extLst>
                  </p:cNvPr>
                  <p:cNvSpPr txBox="1">
                    <a:spLocks noRot="1" noChangeAspect="1" noMove="1" noResize="1" noEditPoints="1" noAdjustHandles="1" noChangeArrowheads="1" noChangeShapeType="1" noTextEdit="1"/>
                  </p:cNvSpPr>
                  <p:nvPr/>
                </p:nvSpPr>
                <p:spPr>
                  <a:xfrm>
                    <a:off x="344846" y="5542548"/>
                    <a:ext cx="477182" cy="215444"/>
                  </a:xfrm>
                  <a:prstGeom prst="rect">
                    <a:avLst/>
                  </a:prstGeom>
                  <a:blipFill>
                    <a:blip r:embed="rId10"/>
                    <a:stretch>
                      <a:fillRect l="-13158"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B1034AD-6FD1-5B48-B6C1-21A90DEC9F50}"/>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11"/>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E0912F53-A2D5-A048-8D01-21392DE77E4B}"/>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2"/>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21D34491-D3C3-704B-B4FA-959A371EA589}"/>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BEB1D39-907C-E147-B881-0D5E51046661}"/>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7A69BA6-460D-6B43-9E28-30980F08294E}"/>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5"/>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5DAC557C-5C74-394E-B6E8-7DA06229FD28}"/>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6"/>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359800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500"/>
                                        <p:tgtEl>
                                          <p:spTgt spid="4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EF6E-FC4A-F543-A883-D1091F24A980}"/>
              </a:ext>
            </a:extLst>
          </p:cNvPr>
          <p:cNvSpPr>
            <a:spLocks noGrp="1"/>
          </p:cNvSpPr>
          <p:nvPr>
            <p:ph type="title"/>
          </p:nvPr>
        </p:nvSpPr>
        <p:spPr/>
        <p:txBody>
          <a:bodyPr/>
          <a:lstStyle/>
          <a:p>
            <a:r>
              <a:rPr lang="en-GB" dirty="0"/>
              <a:t>Message Passing in FO Jtrees: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C779DA-937F-A948-AD1E-F89EAC456676}"/>
                  </a:ext>
                </a:extLst>
              </p:cNvPr>
              <p:cNvSpPr>
                <a:spLocks noGrp="1"/>
              </p:cNvSpPr>
              <p:nvPr>
                <p:ph idx="1"/>
              </p:nvPr>
            </p:nvSpPr>
            <p:spPr/>
            <p:txBody>
              <a:bodyPr>
                <a:normAutofit/>
              </a:bodyPr>
              <a:lstStyle/>
              <a:p>
                <a:r>
                  <a:rPr lang="de-DE" dirty="0"/>
                  <a:t>Message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b="0" i="1" smtClean="0">
                            <a:solidFill>
                              <a:schemeClr val="tx1">
                                <a:lumMod val="60000"/>
                                <a:lumOff val="40000"/>
                              </a:schemeClr>
                            </a:solidFill>
                            <a:latin typeface="Cambria Math" panose="02040503050406030204" pitchFamily="18" charset="0"/>
                          </a:rPr>
                          <m:t>23</m:t>
                        </m:r>
                      </m:sub>
                    </m:sSub>
                  </m:oMath>
                </a14:m>
                <a:r>
                  <a:rPr lang="en-GB" dirty="0"/>
                  <a:t> from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r>
                  <a:rPr lang="en-GB" dirty="0"/>
                  <a:t> to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endParaRPr lang="en-GB" dirty="0"/>
              </a:p>
              <a:p>
                <a:pPr lvl="1"/>
                <a:r>
                  <a:rPr lang="en-GB" dirty="0"/>
                  <a:t>Collect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𝐺</m:t>
                        </m:r>
                      </m:e>
                      <m:sub>
                        <m:r>
                          <a:rPr lang="de-DE" b="0" i="1" dirty="0" smtClean="0">
                            <a:latin typeface="Cambria Math" panose="02040503050406030204" pitchFamily="18" charset="0"/>
                          </a:rPr>
                          <m:t>23</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2</m:t>
                            </m:r>
                          </m:sub>
                        </m:sSub>
                      </m:e>
                    </m:d>
                    <m:r>
                      <a:rPr lang="de-DE" b="0" i="1" dirty="0" smtClean="0">
                        <a:latin typeface="Cambria Math" panose="02040503050406030204" pitchFamily="18" charset="0"/>
                        <a:ea typeface="Cambria Math" panose="02040503050406030204" pitchFamily="18" charset="0"/>
                      </a:rPr>
                      <m:t>∪</m:t>
                    </m:r>
                    <m:sSub>
                      <m:sSubPr>
                        <m:ctrlPr>
                          <a:rPr lang="de-DE" b="0" i="1" dirty="0" smtClean="0">
                            <a:solidFill>
                              <a:schemeClr val="accent6"/>
                            </a:solidFill>
                            <a:latin typeface="Cambria Math" panose="02040503050406030204" pitchFamily="18" charset="0"/>
                            <a:ea typeface="Cambria Math" panose="02040503050406030204" pitchFamily="18" charset="0"/>
                          </a:rPr>
                        </m:ctrlPr>
                      </m:sSubPr>
                      <m:e>
                        <m:r>
                          <a:rPr lang="de-DE" b="0" i="1" dirty="0" smtClean="0">
                            <a:solidFill>
                              <a:schemeClr val="accent6"/>
                            </a:solidFill>
                            <a:latin typeface="Cambria Math" panose="02040503050406030204" pitchFamily="18" charset="0"/>
                            <a:ea typeface="Cambria Math" panose="02040503050406030204" pitchFamily="18" charset="0"/>
                          </a:rPr>
                          <m:t>𝑚</m:t>
                        </m:r>
                      </m:e>
                      <m:sub>
                        <m:r>
                          <a:rPr lang="de-DE" b="0" i="1" dirty="0" smtClean="0">
                            <a:solidFill>
                              <a:schemeClr val="accent6"/>
                            </a:solidFill>
                            <a:latin typeface="Cambria Math" panose="02040503050406030204" pitchFamily="18" charset="0"/>
                            <a:ea typeface="Cambria Math" panose="02040503050406030204" pitchFamily="18" charset="0"/>
                          </a:rPr>
                          <m:t>12</m:t>
                        </m:r>
                      </m:sub>
                    </m:sSub>
                  </m:oMath>
                </a14:m>
                <a:endParaRPr lang="en-GB" dirty="0"/>
              </a:p>
              <a:p>
                <a:pPr lvl="2"/>
                <a:r>
                  <a:rPr lang="en-GB" dirty="0"/>
                  <a:t>Further neighbour: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1</m:t>
                        </m:r>
                      </m:sub>
                    </m:sSub>
                  </m:oMath>
                </a14:m>
                <a:r>
                  <a:rPr lang="en-GB" dirty="0"/>
                  <a:t>, sent message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𝑚</m:t>
                        </m:r>
                      </m:e>
                      <m:sub>
                        <m:r>
                          <a:rPr lang="de-DE" b="0" i="1" dirty="0" smtClean="0">
                            <a:latin typeface="Cambria Math" panose="02040503050406030204" pitchFamily="18" charset="0"/>
                            <a:ea typeface="Cambria Math" panose="02040503050406030204" pitchFamily="18" charset="0"/>
                          </a:rPr>
                          <m:t>1</m:t>
                        </m:r>
                        <m:r>
                          <a:rPr lang="de-DE" i="1" dirty="0">
                            <a:latin typeface="Cambria Math" panose="02040503050406030204" pitchFamily="18" charset="0"/>
                            <a:ea typeface="Cambria Math" panose="02040503050406030204" pitchFamily="18" charset="0"/>
                          </a:rPr>
                          <m:t>2</m:t>
                        </m:r>
                      </m:sub>
                    </m:sSub>
                    <m:r>
                      <a:rPr lang="de-DE" b="0" i="1" dirty="0" smtClean="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1</m:t>
                            </m:r>
                          </m:sub>
                          <m:sup>
                            <m:r>
                              <a:rPr lang="de-DE" i="1" dirty="0">
                                <a:latin typeface="Cambria Math" panose="02040503050406030204" pitchFamily="18" charset="0"/>
                              </a:rPr>
                              <m:t>′</m:t>
                            </m:r>
                          </m:sup>
                        </m:sSubSup>
                      </m:e>
                    </m:d>
                  </m:oMath>
                </a14:m>
                <a:endParaRPr lang="en-GB" dirty="0"/>
              </a:p>
              <a:p>
                <a:pPr lvl="1"/>
                <a:r>
                  <a:rPr lang="en-GB" dirty="0"/>
                  <a:t>Call </a:t>
                </a:r>
                <a14:m>
                  <m:oMath xmlns:m="http://schemas.openxmlformats.org/officeDocument/2006/math">
                    <m:sSup>
                      <m:sSupPr>
                        <m:ctrlPr>
                          <a:rPr lang="de-DE" i="1" dirty="0">
                            <a:latin typeface="Cambria Math" panose="02040503050406030204" pitchFamily="18" charset="0"/>
                          </a:rPr>
                        </m:ctrlPr>
                      </m:sSupPr>
                      <m:e>
                        <m:r>
                          <m:rPr>
                            <m:nor/>
                          </m:rPr>
                          <a:rPr lang="en-GB" dirty="0">
                            <a:latin typeface="Cambria Math" panose="02040503050406030204" pitchFamily="18" charset="0"/>
                          </a:rPr>
                          <m:t>LVE</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d>
                          <m:dPr>
                            <m:begChr m:val="{"/>
                            <m:endChr m:val="}"/>
                            <m:ctrlPr>
                              <a:rPr lang="de-DE" b="0"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2</m:t>
                                </m:r>
                              </m:sub>
                            </m:sSub>
                            <m:r>
                              <a:rPr lang="de-DE" i="1" dirty="0">
                                <a:latin typeface="Cambria Math" panose="02040503050406030204" pitchFamily="18" charset="0"/>
                              </a:rPr>
                              <m:t>,</m:t>
                            </m:r>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𝑔</m:t>
                                </m:r>
                              </m:e>
                              <m:sub>
                                <m:r>
                                  <a:rPr lang="de-DE" b="0" i="1" dirty="0" smtClean="0">
                                    <a:latin typeface="Cambria Math" panose="02040503050406030204" pitchFamily="18" charset="0"/>
                                  </a:rPr>
                                  <m:t>1</m:t>
                                </m:r>
                              </m:sub>
                              <m:sup>
                                <m:r>
                                  <a:rPr lang="de-DE" b="0" i="1" dirty="0" smtClean="0">
                                    <a:latin typeface="Cambria Math" panose="02040503050406030204" pitchFamily="18" charset="0"/>
                                  </a:rPr>
                                  <m:t>′</m:t>
                                </m:r>
                              </m:sup>
                            </m:sSubSup>
                          </m:e>
                        </m:d>
                        <m:r>
                          <a:rPr lang="de-DE" i="1" dirty="0">
                            <a:latin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e>
                    </m:d>
                  </m:oMath>
                </a14:m>
                <a:endParaRPr lang="en-GB" dirty="0"/>
              </a:p>
              <a:p>
                <a:pPr lvl="2"/>
                <a14:m>
                  <m:oMath xmlns:m="http://schemas.openxmlformats.org/officeDocument/2006/math">
                    <m:sSup>
                      <m:sSupPr>
                        <m:ctrlPr>
                          <a:rPr lang="de-DE" i="1" dirty="0">
                            <a:latin typeface="Cambria Math" panose="02040503050406030204" pitchFamily="18" charset="0"/>
                          </a:rPr>
                        </m:ctrlPr>
                      </m:sSupPr>
                      <m:e>
                        <m:r>
                          <m:rPr>
                            <m:nor/>
                          </m:rPr>
                          <a:rPr lang="en-GB" dirty="0">
                            <a:latin typeface="Cambria Math" panose="02040503050406030204" pitchFamily="18" charset="0"/>
                          </a:rPr>
                          <m:t>LVE</m:t>
                        </m:r>
                      </m:e>
                      <m:sup>
                        <m:r>
                          <a:rPr lang="de-DE" i="1" dirty="0">
                            <a:latin typeface="Cambria Math" panose="02040503050406030204" pitchFamily="18" charset="0"/>
                          </a:rPr>
                          <m:t>∗</m:t>
                        </m:r>
                      </m:sup>
                    </m:sSup>
                  </m:oMath>
                </a14:m>
                <a:r>
                  <a:rPr lang="en-GB" dirty="0"/>
                  <a:t> eliminates </a:t>
                </a:r>
                <a14:m>
                  <m:oMath xmlns:m="http://schemas.openxmlformats.org/officeDocument/2006/math">
                    <m:r>
                      <a:rPr lang="de-DE" b="0" i="1" dirty="0" smtClean="0">
                        <a:latin typeface="Cambria Math" panose="02040503050406030204" pitchFamily="18" charset="0"/>
                      </a:rPr>
                      <m:t>𝑇𝑟𝑎𝑣𝑒𝑙</m:t>
                    </m:r>
                    <m:d>
                      <m:dPr>
                        <m:ctrlPr>
                          <a:rPr lang="de-DE" i="1" dirty="0">
                            <a:latin typeface="Cambria Math" panose="02040503050406030204" pitchFamily="18" charset="0"/>
                          </a:rPr>
                        </m:ctrlPr>
                      </m:dPr>
                      <m:e>
                        <m:r>
                          <a:rPr lang="de-DE" i="1" dirty="0">
                            <a:latin typeface="Cambria Math" panose="02040503050406030204" pitchFamily="18" charset="0"/>
                          </a:rPr>
                          <m:t>𝑋</m:t>
                        </m:r>
                      </m:e>
                    </m:d>
                  </m:oMath>
                </a14:m>
                <a:r>
                  <a:rPr lang="en-GB" dirty="0"/>
                  <a:t> from </a:t>
                </a:r>
                <a14:m>
                  <m:oMath xmlns:m="http://schemas.openxmlformats.org/officeDocument/2006/math">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2</m:t>
                            </m:r>
                          </m:sub>
                        </m:sSub>
                        <m:r>
                          <a:rPr lang="de-DE" i="1" dirty="0">
                            <a:latin typeface="Cambria Math" panose="02040503050406030204" pitchFamily="18" charset="0"/>
                          </a:rPr>
                          <m:t>,</m:t>
                        </m:r>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1</m:t>
                            </m:r>
                          </m:sub>
                          <m:sup>
                            <m:r>
                              <a:rPr lang="de-DE" i="1" dirty="0">
                                <a:latin typeface="Cambria Math" panose="02040503050406030204" pitchFamily="18" charset="0"/>
                              </a:rPr>
                              <m:t>′</m:t>
                            </m:r>
                          </m:sup>
                        </m:sSubSup>
                      </m:e>
                    </m:d>
                  </m:oMath>
                </a14:m>
                <a:endParaRPr lang="en-GB" dirty="0"/>
              </a:p>
              <a:p>
                <a:pPr lvl="3"/>
                <a:r>
                  <a:rPr lang="en-GB" dirty="0"/>
                  <a:t>Summing out </a:t>
                </a:r>
                <a14:m>
                  <m:oMath xmlns:m="http://schemas.openxmlformats.org/officeDocument/2006/math">
                    <m:r>
                      <a:rPr lang="de-DE" b="0" i="1" dirty="0" smtClean="0">
                        <a:latin typeface="Cambria Math" panose="02040503050406030204" pitchFamily="18" charset="0"/>
                      </a:rPr>
                      <m:t>𝑇𝑟𝑎𝑣𝑒𝑙</m:t>
                    </m:r>
                    <m:d>
                      <m:dPr>
                        <m:ctrlPr>
                          <a:rPr lang="de-DE" i="1" dirty="0">
                            <a:latin typeface="Cambria Math" panose="02040503050406030204" pitchFamily="18" charset="0"/>
                          </a:rPr>
                        </m:ctrlPr>
                      </m:dPr>
                      <m:e>
                        <m:r>
                          <a:rPr lang="de-DE" b="0" i="1" dirty="0" smtClean="0">
                            <a:latin typeface="Cambria Math" panose="02040503050406030204" pitchFamily="18" charset="0"/>
                          </a:rPr>
                          <m:t>𝑋</m:t>
                        </m:r>
                      </m:e>
                    </m:d>
                  </m:oMath>
                </a14:m>
                <a:r>
                  <a:rPr lang="en-GB" dirty="0"/>
                  <a:t> from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2</m:t>
                        </m:r>
                      </m:sub>
                    </m:sSub>
                  </m:oMath>
                </a14:m>
                <a:r>
                  <a:rPr lang="en-GB" dirty="0"/>
                  <a:t>, yielding </a:t>
                </a:r>
                <a14:m>
                  <m:oMath xmlns:m="http://schemas.openxmlformats.org/officeDocument/2006/math">
                    <m:sSubSup>
                      <m:sSubSupPr>
                        <m:ctrlPr>
                          <a:rPr lang="de-DE" b="0" i="1" dirty="0" smtClean="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m:t>
                        </m:r>
                      </m:sub>
                      <m:sup>
                        <m:r>
                          <a:rPr lang="de-DE" b="0" i="1" dirty="0" smtClean="0">
                            <a:latin typeface="Cambria Math" panose="02040503050406030204" pitchFamily="18" charset="0"/>
                          </a:rPr>
                          <m:t>′</m:t>
                        </m:r>
                      </m:sup>
                    </m:sSubSup>
                  </m:oMath>
                </a14:m>
                <a:endParaRPr lang="en-GB" dirty="0"/>
              </a:p>
              <a:p>
                <a:pPr lvl="3"/>
                <a:r>
                  <a:rPr lang="en-GB" dirty="0"/>
                  <a:t>Returning </a:t>
                </a:r>
                <a14:m>
                  <m:oMath xmlns:m="http://schemas.openxmlformats.org/officeDocument/2006/math">
                    <m:d>
                      <m:dPr>
                        <m:begChr m:val="{"/>
                        <m:endChr m:val="}"/>
                        <m:ctrlPr>
                          <a:rPr lang="de-DE" b="0" i="1" dirty="0" smtClean="0">
                            <a:latin typeface="Cambria Math" panose="02040503050406030204" pitchFamily="18" charset="0"/>
                          </a:rPr>
                        </m:ctrlPr>
                      </m:dPr>
                      <m:e>
                        <m:sSubSup>
                          <m:sSubSupPr>
                            <m:ctrlPr>
                              <a:rPr lang="de-DE" b="0" i="1" dirty="0" smtClean="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2</m:t>
                            </m:r>
                          </m:sub>
                          <m:sup>
                            <m:r>
                              <a:rPr lang="de-DE" b="0" i="1" dirty="0" smtClean="0">
                                <a:latin typeface="Cambria Math" panose="02040503050406030204" pitchFamily="18" charset="0"/>
                              </a:rPr>
                              <m:t>′</m:t>
                            </m:r>
                          </m:sup>
                        </m:sSubSup>
                        <m:r>
                          <a:rPr lang="de-DE" b="0" i="1" dirty="0" smtClean="0">
                            <a:latin typeface="Cambria Math" panose="02040503050406030204" pitchFamily="18" charset="0"/>
                          </a:rPr>
                          <m:t>,</m:t>
                        </m:r>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𝑔</m:t>
                            </m:r>
                          </m:e>
                          <m:sub>
                            <m:r>
                              <a:rPr lang="de-DE" b="0" i="1" dirty="0" smtClean="0">
                                <a:latin typeface="Cambria Math" panose="02040503050406030204" pitchFamily="18" charset="0"/>
                              </a:rPr>
                              <m:t>1</m:t>
                            </m:r>
                          </m:sub>
                          <m:sup>
                            <m:r>
                              <a:rPr lang="de-DE" b="0" i="1" dirty="0" smtClean="0">
                                <a:latin typeface="Cambria Math" panose="02040503050406030204" pitchFamily="18" charset="0"/>
                              </a:rPr>
                              <m:t>′</m:t>
                            </m:r>
                          </m:sup>
                        </m:sSubSup>
                      </m:e>
                    </m:d>
                  </m:oMath>
                </a14:m>
                <a:endParaRPr lang="en-GB" dirty="0"/>
              </a:p>
              <a:p>
                <a:pPr lvl="1"/>
                <a:r>
                  <a:rPr lang="en-GB" dirty="0"/>
                  <a:t>Send </a:t>
                </a:r>
                <a14:m>
                  <m:oMath xmlns:m="http://schemas.openxmlformats.org/officeDocument/2006/math">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m:t>
                            </m:r>
                          </m:sub>
                          <m:sup>
                            <m:r>
                              <a:rPr lang="de-DE" i="1" dirty="0">
                                <a:latin typeface="Cambria Math" panose="02040503050406030204" pitchFamily="18" charset="0"/>
                              </a:rPr>
                              <m:t>′</m:t>
                            </m:r>
                          </m:sup>
                        </m:sSubSup>
                        <m:r>
                          <a:rPr lang="de-DE" i="1" dirty="0">
                            <a:latin typeface="Cambria Math" panose="02040503050406030204" pitchFamily="18" charset="0"/>
                          </a:rPr>
                          <m:t>,</m:t>
                        </m:r>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1</m:t>
                            </m:r>
                          </m:sub>
                          <m:sup>
                            <m:r>
                              <a:rPr lang="de-DE" i="1" dirty="0">
                                <a:latin typeface="Cambria Math" panose="02040503050406030204" pitchFamily="18" charset="0"/>
                              </a:rPr>
                              <m:t>′</m:t>
                            </m:r>
                          </m:sup>
                        </m:sSubSup>
                      </m:e>
                    </m:d>
                  </m:oMath>
                </a14:m>
                <a:r>
                  <a:rPr lang="en-GB" dirty="0"/>
                  <a:t> as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𝑚</m:t>
                        </m:r>
                      </m:e>
                      <m:sub>
                        <m:r>
                          <a:rPr lang="de-DE" b="0" i="1" smtClean="0">
                            <a:solidFill>
                              <a:schemeClr val="tx1">
                                <a:lumMod val="60000"/>
                                <a:lumOff val="40000"/>
                              </a:schemeClr>
                            </a:solidFill>
                            <a:latin typeface="Cambria Math" panose="02040503050406030204" pitchFamily="18" charset="0"/>
                          </a:rPr>
                          <m:t>23</m:t>
                        </m:r>
                      </m:sub>
                    </m:sSub>
                  </m:oMath>
                </a14:m>
                <a:r>
                  <a:rPr lang="en-GB" dirty="0"/>
                  <a:t> to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3</m:t>
                        </m:r>
                      </m:sub>
                    </m:sSub>
                  </m:oMath>
                </a14:m>
                <a:endParaRPr lang="en-GB" dirty="0"/>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A8C779DA-937F-A948-AD1E-F89EAC456676}"/>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4D0A7AC-4933-6743-A8CC-0ACB85C4BB69}"/>
              </a:ext>
            </a:extLst>
          </p:cNvPr>
          <p:cNvSpPr>
            <a:spLocks noGrp="1"/>
          </p:cNvSpPr>
          <p:nvPr>
            <p:ph type="sldNum" sz="quarter" idx="4"/>
          </p:nvPr>
        </p:nvSpPr>
        <p:spPr/>
        <p:txBody>
          <a:bodyPr/>
          <a:lstStyle/>
          <a:p>
            <a:fld id="{67C9959E-8E6B-B04C-9955-EA096F41CA7A}" type="slidenum">
              <a:rPr lang="en-GB" smtClean="0"/>
              <a:t>53</a:t>
            </a:fld>
            <a:endParaRPr lang="en-GB"/>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760573DF-D04C-CD4E-9CBF-3DEABC076CBD}"/>
                  </a:ext>
                </a:extLst>
              </p:cNvPr>
              <p:cNvSpPr/>
              <p:nvPr/>
            </p:nvSpPr>
            <p:spPr>
              <a:xfrm>
                <a:off x="9577204" y="5778812"/>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23</m:t>
                          </m:r>
                        </m:sub>
                      </m:sSub>
                    </m:oMath>
                  </m:oMathPara>
                </a14:m>
                <a:endParaRPr lang="en-GB" sz="1400" dirty="0">
                  <a:solidFill>
                    <a:schemeClr val="tx1">
                      <a:lumMod val="60000"/>
                      <a:lumOff val="40000"/>
                    </a:schemeClr>
                  </a:solidFill>
                </a:endParaRPr>
              </a:p>
            </p:txBody>
          </p:sp>
        </mc:Choice>
        <mc:Fallback xmlns="">
          <p:sp>
            <p:nvSpPr>
              <p:cNvPr id="39" name="Rectangle 38">
                <a:extLst>
                  <a:ext uri="{FF2B5EF4-FFF2-40B4-BE49-F238E27FC236}">
                    <a16:creationId xmlns:a16="http://schemas.microsoft.com/office/drawing/2014/main" id="{760573DF-D04C-CD4E-9CBF-3DEABC076CBD}"/>
                  </a:ext>
                </a:extLst>
              </p:cNvPr>
              <p:cNvSpPr>
                <a:spLocks noRot="1" noChangeAspect="1" noMove="1" noResize="1" noEditPoints="1" noAdjustHandles="1" noChangeArrowheads="1" noChangeShapeType="1" noTextEdit="1"/>
              </p:cNvSpPr>
              <p:nvPr/>
            </p:nvSpPr>
            <p:spPr>
              <a:xfrm>
                <a:off x="9577204" y="5778812"/>
                <a:ext cx="533544" cy="307777"/>
              </a:xfrm>
              <a:prstGeom prst="rect">
                <a:avLst/>
              </a:prstGeom>
              <a:blipFill>
                <a:blip r:embed="rId3"/>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C37B4078-AB6D-224B-82D7-A61D585A0E4E}"/>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F61081E7-0342-704E-A322-E3D8B52E488B}"/>
              </a:ext>
            </a:extLst>
          </p:cNvPr>
          <p:cNvSpPr>
            <a:spLocks noGrp="1"/>
          </p:cNvSpPr>
          <p:nvPr>
            <p:ph type="ftr" sz="quarter" idx="3"/>
          </p:nvPr>
        </p:nvSpPr>
        <p:spPr/>
        <p:txBody>
          <a:bodyPr/>
          <a:lstStyle/>
          <a:p>
            <a:r>
              <a:rPr lang="en-GB" dirty="0"/>
              <a:t>T. Braun - StaRAI</a:t>
            </a:r>
          </a:p>
        </p:txBody>
      </p:sp>
      <p:cxnSp>
        <p:nvCxnSpPr>
          <p:cNvPr id="34" name="Curved Connector 33">
            <a:extLst>
              <a:ext uri="{FF2B5EF4-FFF2-40B4-BE49-F238E27FC236}">
                <a16:creationId xmlns:a16="http://schemas.microsoft.com/office/drawing/2014/main" id="{7D977F6E-71AF-A94B-9E10-B67E5237630F}"/>
              </a:ext>
            </a:extLst>
          </p:cNvPr>
          <p:cNvCxnSpPr>
            <a:cxnSpLocks/>
          </p:cNvCxnSpPr>
          <p:nvPr/>
        </p:nvCxnSpPr>
        <p:spPr>
          <a:xfrm rot="5400000">
            <a:off x="9862334" y="4444142"/>
            <a:ext cx="12700" cy="2398659"/>
          </a:xfrm>
          <a:prstGeom prst="curvedConnector3">
            <a:avLst>
              <a:gd name="adj1" fmla="val 1950283"/>
            </a:avLst>
          </a:prstGeom>
          <a:ln w="28575">
            <a:solidFill>
              <a:schemeClr val="tx1">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AABBF71-2DE3-0447-9C99-D44F112D2B56}"/>
                  </a:ext>
                </a:extLst>
              </p:cNvPr>
              <p:cNvSpPr/>
              <p:nvPr/>
            </p:nvSpPr>
            <p:spPr>
              <a:xfrm>
                <a:off x="5936997" y="5534009"/>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tx1">
                      <a:lumMod val="60000"/>
                      <a:lumOff val="40000"/>
                    </a:schemeClr>
                  </a:solidFill>
                </a:endParaRPr>
              </a:p>
            </p:txBody>
          </p:sp>
        </mc:Choice>
        <mc:Fallback xmlns="">
          <p:sp>
            <p:nvSpPr>
              <p:cNvPr id="36" name="Rectangle 35">
                <a:extLst>
                  <a:ext uri="{FF2B5EF4-FFF2-40B4-BE49-F238E27FC236}">
                    <a16:creationId xmlns:a16="http://schemas.microsoft.com/office/drawing/2014/main" id="{FAABBF71-2DE3-0447-9C99-D44F112D2B56}"/>
                  </a:ext>
                </a:extLst>
              </p:cNvPr>
              <p:cNvSpPr>
                <a:spLocks noRot="1" noChangeAspect="1" noMove="1" noResize="1" noEditPoints="1" noAdjustHandles="1" noChangeArrowheads="1" noChangeShapeType="1" noTextEdit="1"/>
              </p:cNvSpPr>
              <p:nvPr/>
            </p:nvSpPr>
            <p:spPr>
              <a:xfrm>
                <a:off x="5936997" y="5534009"/>
                <a:ext cx="533544" cy="30777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1BC0A070-EBA4-6D44-9EC8-E2C01BEF9E22}"/>
                  </a:ext>
                </a:extLst>
              </p:cNvPr>
              <p:cNvSpPr/>
              <p:nvPr/>
            </p:nvSpPr>
            <p:spPr>
              <a:xfrm>
                <a:off x="7975086" y="5529633"/>
                <a:ext cx="547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𝑚</m:t>
                          </m:r>
                        </m:e>
                        <m:sub>
                          <m:r>
                            <a:rPr lang="de-DE" sz="1400" i="1">
                              <a:solidFill>
                                <a:schemeClr val="accent6"/>
                              </a:solidFill>
                              <a:latin typeface="Cambria Math" panose="02040503050406030204" pitchFamily="18" charset="0"/>
                            </a:rPr>
                            <m:t>12</m:t>
                          </m:r>
                        </m:sub>
                      </m:sSub>
                    </m:oMath>
                  </m:oMathPara>
                </a14:m>
                <a:endParaRPr lang="en-GB" sz="1400" dirty="0">
                  <a:solidFill>
                    <a:schemeClr val="accent6"/>
                  </a:solidFill>
                </a:endParaRPr>
              </a:p>
            </p:txBody>
          </p:sp>
        </mc:Choice>
        <mc:Fallback xmlns="">
          <p:sp>
            <p:nvSpPr>
              <p:cNvPr id="40" name="Rectangle 39">
                <a:extLst>
                  <a:ext uri="{FF2B5EF4-FFF2-40B4-BE49-F238E27FC236}">
                    <a16:creationId xmlns:a16="http://schemas.microsoft.com/office/drawing/2014/main" id="{1BC0A070-EBA4-6D44-9EC8-E2C01BEF9E22}"/>
                  </a:ext>
                </a:extLst>
              </p:cNvPr>
              <p:cNvSpPr>
                <a:spLocks noRot="1" noChangeAspect="1" noMove="1" noResize="1" noEditPoints="1" noAdjustHandles="1" noChangeArrowheads="1" noChangeShapeType="1" noTextEdit="1"/>
              </p:cNvSpPr>
              <p:nvPr/>
            </p:nvSpPr>
            <p:spPr>
              <a:xfrm>
                <a:off x="7975086" y="5529633"/>
                <a:ext cx="547009" cy="30777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BE8AB984-0186-C442-8FC0-207E786B3108}"/>
                  </a:ext>
                </a:extLst>
              </p:cNvPr>
              <p:cNvSpPr/>
              <p:nvPr/>
            </p:nvSpPr>
            <p:spPr>
              <a:xfrm>
                <a:off x="8310509" y="5525420"/>
                <a:ext cx="5335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panose="02040503050406030204" pitchFamily="18" charset="0"/>
                            </a:rPr>
                            <m:t>𝑚</m:t>
                          </m:r>
                        </m:e>
                        <m:sub>
                          <m:r>
                            <a:rPr lang="de-DE" sz="1400" i="1">
                              <a:solidFill>
                                <a:srgbClr val="7030A0"/>
                              </a:solidFill>
                              <a:latin typeface="Cambria Math" panose="02040503050406030204" pitchFamily="18" charset="0"/>
                            </a:rPr>
                            <m:t>32</m:t>
                          </m:r>
                        </m:sub>
                      </m:sSub>
                    </m:oMath>
                  </m:oMathPara>
                </a14:m>
                <a:endParaRPr lang="en-GB" sz="1400" dirty="0">
                  <a:solidFill>
                    <a:srgbClr val="7030A0"/>
                  </a:solidFill>
                </a:endParaRPr>
              </a:p>
            </p:txBody>
          </p:sp>
        </mc:Choice>
        <mc:Fallback xmlns="">
          <p:sp>
            <p:nvSpPr>
              <p:cNvPr id="47" name="Rectangle 46">
                <a:extLst>
                  <a:ext uri="{FF2B5EF4-FFF2-40B4-BE49-F238E27FC236}">
                    <a16:creationId xmlns:a16="http://schemas.microsoft.com/office/drawing/2014/main" id="{BE8AB984-0186-C442-8FC0-207E786B3108}"/>
                  </a:ext>
                </a:extLst>
              </p:cNvPr>
              <p:cNvSpPr>
                <a:spLocks noRot="1" noChangeAspect="1" noMove="1" noResize="1" noEditPoints="1" noAdjustHandles="1" noChangeArrowheads="1" noChangeShapeType="1" noTextEdit="1"/>
              </p:cNvSpPr>
              <p:nvPr/>
            </p:nvSpPr>
            <p:spPr>
              <a:xfrm>
                <a:off x="8310509" y="5525420"/>
                <a:ext cx="533544" cy="307777"/>
              </a:xfrm>
              <a:prstGeom prst="rect">
                <a:avLst/>
              </a:prstGeom>
              <a:blipFill>
                <a:blip r:embed="rId6"/>
                <a:stretch>
                  <a:fillRect/>
                </a:stretch>
              </a:blipFill>
            </p:spPr>
            <p:txBody>
              <a:bodyPr/>
              <a:lstStyle/>
              <a:p>
                <a:r>
                  <a:rPr lang="en-GB">
                    <a:noFill/>
                  </a:rPr>
                  <a:t> </a:t>
                </a:r>
              </a:p>
            </p:txBody>
          </p:sp>
        </mc:Fallback>
      </mc:AlternateContent>
      <p:grpSp>
        <p:nvGrpSpPr>
          <p:cNvPr id="48" name="Group 47">
            <a:extLst>
              <a:ext uri="{FF2B5EF4-FFF2-40B4-BE49-F238E27FC236}">
                <a16:creationId xmlns:a16="http://schemas.microsoft.com/office/drawing/2014/main" id="{A6AF1694-CDC1-2C4D-9726-09896A62575F}"/>
              </a:ext>
            </a:extLst>
          </p:cNvPr>
          <p:cNvGrpSpPr/>
          <p:nvPr/>
        </p:nvGrpSpPr>
        <p:grpSpPr>
          <a:xfrm>
            <a:off x="5543362" y="4919668"/>
            <a:ext cx="6288313" cy="952521"/>
            <a:chOff x="5589344" y="1663629"/>
            <a:chExt cx="6288313" cy="952521"/>
          </a:xfrm>
        </p:grpSpPr>
        <p:cxnSp>
          <p:nvCxnSpPr>
            <p:cNvPr id="49" name="Straight Connector 48">
              <a:extLst>
                <a:ext uri="{FF2B5EF4-FFF2-40B4-BE49-F238E27FC236}">
                  <a16:creationId xmlns:a16="http://schemas.microsoft.com/office/drawing/2014/main" id="{15641FDB-85BE-6A45-9D49-293C8231F398}"/>
                </a:ext>
              </a:extLst>
            </p:cNvPr>
            <p:cNvCxnSpPr>
              <a:cxnSpLocks/>
              <a:stCxn id="60" idx="3"/>
              <a:endCxn id="64"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2FD970F-A5B9-AB4D-9AF8-C58A47D99C51}"/>
                </a:ext>
              </a:extLst>
            </p:cNvPr>
            <p:cNvCxnSpPr>
              <a:cxnSpLocks/>
              <a:stCxn id="64" idx="3"/>
              <a:endCxn id="62"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E8004D2-F485-154B-B1A5-C20AF512B308}"/>
                </a:ext>
              </a:extLst>
            </p:cNvPr>
            <p:cNvGrpSpPr/>
            <p:nvPr/>
          </p:nvGrpSpPr>
          <p:grpSpPr>
            <a:xfrm>
              <a:off x="7893400" y="1663629"/>
              <a:ext cx="1631714" cy="867363"/>
              <a:chOff x="3627257" y="4890630"/>
              <a:chExt cx="1631714" cy="867363"/>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E4B20A4-FB0F-1D4C-85C8-17A298E59C54}"/>
                      </a:ext>
                    </a:extLst>
                  </p:cNvPr>
                  <p:cNvSpPr txBox="1"/>
                  <p:nvPr/>
                </p:nvSpPr>
                <p:spPr>
                  <a:xfrm>
                    <a:off x="3659645" y="5542549"/>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charset="0"/>
                                </a:rPr>
                                <m:t>𝑔</m:t>
                              </m:r>
                            </m:e>
                            <m:sub>
                              <m:r>
                                <a:rPr lang="de-DE" sz="1400" i="1">
                                  <a:solidFill>
                                    <a:schemeClr val="tx1">
                                      <a:lumMod val="60000"/>
                                      <a:lumOff val="40000"/>
                                    </a:schemeClr>
                                  </a:solidFill>
                                  <a:latin typeface="Cambria Math" charset="0"/>
                                </a:rPr>
                                <m:t>2</m:t>
                              </m:r>
                            </m:sub>
                          </m:sSub>
                        </m:oMath>
                      </m:oMathPara>
                    </a14:m>
                    <a:endParaRPr lang="en-GB" sz="1400" dirty="0">
                      <a:solidFill>
                        <a:schemeClr val="tx1">
                          <a:lumMod val="60000"/>
                          <a:lumOff val="40000"/>
                        </a:schemeClr>
                      </a:solidFill>
                    </a:endParaRPr>
                  </a:p>
                </p:txBody>
              </p:sp>
            </mc:Choice>
            <mc:Fallback xmlns="">
              <p:sp>
                <p:nvSpPr>
                  <p:cNvPr id="63" name="TextBox 62">
                    <a:extLst>
                      <a:ext uri="{FF2B5EF4-FFF2-40B4-BE49-F238E27FC236}">
                        <a16:creationId xmlns:a16="http://schemas.microsoft.com/office/drawing/2014/main" id="{5E4B20A4-FB0F-1D4C-85C8-17A298E59C54}"/>
                      </a:ext>
                    </a:extLst>
                  </p:cNvPr>
                  <p:cNvSpPr txBox="1">
                    <a:spLocks noRot="1" noChangeAspect="1" noMove="1" noResize="1" noEditPoints="1" noAdjustHandles="1" noChangeArrowheads="1" noChangeShapeType="1" noTextEdit="1"/>
                  </p:cNvSpPr>
                  <p:nvPr/>
                </p:nvSpPr>
                <p:spPr>
                  <a:xfrm>
                    <a:off x="3659645" y="5542549"/>
                    <a:ext cx="227305" cy="215444"/>
                  </a:xfrm>
                  <a:prstGeom prst="rect">
                    <a:avLst/>
                  </a:prstGeom>
                  <a:blipFill>
                    <a:blip r:embed="rId7"/>
                    <a:stretch>
                      <a:fillRect l="-21053"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6E42E782-810F-2C41-B2DB-2A97B57C075E}"/>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8"/>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52" name="Group 51">
              <a:extLst>
                <a:ext uri="{FF2B5EF4-FFF2-40B4-BE49-F238E27FC236}">
                  <a16:creationId xmlns:a16="http://schemas.microsoft.com/office/drawing/2014/main" id="{982DCA41-3F8D-064B-A0D9-A76CBEC5919D}"/>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344E2C21-BBE9-0840-9187-050342792BE3}"/>
                      </a:ext>
                    </a:extLst>
                  </p:cNvPr>
                  <p:cNvSpPr txBox="1"/>
                  <p:nvPr/>
                </p:nvSpPr>
                <p:spPr>
                  <a:xfrm>
                    <a:off x="7080819"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𝑔</m:t>
                              </m:r>
                            </m:e>
                            <m:sub>
                              <m:r>
                                <a:rPr lang="de-DE" sz="1400" i="1">
                                  <a:solidFill>
                                    <a:srgbClr val="7030A0"/>
                                  </a:solidFill>
                                  <a:latin typeface="Cambria Math" charset="0"/>
                                </a:rPr>
                                <m:t>3</m:t>
                              </m:r>
                            </m:sub>
                          </m:sSub>
                        </m:oMath>
                      </m:oMathPara>
                    </a14:m>
                    <a:endParaRPr lang="en-GB" sz="1400" dirty="0">
                      <a:solidFill>
                        <a:srgbClr val="7030A0"/>
                      </a:solidFill>
                    </a:endParaRPr>
                  </a:p>
                </p:txBody>
              </p:sp>
            </mc:Choice>
            <mc:Fallback xmlns="">
              <p:sp>
                <p:nvSpPr>
                  <p:cNvPr id="61" name="TextBox 60">
                    <a:extLst>
                      <a:ext uri="{FF2B5EF4-FFF2-40B4-BE49-F238E27FC236}">
                        <a16:creationId xmlns:a16="http://schemas.microsoft.com/office/drawing/2014/main" id="{344E2C21-BBE9-0840-9187-050342792BE3}"/>
                      </a:ext>
                    </a:extLst>
                  </p:cNvPr>
                  <p:cNvSpPr txBox="1">
                    <a:spLocks noRot="1" noChangeAspect="1" noMove="1" noResize="1" noEditPoints="1" noAdjustHandles="1" noChangeArrowheads="1" noChangeShapeType="1" noTextEdit="1"/>
                  </p:cNvSpPr>
                  <p:nvPr/>
                </p:nvSpPr>
                <p:spPr>
                  <a:xfrm>
                    <a:off x="7080819" y="5546505"/>
                    <a:ext cx="227305" cy="215444"/>
                  </a:xfrm>
                  <a:prstGeom prst="rect">
                    <a:avLst/>
                  </a:prstGeom>
                  <a:blipFill>
                    <a:blip r:embed="rId9"/>
                    <a:stretch>
                      <a:fillRect l="-210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C169882-6B08-1842-855B-A6B8562032BB}"/>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10"/>
                    <a:stretch>
                      <a:fillRect/>
                    </a:stretch>
                  </a:blipFill>
                  <a:ln>
                    <a:solidFill>
                      <a:srgbClr val="7030A0"/>
                    </a:solidFill>
                  </a:ln>
                </p:spPr>
                <p:txBody>
                  <a:bodyPr/>
                  <a:lstStyle/>
                  <a:p>
                    <a:r>
                      <a:rPr lang="en-GB">
                        <a:noFill/>
                      </a:rPr>
                      <a:t> </a:t>
                    </a:r>
                  </a:p>
                </p:txBody>
              </p:sp>
            </mc:Fallback>
          </mc:AlternateContent>
        </p:grpSp>
        <p:grpSp>
          <p:nvGrpSpPr>
            <p:cNvPr id="53" name="Group 52">
              <a:extLst>
                <a:ext uri="{FF2B5EF4-FFF2-40B4-BE49-F238E27FC236}">
                  <a16:creationId xmlns:a16="http://schemas.microsoft.com/office/drawing/2014/main" id="{B519DDDA-63A9-BF4A-9FDA-6EA13C5FAEC0}"/>
                </a:ext>
              </a:extLst>
            </p:cNvPr>
            <p:cNvGrpSpPr/>
            <p:nvPr/>
          </p:nvGrpSpPr>
          <p:grpSpPr>
            <a:xfrm>
              <a:off x="5589344" y="1663630"/>
              <a:ext cx="1532812" cy="867362"/>
              <a:chOff x="280471" y="4890630"/>
              <a:chExt cx="1532812" cy="867362"/>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8A7D2D7-5203-0A4C-98A6-D58B2939D24B}"/>
                      </a:ext>
                    </a:extLst>
                  </p:cNvPr>
                  <p:cNvSpPr txBox="1"/>
                  <p:nvPr/>
                </p:nvSpPr>
                <p:spPr>
                  <a:xfrm>
                    <a:off x="344846" y="5542548"/>
                    <a:ext cx="477182"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oMath>
                      </m:oMathPara>
                    </a14:m>
                    <a:endParaRPr lang="en-GB" sz="1400" dirty="0">
                      <a:solidFill>
                        <a:schemeClr val="accent6"/>
                      </a:solidFill>
                    </a:endParaRPr>
                  </a:p>
                </p:txBody>
              </p:sp>
            </mc:Choice>
            <mc:Fallback xmlns="">
              <p:sp>
                <p:nvSpPr>
                  <p:cNvPr id="59" name="TextBox 58">
                    <a:extLst>
                      <a:ext uri="{FF2B5EF4-FFF2-40B4-BE49-F238E27FC236}">
                        <a16:creationId xmlns:a16="http://schemas.microsoft.com/office/drawing/2014/main" id="{88A7D2D7-5203-0A4C-98A6-D58B2939D24B}"/>
                      </a:ext>
                    </a:extLst>
                  </p:cNvPr>
                  <p:cNvSpPr txBox="1">
                    <a:spLocks noRot="1" noChangeAspect="1" noMove="1" noResize="1" noEditPoints="1" noAdjustHandles="1" noChangeArrowheads="1" noChangeShapeType="1" noTextEdit="1"/>
                  </p:cNvSpPr>
                  <p:nvPr/>
                </p:nvSpPr>
                <p:spPr>
                  <a:xfrm>
                    <a:off x="344846" y="5542548"/>
                    <a:ext cx="477182" cy="215444"/>
                  </a:xfrm>
                  <a:prstGeom prst="rect">
                    <a:avLst/>
                  </a:prstGeom>
                  <a:blipFill>
                    <a:blip r:embed="rId11"/>
                    <a:stretch>
                      <a:fillRect l="-13158"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B73674FA-2AB6-4B41-B6F4-BE64D85A790B}"/>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12"/>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3AE6F8CF-054E-3B48-B002-96EAEC9D913B}"/>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3"/>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8994D65B-891F-0D44-B95A-5F84B8915ED4}"/>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034DCF3-7B9C-A14B-B0E8-173457ECBC43}"/>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7CFEB083-8D1A-324A-8EF8-628B3B881425}"/>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6"/>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5EFFEDFB-6E23-1247-8C66-F2AB72BF77B7}"/>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7"/>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64307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right)">
                                      <p:cBhvr>
                                        <p:cTn id="30" dur="500"/>
                                        <p:tgtEl>
                                          <p:spTgt spid="34"/>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6" grpId="0"/>
      <p:bldP spid="4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2E3BF-7572-5F4B-8C24-EEBC86F32BBF}"/>
              </a:ext>
            </a:extLst>
          </p:cNvPr>
          <p:cNvSpPr>
            <a:spLocks noGrp="1"/>
          </p:cNvSpPr>
          <p:nvPr>
            <p:ph type="title"/>
          </p:nvPr>
        </p:nvSpPr>
        <p:spPr/>
        <p:txBody>
          <a:bodyPr/>
          <a:lstStyle/>
          <a:p>
            <a:r>
              <a:rPr lang="en-GB" dirty="0"/>
              <a:t>Message Passing: Overview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B70DF1-6F9B-E941-9890-DBC96E56B36E}"/>
                  </a:ext>
                </a:extLst>
              </p:cNvPr>
              <p:cNvSpPr>
                <a:spLocks noGrp="1"/>
              </p:cNvSpPr>
              <p:nvPr>
                <p:ph idx="1"/>
              </p:nvPr>
            </p:nvSpPr>
            <p:spPr/>
            <p:txBody>
              <a:bodyPr>
                <a:normAutofit/>
              </a:bodyPr>
              <a:lstStyle/>
              <a:p>
                <a:r>
                  <a:rPr lang="en-GB" dirty="0"/>
                  <a:t>Given an FO jtree </a:t>
                </a:r>
                <a14:m>
                  <m:oMath xmlns:m="http://schemas.openxmlformats.org/officeDocument/2006/math">
                    <m:r>
                      <a:rPr lang="en-GB" i="1" dirty="0" smtClean="0">
                        <a:latin typeface="Cambria Math" panose="02040503050406030204" pitchFamily="18" charset="0"/>
                      </a:rPr>
                      <m:t>𝐽</m:t>
                    </m:r>
                  </m:oMath>
                </a14:m>
                <a:r>
                  <a:rPr lang="en-GB" dirty="0"/>
                  <a:t>, send messages if one of the two conditions is true</a:t>
                </a:r>
              </a:p>
              <a:p>
                <a:pPr marL="801688" lvl="1" indent="-344488">
                  <a:buFont typeface="Zapf Dingbats"/>
                  <a:buChar char="➝"/>
                </a:pPr>
                <a:r>
                  <a:rPr lang="en-GB" dirty="0"/>
                  <a:t>If a node </a:t>
                </a:r>
                <a14:m>
                  <m:oMath xmlns:m="http://schemas.openxmlformats.org/officeDocument/2006/math">
                    <m:r>
                      <a:rPr lang="de-DE" i="1">
                        <a:latin typeface="Cambria Math" panose="02040503050406030204" pitchFamily="18" charset="0"/>
                      </a:rPr>
                      <m:t>𝑖</m:t>
                    </m:r>
                  </m:oMath>
                </a14:m>
                <a:r>
                  <a:rPr lang="en-GB" dirty="0"/>
                  <a:t> has received all messages from neighbours but one, </a:t>
                </a:r>
                <a14:m>
                  <m:oMath xmlns:m="http://schemas.openxmlformats.org/officeDocument/2006/math">
                    <m:r>
                      <a:rPr lang="de-DE" i="1">
                        <a:latin typeface="Cambria Math" panose="02040503050406030204" pitchFamily="18" charset="0"/>
                      </a:rPr>
                      <m:t>𝑗</m:t>
                    </m:r>
                  </m:oMath>
                </a14:m>
                <a:r>
                  <a:rPr lang="en-GB" dirty="0"/>
                  <a:t>, node </a:t>
                </a:r>
                <a14:m>
                  <m:oMath xmlns:m="http://schemas.openxmlformats.org/officeDocument/2006/math">
                    <m:r>
                      <a:rPr lang="de-DE" i="1">
                        <a:latin typeface="Cambria Math" panose="02040503050406030204" pitchFamily="18" charset="0"/>
                      </a:rPr>
                      <m:t>𝑖</m:t>
                    </m:r>
                  </m:oMath>
                </a14:m>
                <a:r>
                  <a:rPr lang="en-GB" dirty="0"/>
                  <a:t> calculates and sends a message to</a:t>
                </a:r>
                <a:r>
                  <a:rPr lang="de-DE" dirty="0"/>
                  <a:t> </a:t>
                </a:r>
                <a14:m>
                  <m:oMath xmlns:m="http://schemas.openxmlformats.org/officeDocument/2006/math">
                    <m:r>
                      <a:rPr lang="de-DE" i="1">
                        <a:latin typeface="Cambria Math" panose="02040503050406030204" pitchFamily="18" charset="0"/>
                      </a:rPr>
                      <m:t>𝑗</m:t>
                    </m:r>
                  </m:oMath>
                </a14:m>
                <a:endParaRPr lang="de-DE" dirty="0"/>
              </a:p>
              <a:p>
                <a:pPr marL="801688" lvl="1" indent="-344488">
                  <a:buFont typeface="Zapf Dingbats"/>
                  <a:buChar char="➝"/>
                </a:pPr>
                <a:r>
                  <a:rPr lang="en-GB" dirty="0"/>
                  <a:t>If a node </a:t>
                </a:r>
                <a14:m>
                  <m:oMath xmlns:m="http://schemas.openxmlformats.org/officeDocument/2006/math">
                    <m:r>
                      <a:rPr lang="de-DE" i="1">
                        <a:latin typeface="Cambria Math" panose="02040503050406030204" pitchFamily="18" charset="0"/>
                      </a:rPr>
                      <m:t>𝑖</m:t>
                    </m:r>
                    <m:r>
                      <a:rPr lang="de-DE" i="1">
                        <a:latin typeface="Cambria Math" panose="02040503050406030204" pitchFamily="18" charset="0"/>
                      </a:rPr>
                      <m:t> </m:t>
                    </m:r>
                  </m:oMath>
                </a14:m>
                <a:r>
                  <a:rPr lang="en-GB" dirty="0"/>
                  <a:t>has received all messages, then it calculates and sends messages to all neighbours </a:t>
                </a:r>
                <a14:m>
                  <m:oMath xmlns:m="http://schemas.openxmlformats.org/officeDocument/2006/math">
                    <m:r>
                      <a:rPr lang="de-DE" i="1">
                        <a:latin typeface="Cambria Math" panose="02040503050406030204" pitchFamily="18" charset="0"/>
                      </a:rPr>
                      <m:t>𝑗</m:t>
                    </m:r>
                  </m:oMath>
                </a14:m>
                <a:r>
                  <a:rPr lang="en-GB" dirty="0"/>
                  <a:t> that have not received a message yet</a:t>
                </a:r>
              </a:p>
              <a:p>
                <a:r>
                  <a:rPr lang="en-GB" dirty="0"/>
                  <a:t>To calculate a message:</a:t>
                </a:r>
              </a:p>
              <a:p>
                <a:pPr lvl="2"/>
                <a:r>
                  <a:rPr lang="en-GB" dirty="0"/>
                  <a:t>Collect necessary information from local model and received messages:</a:t>
                </a:r>
              </a:p>
              <a:p>
                <a:pPr marL="914400" lvl="2"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𝑖𝑗</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i="1">
                              <a:latin typeface="Cambria Math" panose="02040503050406030204" pitchFamily="18" charset="0"/>
                              <a:ea typeface="Cambria Math" panose="02040503050406030204" pitchFamily="18" charset="0"/>
                            </a:rPr>
                            <m:t>𝑘</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𝑛𝑏𝑠</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𝑖</m:t>
                              </m:r>
                            </m:e>
                          </m:d>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𝑗</m:t>
                          </m:r>
                        </m:sub>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𝑘𝑖</m:t>
                              </m:r>
                            </m:sub>
                          </m:sSub>
                        </m:e>
                      </m:nary>
                    </m:oMath>
                  </m:oMathPara>
                </a14:m>
                <a:endParaRPr lang="en-GB" dirty="0"/>
              </a:p>
              <a:p>
                <a:pPr lvl="2"/>
                <a:r>
                  <a:rPr lang="en-GB" dirty="0"/>
                  <a:t>Call </a:t>
                </a:r>
                <a14:m>
                  <m:oMath xmlns:m="http://schemas.openxmlformats.org/officeDocument/2006/math">
                    <m:r>
                      <m:rPr>
                        <m:nor/>
                      </m:rPr>
                      <a:rPr lang="de-DE" b="0" i="0" dirty="0" smtClean="0">
                        <a:latin typeface="Cambria Math" panose="02040503050406030204" pitchFamily="18" charset="0"/>
                      </a:rPr>
                      <m:t>LVE</m:t>
                    </m:r>
                    <m:r>
                      <m:rPr>
                        <m:nor/>
                      </m:rPr>
                      <a:rPr lang="de-DE" b="0" i="0" dirty="0" smtClean="0">
                        <a:latin typeface="Cambria Math" panose="02040503050406030204" pitchFamily="18" charset="0"/>
                      </a:rPr>
                      <m:t>−</m:t>
                    </m:r>
                    <m:r>
                      <m:rPr>
                        <m:nor/>
                      </m:rPr>
                      <a:rPr lang="de-DE" b="0" i="0" dirty="0" smtClean="0">
                        <a:latin typeface="Cambria Math" panose="02040503050406030204" pitchFamily="18" charset="0"/>
                      </a:rPr>
                      <m:t>MSG</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rPr>
                              <m:t>𝑖𝑗</m:t>
                            </m:r>
                          </m:sub>
                        </m:sSub>
                        <m:r>
                          <a:rPr lang="de-DE" i="1" dirty="0">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𝑺</m:t>
                            </m:r>
                          </m:e>
                          <m:sub>
                            <m:r>
                              <a:rPr lang="de-DE" i="1">
                                <a:latin typeface="Cambria Math" panose="02040503050406030204" pitchFamily="18" charset="0"/>
                                <a:ea typeface="Cambria Math" panose="02040503050406030204" pitchFamily="18" charset="0"/>
                              </a:rPr>
                              <m:t>𝑖𝑗</m:t>
                            </m:r>
                          </m:sub>
                        </m:sSub>
                      </m:e>
                    </m:d>
                  </m:oMath>
                </a14:m>
                <a:endParaRPr lang="en-GB" dirty="0"/>
              </a:p>
              <a:p>
                <a:pPr lvl="2"/>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59B70DF1-6F9B-E941-9890-DBC96E56B36E}"/>
                  </a:ext>
                </a:extLst>
              </p:cNvPr>
              <p:cNvSpPr>
                <a:spLocks noGrp="1" noRot="1" noChangeAspect="1" noMove="1" noResize="1" noEditPoints="1" noAdjustHandles="1" noChangeArrowheads="1" noChangeShapeType="1" noTextEdit="1"/>
              </p:cNvSpPr>
              <p:nvPr>
                <p:ph idx="1"/>
              </p:nvPr>
            </p:nvSpPr>
            <p:spPr>
              <a:blipFill>
                <a:blip r:embed="rId2"/>
                <a:stretch>
                  <a:fillRect l="-1436" t="-2687" r="-552" b="-1014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B3F577F-C84E-9948-B8D9-1DF1624A051C}"/>
              </a:ext>
            </a:extLst>
          </p:cNvPr>
          <p:cNvSpPr>
            <a:spLocks noGrp="1"/>
          </p:cNvSpPr>
          <p:nvPr>
            <p:ph type="sldNum" sz="quarter" idx="4"/>
          </p:nvPr>
        </p:nvSpPr>
        <p:spPr/>
        <p:txBody>
          <a:bodyPr/>
          <a:lstStyle/>
          <a:p>
            <a:fld id="{67C9959E-8E6B-B04C-9955-EA096F41CA7A}" type="slidenum">
              <a:rPr lang="en-GB" smtClean="0"/>
              <a:t>54</a:t>
            </a:fld>
            <a:endParaRPr lang="en-GB"/>
          </a:p>
        </p:txBody>
      </p:sp>
      <p:sp>
        <p:nvSpPr>
          <p:cNvPr id="5" name="Rectangle 4">
            <a:extLst>
              <a:ext uri="{FF2B5EF4-FFF2-40B4-BE49-F238E27FC236}">
                <a16:creationId xmlns:a16="http://schemas.microsoft.com/office/drawing/2014/main" id="{D42ACA22-65C1-1745-A937-E5DBD64820C2}"/>
              </a:ext>
            </a:extLst>
          </p:cNvPr>
          <p:cNvSpPr/>
          <p:nvPr/>
        </p:nvSpPr>
        <p:spPr>
          <a:xfrm>
            <a:off x="359625" y="1665066"/>
            <a:ext cx="11472049" cy="3566757"/>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C376024-C062-EB46-A352-D53CBC230BA1}"/>
              </a:ext>
            </a:extLst>
          </p:cNvPr>
          <p:cNvSpPr/>
          <p:nvPr/>
        </p:nvSpPr>
        <p:spPr>
          <a:xfrm>
            <a:off x="9964595" y="4943909"/>
            <a:ext cx="1867079" cy="28791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Message Passing</a:t>
            </a:r>
          </a:p>
        </p:txBody>
      </p:sp>
      <p:sp>
        <p:nvSpPr>
          <p:cNvPr id="7" name="Date Placeholder 6">
            <a:extLst>
              <a:ext uri="{FF2B5EF4-FFF2-40B4-BE49-F238E27FC236}">
                <a16:creationId xmlns:a16="http://schemas.microsoft.com/office/drawing/2014/main" id="{58492014-5835-1E45-82DD-7CB6B4981303}"/>
              </a:ext>
            </a:extLst>
          </p:cNvPr>
          <p:cNvSpPr>
            <a:spLocks noGrp="1"/>
          </p:cNvSpPr>
          <p:nvPr>
            <p:ph type="dt" sz="half" idx="2"/>
          </p:nvPr>
        </p:nvSpPr>
        <p:spPr/>
        <p:txBody>
          <a:bodyPr/>
          <a:lstStyle/>
          <a:p>
            <a:r>
              <a:rPr lang="en-GB"/>
              <a:t>Exact Inference: LJT</a:t>
            </a:r>
            <a:endParaRPr lang="en-US" dirty="0"/>
          </a:p>
        </p:txBody>
      </p:sp>
      <p:sp>
        <p:nvSpPr>
          <p:cNvPr id="8" name="Footer Placeholder 7">
            <a:extLst>
              <a:ext uri="{FF2B5EF4-FFF2-40B4-BE49-F238E27FC236}">
                <a16:creationId xmlns:a16="http://schemas.microsoft.com/office/drawing/2014/main" id="{BCE925EE-1475-8249-9D14-B793F4704295}"/>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403773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04CD-5C1D-2847-BA8B-356A566CCF44}"/>
              </a:ext>
            </a:extLst>
          </p:cNvPr>
          <p:cNvSpPr>
            <a:spLocks noGrp="1"/>
          </p:cNvSpPr>
          <p:nvPr>
            <p:ph type="title"/>
          </p:nvPr>
        </p:nvSpPr>
        <p:spPr/>
        <p:txBody>
          <a:bodyPr/>
          <a:lstStyle/>
          <a:p>
            <a:r>
              <a:rPr lang="en-GB" dirty="0"/>
              <a:t>Query Answering in FO Jtrees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7FBBDDC-F8DA-1941-9402-F97CD168A49A}"/>
                  </a:ext>
                </a:extLst>
              </p:cNvPr>
              <p:cNvSpPr>
                <a:spLocks noGrp="1"/>
              </p:cNvSpPr>
              <p:nvPr>
                <p:ph idx="1"/>
              </p:nvPr>
            </p:nvSpPr>
            <p:spPr/>
            <p:txBody>
              <a:bodyPr/>
              <a:lstStyle/>
              <a:p>
                <a:r>
                  <a:rPr lang="en-GB" dirty="0"/>
                  <a:t>Idea</a:t>
                </a:r>
              </a:p>
              <a:p>
                <a:pPr lvl="1"/>
                <a:r>
                  <a:rPr lang="en-GB" dirty="0"/>
                  <a:t>Pick parcluster in which query terms occur</a:t>
                </a:r>
              </a:p>
              <a:p>
                <a:pPr lvl="1"/>
                <a:r>
                  <a:rPr lang="en-GB" dirty="0"/>
                  <a:t>Use local model and outside messages as input model for LVE</a:t>
                </a:r>
              </a:p>
              <a:p>
                <a:pPr lvl="1"/>
                <a:r>
                  <a:rPr lang="en-GB" dirty="0"/>
                  <a:t>E.g., for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r>
                          <a:rPr lang="de-DE" i="1" dirty="0">
                            <a:latin typeface="Cambria Math" panose="02040503050406030204" pitchFamily="18" charset="0"/>
                          </a:rPr>
                          <m:t>𝐸𝑝𝑖𝑑</m:t>
                        </m:r>
                      </m:e>
                    </m:d>
                  </m:oMath>
                </a14:m>
                <a:endParaRPr lang="de-DE" dirty="0"/>
              </a:p>
              <a:p>
                <a:pPr lvl="2"/>
                <a:r>
                  <a:rPr lang="en-GB" dirty="0"/>
                  <a:t>All parclusters contain </a:t>
                </a:r>
                <a14:m>
                  <m:oMath xmlns:m="http://schemas.openxmlformats.org/officeDocument/2006/math">
                    <m:r>
                      <a:rPr lang="en-GB" i="1" dirty="0">
                        <a:latin typeface="Cambria Math" panose="02040503050406030204" pitchFamily="18" charset="0"/>
                      </a:rPr>
                      <m:t>𝐸𝑝𝑖𝑑</m:t>
                    </m:r>
                  </m:oMath>
                </a14:m>
                <a:r>
                  <a:rPr lang="en-GB" dirty="0"/>
                  <a:t>, choose one at random, e.g.,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2</m:t>
                        </m:r>
                      </m:sub>
                    </m:sSub>
                  </m:oMath>
                </a14:m>
                <a:endParaRPr lang="en-GB" dirty="0"/>
              </a:p>
              <a:p>
                <a:pPr lvl="2"/>
                <a:r>
                  <a:rPr lang="en-GB" dirty="0"/>
                  <a:t>Collect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𝐺</m:t>
                        </m:r>
                      </m:e>
                      <m:sub>
                        <m:r>
                          <a:rPr lang="de-DE" i="1" dirty="0">
                            <a:latin typeface="Cambria Math" panose="02040503050406030204" pitchFamily="18" charset="0"/>
                          </a:rPr>
                          <m:t>𝐸𝑝𝑖𝑑</m:t>
                        </m:r>
                      </m:sub>
                    </m:sSub>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i="1" dirty="0">
                                <a:latin typeface="Cambria Math" panose="02040503050406030204" pitchFamily="18" charset="0"/>
                              </a:rPr>
                              <m:t>2</m:t>
                            </m:r>
                          </m:sub>
                        </m:sSub>
                      </m:e>
                    </m:d>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𝑚</m:t>
                        </m:r>
                      </m:e>
                      <m:sub>
                        <m:r>
                          <a:rPr lang="de-DE" i="1" dirty="0">
                            <a:latin typeface="Cambria Math" panose="02040503050406030204" pitchFamily="18" charset="0"/>
                            <a:ea typeface="Cambria Math" panose="02040503050406030204" pitchFamily="18" charset="0"/>
                          </a:rPr>
                          <m:t>12</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𝑚</m:t>
                        </m:r>
                      </m:e>
                      <m:sub>
                        <m:r>
                          <a:rPr lang="de-DE" i="1" dirty="0">
                            <a:latin typeface="Cambria Math" panose="02040503050406030204" pitchFamily="18" charset="0"/>
                            <a:ea typeface="Cambria Math" panose="02040503050406030204" pitchFamily="18" charset="0"/>
                          </a:rPr>
                          <m:t>32</m:t>
                        </m:r>
                      </m:sub>
                    </m:sSub>
                    <m:r>
                      <a:rPr lang="de-DE"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2</m:t>
                            </m:r>
                          </m:sub>
                        </m:sSub>
                        <m:r>
                          <a:rPr lang="de-DE" i="1" dirty="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1</m:t>
                            </m:r>
                          </m:sub>
                          <m:sup>
                            <m:r>
                              <a:rPr lang="de-DE" i="1" dirty="0">
                                <a:latin typeface="Cambria Math" panose="02040503050406030204" pitchFamily="18" charset="0"/>
                                <a:ea typeface="Cambria Math" panose="02040503050406030204" pitchFamily="18" charset="0"/>
                              </a:rPr>
                              <m:t>′</m:t>
                            </m:r>
                          </m:sup>
                        </m:sSubSup>
                        <m:r>
                          <a:rPr lang="de-DE" i="1" dirty="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3</m:t>
                            </m:r>
                          </m:sub>
                          <m:sup>
                            <m:r>
                              <a:rPr lang="de-DE" i="1" dirty="0">
                                <a:latin typeface="Cambria Math" panose="02040503050406030204" pitchFamily="18" charset="0"/>
                                <a:ea typeface="Cambria Math" panose="02040503050406030204" pitchFamily="18" charset="0"/>
                              </a:rPr>
                              <m:t>′</m:t>
                            </m:r>
                          </m:sup>
                        </m:sSubSup>
                      </m:e>
                    </m:d>
                  </m:oMath>
                </a14:m>
                <a:r>
                  <a:rPr lang="en-GB" dirty="0"/>
                  <a:t> (depicted right)</a:t>
                </a:r>
              </a:p>
              <a:p>
                <a:pPr lvl="2"/>
                <a:r>
                  <a:rPr lang="en-GB" dirty="0"/>
                  <a:t>Call </a:t>
                </a:r>
                <a14:m>
                  <m:oMath xmlns:m="http://schemas.openxmlformats.org/officeDocument/2006/math">
                    <m:r>
                      <m:rPr>
                        <m:nor/>
                      </m:rPr>
                      <a:rPr lang="en-GB" dirty="0">
                        <a:latin typeface="Cambria Math" panose="02040503050406030204" pitchFamily="18" charset="0"/>
                      </a:rPr>
                      <m:t>LVE</m:t>
                    </m:r>
                    <m:d>
                      <m:dPr>
                        <m:ctrlPr>
                          <a:rPr lang="de-DE" i="1" dirty="0">
                            <a:latin typeface="Cambria Math" panose="02040503050406030204" pitchFamily="18" charset="0"/>
                          </a:rPr>
                        </m:ctrlPr>
                      </m:dPr>
                      <m:e>
                        <m:d>
                          <m:dPr>
                            <m:begChr m:val="{"/>
                            <m:endChr m:val="}"/>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2</m:t>
                                </m:r>
                              </m:sub>
                            </m:sSub>
                            <m:r>
                              <a:rPr lang="de-DE" i="1" dirty="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1</m:t>
                                </m:r>
                              </m:sub>
                              <m:sup>
                                <m:r>
                                  <a:rPr lang="de-DE" i="1" dirty="0">
                                    <a:latin typeface="Cambria Math" panose="02040503050406030204" pitchFamily="18" charset="0"/>
                                    <a:ea typeface="Cambria Math" panose="02040503050406030204" pitchFamily="18" charset="0"/>
                                  </a:rPr>
                                  <m:t>′</m:t>
                                </m:r>
                              </m:sup>
                            </m:sSubSup>
                            <m:r>
                              <a:rPr lang="de-DE" i="1" dirty="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𝑔</m:t>
                                </m:r>
                              </m:e>
                              <m:sub>
                                <m:r>
                                  <a:rPr lang="de-DE" i="1" dirty="0">
                                    <a:latin typeface="Cambria Math" panose="02040503050406030204" pitchFamily="18" charset="0"/>
                                    <a:ea typeface="Cambria Math" panose="02040503050406030204" pitchFamily="18" charset="0"/>
                                  </a:rPr>
                                  <m:t>3</m:t>
                                </m:r>
                              </m:sub>
                              <m:sup>
                                <m:r>
                                  <a:rPr lang="de-DE" i="1" dirty="0">
                                    <a:latin typeface="Cambria Math" panose="02040503050406030204" pitchFamily="18" charset="0"/>
                                    <a:ea typeface="Cambria Math" panose="02040503050406030204" pitchFamily="18" charset="0"/>
                                  </a:rPr>
                                  <m:t>′</m:t>
                                </m:r>
                              </m:sup>
                            </m:sSubSup>
                          </m:e>
                        </m:d>
                        <m:r>
                          <a:rPr lang="de-DE" i="1" dirty="0">
                            <a:latin typeface="Cambria Math" panose="02040503050406030204" pitchFamily="18" charset="0"/>
                          </a:rPr>
                          <m:t>,</m:t>
                        </m:r>
                        <m:r>
                          <a:rPr lang="de-DE" i="1" dirty="0">
                            <a:latin typeface="Cambria Math" panose="02040503050406030204" pitchFamily="18" charset="0"/>
                          </a:rPr>
                          <m:t>𝐸𝑝𝑖𝑑</m:t>
                        </m:r>
                        <m:r>
                          <a:rPr lang="de-DE" i="1" dirty="0">
                            <a:latin typeface="Cambria Math" panose="02040503050406030204" pitchFamily="18" charset="0"/>
                          </a:rPr>
                          <m:t>,∅</m:t>
                        </m:r>
                      </m:e>
                    </m:d>
                  </m:oMath>
                </a14:m>
                <a:r>
                  <a:rPr lang="en-GB" dirty="0"/>
                  <a:t>, yielding a parfactor </a:t>
                </a:r>
                <a14:m>
                  <m:oMath xmlns:m="http://schemas.openxmlformats.org/officeDocument/2006/math">
                    <m:r>
                      <a:rPr lang="en-GB" i="1" dirty="0">
                        <a:latin typeface="Cambria Math" panose="02040503050406030204" pitchFamily="18" charset="0"/>
                      </a:rPr>
                      <m:t>𝑔</m:t>
                    </m:r>
                  </m:oMath>
                </a14:m>
                <a:r>
                  <a:rPr lang="en-GB" dirty="0"/>
                  <a:t> containing the probability distribution over </a:t>
                </a:r>
                <a14:m>
                  <m:oMath xmlns:m="http://schemas.openxmlformats.org/officeDocument/2006/math">
                    <m:r>
                      <a:rPr lang="de-DE" i="1" dirty="0">
                        <a:latin typeface="Cambria Math" panose="02040503050406030204" pitchFamily="18" charset="0"/>
                      </a:rPr>
                      <m:t>𝐸𝑝𝑖𝑑</m:t>
                    </m:r>
                  </m:oMath>
                </a14:m>
                <a:endParaRPr lang="en-GB" dirty="0"/>
              </a:p>
              <a:p>
                <a:r>
                  <a:rPr lang="en-GB" dirty="0">
                    <a:solidFill>
                      <a:srgbClr val="FFC000"/>
                    </a:solidFill>
                  </a:rPr>
                  <a:t>What if query terms occur outside of one parcluster?</a:t>
                </a:r>
              </a:p>
              <a:p>
                <a:pPr lvl="1"/>
                <a:r>
                  <a:rPr lang="en-GB" dirty="0"/>
                  <a:t>E.g.,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r>
                          <a:rPr lang="de-DE" i="1" dirty="0" smtClean="0">
                            <a:latin typeface="Cambria Math" panose="02040503050406030204" pitchFamily="18" charset="0"/>
                          </a:rPr>
                          <m:t>𝑇𝑟𝑎𝑣𝑒𝑙</m:t>
                        </m:r>
                        <m:d>
                          <m:dPr>
                            <m:ctrlPr>
                              <a:rPr lang="de-DE" i="1" dirty="0">
                                <a:latin typeface="Cambria Math" panose="02040503050406030204" pitchFamily="18" charset="0"/>
                              </a:rPr>
                            </m:ctrlPr>
                          </m:dPr>
                          <m:e>
                            <m:r>
                              <a:rPr lang="de-DE" i="1" dirty="0">
                                <a:latin typeface="Cambria Math" panose="02040503050406030204" pitchFamily="18" charset="0"/>
                              </a:rPr>
                              <m:t>𝑒𝑣𝑒</m:t>
                            </m:r>
                          </m:e>
                        </m:d>
                        <m:r>
                          <a:rPr lang="de-DE" i="1" dirty="0">
                            <a:latin typeface="Cambria Math" panose="02040503050406030204" pitchFamily="18" charset="0"/>
                          </a:rPr>
                          <m:t>,</m:t>
                        </m:r>
                        <m:r>
                          <a:rPr lang="de-DE" b="0" i="1" dirty="0" smtClean="0">
                            <a:latin typeface="Cambria Math" panose="02040503050406030204" pitchFamily="18" charset="0"/>
                          </a:rPr>
                          <m:t>𝑇𝑟𝑒𝑎𝑡</m:t>
                        </m:r>
                        <m:d>
                          <m:dPr>
                            <m:ctrlPr>
                              <a:rPr lang="de-DE" i="1" dirty="0">
                                <a:latin typeface="Cambria Math" panose="02040503050406030204" pitchFamily="18" charset="0"/>
                              </a:rPr>
                            </m:ctrlPr>
                          </m:dPr>
                          <m:e>
                            <m:r>
                              <a:rPr lang="de-DE" i="1" dirty="0">
                                <a:latin typeface="Cambria Math" panose="02040503050406030204" pitchFamily="18" charset="0"/>
                              </a:rPr>
                              <m:t>𝑒𝑣𝑒</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𝑚</m:t>
                                </m:r>
                              </m:e>
                              <m:sub>
                                <m:r>
                                  <a:rPr lang="de-DE" b="0" i="1" dirty="0" smtClean="0">
                                    <a:latin typeface="Cambria Math" panose="02040503050406030204" pitchFamily="18" charset="0"/>
                                  </a:rPr>
                                  <m:t>1</m:t>
                                </m:r>
                              </m:sub>
                            </m:sSub>
                          </m:e>
                        </m:d>
                      </m:e>
                    </m:d>
                  </m:oMath>
                </a14:m>
                <a:endParaRPr lang="en-GB" dirty="0">
                  <a:solidFill>
                    <a:srgbClr val="FFC000"/>
                  </a:solidFill>
                </a:endParaRPr>
              </a:p>
            </p:txBody>
          </p:sp>
        </mc:Choice>
        <mc:Fallback xmlns="">
          <p:sp>
            <p:nvSpPr>
              <p:cNvPr id="3" name="Content Placeholder 2">
                <a:extLst>
                  <a:ext uri="{FF2B5EF4-FFF2-40B4-BE49-F238E27FC236}">
                    <a16:creationId xmlns:a16="http://schemas.microsoft.com/office/drawing/2014/main" id="{D7FBBDDC-F8DA-1941-9402-F97CD168A49A}"/>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7D5EC7B-FD9C-0C4E-9124-32D2B707D9BB}"/>
              </a:ext>
            </a:extLst>
          </p:cNvPr>
          <p:cNvSpPr>
            <a:spLocks noGrp="1"/>
          </p:cNvSpPr>
          <p:nvPr>
            <p:ph type="sldNum" sz="quarter" idx="4"/>
          </p:nvPr>
        </p:nvSpPr>
        <p:spPr/>
        <p:txBody>
          <a:bodyPr/>
          <a:lstStyle/>
          <a:p>
            <a:fld id="{67C9959E-8E6B-B04C-9955-EA096F41CA7A}" type="slidenum">
              <a:rPr lang="en-GB" smtClean="0"/>
              <a:t>55</a:t>
            </a:fld>
            <a:endParaRPr lang="en-GB"/>
          </a:p>
        </p:txBody>
      </p:sp>
      <p:sp>
        <p:nvSpPr>
          <p:cNvPr id="15" name="Date Placeholder 14">
            <a:extLst>
              <a:ext uri="{FF2B5EF4-FFF2-40B4-BE49-F238E27FC236}">
                <a16:creationId xmlns:a16="http://schemas.microsoft.com/office/drawing/2014/main" id="{8FBF776B-9675-7849-B83B-E7A6F88233D5}"/>
              </a:ext>
            </a:extLst>
          </p:cNvPr>
          <p:cNvSpPr>
            <a:spLocks noGrp="1"/>
          </p:cNvSpPr>
          <p:nvPr>
            <p:ph type="dt" sz="half" idx="2"/>
          </p:nvPr>
        </p:nvSpPr>
        <p:spPr/>
        <p:txBody>
          <a:bodyPr/>
          <a:lstStyle/>
          <a:p>
            <a:r>
              <a:rPr lang="en-GB"/>
              <a:t>Exact Inference: LJT</a:t>
            </a:r>
            <a:endParaRPr lang="en-US" dirty="0"/>
          </a:p>
        </p:txBody>
      </p:sp>
      <p:sp>
        <p:nvSpPr>
          <p:cNvPr id="16" name="Footer Placeholder 15">
            <a:extLst>
              <a:ext uri="{FF2B5EF4-FFF2-40B4-BE49-F238E27FC236}">
                <a16:creationId xmlns:a16="http://schemas.microsoft.com/office/drawing/2014/main" id="{07D5A684-3058-AC4E-A74B-E8F2BEB3AF57}"/>
              </a:ext>
            </a:extLst>
          </p:cNvPr>
          <p:cNvSpPr>
            <a:spLocks noGrp="1"/>
          </p:cNvSpPr>
          <p:nvPr>
            <p:ph type="ftr" sz="quarter" idx="3"/>
          </p:nvPr>
        </p:nvSpPr>
        <p:spPr/>
        <p:txBody>
          <a:bodyPr/>
          <a:lstStyle/>
          <a:p>
            <a:r>
              <a:rPr lang="en-GB"/>
              <a:t>T. Braun - StaRAI</a:t>
            </a:r>
          </a:p>
        </p:txBody>
      </p:sp>
      <p:grpSp>
        <p:nvGrpSpPr>
          <p:cNvPr id="17" name="Group 16">
            <a:extLst>
              <a:ext uri="{FF2B5EF4-FFF2-40B4-BE49-F238E27FC236}">
                <a16:creationId xmlns:a16="http://schemas.microsoft.com/office/drawing/2014/main" id="{F486C456-1FCD-CB41-A827-C4E103C904B6}"/>
              </a:ext>
            </a:extLst>
          </p:cNvPr>
          <p:cNvGrpSpPr/>
          <p:nvPr/>
        </p:nvGrpSpPr>
        <p:grpSpPr>
          <a:xfrm>
            <a:off x="5543362" y="4919668"/>
            <a:ext cx="6288313" cy="952521"/>
            <a:chOff x="5589344" y="1663629"/>
            <a:chExt cx="6288313" cy="952521"/>
          </a:xfrm>
        </p:grpSpPr>
        <p:cxnSp>
          <p:nvCxnSpPr>
            <p:cNvPr id="18" name="Straight Connector 17">
              <a:extLst>
                <a:ext uri="{FF2B5EF4-FFF2-40B4-BE49-F238E27FC236}">
                  <a16:creationId xmlns:a16="http://schemas.microsoft.com/office/drawing/2014/main" id="{6AA64D7D-BDDA-CD4C-9AE4-DF81121385E3}"/>
                </a:ext>
              </a:extLst>
            </p:cNvPr>
            <p:cNvCxnSpPr>
              <a:cxnSpLocks/>
              <a:stCxn id="29" idx="3"/>
              <a:endCxn id="33"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7088007-0D55-F644-9DA8-AF4B73D948F8}"/>
                </a:ext>
              </a:extLst>
            </p:cNvPr>
            <p:cNvCxnSpPr>
              <a:cxnSpLocks/>
              <a:stCxn id="33" idx="3"/>
              <a:endCxn id="31"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35CBD35-6756-EC4B-BD39-A0C8B1FFA03C}"/>
                </a:ext>
              </a:extLst>
            </p:cNvPr>
            <p:cNvGrpSpPr/>
            <p:nvPr/>
          </p:nvGrpSpPr>
          <p:grpSpPr>
            <a:xfrm>
              <a:off x="7893400" y="1663629"/>
              <a:ext cx="1631714" cy="871319"/>
              <a:chOff x="3627257" y="4890630"/>
              <a:chExt cx="1631714" cy="871319"/>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DC14266-AABD-FF4B-B4F9-7FC4C4B4CE59}"/>
                      </a:ext>
                    </a:extLst>
                  </p:cNvPr>
                  <p:cNvSpPr txBox="1"/>
                  <p:nvPr/>
                </p:nvSpPr>
                <p:spPr>
                  <a:xfrm>
                    <a:off x="3955929" y="5546505"/>
                    <a:ext cx="974369"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charset="0"/>
                                </a:rPr>
                                <m:t>𝑔</m:t>
                              </m:r>
                            </m:e>
                            <m:sub>
                              <m:r>
                                <a:rPr lang="de-DE" sz="1400" i="1">
                                  <a:solidFill>
                                    <a:schemeClr val="tx1">
                                      <a:lumMod val="60000"/>
                                      <a:lumOff val="40000"/>
                                    </a:schemeClr>
                                  </a:solidFill>
                                  <a:latin typeface="Cambria Math" charset="0"/>
                                </a:rPr>
                                <m:t>2</m:t>
                              </m:r>
                            </m:sub>
                          </m:sSub>
                          <m:r>
                            <a:rPr lang="de-DE" sz="1400" b="0" i="1" smtClean="0">
                              <a:solidFill>
                                <a:schemeClr val="tx1">
                                  <a:lumMod val="60000"/>
                                  <a:lumOff val="40000"/>
                                </a:schemeClr>
                              </a:solidFill>
                              <a:latin typeface="Cambria Math" panose="02040503050406030204" pitchFamily="18" charset="0"/>
                            </a:rPr>
                            <m:t>,</m:t>
                          </m:r>
                          <m:sSub>
                            <m:sSubPr>
                              <m:ctrlPr>
                                <a:rPr lang="de-DE" sz="1400" i="1">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𝑚</m:t>
                              </m:r>
                            </m:e>
                            <m:sub>
                              <m:r>
                                <a:rPr lang="de-DE" sz="1400" i="1">
                                  <a:solidFill>
                                    <a:schemeClr val="accent6"/>
                                  </a:solidFill>
                                  <a:latin typeface="Cambria Math" panose="02040503050406030204" pitchFamily="18" charset="0"/>
                                </a:rPr>
                                <m:t>12</m:t>
                              </m:r>
                            </m:sub>
                          </m:sSub>
                          <m:r>
                            <a:rPr lang="de-DE" sz="1400" b="0" i="1" smtClean="0">
                              <a:solidFill>
                                <a:schemeClr val="tx1">
                                  <a:lumMod val="60000"/>
                                  <a:lumOff val="40000"/>
                                </a:schemeClr>
                              </a:solidFill>
                              <a:latin typeface="Cambria Math" panose="02040503050406030204" pitchFamily="18" charset="0"/>
                            </a:rPr>
                            <m:t>,</m:t>
                          </m:r>
                          <m:sSub>
                            <m:sSubPr>
                              <m:ctrlPr>
                                <a:rPr lang="de-DE" sz="1400" i="1">
                                  <a:solidFill>
                                    <a:srgbClr val="7030A0"/>
                                  </a:solidFill>
                                  <a:latin typeface="Cambria Math" panose="02040503050406030204" pitchFamily="18" charset="0"/>
                                </a:rPr>
                              </m:ctrlPr>
                            </m:sSubPr>
                            <m:e>
                              <m:r>
                                <a:rPr lang="de-DE" sz="1400" i="1">
                                  <a:solidFill>
                                    <a:srgbClr val="7030A0"/>
                                  </a:solidFill>
                                  <a:latin typeface="Cambria Math" panose="02040503050406030204" pitchFamily="18" charset="0"/>
                                </a:rPr>
                                <m:t>𝑚</m:t>
                              </m:r>
                            </m:e>
                            <m:sub>
                              <m:r>
                                <a:rPr lang="de-DE" sz="1400" i="1">
                                  <a:solidFill>
                                    <a:srgbClr val="7030A0"/>
                                  </a:solidFill>
                                  <a:latin typeface="Cambria Math" panose="02040503050406030204" pitchFamily="18" charset="0"/>
                                </a:rPr>
                                <m:t>32</m:t>
                              </m:r>
                            </m:sub>
                          </m:sSub>
                        </m:oMath>
                      </m:oMathPara>
                    </a14:m>
                    <a:endParaRPr lang="en-GB" sz="1400" dirty="0">
                      <a:solidFill>
                        <a:schemeClr val="tx1">
                          <a:lumMod val="60000"/>
                          <a:lumOff val="40000"/>
                        </a:schemeClr>
                      </a:solidFill>
                    </a:endParaRPr>
                  </a:p>
                </p:txBody>
              </p:sp>
            </mc:Choice>
            <mc:Fallback xmlns="">
              <p:sp>
                <p:nvSpPr>
                  <p:cNvPr id="32" name="TextBox 31">
                    <a:extLst>
                      <a:ext uri="{FF2B5EF4-FFF2-40B4-BE49-F238E27FC236}">
                        <a16:creationId xmlns:a16="http://schemas.microsoft.com/office/drawing/2014/main" id="{8DC14266-AABD-FF4B-B4F9-7FC4C4B4CE59}"/>
                      </a:ext>
                    </a:extLst>
                  </p:cNvPr>
                  <p:cNvSpPr txBox="1">
                    <a:spLocks noRot="1" noChangeAspect="1" noMove="1" noResize="1" noEditPoints="1" noAdjustHandles="1" noChangeArrowheads="1" noChangeShapeType="1" noTextEdit="1"/>
                  </p:cNvSpPr>
                  <p:nvPr/>
                </p:nvSpPr>
                <p:spPr>
                  <a:xfrm>
                    <a:off x="3955929" y="5546505"/>
                    <a:ext cx="974369" cy="215444"/>
                  </a:xfrm>
                  <a:prstGeom prst="rect">
                    <a:avLst/>
                  </a:prstGeom>
                  <a:blipFill>
                    <a:blip r:embed="rId3"/>
                    <a:stretch>
                      <a:fillRect l="-641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D596A29-540F-D54D-BFCC-1D1D87098F1A}"/>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21" name="Group 20">
              <a:extLst>
                <a:ext uri="{FF2B5EF4-FFF2-40B4-BE49-F238E27FC236}">
                  <a16:creationId xmlns:a16="http://schemas.microsoft.com/office/drawing/2014/main" id="{06317274-DC31-1E48-A4DB-C98A35062B8F}"/>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D47ABF5-F269-EE4D-ADA8-99B9F96B2E6A}"/>
                      </a:ext>
                    </a:extLst>
                  </p:cNvPr>
                  <p:cNvSpPr txBox="1"/>
                  <p:nvPr/>
                </p:nvSpPr>
                <p:spPr>
                  <a:xfrm>
                    <a:off x="7557065" y="5546505"/>
                    <a:ext cx="602922"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𝑔</m:t>
                              </m:r>
                            </m:e>
                            <m:sub>
                              <m:r>
                                <a:rPr lang="de-DE" sz="1400" i="1">
                                  <a:solidFill>
                                    <a:srgbClr val="7030A0"/>
                                  </a:solidFill>
                                  <a:latin typeface="Cambria Math" charset="0"/>
                                </a:rPr>
                                <m:t>3</m:t>
                              </m:r>
                            </m:sub>
                          </m:sSub>
                          <m:r>
                            <a:rPr lang="de-DE" sz="1400" b="0" i="1" smtClean="0">
                              <a:solidFill>
                                <a:srgbClr val="7030A0"/>
                              </a:solidFill>
                              <a:latin typeface="Cambria Math" panose="02040503050406030204" pitchFamily="18" charset="0"/>
                            </a:rPr>
                            <m:t>,</m:t>
                          </m:r>
                          <m:sSub>
                            <m:sSubPr>
                              <m:ctrlPr>
                                <a:rPr lang="de-DE" sz="1400" i="1">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23</m:t>
                              </m:r>
                            </m:sub>
                          </m:sSub>
                        </m:oMath>
                      </m:oMathPara>
                    </a14:m>
                    <a:endParaRPr lang="en-GB" sz="1400" dirty="0">
                      <a:solidFill>
                        <a:srgbClr val="7030A0"/>
                      </a:solidFill>
                    </a:endParaRPr>
                  </a:p>
                </p:txBody>
              </p:sp>
            </mc:Choice>
            <mc:Fallback xmlns="">
              <p:sp>
                <p:nvSpPr>
                  <p:cNvPr id="30" name="TextBox 29">
                    <a:extLst>
                      <a:ext uri="{FF2B5EF4-FFF2-40B4-BE49-F238E27FC236}">
                        <a16:creationId xmlns:a16="http://schemas.microsoft.com/office/drawing/2014/main" id="{4D47ABF5-F269-EE4D-ADA8-99B9F96B2E6A}"/>
                      </a:ext>
                    </a:extLst>
                  </p:cNvPr>
                  <p:cNvSpPr txBox="1">
                    <a:spLocks noRot="1" noChangeAspect="1" noMove="1" noResize="1" noEditPoints="1" noAdjustHandles="1" noChangeArrowheads="1" noChangeShapeType="1" noTextEdit="1"/>
                  </p:cNvSpPr>
                  <p:nvPr/>
                </p:nvSpPr>
                <p:spPr>
                  <a:xfrm>
                    <a:off x="7557065" y="5546505"/>
                    <a:ext cx="602922" cy="215444"/>
                  </a:xfrm>
                  <a:prstGeom prst="rect">
                    <a:avLst/>
                  </a:prstGeom>
                  <a:blipFill>
                    <a:blip r:embed="rId6"/>
                    <a:stretch>
                      <a:fillRect l="-833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ABA4332-18C0-CA41-BAAA-3D145B9C2D82}"/>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7"/>
                    <a:stretch>
                      <a:fillRect/>
                    </a:stretch>
                  </a:blipFill>
                  <a:ln>
                    <a:solidFill>
                      <a:srgbClr val="7030A0"/>
                    </a:solidFill>
                  </a:ln>
                </p:spPr>
                <p:txBody>
                  <a:bodyPr/>
                  <a:lstStyle/>
                  <a:p>
                    <a:r>
                      <a:rPr lang="en-GB">
                        <a:noFill/>
                      </a:rPr>
                      <a:t> </a:t>
                    </a:r>
                  </a:p>
                </p:txBody>
              </p:sp>
            </mc:Fallback>
          </mc:AlternateContent>
        </p:grpSp>
        <p:grpSp>
          <p:nvGrpSpPr>
            <p:cNvPr id="22" name="Group 21">
              <a:extLst>
                <a:ext uri="{FF2B5EF4-FFF2-40B4-BE49-F238E27FC236}">
                  <a16:creationId xmlns:a16="http://schemas.microsoft.com/office/drawing/2014/main" id="{2C52A0D3-EDD4-CB4E-81DB-69EEAE52D3EC}"/>
                </a:ext>
              </a:extLst>
            </p:cNvPr>
            <p:cNvGrpSpPr/>
            <p:nvPr/>
          </p:nvGrpSpPr>
          <p:grpSpPr>
            <a:xfrm>
              <a:off x="5589344" y="1663630"/>
              <a:ext cx="1532812" cy="871784"/>
              <a:chOff x="280471" y="4890630"/>
              <a:chExt cx="1532812" cy="871784"/>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439B26E-A1B9-EE4B-91DA-3146C817FD02}"/>
                      </a:ext>
                    </a:extLst>
                  </p:cNvPr>
                  <p:cNvSpPr txBox="1"/>
                  <p:nvPr/>
                </p:nvSpPr>
                <p:spPr>
                  <a:xfrm>
                    <a:off x="614411" y="5546970"/>
                    <a:ext cx="852798"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r>
                            <a:rPr lang="de-DE" sz="1400" b="0" i="1" smtClean="0">
                              <a:solidFill>
                                <a:schemeClr val="accent6"/>
                              </a:solidFill>
                              <a:latin typeface="Cambria Math" panose="02040503050406030204" pitchFamily="18" charset="0"/>
                            </a:rPr>
                            <m:t>,</m:t>
                          </m:r>
                          <m:sSub>
                            <m:sSubPr>
                              <m:ctrlPr>
                                <a:rPr lang="de-DE" sz="1400" i="1">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accent6"/>
                      </a:solidFill>
                    </a:endParaRPr>
                  </a:p>
                </p:txBody>
              </p:sp>
            </mc:Choice>
            <mc:Fallback xmlns="">
              <p:sp>
                <p:nvSpPr>
                  <p:cNvPr id="28" name="TextBox 27">
                    <a:extLst>
                      <a:ext uri="{FF2B5EF4-FFF2-40B4-BE49-F238E27FC236}">
                        <a16:creationId xmlns:a16="http://schemas.microsoft.com/office/drawing/2014/main" id="{7439B26E-A1B9-EE4B-91DA-3146C817FD02}"/>
                      </a:ext>
                    </a:extLst>
                  </p:cNvPr>
                  <p:cNvSpPr txBox="1">
                    <a:spLocks noRot="1" noChangeAspect="1" noMove="1" noResize="1" noEditPoints="1" noAdjustHandles="1" noChangeArrowheads="1" noChangeShapeType="1" noTextEdit="1"/>
                  </p:cNvSpPr>
                  <p:nvPr/>
                </p:nvSpPr>
                <p:spPr>
                  <a:xfrm>
                    <a:off x="614411" y="5546970"/>
                    <a:ext cx="852798" cy="215444"/>
                  </a:xfrm>
                  <a:prstGeom prst="rect">
                    <a:avLst/>
                  </a:prstGeom>
                  <a:blipFill>
                    <a:blip r:embed="rId8"/>
                    <a:stretch>
                      <a:fillRect l="-73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83DCF69-13D4-DA4C-B252-631012106DA9}"/>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3F010398-197E-A14F-A657-F1101F613DA3}"/>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74622CE1-13EF-FE4D-BB0A-CB198E8313AF}"/>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826879-C6DA-9441-A408-0959872365B5}"/>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517FBA5-1F1E-8341-9877-F76238EEE14F}"/>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AA61348-E68F-0E45-8F2B-879FCE5C9887}"/>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p:grpSp>
        <p:nvGrpSpPr>
          <p:cNvPr id="34" name="Group 33">
            <a:extLst>
              <a:ext uri="{FF2B5EF4-FFF2-40B4-BE49-F238E27FC236}">
                <a16:creationId xmlns:a16="http://schemas.microsoft.com/office/drawing/2014/main" id="{6ACDEEC7-2F23-484F-8E99-84B7C8F272C2}"/>
              </a:ext>
            </a:extLst>
          </p:cNvPr>
          <p:cNvGrpSpPr/>
          <p:nvPr/>
        </p:nvGrpSpPr>
        <p:grpSpPr>
          <a:xfrm>
            <a:off x="8360168" y="1338188"/>
            <a:ext cx="3470842" cy="2370535"/>
            <a:chOff x="6906687" y="3532117"/>
            <a:chExt cx="3470842" cy="2370535"/>
          </a:xfrm>
        </p:grpSpPr>
        <p:grpSp>
          <p:nvGrpSpPr>
            <p:cNvPr id="35" name="Group 34">
              <a:extLst>
                <a:ext uri="{FF2B5EF4-FFF2-40B4-BE49-F238E27FC236}">
                  <a16:creationId xmlns:a16="http://schemas.microsoft.com/office/drawing/2014/main" id="{B2161328-F14A-0845-87F3-2D77280FFA71}"/>
                </a:ext>
              </a:extLst>
            </p:cNvPr>
            <p:cNvGrpSpPr/>
            <p:nvPr/>
          </p:nvGrpSpPr>
          <p:grpSpPr>
            <a:xfrm>
              <a:off x="9127170" y="3532117"/>
              <a:ext cx="558330" cy="552081"/>
              <a:chOff x="9540595" y="2902693"/>
              <a:chExt cx="558330" cy="552081"/>
            </a:xfrm>
          </p:grpSpPr>
          <p:cxnSp>
            <p:nvCxnSpPr>
              <p:cNvPr id="61" name="Straight Connector 60">
                <a:extLst>
                  <a:ext uri="{FF2B5EF4-FFF2-40B4-BE49-F238E27FC236}">
                    <a16:creationId xmlns:a16="http://schemas.microsoft.com/office/drawing/2014/main" id="{3B136B80-CDD1-3845-BF86-17FC710F3E9A}"/>
                  </a:ext>
                </a:extLst>
              </p:cNvPr>
              <p:cNvCxnSpPr>
                <a:cxnSpLocks/>
                <a:stCxn id="38" idx="0"/>
                <a:endCxn id="64" idx="2"/>
              </p:cNvCxnSpPr>
              <p:nvPr/>
            </p:nvCxnSpPr>
            <p:spPr>
              <a:xfrm flipH="1" flipV="1">
                <a:off x="9649684" y="3085607"/>
                <a:ext cx="1" cy="369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55B6B165-2CF9-E944-8EF7-205E0A2EC43F}"/>
                  </a:ext>
                </a:extLst>
              </p:cNvPr>
              <p:cNvGrpSpPr/>
              <p:nvPr/>
            </p:nvGrpSpPr>
            <p:grpSpPr>
              <a:xfrm>
                <a:off x="9540595" y="2902693"/>
                <a:ext cx="558330" cy="392206"/>
                <a:chOff x="9540595" y="2902693"/>
                <a:chExt cx="558330" cy="392206"/>
              </a:xfrm>
            </p:grpSpPr>
            <p:sp>
              <p:nvSpPr>
                <p:cNvPr id="63" name="Rectangle 62">
                  <a:extLst>
                    <a:ext uri="{FF2B5EF4-FFF2-40B4-BE49-F238E27FC236}">
                      <a16:creationId xmlns:a16="http://schemas.microsoft.com/office/drawing/2014/main" id="{9ACF1903-28F9-E84E-B782-89F1194978B8}"/>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13B8F3BC-D276-3A43-984A-81C89DF82F0D}"/>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6808F8C9-2290-C540-AA83-00BA836AE887}"/>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3E187EC-39BA-2246-A007-9242E2AA8F24}"/>
                        </a:ext>
                      </a:extLst>
                    </p:cNvPr>
                    <p:cNvSpPr txBox="1"/>
                    <p:nvPr/>
                  </p:nvSpPr>
                  <p:spPr>
                    <a:xfrm>
                      <a:off x="9772810" y="3017900"/>
                      <a:ext cx="326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i="1">
                                    <a:latin typeface="Cambria Math" charset="0"/>
                                  </a:rPr>
                                  <m:t>𝑔</m:t>
                                </m:r>
                              </m:e>
                              <m:sub>
                                <m:r>
                                  <a:rPr lang="de-DE" i="1">
                                    <a:latin typeface="Cambria Math" charset="0"/>
                                  </a:rPr>
                                  <m:t>1</m:t>
                                </m:r>
                              </m:sub>
                              <m:sup>
                                <m:r>
                                  <a:rPr lang="de-DE" b="0" i="1" smtClean="0">
                                    <a:latin typeface="Cambria Math" panose="02040503050406030204" pitchFamily="18" charset="0"/>
                                  </a:rPr>
                                  <m:t>′′</m:t>
                                </m:r>
                              </m:sup>
                            </m:sSubSup>
                          </m:oMath>
                        </m:oMathPara>
                      </a14:m>
                      <a:endParaRPr lang="en-GB" dirty="0"/>
                    </a:p>
                  </p:txBody>
                </p:sp>
              </mc:Choice>
              <mc:Fallback xmlns="">
                <p:sp>
                  <p:nvSpPr>
                    <p:cNvPr id="66" name="TextBox 65">
                      <a:extLst>
                        <a:ext uri="{FF2B5EF4-FFF2-40B4-BE49-F238E27FC236}">
                          <a16:creationId xmlns:a16="http://schemas.microsoft.com/office/drawing/2014/main" id="{53E187EC-39BA-2246-A007-9242E2AA8F24}"/>
                        </a:ext>
                      </a:extLst>
                    </p:cNvPr>
                    <p:cNvSpPr txBox="1">
                      <a:spLocks noRot="1" noChangeAspect="1" noMove="1" noResize="1" noEditPoints="1" noAdjustHandles="1" noChangeArrowheads="1" noChangeShapeType="1" noTextEdit="1"/>
                    </p:cNvSpPr>
                    <p:nvPr/>
                  </p:nvSpPr>
                  <p:spPr>
                    <a:xfrm>
                      <a:off x="9772810" y="3017900"/>
                      <a:ext cx="326115" cy="276999"/>
                    </a:xfrm>
                    <a:prstGeom prst="rect">
                      <a:avLst/>
                    </a:prstGeom>
                    <a:blipFill>
                      <a:blip r:embed="rId15"/>
                      <a:stretch>
                        <a:fillRect l="-14815" b="-2608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304752D3-A7A5-7944-AADB-0CC0490E1045}"/>
                    </a:ext>
                  </a:extLst>
                </p:cNvPr>
                <p:cNvSpPr/>
                <p:nvPr/>
              </p:nvSpPr>
              <p:spPr>
                <a:xfrm>
                  <a:off x="8641260" y="5513139"/>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6" name="Oval 145">
                  <a:extLst>
                    <a:ext uri="{FF2B5EF4-FFF2-40B4-BE49-F238E27FC236}">
                      <a16:creationId xmlns:a16="http://schemas.microsoft.com/office/drawing/2014/main" id="{2D8971EC-6057-124F-8650-8F89B168995F}"/>
                    </a:ext>
                  </a:extLst>
                </p:cNvPr>
                <p:cNvSpPr>
                  <a:spLocks noRot="1" noChangeAspect="1" noMove="1" noResize="1" noEditPoints="1" noAdjustHandles="1" noChangeArrowheads="1" noChangeShapeType="1" noTextEdit="1"/>
                </p:cNvSpPr>
                <p:nvPr/>
              </p:nvSpPr>
              <p:spPr>
                <a:xfrm>
                  <a:off x="8641260" y="5513139"/>
                  <a:ext cx="1189998"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Oval 36">
                  <a:extLst>
                    <a:ext uri="{FF2B5EF4-FFF2-40B4-BE49-F238E27FC236}">
                      <a16:creationId xmlns:a16="http://schemas.microsoft.com/office/drawing/2014/main" id="{A6DE39E5-3943-7045-A5D6-3B063188EEF0}"/>
                    </a:ext>
                  </a:extLst>
                </p:cNvPr>
                <p:cNvSpPr/>
                <p:nvPr/>
              </p:nvSpPr>
              <p:spPr>
                <a:xfrm>
                  <a:off x="6906687" y="4774936"/>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4BD07052-BC33-594A-A403-191A3E575926}"/>
                    </a:ext>
                  </a:extLst>
                </p:cNvPr>
                <p:cNvSpPr>
                  <a:spLocks noRot="1" noChangeAspect="1" noMove="1" noResize="1" noEditPoints="1" noAdjustHandles="1" noChangeArrowheads="1" noChangeShapeType="1" noTextEdit="1"/>
                </p:cNvSpPr>
                <p:nvPr/>
              </p:nvSpPr>
              <p:spPr>
                <a:xfrm>
                  <a:off x="6906687" y="4774936"/>
                  <a:ext cx="1536412"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Oval 37">
                  <a:extLst>
                    <a:ext uri="{FF2B5EF4-FFF2-40B4-BE49-F238E27FC236}">
                      <a16:creationId xmlns:a16="http://schemas.microsoft.com/office/drawing/2014/main" id="{5FF6BF33-E1B2-684D-B983-19D5939DFE34}"/>
                    </a:ext>
                  </a:extLst>
                </p:cNvPr>
                <p:cNvSpPr/>
                <p:nvPr/>
              </p:nvSpPr>
              <p:spPr>
                <a:xfrm>
                  <a:off x="8856935" y="4084198"/>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8" name="Oval 147">
                  <a:extLst>
                    <a:ext uri="{FF2B5EF4-FFF2-40B4-BE49-F238E27FC236}">
                      <a16:creationId xmlns:a16="http://schemas.microsoft.com/office/drawing/2014/main" id="{E6F7D290-C626-9642-AAEC-9101372533AD}"/>
                    </a:ext>
                  </a:extLst>
                </p:cNvPr>
                <p:cNvSpPr>
                  <a:spLocks noRot="1" noChangeAspect="1" noMove="1" noResize="1" noEditPoints="1" noAdjustHandles="1" noChangeArrowheads="1" noChangeShapeType="1" noTextEdit="1"/>
                </p:cNvSpPr>
                <p:nvPr/>
              </p:nvSpPr>
              <p:spPr>
                <a:xfrm>
                  <a:off x="8856935" y="4084198"/>
                  <a:ext cx="758649"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p:cxnSp>
          <p:nvCxnSpPr>
            <p:cNvPr id="40" name="Straight Connector 39">
              <a:extLst>
                <a:ext uri="{FF2B5EF4-FFF2-40B4-BE49-F238E27FC236}">
                  <a16:creationId xmlns:a16="http://schemas.microsoft.com/office/drawing/2014/main" id="{1B0204A8-4088-D24D-9523-D8AC775904EF}"/>
                </a:ext>
              </a:extLst>
            </p:cNvPr>
            <p:cNvCxnSpPr>
              <a:cxnSpLocks/>
              <a:stCxn id="37" idx="6"/>
              <a:endCxn id="58" idx="1"/>
            </p:cNvCxnSpPr>
            <p:nvPr/>
          </p:nvCxnSpPr>
          <p:spPr>
            <a:xfrm flipV="1">
              <a:off x="8443099" y="4969692"/>
              <a:ext cx="4561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E8D2C0B-C015-F34E-AB14-3827757D1A76}"/>
                </a:ext>
              </a:extLst>
            </p:cNvPr>
            <p:cNvCxnSpPr>
              <a:cxnSpLocks/>
              <a:stCxn id="38" idx="4"/>
              <a:endCxn id="58" idx="0"/>
            </p:cNvCxnSpPr>
            <p:nvPr/>
          </p:nvCxnSpPr>
          <p:spPr>
            <a:xfrm flipH="1">
              <a:off x="8971231" y="4473711"/>
              <a:ext cx="265029"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05C3A78-6542-FC45-A68A-1DC139376A72}"/>
                </a:ext>
              </a:extLst>
            </p:cNvPr>
            <p:cNvCxnSpPr>
              <a:cxnSpLocks/>
              <a:stCxn id="36" idx="0"/>
              <a:endCxn id="58" idx="2"/>
            </p:cNvCxnSpPr>
            <p:nvPr/>
          </p:nvCxnSpPr>
          <p:spPr>
            <a:xfrm flipH="1" flipV="1">
              <a:off x="8971231" y="5041692"/>
              <a:ext cx="265028"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03D5409-04A7-1040-9D6E-4982E74A1CE4}"/>
                </a:ext>
              </a:extLst>
            </p:cNvPr>
            <p:cNvGrpSpPr/>
            <p:nvPr/>
          </p:nvGrpSpPr>
          <p:grpSpPr>
            <a:xfrm>
              <a:off x="8610247" y="4856880"/>
              <a:ext cx="474503" cy="391710"/>
              <a:chOff x="9288700" y="2902693"/>
              <a:chExt cx="474503" cy="391710"/>
            </a:xfrm>
          </p:grpSpPr>
          <p:sp>
            <p:nvSpPr>
              <p:cNvPr id="57" name="Rectangle 56">
                <a:extLst>
                  <a:ext uri="{FF2B5EF4-FFF2-40B4-BE49-F238E27FC236}">
                    <a16:creationId xmlns:a16="http://schemas.microsoft.com/office/drawing/2014/main" id="{12C47167-DCE4-884F-A298-57E319BE179F}"/>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40996711-A5D3-434D-AD4B-ADAE0CE97530}"/>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EC2B4E44-86F9-F641-B0AB-75422A576F64}"/>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7D41EB71-42AD-6D47-B980-02A98885269D}"/>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149" name="TextBox 148">
                    <a:extLst>
                      <a:ext uri="{FF2B5EF4-FFF2-40B4-BE49-F238E27FC236}">
                        <a16:creationId xmlns:a16="http://schemas.microsoft.com/office/drawing/2014/main" id="{1DB7394A-7368-6A4A-B47E-9DE121BD3CA5}"/>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9"/>
                    <a:stretch>
                      <a:fillRect l="-16667" r="-4167" b="-26087"/>
                    </a:stretch>
                  </a:blipFill>
                </p:spPr>
                <p:txBody>
                  <a:bodyPr/>
                  <a:lstStyle/>
                  <a:p>
                    <a:r>
                      <a:rPr lang="en-GB">
                        <a:noFill/>
                      </a:rPr>
                      <a:t> </a:t>
                    </a:r>
                  </a:p>
                </p:txBody>
              </p:sp>
            </mc:Fallback>
          </mc:AlternateContent>
        </p:grpSp>
        <p:cxnSp>
          <p:nvCxnSpPr>
            <p:cNvPr id="44" name="Straight Connector 43">
              <a:extLst>
                <a:ext uri="{FF2B5EF4-FFF2-40B4-BE49-F238E27FC236}">
                  <a16:creationId xmlns:a16="http://schemas.microsoft.com/office/drawing/2014/main" id="{2C73F20C-3FDB-3244-A627-C166B748B322}"/>
                </a:ext>
              </a:extLst>
            </p:cNvPr>
            <p:cNvCxnSpPr>
              <a:cxnSpLocks/>
              <a:stCxn id="38" idx="4"/>
              <a:endCxn id="54" idx="0"/>
            </p:cNvCxnSpPr>
            <p:nvPr/>
          </p:nvCxnSpPr>
          <p:spPr>
            <a:xfrm>
              <a:off x="9236260" y="4473711"/>
              <a:ext cx="265844"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66793C4-592C-0943-93AB-AF964AB82134}"/>
                </a:ext>
              </a:extLst>
            </p:cNvPr>
            <p:cNvCxnSpPr>
              <a:cxnSpLocks/>
              <a:stCxn id="36" idx="0"/>
              <a:endCxn id="54" idx="2"/>
            </p:cNvCxnSpPr>
            <p:nvPr/>
          </p:nvCxnSpPr>
          <p:spPr>
            <a:xfrm flipV="1">
              <a:off x="9236259" y="5041692"/>
              <a:ext cx="265845"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8E8F76CF-5319-6044-9440-DCF6274E91D6}"/>
                </a:ext>
              </a:extLst>
            </p:cNvPr>
            <p:cNvGrpSpPr/>
            <p:nvPr/>
          </p:nvGrpSpPr>
          <p:grpSpPr>
            <a:xfrm>
              <a:off x="9393015" y="4856880"/>
              <a:ext cx="525629" cy="392206"/>
              <a:chOff x="9540595" y="2902693"/>
              <a:chExt cx="525629" cy="392206"/>
            </a:xfrm>
          </p:grpSpPr>
          <p:sp>
            <p:nvSpPr>
              <p:cNvPr id="53" name="Rectangle 52">
                <a:extLst>
                  <a:ext uri="{FF2B5EF4-FFF2-40B4-BE49-F238E27FC236}">
                    <a16:creationId xmlns:a16="http://schemas.microsoft.com/office/drawing/2014/main" id="{B57B2525-AFFD-DD47-9E51-B3DBC6B631F8}"/>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6E8A4197-3DD2-D94D-9F4D-72C50D89E61A}"/>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FCB6D5E7-7BFF-334A-9EF4-3E6A47BC1DF4}"/>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EB9C3CE-88BE-334A-BED8-B719E296CFDA}"/>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i="1">
                                  <a:latin typeface="Cambria Math" charset="0"/>
                                </a:rPr>
                                <m:t>𝑔</m:t>
                              </m:r>
                            </m:e>
                            <m:sub>
                              <m:r>
                                <a:rPr lang="de-DE" b="0" i="1" smtClean="0">
                                  <a:latin typeface="Cambria Math" panose="02040503050406030204" pitchFamily="18" charset="0"/>
                                </a:rPr>
                                <m:t>3</m:t>
                              </m:r>
                            </m:sub>
                            <m:sup>
                              <m:r>
                                <a:rPr lang="de-DE" b="0" i="1" smtClean="0">
                                  <a:latin typeface="Cambria Math" panose="02040503050406030204" pitchFamily="18" charset="0"/>
                                </a:rPr>
                                <m:t>′</m:t>
                              </m:r>
                            </m:sup>
                          </m:sSubSup>
                        </m:oMath>
                      </m:oMathPara>
                    </a14:m>
                    <a:endParaRPr lang="en-GB" dirty="0"/>
                  </a:p>
                </p:txBody>
              </p:sp>
            </mc:Choice>
            <mc:Fallback xmlns="">
              <p:sp>
                <p:nvSpPr>
                  <p:cNvPr id="56" name="TextBox 55">
                    <a:extLst>
                      <a:ext uri="{FF2B5EF4-FFF2-40B4-BE49-F238E27FC236}">
                        <a16:creationId xmlns:a16="http://schemas.microsoft.com/office/drawing/2014/main" id="{6EB9C3CE-88BE-334A-BED8-B719E296CFDA}"/>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0"/>
                    <a:stretch>
                      <a:fillRect l="-16667" r="-4167" b="-21739"/>
                    </a:stretch>
                  </a:blipFill>
                </p:spPr>
                <p:txBody>
                  <a:bodyPr/>
                  <a:lstStyle/>
                  <a:p>
                    <a:r>
                      <a:rPr lang="en-GB">
                        <a:noFill/>
                      </a:rPr>
                      <a:t> </a:t>
                    </a:r>
                  </a:p>
                </p:txBody>
              </p:sp>
            </mc:Fallback>
          </mc:AlternateContent>
        </p:grpSp>
        <p:grpSp>
          <p:nvGrpSpPr>
            <p:cNvPr id="48" name="Group 47">
              <a:extLst>
                <a:ext uri="{FF2B5EF4-FFF2-40B4-BE49-F238E27FC236}">
                  <a16:creationId xmlns:a16="http://schemas.microsoft.com/office/drawing/2014/main" id="{FC5AE017-7F1C-094D-8E19-54044F8DA7F6}"/>
                </a:ext>
              </a:extLst>
            </p:cNvPr>
            <p:cNvGrpSpPr/>
            <p:nvPr/>
          </p:nvGrpSpPr>
          <p:grpSpPr>
            <a:xfrm>
              <a:off x="9615584" y="4206954"/>
              <a:ext cx="761945" cy="348999"/>
              <a:chOff x="8632950" y="2952819"/>
              <a:chExt cx="761945" cy="348999"/>
            </a:xfrm>
          </p:grpSpPr>
          <p:cxnSp>
            <p:nvCxnSpPr>
              <p:cNvPr id="49" name="Straight Connector 48">
                <a:extLst>
                  <a:ext uri="{FF2B5EF4-FFF2-40B4-BE49-F238E27FC236}">
                    <a16:creationId xmlns:a16="http://schemas.microsoft.com/office/drawing/2014/main" id="{3357F786-CB3A-DC43-9515-06C07FEC9A09}"/>
                  </a:ext>
                </a:extLst>
              </p:cNvPr>
              <p:cNvCxnSpPr>
                <a:cxnSpLocks/>
                <a:stCxn id="38" idx="6"/>
                <a:endCxn id="51" idx="1"/>
              </p:cNvCxnSpPr>
              <p:nvPr/>
            </p:nvCxnSpPr>
            <p:spPr>
              <a:xfrm flipV="1">
                <a:off x="8632950" y="3024819"/>
                <a:ext cx="32453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158A924-C45C-7044-B5E2-10E31A684D39}"/>
                  </a:ext>
                </a:extLst>
              </p:cNvPr>
              <p:cNvGrpSpPr/>
              <p:nvPr/>
            </p:nvGrpSpPr>
            <p:grpSpPr>
              <a:xfrm>
                <a:off x="8957481" y="2952819"/>
                <a:ext cx="437414" cy="348999"/>
                <a:chOff x="8957481" y="2952819"/>
                <a:chExt cx="437414" cy="348999"/>
              </a:xfrm>
            </p:grpSpPr>
            <p:sp>
              <p:nvSpPr>
                <p:cNvPr id="51" name="Rectangle 50">
                  <a:extLst>
                    <a:ext uri="{FF2B5EF4-FFF2-40B4-BE49-F238E27FC236}">
                      <a16:creationId xmlns:a16="http://schemas.microsoft.com/office/drawing/2014/main" id="{DD1B7AFD-85AE-E849-A021-AC7A1600940C}"/>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BFD95CC3-F065-1148-8E31-11C36F67980E}"/>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41" name="TextBox 140">
                      <a:extLst>
                        <a:ext uri="{FF2B5EF4-FFF2-40B4-BE49-F238E27FC236}">
                          <a16:creationId xmlns:a16="http://schemas.microsoft.com/office/drawing/2014/main" id="{0289E0D5-D59F-6542-AC5B-A53402FCEDD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21"/>
                      <a:stretch>
                        <a:fillRect l="-16667" r="-4167" b="-21739"/>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314166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2710-D59D-F84D-AB76-6B58C9BF4F33}"/>
              </a:ext>
            </a:extLst>
          </p:cNvPr>
          <p:cNvSpPr>
            <a:spLocks noGrp="1"/>
          </p:cNvSpPr>
          <p:nvPr>
            <p:ph type="title"/>
          </p:nvPr>
        </p:nvSpPr>
        <p:spPr/>
        <p:txBody>
          <a:bodyPr/>
          <a:lstStyle/>
          <a:p>
            <a:r>
              <a:rPr lang="en-GB" dirty="0"/>
              <a:t>Query Answering in FO Jtrees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4A2AF82-A3B6-8440-8924-373394AFEF4F}"/>
                  </a:ext>
                </a:extLst>
              </p:cNvPr>
              <p:cNvSpPr>
                <a:spLocks noGrp="1"/>
              </p:cNvSpPr>
              <p:nvPr>
                <p:ph sz="half" idx="1"/>
              </p:nvPr>
            </p:nvSpPr>
            <p:spPr/>
            <p:txBody>
              <a:bodyPr>
                <a:normAutofit/>
              </a:bodyPr>
              <a:lstStyle/>
              <a:p>
                <a:r>
                  <a:rPr lang="en-GB" dirty="0"/>
                  <a:t>For query terms </a:t>
                </a:r>
                <a14:m>
                  <m:oMath xmlns:m="http://schemas.openxmlformats.org/officeDocument/2006/math">
                    <m:r>
                      <a:rPr lang="en-GB" b="1" i="1">
                        <a:latin typeface="Cambria Math" panose="02040503050406030204" pitchFamily="18" charset="0"/>
                      </a:rPr>
                      <m:t>𝑸</m:t>
                    </m:r>
                  </m:oMath>
                </a14:m>
                <a:r>
                  <a:rPr lang="en-GB" dirty="0"/>
                  <a:t>, possibly contained in more than one parcluster</a:t>
                </a:r>
              </a:p>
              <a:p>
                <a:pPr lvl="1"/>
                <a:r>
                  <a:rPr lang="en-GB" dirty="0"/>
                  <a:t>Find a subgraph </a:t>
                </a:r>
                <a14:m>
                  <m:oMath xmlns:m="http://schemas.openxmlformats.org/officeDocument/2006/math">
                    <m:sSup>
                      <m:sSupPr>
                        <m:ctrlPr>
                          <a:rPr lang="en-GB" i="1" smtClean="0">
                            <a:latin typeface="Cambria Math" panose="02040503050406030204" pitchFamily="18" charset="0"/>
                          </a:rPr>
                        </m:ctrlPr>
                      </m:sSupPr>
                      <m:e>
                        <m:r>
                          <a:rPr lang="en-GB" i="1">
                            <a:latin typeface="Cambria Math" panose="02040503050406030204" pitchFamily="18" charset="0"/>
                          </a:rPr>
                          <m:t>𝐽</m:t>
                        </m:r>
                      </m:e>
                      <m:sup>
                        <m:r>
                          <a:rPr lang="en-GB" i="1" smtClean="0">
                            <a:latin typeface="Cambria Math" panose="02040503050406030204" pitchFamily="18" charset="0"/>
                          </a:rPr>
                          <m:t>′</m:t>
                        </m:r>
                      </m:sup>
                    </m:sSup>
                  </m:oMath>
                </a14:m>
                <a:r>
                  <a:rPr lang="en-GB" dirty="0"/>
                  <a:t> of the FO jtree </a:t>
                </a:r>
                <a14:m>
                  <m:oMath xmlns:m="http://schemas.openxmlformats.org/officeDocument/2006/math">
                    <m:r>
                      <a:rPr lang="en-GB" i="1" smtClean="0">
                        <a:latin typeface="Cambria Math" panose="02040503050406030204" pitchFamily="18" charset="0"/>
                      </a:rPr>
                      <m:t>𝐽</m:t>
                    </m:r>
                  </m:oMath>
                </a14:m>
                <a:r>
                  <a:rPr lang="en-GB" dirty="0"/>
                  <a:t> such that </a:t>
                </a:r>
                <a14:m>
                  <m:oMath xmlns:m="http://schemas.openxmlformats.org/officeDocument/2006/math">
                    <m:r>
                      <a:rPr lang="en-GB" b="1" i="1" smtClean="0">
                        <a:latin typeface="Cambria Math" panose="02040503050406030204" pitchFamily="18" charset="0"/>
                      </a:rPr>
                      <m:t>𝑸</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𝑟𝑣</m:t>
                    </m:r>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e>
                    </m:d>
                  </m:oMath>
                </a14:m>
                <a:endParaRPr lang="en-GB" dirty="0"/>
              </a:p>
              <a:p>
                <a:pPr lvl="1"/>
                <a:r>
                  <a:rPr lang="en-GB" dirty="0"/>
                  <a:t>Use local models in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𝐽</m:t>
                        </m:r>
                      </m:e>
                      <m:sup>
                        <m:r>
                          <a:rPr lang="en-GB" i="1">
                            <a:latin typeface="Cambria Math" panose="02040503050406030204" pitchFamily="18" charset="0"/>
                          </a:rPr>
                          <m:t>′</m:t>
                        </m:r>
                      </m:sup>
                    </m:sSup>
                  </m:oMath>
                </a14:m>
                <a:r>
                  <a:rPr lang="en-GB" dirty="0"/>
                  <a:t> and messages from outside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𝐽</m:t>
                        </m:r>
                      </m:e>
                      <m:sup>
                        <m:r>
                          <a:rPr lang="en-GB" i="1">
                            <a:latin typeface="Cambria Math" panose="02040503050406030204" pitchFamily="18" charset="0"/>
                          </a:rPr>
                          <m:t>′</m:t>
                        </m:r>
                      </m:sup>
                    </m:sSup>
                  </m:oMath>
                </a14:m>
                <a:r>
                  <a:rPr lang="en-GB" dirty="0"/>
                  <a:t> as basis for calling LVE</a:t>
                </a:r>
              </a:p>
              <a:p>
                <a:pPr lvl="2"/>
                <a:r>
                  <a:rPr lang="en-GB" dirty="0">
                    <a:solidFill>
                      <a:schemeClr val="accent1"/>
                    </a:solidFill>
                  </a:rPr>
                  <a:t>No duplicate information used</a:t>
                </a:r>
              </a:p>
              <a:p>
                <a:pPr lvl="1"/>
                <a:r>
                  <a:rPr lang="en-GB" dirty="0"/>
                  <a:t>E.g., query 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𝑅</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e>
                      <m:sub>
                        <m:r>
                          <a:rPr lang="de-DE" b="0" i="1" dirty="0" smtClean="0">
                            <a:latin typeface="Cambria Math" panose="02040503050406030204" pitchFamily="18" charset="0"/>
                          </a:rPr>
                          <m:t>5</m:t>
                        </m:r>
                      </m:sub>
                    </m:sSub>
                  </m:oMath>
                </a14:m>
                <a:r>
                  <a:rPr lang="en-GB" dirty="0"/>
                  <a:t> using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𝑪</m:t>
                        </m:r>
                      </m:e>
                      <m:sub>
                        <m:r>
                          <a:rPr lang="de-DE" b="0" i="1" smtClean="0">
                            <a:latin typeface="Cambria Math" panose="02040503050406030204" pitchFamily="18" charset="0"/>
                          </a:rPr>
                          <m:t>𝑖</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1" i="1" smtClean="0">
                            <a:latin typeface="Cambria Math" panose="02040503050406030204" pitchFamily="18" charset="0"/>
                          </a:rPr>
                          <m:t>𝑪</m:t>
                        </m:r>
                      </m:e>
                      <m:sub>
                        <m:r>
                          <a:rPr lang="de-DE" b="0" i="1" smtClean="0">
                            <a:latin typeface="Cambria Math" panose="02040503050406030204" pitchFamily="18" charset="0"/>
                          </a:rPr>
                          <m:t>𝑘</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1" i="1" smtClean="0">
                            <a:latin typeface="Cambria Math" panose="02040503050406030204" pitchFamily="18" charset="0"/>
                          </a:rPr>
                          <m:t>𝑪</m:t>
                        </m:r>
                      </m:e>
                      <m:sub>
                        <m:r>
                          <a:rPr lang="de-DE" b="0" i="1" smtClean="0">
                            <a:latin typeface="Cambria Math" panose="02040503050406030204" pitchFamily="18" charset="0"/>
                          </a:rPr>
                          <m:t>𝑗</m:t>
                        </m:r>
                      </m:sub>
                    </m:sSub>
                  </m:oMath>
                </a14:m>
                <a:endParaRPr lang="en-GB" dirty="0"/>
              </a:p>
              <a:p>
                <a:pPr lvl="2"/>
                <a:r>
                  <a:rPr lang="en-GB" dirty="0"/>
                  <a:t>Ignore inside messages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𝑘𝑖</m:t>
                        </m:r>
                      </m:sub>
                    </m:sSub>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b="0" i="1" smtClean="0">
                            <a:latin typeface="Cambria Math" panose="02040503050406030204" pitchFamily="18" charset="0"/>
                          </a:rPr>
                          <m:t>𝑖𝑘</m:t>
                        </m:r>
                      </m:sub>
                    </m:sSub>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b="0" i="1" smtClean="0">
                            <a:latin typeface="Cambria Math" panose="02040503050406030204" pitchFamily="18" charset="0"/>
                          </a:rPr>
                          <m:t>𝑗𝑘</m:t>
                        </m:r>
                      </m:sub>
                    </m:sSub>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b="0" i="1" smtClean="0">
                            <a:latin typeface="Cambria Math" panose="02040503050406030204" pitchFamily="18" charset="0"/>
                          </a:rPr>
                          <m:t>𝑘𝑗</m:t>
                        </m:r>
                      </m:sub>
                    </m:sSub>
                  </m:oMath>
                </a14:m>
                <a:endParaRPr lang="en-GB" dirty="0"/>
              </a:p>
            </p:txBody>
          </p:sp>
        </mc:Choice>
        <mc:Fallback xmlns="">
          <p:sp>
            <p:nvSpPr>
              <p:cNvPr id="3" name="Content Placeholder 2">
                <a:extLst>
                  <a:ext uri="{FF2B5EF4-FFF2-40B4-BE49-F238E27FC236}">
                    <a16:creationId xmlns:a16="http://schemas.microsoft.com/office/drawing/2014/main" id="{14A2AF82-A3B6-8440-8924-373394AFEF4F}"/>
                  </a:ext>
                </a:extLst>
              </p:cNvPr>
              <p:cNvSpPr>
                <a:spLocks noGrp="1" noRot="1" noChangeAspect="1" noMove="1" noResize="1" noEditPoints="1" noAdjustHandles="1" noChangeArrowheads="1" noChangeShapeType="1" noTextEdit="1"/>
              </p:cNvSpPr>
              <p:nvPr>
                <p:ph sz="half" idx="1"/>
              </p:nvPr>
            </p:nvSpPr>
            <p:spPr>
              <a:blipFill>
                <a:blip r:embed="rId3"/>
                <a:stretch>
                  <a:fillRect l="-3016" t="-2687" r="-11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F58AED3C-1FD4-434E-81D3-347B81585E38}"/>
                  </a:ext>
                </a:extLst>
              </p:cNvPr>
              <p:cNvSpPr>
                <a:spLocks noGrp="1"/>
              </p:cNvSpPr>
              <p:nvPr>
                <p:ph sz="half" idx="2"/>
              </p:nvPr>
            </p:nvSpPr>
            <p:spPr/>
            <p:txBody>
              <a:bodyPr/>
              <a:lstStyle/>
              <a:p>
                <a:r>
                  <a:rPr lang="en-GB" dirty="0"/>
                  <a:t>Subgraph should be minimal in the number of PRVs in it for optimal performance:</a:t>
                </a:r>
              </a:p>
              <a:p>
                <a:pPr marL="0" indent="0">
                  <a:buNone/>
                </a:pPr>
                <a14:m>
                  <m:oMathPara xmlns:m="http://schemas.openxmlformats.org/officeDocument/2006/math">
                    <m:oMathParaPr>
                      <m:jc m:val="centerGroup"/>
                    </m:oMathParaPr>
                    <m:oMath xmlns:m="http://schemas.openxmlformats.org/officeDocument/2006/math">
                      <m:func>
                        <m:funcPr>
                          <m:ctrlPr>
                            <a:rPr lang="de-DE" i="1">
                              <a:solidFill>
                                <a:schemeClr val="accent1"/>
                              </a:solidFill>
                              <a:latin typeface="Cambria Math" panose="02040503050406030204" pitchFamily="18" charset="0"/>
                            </a:rPr>
                          </m:ctrlPr>
                        </m:funcPr>
                        <m:fName>
                          <m:limLow>
                            <m:limLowPr>
                              <m:ctrlPr>
                                <a:rPr lang="de-DE" i="1">
                                  <a:solidFill>
                                    <a:schemeClr val="accent1"/>
                                  </a:solidFill>
                                  <a:latin typeface="Cambria Math" panose="02040503050406030204" pitchFamily="18" charset="0"/>
                                </a:rPr>
                              </m:ctrlPr>
                            </m:limLowPr>
                            <m:e>
                              <m:r>
                                <m:rPr>
                                  <m:sty m:val="p"/>
                                </m:rPr>
                                <a:rPr lang="de-DE">
                                  <a:solidFill>
                                    <a:schemeClr val="accent1"/>
                                  </a:solidFill>
                                  <a:latin typeface="Cambria Math" panose="02040503050406030204" pitchFamily="18" charset="0"/>
                                </a:rPr>
                                <m:t>argmin</m:t>
                              </m:r>
                            </m:e>
                            <m:lim>
                              <m:sSup>
                                <m:sSupPr>
                                  <m:ctrlPr>
                                    <a:rPr lang="de-DE" i="1">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rPr>
                                    <m:t>𝐽</m:t>
                                  </m:r>
                                </m:e>
                                <m:sup>
                                  <m:r>
                                    <a:rPr lang="de-DE" i="1">
                                      <a:solidFill>
                                        <a:schemeClr val="accent1"/>
                                      </a:solidFill>
                                      <a:latin typeface="Cambria Math" panose="02040503050406030204" pitchFamily="18" charset="0"/>
                                    </a:rPr>
                                    <m:t>′</m:t>
                                  </m:r>
                                </m:sup>
                              </m:sSup>
                            </m:lim>
                          </m:limLow>
                        </m:fName>
                        <m:e>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𝑟𝑣</m:t>
                          </m:r>
                          <m:d>
                            <m:dPr>
                              <m:ctrlPr>
                                <a:rPr lang="de-DE" i="1">
                                  <a:solidFill>
                                    <a:schemeClr val="accent1"/>
                                  </a:solidFill>
                                  <a:latin typeface="Cambria Math" panose="02040503050406030204" pitchFamily="18" charset="0"/>
                                </a:rPr>
                              </m:ctrlPr>
                            </m:dPr>
                            <m:e>
                              <m:sSup>
                                <m:sSupPr>
                                  <m:ctrlPr>
                                    <a:rPr lang="de-DE" i="1">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rPr>
                                    <m:t>𝐽</m:t>
                                  </m:r>
                                </m:e>
                                <m:sup>
                                  <m:r>
                                    <a:rPr lang="de-DE" i="1">
                                      <a:solidFill>
                                        <a:schemeClr val="accent1"/>
                                      </a:solidFill>
                                      <a:latin typeface="Cambria Math" panose="02040503050406030204" pitchFamily="18" charset="0"/>
                                    </a:rPr>
                                    <m:t>′</m:t>
                                  </m:r>
                                </m:sup>
                              </m:sSup>
                            </m:e>
                          </m:d>
                          <m:r>
                            <a:rPr lang="de-DE" i="1">
                              <a:solidFill>
                                <a:schemeClr val="accent1"/>
                              </a:solidFill>
                              <a:latin typeface="Cambria Math" panose="02040503050406030204" pitchFamily="18" charset="0"/>
                            </a:rPr>
                            <m:t>|</m:t>
                          </m:r>
                        </m:e>
                      </m:func>
                    </m:oMath>
                    <m:oMath xmlns:m="http://schemas.openxmlformats.org/officeDocument/2006/math">
                      <m:r>
                        <m:rPr>
                          <m:sty m:val="p"/>
                        </m:rPr>
                        <a:rPr lang="de-DE">
                          <a:solidFill>
                            <a:schemeClr val="accent1"/>
                          </a:solidFill>
                          <a:latin typeface="Cambria Math" panose="02040503050406030204" pitchFamily="18" charset="0"/>
                        </a:rPr>
                        <m:t>s</m:t>
                      </m:r>
                      <m:r>
                        <a:rPr lang="de-DE">
                          <a:solidFill>
                            <a:schemeClr val="accent1"/>
                          </a:solidFill>
                          <a:latin typeface="Cambria Math" panose="02040503050406030204" pitchFamily="18" charset="0"/>
                        </a:rPr>
                        <m:t>.</m:t>
                      </m:r>
                      <m:r>
                        <m:rPr>
                          <m:sty m:val="p"/>
                        </m:rPr>
                        <a:rPr lang="de-DE">
                          <a:solidFill>
                            <a:schemeClr val="accent1"/>
                          </a:solidFill>
                          <a:latin typeface="Cambria Math" panose="02040503050406030204" pitchFamily="18" charset="0"/>
                        </a:rPr>
                        <m:t>t</m:t>
                      </m:r>
                      <m:r>
                        <a:rPr lang="de-DE">
                          <a:solidFill>
                            <a:schemeClr val="accent1"/>
                          </a:solidFill>
                          <a:latin typeface="Cambria Math" panose="02040503050406030204" pitchFamily="18" charset="0"/>
                        </a:rPr>
                        <m:t>.  </m:t>
                      </m:r>
                      <m:r>
                        <a:rPr lang="en-GB" b="1" i="1">
                          <a:solidFill>
                            <a:schemeClr val="accent1"/>
                          </a:solidFill>
                          <a:latin typeface="Cambria Math" panose="02040503050406030204" pitchFamily="18" charset="0"/>
                        </a:rPr>
                        <m:t>𝑸</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𝑟𝑣</m:t>
                      </m:r>
                      <m:d>
                        <m:dPr>
                          <m:ctrlPr>
                            <a:rPr lang="en-GB" i="1">
                              <a:solidFill>
                                <a:schemeClr val="accent1"/>
                              </a:solidFill>
                              <a:latin typeface="Cambria Math" panose="02040503050406030204" pitchFamily="18" charset="0"/>
                              <a:ea typeface="Cambria Math" panose="02040503050406030204" pitchFamily="18" charset="0"/>
                            </a:rPr>
                          </m:ctrlPr>
                        </m:dPr>
                        <m:e>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𝐽</m:t>
                              </m:r>
                            </m:e>
                            <m:sup>
                              <m:r>
                                <a:rPr lang="en-GB" i="1">
                                  <a:solidFill>
                                    <a:schemeClr val="accent1"/>
                                  </a:solidFill>
                                  <a:latin typeface="Cambria Math" panose="02040503050406030204" pitchFamily="18" charset="0"/>
                                  <a:ea typeface="Cambria Math" panose="02040503050406030204" pitchFamily="18" charset="0"/>
                                </a:rPr>
                                <m:t>′</m:t>
                              </m:r>
                            </m:sup>
                          </m:sSup>
                        </m:e>
                      </m:d>
                    </m:oMath>
                  </m:oMathPara>
                </a14:m>
                <a:endParaRPr lang="en-GB" dirty="0"/>
              </a:p>
              <a:p>
                <a:pPr lvl="1"/>
                <a:r>
                  <a:rPr lang="en-GB" dirty="0"/>
                  <a:t>Trade-off between finding a subgraph fast and finding a minimal one</a:t>
                </a:r>
              </a:p>
              <a:p>
                <a:pPr lvl="1"/>
                <a:r>
                  <a:rPr lang="en-GB" dirty="0"/>
                  <a:t>It is not about the number of parclusters!</a:t>
                </a:r>
              </a:p>
            </p:txBody>
          </p:sp>
        </mc:Choice>
        <mc:Fallback xmlns="">
          <p:sp>
            <p:nvSpPr>
              <p:cNvPr id="9" name="Content Placeholder 8">
                <a:extLst>
                  <a:ext uri="{FF2B5EF4-FFF2-40B4-BE49-F238E27FC236}">
                    <a16:creationId xmlns:a16="http://schemas.microsoft.com/office/drawing/2014/main" id="{F58AED3C-1FD4-434E-81D3-347B81585E38}"/>
                  </a:ext>
                </a:extLst>
              </p:cNvPr>
              <p:cNvSpPr>
                <a:spLocks noGrp="1" noRot="1" noChangeAspect="1" noMove="1" noResize="1" noEditPoints="1" noAdjustHandles="1" noChangeArrowheads="1" noChangeShapeType="1" noTextEdit="1"/>
              </p:cNvSpPr>
              <p:nvPr>
                <p:ph sz="half" idx="2"/>
              </p:nvPr>
            </p:nvSpPr>
            <p:spPr>
              <a:blipFill>
                <a:blip r:embed="rId4"/>
                <a:stretch>
                  <a:fillRect l="-2955" t="-2687"/>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EFE1279B-C76F-1F45-901E-578F4229A50C}"/>
              </a:ext>
            </a:extLst>
          </p:cNvPr>
          <p:cNvSpPr>
            <a:spLocks noGrp="1"/>
          </p:cNvSpPr>
          <p:nvPr>
            <p:ph type="dt" sz="half" idx="10"/>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1ED9BAE1-1CC5-8543-9E97-1D92F6C09FBE}"/>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F290D729-397A-AB4F-899B-7E8F73CCC81B}"/>
              </a:ext>
            </a:extLst>
          </p:cNvPr>
          <p:cNvSpPr>
            <a:spLocks noGrp="1"/>
          </p:cNvSpPr>
          <p:nvPr>
            <p:ph type="sldNum" sz="quarter" idx="4"/>
          </p:nvPr>
        </p:nvSpPr>
        <p:spPr/>
        <p:txBody>
          <a:bodyPr/>
          <a:lstStyle/>
          <a:p>
            <a:fld id="{67C9959E-8E6B-B04C-9955-EA096F41CA7A}" type="slidenum">
              <a:rPr lang="en-GB" smtClean="0"/>
              <a:t>56</a:t>
            </a:fld>
            <a:endParaRPr lang="en-GB"/>
          </a:p>
        </p:txBody>
      </p:sp>
      <p:grpSp>
        <p:nvGrpSpPr>
          <p:cNvPr id="63" name="Group 62">
            <a:extLst>
              <a:ext uri="{FF2B5EF4-FFF2-40B4-BE49-F238E27FC236}">
                <a16:creationId xmlns:a16="http://schemas.microsoft.com/office/drawing/2014/main" id="{D8241098-BEB6-7D41-A50A-03AE36165C65}"/>
              </a:ext>
            </a:extLst>
          </p:cNvPr>
          <p:cNvGrpSpPr/>
          <p:nvPr/>
        </p:nvGrpSpPr>
        <p:grpSpPr>
          <a:xfrm>
            <a:off x="2658669" y="4882873"/>
            <a:ext cx="2144758" cy="1111324"/>
            <a:chOff x="1319404" y="5170131"/>
            <a:chExt cx="2144758" cy="1111324"/>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C474153-5610-4C48-B8D2-EE21F54F030B}"/>
                    </a:ext>
                  </a:extLst>
                </p:cNvPr>
                <p:cNvSpPr txBox="1"/>
                <p:nvPr/>
              </p:nvSpPr>
              <p:spPr>
                <a:xfrm>
                  <a:off x="1898461" y="5598426"/>
                  <a:ext cx="984070" cy="408623"/>
                </a:xfrm>
                <a:prstGeom prst="roundRect">
                  <a:avLst/>
                </a:prstGeom>
              </p:spPr>
              <p:style>
                <a:lnRef idx="2">
                  <a:schemeClr val="dk1"/>
                </a:lnRef>
                <a:fillRef idx="1">
                  <a:schemeClr val="lt1"/>
                </a:fillRef>
                <a:effectRef idx="0">
                  <a:schemeClr val="dk1"/>
                </a:effectRef>
                <a:fontRef idx="minor">
                  <a:schemeClr val="dk1"/>
                </a:fontRef>
              </p:style>
              <p:txBody>
                <a:bodyPr wrap="square" lIns="72000" r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rPr>
                              <m:t>1</m:t>
                            </m:r>
                          </m:sub>
                        </m:sSub>
                        <m:r>
                          <a:rPr lang="de-DE" i="1" dirty="0">
                            <a:latin typeface="Cambria Math" panose="02040503050406030204" pitchFamily="18" charset="0"/>
                          </a:rPr>
                          <m:t>,</m:t>
                        </m:r>
                        <m:r>
                          <a:rPr lang="en-GB"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rPr>
                              <m:t>2</m:t>
                            </m:r>
                          </m:sub>
                        </m:sSub>
                        <m:r>
                          <a:rPr lang="de-DE" i="1" dirty="0">
                            <a:latin typeface="Cambria Math" panose="02040503050406030204" pitchFamily="18" charset="0"/>
                          </a:rPr>
                          <m:t>,</m:t>
                        </m:r>
                        <m:r>
                          <a:rPr lang="en-GB"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rPr>
                              <m:t>3</m:t>
                            </m:r>
                          </m:sub>
                        </m:sSub>
                      </m:oMath>
                    </m:oMathPara>
                  </a14:m>
                  <a:endParaRPr lang="en-GB" dirty="0"/>
                </a:p>
              </p:txBody>
            </p:sp>
          </mc:Choice>
          <mc:Fallback xmlns="">
            <p:sp>
              <p:nvSpPr>
                <p:cNvPr id="15" name="TextBox 14">
                  <a:extLst>
                    <a:ext uri="{FF2B5EF4-FFF2-40B4-BE49-F238E27FC236}">
                      <a16:creationId xmlns:a16="http://schemas.microsoft.com/office/drawing/2014/main" id="{0C474153-5610-4C48-B8D2-EE21F54F030B}"/>
                    </a:ext>
                  </a:extLst>
                </p:cNvPr>
                <p:cNvSpPr txBox="1">
                  <a:spLocks noRot="1" noChangeAspect="1" noMove="1" noResize="1" noEditPoints="1" noAdjustHandles="1" noChangeArrowheads="1" noChangeShapeType="1" noTextEdit="1"/>
                </p:cNvSpPr>
                <p:nvPr/>
              </p:nvSpPr>
              <p:spPr>
                <a:xfrm>
                  <a:off x="1898461" y="5598426"/>
                  <a:ext cx="984070" cy="408623"/>
                </a:xfrm>
                <a:prstGeom prst="roundRect">
                  <a:avLst/>
                </a:prstGeom>
                <a:blipFill>
                  <a:blip r:embed="rId5"/>
                  <a:stretch>
                    <a:fillRect l="-2500"/>
                  </a:stretch>
                </a:blipFill>
              </p:spPr>
              <p:txBody>
                <a:bodyPr/>
                <a:lstStyle/>
                <a:p>
                  <a:r>
                    <a:rPr lang="en-GB">
                      <a:noFill/>
                    </a:rPr>
                    <a:t> </a:t>
                  </a:r>
                </a:p>
              </p:txBody>
            </p:sp>
          </mc:Fallback>
        </mc:AlternateContent>
        <p:cxnSp>
          <p:nvCxnSpPr>
            <p:cNvPr id="16" name="Straight Connector 15">
              <a:extLst>
                <a:ext uri="{FF2B5EF4-FFF2-40B4-BE49-F238E27FC236}">
                  <a16:creationId xmlns:a16="http://schemas.microsoft.com/office/drawing/2014/main" id="{4802CC47-9459-C74F-898E-01F87107884C}"/>
                </a:ext>
              </a:extLst>
            </p:cNvPr>
            <p:cNvCxnSpPr>
              <a:cxnSpLocks/>
              <a:stCxn id="15" idx="1"/>
              <a:endCxn id="23" idx="1"/>
            </p:cNvCxnSpPr>
            <p:nvPr/>
          </p:nvCxnSpPr>
          <p:spPr>
            <a:xfrm flipH="1">
              <a:off x="1319404" y="5802738"/>
              <a:ext cx="579057" cy="261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DA5BD0-198B-BA48-AECD-07A3E5B26623}"/>
                </a:ext>
              </a:extLst>
            </p:cNvPr>
            <p:cNvCxnSpPr>
              <a:cxnSpLocks/>
              <a:stCxn id="15" idx="1"/>
              <a:endCxn id="22" idx="1"/>
            </p:cNvCxnSpPr>
            <p:nvPr/>
          </p:nvCxnSpPr>
          <p:spPr>
            <a:xfrm flipH="1" flipV="1">
              <a:off x="1319404" y="5557107"/>
              <a:ext cx="579057" cy="245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850511-11AF-2D43-A14D-3DFF40434FA1}"/>
                </a:ext>
              </a:extLst>
            </p:cNvPr>
            <p:cNvCxnSpPr>
              <a:cxnSpLocks/>
              <a:stCxn id="15" idx="0"/>
            </p:cNvCxnSpPr>
            <p:nvPr/>
          </p:nvCxnSpPr>
          <p:spPr>
            <a:xfrm flipH="1" flipV="1">
              <a:off x="2116175" y="5235388"/>
              <a:ext cx="274321" cy="363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EB330A-618B-3244-8BAE-6596BD68B559}"/>
                </a:ext>
              </a:extLst>
            </p:cNvPr>
            <p:cNvCxnSpPr>
              <a:cxnSpLocks/>
              <a:stCxn id="15" idx="0"/>
            </p:cNvCxnSpPr>
            <p:nvPr/>
          </p:nvCxnSpPr>
          <p:spPr>
            <a:xfrm flipV="1">
              <a:off x="2390496" y="5235388"/>
              <a:ext cx="230689" cy="363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336EC00-60E2-2946-BCC4-FD00E6FEDEF5}"/>
                    </a:ext>
                  </a:extLst>
                </p:cNvPr>
                <p:cNvSpPr txBox="1"/>
                <p:nvPr/>
              </p:nvSpPr>
              <p:spPr>
                <a:xfrm>
                  <a:off x="1319404" y="5403218"/>
                  <a:ext cx="50501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i="1">
                                <a:solidFill>
                                  <a:schemeClr val="accent1"/>
                                </a:solidFill>
                                <a:latin typeface="Cambria Math" panose="02040503050406030204" pitchFamily="18" charset="0"/>
                              </a:rPr>
                              <m:t>5</m:t>
                            </m:r>
                            <m:r>
                              <a:rPr lang="de-DE" sz="1400" i="1">
                                <a:solidFill>
                                  <a:schemeClr val="accent1"/>
                                </a:solidFill>
                                <a:latin typeface="Cambria Math" panose="02040503050406030204" pitchFamily="18" charset="0"/>
                              </a:rPr>
                              <m:t>𝑖</m:t>
                            </m:r>
                          </m:sub>
                        </m:sSub>
                      </m:oMath>
                    </m:oMathPara>
                  </a14:m>
                  <a:endParaRPr lang="en-GB" sz="1400" dirty="0">
                    <a:solidFill>
                      <a:schemeClr val="accent1"/>
                    </a:solidFill>
                  </a:endParaRPr>
                </a:p>
              </p:txBody>
            </p:sp>
          </mc:Choice>
          <mc:Fallback xmlns="">
            <p:sp>
              <p:nvSpPr>
                <p:cNvPr id="22" name="TextBox 21">
                  <a:extLst>
                    <a:ext uri="{FF2B5EF4-FFF2-40B4-BE49-F238E27FC236}">
                      <a16:creationId xmlns:a16="http://schemas.microsoft.com/office/drawing/2014/main" id="{5336EC00-60E2-2946-BCC4-FD00E6FEDEF5}"/>
                    </a:ext>
                  </a:extLst>
                </p:cNvPr>
                <p:cNvSpPr txBox="1">
                  <a:spLocks noRot="1" noChangeAspect="1" noMove="1" noResize="1" noEditPoints="1" noAdjustHandles="1" noChangeArrowheads="1" noChangeShapeType="1" noTextEdit="1"/>
                </p:cNvSpPr>
                <p:nvPr/>
              </p:nvSpPr>
              <p:spPr>
                <a:xfrm>
                  <a:off x="1319404" y="5403218"/>
                  <a:ext cx="505010" cy="30777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EE02936-AD95-FE44-ADC2-5E0F9E928994}"/>
                    </a:ext>
                  </a:extLst>
                </p:cNvPr>
                <p:cNvSpPr txBox="1"/>
                <p:nvPr/>
              </p:nvSpPr>
              <p:spPr>
                <a:xfrm>
                  <a:off x="1319404" y="5910171"/>
                  <a:ext cx="50501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i="1">
                                <a:solidFill>
                                  <a:schemeClr val="accent1"/>
                                </a:solidFill>
                                <a:latin typeface="Cambria Math" panose="02040503050406030204" pitchFamily="18" charset="0"/>
                              </a:rPr>
                              <m:t>4</m:t>
                            </m:r>
                            <m:r>
                              <a:rPr lang="de-DE" sz="1400" i="1">
                                <a:solidFill>
                                  <a:schemeClr val="accent1"/>
                                </a:solidFill>
                                <a:latin typeface="Cambria Math" panose="02040503050406030204" pitchFamily="18" charset="0"/>
                              </a:rPr>
                              <m:t>𝑖</m:t>
                            </m:r>
                          </m:sub>
                        </m:sSub>
                      </m:oMath>
                    </m:oMathPara>
                  </a14:m>
                  <a:endParaRPr lang="en-GB" sz="1400" dirty="0">
                    <a:solidFill>
                      <a:schemeClr val="accent1"/>
                    </a:solidFill>
                  </a:endParaRPr>
                </a:p>
              </p:txBody>
            </p:sp>
          </mc:Choice>
          <mc:Fallback xmlns="">
            <p:sp>
              <p:nvSpPr>
                <p:cNvPr id="23" name="TextBox 22">
                  <a:extLst>
                    <a:ext uri="{FF2B5EF4-FFF2-40B4-BE49-F238E27FC236}">
                      <a16:creationId xmlns:a16="http://schemas.microsoft.com/office/drawing/2014/main" id="{CEE02936-AD95-FE44-ADC2-5E0F9E928994}"/>
                    </a:ext>
                  </a:extLst>
                </p:cNvPr>
                <p:cNvSpPr txBox="1">
                  <a:spLocks noRot="1" noChangeAspect="1" noMove="1" noResize="1" noEditPoints="1" noAdjustHandles="1" noChangeArrowheads="1" noChangeShapeType="1" noTextEdit="1"/>
                </p:cNvSpPr>
                <p:nvPr/>
              </p:nvSpPr>
              <p:spPr>
                <a:xfrm>
                  <a:off x="1319404" y="5910171"/>
                  <a:ext cx="505010" cy="307777"/>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A0C87C2-5A9C-804B-8521-0EEA78D0E9CA}"/>
                    </a:ext>
                  </a:extLst>
                </p:cNvPr>
                <p:cNvSpPr txBox="1"/>
                <p:nvPr/>
              </p:nvSpPr>
              <p:spPr>
                <a:xfrm>
                  <a:off x="2951778" y="5796054"/>
                  <a:ext cx="51238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FFC000"/>
                                </a:solidFill>
                                <a:latin typeface="Cambria Math" panose="02040503050406030204" pitchFamily="18" charset="0"/>
                              </a:rPr>
                            </m:ctrlPr>
                          </m:sSubPr>
                          <m:e>
                            <m:r>
                              <a:rPr lang="de-DE" sz="1400" i="1">
                                <a:solidFill>
                                  <a:srgbClr val="FFC000"/>
                                </a:solidFill>
                                <a:latin typeface="Cambria Math" panose="02040503050406030204" pitchFamily="18" charset="0"/>
                              </a:rPr>
                              <m:t>𝑚</m:t>
                            </m:r>
                          </m:e>
                          <m:sub>
                            <m:r>
                              <a:rPr lang="de-DE" sz="1400" i="1">
                                <a:solidFill>
                                  <a:srgbClr val="FFC000"/>
                                </a:solidFill>
                                <a:latin typeface="Cambria Math" panose="02040503050406030204" pitchFamily="18" charset="0"/>
                              </a:rPr>
                              <m:t>𝑘𝑖</m:t>
                            </m:r>
                          </m:sub>
                        </m:sSub>
                      </m:oMath>
                    </m:oMathPara>
                  </a14:m>
                  <a:endParaRPr lang="en-GB" sz="1400" dirty="0">
                    <a:solidFill>
                      <a:srgbClr val="FFC000"/>
                    </a:solidFill>
                  </a:endParaRPr>
                </a:p>
              </p:txBody>
            </p:sp>
          </mc:Choice>
          <mc:Fallback xmlns="">
            <p:sp>
              <p:nvSpPr>
                <p:cNvPr id="25" name="TextBox 24">
                  <a:extLst>
                    <a:ext uri="{FF2B5EF4-FFF2-40B4-BE49-F238E27FC236}">
                      <a16:creationId xmlns:a16="http://schemas.microsoft.com/office/drawing/2014/main" id="{9A0C87C2-5A9C-804B-8521-0EEA78D0E9CA}"/>
                    </a:ext>
                  </a:extLst>
                </p:cNvPr>
                <p:cNvSpPr txBox="1">
                  <a:spLocks noRot="1" noChangeAspect="1" noMove="1" noResize="1" noEditPoints="1" noAdjustHandles="1" noChangeArrowheads="1" noChangeShapeType="1" noTextEdit="1"/>
                </p:cNvSpPr>
                <p:nvPr/>
              </p:nvSpPr>
              <p:spPr>
                <a:xfrm>
                  <a:off x="2951778" y="5796054"/>
                  <a:ext cx="512384" cy="307777"/>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8A8A45-0AB3-F344-9EB8-21E487A86910}"/>
                    </a:ext>
                  </a:extLst>
                </p:cNvPr>
                <p:cNvSpPr txBox="1"/>
                <p:nvPr/>
              </p:nvSpPr>
              <p:spPr>
                <a:xfrm>
                  <a:off x="1710791" y="5170131"/>
                  <a:ext cx="50501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i="1">
                                <a:solidFill>
                                  <a:schemeClr val="accent1"/>
                                </a:solidFill>
                                <a:latin typeface="Cambria Math" panose="02040503050406030204" pitchFamily="18" charset="0"/>
                              </a:rPr>
                              <m:t>1</m:t>
                            </m:r>
                            <m:r>
                              <a:rPr lang="de-DE" sz="1400" i="1">
                                <a:solidFill>
                                  <a:schemeClr val="accent1"/>
                                </a:solidFill>
                                <a:latin typeface="Cambria Math" panose="02040503050406030204" pitchFamily="18" charset="0"/>
                              </a:rPr>
                              <m:t>𝑖</m:t>
                            </m:r>
                          </m:sub>
                        </m:sSub>
                      </m:oMath>
                    </m:oMathPara>
                  </a14:m>
                  <a:endParaRPr lang="en-GB" sz="1400" dirty="0">
                    <a:solidFill>
                      <a:schemeClr val="accent1"/>
                    </a:solidFill>
                  </a:endParaRPr>
                </a:p>
              </p:txBody>
            </p:sp>
          </mc:Choice>
          <mc:Fallback xmlns="">
            <p:sp>
              <p:nvSpPr>
                <p:cNvPr id="26" name="TextBox 25">
                  <a:extLst>
                    <a:ext uri="{FF2B5EF4-FFF2-40B4-BE49-F238E27FC236}">
                      <a16:creationId xmlns:a16="http://schemas.microsoft.com/office/drawing/2014/main" id="{A18A8A45-0AB3-F344-9EB8-21E487A86910}"/>
                    </a:ext>
                  </a:extLst>
                </p:cNvPr>
                <p:cNvSpPr txBox="1">
                  <a:spLocks noRot="1" noChangeAspect="1" noMove="1" noResize="1" noEditPoints="1" noAdjustHandles="1" noChangeArrowheads="1" noChangeShapeType="1" noTextEdit="1"/>
                </p:cNvSpPr>
                <p:nvPr/>
              </p:nvSpPr>
              <p:spPr>
                <a:xfrm>
                  <a:off x="1710791" y="5170131"/>
                  <a:ext cx="505010" cy="30777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AB8D731-89DF-C842-97DA-54FAF00C5EA6}"/>
                    </a:ext>
                  </a:extLst>
                </p:cNvPr>
                <p:cNvSpPr txBox="1"/>
                <p:nvPr/>
              </p:nvSpPr>
              <p:spPr>
                <a:xfrm>
                  <a:off x="2542199" y="5170131"/>
                  <a:ext cx="50501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i="1">
                                <a:solidFill>
                                  <a:schemeClr val="accent1"/>
                                </a:solidFill>
                                <a:latin typeface="Cambria Math" panose="02040503050406030204" pitchFamily="18" charset="0"/>
                              </a:rPr>
                              <m:t>2</m:t>
                            </m:r>
                            <m:r>
                              <a:rPr lang="de-DE" sz="1400" i="1">
                                <a:solidFill>
                                  <a:schemeClr val="accent1"/>
                                </a:solidFill>
                                <a:latin typeface="Cambria Math" panose="02040503050406030204" pitchFamily="18" charset="0"/>
                              </a:rPr>
                              <m:t>𝑖</m:t>
                            </m:r>
                          </m:sub>
                        </m:sSub>
                      </m:oMath>
                    </m:oMathPara>
                  </a14:m>
                  <a:endParaRPr lang="en-GB" sz="1400" dirty="0">
                    <a:solidFill>
                      <a:schemeClr val="accent1"/>
                    </a:solidFill>
                  </a:endParaRPr>
                </a:p>
              </p:txBody>
            </p:sp>
          </mc:Choice>
          <mc:Fallback xmlns="">
            <p:sp>
              <p:nvSpPr>
                <p:cNvPr id="27" name="TextBox 26">
                  <a:extLst>
                    <a:ext uri="{FF2B5EF4-FFF2-40B4-BE49-F238E27FC236}">
                      <a16:creationId xmlns:a16="http://schemas.microsoft.com/office/drawing/2014/main" id="{AAB8D731-89DF-C842-97DA-54FAF00C5EA6}"/>
                    </a:ext>
                  </a:extLst>
                </p:cNvPr>
                <p:cNvSpPr txBox="1">
                  <a:spLocks noRot="1" noChangeAspect="1" noMove="1" noResize="1" noEditPoints="1" noAdjustHandles="1" noChangeArrowheads="1" noChangeShapeType="1" noTextEdit="1"/>
                </p:cNvSpPr>
                <p:nvPr/>
              </p:nvSpPr>
              <p:spPr>
                <a:xfrm>
                  <a:off x="2542199" y="5170131"/>
                  <a:ext cx="505010" cy="307777"/>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C5C3B10-9EEE-444A-9727-00D43F21B5F3}"/>
                    </a:ext>
                  </a:extLst>
                </p:cNvPr>
                <p:cNvSpPr txBox="1"/>
                <p:nvPr/>
              </p:nvSpPr>
              <p:spPr>
                <a:xfrm>
                  <a:off x="2202734" y="5973678"/>
                  <a:ext cx="38760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𝑔</m:t>
                            </m:r>
                          </m:e>
                          <m:sub>
                            <m:r>
                              <a:rPr lang="de-DE" sz="1400" i="1">
                                <a:solidFill>
                                  <a:schemeClr val="accent1"/>
                                </a:solidFill>
                                <a:latin typeface="Cambria Math" panose="02040503050406030204" pitchFamily="18" charset="0"/>
                              </a:rPr>
                              <m:t>𝑖</m:t>
                            </m:r>
                          </m:sub>
                        </m:sSub>
                      </m:oMath>
                    </m:oMathPara>
                  </a14:m>
                  <a:endParaRPr lang="en-GB" sz="1400" dirty="0">
                    <a:solidFill>
                      <a:schemeClr val="accent1"/>
                    </a:solidFill>
                  </a:endParaRPr>
                </a:p>
              </p:txBody>
            </p:sp>
          </mc:Choice>
          <mc:Fallback xmlns="">
            <p:sp>
              <p:nvSpPr>
                <p:cNvPr id="28" name="TextBox 27">
                  <a:extLst>
                    <a:ext uri="{FF2B5EF4-FFF2-40B4-BE49-F238E27FC236}">
                      <a16:creationId xmlns:a16="http://schemas.microsoft.com/office/drawing/2014/main" id="{8C5C3B10-9EEE-444A-9727-00D43F21B5F3}"/>
                    </a:ext>
                  </a:extLst>
                </p:cNvPr>
                <p:cNvSpPr txBox="1">
                  <a:spLocks noRot="1" noChangeAspect="1" noMove="1" noResize="1" noEditPoints="1" noAdjustHandles="1" noChangeArrowheads="1" noChangeShapeType="1" noTextEdit="1"/>
                </p:cNvSpPr>
                <p:nvPr/>
              </p:nvSpPr>
              <p:spPr>
                <a:xfrm>
                  <a:off x="2202734" y="5973678"/>
                  <a:ext cx="387607" cy="307777"/>
                </a:xfrm>
                <a:prstGeom prst="rect">
                  <a:avLst/>
                </a:prstGeom>
                <a:blipFill>
                  <a:blip r:embed="rId11"/>
                  <a:stretch>
                    <a:fillRect/>
                  </a:stretch>
                </a:blipFill>
              </p:spPr>
              <p:txBody>
                <a:bodyPr/>
                <a:lstStyle/>
                <a:p>
                  <a:r>
                    <a:rPr lang="en-GB">
                      <a:noFill/>
                    </a:rPr>
                    <a:t> </a:t>
                  </a:r>
                </a:p>
              </p:txBody>
            </p:sp>
          </mc:Fallback>
        </mc:AlternateContent>
      </p:grpSp>
      <p:grpSp>
        <p:nvGrpSpPr>
          <p:cNvPr id="62" name="Group 61">
            <a:extLst>
              <a:ext uri="{FF2B5EF4-FFF2-40B4-BE49-F238E27FC236}">
                <a16:creationId xmlns:a16="http://schemas.microsoft.com/office/drawing/2014/main" id="{49E7A5F8-4CDA-6846-9E49-B9FAB841B88A}"/>
              </a:ext>
            </a:extLst>
          </p:cNvPr>
          <p:cNvGrpSpPr/>
          <p:nvPr/>
        </p:nvGrpSpPr>
        <p:grpSpPr>
          <a:xfrm>
            <a:off x="7742556" y="4882873"/>
            <a:ext cx="2128254" cy="1128636"/>
            <a:chOff x="6403291" y="5170131"/>
            <a:chExt cx="2128254" cy="1128636"/>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AFF6016-682D-7940-9AB0-BD35BC7EF117}"/>
                    </a:ext>
                  </a:extLst>
                </p:cNvPr>
                <p:cNvSpPr txBox="1"/>
                <p:nvPr/>
              </p:nvSpPr>
              <p:spPr>
                <a:xfrm>
                  <a:off x="6954623" y="5598426"/>
                  <a:ext cx="984070" cy="408623"/>
                </a:xfrm>
                <a:prstGeom prst="roundRect">
                  <a:avLst/>
                </a:prstGeom>
              </p:spPr>
              <p:style>
                <a:lnRef idx="2">
                  <a:schemeClr val="dk1"/>
                </a:lnRef>
                <a:fillRef idx="1">
                  <a:schemeClr val="lt1"/>
                </a:fillRef>
                <a:effectRef idx="0">
                  <a:schemeClr val="dk1"/>
                </a:effectRef>
                <a:fontRef idx="minor">
                  <a:schemeClr val="dk1"/>
                </a:fontRef>
              </p:style>
              <p:txBody>
                <a:bodyPr wrap="square" lIns="72000" r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e>
                          <m:sub>
                            <m:r>
                              <a:rPr lang="de-DE" b="0" i="1" dirty="0" smtClean="0">
                                <a:solidFill>
                                  <a:schemeClr val="tx1"/>
                                </a:solidFill>
                                <a:latin typeface="Cambria Math" panose="02040503050406030204" pitchFamily="18" charset="0"/>
                              </a:rPr>
                              <m:t>3</m:t>
                            </m:r>
                          </m:sub>
                        </m:sSub>
                        <m:r>
                          <a:rPr lang="de-DE" i="1" dirty="0">
                            <a:solidFill>
                              <a:schemeClr val="tx1"/>
                            </a:solidFill>
                            <a:latin typeface="Cambria Math" panose="02040503050406030204" pitchFamily="18" charset="0"/>
                          </a:rPr>
                          <m:t>,</m:t>
                        </m:r>
                        <m:r>
                          <a:rPr lang="en-GB" i="1" dirty="0">
                            <a:solidFill>
                              <a:schemeClr val="tx1"/>
                            </a:solidFill>
                            <a:latin typeface="Cambria Math" panose="02040503050406030204" pitchFamily="18" charset="0"/>
                          </a:rPr>
                          <m:t> </m:t>
                        </m:r>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e>
                          <m:sub>
                            <m:r>
                              <a:rPr lang="de-DE" b="0" i="1" dirty="0" smtClean="0">
                                <a:solidFill>
                                  <a:schemeClr val="tx1"/>
                                </a:solidFill>
                                <a:latin typeface="Cambria Math" panose="02040503050406030204" pitchFamily="18" charset="0"/>
                              </a:rPr>
                              <m:t>4</m:t>
                            </m:r>
                          </m:sub>
                        </m:sSub>
                        <m:r>
                          <a:rPr lang="de-DE" i="1" dirty="0">
                            <a:solidFill>
                              <a:schemeClr val="tx1"/>
                            </a:solidFill>
                            <a:latin typeface="Cambria Math" panose="02040503050406030204" pitchFamily="18" charset="0"/>
                          </a:rPr>
                          <m:t>,</m:t>
                        </m:r>
                        <m:r>
                          <a:rPr lang="en-GB" i="1" dirty="0">
                            <a:solidFill>
                              <a:schemeClr val="tx1"/>
                            </a:solidFill>
                            <a:latin typeface="Cambria Math" panose="02040503050406030204" pitchFamily="18" charset="0"/>
                          </a:rPr>
                          <m:t> </m:t>
                        </m:r>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e>
                          <m:sub>
                            <m:r>
                              <a:rPr lang="de-DE" b="0" i="1" dirty="0" smtClean="0">
                                <a:solidFill>
                                  <a:schemeClr val="tx1"/>
                                </a:solidFill>
                                <a:latin typeface="Cambria Math" panose="02040503050406030204" pitchFamily="18" charset="0"/>
                              </a:rPr>
                              <m:t>5</m:t>
                            </m:r>
                          </m:sub>
                        </m:sSub>
                      </m:oMath>
                    </m:oMathPara>
                  </a14:m>
                  <a:endParaRPr lang="en-GB" dirty="0">
                    <a:solidFill>
                      <a:schemeClr val="tx1"/>
                    </a:solidFill>
                  </a:endParaRPr>
                </a:p>
              </p:txBody>
            </p:sp>
          </mc:Choice>
          <mc:Fallback xmlns="">
            <p:sp>
              <p:nvSpPr>
                <p:cNvPr id="30" name="TextBox 29">
                  <a:extLst>
                    <a:ext uri="{FF2B5EF4-FFF2-40B4-BE49-F238E27FC236}">
                      <a16:creationId xmlns:a16="http://schemas.microsoft.com/office/drawing/2014/main" id="{5AFF6016-682D-7940-9AB0-BD35BC7EF117}"/>
                    </a:ext>
                  </a:extLst>
                </p:cNvPr>
                <p:cNvSpPr txBox="1">
                  <a:spLocks noRot="1" noChangeAspect="1" noMove="1" noResize="1" noEditPoints="1" noAdjustHandles="1" noChangeArrowheads="1" noChangeShapeType="1" noTextEdit="1"/>
                </p:cNvSpPr>
                <p:nvPr/>
              </p:nvSpPr>
              <p:spPr>
                <a:xfrm>
                  <a:off x="6954623" y="5598426"/>
                  <a:ext cx="984070" cy="408623"/>
                </a:xfrm>
                <a:prstGeom prst="roundRect">
                  <a:avLst/>
                </a:prstGeom>
                <a:blipFill>
                  <a:blip r:embed="rId12"/>
                  <a:stretch>
                    <a:fillRect l="-2500"/>
                  </a:stretch>
                </a:blipFill>
              </p:spPr>
              <p:txBody>
                <a:bodyPr/>
                <a:lstStyle/>
                <a:p>
                  <a:r>
                    <a:rPr lang="en-GB">
                      <a:noFill/>
                    </a:rPr>
                    <a:t> </a:t>
                  </a:r>
                </a:p>
              </p:txBody>
            </p:sp>
          </mc:Fallback>
        </mc:AlternateContent>
        <p:cxnSp>
          <p:nvCxnSpPr>
            <p:cNvPr id="33" name="Straight Connector 32">
              <a:extLst>
                <a:ext uri="{FF2B5EF4-FFF2-40B4-BE49-F238E27FC236}">
                  <a16:creationId xmlns:a16="http://schemas.microsoft.com/office/drawing/2014/main" id="{6157CD57-7252-0947-BF37-2BFBC315F7B3}"/>
                </a:ext>
              </a:extLst>
            </p:cNvPr>
            <p:cNvCxnSpPr>
              <a:cxnSpLocks/>
              <a:stCxn id="30" idx="3"/>
              <a:endCxn id="39" idx="3"/>
            </p:cNvCxnSpPr>
            <p:nvPr/>
          </p:nvCxnSpPr>
          <p:spPr>
            <a:xfrm flipV="1">
              <a:off x="7938693" y="5565763"/>
              <a:ext cx="592252" cy="2369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5146B-0067-B846-AC73-9124C58B5C30}"/>
                </a:ext>
              </a:extLst>
            </p:cNvPr>
            <p:cNvCxnSpPr>
              <a:cxnSpLocks/>
              <a:stCxn id="30" idx="0"/>
            </p:cNvCxnSpPr>
            <p:nvPr/>
          </p:nvCxnSpPr>
          <p:spPr>
            <a:xfrm flipH="1" flipV="1">
              <a:off x="7172338" y="5235388"/>
              <a:ext cx="274320" cy="363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C37A4F4-FF95-8343-BE43-15ABDBF53DBB}"/>
                </a:ext>
              </a:extLst>
            </p:cNvPr>
            <p:cNvCxnSpPr>
              <a:cxnSpLocks/>
              <a:stCxn id="30" idx="0"/>
            </p:cNvCxnSpPr>
            <p:nvPr/>
          </p:nvCxnSpPr>
          <p:spPr>
            <a:xfrm flipV="1">
              <a:off x="7446658" y="5235388"/>
              <a:ext cx="230689" cy="363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E570AB8-04CE-FC45-A09F-5C6DF52F83E0}"/>
                </a:ext>
              </a:extLst>
            </p:cNvPr>
            <p:cNvCxnSpPr>
              <a:cxnSpLocks/>
              <a:stCxn id="30" idx="3"/>
              <a:endCxn id="40" idx="3"/>
            </p:cNvCxnSpPr>
            <p:nvPr/>
          </p:nvCxnSpPr>
          <p:spPr>
            <a:xfrm>
              <a:off x="7938693" y="5802738"/>
              <a:ext cx="592852" cy="269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D067BF6-200B-3B42-A354-A7831ADEA924}"/>
                    </a:ext>
                  </a:extLst>
                </p:cNvPr>
                <p:cNvSpPr txBox="1"/>
                <p:nvPr/>
              </p:nvSpPr>
              <p:spPr>
                <a:xfrm>
                  <a:off x="6403291" y="5778742"/>
                  <a:ext cx="523605" cy="3250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FFC000"/>
                                </a:solidFill>
                                <a:latin typeface="Cambria Math" panose="02040503050406030204" pitchFamily="18" charset="0"/>
                              </a:rPr>
                            </m:ctrlPr>
                          </m:sSubPr>
                          <m:e>
                            <m:r>
                              <a:rPr lang="de-DE" sz="1400" i="1">
                                <a:solidFill>
                                  <a:srgbClr val="FFC000"/>
                                </a:solidFill>
                                <a:latin typeface="Cambria Math" panose="02040503050406030204" pitchFamily="18" charset="0"/>
                              </a:rPr>
                              <m:t>𝑚</m:t>
                            </m:r>
                          </m:e>
                          <m:sub>
                            <m:r>
                              <a:rPr lang="de-DE" sz="1400" i="1">
                                <a:solidFill>
                                  <a:srgbClr val="FFC000"/>
                                </a:solidFill>
                                <a:latin typeface="Cambria Math" panose="02040503050406030204" pitchFamily="18" charset="0"/>
                              </a:rPr>
                              <m:t>𝑘𝑗</m:t>
                            </m:r>
                          </m:sub>
                        </m:sSub>
                      </m:oMath>
                    </m:oMathPara>
                  </a14:m>
                  <a:endParaRPr lang="en-GB" sz="1400" dirty="0">
                    <a:solidFill>
                      <a:srgbClr val="FFC000"/>
                    </a:solidFill>
                  </a:endParaRPr>
                </a:p>
              </p:txBody>
            </p:sp>
          </mc:Choice>
          <mc:Fallback xmlns="">
            <p:sp>
              <p:nvSpPr>
                <p:cNvPr id="38" name="TextBox 37">
                  <a:extLst>
                    <a:ext uri="{FF2B5EF4-FFF2-40B4-BE49-F238E27FC236}">
                      <a16:creationId xmlns:a16="http://schemas.microsoft.com/office/drawing/2014/main" id="{FD067BF6-200B-3B42-A354-A7831ADEA924}"/>
                    </a:ext>
                  </a:extLst>
                </p:cNvPr>
                <p:cNvSpPr txBox="1">
                  <a:spLocks noRot="1" noChangeAspect="1" noMove="1" noResize="1" noEditPoints="1" noAdjustHandles="1" noChangeArrowheads="1" noChangeShapeType="1" noTextEdit="1"/>
                </p:cNvSpPr>
                <p:nvPr/>
              </p:nvSpPr>
              <p:spPr>
                <a:xfrm>
                  <a:off x="6403291" y="5778742"/>
                  <a:ext cx="523605" cy="32508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56DF87B-D60A-3644-BF6F-E2F567CD23FF}"/>
                    </a:ext>
                  </a:extLst>
                </p:cNvPr>
                <p:cNvSpPr txBox="1"/>
                <p:nvPr/>
              </p:nvSpPr>
              <p:spPr>
                <a:xfrm>
                  <a:off x="8007340" y="5403218"/>
                  <a:ext cx="523605" cy="3250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i="1">
                                <a:solidFill>
                                  <a:schemeClr val="accent1"/>
                                </a:solidFill>
                                <a:latin typeface="Cambria Math" panose="02040503050406030204" pitchFamily="18" charset="0"/>
                              </a:rPr>
                              <m:t>3</m:t>
                            </m:r>
                            <m:r>
                              <a:rPr lang="de-DE" sz="1400" i="1">
                                <a:solidFill>
                                  <a:schemeClr val="accent1"/>
                                </a:solidFill>
                                <a:latin typeface="Cambria Math" panose="02040503050406030204" pitchFamily="18" charset="0"/>
                              </a:rPr>
                              <m:t>𝑗</m:t>
                            </m:r>
                          </m:sub>
                        </m:sSub>
                      </m:oMath>
                    </m:oMathPara>
                  </a14:m>
                  <a:endParaRPr lang="en-GB" sz="1400" dirty="0">
                    <a:solidFill>
                      <a:schemeClr val="accent1"/>
                    </a:solidFill>
                  </a:endParaRPr>
                </a:p>
              </p:txBody>
            </p:sp>
          </mc:Choice>
          <mc:Fallback xmlns="">
            <p:sp>
              <p:nvSpPr>
                <p:cNvPr id="39" name="TextBox 38">
                  <a:extLst>
                    <a:ext uri="{FF2B5EF4-FFF2-40B4-BE49-F238E27FC236}">
                      <a16:creationId xmlns:a16="http://schemas.microsoft.com/office/drawing/2014/main" id="{256DF87B-D60A-3644-BF6F-E2F567CD23FF}"/>
                    </a:ext>
                  </a:extLst>
                </p:cNvPr>
                <p:cNvSpPr txBox="1">
                  <a:spLocks noRot="1" noChangeAspect="1" noMove="1" noResize="1" noEditPoints="1" noAdjustHandles="1" noChangeArrowheads="1" noChangeShapeType="1" noTextEdit="1"/>
                </p:cNvSpPr>
                <p:nvPr/>
              </p:nvSpPr>
              <p:spPr>
                <a:xfrm>
                  <a:off x="8007340" y="5403218"/>
                  <a:ext cx="523605" cy="32508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E74869A-7998-FB46-B5B2-FA22722EF68C}"/>
                    </a:ext>
                  </a:extLst>
                </p:cNvPr>
                <p:cNvSpPr txBox="1"/>
                <p:nvPr/>
              </p:nvSpPr>
              <p:spPr>
                <a:xfrm>
                  <a:off x="8007940" y="5910171"/>
                  <a:ext cx="523605" cy="3250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i="1">
                                <a:solidFill>
                                  <a:schemeClr val="accent1"/>
                                </a:solidFill>
                                <a:latin typeface="Cambria Math" panose="02040503050406030204" pitchFamily="18" charset="0"/>
                              </a:rPr>
                              <m:t>4</m:t>
                            </m:r>
                            <m:r>
                              <a:rPr lang="de-DE" sz="1400" i="1">
                                <a:solidFill>
                                  <a:schemeClr val="accent1"/>
                                </a:solidFill>
                                <a:latin typeface="Cambria Math" panose="02040503050406030204" pitchFamily="18" charset="0"/>
                              </a:rPr>
                              <m:t>𝑗</m:t>
                            </m:r>
                          </m:sub>
                        </m:sSub>
                      </m:oMath>
                    </m:oMathPara>
                  </a14:m>
                  <a:endParaRPr lang="en-GB" sz="1400" dirty="0">
                    <a:solidFill>
                      <a:schemeClr val="accent1"/>
                    </a:solidFill>
                  </a:endParaRPr>
                </a:p>
              </p:txBody>
            </p:sp>
          </mc:Choice>
          <mc:Fallback xmlns="">
            <p:sp>
              <p:nvSpPr>
                <p:cNvPr id="40" name="TextBox 39">
                  <a:extLst>
                    <a:ext uri="{FF2B5EF4-FFF2-40B4-BE49-F238E27FC236}">
                      <a16:creationId xmlns:a16="http://schemas.microsoft.com/office/drawing/2014/main" id="{9E74869A-7998-FB46-B5B2-FA22722EF68C}"/>
                    </a:ext>
                  </a:extLst>
                </p:cNvPr>
                <p:cNvSpPr txBox="1">
                  <a:spLocks noRot="1" noChangeAspect="1" noMove="1" noResize="1" noEditPoints="1" noAdjustHandles="1" noChangeArrowheads="1" noChangeShapeType="1" noTextEdit="1"/>
                </p:cNvSpPr>
                <p:nvPr/>
              </p:nvSpPr>
              <p:spPr>
                <a:xfrm>
                  <a:off x="8007940" y="5910171"/>
                  <a:ext cx="523605" cy="325089"/>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371BDE7-C50C-9449-ABDD-3816FE761CA6}"/>
                    </a:ext>
                  </a:extLst>
                </p:cNvPr>
                <p:cNvSpPr txBox="1"/>
                <p:nvPr/>
              </p:nvSpPr>
              <p:spPr>
                <a:xfrm>
                  <a:off x="6766953" y="5170131"/>
                  <a:ext cx="519437" cy="3250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i="1">
                                <a:solidFill>
                                  <a:schemeClr val="accent1"/>
                                </a:solidFill>
                                <a:latin typeface="Cambria Math" panose="02040503050406030204" pitchFamily="18" charset="0"/>
                              </a:rPr>
                              <m:t>1</m:t>
                            </m:r>
                            <m:r>
                              <a:rPr lang="de-DE" sz="1400" i="1">
                                <a:solidFill>
                                  <a:schemeClr val="accent1"/>
                                </a:solidFill>
                                <a:latin typeface="Cambria Math" panose="02040503050406030204" pitchFamily="18" charset="0"/>
                              </a:rPr>
                              <m:t>𝑗</m:t>
                            </m:r>
                          </m:sub>
                        </m:sSub>
                      </m:oMath>
                    </m:oMathPara>
                  </a14:m>
                  <a:endParaRPr lang="en-GB" sz="1400" dirty="0">
                    <a:solidFill>
                      <a:schemeClr val="accent1"/>
                    </a:solidFill>
                  </a:endParaRPr>
                </a:p>
              </p:txBody>
            </p:sp>
          </mc:Choice>
          <mc:Fallback xmlns="">
            <p:sp>
              <p:nvSpPr>
                <p:cNvPr id="41" name="TextBox 40">
                  <a:extLst>
                    <a:ext uri="{FF2B5EF4-FFF2-40B4-BE49-F238E27FC236}">
                      <a16:creationId xmlns:a16="http://schemas.microsoft.com/office/drawing/2014/main" id="{A371BDE7-C50C-9449-ABDD-3816FE761CA6}"/>
                    </a:ext>
                  </a:extLst>
                </p:cNvPr>
                <p:cNvSpPr txBox="1">
                  <a:spLocks noRot="1" noChangeAspect="1" noMove="1" noResize="1" noEditPoints="1" noAdjustHandles="1" noChangeArrowheads="1" noChangeShapeType="1" noTextEdit="1"/>
                </p:cNvSpPr>
                <p:nvPr/>
              </p:nvSpPr>
              <p:spPr>
                <a:xfrm>
                  <a:off x="6766953" y="5170131"/>
                  <a:ext cx="519437" cy="32508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C43405D-B266-EB4B-9F2C-243565BC90F8}"/>
                    </a:ext>
                  </a:extLst>
                </p:cNvPr>
                <p:cNvSpPr txBox="1"/>
                <p:nvPr/>
              </p:nvSpPr>
              <p:spPr>
                <a:xfrm>
                  <a:off x="7598361" y="5170131"/>
                  <a:ext cx="523605" cy="3250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i="1">
                                <a:solidFill>
                                  <a:schemeClr val="accent1"/>
                                </a:solidFill>
                                <a:latin typeface="Cambria Math" panose="02040503050406030204" pitchFamily="18" charset="0"/>
                              </a:rPr>
                              <m:t>2</m:t>
                            </m:r>
                            <m:r>
                              <a:rPr lang="de-DE" sz="1400" i="1">
                                <a:solidFill>
                                  <a:schemeClr val="accent1"/>
                                </a:solidFill>
                                <a:latin typeface="Cambria Math" panose="02040503050406030204" pitchFamily="18" charset="0"/>
                              </a:rPr>
                              <m:t>𝑗</m:t>
                            </m:r>
                          </m:sub>
                        </m:sSub>
                      </m:oMath>
                    </m:oMathPara>
                  </a14:m>
                  <a:endParaRPr lang="en-GB" sz="1400" dirty="0">
                    <a:solidFill>
                      <a:schemeClr val="accent1"/>
                    </a:solidFill>
                  </a:endParaRPr>
                </a:p>
              </p:txBody>
            </p:sp>
          </mc:Choice>
          <mc:Fallback xmlns="">
            <p:sp>
              <p:nvSpPr>
                <p:cNvPr id="42" name="TextBox 41">
                  <a:extLst>
                    <a:ext uri="{FF2B5EF4-FFF2-40B4-BE49-F238E27FC236}">
                      <a16:creationId xmlns:a16="http://schemas.microsoft.com/office/drawing/2014/main" id="{AC43405D-B266-EB4B-9F2C-243565BC90F8}"/>
                    </a:ext>
                  </a:extLst>
                </p:cNvPr>
                <p:cNvSpPr txBox="1">
                  <a:spLocks noRot="1" noChangeAspect="1" noMove="1" noResize="1" noEditPoints="1" noAdjustHandles="1" noChangeArrowheads="1" noChangeShapeType="1" noTextEdit="1"/>
                </p:cNvSpPr>
                <p:nvPr/>
              </p:nvSpPr>
              <p:spPr>
                <a:xfrm>
                  <a:off x="7598361" y="5170131"/>
                  <a:ext cx="523605" cy="325089"/>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ACAB62C-D2BA-A649-BD3E-241F65E2600C}"/>
                    </a:ext>
                  </a:extLst>
                </p:cNvPr>
                <p:cNvSpPr txBox="1"/>
                <p:nvPr/>
              </p:nvSpPr>
              <p:spPr>
                <a:xfrm>
                  <a:off x="7258896" y="5973678"/>
                  <a:ext cx="402033" cy="3250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𝑔</m:t>
                            </m:r>
                          </m:e>
                          <m:sub>
                            <m:r>
                              <a:rPr lang="de-DE" sz="1400" i="1">
                                <a:solidFill>
                                  <a:schemeClr val="accent1"/>
                                </a:solidFill>
                                <a:latin typeface="Cambria Math" panose="02040503050406030204" pitchFamily="18" charset="0"/>
                              </a:rPr>
                              <m:t>𝑗</m:t>
                            </m:r>
                          </m:sub>
                        </m:sSub>
                      </m:oMath>
                    </m:oMathPara>
                  </a14:m>
                  <a:endParaRPr lang="en-GB" sz="1400" dirty="0">
                    <a:solidFill>
                      <a:schemeClr val="accent1"/>
                    </a:solidFill>
                  </a:endParaRPr>
                </a:p>
              </p:txBody>
            </p:sp>
          </mc:Choice>
          <mc:Fallback xmlns="">
            <p:sp>
              <p:nvSpPr>
                <p:cNvPr id="43" name="TextBox 42">
                  <a:extLst>
                    <a:ext uri="{FF2B5EF4-FFF2-40B4-BE49-F238E27FC236}">
                      <a16:creationId xmlns:a16="http://schemas.microsoft.com/office/drawing/2014/main" id="{FACAB62C-D2BA-A649-BD3E-241F65E2600C}"/>
                    </a:ext>
                  </a:extLst>
                </p:cNvPr>
                <p:cNvSpPr txBox="1">
                  <a:spLocks noRot="1" noChangeAspect="1" noMove="1" noResize="1" noEditPoints="1" noAdjustHandles="1" noChangeArrowheads="1" noChangeShapeType="1" noTextEdit="1"/>
                </p:cNvSpPr>
                <p:nvPr/>
              </p:nvSpPr>
              <p:spPr>
                <a:xfrm>
                  <a:off x="7258896" y="5973678"/>
                  <a:ext cx="402033" cy="325089"/>
                </a:xfrm>
                <a:prstGeom prst="rect">
                  <a:avLst/>
                </a:prstGeom>
                <a:blipFill>
                  <a:blip r:embed="rId18"/>
                  <a:stretch>
                    <a:fillRect/>
                  </a:stretch>
                </a:blipFill>
              </p:spPr>
              <p:txBody>
                <a:bodyPr/>
                <a:lstStyle/>
                <a:p>
                  <a:r>
                    <a:rPr lang="en-GB">
                      <a:noFill/>
                    </a:rPr>
                    <a:t> </a:t>
                  </a:r>
                </a:p>
              </p:txBody>
            </p:sp>
          </mc:Fallback>
        </mc:AlternateContent>
      </p:grpSp>
      <p:grpSp>
        <p:nvGrpSpPr>
          <p:cNvPr id="61" name="Group 60">
            <a:extLst>
              <a:ext uri="{FF2B5EF4-FFF2-40B4-BE49-F238E27FC236}">
                <a16:creationId xmlns:a16="http://schemas.microsoft.com/office/drawing/2014/main" id="{825A5B34-6885-0A4B-847D-B5B5B65C66F0}"/>
              </a:ext>
            </a:extLst>
          </p:cNvPr>
          <p:cNvGrpSpPr/>
          <p:nvPr/>
        </p:nvGrpSpPr>
        <p:grpSpPr>
          <a:xfrm>
            <a:off x="4221796" y="4885387"/>
            <a:ext cx="4072092" cy="1111324"/>
            <a:chOff x="2708799" y="5235439"/>
            <a:chExt cx="4072092" cy="1111324"/>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8EC2640-2A91-6F4F-8913-B939ABD64869}"/>
                    </a:ext>
                  </a:extLst>
                </p:cNvPr>
                <p:cNvSpPr txBox="1"/>
                <p:nvPr/>
              </p:nvSpPr>
              <p:spPr>
                <a:xfrm>
                  <a:off x="4449594" y="5663734"/>
                  <a:ext cx="984070" cy="408623"/>
                </a:xfrm>
                <a:prstGeom prst="roundRect">
                  <a:avLst/>
                </a:prstGeom>
              </p:spPr>
              <p:style>
                <a:lnRef idx="2">
                  <a:schemeClr val="dk1"/>
                </a:lnRef>
                <a:fillRef idx="1">
                  <a:schemeClr val="lt1"/>
                </a:fillRef>
                <a:effectRef idx="0">
                  <a:schemeClr val="dk1"/>
                </a:effectRef>
                <a:fontRef idx="minor">
                  <a:schemeClr val="dk1"/>
                </a:fontRef>
              </p:style>
              <p:txBody>
                <a:bodyPr wrap="square" lIns="72000" r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e>
                          <m:sub>
                            <m:r>
                              <a:rPr lang="de-DE" b="0" i="1" dirty="0" smtClean="0">
                                <a:solidFill>
                                  <a:schemeClr val="tx1"/>
                                </a:solidFill>
                                <a:latin typeface="Cambria Math" panose="02040503050406030204" pitchFamily="18" charset="0"/>
                              </a:rPr>
                              <m:t>2</m:t>
                            </m:r>
                          </m:sub>
                        </m:sSub>
                        <m:r>
                          <a:rPr lang="de-DE" i="1" dirty="0">
                            <a:solidFill>
                              <a:schemeClr val="tx1"/>
                            </a:solidFill>
                            <a:latin typeface="Cambria Math" panose="02040503050406030204" pitchFamily="18" charset="0"/>
                          </a:rPr>
                          <m:t>,</m:t>
                        </m:r>
                        <m:r>
                          <a:rPr lang="en-GB" i="1" dirty="0">
                            <a:solidFill>
                              <a:schemeClr val="tx1"/>
                            </a:solidFill>
                            <a:latin typeface="Cambria Math" panose="02040503050406030204" pitchFamily="18" charset="0"/>
                          </a:rPr>
                          <m:t> </m:t>
                        </m:r>
                        <m:sSub>
                          <m:sSubPr>
                            <m:ctrlPr>
                              <a:rPr lang="de-DE" i="1" dirty="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e>
                          <m:sub>
                            <m:r>
                              <a:rPr lang="de-DE" b="0" i="1" dirty="0" smtClean="0">
                                <a:solidFill>
                                  <a:schemeClr val="tx1"/>
                                </a:solidFill>
                                <a:latin typeface="Cambria Math" panose="02040503050406030204" pitchFamily="18" charset="0"/>
                              </a:rPr>
                              <m:t>3</m:t>
                            </m:r>
                          </m:sub>
                        </m:sSub>
                        <m:r>
                          <a:rPr lang="de-DE" i="1" dirty="0">
                            <a:solidFill>
                              <a:schemeClr val="tx1"/>
                            </a:solidFill>
                            <a:latin typeface="Cambria Math" panose="02040503050406030204" pitchFamily="18" charset="0"/>
                          </a:rPr>
                          <m:t>,</m:t>
                        </m:r>
                        <m:sSub>
                          <m:sSubPr>
                            <m:ctrlPr>
                              <a:rPr lang="de-DE" i="1" dirty="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𝑅</m:t>
                            </m:r>
                          </m:e>
                          <m:sub>
                            <m:r>
                              <a:rPr lang="de-DE" b="0" i="1" dirty="0" smtClean="0">
                                <a:solidFill>
                                  <a:schemeClr val="tx1"/>
                                </a:solidFill>
                                <a:latin typeface="Cambria Math" panose="02040503050406030204" pitchFamily="18" charset="0"/>
                              </a:rPr>
                              <m:t>4</m:t>
                            </m:r>
                          </m:sub>
                        </m:sSub>
                      </m:oMath>
                    </m:oMathPara>
                  </a14:m>
                  <a:endParaRPr lang="en-GB" dirty="0">
                    <a:solidFill>
                      <a:schemeClr val="tx1"/>
                    </a:solidFill>
                  </a:endParaRPr>
                </a:p>
              </p:txBody>
            </p:sp>
          </mc:Choice>
          <mc:Fallback xmlns="">
            <p:sp>
              <p:nvSpPr>
                <p:cNvPr id="45" name="TextBox 44">
                  <a:extLst>
                    <a:ext uri="{FF2B5EF4-FFF2-40B4-BE49-F238E27FC236}">
                      <a16:creationId xmlns:a16="http://schemas.microsoft.com/office/drawing/2014/main" id="{78EC2640-2A91-6F4F-8913-B939ABD64869}"/>
                    </a:ext>
                  </a:extLst>
                </p:cNvPr>
                <p:cNvSpPr txBox="1">
                  <a:spLocks noRot="1" noChangeAspect="1" noMove="1" noResize="1" noEditPoints="1" noAdjustHandles="1" noChangeArrowheads="1" noChangeShapeType="1" noTextEdit="1"/>
                </p:cNvSpPr>
                <p:nvPr/>
              </p:nvSpPr>
              <p:spPr>
                <a:xfrm>
                  <a:off x="4449594" y="5663734"/>
                  <a:ext cx="984070" cy="408623"/>
                </a:xfrm>
                <a:prstGeom prst="roundRect">
                  <a:avLst/>
                </a:prstGeom>
                <a:blipFill>
                  <a:blip r:embed="rId19"/>
                  <a:stretch>
                    <a:fillRect l="-2500"/>
                  </a:stretch>
                </a:blipFill>
              </p:spPr>
              <p:txBody>
                <a:bodyPr/>
                <a:lstStyle/>
                <a:p>
                  <a:r>
                    <a:rPr lang="en-GB">
                      <a:noFill/>
                    </a:rPr>
                    <a:t> </a:t>
                  </a:r>
                </a:p>
              </p:txBody>
            </p:sp>
          </mc:Fallback>
        </mc:AlternateContent>
        <p:cxnSp>
          <p:nvCxnSpPr>
            <p:cNvPr id="46" name="Straight Connector 45">
              <a:extLst>
                <a:ext uri="{FF2B5EF4-FFF2-40B4-BE49-F238E27FC236}">
                  <a16:creationId xmlns:a16="http://schemas.microsoft.com/office/drawing/2014/main" id="{68AE363E-EDBF-344C-97D1-FC90BB989ADB}"/>
                </a:ext>
              </a:extLst>
            </p:cNvPr>
            <p:cNvCxnSpPr>
              <a:cxnSpLocks/>
              <a:stCxn id="45" idx="1"/>
              <a:endCxn id="15" idx="3"/>
            </p:cNvCxnSpPr>
            <p:nvPr/>
          </p:nvCxnSpPr>
          <p:spPr>
            <a:xfrm flipH="1" flipV="1">
              <a:off x="2708799" y="5865532"/>
              <a:ext cx="1740795" cy="2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0C5802A-A570-2045-8658-845115C80254}"/>
                </a:ext>
              </a:extLst>
            </p:cNvPr>
            <p:cNvCxnSpPr>
              <a:cxnSpLocks/>
              <a:stCxn id="45" idx="0"/>
            </p:cNvCxnSpPr>
            <p:nvPr/>
          </p:nvCxnSpPr>
          <p:spPr>
            <a:xfrm flipH="1" flipV="1">
              <a:off x="4667308" y="5300696"/>
              <a:ext cx="274321" cy="363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F9067F6-893D-5244-B942-71A3FAC5ABA9}"/>
                </a:ext>
              </a:extLst>
            </p:cNvPr>
            <p:cNvCxnSpPr>
              <a:cxnSpLocks/>
              <a:stCxn id="45" idx="0"/>
            </p:cNvCxnSpPr>
            <p:nvPr/>
          </p:nvCxnSpPr>
          <p:spPr>
            <a:xfrm flipV="1">
              <a:off x="4941629" y="5300696"/>
              <a:ext cx="230689" cy="363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608019A-98E4-9E44-B3A2-2D30BA9D1A8F}"/>
                </a:ext>
              </a:extLst>
            </p:cNvPr>
            <p:cNvCxnSpPr>
              <a:cxnSpLocks/>
              <a:stCxn id="45" idx="3"/>
              <a:endCxn id="30" idx="1"/>
            </p:cNvCxnSpPr>
            <p:nvPr/>
          </p:nvCxnSpPr>
          <p:spPr>
            <a:xfrm flipV="1">
              <a:off x="5433664" y="5865532"/>
              <a:ext cx="1347227" cy="2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D1B94C0-A1FB-1E4F-91D7-0AE88ECE2BD3}"/>
                    </a:ext>
                  </a:extLst>
                </p:cNvPr>
                <p:cNvSpPr txBox="1"/>
                <p:nvPr/>
              </p:nvSpPr>
              <p:spPr>
                <a:xfrm>
                  <a:off x="3879869" y="5858848"/>
                  <a:ext cx="51174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FFC000"/>
                                </a:solidFill>
                                <a:latin typeface="Cambria Math" panose="02040503050406030204" pitchFamily="18" charset="0"/>
                              </a:rPr>
                            </m:ctrlPr>
                          </m:sSubPr>
                          <m:e>
                            <m:r>
                              <a:rPr lang="de-DE" sz="1400" i="1">
                                <a:solidFill>
                                  <a:srgbClr val="FFC000"/>
                                </a:solidFill>
                                <a:latin typeface="Cambria Math" panose="02040503050406030204" pitchFamily="18" charset="0"/>
                              </a:rPr>
                              <m:t>𝑚</m:t>
                            </m:r>
                          </m:e>
                          <m:sub>
                            <m:r>
                              <a:rPr lang="de-DE" sz="1400" i="1">
                                <a:solidFill>
                                  <a:srgbClr val="FFC000"/>
                                </a:solidFill>
                                <a:latin typeface="Cambria Math" panose="02040503050406030204" pitchFamily="18" charset="0"/>
                              </a:rPr>
                              <m:t>𝑖𝑘</m:t>
                            </m:r>
                          </m:sub>
                        </m:sSub>
                      </m:oMath>
                    </m:oMathPara>
                  </a14:m>
                  <a:endParaRPr lang="en-GB" sz="1400" dirty="0">
                    <a:solidFill>
                      <a:srgbClr val="FFC000"/>
                    </a:solidFill>
                  </a:endParaRPr>
                </a:p>
              </p:txBody>
            </p:sp>
          </mc:Choice>
          <mc:Fallback xmlns="">
            <p:sp>
              <p:nvSpPr>
                <p:cNvPr id="53" name="TextBox 52">
                  <a:extLst>
                    <a:ext uri="{FF2B5EF4-FFF2-40B4-BE49-F238E27FC236}">
                      <a16:creationId xmlns:a16="http://schemas.microsoft.com/office/drawing/2014/main" id="{9D1B94C0-A1FB-1E4F-91D7-0AE88ECE2BD3}"/>
                    </a:ext>
                  </a:extLst>
                </p:cNvPr>
                <p:cNvSpPr txBox="1">
                  <a:spLocks noRot="1" noChangeAspect="1" noMove="1" noResize="1" noEditPoints="1" noAdjustHandles="1" noChangeArrowheads="1" noChangeShapeType="1" noTextEdit="1"/>
                </p:cNvSpPr>
                <p:nvPr/>
              </p:nvSpPr>
              <p:spPr>
                <a:xfrm>
                  <a:off x="3879869" y="5858848"/>
                  <a:ext cx="511743" cy="307777"/>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D4AA48A-2065-9747-8BC7-8F91C455DFDB}"/>
                    </a:ext>
                  </a:extLst>
                </p:cNvPr>
                <p:cNvSpPr txBox="1"/>
                <p:nvPr/>
              </p:nvSpPr>
              <p:spPr>
                <a:xfrm>
                  <a:off x="5512243" y="5858848"/>
                  <a:ext cx="510204" cy="3250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FFC000"/>
                                </a:solidFill>
                                <a:latin typeface="Cambria Math" panose="02040503050406030204" pitchFamily="18" charset="0"/>
                              </a:rPr>
                            </m:ctrlPr>
                          </m:sSubPr>
                          <m:e>
                            <m:r>
                              <a:rPr lang="de-DE" sz="1400" i="1">
                                <a:solidFill>
                                  <a:srgbClr val="FFC000"/>
                                </a:solidFill>
                                <a:latin typeface="Cambria Math" panose="02040503050406030204" pitchFamily="18" charset="0"/>
                              </a:rPr>
                              <m:t>𝑚</m:t>
                            </m:r>
                          </m:e>
                          <m:sub>
                            <m:r>
                              <a:rPr lang="de-DE" sz="1400" i="1">
                                <a:solidFill>
                                  <a:srgbClr val="FFC000"/>
                                </a:solidFill>
                                <a:latin typeface="Cambria Math" panose="02040503050406030204" pitchFamily="18" charset="0"/>
                              </a:rPr>
                              <m:t>𝑗𝑘</m:t>
                            </m:r>
                          </m:sub>
                        </m:sSub>
                      </m:oMath>
                    </m:oMathPara>
                  </a14:m>
                  <a:endParaRPr lang="en-GB" sz="1400" dirty="0">
                    <a:solidFill>
                      <a:srgbClr val="FFC000"/>
                    </a:solidFill>
                  </a:endParaRPr>
                </a:p>
              </p:txBody>
            </p:sp>
          </mc:Choice>
          <mc:Fallback xmlns="">
            <p:sp>
              <p:nvSpPr>
                <p:cNvPr id="55" name="TextBox 54">
                  <a:extLst>
                    <a:ext uri="{FF2B5EF4-FFF2-40B4-BE49-F238E27FC236}">
                      <a16:creationId xmlns:a16="http://schemas.microsoft.com/office/drawing/2014/main" id="{FD4AA48A-2065-9747-8BC7-8F91C455DFDB}"/>
                    </a:ext>
                  </a:extLst>
                </p:cNvPr>
                <p:cNvSpPr txBox="1">
                  <a:spLocks noRot="1" noChangeAspect="1" noMove="1" noResize="1" noEditPoints="1" noAdjustHandles="1" noChangeArrowheads="1" noChangeShapeType="1" noTextEdit="1"/>
                </p:cNvSpPr>
                <p:nvPr/>
              </p:nvSpPr>
              <p:spPr>
                <a:xfrm>
                  <a:off x="5512243" y="5858848"/>
                  <a:ext cx="510204" cy="32508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B58B617-24C7-DA4A-BDF1-FA46FAC76A82}"/>
                    </a:ext>
                  </a:extLst>
                </p:cNvPr>
                <p:cNvSpPr txBox="1"/>
                <p:nvPr/>
              </p:nvSpPr>
              <p:spPr>
                <a:xfrm>
                  <a:off x="4261924" y="5235439"/>
                  <a:ext cx="5364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i="1">
                                <a:solidFill>
                                  <a:schemeClr val="accent1"/>
                                </a:solidFill>
                                <a:latin typeface="Cambria Math" panose="02040503050406030204" pitchFamily="18" charset="0"/>
                              </a:rPr>
                              <m:t>1</m:t>
                            </m:r>
                            <m:r>
                              <a:rPr lang="de-DE" sz="1400" i="1">
                                <a:solidFill>
                                  <a:schemeClr val="accent1"/>
                                </a:solidFill>
                                <a:latin typeface="Cambria Math" panose="02040503050406030204" pitchFamily="18" charset="0"/>
                              </a:rPr>
                              <m:t>𝑘</m:t>
                            </m:r>
                          </m:sub>
                        </m:sSub>
                      </m:oMath>
                    </m:oMathPara>
                  </a14:m>
                  <a:endParaRPr lang="en-GB" sz="1400" dirty="0">
                    <a:solidFill>
                      <a:schemeClr val="accent1"/>
                    </a:solidFill>
                  </a:endParaRPr>
                </a:p>
              </p:txBody>
            </p:sp>
          </mc:Choice>
          <mc:Fallback xmlns="">
            <p:sp>
              <p:nvSpPr>
                <p:cNvPr id="56" name="TextBox 55">
                  <a:extLst>
                    <a:ext uri="{FF2B5EF4-FFF2-40B4-BE49-F238E27FC236}">
                      <a16:creationId xmlns:a16="http://schemas.microsoft.com/office/drawing/2014/main" id="{6B58B617-24C7-DA4A-BDF1-FA46FAC76A82}"/>
                    </a:ext>
                  </a:extLst>
                </p:cNvPr>
                <p:cNvSpPr txBox="1">
                  <a:spLocks noRot="1" noChangeAspect="1" noMove="1" noResize="1" noEditPoints="1" noAdjustHandles="1" noChangeArrowheads="1" noChangeShapeType="1" noTextEdit="1"/>
                </p:cNvSpPr>
                <p:nvPr/>
              </p:nvSpPr>
              <p:spPr>
                <a:xfrm>
                  <a:off x="4261924" y="5235439"/>
                  <a:ext cx="536429" cy="307777"/>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12516555-C231-2746-B41C-CEEDC87E72C3}"/>
                    </a:ext>
                  </a:extLst>
                </p:cNvPr>
                <p:cNvSpPr txBox="1"/>
                <p:nvPr/>
              </p:nvSpPr>
              <p:spPr>
                <a:xfrm>
                  <a:off x="5093332" y="5235439"/>
                  <a:ext cx="5405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i="1">
                                <a:solidFill>
                                  <a:schemeClr val="accent1"/>
                                </a:solidFill>
                                <a:latin typeface="Cambria Math" panose="02040503050406030204" pitchFamily="18" charset="0"/>
                              </a:rPr>
                              <m:t>2</m:t>
                            </m:r>
                            <m:r>
                              <a:rPr lang="de-DE" sz="1400" i="1">
                                <a:solidFill>
                                  <a:schemeClr val="accent1"/>
                                </a:solidFill>
                                <a:latin typeface="Cambria Math" panose="02040503050406030204" pitchFamily="18" charset="0"/>
                              </a:rPr>
                              <m:t>𝑘</m:t>
                            </m:r>
                          </m:sub>
                        </m:sSub>
                      </m:oMath>
                    </m:oMathPara>
                  </a14:m>
                  <a:endParaRPr lang="en-GB" sz="1400" dirty="0">
                    <a:solidFill>
                      <a:schemeClr val="accent1"/>
                    </a:solidFill>
                  </a:endParaRPr>
                </a:p>
              </p:txBody>
            </p:sp>
          </mc:Choice>
          <mc:Fallback xmlns="">
            <p:sp>
              <p:nvSpPr>
                <p:cNvPr id="57" name="TextBox 56">
                  <a:extLst>
                    <a:ext uri="{FF2B5EF4-FFF2-40B4-BE49-F238E27FC236}">
                      <a16:creationId xmlns:a16="http://schemas.microsoft.com/office/drawing/2014/main" id="{12516555-C231-2746-B41C-CEEDC87E72C3}"/>
                    </a:ext>
                  </a:extLst>
                </p:cNvPr>
                <p:cNvSpPr txBox="1">
                  <a:spLocks noRot="1" noChangeAspect="1" noMove="1" noResize="1" noEditPoints="1" noAdjustHandles="1" noChangeArrowheads="1" noChangeShapeType="1" noTextEdit="1"/>
                </p:cNvSpPr>
                <p:nvPr/>
              </p:nvSpPr>
              <p:spPr>
                <a:xfrm>
                  <a:off x="5093332" y="5235439"/>
                  <a:ext cx="540597" cy="307777"/>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1CA03A6-7D0B-FA47-9B17-001AFE07CEA3}"/>
                    </a:ext>
                  </a:extLst>
                </p:cNvPr>
                <p:cNvSpPr txBox="1"/>
                <p:nvPr/>
              </p:nvSpPr>
              <p:spPr>
                <a:xfrm>
                  <a:off x="4753867" y="6038986"/>
                  <a:ext cx="41902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𝑔</m:t>
                            </m:r>
                          </m:e>
                          <m:sub>
                            <m:r>
                              <a:rPr lang="de-DE" sz="1400" i="1">
                                <a:solidFill>
                                  <a:schemeClr val="accent1"/>
                                </a:solidFill>
                                <a:latin typeface="Cambria Math" panose="02040503050406030204" pitchFamily="18" charset="0"/>
                              </a:rPr>
                              <m:t>𝑘</m:t>
                            </m:r>
                          </m:sub>
                        </m:sSub>
                      </m:oMath>
                    </m:oMathPara>
                  </a14:m>
                  <a:endParaRPr lang="en-GB" sz="1400" dirty="0">
                    <a:solidFill>
                      <a:schemeClr val="accent1"/>
                    </a:solidFill>
                  </a:endParaRPr>
                </a:p>
              </p:txBody>
            </p:sp>
          </mc:Choice>
          <mc:Fallback xmlns="">
            <p:sp>
              <p:nvSpPr>
                <p:cNvPr id="58" name="TextBox 57">
                  <a:extLst>
                    <a:ext uri="{FF2B5EF4-FFF2-40B4-BE49-F238E27FC236}">
                      <a16:creationId xmlns:a16="http://schemas.microsoft.com/office/drawing/2014/main" id="{F1CA03A6-7D0B-FA47-9B17-001AFE07CEA3}"/>
                    </a:ext>
                  </a:extLst>
                </p:cNvPr>
                <p:cNvSpPr txBox="1">
                  <a:spLocks noRot="1" noChangeAspect="1" noMove="1" noResize="1" noEditPoints="1" noAdjustHandles="1" noChangeArrowheads="1" noChangeShapeType="1" noTextEdit="1"/>
                </p:cNvSpPr>
                <p:nvPr/>
              </p:nvSpPr>
              <p:spPr>
                <a:xfrm>
                  <a:off x="4753867" y="6038986"/>
                  <a:ext cx="419024" cy="307777"/>
                </a:xfrm>
                <a:prstGeom prst="rect">
                  <a:avLst/>
                </a:prstGeom>
                <a:blipFill>
                  <a:blip r:embed="rId24"/>
                  <a:stretch>
                    <a:fillRect/>
                  </a:stretch>
                </a:blipFill>
              </p:spPr>
              <p:txBody>
                <a:bodyPr/>
                <a:lstStyle/>
                <a:p>
                  <a:r>
                    <a:rPr lang="en-GB">
                      <a:noFill/>
                    </a:rPr>
                    <a:t> </a:t>
                  </a:r>
                </a:p>
              </p:txBody>
            </p:sp>
          </mc:Fallback>
        </mc:AlternateContent>
      </p:grpSp>
      <p:grpSp>
        <p:nvGrpSpPr>
          <p:cNvPr id="47" name="Group 46">
            <a:extLst>
              <a:ext uri="{FF2B5EF4-FFF2-40B4-BE49-F238E27FC236}">
                <a16:creationId xmlns:a16="http://schemas.microsoft.com/office/drawing/2014/main" id="{5D7947BC-1525-1848-BD2E-4FFFA8D8A706}"/>
              </a:ext>
            </a:extLst>
          </p:cNvPr>
          <p:cNvGrpSpPr/>
          <p:nvPr/>
        </p:nvGrpSpPr>
        <p:grpSpPr>
          <a:xfrm>
            <a:off x="8139107" y="652643"/>
            <a:ext cx="2120642" cy="744179"/>
            <a:chOff x="1358857" y="5192309"/>
            <a:chExt cx="2120642" cy="744179"/>
          </a:xfrm>
        </p:grpSpPr>
        <p:sp>
          <p:nvSpPr>
            <p:cNvPr id="48" name="TextBox 47">
              <a:extLst>
                <a:ext uri="{FF2B5EF4-FFF2-40B4-BE49-F238E27FC236}">
                  <a16:creationId xmlns:a16="http://schemas.microsoft.com/office/drawing/2014/main" id="{5AABF42E-8356-9B4C-AE0D-700DA53941AE}"/>
                </a:ext>
              </a:extLst>
            </p:cNvPr>
            <p:cNvSpPr txBox="1"/>
            <p:nvPr/>
          </p:nvSpPr>
          <p:spPr>
            <a:xfrm>
              <a:off x="1358857" y="5192309"/>
              <a:ext cx="2120642" cy="744179"/>
            </a:xfrm>
            <a:prstGeom prst="cloudCallout">
              <a:avLst>
                <a:gd name="adj1" fmla="val -39525"/>
                <a:gd name="adj2" fmla="val 73054"/>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dirty="0"/>
            </a:p>
          </p:txBody>
        </p:sp>
        <p:sp>
          <p:nvSpPr>
            <p:cNvPr id="52" name="Rectangle 51">
              <a:extLst>
                <a:ext uri="{FF2B5EF4-FFF2-40B4-BE49-F238E27FC236}">
                  <a16:creationId xmlns:a16="http://schemas.microsoft.com/office/drawing/2014/main" id="{CBA74CB0-84E6-114E-BB96-6E9105D47C18}"/>
                </a:ext>
              </a:extLst>
            </p:cNvPr>
            <p:cNvSpPr/>
            <p:nvPr/>
          </p:nvSpPr>
          <p:spPr>
            <a:xfrm>
              <a:off x="1549119" y="5246804"/>
              <a:ext cx="1740118" cy="646331"/>
            </a:xfrm>
            <a:prstGeom prst="rect">
              <a:avLst/>
            </a:prstGeom>
          </p:spPr>
          <p:txBody>
            <a:bodyPr wrap="square">
              <a:spAutoFit/>
            </a:bodyPr>
            <a:lstStyle/>
            <a:p>
              <a:pPr algn="ctr"/>
              <a:r>
                <a:rPr lang="en-GB" dirty="0">
                  <a:solidFill>
                    <a:schemeClr val="bg1"/>
                  </a:solidFill>
                </a:rPr>
                <a:t>How can we find a subgraph?</a:t>
              </a:r>
            </a:p>
          </p:txBody>
        </p:sp>
      </p:grpSp>
    </p:spTree>
    <p:extLst>
      <p:ext uri="{BB962C8B-B14F-4D97-AF65-F5344CB8AC3E}">
        <p14:creationId xmlns:p14="http://schemas.microsoft.com/office/powerpoint/2010/main" val="366618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C58FC-3FB2-604F-AB02-5E79CF91D636}"/>
              </a:ext>
            </a:extLst>
          </p:cNvPr>
          <p:cNvSpPr>
            <a:spLocks noGrp="1"/>
          </p:cNvSpPr>
          <p:nvPr>
            <p:ph type="title"/>
          </p:nvPr>
        </p:nvSpPr>
        <p:spPr/>
        <p:txBody>
          <a:bodyPr/>
          <a:lstStyle/>
          <a:p>
            <a:r>
              <a:rPr lang="en-GB" dirty="0"/>
              <a:t>Query Answering in FO Jtrees: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36E1CC-918E-EA47-89A1-F01A44C973FB}"/>
                  </a:ext>
                </a:extLst>
              </p:cNvPr>
              <p:cNvSpPr>
                <a:spLocks noGrp="1"/>
              </p:cNvSpPr>
              <p:nvPr>
                <p:ph idx="1"/>
              </p:nvPr>
            </p:nvSpPr>
            <p:spPr/>
            <p:txBody>
              <a:bodyPr>
                <a:normAutofit/>
              </a:bodyPr>
              <a:lstStyle/>
              <a:p>
                <a:r>
                  <a:rPr lang="en-GB" dirty="0"/>
                  <a:t>E.g.,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𝑇𝑟𝑎𝑣𝑒𝑙</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𝑒𝑣𝑒</m:t>
                            </m:r>
                          </m:e>
                        </m:d>
                        <m:r>
                          <a:rPr lang="de-DE" b="0" i="1" dirty="0" smtClean="0">
                            <a:latin typeface="Cambria Math" panose="02040503050406030204" pitchFamily="18" charset="0"/>
                          </a:rPr>
                          <m:t>,</m:t>
                        </m:r>
                        <m:r>
                          <a:rPr lang="de-DE" b="0" i="1" dirty="0" smtClean="0">
                            <a:latin typeface="Cambria Math" panose="02040503050406030204" pitchFamily="18" charset="0"/>
                          </a:rPr>
                          <m:t>𝑇𝑟𝑒𝑎𝑡</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𝑒𝑣𝑒</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𝑚</m:t>
                                </m:r>
                              </m:e>
                              <m:sub>
                                <m:r>
                                  <a:rPr lang="de-DE" b="0" i="1" dirty="0" smtClean="0">
                                    <a:latin typeface="Cambria Math" panose="02040503050406030204" pitchFamily="18" charset="0"/>
                                  </a:rPr>
                                  <m:t>1</m:t>
                                </m:r>
                              </m:sub>
                            </m:sSub>
                          </m:e>
                        </m:d>
                      </m:e>
                    </m:d>
                  </m:oMath>
                </a14:m>
                <a:endParaRPr lang="en-GB" dirty="0"/>
              </a:p>
              <a:p>
                <a:pPr lvl="1"/>
                <a:r>
                  <a:rPr lang="en-GB" dirty="0"/>
                  <a:t>Subgraph: </a:t>
                </a:r>
                <a14:m>
                  <m:oMath xmlns:m="http://schemas.openxmlformats.org/officeDocument/2006/math">
                    <m:sSub>
                      <m:sSubPr>
                        <m:ctrlPr>
                          <a:rPr lang="de-DE" b="0" i="1" dirty="0" smtClean="0">
                            <a:solidFill>
                              <a:schemeClr val="accent1"/>
                            </a:solidFill>
                            <a:latin typeface="Cambria Math" panose="02040503050406030204" pitchFamily="18" charset="0"/>
                          </a:rPr>
                        </m:ctrlPr>
                      </m:sSubPr>
                      <m:e>
                        <m:r>
                          <a:rPr lang="en-GB" b="1" i="1" dirty="0" smtClean="0">
                            <a:solidFill>
                              <a:schemeClr val="accent1"/>
                            </a:solidFill>
                            <a:latin typeface="Cambria Math" panose="02040503050406030204" pitchFamily="18" charset="0"/>
                          </a:rPr>
                          <m:t>𝑪</m:t>
                        </m:r>
                      </m:e>
                      <m:sub>
                        <m:r>
                          <a:rPr lang="de-DE" b="0" i="1" dirty="0" smtClean="0">
                            <a:solidFill>
                              <a:schemeClr val="accent1"/>
                            </a:solidFill>
                            <a:latin typeface="Cambria Math" panose="02040503050406030204" pitchFamily="18" charset="0"/>
                          </a:rPr>
                          <m:t>2</m:t>
                        </m:r>
                      </m:sub>
                    </m:sSub>
                    <m:r>
                      <a:rPr lang="de-DE" b="0" i="1" dirty="0" smtClean="0">
                        <a:solidFill>
                          <a:schemeClr val="accent1"/>
                        </a:solidFill>
                        <a:latin typeface="Cambria Math" panose="02040503050406030204" pitchFamily="18" charset="0"/>
                      </a:rPr>
                      <m:t>,</m:t>
                    </m:r>
                    <m:sSub>
                      <m:sSubPr>
                        <m:ctrlPr>
                          <a:rPr lang="de-DE" b="0" i="1" dirty="0" smtClean="0">
                            <a:solidFill>
                              <a:schemeClr val="accent1"/>
                            </a:solidFill>
                            <a:latin typeface="Cambria Math" panose="02040503050406030204" pitchFamily="18" charset="0"/>
                          </a:rPr>
                        </m:ctrlPr>
                      </m:sSubPr>
                      <m:e>
                        <m:r>
                          <a:rPr lang="de-DE" b="1" i="1" dirty="0" smtClean="0">
                            <a:solidFill>
                              <a:schemeClr val="accent1"/>
                            </a:solidFill>
                            <a:latin typeface="Cambria Math" panose="02040503050406030204" pitchFamily="18" charset="0"/>
                          </a:rPr>
                          <m:t>𝑪</m:t>
                        </m:r>
                      </m:e>
                      <m:sub>
                        <m:r>
                          <a:rPr lang="de-DE" b="0" i="1" dirty="0" smtClean="0">
                            <a:solidFill>
                              <a:schemeClr val="accent1"/>
                            </a:solidFill>
                            <a:latin typeface="Cambria Math" panose="02040503050406030204" pitchFamily="18" charset="0"/>
                          </a:rPr>
                          <m:t>3</m:t>
                        </m:r>
                      </m:sub>
                    </m:sSub>
                  </m:oMath>
                </a14:m>
                <a:endParaRPr lang="en-GB" dirty="0"/>
              </a:p>
              <a:p>
                <a:pPr lvl="1"/>
                <a:r>
                  <a:rPr lang="en-GB" dirty="0"/>
                  <a:t>Submodel for query answering: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𝐺</m:t>
                        </m:r>
                      </m:e>
                      <m:sub>
                        <m:r>
                          <a:rPr lang="de-DE" b="1" i="1" dirty="0" smtClean="0">
                            <a:latin typeface="Cambria Math" panose="02040503050406030204" pitchFamily="18" charset="0"/>
                          </a:rPr>
                          <m:t>𝑸</m:t>
                        </m:r>
                      </m:sub>
                    </m:sSub>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sSub>
                          <m:sSubPr>
                            <m:ctrlPr>
                              <a:rPr lang="de-DE" b="0" i="1" dirty="0" smtClean="0">
                                <a:solidFill>
                                  <a:schemeClr val="accent1"/>
                                </a:solidFill>
                                <a:latin typeface="Cambria Math" panose="02040503050406030204" pitchFamily="18" charset="0"/>
                              </a:rPr>
                            </m:ctrlPr>
                          </m:sSubPr>
                          <m:e>
                            <m:r>
                              <a:rPr lang="de-DE" b="0" i="1" dirty="0" smtClean="0">
                                <a:solidFill>
                                  <a:schemeClr val="accent1"/>
                                </a:solidFill>
                                <a:latin typeface="Cambria Math" panose="02040503050406030204" pitchFamily="18" charset="0"/>
                              </a:rPr>
                              <m:t>𝑔</m:t>
                            </m:r>
                          </m:e>
                          <m:sub>
                            <m:r>
                              <a:rPr lang="de-DE" b="0" i="1" dirty="0" smtClean="0">
                                <a:solidFill>
                                  <a:schemeClr val="accent1"/>
                                </a:solidFill>
                                <a:latin typeface="Cambria Math" panose="02040503050406030204" pitchFamily="18" charset="0"/>
                              </a:rPr>
                              <m:t>2</m:t>
                            </m:r>
                          </m:sub>
                        </m:sSub>
                        <m:r>
                          <a:rPr lang="de-DE" b="0" i="1" dirty="0" smtClean="0">
                            <a:solidFill>
                              <a:schemeClr val="accent1"/>
                            </a:solidFill>
                            <a:latin typeface="Cambria Math" panose="02040503050406030204" pitchFamily="18" charset="0"/>
                          </a:rPr>
                          <m:t>,</m:t>
                        </m:r>
                        <m:sSub>
                          <m:sSubPr>
                            <m:ctrlPr>
                              <a:rPr lang="de-DE" b="0" i="1" dirty="0" smtClean="0">
                                <a:solidFill>
                                  <a:schemeClr val="accent1"/>
                                </a:solidFill>
                                <a:latin typeface="Cambria Math" panose="02040503050406030204" pitchFamily="18" charset="0"/>
                              </a:rPr>
                            </m:ctrlPr>
                          </m:sSubPr>
                          <m:e>
                            <m:r>
                              <a:rPr lang="de-DE" b="0" i="1" dirty="0" smtClean="0">
                                <a:solidFill>
                                  <a:schemeClr val="accent1"/>
                                </a:solidFill>
                                <a:latin typeface="Cambria Math" panose="02040503050406030204" pitchFamily="18" charset="0"/>
                              </a:rPr>
                              <m:t>𝑔</m:t>
                            </m:r>
                          </m:e>
                          <m:sub>
                            <m:r>
                              <a:rPr lang="de-DE" b="0" i="1" dirty="0" smtClean="0">
                                <a:solidFill>
                                  <a:schemeClr val="accent1"/>
                                </a:solidFill>
                                <a:latin typeface="Cambria Math" panose="02040503050406030204" pitchFamily="18" charset="0"/>
                              </a:rPr>
                              <m:t>3</m:t>
                            </m:r>
                          </m:sub>
                        </m:sSub>
                        <m:r>
                          <a:rPr lang="de-DE" b="0" i="1" dirty="0" smtClean="0">
                            <a:solidFill>
                              <a:schemeClr val="accent1"/>
                            </a:solidFill>
                            <a:latin typeface="Cambria Math" panose="02040503050406030204" pitchFamily="18" charset="0"/>
                          </a:rPr>
                          <m:t>,</m:t>
                        </m:r>
                        <m:sSub>
                          <m:sSubPr>
                            <m:ctrlPr>
                              <a:rPr lang="de-DE" b="0" i="1" dirty="0" smtClean="0">
                                <a:solidFill>
                                  <a:schemeClr val="accent1"/>
                                </a:solidFill>
                                <a:latin typeface="Cambria Math" panose="02040503050406030204" pitchFamily="18" charset="0"/>
                              </a:rPr>
                            </m:ctrlPr>
                          </m:sSubPr>
                          <m:e>
                            <m:r>
                              <a:rPr lang="de-DE" b="0" i="1" dirty="0" smtClean="0">
                                <a:solidFill>
                                  <a:schemeClr val="accent1"/>
                                </a:solidFill>
                                <a:latin typeface="Cambria Math" panose="02040503050406030204" pitchFamily="18" charset="0"/>
                              </a:rPr>
                              <m:t>𝑚</m:t>
                            </m:r>
                          </m:e>
                          <m:sub>
                            <m:r>
                              <a:rPr lang="de-DE" b="0" i="1" dirty="0" smtClean="0">
                                <a:solidFill>
                                  <a:schemeClr val="accent1"/>
                                </a:solidFill>
                                <a:latin typeface="Cambria Math" panose="02040503050406030204" pitchFamily="18" charset="0"/>
                              </a:rPr>
                              <m:t>12</m:t>
                            </m:r>
                          </m:sub>
                        </m:sSub>
                      </m:e>
                    </m:d>
                  </m:oMath>
                </a14:m>
                <a:endParaRPr lang="en-GB" dirty="0"/>
              </a:p>
              <a:p>
                <a:pPr lvl="2"/>
                <a:r>
                  <a:rPr lang="en-GB" dirty="0"/>
                  <a:t>Depicted right</a:t>
                </a:r>
              </a:p>
              <a:p>
                <a:pPr lvl="1"/>
                <a:r>
                  <a:rPr lang="en-GB" dirty="0"/>
                  <a:t>Call LVE with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b="1" i="1" dirty="0">
                            <a:latin typeface="Cambria Math" panose="02040503050406030204" pitchFamily="18" charset="0"/>
                          </a:rPr>
                          <m:t>𝑸</m:t>
                        </m:r>
                      </m:sub>
                    </m:sSub>
                  </m:oMath>
                </a14:m>
                <a:r>
                  <a:rPr lang="en-GB" dirty="0"/>
                  <a:t> and </a:t>
                </a:r>
                <a:br>
                  <a:rPr lang="en-GB" dirty="0"/>
                </a:br>
                <a14:m>
                  <m:oMath xmlns:m="http://schemas.openxmlformats.org/officeDocument/2006/math">
                    <m:r>
                      <a:rPr lang="de-DE" b="1" i="1" dirty="0">
                        <a:latin typeface="Cambria Math" panose="02040503050406030204" pitchFamily="18" charset="0"/>
                      </a:rPr>
                      <m:t>𝑸</m:t>
                    </m:r>
                    <m:r>
                      <a:rPr lang="de-DE" b="1" i="1" dirty="0" smtClean="0">
                        <a:latin typeface="Cambria Math" panose="02040503050406030204" pitchFamily="18" charset="0"/>
                      </a:rPr>
                      <m:t>=</m:t>
                    </m:r>
                    <m:d>
                      <m:dPr>
                        <m:begChr m:val="{"/>
                        <m:endChr m:val="}"/>
                        <m:ctrlPr>
                          <a:rPr lang="de-DE" b="1" i="1" dirty="0" smtClean="0">
                            <a:latin typeface="Cambria Math" panose="02040503050406030204" pitchFamily="18" charset="0"/>
                          </a:rPr>
                        </m:ctrlPr>
                      </m:dPr>
                      <m:e>
                        <m:r>
                          <a:rPr lang="de-DE" i="1" dirty="0">
                            <a:latin typeface="Cambria Math" panose="02040503050406030204" pitchFamily="18" charset="0"/>
                          </a:rPr>
                          <m:t>𝑇𝑟𝑎𝑣𝑒𝑙</m:t>
                        </m:r>
                        <m:d>
                          <m:dPr>
                            <m:ctrlPr>
                              <a:rPr lang="de-DE" i="1" dirty="0">
                                <a:latin typeface="Cambria Math" panose="02040503050406030204" pitchFamily="18" charset="0"/>
                              </a:rPr>
                            </m:ctrlPr>
                          </m:dPr>
                          <m:e>
                            <m:r>
                              <a:rPr lang="de-DE" i="1" dirty="0">
                                <a:latin typeface="Cambria Math" panose="02040503050406030204" pitchFamily="18" charset="0"/>
                              </a:rPr>
                              <m:t>𝑒𝑣𝑒</m:t>
                            </m:r>
                          </m:e>
                        </m:d>
                        <m:r>
                          <a:rPr lang="de-DE" i="1" dirty="0">
                            <a:latin typeface="Cambria Math" panose="02040503050406030204" pitchFamily="18" charset="0"/>
                          </a:rPr>
                          <m:t>,</m:t>
                        </m:r>
                        <m:r>
                          <a:rPr lang="de-DE" i="1" dirty="0">
                            <a:latin typeface="Cambria Math" panose="02040503050406030204" pitchFamily="18" charset="0"/>
                          </a:rPr>
                          <m:t>𝑇𝑟𝑒𝑎𝑡</m:t>
                        </m:r>
                        <m:d>
                          <m:dPr>
                            <m:ctrlPr>
                              <a:rPr lang="de-DE" i="1" dirty="0">
                                <a:latin typeface="Cambria Math" panose="02040503050406030204" pitchFamily="18" charset="0"/>
                              </a:rPr>
                            </m:ctrlPr>
                          </m:dPr>
                          <m:e>
                            <m:r>
                              <a:rPr lang="de-DE" i="1" dirty="0">
                                <a:latin typeface="Cambria Math" panose="02040503050406030204" pitchFamily="18" charset="0"/>
                              </a:rPr>
                              <m:t>𝑒𝑣𝑒</m:t>
                            </m:r>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𝑚</m:t>
                                </m:r>
                              </m:e>
                              <m:sub>
                                <m:r>
                                  <a:rPr lang="de-DE" i="1" dirty="0">
                                    <a:latin typeface="Cambria Math" panose="02040503050406030204" pitchFamily="18" charset="0"/>
                                  </a:rPr>
                                  <m:t>1</m:t>
                                </m:r>
                              </m:sub>
                            </m:sSub>
                          </m:e>
                        </m:d>
                      </m:e>
                    </m:d>
                  </m:oMath>
                </a14:m>
                <a:r>
                  <a:rPr lang="en-GB" dirty="0"/>
                  <a:t> </a:t>
                </a:r>
              </a:p>
              <a:p>
                <a:pPr lvl="2"/>
                <a:r>
                  <a:rPr lang="en-GB" dirty="0"/>
                  <a:t>Split off query terms</a:t>
                </a:r>
              </a:p>
              <a:p>
                <a:pPr lvl="2"/>
                <a:r>
                  <a:rPr lang="en-GB" dirty="0"/>
                  <a:t>Eliminate all non-query terms</a:t>
                </a:r>
              </a:p>
              <a:p>
                <a:pPr lvl="2"/>
                <a:r>
                  <a:rPr lang="en-GB" dirty="0"/>
                  <a:t>Normalise the result</a:t>
                </a:r>
              </a:p>
            </p:txBody>
          </p:sp>
        </mc:Choice>
        <mc:Fallback xmlns="">
          <p:sp>
            <p:nvSpPr>
              <p:cNvPr id="3" name="Content Placeholder 2">
                <a:extLst>
                  <a:ext uri="{FF2B5EF4-FFF2-40B4-BE49-F238E27FC236}">
                    <a16:creationId xmlns:a16="http://schemas.microsoft.com/office/drawing/2014/main" id="{1C36E1CC-918E-EA47-89A1-F01A44C973FB}"/>
                  </a:ext>
                </a:extLst>
              </p:cNvPr>
              <p:cNvSpPr>
                <a:spLocks noGrp="1" noRot="1" noChangeAspect="1" noMove="1" noResize="1" noEditPoints="1" noAdjustHandles="1" noChangeArrowheads="1" noChangeShapeType="1" noTextEdit="1"/>
              </p:cNvSpPr>
              <p:nvPr>
                <p:ph idx="1"/>
              </p:nvPr>
            </p:nvSpPr>
            <p:spPr>
              <a:blipFill>
                <a:blip r:embed="rId2"/>
                <a:stretch>
                  <a:fillRect l="-1436" t="-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CA19A0A-912D-C443-8409-CFE33F1FABB2}"/>
              </a:ext>
            </a:extLst>
          </p:cNvPr>
          <p:cNvSpPr>
            <a:spLocks noGrp="1"/>
          </p:cNvSpPr>
          <p:nvPr>
            <p:ph type="sldNum" sz="quarter" idx="4"/>
          </p:nvPr>
        </p:nvSpPr>
        <p:spPr/>
        <p:txBody>
          <a:bodyPr/>
          <a:lstStyle/>
          <a:p>
            <a:fld id="{67C9959E-8E6B-B04C-9955-EA096F41CA7A}" type="slidenum">
              <a:rPr lang="en-GB" smtClean="0"/>
              <a:t>57</a:t>
            </a:fld>
            <a:endParaRPr lang="en-GB"/>
          </a:p>
        </p:txBody>
      </p:sp>
      <p:sp>
        <p:nvSpPr>
          <p:cNvPr id="28" name="Date Placeholder 27">
            <a:extLst>
              <a:ext uri="{FF2B5EF4-FFF2-40B4-BE49-F238E27FC236}">
                <a16:creationId xmlns:a16="http://schemas.microsoft.com/office/drawing/2014/main" id="{878FC9FC-A6D1-B04C-8E5F-477A559CB6C2}"/>
              </a:ext>
            </a:extLst>
          </p:cNvPr>
          <p:cNvSpPr>
            <a:spLocks noGrp="1"/>
          </p:cNvSpPr>
          <p:nvPr>
            <p:ph type="dt" sz="half" idx="2"/>
          </p:nvPr>
        </p:nvSpPr>
        <p:spPr/>
        <p:txBody>
          <a:bodyPr/>
          <a:lstStyle/>
          <a:p>
            <a:r>
              <a:rPr lang="en-GB"/>
              <a:t>Exact Inference: LJT</a:t>
            </a:r>
            <a:endParaRPr lang="en-US" dirty="0"/>
          </a:p>
        </p:txBody>
      </p:sp>
      <p:sp>
        <p:nvSpPr>
          <p:cNvPr id="29" name="Footer Placeholder 28">
            <a:extLst>
              <a:ext uri="{FF2B5EF4-FFF2-40B4-BE49-F238E27FC236}">
                <a16:creationId xmlns:a16="http://schemas.microsoft.com/office/drawing/2014/main" id="{8420565A-A0A6-484B-BD3F-F680D71E33B6}"/>
              </a:ext>
            </a:extLst>
          </p:cNvPr>
          <p:cNvSpPr>
            <a:spLocks noGrp="1"/>
          </p:cNvSpPr>
          <p:nvPr>
            <p:ph type="ftr" sz="quarter" idx="3"/>
          </p:nvPr>
        </p:nvSpPr>
        <p:spPr/>
        <p:txBody>
          <a:bodyPr/>
          <a:lstStyle/>
          <a:p>
            <a:r>
              <a:rPr lang="en-GB"/>
              <a:t>T. Braun - StaRAI</a:t>
            </a:r>
          </a:p>
        </p:txBody>
      </p:sp>
      <p:grpSp>
        <p:nvGrpSpPr>
          <p:cNvPr id="54" name="Group 53">
            <a:extLst>
              <a:ext uri="{FF2B5EF4-FFF2-40B4-BE49-F238E27FC236}">
                <a16:creationId xmlns:a16="http://schemas.microsoft.com/office/drawing/2014/main" id="{9DA089C5-1BE2-C24F-8B10-C858C732936A}"/>
              </a:ext>
            </a:extLst>
          </p:cNvPr>
          <p:cNvGrpSpPr/>
          <p:nvPr/>
        </p:nvGrpSpPr>
        <p:grpSpPr>
          <a:xfrm>
            <a:off x="5543362" y="4919668"/>
            <a:ext cx="6288313" cy="952521"/>
            <a:chOff x="5589344" y="1663629"/>
            <a:chExt cx="6288313" cy="952521"/>
          </a:xfrm>
        </p:grpSpPr>
        <p:cxnSp>
          <p:nvCxnSpPr>
            <p:cNvPr id="55" name="Straight Connector 54">
              <a:extLst>
                <a:ext uri="{FF2B5EF4-FFF2-40B4-BE49-F238E27FC236}">
                  <a16:creationId xmlns:a16="http://schemas.microsoft.com/office/drawing/2014/main" id="{FE4EE507-9EF7-0242-BCFE-6F72DFF4F570}"/>
                </a:ext>
              </a:extLst>
            </p:cNvPr>
            <p:cNvCxnSpPr>
              <a:cxnSpLocks/>
              <a:stCxn id="76" idx="3"/>
              <a:endCxn id="80"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BC0E80-79B4-FB4E-B6C1-7064686DB936}"/>
                </a:ext>
              </a:extLst>
            </p:cNvPr>
            <p:cNvCxnSpPr>
              <a:cxnSpLocks/>
              <a:stCxn id="80" idx="3"/>
              <a:endCxn id="78" idx="1"/>
            </p:cNvCxnSpPr>
            <p:nvPr/>
          </p:nvCxnSpPr>
          <p:spPr>
            <a:xfrm>
              <a:off x="9525114" y="2021174"/>
              <a:ext cx="7296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755F5403-4C4D-D144-A0E6-CB9BF956FACA}"/>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73" name="TextBox 72">
                  <a:extLst>
                    <a:ext uri="{FF2B5EF4-FFF2-40B4-BE49-F238E27FC236}">
                      <a16:creationId xmlns:a16="http://schemas.microsoft.com/office/drawing/2014/main" id="{755F5403-4C4D-D144-A0E6-CB9BF956FAC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C81E2EC3-35C1-7748-9424-D4FDB0D0ABFE}"/>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74" name="TextBox 73">
                  <a:extLst>
                    <a:ext uri="{FF2B5EF4-FFF2-40B4-BE49-F238E27FC236}">
                      <a16:creationId xmlns:a16="http://schemas.microsoft.com/office/drawing/2014/main" id="{C81E2EC3-35C1-7748-9424-D4FDB0D0ABFE}"/>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4"/>
                  <a:stretch>
                    <a:fillRect/>
                  </a:stretch>
                </a:blipFill>
              </p:spPr>
              <p:txBody>
                <a:bodyPr/>
                <a:lstStyle/>
                <a:p>
                  <a:r>
                    <a:rPr lang="en-GB">
                      <a:noFill/>
                    </a:rPr>
                    <a:t> </a:t>
                  </a:r>
                </a:p>
              </p:txBody>
            </p:sp>
          </mc:Fallback>
        </mc:AlternateContent>
        <p:grpSp>
          <p:nvGrpSpPr>
            <p:cNvPr id="67" name="Group 66">
              <a:extLst>
                <a:ext uri="{FF2B5EF4-FFF2-40B4-BE49-F238E27FC236}">
                  <a16:creationId xmlns:a16="http://schemas.microsoft.com/office/drawing/2014/main" id="{402C581C-41C9-D947-9F66-11276C5465F1}"/>
                </a:ext>
              </a:extLst>
            </p:cNvPr>
            <p:cNvGrpSpPr/>
            <p:nvPr/>
          </p:nvGrpSpPr>
          <p:grpSpPr>
            <a:xfrm>
              <a:off x="7893400" y="1663629"/>
              <a:ext cx="1631714" cy="871319"/>
              <a:chOff x="3627257" y="4890630"/>
              <a:chExt cx="1631714" cy="871319"/>
            </a:xfrm>
          </p:grpSpPr>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5A2ADEAE-679A-0B45-930B-5DE70B99D42D}"/>
                      </a:ext>
                    </a:extLst>
                  </p:cNvPr>
                  <p:cNvSpPr txBox="1"/>
                  <p:nvPr/>
                </p:nvSpPr>
                <p:spPr>
                  <a:xfrm>
                    <a:off x="3932333" y="5546505"/>
                    <a:ext cx="1021562"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a:solidFill>
                                    <a:schemeClr val="accent1"/>
                                  </a:solidFill>
                                  <a:latin typeface="Cambria Math" charset="0"/>
                                </a:rPr>
                                <m:t>𝒈</m:t>
                              </m:r>
                            </m:e>
                            <m:sub>
                              <m:r>
                                <a:rPr lang="de-DE" sz="1400" b="1" i="1">
                                  <a:solidFill>
                                    <a:schemeClr val="accent1"/>
                                  </a:solidFill>
                                  <a:latin typeface="Cambria Math" charset="0"/>
                                </a:rPr>
                                <m:t>𝟐</m:t>
                              </m:r>
                            </m:sub>
                          </m:sSub>
                          <m:r>
                            <a:rPr lang="de-DE" sz="1400" b="1" i="1" smtClean="0">
                              <a:solidFill>
                                <a:schemeClr val="accent1"/>
                              </a:solidFill>
                              <a:latin typeface="Cambria Math" panose="02040503050406030204" pitchFamily="18" charset="0"/>
                            </a:rPr>
                            <m:t>,</m:t>
                          </m:r>
                          <m:sSub>
                            <m:sSubPr>
                              <m:ctrlPr>
                                <a:rPr lang="de-DE" sz="1400" b="1" i="1">
                                  <a:solidFill>
                                    <a:schemeClr val="accent1"/>
                                  </a:solidFill>
                                  <a:latin typeface="Cambria Math" panose="02040503050406030204" pitchFamily="18" charset="0"/>
                                </a:rPr>
                              </m:ctrlPr>
                            </m:sSubPr>
                            <m:e>
                              <m:r>
                                <a:rPr lang="de-DE" sz="1400" b="1" i="1">
                                  <a:solidFill>
                                    <a:schemeClr val="accent1"/>
                                  </a:solidFill>
                                  <a:latin typeface="Cambria Math" panose="02040503050406030204" pitchFamily="18" charset="0"/>
                                </a:rPr>
                                <m:t>𝒎</m:t>
                              </m:r>
                            </m:e>
                            <m:sub>
                              <m:r>
                                <a:rPr lang="de-DE" sz="1400" b="1" i="1">
                                  <a:solidFill>
                                    <a:schemeClr val="accent1"/>
                                  </a:solidFill>
                                  <a:latin typeface="Cambria Math" panose="02040503050406030204" pitchFamily="18" charset="0"/>
                                </a:rPr>
                                <m:t>𝟏𝟐</m:t>
                              </m:r>
                            </m:sub>
                          </m:sSub>
                          <m:r>
                            <a:rPr lang="de-DE" sz="1400" b="0" i="1" smtClean="0">
                              <a:solidFill>
                                <a:schemeClr val="tx1">
                                  <a:lumMod val="60000"/>
                                  <a:lumOff val="40000"/>
                                </a:schemeClr>
                              </a:solidFill>
                              <a:latin typeface="Cambria Math" panose="02040503050406030204" pitchFamily="18" charset="0"/>
                            </a:rPr>
                            <m:t>,</m:t>
                          </m:r>
                          <m:sSub>
                            <m:sSubPr>
                              <m:ctrlPr>
                                <a:rPr lang="de-DE" sz="1400" i="1">
                                  <a:solidFill>
                                    <a:srgbClr val="7030A0"/>
                                  </a:solidFill>
                                  <a:latin typeface="Cambria Math" panose="02040503050406030204" pitchFamily="18" charset="0"/>
                                </a:rPr>
                              </m:ctrlPr>
                            </m:sSubPr>
                            <m:e>
                              <m:r>
                                <a:rPr lang="de-DE" sz="1400" i="1">
                                  <a:solidFill>
                                    <a:srgbClr val="7030A0"/>
                                  </a:solidFill>
                                  <a:latin typeface="Cambria Math" panose="02040503050406030204" pitchFamily="18" charset="0"/>
                                </a:rPr>
                                <m:t>𝑚</m:t>
                              </m:r>
                            </m:e>
                            <m:sub>
                              <m:r>
                                <a:rPr lang="de-DE" sz="1400" i="1">
                                  <a:solidFill>
                                    <a:srgbClr val="7030A0"/>
                                  </a:solidFill>
                                  <a:latin typeface="Cambria Math" panose="02040503050406030204" pitchFamily="18" charset="0"/>
                                </a:rPr>
                                <m:t>32</m:t>
                              </m:r>
                            </m:sub>
                          </m:sSub>
                        </m:oMath>
                      </m:oMathPara>
                    </a14:m>
                    <a:endParaRPr lang="en-GB" sz="1400" dirty="0">
                      <a:solidFill>
                        <a:schemeClr val="tx1">
                          <a:lumMod val="60000"/>
                          <a:lumOff val="40000"/>
                        </a:schemeClr>
                      </a:solidFill>
                    </a:endParaRPr>
                  </a:p>
                </p:txBody>
              </p:sp>
            </mc:Choice>
            <mc:Fallback xmlns="">
              <p:sp>
                <p:nvSpPr>
                  <p:cNvPr id="79" name="TextBox 78">
                    <a:extLst>
                      <a:ext uri="{FF2B5EF4-FFF2-40B4-BE49-F238E27FC236}">
                        <a16:creationId xmlns:a16="http://schemas.microsoft.com/office/drawing/2014/main" id="{5A2ADEAE-679A-0B45-930B-5DE70B99D42D}"/>
                      </a:ext>
                    </a:extLst>
                  </p:cNvPr>
                  <p:cNvSpPr txBox="1">
                    <a:spLocks noRot="1" noChangeAspect="1" noMove="1" noResize="1" noEditPoints="1" noAdjustHandles="1" noChangeArrowheads="1" noChangeShapeType="1" noTextEdit="1"/>
                  </p:cNvSpPr>
                  <p:nvPr/>
                </p:nvSpPr>
                <p:spPr>
                  <a:xfrm>
                    <a:off x="3932333" y="5546505"/>
                    <a:ext cx="1021562" cy="215444"/>
                  </a:xfrm>
                  <a:prstGeom prst="rect">
                    <a:avLst/>
                  </a:prstGeom>
                  <a:blipFill>
                    <a:blip r:embed="rId5"/>
                    <a:stretch>
                      <a:fillRect l="-617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BC038C65-996F-0241-A08D-61A4E82A22CC}"/>
                      </a:ext>
                    </a:extLst>
                  </p:cNvPr>
                  <p:cNvSpPr txBox="1"/>
                  <p:nvPr/>
                </p:nvSpPr>
                <p:spPr>
                  <a:xfrm>
                    <a:off x="3627257" y="4890630"/>
                    <a:ext cx="1631714" cy="715089"/>
                  </a:xfrm>
                  <a:prstGeom prst="roundRect">
                    <a:avLst/>
                  </a:prstGeom>
                  <a:noFill/>
                  <a:ln w="38100">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80" name="TextBox 79">
                    <a:extLst>
                      <a:ext uri="{FF2B5EF4-FFF2-40B4-BE49-F238E27FC236}">
                        <a16:creationId xmlns:a16="http://schemas.microsoft.com/office/drawing/2014/main" id="{BC038C65-996F-0241-A08D-61A4E82A22CC}"/>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6"/>
                    <a:stretch>
                      <a:fillRect/>
                    </a:stretch>
                  </a:blipFill>
                  <a:ln w="38100">
                    <a:solidFill>
                      <a:schemeClr val="accent1"/>
                    </a:solidFill>
                  </a:ln>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5487962C-763C-6547-915E-58F6ED5837EC}"/>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9D2330B-3BD4-7A41-90BC-512AAAD4F200}"/>
                      </a:ext>
                    </a:extLst>
                  </p:cNvPr>
                  <p:cNvSpPr txBox="1"/>
                  <p:nvPr/>
                </p:nvSpPr>
                <p:spPr>
                  <a:xfrm>
                    <a:off x="7546774" y="5546505"/>
                    <a:ext cx="623504"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a:solidFill>
                                    <a:schemeClr val="accent1"/>
                                  </a:solidFill>
                                  <a:latin typeface="Cambria Math" charset="0"/>
                                </a:rPr>
                                <m:t>𝒈</m:t>
                              </m:r>
                            </m:e>
                            <m:sub>
                              <m:r>
                                <a:rPr lang="de-DE" sz="1400" b="1" i="1">
                                  <a:solidFill>
                                    <a:schemeClr val="accent1"/>
                                  </a:solidFill>
                                  <a:latin typeface="Cambria Math" charset="0"/>
                                </a:rPr>
                                <m:t>𝟑</m:t>
                              </m:r>
                            </m:sub>
                          </m:sSub>
                          <m:r>
                            <a:rPr lang="de-DE" sz="1400" b="0" i="1" smtClean="0">
                              <a:solidFill>
                                <a:srgbClr val="7030A0"/>
                              </a:solidFill>
                              <a:latin typeface="Cambria Math" panose="02040503050406030204" pitchFamily="18" charset="0"/>
                            </a:rPr>
                            <m:t>,</m:t>
                          </m:r>
                          <m:sSub>
                            <m:sSubPr>
                              <m:ctrlPr>
                                <a:rPr lang="de-DE" sz="1400" i="1">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23</m:t>
                              </m:r>
                            </m:sub>
                          </m:sSub>
                        </m:oMath>
                      </m:oMathPara>
                    </a14:m>
                    <a:endParaRPr lang="en-GB" sz="1400" dirty="0">
                      <a:solidFill>
                        <a:srgbClr val="7030A0"/>
                      </a:solidFill>
                    </a:endParaRPr>
                  </a:p>
                </p:txBody>
              </p:sp>
            </mc:Choice>
            <mc:Fallback xmlns="">
              <p:sp>
                <p:nvSpPr>
                  <p:cNvPr id="77" name="TextBox 76">
                    <a:extLst>
                      <a:ext uri="{FF2B5EF4-FFF2-40B4-BE49-F238E27FC236}">
                        <a16:creationId xmlns:a16="http://schemas.microsoft.com/office/drawing/2014/main" id="{29D2330B-3BD4-7A41-90BC-512AAAD4F200}"/>
                      </a:ext>
                    </a:extLst>
                  </p:cNvPr>
                  <p:cNvSpPr txBox="1">
                    <a:spLocks noRot="1" noChangeAspect="1" noMove="1" noResize="1" noEditPoints="1" noAdjustHandles="1" noChangeArrowheads="1" noChangeShapeType="1" noTextEdit="1"/>
                  </p:cNvSpPr>
                  <p:nvPr/>
                </p:nvSpPr>
                <p:spPr>
                  <a:xfrm>
                    <a:off x="7546774" y="5546505"/>
                    <a:ext cx="623504" cy="215444"/>
                  </a:xfrm>
                  <a:prstGeom prst="rect">
                    <a:avLst/>
                  </a:prstGeom>
                  <a:blipFill>
                    <a:blip r:embed="rId7"/>
                    <a:stretch>
                      <a:fillRect l="-800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64FC2A5A-124E-8E4F-ADD0-F74F13E0BF1E}"/>
                      </a:ext>
                    </a:extLst>
                  </p:cNvPr>
                  <p:cNvSpPr txBox="1"/>
                  <p:nvPr/>
                </p:nvSpPr>
                <p:spPr>
                  <a:xfrm>
                    <a:off x="7047431" y="4890630"/>
                    <a:ext cx="1622190" cy="715089"/>
                  </a:xfrm>
                  <a:prstGeom prst="roundRect">
                    <a:avLst/>
                  </a:prstGeom>
                  <a:noFill/>
                  <a:ln w="38100">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8" name="TextBox 77">
                    <a:extLst>
                      <a:ext uri="{FF2B5EF4-FFF2-40B4-BE49-F238E27FC236}">
                        <a16:creationId xmlns:a16="http://schemas.microsoft.com/office/drawing/2014/main" id="{64FC2A5A-124E-8E4F-ADD0-F74F13E0BF1E}"/>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8"/>
                    <a:stretch>
                      <a:fillRect/>
                    </a:stretch>
                  </a:blipFill>
                  <a:ln w="38100">
                    <a:solidFill>
                      <a:schemeClr val="accent1"/>
                    </a:solidFill>
                  </a:ln>
                </p:spPr>
                <p:txBody>
                  <a:bodyPr/>
                  <a:lstStyle/>
                  <a:p>
                    <a:r>
                      <a:rPr lang="en-GB">
                        <a:noFill/>
                      </a:rPr>
                      <a:t> </a:t>
                    </a:r>
                  </a:p>
                </p:txBody>
              </p:sp>
            </mc:Fallback>
          </mc:AlternateContent>
        </p:grpSp>
        <p:grpSp>
          <p:nvGrpSpPr>
            <p:cNvPr id="69" name="Group 68">
              <a:extLst>
                <a:ext uri="{FF2B5EF4-FFF2-40B4-BE49-F238E27FC236}">
                  <a16:creationId xmlns:a16="http://schemas.microsoft.com/office/drawing/2014/main" id="{36EFE109-706C-9349-A2A5-34BD0EADDD03}"/>
                </a:ext>
              </a:extLst>
            </p:cNvPr>
            <p:cNvGrpSpPr/>
            <p:nvPr/>
          </p:nvGrpSpPr>
          <p:grpSpPr>
            <a:xfrm>
              <a:off x="5589344" y="1663630"/>
              <a:ext cx="1532812" cy="871784"/>
              <a:chOff x="280471" y="4890630"/>
              <a:chExt cx="1532812" cy="871784"/>
            </a:xfrm>
          </p:grpSpPr>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269635B-739A-4D47-BF78-67C649475B84}"/>
                      </a:ext>
                    </a:extLst>
                  </p:cNvPr>
                  <p:cNvSpPr txBox="1"/>
                  <p:nvPr/>
                </p:nvSpPr>
                <p:spPr>
                  <a:xfrm>
                    <a:off x="614411" y="5546970"/>
                    <a:ext cx="852798"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r>
                            <a:rPr lang="de-DE" sz="1400" b="0" i="1" smtClean="0">
                              <a:solidFill>
                                <a:schemeClr val="accent6"/>
                              </a:solidFill>
                              <a:latin typeface="Cambria Math" panose="02040503050406030204" pitchFamily="18" charset="0"/>
                            </a:rPr>
                            <m:t>,</m:t>
                          </m:r>
                          <m:sSub>
                            <m:sSubPr>
                              <m:ctrlPr>
                                <a:rPr lang="de-DE" sz="1400" i="1">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accent6"/>
                      </a:solidFill>
                    </a:endParaRPr>
                  </a:p>
                </p:txBody>
              </p:sp>
            </mc:Choice>
            <mc:Fallback xmlns="">
              <p:sp>
                <p:nvSpPr>
                  <p:cNvPr id="75" name="TextBox 74">
                    <a:extLst>
                      <a:ext uri="{FF2B5EF4-FFF2-40B4-BE49-F238E27FC236}">
                        <a16:creationId xmlns:a16="http://schemas.microsoft.com/office/drawing/2014/main" id="{8269635B-739A-4D47-BF78-67C649475B84}"/>
                      </a:ext>
                    </a:extLst>
                  </p:cNvPr>
                  <p:cNvSpPr txBox="1">
                    <a:spLocks noRot="1" noChangeAspect="1" noMove="1" noResize="1" noEditPoints="1" noAdjustHandles="1" noChangeArrowheads="1" noChangeShapeType="1" noTextEdit="1"/>
                  </p:cNvSpPr>
                  <p:nvPr/>
                </p:nvSpPr>
                <p:spPr>
                  <a:xfrm>
                    <a:off x="614411" y="5546970"/>
                    <a:ext cx="852798" cy="215444"/>
                  </a:xfrm>
                  <a:prstGeom prst="rect">
                    <a:avLst/>
                  </a:prstGeom>
                  <a:blipFill>
                    <a:blip r:embed="rId9"/>
                    <a:stretch>
                      <a:fillRect l="-73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8A17595-799F-EF4E-A753-C3DDB32BBBDD}"/>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10"/>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DEC03E08-42B5-9A41-9F88-2B525D193CE5}"/>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1"/>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1C10341D-7134-1448-B5A7-7F24966E3418}"/>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E8065214-4E82-344D-BA92-CC67123F67DB}"/>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3"/>
                  <a:stretch>
                    <a:fillRect/>
                  </a:stretch>
                </a:blipFill>
              </p:spPr>
              <p:txBody>
                <a:bodyPr/>
                <a:lstStyle/>
                <a:p>
                  <a:r>
                    <a:rPr lang="en-GB">
                      <a:noFill/>
                    </a:rPr>
                    <a:t> </a:t>
                  </a:r>
                </a:p>
              </p:txBody>
            </p:sp>
          </mc:Fallback>
        </mc:AlternateContent>
      </p:grpSp>
      <p:grpSp>
        <p:nvGrpSpPr>
          <p:cNvPr id="81" name="Group 80">
            <a:extLst>
              <a:ext uri="{FF2B5EF4-FFF2-40B4-BE49-F238E27FC236}">
                <a16:creationId xmlns:a16="http://schemas.microsoft.com/office/drawing/2014/main" id="{71554014-D848-2942-8504-D81AD35963CA}"/>
              </a:ext>
            </a:extLst>
          </p:cNvPr>
          <p:cNvGrpSpPr/>
          <p:nvPr/>
        </p:nvGrpSpPr>
        <p:grpSpPr>
          <a:xfrm>
            <a:off x="7069674" y="1831365"/>
            <a:ext cx="4761336" cy="2370535"/>
            <a:chOff x="6906687" y="3532117"/>
            <a:chExt cx="4761336" cy="2370535"/>
          </a:xfrm>
        </p:grpSpPr>
        <p:grpSp>
          <p:nvGrpSpPr>
            <p:cNvPr id="82" name="Group 81">
              <a:extLst>
                <a:ext uri="{FF2B5EF4-FFF2-40B4-BE49-F238E27FC236}">
                  <a16:creationId xmlns:a16="http://schemas.microsoft.com/office/drawing/2014/main" id="{D548C298-D5FB-3A44-8AF8-F20D58E10C95}"/>
                </a:ext>
              </a:extLst>
            </p:cNvPr>
            <p:cNvGrpSpPr/>
            <p:nvPr/>
          </p:nvGrpSpPr>
          <p:grpSpPr>
            <a:xfrm>
              <a:off x="9127170" y="3532117"/>
              <a:ext cx="558330" cy="552081"/>
              <a:chOff x="9540595" y="2902693"/>
              <a:chExt cx="558330" cy="552081"/>
            </a:xfrm>
          </p:grpSpPr>
          <p:cxnSp>
            <p:nvCxnSpPr>
              <p:cNvPr id="112" name="Straight Connector 111">
                <a:extLst>
                  <a:ext uri="{FF2B5EF4-FFF2-40B4-BE49-F238E27FC236}">
                    <a16:creationId xmlns:a16="http://schemas.microsoft.com/office/drawing/2014/main" id="{89BF1F2F-C13B-3D49-A499-572DF89A96AF}"/>
                  </a:ext>
                </a:extLst>
              </p:cNvPr>
              <p:cNvCxnSpPr>
                <a:cxnSpLocks/>
                <a:stCxn id="87" idx="0"/>
                <a:endCxn id="115" idx="2"/>
              </p:cNvCxnSpPr>
              <p:nvPr/>
            </p:nvCxnSpPr>
            <p:spPr>
              <a:xfrm flipH="1" flipV="1">
                <a:off x="9649684" y="3085607"/>
                <a:ext cx="1" cy="369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F2CEAF1B-C563-7147-93F9-5D4F3EDBBCAE}"/>
                  </a:ext>
                </a:extLst>
              </p:cNvPr>
              <p:cNvGrpSpPr/>
              <p:nvPr/>
            </p:nvGrpSpPr>
            <p:grpSpPr>
              <a:xfrm>
                <a:off x="9540595" y="2902693"/>
                <a:ext cx="558330" cy="392206"/>
                <a:chOff x="9540595" y="2902693"/>
                <a:chExt cx="558330" cy="392206"/>
              </a:xfrm>
            </p:grpSpPr>
            <p:sp>
              <p:nvSpPr>
                <p:cNvPr id="114" name="Rectangle 113">
                  <a:extLst>
                    <a:ext uri="{FF2B5EF4-FFF2-40B4-BE49-F238E27FC236}">
                      <a16:creationId xmlns:a16="http://schemas.microsoft.com/office/drawing/2014/main" id="{CD207116-5101-C54F-9E7E-FBC26E974C75}"/>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37B677C4-EAC6-1B4B-A2F3-7B4208B3EEC9}"/>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7AD88DED-38E2-D24F-8413-C71BF9BE12AB}"/>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A6C1BE06-1F50-7847-8C56-E832639CA505}"/>
                        </a:ext>
                      </a:extLst>
                    </p:cNvPr>
                    <p:cNvSpPr txBox="1"/>
                    <p:nvPr/>
                  </p:nvSpPr>
                  <p:spPr>
                    <a:xfrm>
                      <a:off x="9772810" y="3017900"/>
                      <a:ext cx="326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i="1">
                                    <a:latin typeface="Cambria Math" charset="0"/>
                                  </a:rPr>
                                  <m:t>𝑔</m:t>
                                </m:r>
                              </m:e>
                              <m:sub>
                                <m:r>
                                  <a:rPr lang="de-DE" i="1">
                                    <a:latin typeface="Cambria Math" charset="0"/>
                                  </a:rPr>
                                  <m:t>1</m:t>
                                </m:r>
                              </m:sub>
                              <m:sup>
                                <m:r>
                                  <a:rPr lang="de-DE" b="0" i="1" smtClean="0">
                                    <a:latin typeface="Cambria Math" panose="02040503050406030204" pitchFamily="18" charset="0"/>
                                  </a:rPr>
                                  <m:t>′′</m:t>
                                </m:r>
                              </m:sup>
                            </m:sSubSup>
                          </m:oMath>
                        </m:oMathPara>
                      </a14:m>
                      <a:endParaRPr lang="en-GB" dirty="0"/>
                    </a:p>
                  </p:txBody>
                </p:sp>
              </mc:Choice>
              <mc:Fallback xmlns="">
                <p:sp>
                  <p:nvSpPr>
                    <p:cNvPr id="117" name="TextBox 116">
                      <a:extLst>
                        <a:ext uri="{FF2B5EF4-FFF2-40B4-BE49-F238E27FC236}">
                          <a16:creationId xmlns:a16="http://schemas.microsoft.com/office/drawing/2014/main" id="{A6C1BE06-1F50-7847-8C56-E832639CA505}"/>
                        </a:ext>
                      </a:extLst>
                    </p:cNvPr>
                    <p:cNvSpPr txBox="1">
                      <a:spLocks noRot="1" noChangeAspect="1" noMove="1" noResize="1" noEditPoints="1" noAdjustHandles="1" noChangeArrowheads="1" noChangeShapeType="1" noTextEdit="1"/>
                    </p:cNvSpPr>
                    <p:nvPr/>
                  </p:nvSpPr>
                  <p:spPr>
                    <a:xfrm>
                      <a:off x="9772810" y="3017900"/>
                      <a:ext cx="326115" cy="276999"/>
                    </a:xfrm>
                    <a:prstGeom prst="rect">
                      <a:avLst/>
                    </a:prstGeom>
                    <a:blipFill>
                      <a:blip r:embed="rId14"/>
                      <a:stretch>
                        <a:fillRect l="-15385" r="-3846"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85" name="Oval 84">
                  <a:extLst>
                    <a:ext uri="{FF2B5EF4-FFF2-40B4-BE49-F238E27FC236}">
                      <a16:creationId xmlns:a16="http://schemas.microsoft.com/office/drawing/2014/main" id="{9D704A1E-6465-A840-A0FB-E8EDF7AEF580}"/>
                    </a:ext>
                  </a:extLst>
                </p:cNvPr>
                <p:cNvSpPr/>
                <p:nvPr/>
              </p:nvSpPr>
              <p:spPr>
                <a:xfrm>
                  <a:off x="8641260" y="5513139"/>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6" name="Oval 145">
                  <a:extLst>
                    <a:ext uri="{FF2B5EF4-FFF2-40B4-BE49-F238E27FC236}">
                      <a16:creationId xmlns:a16="http://schemas.microsoft.com/office/drawing/2014/main" id="{2D8971EC-6057-124F-8650-8F89B168995F}"/>
                    </a:ext>
                  </a:extLst>
                </p:cNvPr>
                <p:cNvSpPr>
                  <a:spLocks noRot="1" noChangeAspect="1" noMove="1" noResize="1" noEditPoints="1" noAdjustHandles="1" noChangeArrowheads="1" noChangeShapeType="1" noTextEdit="1"/>
                </p:cNvSpPr>
                <p:nvPr/>
              </p:nvSpPr>
              <p:spPr>
                <a:xfrm>
                  <a:off x="8641260" y="5513139"/>
                  <a:ext cx="1189998"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Oval 85">
                  <a:extLst>
                    <a:ext uri="{FF2B5EF4-FFF2-40B4-BE49-F238E27FC236}">
                      <a16:creationId xmlns:a16="http://schemas.microsoft.com/office/drawing/2014/main" id="{3B1B26A4-07DC-7944-9B0E-8BF5FA2D3A4F}"/>
                    </a:ext>
                  </a:extLst>
                </p:cNvPr>
                <p:cNvSpPr/>
                <p:nvPr/>
              </p:nvSpPr>
              <p:spPr>
                <a:xfrm>
                  <a:off x="6906687" y="4774936"/>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4BD07052-BC33-594A-A403-191A3E575926}"/>
                    </a:ext>
                  </a:extLst>
                </p:cNvPr>
                <p:cNvSpPr>
                  <a:spLocks noRot="1" noChangeAspect="1" noMove="1" noResize="1" noEditPoints="1" noAdjustHandles="1" noChangeArrowheads="1" noChangeShapeType="1" noTextEdit="1"/>
                </p:cNvSpPr>
                <p:nvPr/>
              </p:nvSpPr>
              <p:spPr>
                <a:xfrm>
                  <a:off x="6906687" y="4774936"/>
                  <a:ext cx="1536412"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Oval 86">
                  <a:extLst>
                    <a:ext uri="{FF2B5EF4-FFF2-40B4-BE49-F238E27FC236}">
                      <a16:creationId xmlns:a16="http://schemas.microsoft.com/office/drawing/2014/main" id="{F0AA46C6-EE8D-FF41-98A0-2F38F25B079A}"/>
                    </a:ext>
                  </a:extLst>
                </p:cNvPr>
                <p:cNvSpPr/>
                <p:nvPr/>
              </p:nvSpPr>
              <p:spPr>
                <a:xfrm>
                  <a:off x="8856935" y="4084198"/>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8" name="Oval 147">
                  <a:extLst>
                    <a:ext uri="{FF2B5EF4-FFF2-40B4-BE49-F238E27FC236}">
                      <a16:creationId xmlns:a16="http://schemas.microsoft.com/office/drawing/2014/main" id="{E6F7D290-C626-9642-AAEC-9101372533AD}"/>
                    </a:ext>
                  </a:extLst>
                </p:cNvPr>
                <p:cNvSpPr>
                  <a:spLocks noRot="1" noChangeAspect="1" noMove="1" noResize="1" noEditPoints="1" noAdjustHandles="1" noChangeArrowheads="1" noChangeShapeType="1" noTextEdit="1"/>
                </p:cNvSpPr>
                <p:nvPr/>
              </p:nvSpPr>
              <p:spPr>
                <a:xfrm>
                  <a:off x="8856935" y="4084198"/>
                  <a:ext cx="758649" cy="389513"/>
                </a:xfrm>
                <a:prstGeom prst="ellipse">
                  <a:avLst/>
                </a:prstGeom>
                <a:blipFill>
                  <a:blip r:embed="rId17"/>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Oval 87">
                  <a:extLst>
                    <a:ext uri="{FF2B5EF4-FFF2-40B4-BE49-F238E27FC236}">
                      <a16:creationId xmlns:a16="http://schemas.microsoft.com/office/drawing/2014/main" id="{2164DFA1-5127-244D-93E7-A3991AAB3BAC}"/>
                    </a:ext>
                  </a:extLst>
                </p:cNvPr>
                <p:cNvSpPr/>
                <p:nvPr/>
              </p:nvSpPr>
              <p:spPr>
                <a:xfrm>
                  <a:off x="9875812" y="4774936"/>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49" name="Oval 148">
                  <a:extLst>
                    <a:ext uri="{FF2B5EF4-FFF2-40B4-BE49-F238E27FC236}">
                      <a16:creationId xmlns:a16="http://schemas.microsoft.com/office/drawing/2014/main" id="{924D3C87-EB83-4A49-8095-793C5EF16DA0}"/>
                    </a:ext>
                  </a:extLst>
                </p:cNvPr>
                <p:cNvSpPr>
                  <a:spLocks noRot="1" noChangeAspect="1" noMove="1" noResize="1" noEditPoints="1" noAdjustHandles="1" noChangeArrowheads="1" noChangeShapeType="1" noTextEdit="1"/>
                </p:cNvSpPr>
                <p:nvPr/>
              </p:nvSpPr>
              <p:spPr>
                <a:xfrm>
                  <a:off x="9875812" y="4774936"/>
                  <a:ext cx="1792211"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904E21A8-B3BF-DA48-85AF-60E0327CC788}"/>
                </a:ext>
              </a:extLst>
            </p:cNvPr>
            <p:cNvCxnSpPr>
              <a:cxnSpLocks/>
              <a:stCxn id="86" idx="6"/>
              <a:endCxn id="107" idx="1"/>
            </p:cNvCxnSpPr>
            <p:nvPr/>
          </p:nvCxnSpPr>
          <p:spPr>
            <a:xfrm flipV="1">
              <a:off x="8443099" y="4969692"/>
              <a:ext cx="4561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F345BC8-51CF-464F-8266-00344466D3BF}"/>
                </a:ext>
              </a:extLst>
            </p:cNvPr>
            <p:cNvCxnSpPr>
              <a:cxnSpLocks/>
              <a:stCxn id="87" idx="4"/>
              <a:endCxn id="107" idx="0"/>
            </p:cNvCxnSpPr>
            <p:nvPr/>
          </p:nvCxnSpPr>
          <p:spPr>
            <a:xfrm flipH="1">
              <a:off x="8971231" y="4473711"/>
              <a:ext cx="265029"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9CBF243-784B-244D-AF33-57E61C22A0BB}"/>
                </a:ext>
              </a:extLst>
            </p:cNvPr>
            <p:cNvCxnSpPr>
              <a:cxnSpLocks/>
              <a:stCxn id="85" idx="0"/>
              <a:endCxn id="107" idx="2"/>
            </p:cNvCxnSpPr>
            <p:nvPr/>
          </p:nvCxnSpPr>
          <p:spPr>
            <a:xfrm flipH="1" flipV="1">
              <a:off x="8971231" y="5041692"/>
              <a:ext cx="265028"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B725EC27-2451-164E-B97B-677D0D5E66C3}"/>
                </a:ext>
              </a:extLst>
            </p:cNvPr>
            <p:cNvGrpSpPr/>
            <p:nvPr/>
          </p:nvGrpSpPr>
          <p:grpSpPr>
            <a:xfrm>
              <a:off x="8610247" y="4856880"/>
              <a:ext cx="474503" cy="391710"/>
              <a:chOff x="9288700" y="2902693"/>
              <a:chExt cx="474503" cy="391710"/>
            </a:xfrm>
          </p:grpSpPr>
          <p:sp>
            <p:nvSpPr>
              <p:cNvPr id="106" name="Rectangle 105">
                <a:extLst>
                  <a:ext uri="{FF2B5EF4-FFF2-40B4-BE49-F238E27FC236}">
                    <a16:creationId xmlns:a16="http://schemas.microsoft.com/office/drawing/2014/main" id="{8FE82A64-9F32-EB48-971D-3FF3FB606C25}"/>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2837CCA3-59F9-CB4A-A297-37360B34BF63}"/>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7EB3F15F-7424-8C44-85FA-072989365097}"/>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5B02CFFE-7F4D-FA4C-892B-4C3F7FC23E1E}"/>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149" name="TextBox 148">
                    <a:extLst>
                      <a:ext uri="{FF2B5EF4-FFF2-40B4-BE49-F238E27FC236}">
                        <a16:creationId xmlns:a16="http://schemas.microsoft.com/office/drawing/2014/main" id="{1DB7394A-7368-6A4A-B47E-9DE121BD3CA5}"/>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9"/>
                    <a:stretch>
                      <a:fillRect l="-16667" r="-4167" b="-26087"/>
                    </a:stretch>
                  </a:blipFill>
                </p:spPr>
                <p:txBody>
                  <a:bodyPr/>
                  <a:lstStyle/>
                  <a:p>
                    <a:r>
                      <a:rPr lang="en-GB">
                        <a:noFill/>
                      </a:rPr>
                      <a:t> </a:t>
                    </a:r>
                  </a:p>
                </p:txBody>
              </p:sp>
            </mc:Fallback>
          </mc:AlternateContent>
        </p:grpSp>
        <p:cxnSp>
          <p:nvCxnSpPr>
            <p:cNvPr id="93" name="Straight Connector 92">
              <a:extLst>
                <a:ext uri="{FF2B5EF4-FFF2-40B4-BE49-F238E27FC236}">
                  <a16:creationId xmlns:a16="http://schemas.microsoft.com/office/drawing/2014/main" id="{AE55F9C5-6524-A24A-86BB-B7B1F6E6F7DC}"/>
                </a:ext>
              </a:extLst>
            </p:cNvPr>
            <p:cNvCxnSpPr>
              <a:cxnSpLocks/>
              <a:stCxn id="87" idx="4"/>
              <a:endCxn id="103" idx="0"/>
            </p:cNvCxnSpPr>
            <p:nvPr/>
          </p:nvCxnSpPr>
          <p:spPr>
            <a:xfrm>
              <a:off x="9236260" y="4473711"/>
              <a:ext cx="265844"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3A91B8F-8172-E84D-9642-69DA8BE62F21}"/>
                </a:ext>
              </a:extLst>
            </p:cNvPr>
            <p:cNvCxnSpPr>
              <a:cxnSpLocks/>
              <a:stCxn id="88" idx="2"/>
              <a:endCxn id="103" idx="3"/>
            </p:cNvCxnSpPr>
            <p:nvPr/>
          </p:nvCxnSpPr>
          <p:spPr>
            <a:xfrm flipH="1" flipV="1">
              <a:off x="9574104" y="4969692"/>
              <a:ext cx="30170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A401CEF-7C22-B041-9EE7-959AF83984AD}"/>
                </a:ext>
              </a:extLst>
            </p:cNvPr>
            <p:cNvCxnSpPr>
              <a:cxnSpLocks/>
              <a:stCxn id="85" idx="0"/>
              <a:endCxn id="103" idx="2"/>
            </p:cNvCxnSpPr>
            <p:nvPr/>
          </p:nvCxnSpPr>
          <p:spPr>
            <a:xfrm flipV="1">
              <a:off x="9236259" y="5041692"/>
              <a:ext cx="265845"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3E06D129-EC12-9345-95C5-49C3E30CE11D}"/>
                </a:ext>
              </a:extLst>
            </p:cNvPr>
            <p:cNvGrpSpPr/>
            <p:nvPr/>
          </p:nvGrpSpPr>
          <p:grpSpPr>
            <a:xfrm>
              <a:off x="9393015" y="4856880"/>
              <a:ext cx="525629" cy="392206"/>
              <a:chOff x="9540595" y="2902693"/>
              <a:chExt cx="525629" cy="392206"/>
            </a:xfrm>
          </p:grpSpPr>
          <p:sp>
            <p:nvSpPr>
              <p:cNvPr id="102" name="Rectangle 101">
                <a:extLst>
                  <a:ext uri="{FF2B5EF4-FFF2-40B4-BE49-F238E27FC236}">
                    <a16:creationId xmlns:a16="http://schemas.microsoft.com/office/drawing/2014/main" id="{B82A1C1E-967F-8549-A98E-DB85BC909D5C}"/>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CCB4710E-5B81-624A-9590-D6030B0720C0}"/>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02592B86-9C63-0E47-A1BC-9F848F1AE406}"/>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61D86987-6217-B540-86BA-6C88955A654B}"/>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145" name="TextBox 144">
                    <a:extLst>
                      <a:ext uri="{FF2B5EF4-FFF2-40B4-BE49-F238E27FC236}">
                        <a16:creationId xmlns:a16="http://schemas.microsoft.com/office/drawing/2014/main" id="{A010B3CA-2F44-8B48-9297-45B9CD29B62C}"/>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0"/>
                    <a:stretch>
                      <a:fillRect l="-16667" r="-4167" b="-27273"/>
                    </a:stretch>
                  </a:blipFill>
                </p:spPr>
                <p:txBody>
                  <a:bodyPr/>
                  <a:lstStyle/>
                  <a:p>
                    <a:r>
                      <a:rPr lang="en-GB">
                        <a:noFill/>
                      </a:rPr>
                      <a:t> </a:t>
                    </a:r>
                  </a:p>
                </p:txBody>
              </p:sp>
            </mc:Fallback>
          </mc:AlternateContent>
        </p:grpSp>
        <p:grpSp>
          <p:nvGrpSpPr>
            <p:cNvPr id="97" name="Group 96">
              <a:extLst>
                <a:ext uri="{FF2B5EF4-FFF2-40B4-BE49-F238E27FC236}">
                  <a16:creationId xmlns:a16="http://schemas.microsoft.com/office/drawing/2014/main" id="{62966E7C-BCF0-E245-A6A4-1C99133574E8}"/>
                </a:ext>
              </a:extLst>
            </p:cNvPr>
            <p:cNvGrpSpPr/>
            <p:nvPr/>
          </p:nvGrpSpPr>
          <p:grpSpPr>
            <a:xfrm>
              <a:off x="9615584" y="4206954"/>
              <a:ext cx="761945" cy="348999"/>
              <a:chOff x="8632950" y="2952819"/>
              <a:chExt cx="761945" cy="348999"/>
            </a:xfrm>
          </p:grpSpPr>
          <p:cxnSp>
            <p:nvCxnSpPr>
              <p:cNvPr id="98" name="Straight Connector 97">
                <a:extLst>
                  <a:ext uri="{FF2B5EF4-FFF2-40B4-BE49-F238E27FC236}">
                    <a16:creationId xmlns:a16="http://schemas.microsoft.com/office/drawing/2014/main" id="{B28C0EBE-0AD6-2148-B374-392425E8AE76}"/>
                  </a:ext>
                </a:extLst>
              </p:cNvPr>
              <p:cNvCxnSpPr>
                <a:cxnSpLocks/>
                <a:stCxn id="87" idx="6"/>
                <a:endCxn id="100" idx="1"/>
              </p:cNvCxnSpPr>
              <p:nvPr/>
            </p:nvCxnSpPr>
            <p:spPr>
              <a:xfrm flipV="1">
                <a:off x="8632950" y="3024819"/>
                <a:ext cx="32453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AA3C8EF1-58C6-2442-85F9-5AAB52A8BF93}"/>
                  </a:ext>
                </a:extLst>
              </p:cNvPr>
              <p:cNvGrpSpPr/>
              <p:nvPr/>
            </p:nvGrpSpPr>
            <p:grpSpPr>
              <a:xfrm>
                <a:off x="8957481" y="2952819"/>
                <a:ext cx="437414" cy="348999"/>
                <a:chOff x="8957481" y="2952819"/>
                <a:chExt cx="437414" cy="348999"/>
              </a:xfrm>
            </p:grpSpPr>
            <p:sp>
              <p:nvSpPr>
                <p:cNvPr id="100" name="Rectangle 99">
                  <a:extLst>
                    <a:ext uri="{FF2B5EF4-FFF2-40B4-BE49-F238E27FC236}">
                      <a16:creationId xmlns:a16="http://schemas.microsoft.com/office/drawing/2014/main" id="{3E6F1D88-0748-B24E-9643-4F2013889BD1}"/>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A6DA7239-239F-434A-9ED2-B798961072F9}"/>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41" name="TextBox 140">
                      <a:extLst>
                        <a:ext uri="{FF2B5EF4-FFF2-40B4-BE49-F238E27FC236}">
                          <a16:creationId xmlns:a16="http://schemas.microsoft.com/office/drawing/2014/main" id="{0289E0D5-D59F-6542-AC5B-A53402FCEDD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21"/>
                      <a:stretch>
                        <a:fillRect l="-16667" r="-4167" b="-21739"/>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70441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EF6E-FC4A-F543-A883-D1091F24A980}"/>
              </a:ext>
            </a:extLst>
          </p:cNvPr>
          <p:cNvSpPr>
            <a:spLocks noGrp="1"/>
          </p:cNvSpPr>
          <p:nvPr>
            <p:ph type="title"/>
          </p:nvPr>
        </p:nvSpPr>
        <p:spPr/>
        <p:txBody>
          <a:bodyPr/>
          <a:lstStyle/>
          <a:p>
            <a:r>
              <a:rPr lang="en-GB" dirty="0"/>
              <a:t>Query Answering in FO Jtrees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C779DA-937F-A948-AD1E-F89EAC456676}"/>
                  </a:ext>
                </a:extLst>
              </p:cNvPr>
              <p:cNvSpPr>
                <a:spLocks noGrp="1"/>
              </p:cNvSpPr>
              <p:nvPr>
                <p:ph idx="1"/>
              </p:nvPr>
            </p:nvSpPr>
            <p:spPr/>
            <p:txBody>
              <a:bodyPr>
                <a:normAutofit/>
              </a:bodyPr>
              <a:lstStyle/>
              <a:p>
                <a:r>
                  <a:rPr lang="en-GB" dirty="0"/>
                  <a:t>After message passing, parclusters independent from each other given messages</a:t>
                </a:r>
              </a:p>
              <a:p>
                <a:pPr lvl="1"/>
                <a:r>
                  <a:rPr lang="en-GB" dirty="0"/>
                  <a:t>Prepared for query answering</a:t>
                </a:r>
              </a:p>
              <a:p>
                <a:r>
                  <a:rPr lang="en-GB" dirty="0"/>
                  <a:t>For each query with query terms </a:t>
                </a:r>
                <a14:m>
                  <m:oMath xmlns:m="http://schemas.openxmlformats.org/officeDocument/2006/math">
                    <m:r>
                      <a:rPr lang="de-DE" b="1" i="1" smtClean="0">
                        <a:latin typeface="Cambria Math" panose="02040503050406030204" pitchFamily="18" charset="0"/>
                      </a:rPr>
                      <m:t>𝑸</m:t>
                    </m:r>
                  </m:oMath>
                </a14:m>
                <a:endParaRPr lang="en-GB" b="1" dirty="0"/>
              </a:p>
              <a:p>
                <a:pPr lvl="1"/>
                <a:r>
                  <a:rPr lang="en-GB" dirty="0"/>
                  <a:t>Find subtree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𝐽</m:t>
                        </m:r>
                      </m:e>
                      <m:sup>
                        <m:r>
                          <a:rPr lang="de-DE" b="0" i="1" smtClean="0">
                            <a:latin typeface="Cambria Math" panose="02040503050406030204" pitchFamily="18" charset="0"/>
                          </a:rPr>
                          <m:t>′</m:t>
                        </m:r>
                      </m:sup>
                    </m:sSup>
                    <m:r>
                      <a:rPr lang="de-DE" b="0" i="1" smtClean="0">
                        <a:latin typeface="Cambria Math" panose="02040503050406030204" pitchFamily="18" charset="0"/>
                      </a:rPr>
                      <m:t>=</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𝑉</m:t>
                            </m:r>
                          </m:e>
                          <m:sup>
                            <m:r>
                              <a:rPr lang="de-DE" b="0" i="1" smtClean="0">
                                <a:latin typeface="Cambria Math" panose="02040503050406030204" pitchFamily="18" charset="0"/>
                              </a:rPr>
                              <m:t>′</m:t>
                            </m:r>
                          </m:sup>
                        </m:s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𝐸</m:t>
                            </m:r>
                          </m:e>
                          <m:sup>
                            <m:r>
                              <a:rPr lang="de-DE" b="0" i="1" smtClean="0">
                                <a:latin typeface="Cambria Math" panose="02040503050406030204" pitchFamily="18" charset="0"/>
                              </a:rPr>
                              <m:t>′</m:t>
                            </m:r>
                          </m:sup>
                        </m:sSup>
                      </m:e>
                    </m:d>
                  </m:oMath>
                </a14:m>
                <a:r>
                  <a:rPr lang="en-GB" dirty="0"/>
                  <a:t> </a:t>
                </a:r>
                <a:r>
                  <a:rPr lang="en-GB" dirty="0" err="1"/>
                  <a:t>s.t.</a:t>
                </a:r>
                <a:r>
                  <a:rPr lang="en-GB" dirty="0"/>
                  <a:t> </a:t>
                </a:r>
                <a14:m>
                  <m:oMath xmlns:m="http://schemas.openxmlformats.org/officeDocument/2006/math">
                    <m:r>
                      <a:rPr lang="de-DE" b="1" i="1">
                        <a:latin typeface="Cambria Math" panose="02040503050406030204" pitchFamily="18" charset="0"/>
                      </a:rPr>
                      <m:t>𝑸</m:t>
                    </m:r>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𝑟𝑣</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rPr>
                            </m:ctrlPr>
                          </m:sSupPr>
                          <m:e>
                            <m:r>
                              <a:rPr lang="de-DE" i="1" smtClean="0">
                                <a:latin typeface="Cambria Math" panose="02040503050406030204" pitchFamily="18" charset="0"/>
                              </a:rPr>
                              <m:t>𝐽</m:t>
                            </m:r>
                          </m:e>
                          <m:sup>
                            <m:r>
                              <a:rPr lang="de-DE" b="0" i="1" smtClean="0">
                                <a:latin typeface="Cambria Math" panose="02040503050406030204" pitchFamily="18" charset="0"/>
                              </a:rPr>
                              <m:t>′</m:t>
                            </m:r>
                          </m:sup>
                        </m:sSup>
                      </m:e>
                    </m:d>
                  </m:oMath>
                </a14:m>
                <a:endParaRPr lang="en-GB" dirty="0"/>
              </a:p>
              <a:p>
                <a:pPr lvl="1"/>
                <a:r>
                  <a:rPr lang="en-GB" dirty="0"/>
                  <a:t>Collect information from local model and messages, </a:t>
                </a:r>
                <a:r>
                  <a:rPr lang="en-GB" dirty="0" err="1"/>
                  <a:t>i.e</a:t>
                </a:r>
                <a:r>
                  <a:rPr lang="en-GB" dirty="0"/>
                  <a:t>, </a:t>
                </a:r>
              </a:p>
              <a:p>
                <a:pPr marL="457200" lvl="1"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1" i="1" smtClean="0">
                              <a:latin typeface="Cambria Math" panose="02040503050406030204" pitchFamily="18" charset="0"/>
                            </a:rPr>
                            <m:t>𝑸</m:t>
                          </m:r>
                        </m:sub>
                      </m:sSub>
                      <m:r>
                        <a:rPr lang="de-DE" b="0" i="1" smtClean="0">
                          <a:latin typeface="Cambria Math" panose="02040503050406030204" pitchFamily="18" charset="0"/>
                        </a:rPr>
                        <m:t>=</m:t>
                      </m:r>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𝑉</m:t>
                              </m:r>
                            </m:e>
                            <m:sup>
                              <m:r>
                                <a:rPr lang="de-DE" b="0" i="1" smtClean="0">
                                  <a:latin typeface="Cambria Math" panose="02040503050406030204" pitchFamily="18" charset="0"/>
                                  <a:ea typeface="Cambria Math" panose="02040503050406030204" pitchFamily="18" charset="0"/>
                                </a:rPr>
                                <m:t>′</m:t>
                              </m:r>
                            </m:sup>
                          </m:sSup>
                        </m:sub>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eqArr>
                                <m:eqArrPr>
                                  <m:ctrlPr>
                                    <a:rPr lang="de-DE" i="1">
                                      <a:latin typeface="Cambria Math" panose="02040503050406030204" pitchFamily="18" charset="0"/>
                                      <a:ea typeface="Cambria Math" panose="02040503050406030204" pitchFamily="18" charset="0"/>
                                    </a:rPr>
                                  </m:ctrlPr>
                                </m:eqArrPr>
                                <m:e>
                                  <m:r>
                                    <a:rPr lang="de-DE" i="1">
                                      <a:latin typeface="Cambria Math" panose="02040503050406030204" pitchFamily="18" charset="0"/>
                                      <a:ea typeface="Cambria Math" panose="02040503050406030204" pitchFamily="18" charset="0"/>
                                    </a:rPr>
                                    <m:t>𝑗</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𝑛𝑏𝑠</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𝑖</m:t>
                                      </m:r>
                                    </m:e>
                                  </m:d>
                                </m:e>
                                <m:e>
                                  <m:r>
                                    <a:rPr lang="de-DE" b="0" i="1" smtClean="0">
                                      <a:latin typeface="Cambria Math" panose="02040503050406030204" pitchFamily="18" charset="0"/>
                                      <a:ea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𝑉</m:t>
                                      </m:r>
                                    </m:e>
                                    <m:sup>
                                      <m:r>
                                        <a:rPr lang="de-DE" b="0" i="1" smtClean="0">
                                          <a:latin typeface="Cambria Math" panose="02040503050406030204" pitchFamily="18" charset="0"/>
                                          <a:ea typeface="Cambria Math" panose="02040503050406030204" pitchFamily="18" charset="0"/>
                                        </a:rPr>
                                        <m:t>′</m:t>
                                      </m:r>
                                    </m:sup>
                                  </m:sSup>
                                </m:e>
                              </m:eqArr>
                            </m:sub>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𝑗𝑖</m:t>
                                  </m:r>
                                </m:sub>
                              </m:sSub>
                            </m:e>
                          </m:nary>
                        </m:e>
                      </m:nary>
                    </m:oMath>
                  </m:oMathPara>
                </a14:m>
                <a:endParaRPr lang="en-GB" dirty="0"/>
              </a:p>
              <a:p>
                <a:pPr lvl="1"/>
                <a:r>
                  <a:rPr lang="en-GB" dirty="0"/>
                  <a:t>Call </a:t>
                </a:r>
                <a14:m>
                  <m:oMath xmlns:m="http://schemas.openxmlformats.org/officeDocument/2006/math">
                    <m:r>
                      <m:rPr>
                        <m:nor/>
                      </m:rPr>
                      <a:rPr lang="en-GB" i="0" dirty="0" smtClean="0">
                        <a:latin typeface="Cambria Math" panose="02040503050406030204" pitchFamily="18" charset="0"/>
                      </a:rPr>
                      <m:t>LVE</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𝐺</m:t>
                            </m:r>
                          </m:e>
                          <m:sub>
                            <m:r>
                              <a:rPr lang="de-DE" b="0" i="1" dirty="0" smtClean="0">
                                <a:latin typeface="Cambria Math" panose="02040503050406030204" pitchFamily="18" charset="0"/>
                              </a:rPr>
                              <m:t>𝑄</m:t>
                            </m:r>
                          </m:sub>
                        </m:sSub>
                        <m:r>
                          <a:rPr lang="de-DE" b="0" i="1" dirty="0" smtClean="0">
                            <a:latin typeface="Cambria Math" panose="02040503050406030204" pitchFamily="18" charset="0"/>
                          </a:rPr>
                          <m:t>,</m:t>
                        </m:r>
                        <m:r>
                          <a:rPr lang="de-DE" b="0" i="1" dirty="0" smtClean="0">
                            <a:latin typeface="Cambria Math" panose="02040503050406030204" pitchFamily="18" charset="0"/>
                          </a:rPr>
                          <m:t>𝑄</m:t>
                        </m:r>
                        <m:r>
                          <a:rPr lang="de-DE" b="0" i="1" dirty="0" smtClean="0">
                            <a:latin typeface="Cambria Math" panose="02040503050406030204" pitchFamily="18" charset="0"/>
                          </a:rPr>
                          <m:t>,∅</m:t>
                        </m:r>
                      </m:e>
                    </m:d>
                  </m:oMath>
                </a14:m>
                <a:r>
                  <a:rPr lang="en-GB" dirty="0"/>
                  <a:t> and return or store result of the call</a:t>
                </a:r>
              </a:p>
              <a:p>
                <a:endParaRPr lang="en-GB" dirty="0"/>
              </a:p>
              <a:p>
                <a:r>
                  <a:rPr lang="en-GB" dirty="0">
                    <a:solidFill>
                      <a:srgbClr val="FFC000"/>
                    </a:solidFill>
                  </a:rPr>
                  <a:t>What about evidence?</a:t>
                </a:r>
              </a:p>
            </p:txBody>
          </p:sp>
        </mc:Choice>
        <mc:Fallback xmlns="">
          <p:sp>
            <p:nvSpPr>
              <p:cNvPr id="3" name="Content Placeholder 2">
                <a:extLst>
                  <a:ext uri="{FF2B5EF4-FFF2-40B4-BE49-F238E27FC236}">
                    <a16:creationId xmlns:a16="http://schemas.microsoft.com/office/drawing/2014/main" id="{A8C779DA-937F-A948-AD1E-F89EAC456676}"/>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4D0A7AC-4933-6743-A8CC-0ACB85C4BB69}"/>
              </a:ext>
            </a:extLst>
          </p:cNvPr>
          <p:cNvSpPr>
            <a:spLocks noGrp="1"/>
          </p:cNvSpPr>
          <p:nvPr>
            <p:ph type="sldNum" sz="quarter" idx="4"/>
          </p:nvPr>
        </p:nvSpPr>
        <p:spPr/>
        <p:txBody>
          <a:bodyPr/>
          <a:lstStyle/>
          <a:p>
            <a:fld id="{67C9959E-8E6B-B04C-9955-EA096F41CA7A}" type="slidenum">
              <a:rPr lang="en-GB" smtClean="0"/>
              <a:t>58</a:t>
            </a:fld>
            <a:endParaRPr lang="en-GB"/>
          </a:p>
        </p:txBody>
      </p:sp>
      <p:sp>
        <p:nvSpPr>
          <p:cNvPr id="5" name="Date Placeholder 4">
            <a:extLst>
              <a:ext uri="{FF2B5EF4-FFF2-40B4-BE49-F238E27FC236}">
                <a16:creationId xmlns:a16="http://schemas.microsoft.com/office/drawing/2014/main" id="{785F15F9-175B-5941-806A-06A46F2AC40A}"/>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B01A52E4-3F26-7E42-B684-53987923EF6F}"/>
              </a:ext>
            </a:extLst>
          </p:cNvPr>
          <p:cNvSpPr>
            <a:spLocks noGrp="1"/>
          </p:cNvSpPr>
          <p:nvPr>
            <p:ph type="ftr" sz="quarter" idx="3"/>
          </p:nvPr>
        </p:nvSpPr>
        <p:spPr/>
        <p:txBody>
          <a:bodyPr/>
          <a:lstStyle/>
          <a:p>
            <a:r>
              <a:rPr lang="en-GB"/>
              <a:t>T. Braun - StaRAI</a:t>
            </a:r>
          </a:p>
        </p:txBody>
      </p:sp>
      <p:grpSp>
        <p:nvGrpSpPr>
          <p:cNvPr id="35" name="Group 34">
            <a:extLst>
              <a:ext uri="{FF2B5EF4-FFF2-40B4-BE49-F238E27FC236}">
                <a16:creationId xmlns:a16="http://schemas.microsoft.com/office/drawing/2014/main" id="{651B0AF4-CB72-EE40-AB1F-0D98A5BC43DA}"/>
              </a:ext>
            </a:extLst>
          </p:cNvPr>
          <p:cNvGrpSpPr/>
          <p:nvPr/>
        </p:nvGrpSpPr>
        <p:grpSpPr>
          <a:xfrm>
            <a:off x="5543362" y="4919668"/>
            <a:ext cx="6288313" cy="952521"/>
            <a:chOff x="5589344" y="1663629"/>
            <a:chExt cx="6288313" cy="952521"/>
          </a:xfrm>
        </p:grpSpPr>
        <p:cxnSp>
          <p:nvCxnSpPr>
            <p:cNvPr id="37" name="Straight Connector 36">
              <a:extLst>
                <a:ext uri="{FF2B5EF4-FFF2-40B4-BE49-F238E27FC236}">
                  <a16:creationId xmlns:a16="http://schemas.microsoft.com/office/drawing/2014/main" id="{CB5911CF-4D9A-F24D-82FC-7CE15FBBFF28}"/>
                </a:ext>
              </a:extLst>
            </p:cNvPr>
            <p:cNvCxnSpPr>
              <a:cxnSpLocks/>
              <a:stCxn id="69" idx="3"/>
              <a:endCxn id="73"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520F702-123C-7C4F-B451-E1F2742C3C44}"/>
                </a:ext>
              </a:extLst>
            </p:cNvPr>
            <p:cNvCxnSpPr>
              <a:cxnSpLocks/>
              <a:stCxn id="73" idx="3"/>
              <a:endCxn id="71"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F54E79C-DB98-5145-8D28-13992962E2CE}"/>
                </a:ext>
              </a:extLst>
            </p:cNvPr>
            <p:cNvGrpSpPr/>
            <p:nvPr/>
          </p:nvGrpSpPr>
          <p:grpSpPr>
            <a:xfrm>
              <a:off x="7893400" y="1663629"/>
              <a:ext cx="1631714" cy="871319"/>
              <a:chOff x="3627257" y="4890630"/>
              <a:chExt cx="1631714" cy="871319"/>
            </a:xfrm>
          </p:grpSpPr>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6DD268CC-4EAB-444D-B4F4-D48850845DC9}"/>
                      </a:ext>
                    </a:extLst>
                  </p:cNvPr>
                  <p:cNvSpPr txBox="1"/>
                  <p:nvPr/>
                </p:nvSpPr>
                <p:spPr>
                  <a:xfrm>
                    <a:off x="3955929" y="5546505"/>
                    <a:ext cx="974369"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charset="0"/>
                                </a:rPr>
                                <m:t>𝑔</m:t>
                              </m:r>
                            </m:e>
                            <m:sub>
                              <m:r>
                                <a:rPr lang="de-DE" sz="1400" i="1">
                                  <a:solidFill>
                                    <a:schemeClr val="tx1">
                                      <a:lumMod val="60000"/>
                                      <a:lumOff val="40000"/>
                                    </a:schemeClr>
                                  </a:solidFill>
                                  <a:latin typeface="Cambria Math" charset="0"/>
                                </a:rPr>
                                <m:t>2</m:t>
                              </m:r>
                            </m:sub>
                          </m:sSub>
                          <m:r>
                            <a:rPr lang="de-DE" sz="1400" b="0" i="1" smtClean="0">
                              <a:solidFill>
                                <a:schemeClr val="tx1">
                                  <a:lumMod val="60000"/>
                                  <a:lumOff val="40000"/>
                                </a:schemeClr>
                              </a:solidFill>
                              <a:latin typeface="Cambria Math" panose="02040503050406030204" pitchFamily="18" charset="0"/>
                            </a:rPr>
                            <m:t>,</m:t>
                          </m:r>
                          <m:sSub>
                            <m:sSubPr>
                              <m:ctrlPr>
                                <a:rPr lang="de-DE" sz="1400" i="1">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𝑚</m:t>
                              </m:r>
                            </m:e>
                            <m:sub>
                              <m:r>
                                <a:rPr lang="de-DE" sz="1400" i="1">
                                  <a:solidFill>
                                    <a:schemeClr val="accent6"/>
                                  </a:solidFill>
                                  <a:latin typeface="Cambria Math" panose="02040503050406030204" pitchFamily="18" charset="0"/>
                                </a:rPr>
                                <m:t>12</m:t>
                              </m:r>
                            </m:sub>
                          </m:sSub>
                          <m:r>
                            <a:rPr lang="de-DE" sz="1400" b="0" i="1" smtClean="0">
                              <a:solidFill>
                                <a:schemeClr val="tx1">
                                  <a:lumMod val="60000"/>
                                  <a:lumOff val="40000"/>
                                </a:schemeClr>
                              </a:solidFill>
                              <a:latin typeface="Cambria Math" panose="02040503050406030204" pitchFamily="18" charset="0"/>
                            </a:rPr>
                            <m:t>,</m:t>
                          </m:r>
                          <m:sSub>
                            <m:sSubPr>
                              <m:ctrlPr>
                                <a:rPr lang="de-DE" sz="1400" i="1">
                                  <a:solidFill>
                                    <a:srgbClr val="7030A0"/>
                                  </a:solidFill>
                                  <a:latin typeface="Cambria Math" panose="02040503050406030204" pitchFamily="18" charset="0"/>
                                </a:rPr>
                              </m:ctrlPr>
                            </m:sSubPr>
                            <m:e>
                              <m:r>
                                <a:rPr lang="de-DE" sz="1400" i="1">
                                  <a:solidFill>
                                    <a:srgbClr val="7030A0"/>
                                  </a:solidFill>
                                  <a:latin typeface="Cambria Math" panose="02040503050406030204" pitchFamily="18" charset="0"/>
                                </a:rPr>
                                <m:t>𝑚</m:t>
                              </m:r>
                            </m:e>
                            <m:sub>
                              <m:r>
                                <a:rPr lang="de-DE" sz="1400" i="1">
                                  <a:solidFill>
                                    <a:srgbClr val="7030A0"/>
                                  </a:solidFill>
                                  <a:latin typeface="Cambria Math" panose="02040503050406030204" pitchFamily="18" charset="0"/>
                                </a:rPr>
                                <m:t>32</m:t>
                              </m:r>
                            </m:sub>
                          </m:sSub>
                        </m:oMath>
                      </m:oMathPara>
                    </a14:m>
                    <a:endParaRPr lang="en-GB" sz="1400" dirty="0">
                      <a:solidFill>
                        <a:schemeClr val="tx1">
                          <a:lumMod val="60000"/>
                          <a:lumOff val="40000"/>
                        </a:schemeClr>
                      </a:solidFill>
                    </a:endParaRPr>
                  </a:p>
                </p:txBody>
              </p:sp>
            </mc:Choice>
            <mc:Fallback xmlns="">
              <p:sp>
                <p:nvSpPr>
                  <p:cNvPr id="72" name="TextBox 71">
                    <a:extLst>
                      <a:ext uri="{FF2B5EF4-FFF2-40B4-BE49-F238E27FC236}">
                        <a16:creationId xmlns:a16="http://schemas.microsoft.com/office/drawing/2014/main" id="{6DD268CC-4EAB-444D-B4F4-D48850845DC9}"/>
                      </a:ext>
                    </a:extLst>
                  </p:cNvPr>
                  <p:cNvSpPr txBox="1">
                    <a:spLocks noRot="1" noChangeAspect="1" noMove="1" noResize="1" noEditPoints="1" noAdjustHandles="1" noChangeArrowheads="1" noChangeShapeType="1" noTextEdit="1"/>
                  </p:cNvSpPr>
                  <p:nvPr/>
                </p:nvSpPr>
                <p:spPr>
                  <a:xfrm>
                    <a:off x="3955929" y="5546505"/>
                    <a:ext cx="974369" cy="215444"/>
                  </a:xfrm>
                  <a:prstGeom prst="rect">
                    <a:avLst/>
                  </a:prstGeom>
                  <a:blipFill>
                    <a:blip r:embed="rId3"/>
                    <a:stretch>
                      <a:fillRect l="-6410"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07466C3E-63C3-4D4C-A516-507A0DAD9340}"/>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41" name="Group 40">
              <a:extLst>
                <a:ext uri="{FF2B5EF4-FFF2-40B4-BE49-F238E27FC236}">
                  <a16:creationId xmlns:a16="http://schemas.microsoft.com/office/drawing/2014/main" id="{8E495718-EFF3-5443-921C-B5C88E763123}"/>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5CBDE1A-5BC7-FA46-95EF-94246566C5DC}"/>
                      </a:ext>
                    </a:extLst>
                  </p:cNvPr>
                  <p:cNvSpPr txBox="1"/>
                  <p:nvPr/>
                </p:nvSpPr>
                <p:spPr>
                  <a:xfrm>
                    <a:off x="7557065" y="5546505"/>
                    <a:ext cx="602922"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𝑔</m:t>
                              </m:r>
                            </m:e>
                            <m:sub>
                              <m:r>
                                <a:rPr lang="de-DE" sz="1400" i="1">
                                  <a:solidFill>
                                    <a:srgbClr val="7030A0"/>
                                  </a:solidFill>
                                  <a:latin typeface="Cambria Math" charset="0"/>
                                </a:rPr>
                                <m:t>3</m:t>
                              </m:r>
                            </m:sub>
                          </m:sSub>
                          <m:r>
                            <a:rPr lang="de-DE" sz="1400" b="0" i="1" smtClean="0">
                              <a:solidFill>
                                <a:srgbClr val="7030A0"/>
                              </a:solidFill>
                              <a:latin typeface="Cambria Math" panose="02040503050406030204" pitchFamily="18" charset="0"/>
                            </a:rPr>
                            <m:t>,</m:t>
                          </m:r>
                          <m:sSub>
                            <m:sSubPr>
                              <m:ctrlPr>
                                <a:rPr lang="de-DE" sz="1400" i="1">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23</m:t>
                              </m:r>
                            </m:sub>
                          </m:sSub>
                        </m:oMath>
                      </m:oMathPara>
                    </a14:m>
                    <a:endParaRPr lang="en-GB" sz="1400" dirty="0">
                      <a:solidFill>
                        <a:srgbClr val="7030A0"/>
                      </a:solidFill>
                    </a:endParaRPr>
                  </a:p>
                </p:txBody>
              </p:sp>
            </mc:Choice>
            <mc:Fallback xmlns="">
              <p:sp>
                <p:nvSpPr>
                  <p:cNvPr id="70" name="TextBox 69">
                    <a:extLst>
                      <a:ext uri="{FF2B5EF4-FFF2-40B4-BE49-F238E27FC236}">
                        <a16:creationId xmlns:a16="http://schemas.microsoft.com/office/drawing/2014/main" id="{25CBDE1A-5BC7-FA46-95EF-94246566C5DC}"/>
                      </a:ext>
                    </a:extLst>
                  </p:cNvPr>
                  <p:cNvSpPr txBox="1">
                    <a:spLocks noRot="1" noChangeAspect="1" noMove="1" noResize="1" noEditPoints="1" noAdjustHandles="1" noChangeArrowheads="1" noChangeShapeType="1" noTextEdit="1"/>
                  </p:cNvSpPr>
                  <p:nvPr/>
                </p:nvSpPr>
                <p:spPr>
                  <a:xfrm>
                    <a:off x="7557065" y="5546505"/>
                    <a:ext cx="602922" cy="215444"/>
                  </a:xfrm>
                  <a:prstGeom prst="rect">
                    <a:avLst/>
                  </a:prstGeom>
                  <a:blipFill>
                    <a:blip r:embed="rId6"/>
                    <a:stretch>
                      <a:fillRect l="-833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AD816701-33A7-1E49-AB8F-28950D14EB92}"/>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7"/>
                    <a:stretch>
                      <a:fillRect/>
                    </a:stretch>
                  </a:blipFill>
                  <a:ln>
                    <a:solidFill>
                      <a:srgbClr val="7030A0"/>
                    </a:solidFill>
                  </a:ln>
                </p:spPr>
                <p:txBody>
                  <a:bodyPr/>
                  <a:lstStyle/>
                  <a:p>
                    <a:r>
                      <a:rPr lang="en-GB">
                        <a:noFill/>
                      </a:rPr>
                      <a:t> </a:t>
                    </a:r>
                  </a:p>
                </p:txBody>
              </p:sp>
            </mc:Fallback>
          </mc:AlternateContent>
        </p:grpSp>
        <p:grpSp>
          <p:nvGrpSpPr>
            <p:cNvPr id="42" name="Group 41">
              <a:extLst>
                <a:ext uri="{FF2B5EF4-FFF2-40B4-BE49-F238E27FC236}">
                  <a16:creationId xmlns:a16="http://schemas.microsoft.com/office/drawing/2014/main" id="{701C3DBC-F47C-894C-86D2-0BB1A062C519}"/>
                </a:ext>
              </a:extLst>
            </p:cNvPr>
            <p:cNvGrpSpPr/>
            <p:nvPr/>
          </p:nvGrpSpPr>
          <p:grpSpPr>
            <a:xfrm>
              <a:off x="5589344" y="1663630"/>
              <a:ext cx="1532812" cy="871784"/>
              <a:chOff x="280471" y="4890630"/>
              <a:chExt cx="1532812" cy="871784"/>
            </a:xfrm>
          </p:grpSpPr>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7F67199-745A-4B41-A298-DFE5961C13C6}"/>
                      </a:ext>
                    </a:extLst>
                  </p:cNvPr>
                  <p:cNvSpPr txBox="1"/>
                  <p:nvPr/>
                </p:nvSpPr>
                <p:spPr>
                  <a:xfrm>
                    <a:off x="614411" y="5546970"/>
                    <a:ext cx="852798"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r>
                            <a:rPr lang="de-DE" sz="1400" b="0" i="1" smtClean="0">
                              <a:solidFill>
                                <a:schemeClr val="accent6"/>
                              </a:solidFill>
                              <a:latin typeface="Cambria Math" panose="02040503050406030204" pitchFamily="18" charset="0"/>
                            </a:rPr>
                            <m:t>,</m:t>
                          </m:r>
                          <m:sSub>
                            <m:sSubPr>
                              <m:ctrlPr>
                                <a:rPr lang="de-DE" sz="1400" i="1">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accent6"/>
                      </a:solidFill>
                    </a:endParaRPr>
                  </a:p>
                </p:txBody>
              </p:sp>
            </mc:Choice>
            <mc:Fallback xmlns="">
              <p:sp>
                <p:nvSpPr>
                  <p:cNvPr id="68" name="TextBox 67">
                    <a:extLst>
                      <a:ext uri="{FF2B5EF4-FFF2-40B4-BE49-F238E27FC236}">
                        <a16:creationId xmlns:a16="http://schemas.microsoft.com/office/drawing/2014/main" id="{27F67199-745A-4B41-A298-DFE5961C13C6}"/>
                      </a:ext>
                    </a:extLst>
                  </p:cNvPr>
                  <p:cNvSpPr txBox="1">
                    <a:spLocks noRot="1" noChangeAspect="1" noMove="1" noResize="1" noEditPoints="1" noAdjustHandles="1" noChangeArrowheads="1" noChangeShapeType="1" noTextEdit="1"/>
                  </p:cNvSpPr>
                  <p:nvPr/>
                </p:nvSpPr>
                <p:spPr>
                  <a:xfrm>
                    <a:off x="614411" y="5546970"/>
                    <a:ext cx="852798" cy="215444"/>
                  </a:xfrm>
                  <a:prstGeom prst="rect">
                    <a:avLst/>
                  </a:prstGeom>
                  <a:blipFill>
                    <a:blip r:embed="rId8"/>
                    <a:stretch>
                      <a:fillRect l="-73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72080BA-8F92-3D4D-BF1A-E69DEFD6753C}"/>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214522B8-785A-004D-B51C-C5937F9915EA}"/>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EE19C2D0-5FEA-1B45-AEF0-08AD05457D5E}"/>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E8307EB-735A-194C-ACD6-4B6BF03A82DC}"/>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64CE897B-7524-D646-8F30-AE036CDD0D32}"/>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6B0D1274-4958-B34D-AA3E-12260621EBB6}"/>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p:sp>
        <p:nvSpPr>
          <p:cNvPr id="65" name="Rectangle 64">
            <a:extLst>
              <a:ext uri="{FF2B5EF4-FFF2-40B4-BE49-F238E27FC236}">
                <a16:creationId xmlns:a16="http://schemas.microsoft.com/office/drawing/2014/main" id="{F32B75A4-B611-3B4E-AE01-09F6AE8B616D}"/>
              </a:ext>
            </a:extLst>
          </p:cNvPr>
          <p:cNvSpPr/>
          <p:nvPr/>
        </p:nvSpPr>
        <p:spPr>
          <a:xfrm>
            <a:off x="359958" y="2403439"/>
            <a:ext cx="11471384" cy="2534771"/>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D2ACE311-1BE7-6746-AF10-BAEC3C0F7169}"/>
              </a:ext>
            </a:extLst>
          </p:cNvPr>
          <p:cNvSpPr/>
          <p:nvPr/>
        </p:nvSpPr>
        <p:spPr>
          <a:xfrm>
            <a:off x="9964430" y="4650163"/>
            <a:ext cx="1867079" cy="28791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Query Answering</a:t>
            </a:r>
          </a:p>
        </p:txBody>
      </p:sp>
    </p:spTree>
    <p:extLst>
      <p:ext uri="{BB962C8B-B14F-4D97-AF65-F5344CB8AC3E}">
        <p14:creationId xmlns:p14="http://schemas.microsoft.com/office/powerpoint/2010/main" val="232858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EF6E-FC4A-F543-A883-D1091F24A980}"/>
              </a:ext>
            </a:extLst>
          </p:cNvPr>
          <p:cNvSpPr>
            <a:spLocks noGrp="1"/>
          </p:cNvSpPr>
          <p:nvPr>
            <p:ph type="title"/>
          </p:nvPr>
        </p:nvSpPr>
        <p:spPr/>
        <p:txBody>
          <a:bodyPr/>
          <a:lstStyle/>
          <a:p>
            <a:r>
              <a:rPr lang="en-GB" dirty="0"/>
              <a:t>Evidence in FO Jtrees</a:t>
            </a:r>
          </a:p>
        </p:txBody>
      </p:sp>
      <p:sp>
        <p:nvSpPr>
          <p:cNvPr id="3" name="Content Placeholder 2">
            <a:extLst>
              <a:ext uri="{FF2B5EF4-FFF2-40B4-BE49-F238E27FC236}">
                <a16:creationId xmlns:a16="http://schemas.microsoft.com/office/drawing/2014/main" id="{A8C779DA-937F-A948-AD1E-F89EAC456676}"/>
              </a:ext>
            </a:extLst>
          </p:cNvPr>
          <p:cNvSpPr>
            <a:spLocks noGrp="1"/>
          </p:cNvSpPr>
          <p:nvPr>
            <p:ph sz="half" idx="1"/>
          </p:nvPr>
        </p:nvSpPr>
        <p:spPr/>
        <p:txBody>
          <a:bodyPr>
            <a:normAutofit/>
          </a:bodyPr>
          <a:lstStyle/>
          <a:p>
            <a:r>
              <a:rPr lang="en-GB" dirty="0"/>
              <a:t>Evidence applies to PRVs in some parclusters</a:t>
            </a:r>
          </a:p>
          <a:p>
            <a:pPr lvl="1"/>
            <a:r>
              <a:rPr lang="en-GB" dirty="0"/>
              <a:t>Changes the distributions in local models</a:t>
            </a:r>
          </a:p>
          <a:p>
            <a:pPr lvl="1"/>
            <a:r>
              <a:rPr lang="en-GB" dirty="0"/>
              <a:t>Information sent in messages might change</a:t>
            </a:r>
          </a:p>
          <a:p>
            <a:pPr lvl="2"/>
            <a:r>
              <a:rPr lang="en-GB" dirty="0"/>
              <a:t>Even if summed out and therefore hidden from the other parclusters</a:t>
            </a:r>
          </a:p>
          <a:p>
            <a:r>
              <a:rPr lang="en-GB" dirty="0"/>
              <a:t>Therefore, handle evidence before sending messages</a:t>
            </a:r>
          </a:p>
          <a:p>
            <a:pPr lvl="1"/>
            <a:r>
              <a:rPr lang="en-GB" dirty="0"/>
              <a:t>Only then send messages</a:t>
            </a:r>
          </a:p>
          <a:p>
            <a:pPr lvl="1"/>
            <a:endParaRPr lang="en-GB" dirty="0"/>
          </a:p>
          <a:p>
            <a:endParaRPr lang="en-GB" dirty="0"/>
          </a:p>
        </p:txBody>
      </p:sp>
      <mc:AlternateContent xmlns:mc="http://schemas.openxmlformats.org/markup-compatibility/2006" xmlns:a14="http://schemas.microsoft.com/office/drawing/2010/main">
        <mc:Choice Requires="a14">
          <p:sp>
            <p:nvSpPr>
              <p:cNvPr id="45" name="Content Placeholder 44">
                <a:extLst>
                  <a:ext uri="{FF2B5EF4-FFF2-40B4-BE49-F238E27FC236}">
                    <a16:creationId xmlns:a16="http://schemas.microsoft.com/office/drawing/2014/main" id="{675D29F1-540D-7544-A303-FC845D2CC261}"/>
                  </a:ext>
                </a:extLst>
              </p:cNvPr>
              <p:cNvSpPr>
                <a:spLocks noGrp="1"/>
              </p:cNvSpPr>
              <p:nvPr>
                <p:ph sz="half" idx="2"/>
              </p:nvPr>
            </p:nvSpPr>
            <p:spPr/>
            <p:txBody>
              <a:bodyPr/>
              <a:lstStyle/>
              <a:p>
                <a:r>
                  <a:rPr lang="en-GB" dirty="0"/>
                  <a:t>Given a set of evidence parfactors </a:t>
                </a:r>
                <a14:m>
                  <m:oMath xmlns:m="http://schemas.openxmlformats.org/officeDocument/2006/math">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rPr>
                                      <m:t>𝑒</m:t>
                                    </m:r>
                                  </m:sub>
                                </m:sSub>
                                <m:d>
                                  <m:dPr>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i="1" smtClean="0">
                                            <a:latin typeface="Cambria Math" panose="02040503050406030204" pitchFamily="18" charset="0"/>
                                          </a:rPr>
                                          <m:t>𝐴</m:t>
                                        </m:r>
                                      </m:e>
                                      <m:sub>
                                        <m:r>
                                          <a:rPr lang="de-DE" b="0" i="1" smtClean="0">
                                            <a:latin typeface="Cambria Math" panose="02040503050406030204" pitchFamily="18" charset="0"/>
                                          </a:rPr>
                                          <m:t>𝑒</m:t>
                                        </m:r>
                                      </m:sub>
                                    </m:sSub>
                                  </m:e>
                                </m:d>
                              </m:e>
                              <m: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𝐶</m:t>
                                    </m:r>
                                  </m:e>
                                  <m:sub>
                                    <m:r>
                                      <a:rPr lang="de-DE" i="1">
                                        <a:latin typeface="Cambria Math" panose="02040503050406030204" pitchFamily="18" charset="0"/>
                                      </a:rPr>
                                      <m:t>𝑒</m:t>
                                    </m:r>
                                  </m:sub>
                                </m:sSub>
                              </m:sub>
                            </m:sSub>
                          </m:e>
                        </m:d>
                      </m:e>
                      <m:sub>
                        <m:r>
                          <a:rPr lang="de-DE" i="1">
                            <a:latin typeface="Cambria Math" panose="02040503050406030204" pitchFamily="18" charset="0"/>
                          </a:rPr>
                          <m:t>𝑒</m:t>
                        </m:r>
                        <m:r>
                          <a:rPr lang="de-DE" i="1">
                            <a:latin typeface="Cambria Math" panose="02040503050406030204" pitchFamily="18" charset="0"/>
                          </a:rPr>
                          <m:t>=1</m:t>
                        </m:r>
                      </m:sub>
                      <m:sup>
                        <m:r>
                          <a:rPr lang="de-DE" i="1">
                            <a:latin typeface="Cambria Math" panose="02040503050406030204" pitchFamily="18" charset="0"/>
                          </a:rPr>
                          <m:t>𝑚</m:t>
                        </m:r>
                      </m:sup>
                    </m:sSubSup>
                  </m:oMath>
                </a14:m>
                <a:endParaRPr lang="en-GB" dirty="0"/>
              </a:p>
              <a:p>
                <a:r>
                  <a:rPr lang="en-GB" dirty="0"/>
                  <a:t>For each </a:t>
                </a:r>
                <a14:m>
                  <m:oMath xmlns:m="http://schemas.openxmlformats.org/officeDocument/2006/math">
                    <m:sSub>
                      <m:sSubPr>
                        <m:ctrlPr>
                          <a:rPr lang="de-DE" i="1">
                            <a:latin typeface="Cambria Math" panose="02040503050406030204" pitchFamily="18" charset="0"/>
                          </a:rPr>
                        </m:ctrlPr>
                      </m:sSubPr>
                      <m:e>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rPr>
                              <m:t>𝑒</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𝑒</m:t>
                                </m:r>
                              </m:sub>
                            </m:sSub>
                          </m:e>
                        </m:d>
                      </m:e>
                      <m: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𝐶</m:t>
                            </m:r>
                          </m:e>
                          <m:sub>
                            <m:r>
                              <a:rPr lang="de-DE" i="1">
                                <a:latin typeface="Cambria Math" panose="02040503050406030204" pitchFamily="18" charset="0"/>
                              </a:rPr>
                              <m:t>𝑒</m:t>
                            </m:r>
                          </m:sub>
                        </m:sSub>
                      </m:sub>
                    </m:sSub>
                  </m:oMath>
                </a14:m>
                <a:endParaRPr lang="en-GB" dirty="0"/>
              </a:p>
              <a:p>
                <a:pPr lvl="1"/>
                <a:r>
                  <a:rPr lang="en-GB" dirty="0"/>
                  <a:t>For </a:t>
                </a:r>
                <a:r>
                  <a:rPr lang="en-GB" i="1" dirty="0"/>
                  <a:t>each</a:t>
                </a:r>
                <a:r>
                  <a:rPr lang="en-GB" dirty="0"/>
                  <a:t> parcluster </a:t>
                </a:r>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i="1">
                            <a:latin typeface="Cambria Math" panose="02040503050406030204" pitchFamily="18" charset="0"/>
                          </a:rPr>
                          <m:t>𝑖</m:t>
                        </m:r>
                      </m:sub>
                    </m:sSub>
                  </m:oMath>
                </a14:m>
                <a:r>
                  <a:rPr lang="en-GB" dirty="0"/>
                  <a:t> where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𝐴</m:t>
                        </m:r>
                      </m:e>
                      <m:sub>
                        <m:r>
                          <a:rPr lang="de-DE" b="0" i="1" smtClean="0">
                            <a:latin typeface="Cambria Math" panose="02040503050406030204" pitchFamily="18" charset="0"/>
                          </a:rPr>
                          <m:t>𝑒</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i="1">
                            <a:latin typeface="Cambria Math" panose="02040503050406030204" pitchFamily="18" charset="0"/>
                          </a:rPr>
                          <m:t>𝑖</m:t>
                        </m:r>
                      </m:sub>
                    </m:sSub>
                  </m:oMath>
                </a14:m>
                <a:endParaRPr lang="en-GB" dirty="0"/>
              </a:p>
              <a:p>
                <a:pPr lvl="2"/>
                <a:r>
                  <a:rPr lang="en-GB" dirty="0"/>
                  <a:t>Shatter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i="1" dirty="0">
                            <a:latin typeface="Cambria Math" panose="02040503050406030204" pitchFamily="18" charset="0"/>
                          </a:rPr>
                          <m:t>𝑖</m:t>
                        </m:r>
                      </m:sub>
                    </m:sSub>
                  </m:oMath>
                </a14:m>
                <a:r>
                  <a:rPr lang="en-GB" dirty="0"/>
                  <a:t> on</a:t>
                </a:r>
                <a:r>
                  <a:rPr lang="de-DE" dirty="0"/>
                  <a: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𝐶</m:t>
                        </m:r>
                      </m:e>
                      <m:sub>
                        <m:r>
                          <a:rPr lang="de-DE" b="0" i="1" smtClean="0">
                            <a:latin typeface="Cambria Math" panose="02040503050406030204" pitchFamily="18" charset="0"/>
                          </a:rPr>
                          <m:t>𝑒</m:t>
                        </m:r>
                      </m:sub>
                    </m:sSub>
                  </m:oMath>
                </a14:m>
                <a:endParaRPr lang="en-GB" dirty="0"/>
              </a:p>
              <a:p>
                <a:pPr lvl="2"/>
                <a:r>
                  <a:rPr lang="en-GB" dirty="0"/>
                  <a:t>Absorb </a:t>
                </a:r>
                <a14:m>
                  <m:oMath xmlns:m="http://schemas.openxmlformats.org/officeDocument/2006/math">
                    <m:sSub>
                      <m:sSubPr>
                        <m:ctrlPr>
                          <a:rPr lang="de-DE" i="1">
                            <a:latin typeface="Cambria Math" panose="02040503050406030204" pitchFamily="18" charset="0"/>
                          </a:rPr>
                        </m:ctrlPr>
                      </m:sSubPr>
                      <m:e>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rPr>
                              <m:t>𝑒</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𝑒</m:t>
                                </m:r>
                              </m:sub>
                            </m:sSub>
                          </m:e>
                        </m:d>
                      </m:e>
                      <m: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𝐶</m:t>
                            </m:r>
                          </m:e>
                          <m:sub>
                            <m:r>
                              <a:rPr lang="de-DE" i="1">
                                <a:latin typeface="Cambria Math" panose="02040503050406030204" pitchFamily="18" charset="0"/>
                              </a:rPr>
                              <m:t>𝑒</m:t>
                            </m:r>
                          </m:sub>
                        </m:sSub>
                      </m:sub>
                    </m:sSub>
                  </m:oMath>
                </a14:m>
                <a:r>
                  <a:rPr lang="en-GB" dirty="0"/>
                  <a:t> in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i="1" dirty="0">
                            <a:latin typeface="Cambria Math" panose="02040503050406030204" pitchFamily="18" charset="0"/>
                          </a:rPr>
                          <m:t>𝑖</m:t>
                        </m:r>
                      </m:sub>
                    </m:sSub>
                  </m:oMath>
                </a14:m>
                <a:endParaRPr lang="en-GB" dirty="0"/>
              </a:p>
              <a:p>
                <a:endParaRPr lang="en-GB" dirty="0"/>
              </a:p>
              <a:p>
                <a:endParaRPr lang="en-GB" dirty="0"/>
              </a:p>
            </p:txBody>
          </p:sp>
        </mc:Choice>
        <mc:Fallback xmlns="">
          <p:sp>
            <p:nvSpPr>
              <p:cNvPr id="45" name="Content Placeholder 44">
                <a:extLst>
                  <a:ext uri="{FF2B5EF4-FFF2-40B4-BE49-F238E27FC236}">
                    <a16:creationId xmlns:a16="http://schemas.microsoft.com/office/drawing/2014/main" id="{675D29F1-540D-7544-A303-FC845D2CC261}"/>
                  </a:ext>
                </a:extLst>
              </p:cNvPr>
              <p:cNvSpPr>
                <a:spLocks noGrp="1" noRot="1" noChangeAspect="1" noMove="1" noResize="1" noEditPoints="1" noAdjustHandles="1" noChangeArrowheads="1" noChangeShapeType="1" noTextEdit="1"/>
              </p:cNvSpPr>
              <p:nvPr>
                <p:ph sz="half" idx="2"/>
              </p:nvPr>
            </p:nvSpPr>
            <p:spPr>
              <a:blipFill>
                <a:blip r:embed="rId2"/>
                <a:stretch>
                  <a:fillRect l="-2955" t="-2687"/>
                </a:stretch>
              </a:blipFill>
            </p:spPr>
            <p:txBody>
              <a:bodyPr/>
              <a:lstStyle/>
              <a:p>
                <a:r>
                  <a:rPr lang="en-GB">
                    <a:noFill/>
                  </a:rPr>
                  <a:t> </a:t>
                </a:r>
              </a:p>
            </p:txBody>
          </p:sp>
        </mc:Fallback>
      </mc:AlternateContent>
      <p:sp>
        <p:nvSpPr>
          <p:cNvPr id="26" name="Date Placeholder 25">
            <a:extLst>
              <a:ext uri="{FF2B5EF4-FFF2-40B4-BE49-F238E27FC236}">
                <a16:creationId xmlns:a16="http://schemas.microsoft.com/office/drawing/2014/main" id="{563CB96E-E45E-9E41-983C-9923972A9EC2}"/>
              </a:ext>
            </a:extLst>
          </p:cNvPr>
          <p:cNvSpPr>
            <a:spLocks noGrp="1"/>
          </p:cNvSpPr>
          <p:nvPr>
            <p:ph type="dt" sz="half" idx="10"/>
          </p:nvPr>
        </p:nvSpPr>
        <p:spPr/>
        <p:txBody>
          <a:bodyPr/>
          <a:lstStyle/>
          <a:p>
            <a:r>
              <a:rPr lang="en-GB"/>
              <a:t>Exact Inference: LJT</a:t>
            </a:r>
            <a:endParaRPr lang="en-US" dirty="0"/>
          </a:p>
        </p:txBody>
      </p:sp>
      <p:sp>
        <p:nvSpPr>
          <p:cNvPr id="27" name="Footer Placeholder 26">
            <a:extLst>
              <a:ext uri="{FF2B5EF4-FFF2-40B4-BE49-F238E27FC236}">
                <a16:creationId xmlns:a16="http://schemas.microsoft.com/office/drawing/2014/main" id="{4AFF28B3-4735-8C4B-B1B1-A4952AA5011A}"/>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C4D0A7AC-4933-6743-A8CC-0ACB85C4BB69}"/>
              </a:ext>
            </a:extLst>
          </p:cNvPr>
          <p:cNvSpPr>
            <a:spLocks noGrp="1"/>
          </p:cNvSpPr>
          <p:nvPr>
            <p:ph type="sldNum" sz="quarter" idx="4"/>
          </p:nvPr>
        </p:nvSpPr>
        <p:spPr/>
        <p:txBody>
          <a:bodyPr/>
          <a:lstStyle/>
          <a:p>
            <a:fld id="{67C9959E-8E6B-B04C-9955-EA096F41CA7A}" type="slidenum">
              <a:rPr lang="en-GB" smtClean="0"/>
              <a:t>59</a:t>
            </a:fld>
            <a:endParaRPr lang="en-GB"/>
          </a:p>
        </p:txBody>
      </p:sp>
      <p:sp>
        <p:nvSpPr>
          <p:cNvPr id="24" name="Rectangle 23">
            <a:extLst>
              <a:ext uri="{FF2B5EF4-FFF2-40B4-BE49-F238E27FC236}">
                <a16:creationId xmlns:a16="http://schemas.microsoft.com/office/drawing/2014/main" id="{EA1F9B30-20E8-4E4B-97B5-FA0DDC9369AB}"/>
              </a:ext>
            </a:extLst>
          </p:cNvPr>
          <p:cNvSpPr/>
          <p:nvPr/>
        </p:nvSpPr>
        <p:spPr>
          <a:xfrm>
            <a:off x="6257843" y="1666799"/>
            <a:ext cx="5573168" cy="2334869"/>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CACBF8E-B1C4-2A40-B796-C881B1FA468A}"/>
              </a:ext>
            </a:extLst>
          </p:cNvPr>
          <p:cNvSpPr/>
          <p:nvPr/>
        </p:nvSpPr>
        <p:spPr>
          <a:xfrm>
            <a:off x="9963932" y="3708034"/>
            <a:ext cx="1867079" cy="28791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Evidence Entering</a:t>
            </a:r>
          </a:p>
        </p:txBody>
      </p:sp>
      <p:grpSp>
        <p:nvGrpSpPr>
          <p:cNvPr id="28" name="Group 27">
            <a:extLst>
              <a:ext uri="{FF2B5EF4-FFF2-40B4-BE49-F238E27FC236}">
                <a16:creationId xmlns:a16="http://schemas.microsoft.com/office/drawing/2014/main" id="{AD29B130-B132-9B44-9F6D-D42ACA33B844}"/>
              </a:ext>
            </a:extLst>
          </p:cNvPr>
          <p:cNvGrpSpPr/>
          <p:nvPr/>
        </p:nvGrpSpPr>
        <p:grpSpPr>
          <a:xfrm>
            <a:off x="5543362" y="4919668"/>
            <a:ext cx="6288313" cy="952521"/>
            <a:chOff x="5589344" y="1663629"/>
            <a:chExt cx="6288313" cy="952521"/>
          </a:xfrm>
        </p:grpSpPr>
        <p:cxnSp>
          <p:nvCxnSpPr>
            <p:cNvPr id="29" name="Straight Connector 28">
              <a:extLst>
                <a:ext uri="{FF2B5EF4-FFF2-40B4-BE49-F238E27FC236}">
                  <a16:creationId xmlns:a16="http://schemas.microsoft.com/office/drawing/2014/main" id="{DEA62A0F-831D-6B4C-9C9C-8FDF3ECA2BB9}"/>
                </a:ext>
              </a:extLst>
            </p:cNvPr>
            <p:cNvCxnSpPr>
              <a:cxnSpLocks/>
              <a:stCxn id="40" idx="3"/>
              <a:endCxn id="44"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6A18F8-177F-9444-8B15-E5237E56B729}"/>
                </a:ext>
              </a:extLst>
            </p:cNvPr>
            <p:cNvCxnSpPr>
              <a:cxnSpLocks/>
              <a:stCxn id="44" idx="3"/>
              <a:endCxn id="42"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662DC90-BB8D-7C4F-8386-B8168B6E290F}"/>
                </a:ext>
              </a:extLst>
            </p:cNvPr>
            <p:cNvGrpSpPr/>
            <p:nvPr/>
          </p:nvGrpSpPr>
          <p:grpSpPr>
            <a:xfrm>
              <a:off x="7893400" y="1663629"/>
              <a:ext cx="1631714" cy="871319"/>
              <a:chOff x="3627257" y="4890630"/>
              <a:chExt cx="1631714" cy="871319"/>
            </a:xfrm>
          </p:grpSpPr>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F6478A5-B6C2-8848-ACA6-CFEC3249DBE1}"/>
                      </a:ext>
                    </a:extLst>
                  </p:cNvPr>
                  <p:cNvSpPr txBox="1"/>
                  <p:nvPr/>
                </p:nvSpPr>
                <p:spPr>
                  <a:xfrm>
                    <a:off x="4329460"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charset="0"/>
                                </a:rPr>
                                <m:t>𝑔</m:t>
                              </m:r>
                            </m:e>
                            <m:sub>
                              <m:r>
                                <a:rPr lang="de-DE" sz="1400" i="1">
                                  <a:solidFill>
                                    <a:schemeClr val="tx1">
                                      <a:lumMod val="60000"/>
                                      <a:lumOff val="40000"/>
                                    </a:schemeClr>
                                  </a:solidFill>
                                  <a:latin typeface="Cambria Math" charset="0"/>
                                </a:rPr>
                                <m:t>2</m:t>
                              </m:r>
                            </m:sub>
                          </m:sSub>
                        </m:oMath>
                      </m:oMathPara>
                    </a14:m>
                    <a:endParaRPr lang="en-GB" sz="1400" dirty="0">
                      <a:solidFill>
                        <a:schemeClr val="tx1">
                          <a:lumMod val="60000"/>
                          <a:lumOff val="40000"/>
                        </a:schemeClr>
                      </a:solidFill>
                    </a:endParaRPr>
                  </a:p>
                </p:txBody>
              </p:sp>
            </mc:Choice>
            <mc:Fallback xmlns="">
              <p:sp>
                <p:nvSpPr>
                  <p:cNvPr id="43" name="TextBox 42">
                    <a:extLst>
                      <a:ext uri="{FF2B5EF4-FFF2-40B4-BE49-F238E27FC236}">
                        <a16:creationId xmlns:a16="http://schemas.microsoft.com/office/drawing/2014/main" id="{2F6478A5-B6C2-8848-ACA6-CFEC3249DBE1}"/>
                      </a:ext>
                    </a:extLst>
                  </p:cNvPr>
                  <p:cNvSpPr txBox="1">
                    <a:spLocks noRot="1" noChangeAspect="1" noMove="1" noResize="1" noEditPoints="1" noAdjustHandles="1" noChangeArrowheads="1" noChangeShapeType="1" noTextEdit="1"/>
                  </p:cNvSpPr>
                  <p:nvPr/>
                </p:nvSpPr>
                <p:spPr>
                  <a:xfrm>
                    <a:off x="4329460" y="5546505"/>
                    <a:ext cx="227305" cy="215444"/>
                  </a:xfrm>
                  <a:prstGeom prst="rect">
                    <a:avLst/>
                  </a:prstGeom>
                  <a:blipFill>
                    <a:blip r:embed="rId3"/>
                    <a:stretch>
                      <a:fillRect l="-210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E00E1C7-A7CF-E64B-8B9C-8F1F3457FCF3}"/>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32" name="Group 31">
              <a:extLst>
                <a:ext uri="{FF2B5EF4-FFF2-40B4-BE49-F238E27FC236}">
                  <a16:creationId xmlns:a16="http://schemas.microsoft.com/office/drawing/2014/main" id="{B7E878DB-D03B-4B4A-AF56-C09B558375C9}"/>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3D32CB9-97C0-0242-8BB2-3DC8B01E14BF}"/>
                      </a:ext>
                    </a:extLst>
                  </p:cNvPr>
                  <p:cNvSpPr txBox="1"/>
                  <p:nvPr/>
                </p:nvSpPr>
                <p:spPr>
                  <a:xfrm>
                    <a:off x="7744873"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𝑔</m:t>
                              </m:r>
                            </m:e>
                            <m:sub>
                              <m:r>
                                <a:rPr lang="de-DE" sz="1400" i="1">
                                  <a:solidFill>
                                    <a:srgbClr val="7030A0"/>
                                  </a:solidFill>
                                  <a:latin typeface="Cambria Math" charset="0"/>
                                </a:rPr>
                                <m:t>3</m:t>
                              </m:r>
                            </m:sub>
                          </m:sSub>
                        </m:oMath>
                      </m:oMathPara>
                    </a14:m>
                    <a:endParaRPr lang="en-GB" sz="1400" dirty="0">
                      <a:solidFill>
                        <a:srgbClr val="7030A0"/>
                      </a:solidFill>
                    </a:endParaRPr>
                  </a:p>
                </p:txBody>
              </p:sp>
            </mc:Choice>
            <mc:Fallback xmlns="">
              <p:sp>
                <p:nvSpPr>
                  <p:cNvPr id="41" name="TextBox 40">
                    <a:extLst>
                      <a:ext uri="{FF2B5EF4-FFF2-40B4-BE49-F238E27FC236}">
                        <a16:creationId xmlns:a16="http://schemas.microsoft.com/office/drawing/2014/main" id="{F3D32CB9-97C0-0242-8BB2-3DC8B01E14BF}"/>
                      </a:ext>
                    </a:extLst>
                  </p:cNvPr>
                  <p:cNvSpPr txBox="1">
                    <a:spLocks noRot="1" noChangeAspect="1" noMove="1" noResize="1" noEditPoints="1" noAdjustHandles="1" noChangeArrowheads="1" noChangeShapeType="1" noTextEdit="1"/>
                  </p:cNvSpPr>
                  <p:nvPr/>
                </p:nvSpPr>
                <p:spPr>
                  <a:xfrm>
                    <a:off x="7744873" y="5546505"/>
                    <a:ext cx="227305" cy="215444"/>
                  </a:xfrm>
                  <a:prstGeom prst="rect">
                    <a:avLst/>
                  </a:prstGeom>
                  <a:blipFill>
                    <a:blip r:embed="rId6"/>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7ABFEF2-E4E6-7345-8A61-2626A928EE02}"/>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7"/>
                    <a:stretch>
                      <a:fillRect/>
                    </a:stretch>
                  </a:blipFill>
                  <a:ln>
                    <a:solidFill>
                      <a:srgbClr val="7030A0"/>
                    </a:solidFill>
                  </a:ln>
                </p:spPr>
                <p:txBody>
                  <a:bodyPr/>
                  <a:lstStyle/>
                  <a:p>
                    <a:r>
                      <a:rPr lang="en-GB">
                        <a:noFill/>
                      </a:rPr>
                      <a:t> </a:t>
                    </a:r>
                  </a:p>
                </p:txBody>
              </p:sp>
            </mc:Fallback>
          </mc:AlternateContent>
        </p:grpSp>
        <p:grpSp>
          <p:nvGrpSpPr>
            <p:cNvPr id="33" name="Group 32">
              <a:extLst>
                <a:ext uri="{FF2B5EF4-FFF2-40B4-BE49-F238E27FC236}">
                  <a16:creationId xmlns:a16="http://schemas.microsoft.com/office/drawing/2014/main" id="{8283609D-0F95-2B49-9ACA-5258B15D0D15}"/>
                </a:ext>
              </a:extLst>
            </p:cNvPr>
            <p:cNvGrpSpPr/>
            <p:nvPr/>
          </p:nvGrpSpPr>
          <p:grpSpPr>
            <a:xfrm>
              <a:off x="5589344" y="1663630"/>
              <a:ext cx="1532812" cy="871784"/>
              <a:chOff x="280471" y="4890630"/>
              <a:chExt cx="1532812" cy="871784"/>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3C1ABC7-2098-E34B-B1F8-BA10440FB6A3}"/>
                      </a:ext>
                    </a:extLst>
                  </p:cNvPr>
                  <p:cNvSpPr txBox="1"/>
                  <p:nvPr/>
                </p:nvSpPr>
                <p:spPr>
                  <a:xfrm>
                    <a:off x="802218" y="5546970"/>
                    <a:ext cx="477182"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oMath>
                      </m:oMathPara>
                    </a14:m>
                    <a:endParaRPr lang="en-GB" sz="1400" dirty="0">
                      <a:solidFill>
                        <a:schemeClr val="accent6"/>
                      </a:solidFill>
                    </a:endParaRPr>
                  </a:p>
                </p:txBody>
              </p:sp>
            </mc:Choice>
            <mc:Fallback xmlns="">
              <p:sp>
                <p:nvSpPr>
                  <p:cNvPr id="39" name="TextBox 38">
                    <a:extLst>
                      <a:ext uri="{FF2B5EF4-FFF2-40B4-BE49-F238E27FC236}">
                        <a16:creationId xmlns:a16="http://schemas.microsoft.com/office/drawing/2014/main" id="{03C1ABC7-2098-E34B-B1F8-BA10440FB6A3}"/>
                      </a:ext>
                    </a:extLst>
                  </p:cNvPr>
                  <p:cNvSpPr txBox="1">
                    <a:spLocks noRot="1" noChangeAspect="1" noMove="1" noResize="1" noEditPoints="1" noAdjustHandles="1" noChangeArrowheads="1" noChangeShapeType="1" noTextEdit="1"/>
                  </p:cNvSpPr>
                  <p:nvPr/>
                </p:nvSpPr>
                <p:spPr>
                  <a:xfrm>
                    <a:off x="802218" y="5546970"/>
                    <a:ext cx="477182" cy="215444"/>
                  </a:xfrm>
                  <a:prstGeom prst="rect">
                    <a:avLst/>
                  </a:prstGeom>
                  <a:blipFill>
                    <a:blip r:embed="rId8"/>
                    <a:stretch>
                      <a:fillRect l="-13158"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C5EED9C-DEC5-1B47-8C1A-1583F49EF61B}"/>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5B9F64D5-E985-174E-A182-4B29B8BA20A0}"/>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0677261B-3B3F-3244-8AC5-58B2382B73D9}"/>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68A6E12-C67C-254B-B931-14378A679AE7}"/>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63027BE-30D7-234C-8601-6C40DCE825DC}"/>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FE92858-6B8D-4749-B18C-91E08A7C0EF1}"/>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746056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normAutofit/>
          </a:bodyPr>
          <a:lstStyle/>
          <a:p>
            <a:r>
              <a:rPr lang="en-GB" dirty="0"/>
              <a:t>Clustering of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p:txBody>
              <a:bodyPr>
                <a:noAutofit/>
              </a:bodyPr>
              <a:lstStyle/>
              <a:p>
                <a:r>
                  <a:rPr lang="en-GB" dirty="0"/>
                  <a:t>But: If only parfactors used that contain the PRVs of a cluster, information stored in all other parfactors ignored</a:t>
                </a:r>
              </a:p>
              <a:p>
                <a:pPr lvl="1"/>
                <a:r>
                  <a:rPr lang="en-GB" dirty="0"/>
                  <a:t>E.g.,</a:t>
                </a:r>
              </a:p>
              <a:p>
                <a:pPr lvl="2"/>
                <a14:m>
                  <m:oMath xmlns:m="http://schemas.openxmlformats.org/officeDocument/2006/math">
                    <m:r>
                      <a:rPr lang="de-DE" i="1" smtClean="0">
                        <a:solidFill>
                          <a:schemeClr val="accent6"/>
                        </a:solidFill>
                        <a:latin typeface="Cambria Math" charset="0"/>
                      </a:rPr>
                      <m:t>𝑁𝑎𝑡</m:t>
                    </m:r>
                    <m:d>
                      <m:dPr>
                        <m:ctrlPr>
                          <a:rPr lang="de-DE" i="1">
                            <a:solidFill>
                              <a:schemeClr val="accent6"/>
                            </a:solidFill>
                            <a:latin typeface="Cambria Math" panose="02040503050406030204" pitchFamily="18" charset="0"/>
                          </a:rPr>
                        </m:ctrlPr>
                      </m:dPr>
                      <m:e>
                        <m:r>
                          <a:rPr lang="de-DE" i="1">
                            <a:solidFill>
                              <a:schemeClr val="accent6"/>
                            </a:solidFill>
                            <a:latin typeface="Cambria Math" panose="02040503050406030204" pitchFamily="18" charset="0"/>
                          </a:rPr>
                          <m:t>𝐷</m:t>
                        </m:r>
                      </m:e>
                    </m:d>
                  </m:oMath>
                </a14:m>
                <a:r>
                  <a:rPr lang="en-GB" dirty="0">
                    <a:solidFill>
                      <a:schemeClr val="accent6"/>
                    </a:solidFill>
                  </a:rPr>
                  <a:t>, </a:t>
                </a:r>
                <a14:m>
                  <m:oMath xmlns:m="http://schemas.openxmlformats.org/officeDocument/2006/math">
                    <m:r>
                      <a:rPr lang="de-DE" b="0" i="1" smtClean="0">
                        <a:solidFill>
                          <a:schemeClr val="accent6"/>
                        </a:solidFill>
                        <a:latin typeface="Cambria Math" panose="02040503050406030204" pitchFamily="18" charset="0"/>
                      </a:rPr>
                      <m:t>𝐴𝑐𝑐</m:t>
                    </m:r>
                    <m:d>
                      <m:dPr>
                        <m:ctrlPr>
                          <a:rPr lang="de-DE" i="1">
                            <a:solidFill>
                              <a:schemeClr val="accent6"/>
                            </a:solidFill>
                            <a:latin typeface="Cambria Math" panose="02040503050406030204" pitchFamily="18" charset="0"/>
                          </a:rPr>
                        </m:ctrlPr>
                      </m:dPr>
                      <m:e>
                        <m:r>
                          <a:rPr lang="de-DE" b="0" i="1" smtClean="0">
                            <a:solidFill>
                              <a:schemeClr val="accent6"/>
                            </a:solidFill>
                            <a:latin typeface="Cambria Math" panose="02040503050406030204" pitchFamily="18" charset="0"/>
                          </a:rPr>
                          <m:t>𝐼</m:t>
                        </m:r>
                      </m:e>
                    </m:d>
                  </m:oMath>
                </a14:m>
                <a:r>
                  <a:rPr lang="en-GB" dirty="0">
                    <a:solidFill>
                      <a:schemeClr val="accent6"/>
                    </a:solidFill>
                  </a:rPr>
                  <a:t>, </a:t>
                </a:r>
                <a14:m>
                  <m:oMath xmlns:m="http://schemas.openxmlformats.org/officeDocument/2006/math">
                    <m:r>
                      <a:rPr lang="de-DE" i="1">
                        <a:solidFill>
                          <a:schemeClr val="accent6"/>
                        </a:solidFill>
                        <a:latin typeface="Cambria Math" charset="0"/>
                      </a:rPr>
                      <m:t>𝐸𝑝𝑖𝑑</m:t>
                    </m:r>
                  </m:oMath>
                </a14:m>
                <a:r>
                  <a:rPr lang="en-GB" dirty="0">
                    <a:solidFill>
                      <a:schemeClr val="accent6"/>
                    </a:solidFill>
                  </a:rPr>
                  <a:t>: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a14:m>
                <a:r>
                  <a:rPr lang="en-GB" dirty="0">
                    <a:solidFill>
                      <a:schemeClr val="accent6"/>
                    </a:solidFill>
                  </a:rPr>
                  <a:t> </a:t>
                </a:r>
                <a:br>
                  <a:rPr lang="en-GB" dirty="0">
                    <a:solidFill>
                      <a:schemeClr val="accent6"/>
                    </a:solidFill>
                  </a:rPr>
                </a:br>
                <a:r>
                  <a:rPr lang="en-GB" dirty="0">
                    <a:solidFill>
                      <a:schemeClr val="accent6"/>
                    </a:solidFill>
                  </a:rPr>
                  <a:t>➝ misses</a:t>
                </a:r>
                <a:r>
                  <a:rPr lang="en-GB" dirty="0">
                    <a:solidFill>
                      <a:schemeClr val="accent1"/>
                    </a:solidFill>
                  </a:rPr>
                  <a:t>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𝑔</m:t>
                        </m:r>
                      </m:e>
                      <m:sub>
                        <m:r>
                          <a:rPr lang="de-DE" i="1">
                            <a:solidFill>
                              <a:schemeClr val="tx1">
                                <a:lumMod val="60000"/>
                                <a:lumOff val="40000"/>
                              </a:schemeClr>
                            </a:solidFill>
                            <a:latin typeface="Cambria Math" panose="02040503050406030204" pitchFamily="18" charset="0"/>
                          </a:rPr>
                          <m:t>2</m:t>
                        </m:r>
                      </m:sub>
                    </m:sSub>
                  </m:oMath>
                </a14:m>
                <a:r>
                  <a:rPr lang="en-GB" dirty="0">
                    <a:solidFill>
                      <a:schemeClr val="accent6"/>
                    </a:solidFill>
                  </a:rPr>
                  <a:t>,</a:t>
                </a:r>
                <a:r>
                  <a:rPr lang="en-GB" dirty="0">
                    <a:solidFill>
                      <a:schemeClr val="accent1"/>
                    </a:solidFill>
                  </a:rPr>
                  <a:t> </a:t>
                </a:r>
                <a14:m>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𝑔</m:t>
                        </m:r>
                      </m:e>
                      <m:sub>
                        <m:r>
                          <a:rPr lang="de-DE" i="1">
                            <a:solidFill>
                              <a:schemeClr val="tx1">
                                <a:lumMod val="60000"/>
                                <a:lumOff val="40000"/>
                              </a:schemeClr>
                            </a:solidFill>
                            <a:latin typeface="Cambria Math" panose="02040503050406030204" pitchFamily="18" charset="0"/>
                          </a:rPr>
                          <m:t>3</m:t>
                        </m:r>
                      </m:sub>
                    </m:sSub>
                  </m:oMath>
                </a14:m>
                <a:endParaRPr lang="en-GB" dirty="0">
                  <a:solidFill>
                    <a:schemeClr val="tx1">
                      <a:lumMod val="50000"/>
                      <a:lumOff val="50000"/>
                    </a:schemeClr>
                  </a:solidFill>
                </a:endParaRPr>
              </a:p>
              <a:p>
                <a:pPr lvl="2"/>
                <a14:m>
                  <m:oMath xmlns:m="http://schemas.openxmlformats.org/officeDocument/2006/math">
                    <m:r>
                      <a:rPr lang="de-DE" b="0" i="1" smtClean="0">
                        <a:solidFill>
                          <a:schemeClr val="tx1">
                            <a:lumMod val="60000"/>
                            <a:lumOff val="40000"/>
                          </a:schemeClr>
                        </a:solidFill>
                        <a:latin typeface="Cambria Math" panose="02040503050406030204" pitchFamily="18" charset="0"/>
                      </a:rPr>
                      <m:t>𝑇𝑟𝑎𝑣𝑒𝑙</m:t>
                    </m:r>
                    <m:d>
                      <m:dPr>
                        <m:ctrlPr>
                          <a:rPr lang="de-DE" i="1">
                            <a:solidFill>
                              <a:schemeClr val="tx1">
                                <a:lumMod val="60000"/>
                                <a:lumOff val="40000"/>
                              </a:schemeClr>
                            </a:solidFill>
                            <a:latin typeface="Cambria Math" panose="02040503050406030204" pitchFamily="18" charset="0"/>
                          </a:rPr>
                        </m:ctrlPr>
                      </m:dPr>
                      <m:e>
                        <m:r>
                          <a:rPr lang="de-DE" b="0" i="1" smtClean="0">
                            <a:solidFill>
                              <a:schemeClr val="tx1">
                                <a:lumMod val="60000"/>
                                <a:lumOff val="40000"/>
                              </a:schemeClr>
                            </a:solidFill>
                            <a:latin typeface="Cambria Math" panose="02040503050406030204" pitchFamily="18" charset="0"/>
                          </a:rPr>
                          <m:t>𝑋</m:t>
                        </m:r>
                      </m:e>
                    </m:d>
                  </m:oMath>
                </a14:m>
                <a:r>
                  <a:rPr lang="en-GB" dirty="0">
                    <a:solidFill>
                      <a:schemeClr val="tx1">
                        <a:lumMod val="60000"/>
                        <a:lumOff val="40000"/>
                      </a:schemeClr>
                    </a:solidFill>
                  </a:rPr>
                  <a:t>, </a:t>
                </a:r>
                <a14:m>
                  <m:oMath xmlns:m="http://schemas.openxmlformats.org/officeDocument/2006/math">
                    <m:r>
                      <a:rPr lang="de-DE" b="0" i="1" smtClean="0">
                        <a:solidFill>
                          <a:schemeClr val="tx1">
                            <a:lumMod val="60000"/>
                            <a:lumOff val="40000"/>
                          </a:schemeClr>
                        </a:solidFill>
                        <a:latin typeface="Cambria Math" panose="02040503050406030204" pitchFamily="18" charset="0"/>
                      </a:rPr>
                      <m:t>𝑆𝑖𝑐𝑘</m:t>
                    </m:r>
                    <m:d>
                      <m:dPr>
                        <m:ctrlPr>
                          <a:rPr lang="de-DE" i="1">
                            <a:solidFill>
                              <a:schemeClr val="tx1">
                                <a:lumMod val="60000"/>
                                <a:lumOff val="40000"/>
                              </a:schemeClr>
                            </a:solidFill>
                            <a:latin typeface="Cambria Math" panose="02040503050406030204" pitchFamily="18" charset="0"/>
                          </a:rPr>
                        </m:ctrlPr>
                      </m:dPr>
                      <m:e>
                        <m:r>
                          <a:rPr lang="de-DE" b="0" i="1" smtClean="0">
                            <a:solidFill>
                              <a:schemeClr val="tx1">
                                <a:lumMod val="60000"/>
                                <a:lumOff val="40000"/>
                              </a:schemeClr>
                            </a:solidFill>
                            <a:latin typeface="Cambria Math" panose="02040503050406030204" pitchFamily="18" charset="0"/>
                          </a:rPr>
                          <m:t>𝑋</m:t>
                        </m:r>
                      </m:e>
                    </m:d>
                  </m:oMath>
                </a14:m>
                <a:r>
                  <a:rPr lang="en-GB" dirty="0">
                    <a:solidFill>
                      <a:schemeClr val="tx1">
                        <a:lumMod val="60000"/>
                        <a:lumOff val="40000"/>
                      </a:schemeClr>
                    </a:solidFill>
                  </a:rPr>
                  <a:t>, </a:t>
                </a:r>
                <a14:m>
                  <m:oMath xmlns:m="http://schemas.openxmlformats.org/officeDocument/2006/math">
                    <m:r>
                      <a:rPr lang="de-DE" i="1">
                        <a:solidFill>
                          <a:schemeClr val="tx1">
                            <a:lumMod val="60000"/>
                            <a:lumOff val="40000"/>
                          </a:schemeClr>
                        </a:solidFill>
                        <a:latin typeface="Cambria Math" charset="0"/>
                      </a:rPr>
                      <m:t>𝐸𝑝𝑖𝑑</m:t>
                    </m:r>
                  </m:oMath>
                </a14:m>
                <a:r>
                  <a:rPr lang="en-GB" dirty="0">
                    <a:solidFill>
                      <a:schemeClr val="tx1">
                        <a:lumMod val="60000"/>
                        <a:lumOff val="40000"/>
                      </a:schemeClr>
                    </a:solidFill>
                  </a:rPr>
                  <a:t>: </a:t>
                </a:r>
                <a14:m>
                  <m:oMath xmlns:m="http://schemas.openxmlformats.org/officeDocument/2006/math">
                    <m:sSub>
                      <m:sSubPr>
                        <m:ctrlPr>
                          <a:rPr lang="de-DE" b="0" i="1" smtClean="0">
                            <a:solidFill>
                              <a:schemeClr val="tx1">
                                <a:lumMod val="60000"/>
                                <a:lumOff val="40000"/>
                              </a:schemeClr>
                            </a:solidFill>
                            <a:latin typeface="Cambria Math" panose="02040503050406030204" pitchFamily="18" charset="0"/>
                          </a:rPr>
                        </m:ctrlPr>
                      </m:sSubPr>
                      <m:e>
                        <m:r>
                          <a:rPr lang="de-DE" b="0" i="1" smtClean="0">
                            <a:solidFill>
                              <a:schemeClr val="tx1">
                                <a:lumMod val="60000"/>
                                <a:lumOff val="40000"/>
                              </a:schemeClr>
                            </a:solidFill>
                            <a:latin typeface="Cambria Math" panose="02040503050406030204" pitchFamily="18" charset="0"/>
                          </a:rPr>
                          <m:t>𝑔</m:t>
                        </m:r>
                      </m:e>
                      <m:sub>
                        <m:r>
                          <a:rPr lang="de-DE" b="0" i="1" smtClean="0">
                            <a:solidFill>
                              <a:schemeClr val="tx1">
                                <a:lumMod val="60000"/>
                                <a:lumOff val="40000"/>
                              </a:schemeClr>
                            </a:solidFill>
                            <a:latin typeface="Cambria Math" panose="02040503050406030204" pitchFamily="18" charset="0"/>
                          </a:rPr>
                          <m:t>2</m:t>
                        </m:r>
                      </m:sub>
                    </m:sSub>
                  </m:oMath>
                </a14:m>
                <a:r>
                  <a:rPr lang="en-GB" dirty="0">
                    <a:solidFill>
                      <a:schemeClr val="tx1">
                        <a:lumMod val="60000"/>
                        <a:lumOff val="40000"/>
                      </a:schemeClr>
                    </a:solidFill>
                  </a:rPr>
                  <a:t> </a:t>
                </a:r>
                <a:br>
                  <a:rPr lang="en-GB" dirty="0">
                    <a:solidFill>
                      <a:schemeClr val="tx1">
                        <a:lumMod val="60000"/>
                        <a:lumOff val="40000"/>
                      </a:schemeClr>
                    </a:solidFill>
                  </a:rPr>
                </a:br>
                <a:r>
                  <a:rPr lang="en-GB" dirty="0">
                    <a:solidFill>
                      <a:schemeClr val="tx1">
                        <a:lumMod val="60000"/>
                        <a:lumOff val="40000"/>
                      </a:schemeClr>
                    </a:solidFill>
                  </a:rPr>
                  <a:t>➝ misses</a:t>
                </a:r>
                <a:r>
                  <a:rPr lang="en-GB" dirty="0">
                    <a:solidFill>
                      <a:schemeClr val="tx1">
                        <a:lumMod val="50000"/>
                        <a:lumOff val="50000"/>
                      </a:schemeClr>
                    </a:solidFill>
                  </a:rPr>
                  <a:t>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a14:m>
                <a:r>
                  <a:rPr lang="en-GB" dirty="0">
                    <a:solidFill>
                      <a:schemeClr val="tx1">
                        <a:lumMod val="60000"/>
                        <a:lumOff val="40000"/>
                      </a:schemeClr>
                    </a:solidFill>
                  </a:rPr>
                  <a:t>, </a:t>
                </a:r>
                <a14:m>
                  <m:oMath xmlns:m="http://schemas.openxmlformats.org/officeDocument/2006/math">
                    <m:sSub>
                      <m:sSubPr>
                        <m:ctrlPr>
                          <a:rPr lang="de-DE" i="1">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𝑔</m:t>
                        </m:r>
                      </m:e>
                      <m:sub>
                        <m:r>
                          <a:rPr lang="de-DE" i="1">
                            <a:solidFill>
                              <a:schemeClr val="tx1">
                                <a:lumMod val="60000"/>
                                <a:lumOff val="40000"/>
                              </a:schemeClr>
                            </a:solidFill>
                            <a:latin typeface="Cambria Math" panose="02040503050406030204" pitchFamily="18" charset="0"/>
                          </a:rPr>
                          <m:t>3</m:t>
                        </m:r>
                      </m:sub>
                    </m:sSub>
                  </m:oMath>
                </a14:m>
                <a:endParaRPr lang="en-GB" dirty="0">
                  <a:solidFill>
                    <a:schemeClr val="tx1">
                      <a:lumMod val="50000"/>
                      <a:lumOff val="50000"/>
                    </a:schemeClr>
                  </a:solidFill>
                </a:endParaRPr>
              </a:p>
              <a:p>
                <a:pPr lvl="2"/>
                <a14:m>
                  <m:oMath xmlns:m="http://schemas.openxmlformats.org/officeDocument/2006/math">
                    <m:r>
                      <a:rPr lang="de-DE" i="1" smtClean="0">
                        <a:solidFill>
                          <a:schemeClr val="tx1">
                            <a:lumMod val="60000"/>
                            <a:lumOff val="40000"/>
                          </a:schemeClr>
                        </a:solidFill>
                        <a:latin typeface="Cambria Math" charset="0"/>
                      </a:rPr>
                      <m:t>𝑇𝑟𝑒𝑎𝑡</m:t>
                    </m:r>
                    <m:d>
                      <m:dPr>
                        <m:ctrlPr>
                          <a:rPr lang="de-DE" i="1">
                            <a:solidFill>
                              <a:schemeClr val="tx1">
                                <a:lumMod val="60000"/>
                                <a:lumOff val="40000"/>
                              </a:schemeClr>
                            </a:solidFill>
                            <a:latin typeface="Cambria Math" panose="02040503050406030204" pitchFamily="18" charset="0"/>
                          </a:rPr>
                        </m:ctrlPr>
                      </m:dPr>
                      <m:e>
                        <m:r>
                          <a:rPr lang="de-DE" i="1">
                            <a:solidFill>
                              <a:schemeClr val="tx1">
                                <a:lumMod val="60000"/>
                                <a:lumOff val="40000"/>
                              </a:schemeClr>
                            </a:solidFill>
                            <a:latin typeface="Cambria Math" charset="0"/>
                          </a:rPr>
                          <m:t>𝑋</m:t>
                        </m:r>
                        <m:r>
                          <a:rPr lang="de-DE" i="1">
                            <a:solidFill>
                              <a:schemeClr val="tx1">
                                <a:lumMod val="60000"/>
                                <a:lumOff val="40000"/>
                              </a:schemeClr>
                            </a:solidFill>
                            <a:latin typeface="Cambria Math" charset="0"/>
                          </a:rPr>
                          <m:t>,</m:t>
                        </m:r>
                        <m:r>
                          <a:rPr lang="de-DE" b="0" i="1" smtClean="0">
                            <a:solidFill>
                              <a:schemeClr val="tx1">
                                <a:lumMod val="60000"/>
                                <a:lumOff val="40000"/>
                              </a:schemeClr>
                            </a:solidFill>
                            <a:latin typeface="Cambria Math" panose="02040503050406030204" pitchFamily="18" charset="0"/>
                          </a:rPr>
                          <m:t>𝑀</m:t>
                        </m:r>
                      </m:e>
                    </m:d>
                  </m:oMath>
                </a14:m>
                <a:r>
                  <a:rPr lang="en-GB" dirty="0">
                    <a:solidFill>
                      <a:schemeClr val="tx1">
                        <a:lumMod val="60000"/>
                        <a:lumOff val="40000"/>
                      </a:schemeClr>
                    </a:solidFill>
                  </a:rPr>
                  <a:t>, </a:t>
                </a:r>
                <a14:m>
                  <m:oMath xmlns:m="http://schemas.openxmlformats.org/officeDocument/2006/math">
                    <m:r>
                      <a:rPr lang="de-DE" i="1">
                        <a:solidFill>
                          <a:schemeClr val="tx1">
                            <a:lumMod val="60000"/>
                            <a:lumOff val="40000"/>
                          </a:schemeClr>
                        </a:solidFill>
                        <a:latin typeface="Cambria Math" panose="02040503050406030204" pitchFamily="18" charset="0"/>
                      </a:rPr>
                      <m:t>𝑆𝑖𝑐𝑘</m:t>
                    </m:r>
                    <m:d>
                      <m:dPr>
                        <m:ctrlPr>
                          <a:rPr lang="de-DE" i="1">
                            <a:solidFill>
                              <a:schemeClr val="tx1">
                                <a:lumMod val="60000"/>
                                <a:lumOff val="40000"/>
                              </a:schemeClr>
                            </a:solidFill>
                            <a:latin typeface="Cambria Math" panose="02040503050406030204" pitchFamily="18" charset="0"/>
                          </a:rPr>
                        </m:ctrlPr>
                      </m:dPr>
                      <m:e>
                        <m:r>
                          <a:rPr lang="de-DE" i="1">
                            <a:solidFill>
                              <a:schemeClr val="tx1">
                                <a:lumMod val="60000"/>
                                <a:lumOff val="40000"/>
                              </a:schemeClr>
                            </a:solidFill>
                            <a:latin typeface="Cambria Math" panose="02040503050406030204" pitchFamily="18" charset="0"/>
                          </a:rPr>
                          <m:t>𝑋</m:t>
                        </m:r>
                      </m:e>
                    </m:d>
                  </m:oMath>
                </a14:m>
                <a:r>
                  <a:rPr lang="en-GB" dirty="0">
                    <a:solidFill>
                      <a:schemeClr val="tx1">
                        <a:lumMod val="60000"/>
                        <a:lumOff val="40000"/>
                      </a:schemeClr>
                    </a:solidFill>
                  </a:rPr>
                  <a:t>, </a:t>
                </a:r>
                <a14:m>
                  <m:oMath xmlns:m="http://schemas.openxmlformats.org/officeDocument/2006/math">
                    <m:r>
                      <a:rPr lang="de-DE" i="1">
                        <a:solidFill>
                          <a:schemeClr val="tx1">
                            <a:lumMod val="60000"/>
                            <a:lumOff val="40000"/>
                          </a:schemeClr>
                        </a:solidFill>
                        <a:latin typeface="Cambria Math" charset="0"/>
                      </a:rPr>
                      <m:t>𝐸𝑝𝑖𝑑</m:t>
                    </m:r>
                  </m:oMath>
                </a14:m>
                <a:r>
                  <a:rPr lang="en-GB" dirty="0">
                    <a:solidFill>
                      <a:schemeClr val="tx1">
                        <a:lumMod val="60000"/>
                        <a:lumOff val="40000"/>
                      </a:schemeClr>
                    </a:solidFill>
                  </a:rPr>
                  <a:t>: </a:t>
                </a:r>
                <a14:m>
                  <m:oMath xmlns:m="http://schemas.openxmlformats.org/officeDocument/2006/math">
                    <m:sSub>
                      <m:sSubPr>
                        <m:ctrlPr>
                          <a:rPr lang="de-DE" b="0" i="1" smtClean="0">
                            <a:solidFill>
                              <a:schemeClr val="tx1">
                                <a:lumMod val="60000"/>
                                <a:lumOff val="40000"/>
                              </a:schemeClr>
                            </a:solidFill>
                            <a:latin typeface="Cambria Math" panose="02040503050406030204" pitchFamily="18" charset="0"/>
                          </a:rPr>
                        </m:ctrlPr>
                      </m:sSubPr>
                      <m:e>
                        <m:r>
                          <a:rPr lang="de-DE" b="0" i="1" smtClean="0">
                            <a:solidFill>
                              <a:schemeClr val="tx1">
                                <a:lumMod val="60000"/>
                                <a:lumOff val="40000"/>
                              </a:schemeClr>
                            </a:solidFill>
                            <a:latin typeface="Cambria Math" panose="02040503050406030204" pitchFamily="18" charset="0"/>
                          </a:rPr>
                          <m:t>𝑔</m:t>
                        </m:r>
                      </m:e>
                      <m:sub>
                        <m:r>
                          <a:rPr lang="de-DE" b="0" i="1" smtClean="0">
                            <a:solidFill>
                              <a:schemeClr val="tx1">
                                <a:lumMod val="60000"/>
                                <a:lumOff val="40000"/>
                              </a:schemeClr>
                            </a:solidFill>
                            <a:latin typeface="Cambria Math" panose="02040503050406030204" pitchFamily="18" charset="0"/>
                          </a:rPr>
                          <m:t>3</m:t>
                        </m:r>
                      </m:sub>
                    </m:sSub>
                  </m:oMath>
                </a14:m>
                <a:r>
                  <a:rPr lang="en-GB" dirty="0">
                    <a:solidFill>
                      <a:schemeClr val="tx1">
                        <a:lumMod val="60000"/>
                        <a:lumOff val="40000"/>
                      </a:schemeClr>
                    </a:solidFill>
                  </a:rPr>
                  <a:t> </a:t>
                </a:r>
                <a:br>
                  <a:rPr lang="en-GB" dirty="0">
                    <a:solidFill>
                      <a:schemeClr val="tx1">
                        <a:lumMod val="60000"/>
                        <a:lumOff val="40000"/>
                      </a:schemeClr>
                    </a:solidFill>
                  </a:rPr>
                </a:br>
                <a:r>
                  <a:rPr lang="en-GB" dirty="0">
                    <a:solidFill>
                      <a:schemeClr val="tx1">
                        <a:lumMod val="60000"/>
                        <a:lumOff val="40000"/>
                      </a:schemeClr>
                    </a:solidFill>
                  </a:rPr>
                  <a:t>➝ misses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a14:m>
                <a:r>
                  <a:rPr lang="en-GB" dirty="0">
                    <a:solidFill>
                      <a:schemeClr val="tx1">
                        <a:lumMod val="60000"/>
                        <a:lumOff val="40000"/>
                      </a:schemeClr>
                    </a:solidFill>
                  </a:rPr>
                  <a:t>, </a:t>
                </a:r>
                <a14:m>
                  <m:oMath xmlns:m="http://schemas.openxmlformats.org/officeDocument/2006/math">
                    <m:sSub>
                      <m:sSubPr>
                        <m:ctrlPr>
                          <a:rPr lang="de-DE" i="1">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panose="02040503050406030204" pitchFamily="18" charset="0"/>
                          </a:rPr>
                          <m:t>𝑔</m:t>
                        </m:r>
                      </m:e>
                      <m:sub>
                        <m:r>
                          <a:rPr lang="de-DE" i="1">
                            <a:solidFill>
                              <a:schemeClr val="tx1">
                                <a:lumMod val="60000"/>
                                <a:lumOff val="40000"/>
                              </a:schemeClr>
                            </a:solidFill>
                            <a:latin typeface="Cambria Math" panose="02040503050406030204" pitchFamily="18" charset="0"/>
                          </a:rPr>
                          <m:t>2</m:t>
                        </m:r>
                      </m:sub>
                    </m:sSub>
                  </m:oMath>
                </a14:m>
                <a:endParaRPr lang="en-GB" dirty="0">
                  <a:solidFill>
                    <a:schemeClr val="tx1">
                      <a:lumMod val="60000"/>
                      <a:lumOff val="40000"/>
                    </a:schemeClr>
                  </a:solidFill>
                </a:endParaRPr>
              </a:p>
              <a:p>
                <a:pPr lvl="2"/>
                <a:r>
                  <a:rPr lang="en-GB" dirty="0"/>
                  <a:t>Whatever we do with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oMath>
                </a14:m>
                <a:r>
                  <a:rPr lang="en-GB" dirty="0"/>
                  <a:t>…</a:t>
                </a:r>
              </a:p>
              <a:p>
                <a:r>
                  <a:rPr lang="en-GB" dirty="0"/>
                  <a:t>Only correct if clusters are </a:t>
                </a:r>
                <a:r>
                  <a:rPr lang="en-GB" i="1" dirty="0"/>
                  <a:t>independent</a:t>
                </a:r>
                <a:r>
                  <a:rPr lang="en-GB" dirty="0"/>
                  <a:t> </a:t>
                </a:r>
                <a:br>
                  <a:rPr lang="en-GB" dirty="0"/>
                </a:br>
                <a:r>
                  <a:rPr lang="en-GB" dirty="0"/>
                  <a:t>from each other</a:t>
                </a:r>
              </a:p>
              <a:p>
                <a:pPr lvl="1"/>
                <a:r>
                  <a:rPr lang="en-GB" dirty="0"/>
                  <a:t>How can we achieve independence?</a:t>
                </a:r>
              </a:p>
            </p:txBody>
          </p:sp>
        </mc:Choice>
        <mc:Fallback xmlns="">
          <p:sp>
            <p:nvSpPr>
              <p:cNvPr id="3" name="Content Placeholder 2">
                <a:extLst>
                  <a:ext uri="{FF2B5EF4-FFF2-40B4-BE49-F238E27FC236}">
                    <a16:creationId xmlns:a16="http://schemas.microsoft.com/office/drawing/2014/main" id="{49579364-18FC-4D4A-BB78-1BBFC400662E}"/>
                  </a:ext>
                </a:extLst>
              </p:cNvPr>
              <p:cNvSpPr>
                <a:spLocks noGrp="1" noRot="1" noChangeAspect="1" noMove="1" noResize="1" noEditPoints="1" noAdjustHandles="1" noChangeArrowheads="1" noChangeShapeType="1" noTextEdit="1"/>
              </p:cNvSpPr>
              <p:nvPr>
                <p:ph idx="1"/>
              </p:nvPr>
            </p:nvSpPr>
            <p:spPr>
              <a:blipFill>
                <a:blip r:embed="rId2"/>
                <a:stretch>
                  <a:fillRect l="-1436" t="-2687" b="-477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6</a:t>
            </a:fld>
            <a:endParaRPr lang="en-GB"/>
          </a:p>
        </p:txBody>
      </p:sp>
      <p:sp>
        <p:nvSpPr>
          <p:cNvPr id="5" name="Date Placeholder 4">
            <a:extLst>
              <a:ext uri="{FF2B5EF4-FFF2-40B4-BE49-F238E27FC236}">
                <a16:creationId xmlns:a16="http://schemas.microsoft.com/office/drawing/2014/main" id="{E4C53D0D-AA01-8E41-9475-ED7BEB9F2924}"/>
              </a:ext>
            </a:extLst>
          </p:cNvPr>
          <p:cNvSpPr>
            <a:spLocks noGrp="1"/>
          </p:cNvSpPr>
          <p:nvPr>
            <p:ph type="dt" sz="half" idx="2"/>
          </p:nvPr>
        </p:nvSpPr>
        <p:spPr/>
        <p:txBody>
          <a:bodyPr/>
          <a:lstStyle/>
          <a:p>
            <a:r>
              <a:rPr lang="en-GB"/>
              <a:t>Exact Inference: LJT</a:t>
            </a:r>
            <a:endParaRPr lang="en-US" dirty="0"/>
          </a:p>
        </p:txBody>
      </p:sp>
      <p:sp>
        <p:nvSpPr>
          <p:cNvPr id="38" name="Footer Placeholder 37">
            <a:extLst>
              <a:ext uri="{FF2B5EF4-FFF2-40B4-BE49-F238E27FC236}">
                <a16:creationId xmlns:a16="http://schemas.microsoft.com/office/drawing/2014/main" id="{C4798931-8E82-2E42-9062-12261E3C2EEC}"/>
              </a:ext>
            </a:extLst>
          </p:cNvPr>
          <p:cNvSpPr>
            <a:spLocks noGrp="1"/>
          </p:cNvSpPr>
          <p:nvPr>
            <p:ph type="ftr" sz="quarter" idx="3"/>
          </p:nvPr>
        </p:nvSpPr>
        <p:spPr/>
        <p:txBody>
          <a:bodyPr/>
          <a:lstStyle/>
          <a:p>
            <a:r>
              <a:rPr lang="en-GB"/>
              <a:t>T. Braun - StaRAI</a:t>
            </a:r>
          </a:p>
        </p:txBody>
      </p:sp>
      <p:sp>
        <p:nvSpPr>
          <p:cNvPr id="40" name="Oval 39">
            <a:extLst>
              <a:ext uri="{FF2B5EF4-FFF2-40B4-BE49-F238E27FC236}">
                <a16:creationId xmlns:a16="http://schemas.microsoft.com/office/drawing/2014/main" id="{5B8F018C-8DAD-AD4B-938B-228AB09EF800}"/>
              </a:ext>
            </a:extLst>
          </p:cNvPr>
          <p:cNvSpPr/>
          <p:nvPr/>
        </p:nvSpPr>
        <p:spPr>
          <a:xfrm>
            <a:off x="6185090" y="2800351"/>
            <a:ext cx="5245982" cy="171262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40">
            <a:extLst>
              <a:ext uri="{FF2B5EF4-FFF2-40B4-BE49-F238E27FC236}">
                <a16:creationId xmlns:a16="http://schemas.microsoft.com/office/drawing/2014/main" id="{4C8FDF25-576D-5343-A16A-9B66116A5B37}"/>
              </a:ext>
            </a:extLst>
          </p:cNvPr>
          <p:cNvSpPr/>
          <p:nvPr/>
        </p:nvSpPr>
        <p:spPr>
          <a:xfrm>
            <a:off x="5982005" y="4029923"/>
            <a:ext cx="3530222" cy="1895182"/>
          </a:xfrm>
          <a:prstGeom prst="roundRect">
            <a:avLst/>
          </a:prstGeom>
          <a:no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a:extLst>
              <a:ext uri="{FF2B5EF4-FFF2-40B4-BE49-F238E27FC236}">
                <a16:creationId xmlns:a16="http://schemas.microsoft.com/office/drawing/2014/main" id="{59D83060-7216-A147-AA3F-3A10B0DB89B1}"/>
              </a:ext>
            </a:extLst>
          </p:cNvPr>
          <p:cNvSpPr/>
          <p:nvPr/>
        </p:nvSpPr>
        <p:spPr>
          <a:xfrm>
            <a:off x="8197157" y="4087460"/>
            <a:ext cx="3636734" cy="1890453"/>
          </a:xfrm>
          <a:prstGeom prst="roundRect">
            <a:avLst/>
          </a:prstGeom>
          <a:no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3DADB70B-A869-2A49-8210-72DC4EB3B924}"/>
              </a:ext>
            </a:extLst>
          </p:cNvPr>
          <p:cNvGrpSpPr/>
          <p:nvPr/>
        </p:nvGrpSpPr>
        <p:grpSpPr>
          <a:xfrm>
            <a:off x="5982005" y="3451959"/>
            <a:ext cx="5849670" cy="2453955"/>
            <a:chOff x="5982005" y="3451959"/>
            <a:chExt cx="5849670" cy="2453955"/>
          </a:xfrm>
        </p:grpSpPr>
        <p:cxnSp>
          <p:nvCxnSpPr>
            <p:cNvPr id="44" name="Straight Connector 43">
              <a:extLst>
                <a:ext uri="{FF2B5EF4-FFF2-40B4-BE49-F238E27FC236}">
                  <a16:creationId xmlns:a16="http://schemas.microsoft.com/office/drawing/2014/main" id="{891A511D-8F44-F04C-940D-D09F7611FDA0}"/>
                </a:ext>
              </a:extLst>
            </p:cNvPr>
            <p:cNvCxnSpPr>
              <a:cxnSpLocks/>
              <a:stCxn id="48" idx="6"/>
              <a:endCxn id="75" idx="1"/>
            </p:cNvCxnSpPr>
            <p:nvPr/>
          </p:nvCxnSpPr>
          <p:spPr>
            <a:xfrm flipV="1">
              <a:off x="7317202" y="3646293"/>
              <a:ext cx="1466539"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293CA5-0FDB-B14E-8D30-0E0409409F76}"/>
                </a:ext>
              </a:extLst>
            </p:cNvPr>
            <p:cNvCxnSpPr>
              <a:cxnSpLocks/>
              <a:stCxn id="49" idx="2"/>
              <a:endCxn id="75" idx="3"/>
            </p:cNvCxnSpPr>
            <p:nvPr/>
          </p:nvCxnSpPr>
          <p:spPr>
            <a:xfrm flipH="1" flipV="1">
              <a:off x="8927741" y="3646293"/>
              <a:ext cx="1512328"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67F9528-E282-A849-837B-2EACE8285B5C}"/>
                </a:ext>
              </a:extLst>
            </p:cNvPr>
            <p:cNvCxnSpPr>
              <a:cxnSpLocks/>
              <a:stCxn id="52" idx="0"/>
              <a:endCxn id="75" idx="2"/>
            </p:cNvCxnSpPr>
            <p:nvPr/>
          </p:nvCxnSpPr>
          <p:spPr>
            <a:xfrm flipH="1" flipV="1">
              <a:off x="8855741" y="3718293"/>
              <a:ext cx="1" cy="369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0BBF7106-B890-5C4A-B1C9-D6410EE7FADE}"/>
                </a:ext>
              </a:extLst>
            </p:cNvPr>
            <p:cNvGrpSpPr/>
            <p:nvPr/>
          </p:nvGrpSpPr>
          <p:grpSpPr>
            <a:xfrm>
              <a:off x="8746652" y="3535379"/>
              <a:ext cx="520306" cy="392206"/>
              <a:chOff x="9540595" y="2902693"/>
              <a:chExt cx="520306" cy="392206"/>
            </a:xfrm>
          </p:grpSpPr>
          <p:sp>
            <p:nvSpPr>
              <p:cNvPr id="74" name="Rectangle 73">
                <a:extLst>
                  <a:ext uri="{FF2B5EF4-FFF2-40B4-BE49-F238E27FC236}">
                    <a16:creationId xmlns:a16="http://schemas.microsoft.com/office/drawing/2014/main" id="{0B595AFA-1114-7046-A5DC-8547DE129A7C}"/>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FDD3D515-3D3B-7B48-AAA8-E0A00F84DA01}"/>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382AB637-6EE3-3846-9D10-15367D5284E4}"/>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4DFE988-E773-9D47-B7F8-A7D9275B94B3}"/>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charset="0"/>
                                </a:rPr>
                                <m:t>1</m:t>
                              </m:r>
                            </m:sub>
                          </m:sSub>
                        </m:oMath>
                      </m:oMathPara>
                    </a14:m>
                    <a:endParaRPr lang="en-GB" dirty="0"/>
                  </a:p>
                </p:txBody>
              </p:sp>
            </mc:Choice>
            <mc:Fallback xmlns="">
              <p:sp>
                <p:nvSpPr>
                  <p:cNvPr id="157" name="TextBox 156">
                    <a:extLst>
                      <a:ext uri="{FF2B5EF4-FFF2-40B4-BE49-F238E27FC236}">
                        <a16:creationId xmlns:a16="http://schemas.microsoft.com/office/drawing/2014/main" id="{E1230739-D388-2A45-A13C-E27680445A45}"/>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9"/>
                    <a:stretch>
                      <a:fillRect l="-16667"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66EB706D-190B-A94B-8FF1-6DC42FE7FD2F}"/>
                    </a:ext>
                  </a:extLst>
                </p:cNvPr>
                <p:cNvSpPr/>
                <p:nvPr/>
              </p:nvSpPr>
              <p:spPr>
                <a:xfrm>
                  <a:off x="6185090" y="3451959"/>
                  <a:ext cx="11321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𝑁𝑎𝑡</m:t>
                        </m:r>
                        <m:d>
                          <m:dPr>
                            <m:ctrlPr>
                              <a:rPr lang="de-DE" i="1">
                                <a:latin typeface="Cambria Math" panose="02040503050406030204" pitchFamily="18" charset="0"/>
                              </a:rPr>
                            </m:ctrlPr>
                          </m:dPr>
                          <m:e>
                            <m:r>
                              <a:rPr lang="de-DE" i="1">
                                <a:latin typeface="Cambria Math" panose="02040503050406030204" pitchFamily="18" charset="0"/>
                              </a:rPr>
                              <m:t>𝐷</m:t>
                            </m:r>
                          </m:e>
                        </m:d>
                      </m:oMath>
                    </m:oMathPara>
                  </a14:m>
                  <a:endParaRPr lang="en-GB" dirty="0"/>
                </a:p>
              </p:txBody>
            </p:sp>
          </mc:Choice>
          <mc:Fallback xmlns="">
            <p:sp>
              <p:nvSpPr>
                <p:cNvPr id="48" name="Oval 47">
                  <a:extLst>
                    <a:ext uri="{FF2B5EF4-FFF2-40B4-BE49-F238E27FC236}">
                      <a16:creationId xmlns:a16="http://schemas.microsoft.com/office/drawing/2014/main" id="{66EB706D-190B-A94B-8FF1-6DC42FE7FD2F}"/>
                    </a:ext>
                  </a:extLst>
                </p:cNvPr>
                <p:cNvSpPr>
                  <a:spLocks noRot="1" noChangeAspect="1" noMove="1" noResize="1" noEditPoints="1" noAdjustHandles="1" noChangeArrowheads="1" noChangeShapeType="1" noTextEdit="1"/>
                </p:cNvSpPr>
                <p:nvPr/>
              </p:nvSpPr>
              <p:spPr>
                <a:xfrm>
                  <a:off x="6185090" y="3451959"/>
                  <a:ext cx="1132112"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4DD38588-9545-2344-A24F-FB36F2D9A9DA}"/>
                    </a:ext>
                  </a:extLst>
                </p:cNvPr>
                <p:cNvSpPr/>
                <p:nvPr/>
              </p:nvSpPr>
              <p:spPr>
                <a:xfrm>
                  <a:off x="10440069" y="3451959"/>
                  <a:ext cx="991003"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𝐴𝑐𝑐</m:t>
                        </m:r>
                        <m:d>
                          <m:dPr>
                            <m:ctrlPr>
                              <a:rPr lang="de-DE" i="1">
                                <a:latin typeface="Cambria Math" panose="02040503050406030204" pitchFamily="18" charset="0"/>
                              </a:rPr>
                            </m:ctrlPr>
                          </m:dPr>
                          <m:e>
                            <m:r>
                              <a:rPr lang="de-DE" b="0" i="1" smtClean="0">
                                <a:latin typeface="Cambria Math" panose="02040503050406030204" pitchFamily="18" charset="0"/>
                              </a:rPr>
                              <m:t>𝐼</m:t>
                            </m:r>
                          </m:e>
                        </m:d>
                      </m:oMath>
                    </m:oMathPara>
                  </a14:m>
                  <a:endParaRPr lang="en-GB" dirty="0"/>
                </a:p>
              </p:txBody>
            </p:sp>
          </mc:Choice>
          <mc:Fallback xmlns="">
            <p:sp>
              <p:nvSpPr>
                <p:cNvPr id="49" name="Oval 48">
                  <a:extLst>
                    <a:ext uri="{FF2B5EF4-FFF2-40B4-BE49-F238E27FC236}">
                      <a16:creationId xmlns:a16="http://schemas.microsoft.com/office/drawing/2014/main" id="{4DD38588-9545-2344-A24F-FB36F2D9A9DA}"/>
                    </a:ext>
                  </a:extLst>
                </p:cNvPr>
                <p:cNvSpPr>
                  <a:spLocks noRot="1" noChangeAspect="1" noMove="1" noResize="1" noEditPoints="1" noAdjustHandles="1" noChangeArrowheads="1" noChangeShapeType="1" noTextEdit="1"/>
                </p:cNvSpPr>
                <p:nvPr/>
              </p:nvSpPr>
              <p:spPr>
                <a:xfrm>
                  <a:off x="10440069" y="3451959"/>
                  <a:ext cx="991003" cy="389513"/>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2C26216A-2164-0646-BC6E-4845808E01AB}"/>
                    </a:ext>
                  </a:extLst>
                </p:cNvPr>
                <p:cNvSpPr/>
                <p:nvPr/>
              </p:nvSpPr>
              <p:spPr>
                <a:xfrm>
                  <a:off x="8260742" y="5516401"/>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50" name="Oval 49">
                  <a:extLst>
                    <a:ext uri="{FF2B5EF4-FFF2-40B4-BE49-F238E27FC236}">
                      <a16:creationId xmlns:a16="http://schemas.microsoft.com/office/drawing/2014/main" id="{2C26216A-2164-0646-BC6E-4845808E01AB}"/>
                    </a:ext>
                  </a:extLst>
                </p:cNvPr>
                <p:cNvSpPr>
                  <a:spLocks noRot="1" noChangeAspect="1" noMove="1" noResize="1" noEditPoints="1" noAdjustHandles="1" noChangeArrowheads="1" noChangeShapeType="1" noTextEdit="1"/>
                </p:cNvSpPr>
                <p:nvPr/>
              </p:nvSpPr>
              <p:spPr>
                <a:xfrm>
                  <a:off x="8260742" y="5516401"/>
                  <a:ext cx="1189998" cy="389513"/>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35DA6EC9-8D40-0846-94C4-DC6FB47FE6D0}"/>
                    </a:ext>
                  </a:extLst>
                </p:cNvPr>
                <p:cNvSpPr/>
                <p:nvPr/>
              </p:nvSpPr>
              <p:spPr>
                <a:xfrm>
                  <a:off x="5982005" y="477819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51" name="Oval 50">
                  <a:extLst>
                    <a:ext uri="{FF2B5EF4-FFF2-40B4-BE49-F238E27FC236}">
                      <a16:creationId xmlns:a16="http://schemas.microsoft.com/office/drawing/2014/main" id="{35DA6EC9-8D40-0846-94C4-DC6FB47FE6D0}"/>
                    </a:ext>
                  </a:extLst>
                </p:cNvPr>
                <p:cNvSpPr>
                  <a:spLocks noRot="1" noChangeAspect="1" noMove="1" noResize="1" noEditPoints="1" noAdjustHandles="1" noChangeArrowheads="1" noChangeShapeType="1" noTextEdit="1"/>
                </p:cNvSpPr>
                <p:nvPr/>
              </p:nvSpPr>
              <p:spPr>
                <a:xfrm>
                  <a:off x="5982005" y="4778198"/>
                  <a:ext cx="1536412"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Oval 51">
                  <a:extLst>
                    <a:ext uri="{FF2B5EF4-FFF2-40B4-BE49-F238E27FC236}">
                      <a16:creationId xmlns:a16="http://schemas.microsoft.com/office/drawing/2014/main" id="{9E285058-D9BD-A540-8A13-6914FB83105F}"/>
                    </a:ext>
                  </a:extLst>
                </p:cNvPr>
                <p:cNvSpPr/>
                <p:nvPr/>
              </p:nvSpPr>
              <p:spPr>
                <a:xfrm>
                  <a:off x="8476417" y="4087460"/>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52" name="Oval 51">
                  <a:extLst>
                    <a:ext uri="{FF2B5EF4-FFF2-40B4-BE49-F238E27FC236}">
                      <a16:creationId xmlns:a16="http://schemas.microsoft.com/office/drawing/2014/main" id="{9E285058-D9BD-A540-8A13-6914FB83105F}"/>
                    </a:ext>
                  </a:extLst>
                </p:cNvPr>
                <p:cNvSpPr>
                  <a:spLocks noRot="1" noChangeAspect="1" noMove="1" noResize="1" noEditPoints="1" noAdjustHandles="1" noChangeArrowheads="1" noChangeShapeType="1" noTextEdit="1"/>
                </p:cNvSpPr>
                <p:nvPr/>
              </p:nvSpPr>
              <p:spPr>
                <a:xfrm>
                  <a:off x="8476417" y="4087460"/>
                  <a:ext cx="758649" cy="389513"/>
                </a:xfrm>
                <a:prstGeom prst="ellipse">
                  <a:avLst/>
                </a:prstGeom>
                <a:blipFill>
                  <a:blip r:embed="rId14"/>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4A864631-9305-B841-AAD6-266884330A4E}"/>
                    </a:ext>
                  </a:extLst>
                </p:cNvPr>
                <p:cNvSpPr/>
                <p:nvPr/>
              </p:nvSpPr>
              <p:spPr>
                <a:xfrm>
                  <a:off x="10039464" y="477819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53" name="Oval 52">
                  <a:extLst>
                    <a:ext uri="{FF2B5EF4-FFF2-40B4-BE49-F238E27FC236}">
                      <a16:creationId xmlns:a16="http://schemas.microsoft.com/office/drawing/2014/main" id="{4A864631-9305-B841-AAD6-266884330A4E}"/>
                    </a:ext>
                  </a:extLst>
                </p:cNvPr>
                <p:cNvSpPr>
                  <a:spLocks noRot="1" noChangeAspect="1" noMove="1" noResize="1" noEditPoints="1" noAdjustHandles="1" noChangeArrowheads="1" noChangeShapeType="1" noTextEdit="1"/>
                </p:cNvSpPr>
                <p:nvPr/>
              </p:nvSpPr>
              <p:spPr>
                <a:xfrm>
                  <a:off x="10039464" y="4778198"/>
                  <a:ext cx="1792211"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p:cxnSp>
          <p:nvCxnSpPr>
            <p:cNvPr id="54" name="Straight Connector 53">
              <a:extLst>
                <a:ext uri="{FF2B5EF4-FFF2-40B4-BE49-F238E27FC236}">
                  <a16:creationId xmlns:a16="http://schemas.microsoft.com/office/drawing/2014/main" id="{C70B262A-8B9C-9140-9CC4-2CEEC0C097E1}"/>
                </a:ext>
              </a:extLst>
            </p:cNvPr>
            <p:cNvCxnSpPr>
              <a:cxnSpLocks/>
              <a:stCxn id="51" idx="6"/>
              <a:endCxn id="71" idx="1"/>
            </p:cNvCxnSpPr>
            <p:nvPr/>
          </p:nvCxnSpPr>
          <p:spPr>
            <a:xfrm flipV="1">
              <a:off x="7518417" y="4972954"/>
              <a:ext cx="4561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B91B4BF-0076-3E4C-8E1A-D7B841E13D7A}"/>
                </a:ext>
              </a:extLst>
            </p:cNvPr>
            <p:cNvCxnSpPr>
              <a:cxnSpLocks/>
              <a:stCxn id="52" idx="4"/>
              <a:endCxn id="71" idx="0"/>
            </p:cNvCxnSpPr>
            <p:nvPr/>
          </p:nvCxnSpPr>
          <p:spPr>
            <a:xfrm flipH="1">
              <a:off x="8046549" y="4476973"/>
              <a:ext cx="809193"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E74CED0-3739-3B4C-AF16-9D0F264A1FFE}"/>
                </a:ext>
              </a:extLst>
            </p:cNvPr>
            <p:cNvCxnSpPr>
              <a:cxnSpLocks/>
              <a:stCxn id="50" idx="0"/>
              <a:endCxn id="71" idx="2"/>
            </p:cNvCxnSpPr>
            <p:nvPr/>
          </p:nvCxnSpPr>
          <p:spPr>
            <a:xfrm flipH="1" flipV="1">
              <a:off x="8046549" y="5044954"/>
              <a:ext cx="809192"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AB00C857-016C-2A48-840D-E5DA813160B5}"/>
                </a:ext>
              </a:extLst>
            </p:cNvPr>
            <p:cNvGrpSpPr/>
            <p:nvPr/>
          </p:nvGrpSpPr>
          <p:grpSpPr>
            <a:xfrm>
              <a:off x="7685565" y="4860142"/>
              <a:ext cx="474503" cy="391710"/>
              <a:chOff x="9288700" y="2902693"/>
              <a:chExt cx="474503" cy="391710"/>
            </a:xfrm>
          </p:grpSpPr>
          <p:sp>
            <p:nvSpPr>
              <p:cNvPr id="70" name="Rectangle 69">
                <a:extLst>
                  <a:ext uri="{FF2B5EF4-FFF2-40B4-BE49-F238E27FC236}">
                    <a16:creationId xmlns:a16="http://schemas.microsoft.com/office/drawing/2014/main" id="{7A4C88CD-D1F9-3E46-90C0-C6DF1DB3AB01}"/>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3CD64777-82AF-3149-A8E1-256D3E7DAC55}"/>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E64CFC74-3A5A-D242-B5A8-5C0E1B480561}"/>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939AE7AC-7417-124D-81CA-588D15E3608D}"/>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149" name="TextBox 148">
                    <a:extLst>
                      <a:ext uri="{FF2B5EF4-FFF2-40B4-BE49-F238E27FC236}">
                        <a16:creationId xmlns:a16="http://schemas.microsoft.com/office/drawing/2014/main" id="{1DB7394A-7368-6A4A-B47E-9DE121BD3CA5}"/>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6"/>
                    <a:stretch>
                      <a:fillRect l="-16667" r="-4167" b="-26087"/>
                    </a:stretch>
                  </a:blipFill>
                </p:spPr>
                <p:txBody>
                  <a:bodyPr/>
                  <a:lstStyle/>
                  <a:p>
                    <a:r>
                      <a:rPr lang="en-GB">
                        <a:noFill/>
                      </a:rPr>
                      <a:t> </a:t>
                    </a:r>
                  </a:p>
                </p:txBody>
              </p:sp>
            </mc:Fallback>
          </mc:AlternateContent>
        </p:grpSp>
        <p:cxnSp>
          <p:nvCxnSpPr>
            <p:cNvPr id="58" name="Straight Connector 57">
              <a:extLst>
                <a:ext uri="{FF2B5EF4-FFF2-40B4-BE49-F238E27FC236}">
                  <a16:creationId xmlns:a16="http://schemas.microsoft.com/office/drawing/2014/main" id="{55EDDE69-FB62-F843-99D7-C55D939939E8}"/>
                </a:ext>
              </a:extLst>
            </p:cNvPr>
            <p:cNvCxnSpPr>
              <a:cxnSpLocks/>
              <a:stCxn id="52" idx="4"/>
              <a:endCxn id="67" idx="0"/>
            </p:cNvCxnSpPr>
            <p:nvPr/>
          </p:nvCxnSpPr>
          <p:spPr>
            <a:xfrm>
              <a:off x="8855742" y="4476973"/>
              <a:ext cx="810014"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FB32102-8FF7-C944-8706-0B84FBB53208}"/>
                </a:ext>
              </a:extLst>
            </p:cNvPr>
            <p:cNvCxnSpPr>
              <a:cxnSpLocks/>
              <a:stCxn id="53" idx="2"/>
              <a:endCxn id="67" idx="3"/>
            </p:cNvCxnSpPr>
            <p:nvPr/>
          </p:nvCxnSpPr>
          <p:spPr>
            <a:xfrm flipH="1" flipV="1">
              <a:off x="9737756" y="4972954"/>
              <a:ext cx="30170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7A52771-9C17-7F46-86EF-DE6D8B596E9B}"/>
                </a:ext>
              </a:extLst>
            </p:cNvPr>
            <p:cNvCxnSpPr>
              <a:cxnSpLocks/>
              <a:stCxn id="50" idx="0"/>
              <a:endCxn id="67" idx="2"/>
            </p:cNvCxnSpPr>
            <p:nvPr/>
          </p:nvCxnSpPr>
          <p:spPr>
            <a:xfrm flipV="1">
              <a:off x="8855741" y="5044954"/>
              <a:ext cx="810015"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E71CBE-5423-D04D-A05B-1849EFEDB3DE}"/>
                </a:ext>
              </a:extLst>
            </p:cNvPr>
            <p:cNvGrpSpPr/>
            <p:nvPr/>
          </p:nvGrpSpPr>
          <p:grpSpPr>
            <a:xfrm>
              <a:off x="9556667" y="4860142"/>
              <a:ext cx="525629" cy="392206"/>
              <a:chOff x="9540595" y="2902693"/>
              <a:chExt cx="525629" cy="392206"/>
            </a:xfrm>
          </p:grpSpPr>
          <p:sp>
            <p:nvSpPr>
              <p:cNvPr id="66" name="Rectangle 65">
                <a:extLst>
                  <a:ext uri="{FF2B5EF4-FFF2-40B4-BE49-F238E27FC236}">
                    <a16:creationId xmlns:a16="http://schemas.microsoft.com/office/drawing/2014/main" id="{3B4D6121-453A-E342-B4A0-B897F8B9F9CD}"/>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8B839B6D-0802-F949-BC4F-A67FA43C463E}"/>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747607BC-B92F-4544-932B-47C4755451DE}"/>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AEE41B2A-0897-734C-BE36-649655CF8C46}"/>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69" name="TextBox 68">
                    <a:extLst>
                      <a:ext uri="{FF2B5EF4-FFF2-40B4-BE49-F238E27FC236}">
                        <a16:creationId xmlns:a16="http://schemas.microsoft.com/office/drawing/2014/main" id="{AEE41B2A-0897-734C-BE36-649655CF8C46}"/>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17"/>
                    <a:stretch>
                      <a:fillRect l="-16667" r="-4167" b="-21739"/>
                    </a:stretch>
                  </a:blipFill>
                </p:spPr>
                <p:txBody>
                  <a:bodyPr/>
                  <a:lstStyle/>
                  <a:p>
                    <a:r>
                      <a:rPr lang="en-GB">
                        <a:noFill/>
                      </a:rPr>
                      <a:t> </a:t>
                    </a:r>
                  </a:p>
                </p:txBody>
              </p:sp>
            </mc:Fallback>
          </mc:AlternateContent>
        </p:grpSp>
        <p:cxnSp>
          <p:nvCxnSpPr>
            <p:cNvPr id="62" name="Straight Connector 61">
              <a:extLst>
                <a:ext uri="{FF2B5EF4-FFF2-40B4-BE49-F238E27FC236}">
                  <a16:creationId xmlns:a16="http://schemas.microsoft.com/office/drawing/2014/main" id="{A6D09D49-33D8-6B4C-B409-D5DA2569962A}"/>
                </a:ext>
              </a:extLst>
            </p:cNvPr>
            <p:cNvCxnSpPr>
              <a:cxnSpLocks/>
              <a:stCxn id="52" idx="6"/>
              <a:endCxn id="64" idx="1"/>
            </p:cNvCxnSpPr>
            <p:nvPr/>
          </p:nvCxnSpPr>
          <p:spPr>
            <a:xfrm flipV="1">
              <a:off x="9235066" y="4282216"/>
              <a:ext cx="32453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DA989BBD-DD65-744D-B5E3-94F49FB0E578}"/>
                </a:ext>
              </a:extLst>
            </p:cNvPr>
            <p:cNvGrpSpPr/>
            <p:nvPr/>
          </p:nvGrpSpPr>
          <p:grpSpPr>
            <a:xfrm>
              <a:off x="9559597" y="4210216"/>
              <a:ext cx="437414" cy="348999"/>
              <a:chOff x="8957481" y="2952819"/>
              <a:chExt cx="437414" cy="348999"/>
            </a:xfrm>
          </p:grpSpPr>
          <p:sp>
            <p:nvSpPr>
              <p:cNvPr id="64" name="Rectangle 63">
                <a:extLst>
                  <a:ext uri="{FF2B5EF4-FFF2-40B4-BE49-F238E27FC236}">
                    <a16:creationId xmlns:a16="http://schemas.microsoft.com/office/drawing/2014/main" id="{5C283EC1-9647-6440-B57E-6B663789D565}"/>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0A189BAE-1C7B-1343-AA7B-F8F2972245F9}"/>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41" name="TextBox 140">
                    <a:extLst>
                      <a:ext uri="{FF2B5EF4-FFF2-40B4-BE49-F238E27FC236}">
                        <a16:creationId xmlns:a16="http://schemas.microsoft.com/office/drawing/2014/main" id="{0289E0D5-D59F-6542-AC5B-A53402FCEDD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18"/>
                    <a:stretch>
                      <a:fillRect l="-16667" r="-4167"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31974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EF6E-FC4A-F543-A883-D1091F24A980}"/>
              </a:ext>
            </a:extLst>
          </p:cNvPr>
          <p:cNvSpPr>
            <a:spLocks noGrp="1"/>
          </p:cNvSpPr>
          <p:nvPr>
            <p:ph type="title"/>
          </p:nvPr>
        </p:nvSpPr>
        <p:spPr/>
        <p:txBody>
          <a:bodyPr/>
          <a:lstStyle/>
          <a:p>
            <a:r>
              <a:rPr lang="en-GB" dirty="0"/>
              <a:t>Evidence in FO Jtrees: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C779DA-937F-A948-AD1E-F89EAC456676}"/>
                  </a:ext>
                </a:extLst>
              </p:cNvPr>
              <p:cNvSpPr>
                <a:spLocks noGrp="1"/>
              </p:cNvSpPr>
              <p:nvPr>
                <p:ph sz="half" idx="1"/>
              </p:nvPr>
            </p:nvSpPr>
            <p:spPr/>
            <p:txBody>
              <a:bodyPr>
                <a:normAutofit/>
              </a:bodyPr>
              <a:lstStyle/>
              <a:p>
                <a:r>
                  <a:rPr lang="en-GB" dirty="0"/>
                  <a:t>Given </a:t>
                </a:r>
                <a14:m>
                  <m:oMath xmlns:m="http://schemas.openxmlformats.org/officeDocument/2006/math">
                    <m:r>
                      <a:rPr lang="en-GB" i="1" dirty="0" smtClean="0">
                        <a:latin typeface="Cambria Math" panose="02040503050406030204" pitchFamily="18" charset="0"/>
                      </a:rPr>
                      <m:t>𝑆𝑖𝑐𝑘</m:t>
                    </m:r>
                    <m:d>
                      <m:dPr>
                        <m:ctrlPr>
                          <a:rPr lang="en-GB" i="1" dirty="0" smtClean="0">
                            <a:latin typeface="Cambria Math" panose="02040503050406030204" pitchFamily="18" charset="0"/>
                          </a:rPr>
                        </m:ctrlPr>
                      </m:dPr>
                      <m:e>
                        <m:r>
                          <a:rPr lang="de-DE" b="0" i="1" dirty="0" smtClean="0">
                            <a:latin typeface="Cambria Math" panose="02040503050406030204" pitchFamily="18" charset="0"/>
                          </a:rPr>
                          <m:t>𝑒𝑣𝑒</m:t>
                        </m:r>
                      </m:e>
                    </m:d>
                    <m:r>
                      <a:rPr lang="de-DE" b="0" i="1" dirty="0" smtClean="0">
                        <a:latin typeface="Cambria Math" panose="02040503050406030204" pitchFamily="18" charset="0"/>
                      </a:rPr>
                      <m:t>=</m:t>
                    </m:r>
                    <m:r>
                      <a:rPr lang="de-DE" b="0" i="1" dirty="0" smtClean="0">
                        <a:latin typeface="Cambria Math" panose="02040503050406030204" pitchFamily="18" charset="0"/>
                      </a:rPr>
                      <m:t>𝑡𝑟𝑢𝑒</m:t>
                    </m:r>
                  </m:oMath>
                </a14:m>
                <a:r>
                  <a:rPr lang="en-GB" dirty="0"/>
                  <a:t> as evidence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𝑔</m:t>
                        </m:r>
                      </m:e>
                      <m:sub>
                        <m:r>
                          <a:rPr lang="de-DE" i="1" dirty="0">
                            <a:latin typeface="Cambria Math" panose="02040503050406030204" pitchFamily="18" charset="0"/>
                          </a:rPr>
                          <m:t>𝑒</m:t>
                        </m:r>
                      </m:sub>
                    </m:sSub>
                  </m:oMath>
                </a14:m>
                <a:endParaRPr lang="en-GB" dirty="0"/>
              </a:p>
              <a:p>
                <a:pPr lvl="1"/>
                <a:r>
                  <a:rPr lang="en-GB" dirty="0"/>
                  <a:t>In </a:t>
                </a:r>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b="0" i="1" smtClean="0">
                            <a:latin typeface="Cambria Math" panose="02040503050406030204" pitchFamily="18" charset="0"/>
                          </a:rPr>
                          <m:t>2</m:t>
                        </m:r>
                      </m:sub>
                    </m:sSub>
                  </m:oMath>
                </a14:m>
                <a:endParaRPr lang="en-GB" dirty="0"/>
              </a:p>
              <a:p>
                <a:pPr lvl="2"/>
                <a:r>
                  <a:rPr lang="en-GB" dirty="0"/>
                  <a:t>Shatter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2</m:t>
                            </m:r>
                          </m:sub>
                        </m:sSub>
                      </m:e>
                    </m:d>
                  </m:oMath>
                </a14:m>
                <a:r>
                  <a:rPr lang="en-GB" dirty="0"/>
                  <a:t> on </a:t>
                </a:r>
                <a14:m>
                  <m:oMath xmlns:m="http://schemas.openxmlformats.org/officeDocument/2006/math">
                    <m:r>
                      <a:rPr lang="en-GB" i="1" dirty="0">
                        <a:latin typeface="Cambria Math" panose="02040503050406030204" pitchFamily="18" charset="0"/>
                      </a:rPr>
                      <m:t>𝑆𝑖𝑐𝑘</m:t>
                    </m:r>
                    <m:d>
                      <m:dPr>
                        <m:ctrlPr>
                          <a:rPr lang="en-GB" i="1" dirty="0">
                            <a:latin typeface="Cambria Math" panose="02040503050406030204" pitchFamily="18" charset="0"/>
                          </a:rPr>
                        </m:ctrlPr>
                      </m:dPr>
                      <m:e>
                        <m:r>
                          <a:rPr lang="de-DE" i="1" dirty="0">
                            <a:latin typeface="Cambria Math" panose="02040503050406030204" pitchFamily="18" charset="0"/>
                          </a:rPr>
                          <m:t>𝑒𝑣𝑒</m:t>
                        </m:r>
                      </m:e>
                    </m:d>
                  </m:oMath>
                </a14:m>
                <a:r>
                  <a:rPr lang="en-GB" dirty="0"/>
                  <a:t>, yielding </a:t>
                </a:r>
                <a14:m>
                  <m:oMath xmlns:m="http://schemas.openxmlformats.org/officeDocument/2006/math">
                    <m:d>
                      <m:dPr>
                        <m:begChr m:val="{"/>
                        <m:endChr m:val="}"/>
                        <m:ctrlPr>
                          <a:rPr lang="de-DE" i="1" dirty="0">
                            <a:latin typeface="Cambria Math" panose="02040503050406030204" pitchFamily="18" charset="0"/>
                          </a:rPr>
                        </m:ctrlPr>
                      </m:dPr>
                      <m:e>
                        <m:sSubSup>
                          <m:sSubSupPr>
                            <m:ctrlPr>
                              <a:rPr lang="de-DE" i="1" dirty="0" smtClean="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m:t>
                            </m:r>
                          </m:sub>
                          <m:sup>
                            <m:r>
                              <a:rPr lang="de-DE" b="0" i="1" dirty="0" smtClean="0">
                                <a:latin typeface="Cambria Math" panose="02040503050406030204" pitchFamily="18" charset="0"/>
                              </a:rPr>
                              <m:t>𝑒</m:t>
                            </m:r>
                          </m:sup>
                        </m:sSubSup>
                        <m:r>
                          <a:rPr lang="de-DE" b="0" i="1" dirty="0" smtClean="0">
                            <a:latin typeface="Cambria Math" panose="02040503050406030204" pitchFamily="18" charset="0"/>
                          </a:rPr>
                          <m:t>, </m:t>
                        </m:r>
                        <m:sSubSup>
                          <m:sSubSupPr>
                            <m:ctrlPr>
                              <a:rPr lang="de-DE" b="0" i="1" dirty="0" smtClean="0">
                                <a:latin typeface="Cambria Math" panose="02040503050406030204" pitchFamily="18" charset="0"/>
                              </a:rPr>
                            </m:ctrlPr>
                          </m:sSubSupPr>
                          <m:e>
                            <m:r>
                              <a:rPr lang="de-DE" b="0" i="1" dirty="0" smtClean="0">
                                <a:latin typeface="Cambria Math" panose="02040503050406030204" pitchFamily="18" charset="0"/>
                              </a:rPr>
                              <m:t>𝑔</m:t>
                            </m:r>
                          </m:e>
                          <m:sub>
                            <m:r>
                              <a:rPr lang="de-DE" b="0" i="1" dirty="0" smtClean="0">
                                <a:latin typeface="Cambria Math" panose="02040503050406030204" pitchFamily="18" charset="0"/>
                              </a:rPr>
                              <m:t>2</m:t>
                            </m:r>
                          </m:sub>
                          <m:sup>
                            <m:r>
                              <a:rPr lang="de-DE" b="0" i="1" dirty="0" smtClean="0">
                                <a:latin typeface="Cambria Math" panose="02040503050406030204" pitchFamily="18" charset="0"/>
                              </a:rPr>
                              <m:t>′</m:t>
                            </m:r>
                          </m:sup>
                        </m:sSubSup>
                      </m:e>
                    </m:d>
                  </m:oMath>
                </a14:m>
                <a:endParaRPr lang="de-DE" dirty="0"/>
              </a:p>
              <a:p>
                <a:pPr lvl="2"/>
                <a:r>
                  <a:rPr lang="en-GB" dirty="0"/>
                  <a:t>Absorb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𝑔</m:t>
                        </m:r>
                      </m:e>
                      <m:sub>
                        <m:r>
                          <a:rPr lang="de-DE" i="1" dirty="0">
                            <a:latin typeface="Cambria Math" panose="02040503050406030204" pitchFamily="18" charset="0"/>
                          </a:rPr>
                          <m:t>𝑒</m:t>
                        </m:r>
                      </m:sub>
                    </m:sSub>
                  </m:oMath>
                </a14:m>
                <a:r>
                  <a:rPr lang="en-GB" dirty="0"/>
                  <a:t> in </a:t>
                </a:r>
                <a14:m>
                  <m:oMath xmlns:m="http://schemas.openxmlformats.org/officeDocument/2006/math">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m:t>
                        </m:r>
                      </m:sub>
                      <m:sup>
                        <m:r>
                          <a:rPr lang="de-DE" i="1" dirty="0">
                            <a:latin typeface="Cambria Math" panose="02040503050406030204" pitchFamily="18" charset="0"/>
                          </a:rPr>
                          <m:t>𝑒</m:t>
                        </m:r>
                      </m:sup>
                    </m:sSubSup>
                  </m:oMath>
                </a14:m>
                <a:r>
                  <a:rPr lang="en-GB" dirty="0"/>
                  <a:t>, yielding </a:t>
                </a:r>
                <a14:m>
                  <m:oMath xmlns:m="http://schemas.openxmlformats.org/officeDocument/2006/math">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m:t>
                        </m:r>
                      </m:sub>
                      <m:sup>
                        <m:r>
                          <a:rPr lang="de-DE" i="1" dirty="0">
                            <a:latin typeface="Cambria Math" panose="02040503050406030204" pitchFamily="18" charset="0"/>
                          </a:rPr>
                          <m:t>𝑒</m:t>
                        </m:r>
                        <m:r>
                          <a:rPr lang="de-DE" i="1" dirty="0">
                            <a:latin typeface="Cambria Math" panose="02040503050406030204" pitchFamily="18" charset="0"/>
                          </a:rPr>
                          <m:t>′</m:t>
                        </m:r>
                      </m:sup>
                    </m:sSubSup>
                  </m:oMath>
                </a14:m>
                <a:endParaRPr lang="en-GB" dirty="0"/>
              </a:p>
              <a:p>
                <a:pPr lvl="2"/>
                <a:r>
                  <a:rPr lang="de-DE" dirty="0"/>
                  <a:t>Result: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i="1" dirty="0">
                            <a:latin typeface="Cambria Math" panose="02040503050406030204" pitchFamily="18" charset="0"/>
                          </a:rPr>
                          <m:t>2</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m:t>
                            </m:r>
                          </m:sub>
                          <m:sup>
                            <m:r>
                              <a:rPr lang="de-DE" i="1" dirty="0">
                                <a:latin typeface="Cambria Math" panose="02040503050406030204" pitchFamily="18" charset="0"/>
                              </a:rPr>
                              <m:t>𝑒</m:t>
                            </m:r>
                            <m:r>
                              <a:rPr lang="de-DE" b="0" i="1" dirty="0" smtClean="0">
                                <a:latin typeface="Cambria Math" panose="02040503050406030204" pitchFamily="18" charset="0"/>
                              </a:rPr>
                              <m:t>′</m:t>
                            </m:r>
                          </m:sup>
                        </m:sSubSup>
                        <m:r>
                          <a:rPr lang="de-DE" i="1" dirty="0">
                            <a:latin typeface="Cambria Math" panose="02040503050406030204" pitchFamily="18" charset="0"/>
                          </a:rPr>
                          <m:t>, </m:t>
                        </m:r>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m:t>
                            </m:r>
                          </m:sub>
                          <m:sup>
                            <m:r>
                              <a:rPr lang="de-DE" i="1" dirty="0">
                                <a:latin typeface="Cambria Math" panose="02040503050406030204" pitchFamily="18" charset="0"/>
                              </a:rPr>
                              <m:t>′</m:t>
                            </m:r>
                          </m:sup>
                        </m:sSubSup>
                      </m:e>
                    </m:d>
                  </m:oMath>
                </a14:m>
                <a:endParaRPr lang="en-GB" dirty="0"/>
              </a:p>
              <a:p>
                <a:pPr lvl="1"/>
                <a:r>
                  <a:rPr lang="en-GB" dirty="0"/>
                  <a:t>In </a:t>
                </a:r>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b="0" i="1" smtClean="0">
                            <a:latin typeface="Cambria Math" panose="02040503050406030204" pitchFamily="18" charset="0"/>
                          </a:rPr>
                          <m:t>3</m:t>
                        </m:r>
                      </m:sub>
                    </m:sSub>
                  </m:oMath>
                </a14:m>
                <a:endParaRPr lang="en-GB" dirty="0"/>
              </a:p>
              <a:p>
                <a:pPr lvl="2"/>
                <a:r>
                  <a:rPr lang="en-GB" dirty="0"/>
                  <a:t>Shatter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b="0" i="1" dirty="0" smtClean="0">
                            <a:latin typeface="Cambria Math" panose="02040503050406030204" pitchFamily="18" charset="0"/>
                          </a:rPr>
                          <m:t>3</m:t>
                        </m:r>
                      </m:sub>
                    </m:sSub>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𝑔</m:t>
                            </m:r>
                          </m:e>
                          <m:sub>
                            <m:r>
                              <a:rPr lang="de-DE" b="0" i="1" dirty="0" smtClean="0">
                                <a:latin typeface="Cambria Math" panose="02040503050406030204" pitchFamily="18" charset="0"/>
                              </a:rPr>
                              <m:t>3</m:t>
                            </m:r>
                          </m:sub>
                        </m:sSub>
                      </m:e>
                    </m:d>
                  </m:oMath>
                </a14:m>
                <a:r>
                  <a:rPr lang="en-GB" dirty="0"/>
                  <a:t> on </a:t>
                </a:r>
                <a14:m>
                  <m:oMath xmlns:m="http://schemas.openxmlformats.org/officeDocument/2006/math">
                    <m:r>
                      <a:rPr lang="en-GB" i="1" dirty="0">
                        <a:latin typeface="Cambria Math" panose="02040503050406030204" pitchFamily="18" charset="0"/>
                      </a:rPr>
                      <m:t>𝑆𝑖𝑐𝑘</m:t>
                    </m:r>
                    <m:d>
                      <m:dPr>
                        <m:ctrlPr>
                          <a:rPr lang="en-GB" i="1" dirty="0">
                            <a:latin typeface="Cambria Math" panose="02040503050406030204" pitchFamily="18" charset="0"/>
                          </a:rPr>
                        </m:ctrlPr>
                      </m:dPr>
                      <m:e>
                        <m:r>
                          <a:rPr lang="de-DE" i="1" dirty="0">
                            <a:latin typeface="Cambria Math" panose="02040503050406030204" pitchFamily="18" charset="0"/>
                          </a:rPr>
                          <m:t>𝑒𝑣𝑒</m:t>
                        </m:r>
                      </m:e>
                    </m:d>
                  </m:oMath>
                </a14:m>
                <a:r>
                  <a:rPr lang="en-GB" dirty="0"/>
                  <a:t>, yielding </a:t>
                </a:r>
                <a14:m>
                  <m:oMath xmlns:m="http://schemas.openxmlformats.org/officeDocument/2006/math">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3</m:t>
                            </m:r>
                          </m:sub>
                          <m:sup>
                            <m:r>
                              <a:rPr lang="de-DE" i="1" dirty="0">
                                <a:latin typeface="Cambria Math" panose="02040503050406030204" pitchFamily="18" charset="0"/>
                              </a:rPr>
                              <m:t>𝑒</m:t>
                            </m:r>
                          </m:sup>
                        </m:sSubSup>
                        <m:r>
                          <a:rPr lang="de-DE" i="1" dirty="0">
                            <a:latin typeface="Cambria Math" panose="02040503050406030204" pitchFamily="18" charset="0"/>
                          </a:rPr>
                          <m:t>, </m:t>
                        </m:r>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3</m:t>
                            </m:r>
                          </m:sub>
                          <m:sup>
                            <m:r>
                              <a:rPr lang="de-DE" i="1" dirty="0">
                                <a:latin typeface="Cambria Math" panose="02040503050406030204" pitchFamily="18" charset="0"/>
                              </a:rPr>
                              <m:t>′</m:t>
                            </m:r>
                          </m:sup>
                        </m:sSubSup>
                      </m:e>
                    </m:d>
                  </m:oMath>
                </a14:m>
                <a:endParaRPr lang="de-DE" dirty="0"/>
              </a:p>
              <a:p>
                <a:pPr lvl="2"/>
                <a:r>
                  <a:rPr lang="en-GB" dirty="0"/>
                  <a:t>Absorb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𝑔</m:t>
                        </m:r>
                      </m:e>
                      <m:sub>
                        <m:r>
                          <a:rPr lang="de-DE" i="1" dirty="0">
                            <a:latin typeface="Cambria Math" panose="02040503050406030204" pitchFamily="18" charset="0"/>
                          </a:rPr>
                          <m:t>𝑒</m:t>
                        </m:r>
                      </m:sub>
                    </m:sSub>
                  </m:oMath>
                </a14:m>
                <a:r>
                  <a:rPr lang="en-GB" dirty="0"/>
                  <a:t> in </a:t>
                </a:r>
                <a14:m>
                  <m:oMath xmlns:m="http://schemas.openxmlformats.org/officeDocument/2006/math">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3</m:t>
                        </m:r>
                      </m:sub>
                      <m:sup>
                        <m:r>
                          <a:rPr lang="de-DE" i="1" dirty="0">
                            <a:latin typeface="Cambria Math" panose="02040503050406030204" pitchFamily="18" charset="0"/>
                          </a:rPr>
                          <m:t>𝑒</m:t>
                        </m:r>
                      </m:sup>
                    </m:sSubSup>
                  </m:oMath>
                </a14:m>
                <a:r>
                  <a:rPr lang="en-GB" dirty="0"/>
                  <a:t>, yielding </a:t>
                </a:r>
                <a14:m>
                  <m:oMath xmlns:m="http://schemas.openxmlformats.org/officeDocument/2006/math">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3</m:t>
                        </m:r>
                      </m:sub>
                      <m:sup>
                        <m:r>
                          <a:rPr lang="de-DE" i="1" dirty="0">
                            <a:latin typeface="Cambria Math" panose="02040503050406030204" pitchFamily="18" charset="0"/>
                          </a:rPr>
                          <m:t>𝑒</m:t>
                        </m:r>
                        <m:r>
                          <a:rPr lang="de-DE" i="1" dirty="0">
                            <a:latin typeface="Cambria Math" panose="02040503050406030204" pitchFamily="18" charset="0"/>
                          </a:rPr>
                          <m:t>′</m:t>
                        </m:r>
                      </m:sup>
                    </m:sSubSup>
                  </m:oMath>
                </a14:m>
                <a:endParaRPr lang="en-GB" dirty="0"/>
              </a:p>
              <a:p>
                <a:pPr lvl="2"/>
                <a:r>
                  <a:rPr lang="de-DE" dirty="0"/>
                  <a:t>Result: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b="0" i="1" dirty="0" smtClean="0">
                            <a:latin typeface="Cambria Math" panose="02040503050406030204" pitchFamily="18" charset="0"/>
                          </a:rPr>
                          <m:t>3</m:t>
                        </m:r>
                      </m:sub>
                    </m:sSub>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3</m:t>
                            </m:r>
                          </m:sub>
                          <m:sup>
                            <m:r>
                              <a:rPr lang="de-DE" i="1" dirty="0">
                                <a:latin typeface="Cambria Math" panose="02040503050406030204" pitchFamily="18" charset="0"/>
                              </a:rPr>
                              <m:t>𝑒</m:t>
                            </m:r>
                            <m:r>
                              <a:rPr lang="de-DE" i="1" dirty="0">
                                <a:latin typeface="Cambria Math" panose="02040503050406030204" pitchFamily="18" charset="0"/>
                              </a:rPr>
                              <m:t>′</m:t>
                            </m:r>
                          </m:sup>
                        </m:sSubSup>
                        <m:r>
                          <a:rPr lang="de-DE" i="1" dirty="0">
                            <a:latin typeface="Cambria Math" panose="02040503050406030204" pitchFamily="18" charset="0"/>
                          </a:rPr>
                          <m:t>, </m:t>
                        </m:r>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b="0" i="1" dirty="0" smtClean="0">
                                <a:latin typeface="Cambria Math" panose="02040503050406030204" pitchFamily="18" charset="0"/>
                              </a:rPr>
                              <m:t>3</m:t>
                            </m:r>
                          </m:sub>
                          <m:sup>
                            <m:r>
                              <a:rPr lang="de-DE" i="1" dirty="0">
                                <a:latin typeface="Cambria Math" panose="02040503050406030204" pitchFamily="18" charset="0"/>
                              </a:rPr>
                              <m:t>′</m:t>
                            </m:r>
                          </m:sup>
                        </m:sSubSup>
                      </m:e>
                    </m:d>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A8C779DA-937F-A948-AD1E-F89EAC456676}"/>
                  </a:ext>
                </a:extLst>
              </p:cNvPr>
              <p:cNvSpPr>
                <a:spLocks noGrp="1" noRot="1" noChangeAspect="1" noMove="1" noResize="1" noEditPoints="1" noAdjustHandles="1" noChangeArrowheads="1" noChangeShapeType="1" noTextEdit="1"/>
              </p:cNvSpPr>
              <p:nvPr>
                <p:ph sz="half" idx="1"/>
              </p:nvPr>
            </p:nvSpPr>
            <p:spPr>
              <a:blipFill>
                <a:blip r:embed="rId2"/>
                <a:stretch>
                  <a:fillRect l="-3016" t="-26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Content Placeholder 42">
                <a:extLst>
                  <a:ext uri="{FF2B5EF4-FFF2-40B4-BE49-F238E27FC236}">
                    <a16:creationId xmlns:a16="http://schemas.microsoft.com/office/drawing/2014/main" id="{E57ABD5F-C03E-ED46-B0CE-E305212DF174}"/>
                  </a:ext>
                </a:extLst>
              </p:cNvPr>
              <p:cNvSpPr>
                <a:spLocks noGrp="1"/>
              </p:cNvSpPr>
              <p:nvPr>
                <p:ph sz="half" idx="2"/>
              </p:nvPr>
            </p:nvSpPr>
            <p:spPr/>
            <p:txBody>
              <a:bodyPr/>
              <a:lstStyle/>
              <a:p>
                <a:r>
                  <a:rPr lang="en-GB" dirty="0"/>
                  <a:t>After evidence handling, send messages based on the local models that have absorbed the evidence</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b="0" i="1" dirty="0" smtClean="0">
                            <a:latin typeface="Cambria Math" panose="02040503050406030204" pitchFamily="18" charset="0"/>
                          </a:rPr>
                          <m:t>0</m:t>
                        </m:r>
                      </m:sub>
                    </m:sSub>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0</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𝑔</m:t>
                            </m:r>
                          </m:e>
                          <m:sub>
                            <m:r>
                              <a:rPr lang="de-DE" b="0" i="1" dirty="0" smtClean="0">
                                <a:latin typeface="Cambria Math" panose="02040503050406030204" pitchFamily="18" charset="0"/>
                              </a:rPr>
                              <m:t>1</m:t>
                            </m:r>
                          </m:sub>
                        </m:sSub>
                      </m:e>
                    </m:d>
                  </m:oMath>
                </a14:m>
                <a:r>
                  <a:rPr lang="en-GB" dirty="0"/>
                  <a:t> (unchanged)</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i="1" dirty="0">
                            <a:latin typeface="Cambria Math" panose="02040503050406030204" pitchFamily="18" charset="0"/>
                          </a:rPr>
                          <m:t>2</m:t>
                        </m:r>
                      </m:sub>
                    </m:sSub>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m:t>
                            </m:r>
                          </m:sub>
                          <m:sup>
                            <m:r>
                              <a:rPr lang="de-DE" i="1" dirty="0">
                                <a:latin typeface="Cambria Math" panose="02040503050406030204" pitchFamily="18" charset="0"/>
                              </a:rPr>
                              <m:t>𝑒</m:t>
                            </m:r>
                            <m:r>
                              <a:rPr lang="de-DE" i="1" dirty="0">
                                <a:latin typeface="Cambria Math" panose="02040503050406030204" pitchFamily="18" charset="0"/>
                              </a:rPr>
                              <m:t>′</m:t>
                            </m:r>
                          </m:sup>
                        </m:sSubSup>
                        <m:r>
                          <a:rPr lang="de-DE" i="1" dirty="0">
                            <a:latin typeface="Cambria Math" panose="02040503050406030204" pitchFamily="18" charset="0"/>
                          </a:rPr>
                          <m:t>, </m:t>
                        </m:r>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2</m:t>
                            </m:r>
                          </m:sub>
                          <m:sup>
                            <m:r>
                              <a:rPr lang="de-DE" i="1" dirty="0">
                                <a:latin typeface="Cambria Math" panose="02040503050406030204" pitchFamily="18" charset="0"/>
                              </a:rPr>
                              <m:t>′</m:t>
                            </m:r>
                          </m:sup>
                        </m:sSubSup>
                      </m:e>
                    </m:d>
                  </m:oMath>
                </a14:m>
                <a:endParaRPr lang="en-GB" dirty="0"/>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i="1" dirty="0">
                            <a:latin typeface="Cambria Math" panose="02040503050406030204" pitchFamily="18" charset="0"/>
                          </a:rPr>
                          <m:t>3</m:t>
                        </m:r>
                      </m:sub>
                    </m:sSub>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3</m:t>
                            </m:r>
                          </m:sub>
                          <m:sup>
                            <m:r>
                              <a:rPr lang="de-DE" i="1" dirty="0">
                                <a:latin typeface="Cambria Math" panose="02040503050406030204" pitchFamily="18" charset="0"/>
                              </a:rPr>
                              <m:t>𝑒</m:t>
                            </m:r>
                            <m:r>
                              <a:rPr lang="de-DE" i="1" dirty="0">
                                <a:latin typeface="Cambria Math" panose="02040503050406030204" pitchFamily="18" charset="0"/>
                              </a:rPr>
                              <m:t>′</m:t>
                            </m:r>
                          </m:sup>
                        </m:sSubSup>
                        <m:r>
                          <a:rPr lang="de-DE" i="1" dirty="0">
                            <a:latin typeface="Cambria Math" panose="02040503050406030204" pitchFamily="18" charset="0"/>
                          </a:rPr>
                          <m:t>, </m:t>
                        </m:r>
                        <m:sSubSup>
                          <m:sSubSupPr>
                            <m:ctrlPr>
                              <a:rPr lang="de-DE" i="1" dirty="0">
                                <a:latin typeface="Cambria Math" panose="02040503050406030204" pitchFamily="18" charset="0"/>
                              </a:rPr>
                            </m:ctrlPr>
                          </m:sSubSupPr>
                          <m:e>
                            <m:r>
                              <a:rPr lang="de-DE" i="1" dirty="0">
                                <a:latin typeface="Cambria Math" panose="02040503050406030204" pitchFamily="18" charset="0"/>
                              </a:rPr>
                              <m:t>𝑔</m:t>
                            </m:r>
                          </m:e>
                          <m:sub>
                            <m:r>
                              <a:rPr lang="de-DE" i="1" dirty="0">
                                <a:latin typeface="Cambria Math" panose="02040503050406030204" pitchFamily="18" charset="0"/>
                              </a:rPr>
                              <m:t>3</m:t>
                            </m:r>
                          </m:sub>
                          <m:sup>
                            <m:r>
                              <a:rPr lang="de-DE" i="1" dirty="0">
                                <a:latin typeface="Cambria Math" panose="02040503050406030204" pitchFamily="18" charset="0"/>
                              </a:rPr>
                              <m:t>′</m:t>
                            </m:r>
                          </m:sup>
                        </m:sSubSup>
                      </m:e>
                    </m:d>
                  </m:oMath>
                </a14:m>
                <a:endParaRPr lang="en-GB" dirty="0"/>
              </a:p>
            </p:txBody>
          </p:sp>
        </mc:Choice>
        <mc:Fallback xmlns="">
          <p:sp>
            <p:nvSpPr>
              <p:cNvPr id="43" name="Content Placeholder 42">
                <a:extLst>
                  <a:ext uri="{FF2B5EF4-FFF2-40B4-BE49-F238E27FC236}">
                    <a16:creationId xmlns:a16="http://schemas.microsoft.com/office/drawing/2014/main" id="{E57ABD5F-C03E-ED46-B0CE-E305212DF174}"/>
                  </a:ext>
                </a:extLst>
              </p:cNvPr>
              <p:cNvSpPr>
                <a:spLocks noGrp="1" noRot="1" noChangeAspect="1" noMove="1" noResize="1" noEditPoints="1" noAdjustHandles="1" noChangeArrowheads="1" noChangeShapeType="1" noTextEdit="1"/>
              </p:cNvSpPr>
              <p:nvPr>
                <p:ph sz="half" idx="2"/>
              </p:nvPr>
            </p:nvSpPr>
            <p:spPr>
              <a:blipFill>
                <a:blip r:embed="rId3"/>
                <a:stretch>
                  <a:fillRect l="-2955" t="-2687"/>
                </a:stretch>
              </a:blipFill>
            </p:spPr>
            <p:txBody>
              <a:bodyPr/>
              <a:lstStyle/>
              <a:p>
                <a:r>
                  <a:rPr lang="en-GB">
                    <a:noFill/>
                  </a:rPr>
                  <a:t> </a:t>
                </a:r>
              </a:p>
            </p:txBody>
          </p:sp>
        </mc:Fallback>
      </mc:AlternateContent>
      <p:sp>
        <p:nvSpPr>
          <p:cNvPr id="24" name="Date Placeholder 23">
            <a:extLst>
              <a:ext uri="{FF2B5EF4-FFF2-40B4-BE49-F238E27FC236}">
                <a16:creationId xmlns:a16="http://schemas.microsoft.com/office/drawing/2014/main" id="{5E76AE4C-2A1A-0D4C-BFA8-7724D8E839D1}"/>
              </a:ext>
            </a:extLst>
          </p:cNvPr>
          <p:cNvSpPr>
            <a:spLocks noGrp="1"/>
          </p:cNvSpPr>
          <p:nvPr>
            <p:ph type="dt" sz="half" idx="10"/>
          </p:nvPr>
        </p:nvSpPr>
        <p:spPr/>
        <p:txBody>
          <a:bodyPr/>
          <a:lstStyle/>
          <a:p>
            <a:r>
              <a:rPr lang="en-GB"/>
              <a:t>Exact Inference: LJT</a:t>
            </a:r>
            <a:endParaRPr lang="en-US" dirty="0"/>
          </a:p>
        </p:txBody>
      </p:sp>
      <p:sp>
        <p:nvSpPr>
          <p:cNvPr id="25" name="Footer Placeholder 24">
            <a:extLst>
              <a:ext uri="{FF2B5EF4-FFF2-40B4-BE49-F238E27FC236}">
                <a16:creationId xmlns:a16="http://schemas.microsoft.com/office/drawing/2014/main" id="{22B499CB-2981-4F4C-BDB3-2CF58A2E36CA}"/>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C4D0A7AC-4933-6743-A8CC-0ACB85C4BB69}"/>
              </a:ext>
            </a:extLst>
          </p:cNvPr>
          <p:cNvSpPr>
            <a:spLocks noGrp="1"/>
          </p:cNvSpPr>
          <p:nvPr>
            <p:ph type="sldNum" sz="quarter" idx="4"/>
          </p:nvPr>
        </p:nvSpPr>
        <p:spPr/>
        <p:txBody>
          <a:bodyPr/>
          <a:lstStyle/>
          <a:p>
            <a:fld id="{67C9959E-8E6B-B04C-9955-EA096F41CA7A}" type="slidenum">
              <a:rPr lang="en-GB" smtClean="0"/>
              <a:t>60</a:t>
            </a:fld>
            <a:endParaRPr lang="en-GB"/>
          </a:p>
        </p:txBody>
      </p:sp>
      <p:grpSp>
        <p:nvGrpSpPr>
          <p:cNvPr id="26" name="Group 25">
            <a:extLst>
              <a:ext uri="{FF2B5EF4-FFF2-40B4-BE49-F238E27FC236}">
                <a16:creationId xmlns:a16="http://schemas.microsoft.com/office/drawing/2014/main" id="{6D5AB38B-1F3C-4B4B-875F-F6692E4447FC}"/>
              </a:ext>
            </a:extLst>
          </p:cNvPr>
          <p:cNvGrpSpPr/>
          <p:nvPr/>
        </p:nvGrpSpPr>
        <p:grpSpPr>
          <a:xfrm>
            <a:off x="5543362" y="4919668"/>
            <a:ext cx="6288313" cy="952521"/>
            <a:chOff x="5589344" y="1663629"/>
            <a:chExt cx="6288313" cy="952521"/>
          </a:xfrm>
        </p:grpSpPr>
        <p:cxnSp>
          <p:nvCxnSpPr>
            <p:cNvPr id="27" name="Straight Connector 26">
              <a:extLst>
                <a:ext uri="{FF2B5EF4-FFF2-40B4-BE49-F238E27FC236}">
                  <a16:creationId xmlns:a16="http://schemas.microsoft.com/office/drawing/2014/main" id="{9F2C3B4C-972F-7A4A-B8C8-713446ABAA99}"/>
                </a:ext>
              </a:extLst>
            </p:cNvPr>
            <p:cNvCxnSpPr>
              <a:cxnSpLocks/>
              <a:stCxn id="38" idx="3"/>
              <a:endCxn id="42"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DA450EF-86F3-6946-A900-6F70605842FA}"/>
                </a:ext>
              </a:extLst>
            </p:cNvPr>
            <p:cNvCxnSpPr>
              <a:cxnSpLocks/>
              <a:stCxn id="42" idx="3"/>
              <a:endCxn id="40"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C3D8073-5416-D344-8609-712D34A9EE5E}"/>
                </a:ext>
              </a:extLst>
            </p:cNvPr>
            <p:cNvGrpSpPr/>
            <p:nvPr/>
          </p:nvGrpSpPr>
          <p:grpSpPr>
            <a:xfrm>
              <a:off x="7893400" y="1663629"/>
              <a:ext cx="1631714" cy="871319"/>
              <a:chOff x="3627257" y="4890630"/>
              <a:chExt cx="1631714" cy="871319"/>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7947FD9-72BB-1440-BF77-9E0F7D00FA7B}"/>
                      </a:ext>
                    </a:extLst>
                  </p:cNvPr>
                  <p:cNvSpPr txBox="1"/>
                  <p:nvPr/>
                </p:nvSpPr>
                <p:spPr>
                  <a:xfrm>
                    <a:off x="4329460"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charset="0"/>
                                </a:rPr>
                                <m:t>𝑔</m:t>
                              </m:r>
                            </m:e>
                            <m:sub>
                              <m:r>
                                <a:rPr lang="de-DE" sz="1400" i="1">
                                  <a:solidFill>
                                    <a:schemeClr val="tx1">
                                      <a:lumMod val="60000"/>
                                      <a:lumOff val="40000"/>
                                    </a:schemeClr>
                                  </a:solidFill>
                                  <a:latin typeface="Cambria Math" charset="0"/>
                                </a:rPr>
                                <m:t>2</m:t>
                              </m:r>
                            </m:sub>
                          </m:sSub>
                        </m:oMath>
                      </m:oMathPara>
                    </a14:m>
                    <a:endParaRPr lang="en-GB" sz="1400" dirty="0">
                      <a:solidFill>
                        <a:schemeClr val="tx1">
                          <a:lumMod val="60000"/>
                          <a:lumOff val="40000"/>
                        </a:schemeClr>
                      </a:solidFill>
                    </a:endParaRPr>
                  </a:p>
                </p:txBody>
              </p:sp>
            </mc:Choice>
            <mc:Fallback xmlns="">
              <p:sp>
                <p:nvSpPr>
                  <p:cNvPr id="41" name="TextBox 40">
                    <a:extLst>
                      <a:ext uri="{FF2B5EF4-FFF2-40B4-BE49-F238E27FC236}">
                        <a16:creationId xmlns:a16="http://schemas.microsoft.com/office/drawing/2014/main" id="{77947FD9-72BB-1440-BF77-9E0F7D00FA7B}"/>
                      </a:ext>
                    </a:extLst>
                  </p:cNvPr>
                  <p:cNvSpPr txBox="1">
                    <a:spLocks noRot="1" noChangeAspect="1" noMove="1" noResize="1" noEditPoints="1" noAdjustHandles="1" noChangeArrowheads="1" noChangeShapeType="1" noTextEdit="1"/>
                  </p:cNvSpPr>
                  <p:nvPr/>
                </p:nvSpPr>
                <p:spPr>
                  <a:xfrm>
                    <a:off x="4329460" y="5546505"/>
                    <a:ext cx="227305" cy="215444"/>
                  </a:xfrm>
                  <a:prstGeom prst="rect">
                    <a:avLst/>
                  </a:prstGeom>
                  <a:blipFill>
                    <a:blip r:embed="rId4"/>
                    <a:stretch>
                      <a:fillRect l="-210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E64B5A91-784C-6749-A3BA-26ECBC496B54}"/>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30" name="Group 29">
              <a:extLst>
                <a:ext uri="{FF2B5EF4-FFF2-40B4-BE49-F238E27FC236}">
                  <a16:creationId xmlns:a16="http://schemas.microsoft.com/office/drawing/2014/main" id="{1B87BF8E-0218-114A-86DA-2A2D0665975E}"/>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EA7A51C-6DAF-5241-951A-E9A88AFE4A08}"/>
                      </a:ext>
                    </a:extLst>
                  </p:cNvPr>
                  <p:cNvSpPr txBox="1"/>
                  <p:nvPr/>
                </p:nvSpPr>
                <p:spPr>
                  <a:xfrm>
                    <a:off x="7744873"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𝑔</m:t>
                              </m:r>
                            </m:e>
                            <m:sub>
                              <m:r>
                                <a:rPr lang="de-DE" sz="1400" i="1">
                                  <a:solidFill>
                                    <a:srgbClr val="7030A0"/>
                                  </a:solidFill>
                                  <a:latin typeface="Cambria Math" charset="0"/>
                                </a:rPr>
                                <m:t>3</m:t>
                              </m:r>
                            </m:sub>
                          </m:sSub>
                        </m:oMath>
                      </m:oMathPara>
                    </a14:m>
                    <a:endParaRPr lang="en-GB" sz="1400" dirty="0">
                      <a:solidFill>
                        <a:srgbClr val="7030A0"/>
                      </a:solidFill>
                    </a:endParaRPr>
                  </a:p>
                </p:txBody>
              </p:sp>
            </mc:Choice>
            <mc:Fallback xmlns="">
              <p:sp>
                <p:nvSpPr>
                  <p:cNvPr id="39" name="TextBox 38">
                    <a:extLst>
                      <a:ext uri="{FF2B5EF4-FFF2-40B4-BE49-F238E27FC236}">
                        <a16:creationId xmlns:a16="http://schemas.microsoft.com/office/drawing/2014/main" id="{0EA7A51C-6DAF-5241-951A-E9A88AFE4A08}"/>
                      </a:ext>
                    </a:extLst>
                  </p:cNvPr>
                  <p:cNvSpPr txBox="1">
                    <a:spLocks noRot="1" noChangeAspect="1" noMove="1" noResize="1" noEditPoints="1" noAdjustHandles="1" noChangeArrowheads="1" noChangeShapeType="1" noTextEdit="1"/>
                  </p:cNvSpPr>
                  <p:nvPr/>
                </p:nvSpPr>
                <p:spPr>
                  <a:xfrm>
                    <a:off x="7744873" y="5546505"/>
                    <a:ext cx="227305" cy="215444"/>
                  </a:xfrm>
                  <a:prstGeom prst="rect">
                    <a:avLst/>
                  </a:prstGeom>
                  <a:blipFill>
                    <a:blip r:embed="rId6"/>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92D11C9-89EF-1348-A92D-5D8568A95BCF}"/>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7"/>
                    <a:stretch>
                      <a:fillRect/>
                    </a:stretch>
                  </a:blipFill>
                  <a:ln>
                    <a:solidFill>
                      <a:srgbClr val="7030A0"/>
                    </a:solidFill>
                  </a:ln>
                </p:spPr>
                <p:txBody>
                  <a:bodyPr/>
                  <a:lstStyle/>
                  <a:p>
                    <a:r>
                      <a:rPr lang="en-GB">
                        <a:noFill/>
                      </a:rPr>
                      <a:t> </a:t>
                    </a:r>
                  </a:p>
                </p:txBody>
              </p:sp>
            </mc:Fallback>
          </mc:AlternateContent>
        </p:grpSp>
        <p:grpSp>
          <p:nvGrpSpPr>
            <p:cNvPr id="31" name="Group 30">
              <a:extLst>
                <a:ext uri="{FF2B5EF4-FFF2-40B4-BE49-F238E27FC236}">
                  <a16:creationId xmlns:a16="http://schemas.microsoft.com/office/drawing/2014/main" id="{3ECF3124-1AF0-AF44-B4F5-11089AC72C70}"/>
                </a:ext>
              </a:extLst>
            </p:cNvPr>
            <p:cNvGrpSpPr/>
            <p:nvPr/>
          </p:nvGrpSpPr>
          <p:grpSpPr>
            <a:xfrm>
              <a:off x="5589344" y="1663630"/>
              <a:ext cx="1532812" cy="871784"/>
              <a:chOff x="280471" y="4890630"/>
              <a:chExt cx="1532812" cy="871784"/>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E612A8F-43BB-614A-B131-BC57119D5B16}"/>
                      </a:ext>
                    </a:extLst>
                  </p:cNvPr>
                  <p:cNvSpPr txBox="1"/>
                  <p:nvPr/>
                </p:nvSpPr>
                <p:spPr>
                  <a:xfrm>
                    <a:off x="802218" y="5546970"/>
                    <a:ext cx="477182"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oMath>
                      </m:oMathPara>
                    </a14:m>
                    <a:endParaRPr lang="en-GB" sz="1400" dirty="0">
                      <a:solidFill>
                        <a:schemeClr val="accent6"/>
                      </a:solidFill>
                    </a:endParaRPr>
                  </a:p>
                </p:txBody>
              </p:sp>
            </mc:Choice>
            <mc:Fallback xmlns="">
              <p:sp>
                <p:nvSpPr>
                  <p:cNvPr id="37" name="TextBox 36">
                    <a:extLst>
                      <a:ext uri="{FF2B5EF4-FFF2-40B4-BE49-F238E27FC236}">
                        <a16:creationId xmlns:a16="http://schemas.microsoft.com/office/drawing/2014/main" id="{3E612A8F-43BB-614A-B131-BC57119D5B16}"/>
                      </a:ext>
                    </a:extLst>
                  </p:cNvPr>
                  <p:cNvSpPr txBox="1">
                    <a:spLocks noRot="1" noChangeAspect="1" noMove="1" noResize="1" noEditPoints="1" noAdjustHandles="1" noChangeArrowheads="1" noChangeShapeType="1" noTextEdit="1"/>
                  </p:cNvSpPr>
                  <p:nvPr/>
                </p:nvSpPr>
                <p:spPr>
                  <a:xfrm>
                    <a:off x="802218" y="5546970"/>
                    <a:ext cx="477182" cy="215444"/>
                  </a:xfrm>
                  <a:prstGeom prst="rect">
                    <a:avLst/>
                  </a:prstGeom>
                  <a:blipFill>
                    <a:blip r:embed="rId8"/>
                    <a:stretch>
                      <a:fillRect l="-13158"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A88DB66-49B0-094A-8E34-88869603111D}"/>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F1CF896B-8BC6-0243-BDE0-4290AF4081F7}"/>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0055448A-1FA3-2740-873B-66D319338C6E}"/>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497F15C-F042-ED43-82A9-0B9C401D43DA}"/>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093BF9A-B3D7-3C4B-9CBD-FC4C520BC9BA}"/>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3428A31-4173-064D-B730-697F51F69009}"/>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EBDFC94F-965D-D94D-BCE3-563DFCD10989}"/>
                  </a:ext>
                </a:extLst>
              </p:cNvPr>
              <p:cNvSpPr/>
              <p:nvPr/>
            </p:nvSpPr>
            <p:spPr>
              <a:xfrm>
                <a:off x="8304809" y="5643471"/>
                <a:ext cx="716928" cy="261610"/>
              </a:xfrm>
              <a:prstGeom prst="rect">
                <a:avLst/>
              </a:prstGeom>
              <a:solidFill>
                <a:schemeClr val="bg1"/>
              </a:solidFill>
            </p:spPr>
            <p:txBody>
              <a:bodyPr wrap="none" tIns="0">
                <a:spAutoFit/>
              </a:bodyPr>
              <a:lstStyle/>
              <a:p>
                <a:pPr/>
                <a14:m>
                  <m:oMathPara xmlns:m="http://schemas.openxmlformats.org/officeDocument/2006/math">
                    <m:oMathParaPr>
                      <m:jc m:val="centerGroup"/>
                    </m:oMathParaPr>
                    <m:oMath xmlns:m="http://schemas.openxmlformats.org/officeDocument/2006/math">
                      <m:sSubSup>
                        <m:sSubSupPr>
                          <m:ctrlPr>
                            <a:rPr lang="de-DE" sz="1400" i="1" dirty="0" smtClean="0">
                              <a:solidFill>
                                <a:schemeClr val="tx1">
                                  <a:lumMod val="60000"/>
                                  <a:lumOff val="40000"/>
                                </a:schemeClr>
                              </a:solidFill>
                              <a:latin typeface="Cambria Math" panose="02040503050406030204" pitchFamily="18" charset="0"/>
                            </a:rPr>
                          </m:ctrlPr>
                        </m:sSubSupPr>
                        <m:e>
                          <m:r>
                            <a:rPr lang="de-DE" sz="1400" i="1" dirty="0">
                              <a:solidFill>
                                <a:schemeClr val="tx1">
                                  <a:lumMod val="60000"/>
                                  <a:lumOff val="40000"/>
                                </a:schemeClr>
                              </a:solidFill>
                              <a:latin typeface="Cambria Math" panose="02040503050406030204" pitchFamily="18" charset="0"/>
                            </a:rPr>
                            <m:t>𝑔</m:t>
                          </m:r>
                        </m:e>
                        <m:sub>
                          <m:r>
                            <a:rPr lang="de-DE" sz="1400" i="1" dirty="0">
                              <a:solidFill>
                                <a:schemeClr val="tx1">
                                  <a:lumMod val="60000"/>
                                  <a:lumOff val="40000"/>
                                </a:schemeClr>
                              </a:solidFill>
                              <a:latin typeface="Cambria Math" panose="02040503050406030204" pitchFamily="18" charset="0"/>
                            </a:rPr>
                            <m:t>2</m:t>
                          </m:r>
                        </m:sub>
                        <m:sup>
                          <m:r>
                            <a:rPr lang="de-DE" sz="1400" i="1" dirty="0">
                              <a:solidFill>
                                <a:schemeClr val="tx1">
                                  <a:lumMod val="60000"/>
                                  <a:lumOff val="40000"/>
                                </a:schemeClr>
                              </a:solidFill>
                              <a:latin typeface="Cambria Math" panose="02040503050406030204" pitchFamily="18" charset="0"/>
                            </a:rPr>
                            <m:t>𝑒</m:t>
                          </m:r>
                          <m:r>
                            <a:rPr lang="de-DE" sz="1400" i="1" dirty="0">
                              <a:solidFill>
                                <a:schemeClr val="tx1">
                                  <a:lumMod val="60000"/>
                                  <a:lumOff val="40000"/>
                                </a:schemeClr>
                              </a:solidFill>
                              <a:latin typeface="Cambria Math" panose="02040503050406030204" pitchFamily="18" charset="0"/>
                            </a:rPr>
                            <m:t>′</m:t>
                          </m:r>
                        </m:sup>
                      </m:sSubSup>
                      <m:r>
                        <a:rPr lang="de-DE" sz="1400" i="1" dirty="0">
                          <a:solidFill>
                            <a:schemeClr val="tx1">
                              <a:lumMod val="60000"/>
                              <a:lumOff val="40000"/>
                            </a:schemeClr>
                          </a:solidFill>
                          <a:latin typeface="Cambria Math" panose="02040503050406030204" pitchFamily="18" charset="0"/>
                        </a:rPr>
                        <m:t>, </m:t>
                      </m:r>
                      <m:sSubSup>
                        <m:sSubSupPr>
                          <m:ctrlPr>
                            <a:rPr lang="de-DE" sz="1400" i="1" dirty="0">
                              <a:solidFill>
                                <a:schemeClr val="tx1">
                                  <a:lumMod val="60000"/>
                                  <a:lumOff val="40000"/>
                                </a:schemeClr>
                              </a:solidFill>
                              <a:latin typeface="Cambria Math" panose="02040503050406030204" pitchFamily="18" charset="0"/>
                            </a:rPr>
                          </m:ctrlPr>
                        </m:sSubSupPr>
                        <m:e>
                          <m:r>
                            <a:rPr lang="de-DE" sz="1400" i="1" dirty="0">
                              <a:solidFill>
                                <a:schemeClr val="tx1">
                                  <a:lumMod val="60000"/>
                                  <a:lumOff val="40000"/>
                                </a:schemeClr>
                              </a:solidFill>
                              <a:latin typeface="Cambria Math" panose="02040503050406030204" pitchFamily="18" charset="0"/>
                            </a:rPr>
                            <m:t>𝑔</m:t>
                          </m:r>
                        </m:e>
                        <m:sub>
                          <m:r>
                            <a:rPr lang="de-DE" sz="1400" i="1" dirty="0">
                              <a:solidFill>
                                <a:schemeClr val="tx1">
                                  <a:lumMod val="60000"/>
                                  <a:lumOff val="40000"/>
                                </a:schemeClr>
                              </a:solidFill>
                              <a:latin typeface="Cambria Math" panose="02040503050406030204" pitchFamily="18" charset="0"/>
                            </a:rPr>
                            <m:t>2</m:t>
                          </m:r>
                        </m:sub>
                        <m:sup>
                          <m:r>
                            <a:rPr lang="de-DE" sz="1400" i="1" dirty="0">
                              <a:solidFill>
                                <a:schemeClr val="tx1">
                                  <a:lumMod val="60000"/>
                                  <a:lumOff val="40000"/>
                                </a:schemeClr>
                              </a:solidFill>
                              <a:latin typeface="Cambria Math" panose="02040503050406030204" pitchFamily="18" charset="0"/>
                            </a:rPr>
                            <m:t>′</m:t>
                          </m:r>
                        </m:sup>
                      </m:sSubSup>
                    </m:oMath>
                  </m:oMathPara>
                </a14:m>
                <a:endParaRPr lang="en-GB" sz="1400" dirty="0">
                  <a:solidFill>
                    <a:schemeClr val="tx1">
                      <a:lumMod val="60000"/>
                      <a:lumOff val="40000"/>
                    </a:schemeClr>
                  </a:solidFill>
                </a:endParaRPr>
              </a:p>
            </p:txBody>
          </p:sp>
        </mc:Choice>
        <mc:Fallback xmlns="">
          <p:sp>
            <p:nvSpPr>
              <p:cNvPr id="44" name="Rectangle 43">
                <a:extLst>
                  <a:ext uri="{FF2B5EF4-FFF2-40B4-BE49-F238E27FC236}">
                    <a16:creationId xmlns:a16="http://schemas.microsoft.com/office/drawing/2014/main" id="{EBDFC94F-965D-D94D-BCE3-563DFCD10989}"/>
                  </a:ext>
                </a:extLst>
              </p:cNvPr>
              <p:cNvSpPr>
                <a:spLocks noRot="1" noChangeAspect="1" noMove="1" noResize="1" noEditPoints="1" noAdjustHandles="1" noChangeArrowheads="1" noChangeShapeType="1" noTextEdit="1"/>
              </p:cNvSpPr>
              <p:nvPr/>
            </p:nvSpPr>
            <p:spPr>
              <a:xfrm>
                <a:off x="8304809" y="5643471"/>
                <a:ext cx="716928" cy="261610"/>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F1ADBA5B-7620-C14E-B6D0-D154F80AD5EE}"/>
                  </a:ext>
                </a:extLst>
              </p:cNvPr>
              <p:cNvSpPr/>
              <p:nvPr/>
            </p:nvSpPr>
            <p:spPr>
              <a:xfrm>
                <a:off x="10661450" y="5649288"/>
                <a:ext cx="716928" cy="261610"/>
              </a:xfrm>
              <a:prstGeom prst="rect">
                <a:avLst/>
              </a:prstGeom>
              <a:solidFill>
                <a:schemeClr val="bg1"/>
              </a:solidFill>
            </p:spPr>
            <p:txBody>
              <a:bodyPr wrap="none" tIns="0">
                <a:spAutoFit/>
              </a:bodyPr>
              <a:lstStyle/>
              <a:p>
                <a:pPr/>
                <a14:m>
                  <m:oMathPara xmlns:m="http://schemas.openxmlformats.org/officeDocument/2006/math">
                    <m:oMathParaPr>
                      <m:jc m:val="centerGroup"/>
                    </m:oMathParaPr>
                    <m:oMath xmlns:m="http://schemas.openxmlformats.org/officeDocument/2006/math">
                      <m:sSubSup>
                        <m:sSubSupPr>
                          <m:ctrlPr>
                            <a:rPr lang="de-DE" sz="1400" i="1" dirty="0" smtClean="0">
                              <a:solidFill>
                                <a:srgbClr val="7030A0"/>
                              </a:solidFill>
                              <a:latin typeface="Cambria Math" panose="02040503050406030204" pitchFamily="18" charset="0"/>
                            </a:rPr>
                          </m:ctrlPr>
                        </m:sSubSupPr>
                        <m:e>
                          <m:r>
                            <a:rPr lang="de-DE" sz="1400" i="1" dirty="0">
                              <a:solidFill>
                                <a:srgbClr val="7030A0"/>
                              </a:solidFill>
                              <a:latin typeface="Cambria Math" panose="02040503050406030204" pitchFamily="18" charset="0"/>
                            </a:rPr>
                            <m:t>𝑔</m:t>
                          </m:r>
                        </m:e>
                        <m:sub>
                          <m:r>
                            <a:rPr lang="de-DE" sz="1400" i="1" dirty="0">
                              <a:solidFill>
                                <a:srgbClr val="7030A0"/>
                              </a:solidFill>
                              <a:latin typeface="Cambria Math" panose="02040503050406030204" pitchFamily="18" charset="0"/>
                            </a:rPr>
                            <m:t>3</m:t>
                          </m:r>
                        </m:sub>
                        <m:sup>
                          <m:r>
                            <a:rPr lang="de-DE" sz="1400" i="1" dirty="0">
                              <a:solidFill>
                                <a:srgbClr val="7030A0"/>
                              </a:solidFill>
                              <a:latin typeface="Cambria Math" panose="02040503050406030204" pitchFamily="18" charset="0"/>
                            </a:rPr>
                            <m:t>𝑒</m:t>
                          </m:r>
                          <m:r>
                            <a:rPr lang="de-DE" sz="1400" i="1" dirty="0">
                              <a:solidFill>
                                <a:srgbClr val="7030A0"/>
                              </a:solidFill>
                              <a:latin typeface="Cambria Math" panose="02040503050406030204" pitchFamily="18" charset="0"/>
                            </a:rPr>
                            <m:t>′</m:t>
                          </m:r>
                        </m:sup>
                      </m:sSubSup>
                      <m:r>
                        <a:rPr lang="de-DE" sz="1400" i="1" dirty="0">
                          <a:solidFill>
                            <a:srgbClr val="7030A0"/>
                          </a:solidFill>
                          <a:latin typeface="Cambria Math" panose="02040503050406030204" pitchFamily="18" charset="0"/>
                        </a:rPr>
                        <m:t>, </m:t>
                      </m:r>
                      <m:sSubSup>
                        <m:sSubSupPr>
                          <m:ctrlPr>
                            <a:rPr lang="de-DE" sz="1400" i="1" dirty="0">
                              <a:solidFill>
                                <a:srgbClr val="7030A0"/>
                              </a:solidFill>
                              <a:latin typeface="Cambria Math" panose="02040503050406030204" pitchFamily="18" charset="0"/>
                            </a:rPr>
                          </m:ctrlPr>
                        </m:sSubSupPr>
                        <m:e>
                          <m:r>
                            <a:rPr lang="de-DE" sz="1400" i="1" dirty="0">
                              <a:solidFill>
                                <a:srgbClr val="7030A0"/>
                              </a:solidFill>
                              <a:latin typeface="Cambria Math" panose="02040503050406030204" pitchFamily="18" charset="0"/>
                            </a:rPr>
                            <m:t>𝑔</m:t>
                          </m:r>
                        </m:e>
                        <m:sub>
                          <m:r>
                            <a:rPr lang="de-DE" sz="1400" i="1" dirty="0">
                              <a:solidFill>
                                <a:srgbClr val="7030A0"/>
                              </a:solidFill>
                              <a:latin typeface="Cambria Math" panose="02040503050406030204" pitchFamily="18" charset="0"/>
                            </a:rPr>
                            <m:t>3</m:t>
                          </m:r>
                        </m:sub>
                        <m:sup>
                          <m:r>
                            <a:rPr lang="de-DE" sz="1400" i="1" dirty="0">
                              <a:solidFill>
                                <a:srgbClr val="7030A0"/>
                              </a:solidFill>
                              <a:latin typeface="Cambria Math" panose="02040503050406030204" pitchFamily="18" charset="0"/>
                            </a:rPr>
                            <m:t>′</m:t>
                          </m:r>
                        </m:sup>
                      </m:sSubSup>
                    </m:oMath>
                  </m:oMathPara>
                </a14:m>
                <a:endParaRPr lang="en-GB" sz="1400" dirty="0">
                  <a:solidFill>
                    <a:srgbClr val="7030A0"/>
                  </a:solidFill>
                </a:endParaRPr>
              </a:p>
            </p:txBody>
          </p:sp>
        </mc:Choice>
        <mc:Fallback xmlns="">
          <p:sp>
            <p:nvSpPr>
              <p:cNvPr id="45" name="Rectangle 44">
                <a:extLst>
                  <a:ext uri="{FF2B5EF4-FFF2-40B4-BE49-F238E27FC236}">
                    <a16:creationId xmlns:a16="http://schemas.microsoft.com/office/drawing/2014/main" id="{F1ADBA5B-7620-C14E-B6D0-D154F80AD5EE}"/>
                  </a:ext>
                </a:extLst>
              </p:cNvPr>
              <p:cNvSpPr>
                <a:spLocks noRot="1" noChangeAspect="1" noMove="1" noResize="1" noEditPoints="1" noAdjustHandles="1" noChangeArrowheads="1" noChangeShapeType="1" noTextEdit="1"/>
              </p:cNvSpPr>
              <p:nvPr/>
            </p:nvSpPr>
            <p:spPr>
              <a:xfrm>
                <a:off x="10661450" y="5649288"/>
                <a:ext cx="716928" cy="261610"/>
              </a:xfrm>
              <a:prstGeom prst="rect">
                <a:avLst/>
              </a:prstGeom>
              <a:blipFill>
                <a:blip r:embed="rId16"/>
                <a:stretch>
                  <a:fillRect b="-4762"/>
                </a:stretch>
              </a:blipFill>
            </p:spPr>
            <p:txBody>
              <a:bodyPr/>
              <a:lstStyle/>
              <a:p>
                <a:r>
                  <a:rPr lang="en-GB">
                    <a:noFill/>
                  </a:rPr>
                  <a:t> </a:t>
                </a:r>
              </a:p>
            </p:txBody>
          </p:sp>
        </mc:Fallback>
      </mc:AlternateContent>
    </p:spTree>
    <p:extLst>
      <p:ext uri="{BB962C8B-B14F-4D97-AF65-F5344CB8AC3E}">
        <p14:creationId xmlns:p14="http://schemas.microsoft.com/office/powerpoint/2010/main" val="291750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EF6E-FC4A-F543-A883-D1091F24A980}"/>
              </a:ext>
            </a:extLst>
          </p:cNvPr>
          <p:cNvSpPr>
            <a:spLocks noGrp="1"/>
          </p:cNvSpPr>
          <p:nvPr>
            <p:ph type="title"/>
          </p:nvPr>
        </p:nvSpPr>
        <p:spPr/>
        <p:txBody>
          <a:bodyPr/>
          <a:lstStyle/>
          <a:p>
            <a:r>
              <a:rPr lang="en-GB" dirty="0"/>
              <a:t>Evidence in FO Jtrees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C779DA-937F-A948-AD1E-F89EAC456676}"/>
                  </a:ext>
                </a:extLst>
              </p:cNvPr>
              <p:cNvSpPr>
                <a:spLocks noGrp="1"/>
              </p:cNvSpPr>
              <p:nvPr>
                <p:ph idx="1"/>
              </p:nvPr>
            </p:nvSpPr>
            <p:spPr/>
            <p:txBody>
              <a:bodyPr>
                <a:normAutofit/>
              </a:bodyPr>
              <a:lstStyle/>
              <a:p>
                <a:r>
                  <a:rPr lang="en-GB" dirty="0"/>
                  <a:t>E.g., given </a:t>
                </a:r>
                <a14:m>
                  <m:oMath xmlns:m="http://schemas.openxmlformats.org/officeDocument/2006/math">
                    <m:r>
                      <a:rPr lang="en-GB" i="1" smtClean="0">
                        <a:latin typeface="Cambria Math" panose="02040503050406030204" pitchFamily="18" charset="0"/>
                      </a:rPr>
                      <m:t>𝑆𝑖𝑐𝑘</m:t>
                    </m:r>
                    <m:d>
                      <m:dPr>
                        <m:ctrlPr>
                          <a:rPr lang="en-GB" i="1" smtClean="0">
                            <a:latin typeface="Cambria Math" panose="02040503050406030204" pitchFamily="18" charset="0"/>
                          </a:rPr>
                        </m:ctrlPr>
                      </m:dPr>
                      <m:e>
                        <m:r>
                          <a:rPr lang="en-GB" b="0" i="1" smtClean="0">
                            <a:latin typeface="Cambria Math" panose="02040503050406030204" pitchFamily="18" charset="0"/>
                          </a:rPr>
                          <m:t>𝑒𝑣𝑒</m:t>
                        </m:r>
                      </m:e>
                    </m:d>
                    <m:r>
                      <a:rPr lang="en-GB" b="0" i="1" smtClean="0">
                        <a:latin typeface="Cambria Math" panose="02040503050406030204" pitchFamily="18" charset="0"/>
                      </a:rPr>
                      <m:t>=</m:t>
                    </m:r>
                    <m:r>
                      <a:rPr lang="en-GB" b="0" i="1" smtClean="0">
                        <a:latin typeface="Cambria Math" panose="02040503050406030204" pitchFamily="18" charset="0"/>
                      </a:rPr>
                      <m:t>𝑡𝑟𝑢𝑒</m:t>
                    </m:r>
                  </m:oMath>
                </a14:m>
                <a:r>
                  <a:rPr lang="en-GB" dirty="0"/>
                  <a:t> as evidence in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𝑔</m:t>
                        </m:r>
                      </m:e>
                      <m:sub>
                        <m:r>
                          <a:rPr lang="en-GB" b="0" i="1" smtClean="0">
                            <a:latin typeface="Cambria Math" panose="02040503050406030204" pitchFamily="18" charset="0"/>
                          </a:rPr>
                          <m:t>𝑒</m:t>
                        </m:r>
                      </m:sub>
                    </m:sSub>
                  </m:oMath>
                </a14:m>
                <a:endParaRPr lang="en-GB" dirty="0"/>
              </a:p>
              <a:p>
                <a:pPr lvl="1"/>
                <a:r>
                  <a:rPr lang="en-GB" dirty="0"/>
                  <a:t>Message </a:t>
                </a:r>
                <a14:m>
                  <m:oMath xmlns:m="http://schemas.openxmlformats.org/officeDocument/2006/math">
                    <m:sSub>
                      <m:sSubPr>
                        <m:ctrlPr>
                          <a:rPr lang="en-GB" b="0" i="1" smtClean="0">
                            <a:solidFill>
                              <a:schemeClr val="accent6"/>
                            </a:solidFill>
                            <a:latin typeface="Cambria Math" panose="02040503050406030204" pitchFamily="18" charset="0"/>
                          </a:rPr>
                        </m:ctrlPr>
                      </m:sSubPr>
                      <m:e>
                        <m:r>
                          <a:rPr lang="en-GB" i="1" smtClean="0">
                            <a:solidFill>
                              <a:schemeClr val="accent6"/>
                            </a:solidFill>
                            <a:latin typeface="Cambria Math" panose="02040503050406030204" pitchFamily="18" charset="0"/>
                          </a:rPr>
                          <m:t>𝑚</m:t>
                        </m:r>
                      </m:e>
                      <m:sub>
                        <m:r>
                          <a:rPr lang="en-GB" b="0" i="1" smtClean="0">
                            <a:solidFill>
                              <a:schemeClr val="accent6"/>
                            </a:solidFill>
                            <a:latin typeface="Cambria Math" panose="02040503050406030204" pitchFamily="18" charset="0"/>
                          </a:rPr>
                          <m:t>12</m:t>
                        </m:r>
                      </m:sub>
                    </m:sSub>
                  </m:oMath>
                </a14:m>
                <a:r>
                  <a:rPr lang="en-GB" dirty="0"/>
                  <a:t> does not change compared to previous example</a:t>
                </a:r>
              </a:p>
              <a:p>
                <a:pPr lvl="1"/>
                <a:r>
                  <a:rPr lang="en-GB" dirty="0"/>
                  <a:t>Message </a:t>
                </a:r>
                <a14:m>
                  <m:oMath xmlns:m="http://schemas.openxmlformats.org/officeDocument/2006/math">
                    <m:sSub>
                      <m:sSubPr>
                        <m:ctrlPr>
                          <a:rPr lang="en-GB" i="1" smtClean="0">
                            <a:solidFill>
                              <a:srgbClr val="7030A0"/>
                            </a:solidFill>
                            <a:latin typeface="Cambria Math" panose="02040503050406030204" pitchFamily="18" charset="0"/>
                          </a:rPr>
                        </m:ctrlPr>
                      </m:sSubPr>
                      <m:e>
                        <m:r>
                          <a:rPr lang="en-GB" i="1">
                            <a:solidFill>
                              <a:srgbClr val="7030A0"/>
                            </a:solidFill>
                            <a:latin typeface="Cambria Math" panose="02040503050406030204" pitchFamily="18" charset="0"/>
                          </a:rPr>
                          <m:t>𝑚</m:t>
                        </m:r>
                      </m:e>
                      <m:sub>
                        <m:r>
                          <a:rPr lang="en-GB" i="1">
                            <a:solidFill>
                              <a:srgbClr val="7030A0"/>
                            </a:solidFill>
                            <a:latin typeface="Cambria Math" panose="02040503050406030204" pitchFamily="18" charset="0"/>
                          </a:rPr>
                          <m:t>32</m:t>
                        </m:r>
                      </m:sub>
                    </m:sSub>
                  </m:oMath>
                </a14:m>
                <a:r>
                  <a:rPr lang="en-GB" dirty="0"/>
                  <a:t> calculated based on </a:t>
                </a:r>
                <a14:m>
                  <m:oMath xmlns:m="http://schemas.openxmlformats.org/officeDocument/2006/math">
                    <m:d>
                      <m:dPr>
                        <m:begChr m:val="{"/>
                        <m:endChr m:val="}"/>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3</m:t>
                            </m:r>
                          </m:sub>
                          <m:sup>
                            <m:r>
                              <a:rPr lang="en-GB" i="1">
                                <a:latin typeface="Cambria Math" panose="02040503050406030204" pitchFamily="18" charset="0"/>
                              </a:rPr>
                              <m:t>𝑒</m:t>
                            </m:r>
                            <m:r>
                              <a:rPr lang="en-GB" b="0" i="1" smtClean="0">
                                <a:latin typeface="Cambria Math" panose="02040503050406030204" pitchFamily="18" charset="0"/>
                              </a:rPr>
                              <m:t>′</m:t>
                            </m:r>
                          </m:sup>
                        </m:sSubSup>
                        <m:r>
                          <a:rPr lang="en-GB" i="1">
                            <a:latin typeface="Cambria Math" panose="02040503050406030204" pitchFamily="18" charset="0"/>
                          </a:rPr>
                          <m:t>, </m:t>
                        </m:r>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3</m:t>
                            </m:r>
                          </m:sub>
                          <m:sup>
                            <m:r>
                              <a:rPr lang="en-GB" i="1">
                                <a:latin typeface="Cambria Math" panose="02040503050406030204" pitchFamily="18" charset="0"/>
                              </a:rPr>
                              <m:t>′</m:t>
                            </m:r>
                          </m:sup>
                        </m:sSubSup>
                      </m:e>
                    </m:d>
                  </m:oMath>
                </a14:m>
                <a:endParaRPr lang="en-GB" dirty="0"/>
              </a:p>
              <a:p>
                <a:pPr lvl="2"/>
                <a:r>
                  <a:rPr lang="en-GB" dirty="0"/>
                  <a:t>Call </a:t>
                </a:r>
                <a14:m>
                  <m:oMath xmlns:m="http://schemas.openxmlformats.org/officeDocument/2006/math">
                    <m:r>
                      <m:rPr>
                        <m:nor/>
                      </m:rPr>
                      <a:rPr lang="en-GB">
                        <a:latin typeface="Cambria Math" panose="02040503050406030204" pitchFamily="18" charset="0"/>
                      </a:rPr>
                      <m:t>LVE</m:t>
                    </m:r>
                    <m:r>
                      <m:rPr>
                        <m:nor/>
                      </m:rPr>
                      <a:rPr lang="de-DE" b="0" i="0" smtClean="0">
                        <a:latin typeface="Cambria Math" panose="02040503050406030204" pitchFamily="18" charset="0"/>
                      </a:rPr>
                      <m:t>−</m:t>
                    </m:r>
                    <m:r>
                      <m:rPr>
                        <m:nor/>
                      </m:rPr>
                      <a:rPr lang="de-DE" b="0" i="0" smtClean="0">
                        <a:latin typeface="Cambria Math" panose="02040503050406030204" pitchFamily="18" charset="0"/>
                      </a:rPr>
                      <m:t>MSG</m:t>
                    </m:r>
                    <m:d>
                      <m:dPr>
                        <m:ctrlPr>
                          <a:rPr lang="en-GB" i="1">
                            <a:latin typeface="Cambria Math" panose="02040503050406030204" pitchFamily="18" charset="0"/>
                          </a:rPr>
                        </m:ctrlPr>
                      </m:dPr>
                      <m:e>
                        <m:d>
                          <m:dPr>
                            <m:begChr m:val="{"/>
                            <m:endChr m:val="}"/>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3</m:t>
                                </m:r>
                              </m:sub>
                              <m:sup>
                                <m:r>
                                  <a:rPr lang="en-GB" i="1">
                                    <a:latin typeface="Cambria Math" panose="02040503050406030204" pitchFamily="18" charset="0"/>
                                  </a:rPr>
                                  <m:t>𝑒</m:t>
                                </m:r>
                                <m:r>
                                  <a:rPr lang="en-GB" b="0" i="1" smtClean="0">
                                    <a:latin typeface="Cambria Math" panose="02040503050406030204" pitchFamily="18" charset="0"/>
                                  </a:rPr>
                                  <m:t>′</m:t>
                                </m:r>
                              </m:sup>
                            </m:sSubSup>
                            <m:r>
                              <a:rPr lang="en-GB" i="1">
                                <a:latin typeface="Cambria Math" panose="02040503050406030204" pitchFamily="18" charset="0"/>
                              </a:rPr>
                              <m:t>, </m:t>
                            </m:r>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3</m:t>
                                </m:r>
                              </m:sub>
                              <m:sup>
                                <m:r>
                                  <a:rPr lang="en-GB" i="1">
                                    <a:latin typeface="Cambria Math" panose="02040503050406030204" pitchFamily="18" charset="0"/>
                                  </a:rPr>
                                  <m:t>′</m:t>
                                </m:r>
                              </m:sup>
                            </m:sSubSup>
                          </m:e>
                        </m:d>
                        <m:r>
                          <a:rPr lang="en-GB" i="1">
                            <a:latin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𝐸𝑝𝑖𝑑</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𝑆𝑖𝑐𝑘</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𝑋</m:t>
                                </m:r>
                              </m:e>
                            </m:d>
                          </m:e>
                        </m:d>
                        <m:r>
                          <a:rPr lang="en-GB" i="1">
                            <a:latin typeface="Cambria Math" panose="02040503050406030204" pitchFamily="18" charset="0"/>
                            <a:ea typeface="Cambria Math" panose="02040503050406030204" pitchFamily="18" charset="0"/>
                          </a:rPr>
                          <m:t>,∅</m:t>
                        </m:r>
                      </m:e>
                    </m:d>
                  </m:oMath>
                </a14:m>
                <a:r>
                  <a:rPr lang="en-GB" dirty="0"/>
                  <a:t>, yielding </a:t>
                </a:r>
                <a14:m>
                  <m:oMath xmlns:m="http://schemas.openxmlformats.org/officeDocument/2006/math">
                    <m:d>
                      <m:dPr>
                        <m:begChr m:val="{"/>
                        <m:endChr m:val="}"/>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3</m:t>
                            </m:r>
                          </m:sub>
                          <m:sup>
                            <m:r>
                              <a:rPr lang="en-GB" i="1">
                                <a:latin typeface="Cambria Math" panose="02040503050406030204" pitchFamily="18" charset="0"/>
                              </a:rPr>
                              <m:t>𝑒</m:t>
                            </m:r>
                            <m:r>
                              <a:rPr lang="en-GB" b="0" i="1" smtClean="0">
                                <a:latin typeface="Cambria Math" panose="02040503050406030204" pitchFamily="18" charset="0"/>
                              </a:rPr>
                              <m:t>′′</m:t>
                            </m:r>
                          </m:sup>
                        </m:sSubSup>
                        <m:r>
                          <a:rPr lang="en-GB" i="1">
                            <a:latin typeface="Cambria Math" panose="02040503050406030204" pitchFamily="18" charset="0"/>
                          </a:rPr>
                          <m:t>, </m:t>
                        </m:r>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3</m:t>
                            </m:r>
                          </m:sub>
                          <m:sup>
                            <m:r>
                              <a:rPr lang="en-GB" i="1">
                                <a:latin typeface="Cambria Math" panose="02040503050406030204" pitchFamily="18" charset="0"/>
                              </a:rPr>
                              <m:t>′</m:t>
                            </m:r>
                            <m:r>
                              <a:rPr lang="en-GB" b="0" i="1" smtClean="0">
                                <a:latin typeface="Cambria Math" panose="02040503050406030204" pitchFamily="18" charset="0"/>
                              </a:rPr>
                              <m:t>′</m:t>
                            </m:r>
                          </m:sup>
                        </m:sSubSup>
                      </m:e>
                    </m:d>
                  </m:oMath>
                </a14:m>
                <a:endParaRPr lang="en-GB" dirty="0"/>
              </a:p>
              <a:p>
                <a:pPr lvl="1"/>
                <a:r>
                  <a:rPr lang="en-GB" dirty="0"/>
                  <a:t>Message </a:t>
                </a:r>
                <a14:m>
                  <m:oMath xmlns:m="http://schemas.openxmlformats.org/officeDocument/2006/math">
                    <m:sSub>
                      <m:sSubPr>
                        <m:ctrlPr>
                          <a:rPr lang="en-GB" i="1" smtClean="0">
                            <a:solidFill>
                              <a:schemeClr val="tx1">
                                <a:lumMod val="60000"/>
                                <a:lumOff val="40000"/>
                              </a:schemeClr>
                            </a:solidFill>
                            <a:latin typeface="Cambria Math" panose="02040503050406030204" pitchFamily="18" charset="0"/>
                          </a:rPr>
                        </m:ctrlPr>
                      </m:sSubPr>
                      <m:e>
                        <m:r>
                          <a:rPr lang="en-GB" i="1">
                            <a:solidFill>
                              <a:schemeClr val="tx1">
                                <a:lumMod val="60000"/>
                                <a:lumOff val="40000"/>
                              </a:schemeClr>
                            </a:solidFill>
                            <a:latin typeface="Cambria Math" panose="02040503050406030204" pitchFamily="18" charset="0"/>
                          </a:rPr>
                          <m:t>𝑚</m:t>
                        </m:r>
                      </m:e>
                      <m:sub>
                        <m:r>
                          <a:rPr lang="en-GB" i="1">
                            <a:solidFill>
                              <a:schemeClr val="tx1">
                                <a:lumMod val="60000"/>
                                <a:lumOff val="40000"/>
                              </a:schemeClr>
                            </a:solidFill>
                            <a:latin typeface="Cambria Math" panose="02040503050406030204" pitchFamily="18" charset="0"/>
                          </a:rPr>
                          <m:t>23</m:t>
                        </m:r>
                      </m:sub>
                    </m:sSub>
                  </m:oMath>
                </a14:m>
                <a:r>
                  <a:rPr lang="en-GB" dirty="0"/>
                  <a:t> calculated based on </a:t>
                </a:r>
                <a14:m>
                  <m:oMath xmlns:m="http://schemas.openxmlformats.org/officeDocument/2006/math">
                    <m:d>
                      <m:dPr>
                        <m:begChr m:val="{"/>
                        <m:endChr m:val="}"/>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2</m:t>
                            </m:r>
                          </m:sub>
                          <m:sup>
                            <m:r>
                              <a:rPr lang="en-GB" i="1">
                                <a:latin typeface="Cambria Math" panose="02040503050406030204" pitchFamily="18" charset="0"/>
                              </a:rPr>
                              <m:t>𝑒</m:t>
                            </m:r>
                            <m:r>
                              <a:rPr lang="en-GB" i="1">
                                <a:latin typeface="Cambria Math" panose="02040503050406030204" pitchFamily="18" charset="0"/>
                              </a:rPr>
                              <m:t>′</m:t>
                            </m:r>
                          </m:sup>
                        </m:sSubSup>
                        <m:r>
                          <a:rPr lang="en-GB" i="1">
                            <a:latin typeface="Cambria Math" panose="02040503050406030204" pitchFamily="18" charset="0"/>
                          </a:rPr>
                          <m:t>, </m:t>
                        </m:r>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2</m:t>
                            </m:r>
                          </m:sub>
                          <m:sup>
                            <m:r>
                              <a:rPr lang="en-GB" i="1">
                                <a:latin typeface="Cambria Math" panose="02040503050406030204" pitchFamily="18" charset="0"/>
                              </a:rPr>
                              <m:t>′</m:t>
                            </m:r>
                          </m:sup>
                        </m:sSubSup>
                      </m:e>
                    </m:d>
                    <m:r>
                      <a:rPr lang="en-GB" i="1">
                        <a:latin typeface="Cambria Math" panose="02040503050406030204" pitchFamily="18" charset="0"/>
                        <a:ea typeface="Cambria Math" panose="02040503050406030204" pitchFamily="18" charset="0"/>
                      </a:rPr>
                      <m:t>∪</m:t>
                    </m:r>
                    <m:sSub>
                      <m:sSubPr>
                        <m:ctrlPr>
                          <a:rPr lang="en-GB" i="1" smtClean="0">
                            <a:solidFill>
                              <a:schemeClr val="accent6"/>
                            </a:solidFill>
                            <a:latin typeface="Cambria Math" panose="02040503050406030204" pitchFamily="18" charset="0"/>
                            <a:ea typeface="Cambria Math" panose="02040503050406030204" pitchFamily="18" charset="0"/>
                          </a:rPr>
                        </m:ctrlPr>
                      </m:sSubPr>
                      <m:e>
                        <m:r>
                          <a:rPr lang="en-GB" i="1">
                            <a:solidFill>
                              <a:schemeClr val="accent6"/>
                            </a:solidFill>
                            <a:latin typeface="Cambria Math" panose="02040503050406030204" pitchFamily="18" charset="0"/>
                            <a:ea typeface="Cambria Math" panose="02040503050406030204" pitchFamily="18" charset="0"/>
                          </a:rPr>
                          <m:t>𝑚</m:t>
                        </m:r>
                      </m:e>
                      <m:sub>
                        <m:r>
                          <a:rPr lang="en-GB" i="1">
                            <a:solidFill>
                              <a:schemeClr val="accent6"/>
                            </a:solidFill>
                            <a:latin typeface="Cambria Math" panose="02040503050406030204" pitchFamily="18" charset="0"/>
                            <a:ea typeface="Cambria Math" panose="02040503050406030204" pitchFamily="18" charset="0"/>
                          </a:rPr>
                          <m:t>12</m:t>
                        </m:r>
                      </m:sub>
                    </m:sSub>
                  </m:oMath>
                </a14:m>
                <a:endParaRPr lang="en-GB" dirty="0"/>
              </a:p>
              <a:p>
                <a:pPr lvl="2"/>
                <a:r>
                  <a:rPr lang="en-GB" dirty="0"/>
                  <a:t>Call </a:t>
                </a:r>
                <a14:m>
                  <m:oMath xmlns:m="http://schemas.openxmlformats.org/officeDocument/2006/math">
                    <m:r>
                      <m:rPr>
                        <m:nor/>
                      </m:rPr>
                      <a:rPr lang="en-GB">
                        <a:latin typeface="Cambria Math" panose="02040503050406030204" pitchFamily="18" charset="0"/>
                      </a:rPr>
                      <m:t>LVE</m:t>
                    </m:r>
                    <m:r>
                      <m:rPr>
                        <m:nor/>
                      </m:rPr>
                      <a:rPr lang="de-DE">
                        <a:latin typeface="Cambria Math" panose="02040503050406030204" pitchFamily="18" charset="0"/>
                      </a:rPr>
                      <m:t>−</m:t>
                    </m:r>
                    <m:r>
                      <m:rPr>
                        <m:nor/>
                      </m:rPr>
                      <a:rPr lang="de-DE">
                        <a:latin typeface="Cambria Math" panose="02040503050406030204" pitchFamily="18" charset="0"/>
                      </a:rPr>
                      <m:t>MSG</m:t>
                    </m:r>
                    <m:d>
                      <m:dPr>
                        <m:ctrlPr>
                          <a:rPr lang="en-GB" i="1">
                            <a:latin typeface="Cambria Math" panose="02040503050406030204" pitchFamily="18" charset="0"/>
                          </a:rPr>
                        </m:ctrlPr>
                      </m:dPr>
                      <m:e>
                        <m:d>
                          <m:dPr>
                            <m:begChr m:val="{"/>
                            <m:endChr m:val="}"/>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2</m:t>
                                </m:r>
                              </m:sub>
                              <m:sup>
                                <m:r>
                                  <a:rPr lang="en-GB" i="1">
                                    <a:latin typeface="Cambria Math" panose="02040503050406030204" pitchFamily="18" charset="0"/>
                                  </a:rPr>
                                  <m:t>𝑒</m:t>
                                </m:r>
                                <m:r>
                                  <a:rPr lang="en-GB" i="1">
                                    <a:latin typeface="Cambria Math" panose="02040503050406030204" pitchFamily="18" charset="0"/>
                                  </a:rPr>
                                  <m:t>′</m:t>
                                </m:r>
                              </m:sup>
                            </m:sSubSup>
                            <m:r>
                              <a:rPr lang="en-GB" i="1">
                                <a:latin typeface="Cambria Math" panose="02040503050406030204" pitchFamily="18" charset="0"/>
                              </a:rPr>
                              <m:t>, </m:t>
                            </m:r>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2</m:t>
                                </m:r>
                              </m:sub>
                              <m:sup>
                                <m:r>
                                  <a:rPr lang="en-GB" i="1">
                                    <a:latin typeface="Cambria Math" panose="02040503050406030204" pitchFamily="18" charset="0"/>
                                  </a:rPr>
                                  <m:t>′</m:t>
                                </m:r>
                              </m:sup>
                            </m:sSubSup>
                            <m:r>
                              <a:rPr lang="en-GB" i="1">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1</m:t>
                                </m:r>
                              </m:sub>
                              <m:sup>
                                <m:r>
                                  <a:rPr lang="en-GB" i="1">
                                    <a:latin typeface="Cambria Math" panose="02040503050406030204" pitchFamily="18" charset="0"/>
                                  </a:rPr>
                                  <m:t>′</m:t>
                                </m:r>
                              </m:sup>
                            </m:sSubSup>
                          </m:e>
                        </m:d>
                        <m:r>
                          <a:rPr lang="en-GB" i="1">
                            <a:latin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𝐸𝑝𝑖</m:t>
                            </m:r>
                            <m:r>
                              <a:rPr lang="en-GB" i="1" smtClean="0">
                                <a:latin typeface="Cambria Math" panose="02040503050406030204" pitchFamily="18" charset="0"/>
                                <a:ea typeface="Cambria Math" panose="02040503050406030204" pitchFamily="18" charset="0"/>
                              </a:rPr>
                              <m:t>𝑑</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𝑆𝑖𝑐𝑘</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𝑋</m:t>
                                </m:r>
                              </m:e>
                            </m:d>
                          </m:e>
                        </m:d>
                        <m:r>
                          <a:rPr lang="en-GB" i="1">
                            <a:latin typeface="Cambria Math" panose="02040503050406030204" pitchFamily="18" charset="0"/>
                            <a:ea typeface="Cambria Math" panose="02040503050406030204" pitchFamily="18" charset="0"/>
                          </a:rPr>
                          <m:t>,∅</m:t>
                        </m:r>
                      </m:e>
                    </m:d>
                  </m:oMath>
                </a14:m>
                <a:r>
                  <a:rPr lang="en-GB" dirty="0"/>
                  <a:t>, yielding </a:t>
                </a:r>
                <a14:m>
                  <m:oMath xmlns:m="http://schemas.openxmlformats.org/officeDocument/2006/math">
                    <m:d>
                      <m:dPr>
                        <m:begChr m:val="{"/>
                        <m:endChr m:val="}"/>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2</m:t>
                            </m:r>
                          </m:sub>
                          <m:sup>
                            <m:r>
                              <a:rPr lang="en-GB" i="1">
                                <a:latin typeface="Cambria Math" panose="02040503050406030204" pitchFamily="18" charset="0"/>
                              </a:rPr>
                              <m:t>𝑒</m:t>
                            </m:r>
                            <m:r>
                              <a:rPr lang="en-GB" b="0" i="1" smtClean="0">
                                <a:latin typeface="Cambria Math" panose="02040503050406030204" pitchFamily="18" charset="0"/>
                              </a:rPr>
                              <m:t>′</m:t>
                            </m:r>
                            <m:r>
                              <a:rPr lang="en-GB" i="1">
                                <a:latin typeface="Cambria Math" panose="02040503050406030204" pitchFamily="18" charset="0"/>
                              </a:rPr>
                              <m:t>′</m:t>
                            </m:r>
                          </m:sup>
                        </m:sSubSup>
                        <m:r>
                          <a:rPr lang="en-GB" i="1">
                            <a:latin typeface="Cambria Math" panose="02040503050406030204" pitchFamily="18" charset="0"/>
                          </a:rPr>
                          <m:t>, </m:t>
                        </m:r>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2</m:t>
                            </m:r>
                          </m:sub>
                          <m:sup>
                            <m:r>
                              <a:rPr lang="en-GB" b="0" i="1" smtClean="0">
                                <a:latin typeface="Cambria Math" panose="02040503050406030204" pitchFamily="18" charset="0"/>
                              </a:rPr>
                              <m:t>′</m:t>
                            </m:r>
                            <m:r>
                              <a:rPr lang="en-GB" i="1">
                                <a:latin typeface="Cambria Math" panose="02040503050406030204" pitchFamily="18" charset="0"/>
                              </a:rPr>
                              <m:t>′</m:t>
                            </m:r>
                          </m:sup>
                        </m:sSubSup>
                        <m:r>
                          <a:rPr lang="en-GB" i="1">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1</m:t>
                            </m:r>
                          </m:sub>
                          <m:sup>
                            <m:r>
                              <a:rPr lang="en-GB" i="1">
                                <a:latin typeface="Cambria Math" panose="02040503050406030204" pitchFamily="18" charset="0"/>
                              </a:rPr>
                              <m:t>′</m:t>
                            </m:r>
                          </m:sup>
                        </m:sSubSup>
                      </m:e>
                    </m:d>
                  </m:oMath>
                </a14:m>
                <a:endParaRPr lang="en-GB" dirty="0"/>
              </a:p>
              <a:p>
                <a:pPr lvl="1"/>
                <a:r>
                  <a:rPr lang="en-GB" dirty="0"/>
                  <a:t>Message </a:t>
                </a:r>
                <a14:m>
                  <m:oMath xmlns:m="http://schemas.openxmlformats.org/officeDocument/2006/math">
                    <m:sSub>
                      <m:sSubPr>
                        <m:ctrlPr>
                          <a:rPr lang="en-GB" i="1" smtClean="0">
                            <a:solidFill>
                              <a:schemeClr val="tx1">
                                <a:lumMod val="60000"/>
                                <a:lumOff val="40000"/>
                              </a:schemeClr>
                            </a:solidFill>
                            <a:latin typeface="Cambria Math" panose="02040503050406030204" pitchFamily="18" charset="0"/>
                          </a:rPr>
                        </m:ctrlPr>
                      </m:sSubPr>
                      <m:e>
                        <m:r>
                          <a:rPr lang="en-GB" i="1">
                            <a:solidFill>
                              <a:schemeClr val="tx1">
                                <a:lumMod val="60000"/>
                                <a:lumOff val="40000"/>
                              </a:schemeClr>
                            </a:solidFill>
                            <a:latin typeface="Cambria Math" panose="02040503050406030204" pitchFamily="18" charset="0"/>
                          </a:rPr>
                          <m:t>𝑚</m:t>
                        </m:r>
                      </m:e>
                      <m:sub>
                        <m:r>
                          <a:rPr lang="en-GB" i="1">
                            <a:solidFill>
                              <a:schemeClr val="tx1">
                                <a:lumMod val="60000"/>
                                <a:lumOff val="40000"/>
                              </a:schemeClr>
                            </a:solidFill>
                            <a:latin typeface="Cambria Math" panose="02040503050406030204" pitchFamily="18" charset="0"/>
                          </a:rPr>
                          <m:t>2</m:t>
                        </m:r>
                        <m:r>
                          <a:rPr lang="en-GB" b="0" i="1" smtClean="0">
                            <a:solidFill>
                              <a:schemeClr val="tx1">
                                <a:lumMod val="60000"/>
                                <a:lumOff val="40000"/>
                              </a:schemeClr>
                            </a:solidFill>
                            <a:latin typeface="Cambria Math" panose="02040503050406030204" pitchFamily="18" charset="0"/>
                          </a:rPr>
                          <m:t>1</m:t>
                        </m:r>
                      </m:sub>
                    </m:sSub>
                  </m:oMath>
                </a14:m>
                <a:r>
                  <a:rPr lang="en-GB" dirty="0"/>
                  <a:t> calculated based on </a:t>
                </a:r>
                <a14:m>
                  <m:oMath xmlns:m="http://schemas.openxmlformats.org/officeDocument/2006/math">
                    <m:d>
                      <m:dPr>
                        <m:begChr m:val="{"/>
                        <m:endChr m:val="}"/>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2</m:t>
                            </m:r>
                          </m:sub>
                          <m:sup>
                            <m:r>
                              <a:rPr lang="en-GB" i="1">
                                <a:latin typeface="Cambria Math" panose="02040503050406030204" pitchFamily="18" charset="0"/>
                              </a:rPr>
                              <m:t>𝑒</m:t>
                            </m:r>
                            <m:r>
                              <a:rPr lang="en-GB" i="1">
                                <a:latin typeface="Cambria Math" panose="02040503050406030204" pitchFamily="18" charset="0"/>
                              </a:rPr>
                              <m:t>′</m:t>
                            </m:r>
                          </m:sup>
                        </m:sSubSup>
                        <m:r>
                          <a:rPr lang="en-GB" i="1">
                            <a:latin typeface="Cambria Math" panose="02040503050406030204" pitchFamily="18" charset="0"/>
                          </a:rPr>
                          <m:t>, </m:t>
                        </m:r>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2</m:t>
                            </m:r>
                          </m:sub>
                          <m:sup>
                            <m:r>
                              <a:rPr lang="en-GB" i="1">
                                <a:latin typeface="Cambria Math" panose="02040503050406030204" pitchFamily="18" charset="0"/>
                              </a:rPr>
                              <m:t>′</m:t>
                            </m:r>
                          </m:sup>
                        </m:sSubSup>
                      </m:e>
                    </m:d>
                    <m:r>
                      <a:rPr lang="en-GB" i="1">
                        <a:latin typeface="Cambria Math" panose="02040503050406030204" pitchFamily="18" charset="0"/>
                        <a:ea typeface="Cambria Math" panose="02040503050406030204" pitchFamily="18" charset="0"/>
                      </a:rPr>
                      <m:t>∪</m:t>
                    </m:r>
                    <m:sSub>
                      <m:sSubPr>
                        <m:ctrlPr>
                          <a:rPr lang="en-GB" i="1" smtClean="0">
                            <a:solidFill>
                              <a:srgbClr val="7030A0"/>
                            </a:solidFill>
                            <a:latin typeface="Cambria Math" panose="02040503050406030204" pitchFamily="18" charset="0"/>
                          </a:rPr>
                        </m:ctrlPr>
                      </m:sSubPr>
                      <m:e>
                        <m:r>
                          <a:rPr lang="en-GB" i="1">
                            <a:solidFill>
                              <a:srgbClr val="7030A0"/>
                            </a:solidFill>
                            <a:latin typeface="Cambria Math" panose="02040503050406030204" pitchFamily="18" charset="0"/>
                          </a:rPr>
                          <m:t>𝑚</m:t>
                        </m:r>
                      </m:e>
                      <m:sub>
                        <m:r>
                          <a:rPr lang="en-GB" i="1">
                            <a:solidFill>
                              <a:srgbClr val="7030A0"/>
                            </a:solidFill>
                            <a:latin typeface="Cambria Math" panose="02040503050406030204" pitchFamily="18" charset="0"/>
                          </a:rPr>
                          <m:t>32</m:t>
                        </m:r>
                      </m:sub>
                    </m:sSub>
                  </m:oMath>
                </a14:m>
                <a:endParaRPr lang="en-GB" dirty="0">
                  <a:solidFill>
                    <a:srgbClr val="7030A0"/>
                  </a:solidFill>
                </a:endParaRPr>
              </a:p>
              <a:p>
                <a:pPr lvl="2"/>
                <a:r>
                  <a:rPr lang="en-GB" dirty="0">
                    <a:solidFill>
                      <a:schemeClr val="tx1"/>
                    </a:solidFill>
                  </a:rPr>
                  <a:t>Call </a:t>
                </a:r>
                <a14:m>
                  <m:oMath xmlns:m="http://schemas.openxmlformats.org/officeDocument/2006/math">
                    <m:r>
                      <m:rPr>
                        <m:nor/>
                      </m:rPr>
                      <a:rPr lang="en-GB">
                        <a:solidFill>
                          <a:schemeClr val="tx1"/>
                        </a:solidFill>
                        <a:latin typeface="Cambria Math" panose="02040503050406030204" pitchFamily="18" charset="0"/>
                      </a:rPr>
                      <m:t>LVE</m:t>
                    </m:r>
                    <m:r>
                      <m:rPr>
                        <m:nor/>
                      </m:rPr>
                      <a:rPr lang="de-DE">
                        <a:solidFill>
                          <a:schemeClr val="tx1"/>
                        </a:solidFill>
                        <a:latin typeface="Cambria Math" panose="02040503050406030204" pitchFamily="18" charset="0"/>
                      </a:rPr>
                      <m:t>−</m:t>
                    </m:r>
                    <m:r>
                      <m:rPr>
                        <m:nor/>
                      </m:rPr>
                      <a:rPr lang="de-DE">
                        <a:solidFill>
                          <a:schemeClr val="tx1"/>
                        </a:solidFill>
                        <a:latin typeface="Cambria Math" panose="02040503050406030204" pitchFamily="18" charset="0"/>
                      </a:rPr>
                      <m:t>MSG</m:t>
                    </m:r>
                    <m:d>
                      <m:dPr>
                        <m:ctrlPr>
                          <a:rPr lang="en-GB" i="1">
                            <a:solidFill>
                              <a:schemeClr val="tx1"/>
                            </a:solidFill>
                            <a:latin typeface="Cambria Math" panose="02040503050406030204" pitchFamily="18" charset="0"/>
                          </a:rPr>
                        </m:ctrlPr>
                      </m:dPr>
                      <m:e>
                        <m:d>
                          <m:dPr>
                            <m:begChr m:val="{"/>
                            <m:endChr m:val="}"/>
                            <m:ctrlPr>
                              <a:rPr lang="en-GB" i="1">
                                <a:solidFill>
                                  <a:schemeClr val="tx1"/>
                                </a:solidFill>
                                <a:latin typeface="Cambria Math" panose="02040503050406030204" pitchFamily="18" charset="0"/>
                              </a:rPr>
                            </m:ctrlPr>
                          </m:dPr>
                          <m:e>
                            <m:sSubSup>
                              <m:sSubSupPr>
                                <m:ctrlPr>
                                  <a:rPr lang="en-GB" i="1">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𝑔</m:t>
                                </m:r>
                              </m:e>
                              <m:sub>
                                <m:r>
                                  <a:rPr lang="en-GB" i="1">
                                    <a:solidFill>
                                      <a:schemeClr val="tx1"/>
                                    </a:solidFill>
                                    <a:latin typeface="Cambria Math" panose="02040503050406030204" pitchFamily="18" charset="0"/>
                                  </a:rPr>
                                  <m:t>2</m:t>
                                </m:r>
                              </m:sub>
                              <m:sup>
                                <m:r>
                                  <a:rPr lang="en-GB" i="1">
                                    <a:solidFill>
                                      <a:schemeClr val="tx1"/>
                                    </a:solidFill>
                                    <a:latin typeface="Cambria Math" panose="02040503050406030204" pitchFamily="18" charset="0"/>
                                  </a:rPr>
                                  <m:t>𝑒</m:t>
                                </m:r>
                                <m:r>
                                  <a:rPr lang="en-GB" i="1">
                                    <a:solidFill>
                                      <a:schemeClr val="tx1"/>
                                    </a:solidFill>
                                    <a:latin typeface="Cambria Math" panose="02040503050406030204" pitchFamily="18" charset="0"/>
                                  </a:rPr>
                                  <m:t>′</m:t>
                                </m:r>
                              </m:sup>
                            </m:sSubSup>
                            <m:r>
                              <a:rPr lang="en-GB" i="1">
                                <a:solidFill>
                                  <a:schemeClr val="tx1"/>
                                </a:solidFill>
                                <a:latin typeface="Cambria Math" panose="02040503050406030204" pitchFamily="18" charset="0"/>
                              </a:rPr>
                              <m:t>, </m:t>
                            </m:r>
                            <m:sSubSup>
                              <m:sSubSupPr>
                                <m:ctrlPr>
                                  <a:rPr lang="en-GB" i="1">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𝑔</m:t>
                                </m:r>
                              </m:e>
                              <m:sub>
                                <m:r>
                                  <a:rPr lang="en-GB" i="1">
                                    <a:solidFill>
                                      <a:schemeClr val="tx1"/>
                                    </a:solidFill>
                                    <a:latin typeface="Cambria Math" panose="02040503050406030204" pitchFamily="18" charset="0"/>
                                  </a:rPr>
                                  <m:t>2</m:t>
                                </m:r>
                              </m:sub>
                              <m:sup>
                                <m:r>
                                  <a:rPr lang="en-GB" i="1">
                                    <a:solidFill>
                                      <a:schemeClr val="tx1"/>
                                    </a:solidFill>
                                    <a:latin typeface="Cambria Math" panose="02040503050406030204" pitchFamily="18" charset="0"/>
                                  </a:rPr>
                                  <m:t>′</m:t>
                                </m:r>
                              </m:sup>
                            </m:sSubSup>
                            <m:r>
                              <a:rPr lang="en-GB" i="1">
                                <a:solidFill>
                                  <a:schemeClr val="tx1"/>
                                </a:solidFill>
                                <a:latin typeface="Cambria Math" panose="02040503050406030204" pitchFamily="18" charset="0"/>
                              </a:rPr>
                              <m:t>,</m:t>
                            </m:r>
                            <m:sSubSup>
                              <m:sSubSupPr>
                                <m:ctrlPr>
                                  <a:rPr lang="en-GB" i="1">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𝑔</m:t>
                                </m:r>
                              </m:e>
                              <m:sub>
                                <m:r>
                                  <a:rPr lang="en-GB" i="1">
                                    <a:solidFill>
                                      <a:schemeClr val="tx1"/>
                                    </a:solidFill>
                                    <a:latin typeface="Cambria Math" panose="02040503050406030204" pitchFamily="18" charset="0"/>
                                  </a:rPr>
                                  <m:t>3</m:t>
                                </m:r>
                              </m:sub>
                              <m:sup>
                                <m:r>
                                  <a:rPr lang="en-GB" i="1">
                                    <a:solidFill>
                                      <a:schemeClr val="tx1"/>
                                    </a:solidFill>
                                    <a:latin typeface="Cambria Math" panose="02040503050406030204" pitchFamily="18" charset="0"/>
                                  </a:rPr>
                                  <m:t>𝑒</m:t>
                                </m:r>
                                <m:r>
                                  <a:rPr lang="en-GB" b="0"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m:t>
                                </m:r>
                              </m:sup>
                            </m:sSubSup>
                            <m:r>
                              <a:rPr lang="en-GB" i="1">
                                <a:solidFill>
                                  <a:schemeClr val="tx1"/>
                                </a:solidFill>
                                <a:latin typeface="Cambria Math" panose="02040503050406030204" pitchFamily="18" charset="0"/>
                              </a:rPr>
                              <m:t>, </m:t>
                            </m:r>
                            <m:sSubSup>
                              <m:sSubSupPr>
                                <m:ctrlPr>
                                  <a:rPr lang="en-GB" i="1">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𝑔</m:t>
                                </m:r>
                              </m:e>
                              <m:sub>
                                <m:r>
                                  <a:rPr lang="en-GB" i="1">
                                    <a:solidFill>
                                      <a:schemeClr val="tx1"/>
                                    </a:solidFill>
                                    <a:latin typeface="Cambria Math" panose="02040503050406030204" pitchFamily="18" charset="0"/>
                                  </a:rPr>
                                  <m:t>3</m:t>
                                </m:r>
                              </m:sub>
                              <m:sup>
                                <m:r>
                                  <a:rPr lang="en-GB" i="1">
                                    <a:solidFill>
                                      <a:schemeClr val="tx1"/>
                                    </a:solidFill>
                                    <a:latin typeface="Cambria Math" panose="02040503050406030204" pitchFamily="18" charset="0"/>
                                  </a:rPr>
                                  <m:t>′′</m:t>
                                </m:r>
                              </m:sup>
                            </m:sSubSup>
                          </m:e>
                        </m:d>
                        <m:r>
                          <a:rPr lang="en-GB" i="1">
                            <a:solidFill>
                              <a:schemeClr val="tx1"/>
                            </a:solidFill>
                            <a:latin typeface="Cambria Math" panose="02040503050406030204" pitchFamily="18" charset="0"/>
                          </a:rPr>
                          <m:t>,</m:t>
                        </m:r>
                        <m:d>
                          <m:dPr>
                            <m:begChr m:val="{"/>
                            <m:endChr m:val="}"/>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𝐸𝑝𝑖𝑑</m:t>
                            </m:r>
                            <m:r>
                              <a:rPr lang="en-GB" i="1" smtClean="0">
                                <a:solidFill>
                                  <a:schemeClr val="tx1"/>
                                </a:solidFill>
                                <a:latin typeface="Cambria Math" panose="02040503050406030204" pitchFamily="18" charset="0"/>
                                <a:ea typeface="Cambria Math" panose="02040503050406030204" pitchFamily="18" charset="0"/>
                              </a:rPr>
                              <m:t> </m:t>
                            </m:r>
                          </m:e>
                        </m:d>
                        <m:r>
                          <a:rPr lang="en-GB" i="1">
                            <a:solidFill>
                              <a:schemeClr val="tx1"/>
                            </a:solidFill>
                            <a:latin typeface="Cambria Math" panose="02040503050406030204" pitchFamily="18" charset="0"/>
                            <a:ea typeface="Cambria Math" panose="02040503050406030204" pitchFamily="18" charset="0"/>
                          </a:rPr>
                          <m:t>,∅</m:t>
                        </m:r>
                      </m:e>
                    </m:d>
                  </m:oMath>
                </a14:m>
                <a:r>
                  <a:rPr lang="en-GB" dirty="0">
                    <a:solidFill>
                      <a:schemeClr val="tx1"/>
                    </a:solidFill>
                  </a:rPr>
                  <a:t>, yielding </a:t>
                </a:r>
                <a14:m>
                  <m:oMath xmlns:m="http://schemas.openxmlformats.org/officeDocument/2006/math">
                    <m:d>
                      <m:dPr>
                        <m:begChr m:val="{"/>
                        <m:endChr m:val="}"/>
                        <m:ctrlPr>
                          <a:rPr lang="en-GB" i="1">
                            <a:solidFill>
                              <a:schemeClr val="tx1"/>
                            </a:solidFill>
                            <a:latin typeface="Cambria Math" panose="02040503050406030204" pitchFamily="18" charset="0"/>
                          </a:rPr>
                        </m:ctrlPr>
                      </m:dPr>
                      <m:e>
                        <m:sSubSup>
                          <m:sSubSupPr>
                            <m:ctrlPr>
                              <a:rPr lang="en-GB" i="1">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𝑔</m:t>
                            </m:r>
                          </m:e>
                          <m:sub>
                            <m:r>
                              <a:rPr lang="en-GB" i="1">
                                <a:solidFill>
                                  <a:schemeClr val="tx1"/>
                                </a:solidFill>
                                <a:latin typeface="Cambria Math" panose="02040503050406030204" pitchFamily="18" charset="0"/>
                              </a:rPr>
                              <m:t>2</m:t>
                            </m:r>
                          </m:sub>
                          <m:sup>
                            <m:r>
                              <a:rPr lang="en-GB" i="1">
                                <a:solidFill>
                                  <a:schemeClr val="tx1"/>
                                </a:solidFill>
                                <a:latin typeface="Cambria Math" panose="02040503050406030204" pitchFamily="18" charset="0"/>
                              </a:rPr>
                              <m:t>𝑒</m:t>
                            </m:r>
                            <m:r>
                              <a:rPr lang="en-GB" b="0"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m:t>
                            </m:r>
                          </m:sup>
                        </m:sSubSup>
                        <m:r>
                          <a:rPr lang="en-GB" i="1">
                            <a:solidFill>
                              <a:schemeClr val="tx1"/>
                            </a:solidFill>
                            <a:latin typeface="Cambria Math" panose="02040503050406030204" pitchFamily="18" charset="0"/>
                          </a:rPr>
                          <m:t>, </m:t>
                        </m:r>
                        <m:sSubSup>
                          <m:sSubSupPr>
                            <m:ctrlPr>
                              <a:rPr lang="en-GB" i="1">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𝑔</m:t>
                            </m:r>
                          </m:e>
                          <m:sub>
                            <m:r>
                              <a:rPr lang="en-GB" i="1">
                                <a:solidFill>
                                  <a:schemeClr val="tx1"/>
                                </a:solidFill>
                                <a:latin typeface="Cambria Math" panose="02040503050406030204" pitchFamily="18" charset="0"/>
                              </a:rPr>
                              <m:t>2</m:t>
                            </m:r>
                          </m:sub>
                          <m:sup>
                            <m:r>
                              <a:rPr lang="en-GB" b="0"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m:t>
                            </m:r>
                          </m:sup>
                        </m:sSubSup>
                        <m:r>
                          <a:rPr lang="en-GB" i="1">
                            <a:solidFill>
                              <a:schemeClr val="tx1"/>
                            </a:solidFill>
                            <a:latin typeface="Cambria Math" panose="02040503050406030204" pitchFamily="18" charset="0"/>
                          </a:rPr>
                          <m:t>,</m:t>
                        </m:r>
                        <m:sSubSup>
                          <m:sSubSupPr>
                            <m:ctrlPr>
                              <a:rPr lang="en-GB" i="1">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𝑔</m:t>
                            </m:r>
                          </m:e>
                          <m:sub>
                            <m:r>
                              <a:rPr lang="en-GB" i="1">
                                <a:solidFill>
                                  <a:schemeClr val="tx1"/>
                                </a:solidFill>
                                <a:latin typeface="Cambria Math" panose="02040503050406030204" pitchFamily="18" charset="0"/>
                              </a:rPr>
                              <m:t>3</m:t>
                            </m:r>
                          </m:sub>
                          <m:sup>
                            <m:r>
                              <a:rPr lang="en-GB" i="1">
                                <a:solidFill>
                                  <a:schemeClr val="tx1"/>
                                </a:solidFill>
                                <a:latin typeface="Cambria Math" panose="02040503050406030204" pitchFamily="18" charset="0"/>
                              </a:rPr>
                              <m:t>𝑒</m:t>
                            </m:r>
                            <m:r>
                              <a:rPr lang="en-GB" b="0"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m:t>
                            </m:r>
                          </m:sup>
                        </m:sSubSup>
                        <m:r>
                          <a:rPr lang="en-GB" i="1">
                            <a:solidFill>
                              <a:schemeClr val="tx1"/>
                            </a:solidFill>
                            <a:latin typeface="Cambria Math" panose="02040503050406030204" pitchFamily="18" charset="0"/>
                          </a:rPr>
                          <m:t>, </m:t>
                        </m:r>
                        <m:sSubSup>
                          <m:sSubSupPr>
                            <m:ctrlPr>
                              <a:rPr lang="en-GB" i="1">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𝑔</m:t>
                            </m:r>
                          </m:e>
                          <m:sub>
                            <m:r>
                              <a:rPr lang="en-GB" i="1">
                                <a:solidFill>
                                  <a:schemeClr val="tx1"/>
                                </a:solidFill>
                                <a:latin typeface="Cambria Math" panose="02040503050406030204" pitchFamily="18" charset="0"/>
                              </a:rPr>
                              <m:t>3</m:t>
                            </m:r>
                          </m:sub>
                          <m:sup>
                            <m:r>
                              <a:rPr lang="en-GB" b="0"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m:t>
                            </m:r>
                          </m:sup>
                        </m:sSubSup>
                      </m:e>
                    </m:d>
                  </m:oMath>
                </a14:m>
                <a:endParaRPr lang="en-GB" dirty="0">
                  <a:solidFill>
                    <a:schemeClr val="tx1"/>
                  </a:solidFill>
                </a:endParaRPr>
              </a:p>
              <a:p>
                <a:pPr lvl="1"/>
                <a:endParaRPr lang="en-GB" dirty="0"/>
              </a:p>
            </p:txBody>
          </p:sp>
        </mc:Choice>
        <mc:Fallback xmlns="">
          <p:sp>
            <p:nvSpPr>
              <p:cNvPr id="3" name="Content Placeholder 2">
                <a:extLst>
                  <a:ext uri="{FF2B5EF4-FFF2-40B4-BE49-F238E27FC236}">
                    <a16:creationId xmlns:a16="http://schemas.microsoft.com/office/drawing/2014/main" id="{A8C779DA-937F-A948-AD1E-F89EAC456676}"/>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4D0A7AC-4933-6743-A8CC-0ACB85C4BB69}"/>
              </a:ext>
            </a:extLst>
          </p:cNvPr>
          <p:cNvSpPr>
            <a:spLocks noGrp="1"/>
          </p:cNvSpPr>
          <p:nvPr>
            <p:ph type="sldNum" sz="quarter" idx="4"/>
          </p:nvPr>
        </p:nvSpPr>
        <p:spPr/>
        <p:txBody>
          <a:bodyPr/>
          <a:lstStyle/>
          <a:p>
            <a:fld id="{67C9959E-8E6B-B04C-9955-EA096F41CA7A}" type="slidenum">
              <a:rPr lang="en-GB" smtClean="0"/>
              <a:t>61</a:t>
            </a:fld>
            <a:endParaRPr lang="en-GB"/>
          </a:p>
        </p:txBody>
      </p:sp>
      <p:sp>
        <p:nvSpPr>
          <p:cNvPr id="24" name="Date Placeholder 23">
            <a:extLst>
              <a:ext uri="{FF2B5EF4-FFF2-40B4-BE49-F238E27FC236}">
                <a16:creationId xmlns:a16="http://schemas.microsoft.com/office/drawing/2014/main" id="{180C0F85-A957-254A-9035-A004FFA669F1}"/>
              </a:ext>
            </a:extLst>
          </p:cNvPr>
          <p:cNvSpPr>
            <a:spLocks noGrp="1"/>
          </p:cNvSpPr>
          <p:nvPr>
            <p:ph type="dt" sz="half" idx="2"/>
          </p:nvPr>
        </p:nvSpPr>
        <p:spPr/>
        <p:txBody>
          <a:bodyPr/>
          <a:lstStyle/>
          <a:p>
            <a:r>
              <a:rPr lang="en-GB"/>
              <a:t>Exact Inference: LJT</a:t>
            </a:r>
            <a:endParaRPr lang="en-US" dirty="0"/>
          </a:p>
        </p:txBody>
      </p:sp>
      <p:sp>
        <p:nvSpPr>
          <p:cNvPr id="25" name="Footer Placeholder 24">
            <a:extLst>
              <a:ext uri="{FF2B5EF4-FFF2-40B4-BE49-F238E27FC236}">
                <a16:creationId xmlns:a16="http://schemas.microsoft.com/office/drawing/2014/main" id="{E96C1727-BCAD-1B45-8CDE-56C33EF59052}"/>
              </a:ext>
            </a:extLst>
          </p:cNvPr>
          <p:cNvSpPr>
            <a:spLocks noGrp="1"/>
          </p:cNvSpPr>
          <p:nvPr>
            <p:ph type="ftr" sz="quarter" idx="3"/>
          </p:nvPr>
        </p:nvSpPr>
        <p:spPr/>
        <p:txBody>
          <a:bodyPr/>
          <a:lstStyle/>
          <a:p>
            <a:r>
              <a:rPr lang="en-GB"/>
              <a:t>T. Braun - StaRAI</a:t>
            </a:r>
          </a:p>
        </p:txBody>
      </p:sp>
      <p:grpSp>
        <p:nvGrpSpPr>
          <p:cNvPr id="26" name="Group 25">
            <a:extLst>
              <a:ext uri="{FF2B5EF4-FFF2-40B4-BE49-F238E27FC236}">
                <a16:creationId xmlns:a16="http://schemas.microsoft.com/office/drawing/2014/main" id="{3C6B28A3-5262-A742-AFDE-735A874FB9EF}"/>
              </a:ext>
            </a:extLst>
          </p:cNvPr>
          <p:cNvGrpSpPr/>
          <p:nvPr/>
        </p:nvGrpSpPr>
        <p:grpSpPr>
          <a:xfrm>
            <a:off x="5543362" y="4919668"/>
            <a:ext cx="6288313" cy="952521"/>
            <a:chOff x="5589344" y="1663629"/>
            <a:chExt cx="6288313" cy="952521"/>
          </a:xfrm>
        </p:grpSpPr>
        <p:cxnSp>
          <p:nvCxnSpPr>
            <p:cNvPr id="27" name="Straight Connector 26">
              <a:extLst>
                <a:ext uri="{FF2B5EF4-FFF2-40B4-BE49-F238E27FC236}">
                  <a16:creationId xmlns:a16="http://schemas.microsoft.com/office/drawing/2014/main" id="{B65203A6-4999-9B43-899B-3F41E2607AFC}"/>
                </a:ext>
              </a:extLst>
            </p:cNvPr>
            <p:cNvCxnSpPr>
              <a:cxnSpLocks/>
              <a:stCxn id="38" idx="3"/>
              <a:endCxn id="42"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A9D793E-2E89-674F-9076-9A25B0E8BA48}"/>
                </a:ext>
              </a:extLst>
            </p:cNvPr>
            <p:cNvCxnSpPr>
              <a:cxnSpLocks/>
              <a:stCxn id="42" idx="3"/>
              <a:endCxn id="40"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F3BC9A3-F662-134C-A5AB-EE02A56F422E}"/>
                </a:ext>
              </a:extLst>
            </p:cNvPr>
            <p:cNvGrpSpPr/>
            <p:nvPr/>
          </p:nvGrpSpPr>
          <p:grpSpPr>
            <a:xfrm>
              <a:off x="7893400" y="1663629"/>
              <a:ext cx="1631714" cy="871319"/>
              <a:chOff x="3627257" y="4890630"/>
              <a:chExt cx="1631714" cy="871319"/>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A3D3802-C938-BD4C-938E-64E9CF48EBB1}"/>
                      </a:ext>
                    </a:extLst>
                  </p:cNvPr>
                  <p:cNvSpPr txBox="1"/>
                  <p:nvPr/>
                </p:nvSpPr>
                <p:spPr>
                  <a:xfrm>
                    <a:off x="4329460"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charset="0"/>
                                </a:rPr>
                                <m:t>𝑔</m:t>
                              </m:r>
                            </m:e>
                            <m:sub>
                              <m:r>
                                <a:rPr lang="de-DE" sz="1400" i="1">
                                  <a:solidFill>
                                    <a:schemeClr val="tx1">
                                      <a:lumMod val="60000"/>
                                      <a:lumOff val="40000"/>
                                    </a:schemeClr>
                                  </a:solidFill>
                                  <a:latin typeface="Cambria Math" charset="0"/>
                                </a:rPr>
                                <m:t>2</m:t>
                              </m:r>
                            </m:sub>
                          </m:sSub>
                        </m:oMath>
                      </m:oMathPara>
                    </a14:m>
                    <a:endParaRPr lang="en-GB" sz="1400" dirty="0">
                      <a:solidFill>
                        <a:schemeClr val="tx1">
                          <a:lumMod val="60000"/>
                          <a:lumOff val="40000"/>
                        </a:schemeClr>
                      </a:solidFill>
                    </a:endParaRPr>
                  </a:p>
                </p:txBody>
              </p:sp>
            </mc:Choice>
            <mc:Fallback xmlns="">
              <p:sp>
                <p:nvSpPr>
                  <p:cNvPr id="41" name="TextBox 40">
                    <a:extLst>
                      <a:ext uri="{FF2B5EF4-FFF2-40B4-BE49-F238E27FC236}">
                        <a16:creationId xmlns:a16="http://schemas.microsoft.com/office/drawing/2014/main" id="{8A3D3802-C938-BD4C-938E-64E9CF48EBB1}"/>
                      </a:ext>
                    </a:extLst>
                  </p:cNvPr>
                  <p:cNvSpPr txBox="1">
                    <a:spLocks noRot="1" noChangeAspect="1" noMove="1" noResize="1" noEditPoints="1" noAdjustHandles="1" noChangeArrowheads="1" noChangeShapeType="1" noTextEdit="1"/>
                  </p:cNvSpPr>
                  <p:nvPr/>
                </p:nvSpPr>
                <p:spPr>
                  <a:xfrm>
                    <a:off x="4329460" y="5546505"/>
                    <a:ext cx="227305" cy="215444"/>
                  </a:xfrm>
                  <a:prstGeom prst="rect">
                    <a:avLst/>
                  </a:prstGeom>
                  <a:blipFill>
                    <a:blip r:embed="rId3"/>
                    <a:stretch>
                      <a:fillRect l="-210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770A0116-C911-434E-9AF9-9150B907F98B}"/>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30" name="Group 29">
              <a:extLst>
                <a:ext uri="{FF2B5EF4-FFF2-40B4-BE49-F238E27FC236}">
                  <a16:creationId xmlns:a16="http://schemas.microsoft.com/office/drawing/2014/main" id="{DC1F81C0-AB68-DF43-9B9F-FE587FB3E6A4}"/>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9C900AC-7960-F842-B991-C3B38308FF80}"/>
                      </a:ext>
                    </a:extLst>
                  </p:cNvPr>
                  <p:cNvSpPr txBox="1"/>
                  <p:nvPr/>
                </p:nvSpPr>
                <p:spPr>
                  <a:xfrm>
                    <a:off x="7744873"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𝑔</m:t>
                              </m:r>
                            </m:e>
                            <m:sub>
                              <m:r>
                                <a:rPr lang="de-DE" sz="1400" i="1">
                                  <a:solidFill>
                                    <a:srgbClr val="7030A0"/>
                                  </a:solidFill>
                                  <a:latin typeface="Cambria Math" charset="0"/>
                                </a:rPr>
                                <m:t>3</m:t>
                              </m:r>
                            </m:sub>
                          </m:sSub>
                        </m:oMath>
                      </m:oMathPara>
                    </a14:m>
                    <a:endParaRPr lang="en-GB" sz="1400" dirty="0">
                      <a:solidFill>
                        <a:srgbClr val="7030A0"/>
                      </a:solidFill>
                    </a:endParaRPr>
                  </a:p>
                </p:txBody>
              </p:sp>
            </mc:Choice>
            <mc:Fallback xmlns="">
              <p:sp>
                <p:nvSpPr>
                  <p:cNvPr id="39" name="TextBox 38">
                    <a:extLst>
                      <a:ext uri="{FF2B5EF4-FFF2-40B4-BE49-F238E27FC236}">
                        <a16:creationId xmlns:a16="http://schemas.microsoft.com/office/drawing/2014/main" id="{C9C900AC-7960-F842-B991-C3B38308FF80}"/>
                      </a:ext>
                    </a:extLst>
                  </p:cNvPr>
                  <p:cNvSpPr txBox="1">
                    <a:spLocks noRot="1" noChangeAspect="1" noMove="1" noResize="1" noEditPoints="1" noAdjustHandles="1" noChangeArrowheads="1" noChangeShapeType="1" noTextEdit="1"/>
                  </p:cNvSpPr>
                  <p:nvPr/>
                </p:nvSpPr>
                <p:spPr>
                  <a:xfrm>
                    <a:off x="7744873" y="5546505"/>
                    <a:ext cx="227305" cy="215444"/>
                  </a:xfrm>
                  <a:prstGeom prst="rect">
                    <a:avLst/>
                  </a:prstGeom>
                  <a:blipFill>
                    <a:blip r:embed="rId6"/>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ACA073D-FB0E-9940-840C-38D93593B671}"/>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7"/>
                    <a:stretch>
                      <a:fillRect/>
                    </a:stretch>
                  </a:blipFill>
                  <a:ln>
                    <a:solidFill>
                      <a:srgbClr val="7030A0"/>
                    </a:solidFill>
                  </a:ln>
                </p:spPr>
                <p:txBody>
                  <a:bodyPr/>
                  <a:lstStyle/>
                  <a:p>
                    <a:r>
                      <a:rPr lang="en-GB">
                        <a:noFill/>
                      </a:rPr>
                      <a:t> </a:t>
                    </a:r>
                  </a:p>
                </p:txBody>
              </p:sp>
            </mc:Fallback>
          </mc:AlternateContent>
        </p:grpSp>
        <p:grpSp>
          <p:nvGrpSpPr>
            <p:cNvPr id="31" name="Group 30">
              <a:extLst>
                <a:ext uri="{FF2B5EF4-FFF2-40B4-BE49-F238E27FC236}">
                  <a16:creationId xmlns:a16="http://schemas.microsoft.com/office/drawing/2014/main" id="{5CFBDCF3-0DDD-284D-8290-3BF14496E8D3}"/>
                </a:ext>
              </a:extLst>
            </p:cNvPr>
            <p:cNvGrpSpPr/>
            <p:nvPr/>
          </p:nvGrpSpPr>
          <p:grpSpPr>
            <a:xfrm>
              <a:off x="5589344" y="1663630"/>
              <a:ext cx="1532812" cy="871784"/>
              <a:chOff x="280471" y="4890630"/>
              <a:chExt cx="1532812" cy="871784"/>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56350F7-37AD-994D-9B72-41B68B4B960E}"/>
                      </a:ext>
                    </a:extLst>
                  </p:cNvPr>
                  <p:cNvSpPr txBox="1"/>
                  <p:nvPr/>
                </p:nvSpPr>
                <p:spPr>
                  <a:xfrm>
                    <a:off x="614410" y="5546970"/>
                    <a:ext cx="852798"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r>
                            <a:rPr lang="de-DE" sz="1400" b="0" i="1" smtClean="0">
                              <a:solidFill>
                                <a:schemeClr val="accent6"/>
                              </a:solidFill>
                              <a:latin typeface="Cambria Math" panose="02040503050406030204" pitchFamily="18" charset="0"/>
                            </a:rPr>
                            <m:t>,</m:t>
                          </m:r>
                          <m:sSub>
                            <m:sSubPr>
                              <m:ctrlPr>
                                <a:rPr lang="en-GB" sz="1400" i="1">
                                  <a:solidFill>
                                    <a:schemeClr val="tx1">
                                      <a:lumMod val="60000"/>
                                      <a:lumOff val="40000"/>
                                    </a:schemeClr>
                                  </a:solidFill>
                                  <a:latin typeface="Cambria Math" panose="02040503050406030204" pitchFamily="18" charset="0"/>
                                </a:rPr>
                              </m:ctrlPr>
                            </m:sSubPr>
                            <m:e>
                              <m:r>
                                <a:rPr lang="en-GB" sz="1400" i="1">
                                  <a:solidFill>
                                    <a:schemeClr val="tx1">
                                      <a:lumMod val="60000"/>
                                      <a:lumOff val="40000"/>
                                    </a:schemeClr>
                                  </a:solidFill>
                                  <a:latin typeface="Cambria Math" panose="02040503050406030204" pitchFamily="18" charset="0"/>
                                </a:rPr>
                                <m:t>𝑚</m:t>
                              </m:r>
                            </m:e>
                            <m:sub>
                              <m:r>
                                <a:rPr lang="en-GB"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accent6"/>
                      </a:solidFill>
                    </a:endParaRPr>
                  </a:p>
                </p:txBody>
              </p:sp>
            </mc:Choice>
            <mc:Fallback xmlns="">
              <p:sp>
                <p:nvSpPr>
                  <p:cNvPr id="37" name="TextBox 36">
                    <a:extLst>
                      <a:ext uri="{FF2B5EF4-FFF2-40B4-BE49-F238E27FC236}">
                        <a16:creationId xmlns:a16="http://schemas.microsoft.com/office/drawing/2014/main" id="{856350F7-37AD-994D-9B72-41B68B4B960E}"/>
                      </a:ext>
                    </a:extLst>
                  </p:cNvPr>
                  <p:cNvSpPr txBox="1">
                    <a:spLocks noRot="1" noChangeAspect="1" noMove="1" noResize="1" noEditPoints="1" noAdjustHandles="1" noChangeArrowheads="1" noChangeShapeType="1" noTextEdit="1"/>
                  </p:cNvSpPr>
                  <p:nvPr/>
                </p:nvSpPr>
                <p:spPr>
                  <a:xfrm>
                    <a:off x="614410" y="5546970"/>
                    <a:ext cx="852798" cy="215444"/>
                  </a:xfrm>
                  <a:prstGeom prst="rect">
                    <a:avLst/>
                  </a:prstGeom>
                  <a:blipFill>
                    <a:blip r:embed="rId8"/>
                    <a:stretch>
                      <a:fillRect l="-73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A555F22-57A1-6547-86C6-4A975415C8F7}"/>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CBFF57C4-7625-114A-BA72-4CB225DF2FDB}"/>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F54B74FA-0D43-5C42-A545-1983B7C76934}"/>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FEA7620-F4E4-1740-AD58-55724C44045D}"/>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F269D8A-A320-FA46-8867-7F88FBE0719B}"/>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1472D9B-16CA-7D42-9990-90451714A791}"/>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1E8B147B-A495-5645-BC71-A2AEDA8E0C9E}"/>
                  </a:ext>
                </a:extLst>
              </p:cNvPr>
              <p:cNvSpPr/>
              <p:nvPr/>
            </p:nvSpPr>
            <p:spPr>
              <a:xfrm>
                <a:off x="7931277" y="5659400"/>
                <a:ext cx="1463991" cy="261610"/>
              </a:xfrm>
              <a:prstGeom prst="rect">
                <a:avLst/>
              </a:prstGeom>
              <a:solidFill>
                <a:schemeClr val="bg1"/>
              </a:solidFill>
            </p:spPr>
            <p:txBody>
              <a:bodyPr wrap="none" tIns="0">
                <a:spAutoFit/>
              </a:bodyPr>
              <a:lstStyle/>
              <a:p>
                <a:pPr/>
                <a14:m>
                  <m:oMathPara xmlns:m="http://schemas.openxmlformats.org/officeDocument/2006/math">
                    <m:oMathParaPr>
                      <m:jc m:val="centerGroup"/>
                    </m:oMathParaPr>
                    <m:oMath xmlns:m="http://schemas.openxmlformats.org/officeDocument/2006/math">
                      <m:sSubSup>
                        <m:sSubSupPr>
                          <m:ctrlPr>
                            <a:rPr lang="de-DE" sz="1400" i="1" dirty="0" smtClean="0">
                              <a:solidFill>
                                <a:schemeClr val="tx1">
                                  <a:lumMod val="60000"/>
                                  <a:lumOff val="40000"/>
                                </a:schemeClr>
                              </a:solidFill>
                              <a:latin typeface="Cambria Math" panose="02040503050406030204" pitchFamily="18" charset="0"/>
                            </a:rPr>
                          </m:ctrlPr>
                        </m:sSubSupPr>
                        <m:e>
                          <m:r>
                            <a:rPr lang="de-DE" sz="1400" i="1" dirty="0">
                              <a:solidFill>
                                <a:schemeClr val="tx1">
                                  <a:lumMod val="60000"/>
                                  <a:lumOff val="40000"/>
                                </a:schemeClr>
                              </a:solidFill>
                              <a:latin typeface="Cambria Math" panose="02040503050406030204" pitchFamily="18" charset="0"/>
                            </a:rPr>
                            <m:t>𝑔</m:t>
                          </m:r>
                        </m:e>
                        <m:sub>
                          <m:r>
                            <a:rPr lang="de-DE" sz="1400" i="1" dirty="0">
                              <a:solidFill>
                                <a:schemeClr val="tx1">
                                  <a:lumMod val="60000"/>
                                  <a:lumOff val="40000"/>
                                </a:schemeClr>
                              </a:solidFill>
                              <a:latin typeface="Cambria Math" panose="02040503050406030204" pitchFamily="18" charset="0"/>
                            </a:rPr>
                            <m:t>2</m:t>
                          </m:r>
                        </m:sub>
                        <m:sup>
                          <m:r>
                            <a:rPr lang="de-DE" sz="1400" i="1" dirty="0">
                              <a:solidFill>
                                <a:schemeClr val="tx1">
                                  <a:lumMod val="60000"/>
                                  <a:lumOff val="40000"/>
                                </a:schemeClr>
                              </a:solidFill>
                              <a:latin typeface="Cambria Math" panose="02040503050406030204" pitchFamily="18" charset="0"/>
                            </a:rPr>
                            <m:t>𝑒</m:t>
                          </m:r>
                          <m:r>
                            <a:rPr lang="de-DE" sz="1400" i="1" dirty="0">
                              <a:solidFill>
                                <a:schemeClr val="tx1">
                                  <a:lumMod val="60000"/>
                                  <a:lumOff val="40000"/>
                                </a:schemeClr>
                              </a:solidFill>
                              <a:latin typeface="Cambria Math" panose="02040503050406030204" pitchFamily="18" charset="0"/>
                            </a:rPr>
                            <m:t>′</m:t>
                          </m:r>
                        </m:sup>
                      </m:sSubSup>
                      <m:r>
                        <a:rPr lang="de-DE" sz="1400" i="1" dirty="0">
                          <a:solidFill>
                            <a:schemeClr val="tx1">
                              <a:lumMod val="60000"/>
                              <a:lumOff val="40000"/>
                            </a:schemeClr>
                          </a:solidFill>
                          <a:latin typeface="Cambria Math" panose="02040503050406030204" pitchFamily="18" charset="0"/>
                        </a:rPr>
                        <m:t>, </m:t>
                      </m:r>
                      <m:sSubSup>
                        <m:sSubSupPr>
                          <m:ctrlPr>
                            <a:rPr lang="de-DE" sz="1400" i="1" dirty="0">
                              <a:solidFill>
                                <a:schemeClr val="tx1">
                                  <a:lumMod val="60000"/>
                                  <a:lumOff val="40000"/>
                                </a:schemeClr>
                              </a:solidFill>
                              <a:latin typeface="Cambria Math" panose="02040503050406030204" pitchFamily="18" charset="0"/>
                            </a:rPr>
                          </m:ctrlPr>
                        </m:sSubSupPr>
                        <m:e>
                          <m:r>
                            <a:rPr lang="de-DE" sz="1400" i="1" dirty="0">
                              <a:solidFill>
                                <a:schemeClr val="tx1">
                                  <a:lumMod val="60000"/>
                                  <a:lumOff val="40000"/>
                                </a:schemeClr>
                              </a:solidFill>
                              <a:latin typeface="Cambria Math" panose="02040503050406030204" pitchFamily="18" charset="0"/>
                            </a:rPr>
                            <m:t>𝑔</m:t>
                          </m:r>
                        </m:e>
                        <m:sub>
                          <m:r>
                            <a:rPr lang="de-DE" sz="1400" i="1" dirty="0">
                              <a:solidFill>
                                <a:schemeClr val="tx1">
                                  <a:lumMod val="60000"/>
                                  <a:lumOff val="40000"/>
                                </a:schemeClr>
                              </a:solidFill>
                              <a:latin typeface="Cambria Math" panose="02040503050406030204" pitchFamily="18" charset="0"/>
                            </a:rPr>
                            <m:t>2</m:t>
                          </m:r>
                        </m:sub>
                        <m:sup>
                          <m:r>
                            <a:rPr lang="de-DE" sz="1400" i="1" dirty="0">
                              <a:solidFill>
                                <a:schemeClr val="tx1">
                                  <a:lumMod val="60000"/>
                                  <a:lumOff val="40000"/>
                                </a:schemeClr>
                              </a:solidFill>
                              <a:latin typeface="Cambria Math" panose="02040503050406030204" pitchFamily="18" charset="0"/>
                            </a:rPr>
                            <m:t>′</m:t>
                          </m:r>
                        </m:sup>
                      </m:sSubSup>
                      <m:r>
                        <a:rPr lang="de-DE" sz="1400" b="0" i="1" dirty="0" smtClean="0">
                          <a:solidFill>
                            <a:schemeClr val="tx1">
                              <a:lumMod val="60000"/>
                              <a:lumOff val="40000"/>
                            </a:schemeClr>
                          </a:solidFill>
                          <a:latin typeface="Cambria Math" panose="02040503050406030204" pitchFamily="18" charset="0"/>
                        </a:rPr>
                        <m:t>,</m:t>
                      </m:r>
                      <m:sSub>
                        <m:sSubPr>
                          <m:ctrlPr>
                            <a:rPr lang="en-GB" sz="1400" i="1">
                              <a:solidFill>
                                <a:schemeClr val="accent6"/>
                              </a:solidFill>
                              <a:latin typeface="Cambria Math" panose="02040503050406030204" pitchFamily="18" charset="0"/>
                              <a:ea typeface="Cambria Math" panose="02040503050406030204" pitchFamily="18" charset="0"/>
                            </a:rPr>
                          </m:ctrlPr>
                        </m:sSubPr>
                        <m:e>
                          <m:r>
                            <a:rPr lang="en-GB" sz="1400" i="1">
                              <a:solidFill>
                                <a:schemeClr val="accent6"/>
                              </a:solidFill>
                              <a:latin typeface="Cambria Math" panose="02040503050406030204" pitchFamily="18" charset="0"/>
                              <a:ea typeface="Cambria Math" panose="02040503050406030204" pitchFamily="18" charset="0"/>
                            </a:rPr>
                            <m:t>𝑚</m:t>
                          </m:r>
                        </m:e>
                        <m:sub>
                          <m:r>
                            <a:rPr lang="en-GB" sz="1400" i="1">
                              <a:solidFill>
                                <a:schemeClr val="accent6"/>
                              </a:solidFill>
                              <a:latin typeface="Cambria Math" panose="02040503050406030204" pitchFamily="18" charset="0"/>
                              <a:ea typeface="Cambria Math" panose="02040503050406030204" pitchFamily="18" charset="0"/>
                            </a:rPr>
                            <m:t>12</m:t>
                          </m:r>
                        </m:sub>
                      </m:sSub>
                      <m:r>
                        <a:rPr lang="de-DE" sz="1400" b="0" i="1" dirty="0" smtClean="0">
                          <a:solidFill>
                            <a:schemeClr val="tx1">
                              <a:lumMod val="60000"/>
                              <a:lumOff val="40000"/>
                            </a:schemeClr>
                          </a:solidFill>
                          <a:latin typeface="Cambria Math" panose="02040503050406030204" pitchFamily="18" charset="0"/>
                        </a:rPr>
                        <m:t>,</m:t>
                      </m:r>
                      <m:sSub>
                        <m:sSubPr>
                          <m:ctrlPr>
                            <a:rPr lang="en-GB" sz="1400" i="1">
                              <a:solidFill>
                                <a:srgbClr val="7030A0"/>
                              </a:solidFill>
                              <a:latin typeface="Cambria Math" panose="02040503050406030204" pitchFamily="18" charset="0"/>
                            </a:rPr>
                          </m:ctrlPr>
                        </m:sSubPr>
                        <m:e>
                          <m:r>
                            <a:rPr lang="en-GB" sz="1400" i="1">
                              <a:solidFill>
                                <a:srgbClr val="7030A0"/>
                              </a:solidFill>
                              <a:latin typeface="Cambria Math" panose="02040503050406030204" pitchFamily="18" charset="0"/>
                            </a:rPr>
                            <m:t>𝑚</m:t>
                          </m:r>
                        </m:e>
                        <m:sub>
                          <m:r>
                            <a:rPr lang="en-GB" sz="1400" i="1">
                              <a:solidFill>
                                <a:srgbClr val="7030A0"/>
                              </a:solidFill>
                              <a:latin typeface="Cambria Math" panose="02040503050406030204" pitchFamily="18" charset="0"/>
                            </a:rPr>
                            <m:t>32</m:t>
                          </m:r>
                        </m:sub>
                      </m:sSub>
                    </m:oMath>
                  </m:oMathPara>
                </a14:m>
                <a:endParaRPr lang="en-GB" sz="1400" dirty="0">
                  <a:solidFill>
                    <a:schemeClr val="tx1">
                      <a:lumMod val="60000"/>
                      <a:lumOff val="40000"/>
                    </a:schemeClr>
                  </a:solidFill>
                </a:endParaRPr>
              </a:p>
            </p:txBody>
          </p:sp>
        </mc:Choice>
        <mc:Fallback xmlns="">
          <p:sp>
            <p:nvSpPr>
              <p:cNvPr id="43" name="Rectangle 42">
                <a:extLst>
                  <a:ext uri="{FF2B5EF4-FFF2-40B4-BE49-F238E27FC236}">
                    <a16:creationId xmlns:a16="http://schemas.microsoft.com/office/drawing/2014/main" id="{1E8B147B-A495-5645-BC71-A2AEDA8E0C9E}"/>
                  </a:ext>
                </a:extLst>
              </p:cNvPr>
              <p:cNvSpPr>
                <a:spLocks noRot="1" noChangeAspect="1" noMove="1" noResize="1" noEditPoints="1" noAdjustHandles="1" noChangeArrowheads="1" noChangeShapeType="1" noTextEdit="1"/>
              </p:cNvSpPr>
              <p:nvPr/>
            </p:nvSpPr>
            <p:spPr>
              <a:xfrm>
                <a:off x="7931277" y="5659400"/>
                <a:ext cx="1463991" cy="261610"/>
              </a:xfrm>
              <a:prstGeom prst="rect">
                <a:avLst/>
              </a:prstGeom>
              <a:blipFill>
                <a:blip r:embed="rId15"/>
                <a:stretch>
                  <a:fillRect b="-47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18D8F5A0-83B9-AE46-903D-B0DDD4128ED9}"/>
                  </a:ext>
                </a:extLst>
              </p:cNvPr>
              <p:cNvSpPr/>
              <p:nvPr/>
            </p:nvSpPr>
            <p:spPr>
              <a:xfrm>
                <a:off x="10473642" y="5648661"/>
                <a:ext cx="1092543" cy="261610"/>
              </a:xfrm>
              <a:prstGeom prst="rect">
                <a:avLst/>
              </a:prstGeom>
              <a:solidFill>
                <a:schemeClr val="bg1"/>
              </a:solidFill>
            </p:spPr>
            <p:txBody>
              <a:bodyPr wrap="none" tIns="0">
                <a:spAutoFit/>
              </a:bodyPr>
              <a:lstStyle/>
              <a:p>
                <a:pPr/>
                <a14:m>
                  <m:oMathPara xmlns:m="http://schemas.openxmlformats.org/officeDocument/2006/math">
                    <m:oMathParaPr>
                      <m:jc m:val="center"/>
                    </m:oMathParaPr>
                    <m:oMath xmlns:m="http://schemas.openxmlformats.org/officeDocument/2006/math">
                      <m:sSubSup>
                        <m:sSubSupPr>
                          <m:ctrlPr>
                            <a:rPr lang="de-DE" sz="1400" i="1" dirty="0" smtClean="0">
                              <a:solidFill>
                                <a:srgbClr val="7030A0"/>
                              </a:solidFill>
                              <a:latin typeface="Cambria Math" panose="02040503050406030204" pitchFamily="18" charset="0"/>
                            </a:rPr>
                          </m:ctrlPr>
                        </m:sSubSupPr>
                        <m:e>
                          <m:r>
                            <a:rPr lang="de-DE" sz="1400" i="1" dirty="0">
                              <a:solidFill>
                                <a:srgbClr val="7030A0"/>
                              </a:solidFill>
                              <a:latin typeface="Cambria Math" panose="02040503050406030204" pitchFamily="18" charset="0"/>
                            </a:rPr>
                            <m:t>𝑔</m:t>
                          </m:r>
                        </m:e>
                        <m:sub>
                          <m:r>
                            <a:rPr lang="de-DE" sz="1400" i="1" dirty="0">
                              <a:solidFill>
                                <a:srgbClr val="7030A0"/>
                              </a:solidFill>
                              <a:latin typeface="Cambria Math" panose="02040503050406030204" pitchFamily="18" charset="0"/>
                            </a:rPr>
                            <m:t>3</m:t>
                          </m:r>
                        </m:sub>
                        <m:sup>
                          <m:r>
                            <a:rPr lang="de-DE" sz="1400" i="1" dirty="0">
                              <a:solidFill>
                                <a:srgbClr val="7030A0"/>
                              </a:solidFill>
                              <a:latin typeface="Cambria Math" panose="02040503050406030204" pitchFamily="18" charset="0"/>
                            </a:rPr>
                            <m:t>𝑒</m:t>
                          </m:r>
                          <m:r>
                            <a:rPr lang="de-DE" sz="1400" i="1" dirty="0">
                              <a:solidFill>
                                <a:srgbClr val="7030A0"/>
                              </a:solidFill>
                              <a:latin typeface="Cambria Math" panose="02040503050406030204" pitchFamily="18" charset="0"/>
                            </a:rPr>
                            <m:t>′</m:t>
                          </m:r>
                        </m:sup>
                      </m:sSubSup>
                      <m:r>
                        <a:rPr lang="de-DE" sz="1400" i="1" dirty="0">
                          <a:solidFill>
                            <a:srgbClr val="7030A0"/>
                          </a:solidFill>
                          <a:latin typeface="Cambria Math" panose="02040503050406030204" pitchFamily="18" charset="0"/>
                        </a:rPr>
                        <m:t>, </m:t>
                      </m:r>
                      <m:sSubSup>
                        <m:sSubSupPr>
                          <m:ctrlPr>
                            <a:rPr lang="de-DE" sz="1400" i="1" dirty="0">
                              <a:solidFill>
                                <a:srgbClr val="7030A0"/>
                              </a:solidFill>
                              <a:latin typeface="Cambria Math" panose="02040503050406030204" pitchFamily="18" charset="0"/>
                            </a:rPr>
                          </m:ctrlPr>
                        </m:sSubSupPr>
                        <m:e>
                          <m:r>
                            <a:rPr lang="de-DE" sz="1400" i="1" dirty="0">
                              <a:solidFill>
                                <a:srgbClr val="7030A0"/>
                              </a:solidFill>
                              <a:latin typeface="Cambria Math" panose="02040503050406030204" pitchFamily="18" charset="0"/>
                            </a:rPr>
                            <m:t>𝑔</m:t>
                          </m:r>
                        </m:e>
                        <m:sub>
                          <m:r>
                            <a:rPr lang="de-DE" sz="1400" i="1" dirty="0">
                              <a:solidFill>
                                <a:srgbClr val="7030A0"/>
                              </a:solidFill>
                              <a:latin typeface="Cambria Math" panose="02040503050406030204" pitchFamily="18" charset="0"/>
                            </a:rPr>
                            <m:t>3</m:t>
                          </m:r>
                        </m:sub>
                        <m:sup>
                          <m:r>
                            <a:rPr lang="de-DE" sz="1400" i="1" dirty="0">
                              <a:solidFill>
                                <a:srgbClr val="7030A0"/>
                              </a:solidFill>
                              <a:latin typeface="Cambria Math" panose="02040503050406030204" pitchFamily="18" charset="0"/>
                            </a:rPr>
                            <m:t>′</m:t>
                          </m:r>
                        </m:sup>
                      </m:sSubSup>
                      <m:r>
                        <a:rPr lang="de-DE" sz="1400" b="0" i="1" dirty="0" smtClean="0">
                          <a:solidFill>
                            <a:srgbClr val="7030A0"/>
                          </a:solidFill>
                          <a:latin typeface="Cambria Math" panose="02040503050406030204" pitchFamily="18" charset="0"/>
                        </a:rPr>
                        <m:t>,</m:t>
                      </m:r>
                      <m:sSub>
                        <m:sSubPr>
                          <m:ctrlPr>
                            <a:rPr lang="en-GB" sz="1400" i="1">
                              <a:solidFill>
                                <a:schemeClr val="tx1">
                                  <a:lumMod val="60000"/>
                                  <a:lumOff val="40000"/>
                                </a:schemeClr>
                              </a:solidFill>
                              <a:latin typeface="Cambria Math" panose="02040503050406030204" pitchFamily="18" charset="0"/>
                            </a:rPr>
                          </m:ctrlPr>
                        </m:sSubPr>
                        <m:e>
                          <m:r>
                            <a:rPr lang="en-GB" sz="1400" i="1">
                              <a:solidFill>
                                <a:schemeClr val="tx1">
                                  <a:lumMod val="60000"/>
                                  <a:lumOff val="40000"/>
                                </a:schemeClr>
                              </a:solidFill>
                              <a:latin typeface="Cambria Math" panose="02040503050406030204" pitchFamily="18" charset="0"/>
                            </a:rPr>
                            <m:t>𝑚</m:t>
                          </m:r>
                        </m:e>
                        <m:sub>
                          <m:r>
                            <a:rPr lang="en-GB" sz="1400" i="1">
                              <a:solidFill>
                                <a:schemeClr val="tx1">
                                  <a:lumMod val="60000"/>
                                  <a:lumOff val="40000"/>
                                </a:schemeClr>
                              </a:solidFill>
                              <a:latin typeface="Cambria Math" panose="02040503050406030204" pitchFamily="18" charset="0"/>
                            </a:rPr>
                            <m:t>21</m:t>
                          </m:r>
                        </m:sub>
                      </m:sSub>
                    </m:oMath>
                  </m:oMathPara>
                </a14:m>
                <a:endParaRPr lang="en-GB" sz="1400" dirty="0">
                  <a:solidFill>
                    <a:srgbClr val="7030A0"/>
                  </a:solidFill>
                </a:endParaRPr>
              </a:p>
            </p:txBody>
          </p:sp>
        </mc:Choice>
        <mc:Fallback xmlns="">
          <p:sp>
            <p:nvSpPr>
              <p:cNvPr id="44" name="Rectangle 43">
                <a:extLst>
                  <a:ext uri="{FF2B5EF4-FFF2-40B4-BE49-F238E27FC236}">
                    <a16:creationId xmlns:a16="http://schemas.microsoft.com/office/drawing/2014/main" id="{18D8F5A0-83B9-AE46-903D-B0DDD4128ED9}"/>
                  </a:ext>
                </a:extLst>
              </p:cNvPr>
              <p:cNvSpPr>
                <a:spLocks noRot="1" noChangeAspect="1" noMove="1" noResize="1" noEditPoints="1" noAdjustHandles="1" noChangeArrowheads="1" noChangeShapeType="1" noTextEdit="1"/>
              </p:cNvSpPr>
              <p:nvPr/>
            </p:nvSpPr>
            <p:spPr>
              <a:xfrm>
                <a:off x="10473642" y="5648661"/>
                <a:ext cx="1092543" cy="261610"/>
              </a:xfrm>
              <a:prstGeom prst="rect">
                <a:avLst/>
              </a:prstGeom>
              <a:blipFill>
                <a:blip r:embed="rId16"/>
                <a:stretch>
                  <a:fillRect b="-4762"/>
                </a:stretch>
              </a:blipFill>
            </p:spPr>
            <p:txBody>
              <a:bodyPr/>
              <a:lstStyle/>
              <a:p>
                <a:r>
                  <a:rPr lang="en-GB">
                    <a:noFill/>
                  </a:rPr>
                  <a:t> </a:t>
                </a:r>
              </a:p>
            </p:txBody>
          </p:sp>
        </mc:Fallback>
      </mc:AlternateContent>
    </p:spTree>
    <p:extLst>
      <p:ext uri="{BB962C8B-B14F-4D97-AF65-F5344CB8AC3E}">
        <p14:creationId xmlns:p14="http://schemas.microsoft.com/office/powerpoint/2010/main" val="3241482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EF6E-FC4A-F543-A883-D1091F24A980}"/>
              </a:ext>
            </a:extLst>
          </p:cNvPr>
          <p:cNvSpPr>
            <a:spLocks noGrp="1"/>
          </p:cNvSpPr>
          <p:nvPr>
            <p:ph type="title"/>
          </p:nvPr>
        </p:nvSpPr>
        <p:spPr/>
        <p:txBody>
          <a:bodyPr/>
          <a:lstStyle/>
          <a:p>
            <a:r>
              <a:rPr lang="en-GB" dirty="0"/>
              <a:t>Evidence and Queries in FO Jtrees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C779DA-937F-A948-AD1E-F89EAC456676}"/>
                  </a:ext>
                </a:extLst>
              </p:cNvPr>
              <p:cNvSpPr>
                <a:spLocks noGrp="1"/>
              </p:cNvSpPr>
              <p:nvPr>
                <p:ph idx="1"/>
              </p:nvPr>
            </p:nvSpPr>
            <p:spPr/>
            <p:txBody>
              <a:bodyPr/>
              <a:lstStyle/>
              <a:p>
                <a:r>
                  <a:rPr lang="en-GB" dirty="0"/>
                  <a:t>After evidence handling</a:t>
                </a:r>
              </a:p>
              <a:p>
                <a:pPr lvl="1"/>
                <a:r>
                  <a:rPr lang="en-GB" dirty="0"/>
                  <a:t>All queries are answered in an FO jtree with handled evidence </a:t>
                </a:r>
                <a14:m>
                  <m:oMath xmlns:m="http://schemas.openxmlformats.org/officeDocument/2006/math">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i="1" smtClean="0">
                                    <a:latin typeface="Cambria Math" panose="02040503050406030204" pitchFamily="18" charset="0"/>
                                  </a:rPr>
                                  <m:t>𝑔</m:t>
                                </m:r>
                              </m:e>
                              <m:sub>
                                <m:r>
                                  <a:rPr lang="de-DE" b="0" i="1" smtClean="0">
                                    <a:latin typeface="Cambria Math" panose="02040503050406030204" pitchFamily="18" charset="0"/>
                                  </a:rPr>
                                  <m:t>𝑒</m:t>
                                </m:r>
                              </m:sub>
                            </m:sSub>
                          </m:e>
                        </m:d>
                      </m:e>
                      <m:sub>
                        <m:r>
                          <a:rPr lang="de-DE" i="1">
                            <a:latin typeface="Cambria Math" panose="02040503050406030204" pitchFamily="18" charset="0"/>
                          </a:rPr>
                          <m:t>𝑒</m:t>
                        </m:r>
                        <m:r>
                          <a:rPr lang="de-DE" i="1">
                            <a:latin typeface="Cambria Math" panose="02040503050406030204" pitchFamily="18" charset="0"/>
                          </a:rPr>
                          <m:t>=1</m:t>
                        </m:r>
                      </m:sub>
                      <m:sup>
                        <m:r>
                          <a:rPr lang="de-DE" i="1">
                            <a:latin typeface="Cambria Math" panose="02040503050406030204" pitchFamily="18" charset="0"/>
                          </a:rPr>
                          <m:t>𝑚</m:t>
                        </m:r>
                      </m:sup>
                    </m:sSubSup>
                  </m:oMath>
                </a14:m>
                <a:r>
                  <a:rPr lang="en-GB" dirty="0"/>
                  <a:t> yield results conditional on </a:t>
                </a:r>
                <a14:m>
                  <m:oMath xmlns:m="http://schemas.openxmlformats.org/officeDocument/2006/math">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𝑒</m:t>
                                </m:r>
                              </m:sub>
                            </m:sSub>
                          </m:e>
                        </m:d>
                      </m:e>
                      <m:sub>
                        <m:r>
                          <a:rPr lang="de-DE" i="1">
                            <a:latin typeface="Cambria Math" panose="02040503050406030204" pitchFamily="18" charset="0"/>
                          </a:rPr>
                          <m:t>𝑒</m:t>
                        </m:r>
                        <m:r>
                          <a:rPr lang="de-DE" i="1">
                            <a:latin typeface="Cambria Math" panose="02040503050406030204" pitchFamily="18" charset="0"/>
                          </a:rPr>
                          <m:t>=1</m:t>
                        </m:r>
                      </m:sub>
                      <m:sup>
                        <m:r>
                          <a:rPr lang="de-DE" i="1">
                            <a:latin typeface="Cambria Math" panose="02040503050406030204" pitchFamily="18" charset="0"/>
                          </a:rPr>
                          <m:t>𝑚</m:t>
                        </m:r>
                      </m:sup>
                    </m:sSubSup>
                  </m:oMath>
                </a14:m>
                <a:endParaRPr lang="en-GB" dirty="0"/>
              </a:p>
              <a:p>
                <a:pPr lvl="1"/>
                <a:r>
                  <a:rPr lang="en-GB" dirty="0"/>
                  <a:t>So, given evidence </a:t>
                </a:r>
                <a14:m>
                  <m:oMath xmlns:m="http://schemas.openxmlformats.org/officeDocument/2006/math">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𝑒</m:t>
                                </m:r>
                              </m:sub>
                            </m:sSub>
                          </m:e>
                        </m:d>
                      </m:e>
                      <m:sub>
                        <m:r>
                          <a:rPr lang="de-DE" i="1">
                            <a:latin typeface="Cambria Math" panose="02040503050406030204" pitchFamily="18" charset="0"/>
                          </a:rPr>
                          <m:t>𝑒</m:t>
                        </m:r>
                        <m:r>
                          <a:rPr lang="de-DE" i="1">
                            <a:latin typeface="Cambria Math" panose="02040503050406030204" pitchFamily="18" charset="0"/>
                          </a:rPr>
                          <m:t>=1</m:t>
                        </m:r>
                      </m:sub>
                      <m:sup>
                        <m:r>
                          <a:rPr lang="de-DE" i="1">
                            <a:latin typeface="Cambria Math" panose="02040503050406030204" pitchFamily="18" charset="0"/>
                          </a:rPr>
                          <m:t>𝑚</m:t>
                        </m:r>
                      </m:sup>
                    </m:sSubSup>
                  </m:oMath>
                </a14:m>
                <a:r>
                  <a:rPr lang="en-GB" dirty="0"/>
                  <a:t> and query terms </a:t>
                </a:r>
                <a14:m>
                  <m:oMath xmlns:m="http://schemas.openxmlformats.org/officeDocument/2006/math">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b="1" i="1" smtClean="0">
                                    <a:latin typeface="Cambria Math" panose="02040503050406030204" pitchFamily="18" charset="0"/>
                                  </a:rPr>
                                  <m:t>𝑸</m:t>
                                </m:r>
                              </m:e>
                              <m:sub>
                                <m:r>
                                  <a:rPr lang="de-DE" b="0" i="1" smtClean="0">
                                    <a:latin typeface="Cambria Math" panose="02040503050406030204" pitchFamily="18" charset="0"/>
                                  </a:rPr>
                                  <m:t>𝑖</m:t>
                                </m:r>
                              </m:sub>
                            </m:sSub>
                          </m:e>
                        </m:d>
                      </m:e>
                      <m:sub>
                        <m:r>
                          <a:rPr lang="de-DE" b="0" i="1" smtClean="0">
                            <a:latin typeface="Cambria Math" panose="02040503050406030204" pitchFamily="18" charset="0"/>
                          </a:rPr>
                          <m:t>𝑖</m:t>
                        </m:r>
                        <m:r>
                          <a:rPr lang="de-DE" i="1">
                            <a:latin typeface="Cambria Math" panose="02040503050406030204" pitchFamily="18" charset="0"/>
                          </a:rPr>
                          <m:t>=1</m:t>
                        </m:r>
                      </m:sub>
                      <m:sup>
                        <m:r>
                          <a:rPr lang="de-DE" b="0" i="1" smtClean="0">
                            <a:latin typeface="Cambria Math" panose="02040503050406030204" pitchFamily="18" charset="0"/>
                          </a:rPr>
                          <m:t>𝑛</m:t>
                        </m:r>
                      </m:sup>
                    </m:sSubSup>
                  </m:oMath>
                </a14:m>
                <a:r>
                  <a:rPr lang="en-GB" dirty="0"/>
                  <a:t> for a model </a:t>
                </a:r>
                <a14:m>
                  <m:oMath xmlns:m="http://schemas.openxmlformats.org/officeDocument/2006/math">
                    <m:r>
                      <a:rPr lang="en-GB" i="1" dirty="0" smtClean="0">
                        <a:latin typeface="Cambria Math" panose="02040503050406030204" pitchFamily="18" charset="0"/>
                      </a:rPr>
                      <m:t>𝐺</m:t>
                    </m:r>
                  </m:oMath>
                </a14:m>
                <a:endParaRPr lang="en-GB" dirty="0"/>
              </a:p>
              <a:p>
                <a:pPr lvl="2"/>
                <a:r>
                  <a:rPr lang="en-GB" dirty="0"/>
                  <a:t>The posed queries are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1" i="1" dirty="0" smtClean="0">
                                <a:latin typeface="Cambria Math" panose="02040503050406030204" pitchFamily="18" charset="0"/>
                              </a:rPr>
                              <m:t>𝑸</m:t>
                            </m:r>
                          </m:e>
                          <m:sub>
                            <m:r>
                              <a:rPr lang="de-DE" b="0" i="1" dirty="0" smtClean="0">
                                <a:latin typeface="Cambria Math" panose="02040503050406030204" pitchFamily="18" charset="0"/>
                              </a:rPr>
                              <m:t>𝑖</m:t>
                            </m:r>
                          </m:sub>
                        </m:sSub>
                        <m:r>
                          <a:rPr lang="de-DE" b="0" i="1" dirty="0" smtClean="0">
                            <a:latin typeface="Cambria Math" panose="02040503050406030204" pitchFamily="18" charset="0"/>
                          </a:rPr>
                          <m:t> |</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𝑒</m:t>
                                    </m:r>
                                  </m:sub>
                                </m:sSub>
                              </m:e>
                            </m:d>
                          </m:e>
                          <m:sub>
                            <m:r>
                              <a:rPr lang="de-DE" i="1">
                                <a:latin typeface="Cambria Math" panose="02040503050406030204" pitchFamily="18" charset="0"/>
                              </a:rPr>
                              <m:t>𝑒</m:t>
                            </m:r>
                            <m:r>
                              <a:rPr lang="de-DE" i="1">
                                <a:latin typeface="Cambria Math" panose="02040503050406030204" pitchFamily="18" charset="0"/>
                              </a:rPr>
                              <m:t>=1</m:t>
                            </m:r>
                          </m:sub>
                          <m:sup>
                            <m:r>
                              <a:rPr lang="de-DE" i="1">
                                <a:latin typeface="Cambria Math" panose="02040503050406030204" pitchFamily="18" charset="0"/>
                              </a:rPr>
                              <m:t>𝑚</m:t>
                            </m:r>
                          </m:sup>
                        </m:sSubSup>
                      </m:e>
                    </m:d>
                    <m:r>
                      <a:rPr lang="de-DE" b="0" i="1" dirty="0" smtClean="0">
                        <a:latin typeface="Cambria Math" panose="02040503050406030204" pitchFamily="18" charset="0"/>
                      </a:rPr>
                      <m:t>, 1</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𝑖</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𝑛</m:t>
                    </m:r>
                  </m:oMath>
                </a14:m>
                <a:r>
                  <a:rPr lang="en-GB" dirty="0"/>
                  <a:t>, w.r.t.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𝑃</m:t>
                        </m:r>
                      </m:e>
                      <m:sub>
                        <m:r>
                          <a:rPr lang="de-DE" b="0" i="1" dirty="0" smtClean="0">
                            <a:latin typeface="Cambria Math" panose="02040503050406030204" pitchFamily="18" charset="0"/>
                          </a:rPr>
                          <m:t>𝐺</m:t>
                        </m:r>
                      </m:sub>
                    </m:sSub>
                  </m:oMath>
                </a14:m>
                <a:endParaRPr lang="en-GB" dirty="0"/>
              </a:p>
              <a:p>
                <a:r>
                  <a:rPr lang="en-GB" dirty="0"/>
                  <a:t>FO jtree constructed without specific evidence</a:t>
                </a:r>
              </a:p>
              <a:p>
                <a:pPr lvl="1"/>
                <a:r>
                  <a:rPr lang="en-GB" dirty="0"/>
                  <a:t>Reuse for different evidence sets</a:t>
                </a:r>
              </a:p>
              <a:p>
                <a:pPr lvl="2"/>
                <a:r>
                  <a:rPr lang="en-GB" dirty="0"/>
                  <a:t>As long as model stays the same</a:t>
                </a:r>
              </a:p>
              <a:p>
                <a:pPr lvl="1"/>
                <a:r>
                  <a:rPr lang="en-GB" dirty="0"/>
                  <a:t>Reset the local models before entering new evidence</a:t>
                </a:r>
              </a:p>
            </p:txBody>
          </p:sp>
        </mc:Choice>
        <mc:Fallback xmlns="">
          <p:sp>
            <p:nvSpPr>
              <p:cNvPr id="3" name="Content Placeholder 2">
                <a:extLst>
                  <a:ext uri="{FF2B5EF4-FFF2-40B4-BE49-F238E27FC236}">
                    <a16:creationId xmlns:a16="http://schemas.microsoft.com/office/drawing/2014/main" id="{A8C779DA-937F-A948-AD1E-F89EAC456676}"/>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4D0A7AC-4933-6743-A8CC-0ACB85C4BB69}"/>
              </a:ext>
            </a:extLst>
          </p:cNvPr>
          <p:cNvSpPr>
            <a:spLocks noGrp="1"/>
          </p:cNvSpPr>
          <p:nvPr>
            <p:ph type="sldNum" sz="quarter" idx="4"/>
          </p:nvPr>
        </p:nvSpPr>
        <p:spPr/>
        <p:txBody>
          <a:bodyPr/>
          <a:lstStyle/>
          <a:p>
            <a:fld id="{67C9959E-8E6B-B04C-9955-EA096F41CA7A}" type="slidenum">
              <a:rPr lang="en-GB" smtClean="0"/>
              <a:t>62</a:t>
            </a:fld>
            <a:endParaRPr lang="en-GB"/>
          </a:p>
        </p:txBody>
      </p:sp>
      <p:sp>
        <p:nvSpPr>
          <p:cNvPr id="24" name="Date Placeholder 23">
            <a:extLst>
              <a:ext uri="{FF2B5EF4-FFF2-40B4-BE49-F238E27FC236}">
                <a16:creationId xmlns:a16="http://schemas.microsoft.com/office/drawing/2014/main" id="{A7DC99CD-E742-DC42-8D10-510C3998CCF7}"/>
              </a:ext>
            </a:extLst>
          </p:cNvPr>
          <p:cNvSpPr>
            <a:spLocks noGrp="1"/>
          </p:cNvSpPr>
          <p:nvPr>
            <p:ph type="dt" sz="half" idx="2"/>
          </p:nvPr>
        </p:nvSpPr>
        <p:spPr/>
        <p:txBody>
          <a:bodyPr/>
          <a:lstStyle/>
          <a:p>
            <a:r>
              <a:rPr lang="en-GB"/>
              <a:t>Exact Inference: LJT</a:t>
            </a:r>
            <a:endParaRPr lang="en-US" dirty="0"/>
          </a:p>
        </p:txBody>
      </p:sp>
      <p:sp>
        <p:nvSpPr>
          <p:cNvPr id="25" name="Footer Placeholder 24">
            <a:extLst>
              <a:ext uri="{FF2B5EF4-FFF2-40B4-BE49-F238E27FC236}">
                <a16:creationId xmlns:a16="http://schemas.microsoft.com/office/drawing/2014/main" id="{2688CB16-8E41-1247-BF43-190960144F07}"/>
              </a:ext>
            </a:extLst>
          </p:cNvPr>
          <p:cNvSpPr>
            <a:spLocks noGrp="1"/>
          </p:cNvSpPr>
          <p:nvPr>
            <p:ph type="ftr" sz="quarter" idx="3"/>
          </p:nvPr>
        </p:nvSpPr>
        <p:spPr/>
        <p:txBody>
          <a:bodyPr/>
          <a:lstStyle/>
          <a:p>
            <a:r>
              <a:rPr lang="en-GB"/>
              <a:t>T. Braun - StaRAI</a:t>
            </a:r>
          </a:p>
        </p:txBody>
      </p:sp>
      <p:grpSp>
        <p:nvGrpSpPr>
          <p:cNvPr id="45" name="Group 44">
            <a:extLst>
              <a:ext uri="{FF2B5EF4-FFF2-40B4-BE49-F238E27FC236}">
                <a16:creationId xmlns:a16="http://schemas.microsoft.com/office/drawing/2014/main" id="{3901F02E-3D2F-944B-90C1-B56F7CAC5FF6}"/>
              </a:ext>
            </a:extLst>
          </p:cNvPr>
          <p:cNvGrpSpPr/>
          <p:nvPr/>
        </p:nvGrpSpPr>
        <p:grpSpPr>
          <a:xfrm>
            <a:off x="5543362" y="4919668"/>
            <a:ext cx="6288313" cy="952521"/>
            <a:chOff x="5589344" y="1663629"/>
            <a:chExt cx="6288313" cy="952521"/>
          </a:xfrm>
        </p:grpSpPr>
        <p:cxnSp>
          <p:nvCxnSpPr>
            <p:cNvPr id="46" name="Straight Connector 45">
              <a:extLst>
                <a:ext uri="{FF2B5EF4-FFF2-40B4-BE49-F238E27FC236}">
                  <a16:creationId xmlns:a16="http://schemas.microsoft.com/office/drawing/2014/main" id="{F3A7B237-E10A-5C41-906F-DFD3639ADE9F}"/>
                </a:ext>
              </a:extLst>
            </p:cNvPr>
            <p:cNvCxnSpPr>
              <a:cxnSpLocks/>
              <a:stCxn id="57" idx="3"/>
              <a:endCxn id="61"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5ADBE8-1634-6742-994D-E18F2BEDC50D}"/>
                </a:ext>
              </a:extLst>
            </p:cNvPr>
            <p:cNvCxnSpPr>
              <a:cxnSpLocks/>
              <a:stCxn id="61" idx="3"/>
              <a:endCxn id="59"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4EDFA9E-D4AA-6B46-8AA4-D81704D281E2}"/>
                </a:ext>
              </a:extLst>
            </p:cNvPr>
            <p:cNvGrpSpPr/>
            <p:nvPr/>
          </p:nvGrpSpPr>
          <p:grpSpPr>
            <a:xfrm>
              <a:off x="7893400" y="1663629"/>
              <a:ext cx="1631714" cy="871319"/>
              <a:chOff x="3627257" y="4890630"/>
              <a:chExt cx="1631714" cy="871319"/>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9CA9114B-99D9-9A49-BA91-19596EF0102C}"/>
                      </a:ext>
                    </a:extLst>
                  </p:cNvPr>
                  <p:cNvSpPr txBox="1"/>
                  <p:nvPr/>
                </p:nvSpPr>
                <p:spPr>
                  <a:xfrm>
                    <a:off x="4329460"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charset="0"/>
                                </a:rPr>
                                <m:t>𝑔</m:t>
                              </m:r>
                            </m:e>
                            <m:sub>
                              <m:r>
                                <a:rPr lang="de-DE" sz="1400" i="1">
                                  <a:solidFill>
                                    <a:schemeClr val="tx1">
                                      <a:lumMod val="60000"/>
                                      <a:lumOff val="40000"/>
                                    </a:schemeClr>
                                  </a:solidFill>
                                  <a:latin typeface="Cambria Math" charset="0"/>
                                </a:rPr>
                                <m:t>2</m:t>
                              </m:r>
                            </m:sub>
                          </m:sSub>
                        </m:oMath>
                      </m:oMathPara>
                    </a14:m>
                    <a:endParaRPr lang="en-GB" sz="1400" dirty="0">
                      <a:solidFill>
                        <a:schemeClr val="tx1">
                          <a:lumMod val="60000"/>
                          <a:lumOff val="40000"/>
                        </a:schemeClr>
                      </a:solidFill>
                    </a:endParaRPr>
                  </a:p>
                </p:txBody>
              </p:sp>
            </mc:Choice>
            <mc:Fallback xmlns="">
              <p:sp>
                <p:nvSpPr>
                  <p:cNvPr id="60" name="TextBox 59">
                    <a:extLst>
                      <a:ext uri="{FF2B5EF4-FFF2-40B4-BE49-F238E27FC236}">
                        <a16:creationId xmlns:a16="http://schemas.microsoft.com/office/drawing/2014/main" id="{9CA9114B-99D9-9A49-BA91-19596EF0102C}"/>
                      </a:ext>
                    </a:extLst>
                  </p:cNvPr>
                  <p:cNvSpPr txBox="1">
                    <a:spLocks noRot="1" noChangeAspect="1" noMove="1" noResize="1" noEditPoints="1" noAdjustHandles="1" noChangeArrowheads="1" noChangeShapeType="1" noTextEdit="1"/>
                  </p:cNvSpPr>
                  <p:nvPr/>
                </p:nvSpPr>
                <p:spPr>
                  <a:xfrm>
                    <a:off x="4329460" y="5546505"/>
                    <a:ext cx="227305" cy="215444"/>
                  </a:xfrm>
                  <a:prstGeom prst="rect">
                    <a:avLst/>
                  </a:prstGeom>
                  <a:blipFill>
                    <a:blip r:embed="rId3"/>
                    <a:stretch>
                      <a:fillRect l="-210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D47B17D-A4D9-4148-835F-6E7F36D9B00F}"/>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49" name="Group 48">
              <a:extLst>
                <a:ext uri="{FF2B5EF4-FFF2-40B4-BE49-F238E27FC236}">
                  <a16:creationId xmlns:a16="http://schemas.microsoft.com/office/drawing/2014/main" id="{BB4F295F-6E88-9245-A58B-2FC58296E086}"/>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85801C2-26D0-0E4A-A1F5-66E4090D39F2}"/>
                      </a:ext>
                    </a:extLst>
                  </p:cNvPr>
                  <p:cNvSpPr txBox="1"/>
                  <p:nvPr/>
                </p:nvSpPr>
                <p:spPr>
                  <a:xfrm>
                    <a:off x="7744873"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𝑔</m:t>
                              </m:r>
                            </m:e>
                            <m:sub>
                              <m:r>
                                <a:rPr lang="de-DE" sz="1400" i="1">
                                  <a:solidFill>
                                    <a:srgbClr val="7030A0"/>
                                  </a:solidFill>
                                  <a:latin typeface="Cambria Math" charset="0"/>
                                </a:rPr>
                                <m:t>3</m:t>
                              </m:r>
                            </m:sub>
                          </m:sSub>
                        </m:oMath>
                      </m:oMathPara>
                    </a14:m>
                    <a:endParaRPr lang="en-GB" sz="1400" dirty="0">
                      <a:solidFill>
                        <a:srgbClr val="7030A0"/>
                      </a:solidFill>
                    </a:endParaRPr>
                  </a:p>
                </p:txBody>
              </p:sp>
            </mc:Choice>
            <mc:Fallback xmlns="">
              <p:sp>
                <p:nvSpPr>
                  <p:cNvPr id="58" name="TextBox 57">
                    <a:extLst>
                      <a:ext uri="{FF2B5EF4-FFF2-40B4-BE49-F238E27FC236}">
                        <a16:creationId xmlns:a16="http://schemas.microsoft.com/office/drawing/2014/main" id="{085801C2-26D0-0E4A-A1F5-66E4090D39F2}"/>
                      </a:ext>
                    </a:extLst>
                  </p:cNvPr>
                  <p:cNvSpPr txBox="1">
                    <a:spLocks noRot="1" noChangeAspect="1" noMove="1" noResize="1" noEditPoints="1" noAdjustHandles="1" noChangeArrowheads="1" noChangeShapeType="1" noTextEdit="1"/>
                  </p:cNvSpPr>
                  <p:nvPr/>
                </p:nvSpPr>
                <p:spPr>
                  <a:xfrm>
                    <a:off x="7744873" y="5546505"/>
                    <a:ext cx="227305" cy="215444"/>
                  </a:xfrm>
                  <a:prstGeom prst="rect">
                    <a:avLst/>
                  </a:prstGeom>
                  <a:blipFill>
                    <a:blip r:embed="rId6"/>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7DDD85B-C957-D541-AE01-0A8EBF6B1B2E}"/>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7"/>
                    <a:stretch>
                      <a:fillRect/>
                    </a:stretch>
                  </a:blipFill>
                  <a:ln>
                    <a:solidFill>
                      <a:srgbClr val="7030A0"/>
                    </a:solidFill>
                  </a:ln>
                </p:spPr>
                <p:txBody>
                  <a:bodyPr/>
                  <a:lstStyle/>
                  <a:p>
                    <a:r>
                      <a:rPr lang="en-GB">
                        <a:noFill/>
                      </a:rPr>
                      <a:t> </a:t>
                    </a:r>
                  </a:p>
                </p:txBody>
              </p:sp>
            </mc:Fallback>
          </mc:AlternateContent>
        </p:grpSp>
        <p:grpSp>
          <p:nvGrpSpPr>
            <p:cNvPr id="50" name="Group 49">
              <a:extLst>
                <a:ext uri="{FF2B5EF4-FFF2-40B4-BE49-F238E27FC236}">
                  <a16:creationId xmlns:a16="http://schemas.microsoft.com/office/drawing/2014/main" id="{0516CBC8-B423-FD4C-92BD-E5A5A2735AA9}"/>
                </a:ext>
              </a:extLst>
            </p:cNvPr>
            <p:cNvGrpSpPr/>
            <p:nvPr/>
          </p:nvGrpSpPr>
          <p:grpSpPr>
            <a:xfrm>
              <a:off x="5589344" y="1663630"/>
              <a:ext cx="1532812" cy="871784"/>
              <a:chOff x="280471" y="4890630"/>
              <a:chExt cx="1532812" cy="871784"/>
            </a:xfrm>
          </p:grpSpPr>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EFECDD7-A87B-D047-99C1-7EBB62B41E27}"/>
                      </a:ext>
                    </a:extLst>
                  </p:cNvPr>
                  <p:cNvSpPr txBox="1"/>
                  <p:nvPr/>
                </p:nvSpPr>
                <p:spPr>
                  <a:xfrm>
                    <a:off x="614410" y="5546970"/>
                    <a:ext cx="852798"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r>
                            <a:rPr lang="de-DE" sz="1400" b="0" i="1" smtClean="0">
                              <a:solidFill>
                                <a:schemeClr val="accent6"/>
                              </a:solidFill>
                              <a:latin typeface="Cambria Math" panose="02040503050406030204" pitchFamily="18" charset="0"/>
                            </a:rPr>
                            <m:t>,</m:t>
                          </m:r>
                          <m:sSub>
                            <m:sSubPr>
                              <m:ctrlPr>
                                <a:rPr lang="en-GB" sz="1400" i="1">
                                  <a:solidFill>
                                    <a:schemeClr val="tx1">
                                      <a:lumMod val="60000"/>
                                      <a:lumOff val="40000"/>
                                    </a:schemeClr>
                                  </a:solidFill>
                                  <a:latin typeface="Cambria Math" panose="02040503050406030204" pitchFamily="18" charset="0"/>
                                </a:rPr>
                              </m:ctrlPr>
                            </m:sSubPr>
                            <m:e>
                              <m:r>
                                <a:rPr lang="en-GB" sz="1400" i="1">
                                  <a:solidFill>
                                    <a:schemeClr val="tx1">
                                      <a:lumMod val="60000"/>
                                      <a:lumOff val="40000"/>
                                    </a:schemeClr>
                                  </a:solidFill>
                                  <a:latin typeface="Cambria Math" panose="02040503050406030204" pitchFamily="18" charset="0"/>
                                </a:rPr>
                                <m:t>𝑚</m:t>
                              </m:r>
                            </m:e>
                            <m:sub>
                              <m:r>
                                <a:rPr lang="en-GB"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accent6"/>
                      </a:solidFill>
                    </a:endParaRPr>
                  </a:p>
                </p:txBody>
              </p:sp>
            </mc:Choice>
            <mc:Fallback xmlns="">
              <p:sp>
                <p:nvSpPr>
                  <p:cNvPr id="56" name="TextBox 55">
                    <a:extLst>
                      <a:ext uri="{FF2B5EF4-FFF2-40B4-BE49-F238E27FC236}">
                        <a16:creationId xmlns:a16="http://schemas.microsoft.com/office/drawing/2014/main" id="{7EFECDD7-A87B-D047-99C1-7EBB62B41E27}"/>
                      </a:ext>
                    </a:extLst>
                  </p:cNvPr>
                  <p:cNvSpPr txBox="1">
                    <a:spLocks noRot="1" noChangeAspect="1" noMove="1" noResize="1" noEditPoints="1" noAdjustHandles="1" noChangeArrowheads="1" noChangeShapeType="1" noTextEdit="1"/>
                  </p:cNvSpPr>
                  <p:nvPr/>
                </p:nvSpPr>
                <p:spPr>
                  <a:xfrm>
                    <a:off x="614410" y="5546970"/>
                    <a:ext cx="852798" cy="215444"/>
                  </a:xfrm>
                  <a:prstGeom prst="rect">
                    <a:avLst/>
                  </a:prstGeom>
                  <a:blipFill>
                    <a:blip r:embed="rId8"/>
                    <a:stretch>
                      <a:fillRect l="-73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3FFDE248-5812-5149-A5C6-F714BF87295A}"/>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A10F70C6-CE40-9C4A-9319-A6AE9FE8EB33}"/>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2F60A436-0D33-074F-BF0B-AD008A0539CA}"/>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84B1B01-EE76-B545-A836-7387F31730E3}"/>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A7603CE-0845-BC42-A212-6AB076636A6F}"/>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CAA5DFA3-D2C7-BB48-897A-01B5C5143DD1}"/>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EF1899AC-9A7E-414B-992A-72B7E454C53D}"/>
                  </a:ext>
                </a:extLst>
              </p:cNvPr>
              <p:cNvSpPr/>
              <p:nvPr/>
            </p:nvSpPr>
            <p:spPr>
              <a:xfrm>
                <a:off x="7931277" y="5659400"/>
                <a:ext cx="1463991" cy="261610"/>
              </a:xfrm>
              <a:prstGeom prst="rect">
                <a:avLst/>
              </a:prstGeom>
              <a:solidFill>
                <a:schemeClr val="bg1"/>
              </a:solidFill>
            </p:spPr>
            <p:txBody>
              <a:bodyPr wrap="none" tIns="0">
                <a:spAutoFit/>
              </a:bodyPr>
              <a:lstStyle/>
              <a:p>
                <a:pPr/>
                <a14:m>
                  <m:oMathPara xmlns:m="http://schemas.openxmlformats.org/officeDocument/2006/math">
                    <m:oMathParaPr>
                      <m:jc m:val="centerGroup"/>
                    </m:oMathParaPr>
                    <m:oMath xmlns:m="http://schemas.openxmlformats.org/officeDocument/2006/math">
                      <m:sSubSup>
                        <m:sSubSupPr>
                          <m:ctrlPr>
                            <a:rPr lang="de-DE" sz="1400" i="1" dirty="0" smtClean="0">
                              <a:solidFill>
                                <a:schemeClr val="tx1">
                                  <a:lumMod val="60000"/>
                                  <a:lumOff val="40000"/>
                                </a:schemeClr>
                              </a:solidFill>
                              <a:latin typeface="Cambria Math" panose="02040503050406030204" pitchFamily="18" charset="0"/>
                            </a:rPr>
                          </m:ctrlPr>
                        </m:sSubSupPr>
                        <m:e>
                          <m:r>
                            <a:rPr lang="de-DE" sz="1400" i="1" dirty="0">
                              <a:solidFill>
                                <a:schemeClr val="tx1">
                                  <a:lumMod val="60000"/>
                                  <a:lumOff val="40000"/>
                                </a:schemeClr>
                              </a:solidFill>
                              <a:latin typeface="Cambria Math" panose="02040503050406030204" pitchFamily="18" charset="0"/>
                            </a:rPr>
                            <m:t>𝑔</m:t>
                          </m:r>
                        </m:e>
                        <m:sub>
                          <m:r>
                            <a:rPr lang="de-DE" sz="1400" i="1" dirty="0">
                              <a:solidFill>
                                <a:schemeClr val="tx1">
                                  <a:lumMod val="60000"/>
                                  <a:lumOff val="40000"/>
                                </a:schemeClr>
                              </a:solidFill>
                              <a:latin typeface="Cambria Math" panose="02040503050406030204" pitchFamily="18" charset="0"/>
                            </a:rPr>
                            <m:t>2</m:t>
                          </m:r>
                        </m:sub>
                        <m:sup>
                          <m:r>
                            <a:rPr lang="de-DE" sz="1400" i="1" dirty="0">
                              <a:solidFill>
                                <a:schemeClr val="tx1">
                                  <a:lumMod val="60000"/>
                                  <a:lumOff val="40000"/>
                                </a:schemeClr>
                              </a:solidFill>
                              <a:latin typeface="Cambria Math" panose="02040503050406030204" pitchFamily="18" charset="0"/>
                            </a:rPr>
                            <m:t>𝑒</m:t>
                          </m:r>
                          <m:r>
                            <a:rPr lang="de-DE" sz="1400" i="1" dirty="0">
                              <a:solidFill>
                                <a:schemeClr val="tx1">
                                  <a:lumMod val="60000"/>
                                  <a:lumOff val="40000"/>
                                </a:schemeClr>
                              </a:solidFill>
                              <a:latin typeface="Cambria Math" panose="02040503050406030204" pitchFamily="18" charset="0"/>
                            </a:rPr>
                            <m:t>′</m:t>
                          </m:r>
                        </m:sup>
                      </m:sSubSup>
                      <m:r>
                        <a:rPr lang="de-DE" sz="1400" i="1" dirty="0">
                          <a:solidFill>
                            <a:schemeClr val="tx1">
                              <a:lumMod val="60000"/>
                              <a:lumOff val="40000"/>
                            </a:schemeClr>
                          </a:solidFill>
                          <a:latin typeface="Cambria Math" panose="02040503050406030204" pitchFamily="18" charset="0"/>
                        </a:rPr>
                        <m:t>, </m:t>
                      </m:r>
                      <m:sSubSup>
                        <m:sSubSupPr>
                          <m:ctrlPr>
                            <a:rPr lang="de-DE" sz="1400" i="1" dirty="0">
                              <a:solidFill>
                                <a:schemeClr val="tx1">
                                  <a:lumMod val="60000"/>
                                  <a:lumOff val="40000"/>
                                </a:schemeClr>
                              </a:solidFill>
                              <a:latin typeface="Cambria Math" panose="02040503050406030204" pitchFamily="18" charset="0"/>
                            </a:rPr>
                          </m:ctrlPr>
                        </m:sSubSupPr>
                        <m:e>
                          <m:r>
                            <a:rPr lang="de-DE" sz="1400" i="1" dirty="0">
                              <a:solidFill>
                                <a:schemeClr val="tx1">
                                  <a:lumMod val="60000"/>
                                  <a:lumOff val="40000"/>
                                </a:schemeClr>
                              </a:solidFill>
                              <a:latin typeface="Cambria Math" panose="02040503050406030204" pitchFamily="18" charset="0"/>
                            </a:rPr>
                            <m:t>𝑔</m:t>
                          </m:r>
                        </m:e>
                        <m:sub>
                          <m:r>
                            <a:rPr lang="de-DE" sz="1400" i="1" dirty="0">
                              <a:solidFill>
                                <a:schemeClr val="tx1">
                                  <a:lumMod val="60000"/>
                                  <a:lumOff val="40000"/>
                                </a:schemeClr>
                              </a:solidFill>
                              <a:latin typeface="Cambria Math" panose="02040503050406030204" pitchFamily="18" charset="0"/>
                            </a:rPr>
                            <m:t>2</m:t>
                          </m:r>
                        </m:sub>
                        <m:sup>
                          <m:r>
                            <a:rPr lang="de-DE" sz="1400" i="1" dirty="0">
                              <a:solidFill>
                                <a:schemeClr val="tx1">
                                  <a:lumMod val="60000"/>
                                  <a:lumOff val="40000"/>
                                </a:schemeClr>
                              </a:solidFill>
                              <a:latin typeface="Cambria Math" panose="02040503050406030204" pitchFamily="18" charset="0"/>
                            </a:rPr>
                            <m:t>′</m:t>
                          </m:r>
                        </m:sup>
                      </m:sSubSup>
                      <m:r>
                        <a:rPr lang="de-DE" sz="1400" b="0" i="1" dirty="0" smtClean="0">
                          <a:solidFill>
                            <a:schemeClr val="tx1">
                              <a:lumMod val="60000"/>
                              <a:lumOff val="40000"/>
                            </a:schemeClr>
                          </a:solidFill>
                          <a:latin typeface="Cambria Math" panose="02040503050406030204" pitchFamily="18" charset="0"/>
                        </a:rPr>
                        <m:t>,</m:t>
                      </m:r>
                      <m:sSub>
                        <m:sSubPr>
                          <m:ctrlPr>
                            <a:rPr lang="en-GB" sz="1400" i="1">
                              <a:solidFill>
                                <a:schemeClr val="accent6"/>
                              </a:solidFill>
                              <a:latin typeface="Cambria Math" panose="02040503050406030204" pitchFamily="18" charset="0"/>
                              <a:ea typeface="Cambria Math" panose="02040503050406030204" pitchFamily="18" charset="0"/>
                            </a:rPr>
                          </m:ctrlPr>
                        </m:sSubPr>
                        <m:e>
                          <m:r>
                            <a:rPr lang="en-GB" sz="1400" i="1">
                              <a:solidFill>
                                <a:schemeClr val="accent6"/>
                              </a:solidFill>
                              <a:latin typeface="Cambria Math" panose="02040503050406030204" pitchFamily="18" charset="0"/>
                              <a:ea typeface="Cambria Math" panose="02040503050406030204" pitchFamily="18" charset="0"/>
                            </a:rPr>
                            <m:t>𝑚</m:t>
                          </m:r>
                        </m:e>
                        <m:sub>
                          <m:r>
                            <a:rPr lang="en-GB" sz="1400" i="1">
                              <a:solidFill>
                                <a:schemeClr val="accent6"/>
                              </a:solidFill>
                              <a:latin typeface="Cambria Math" panose="02040503050406030204" pitchFamily="18" charset="0"/>
                              <a:ea typeface="Cambria Math" panose="02040503050406030204" pitchFamily="18" charset="0"/>
                            </a:rPr>
                            <m:t>12</m:t>
                          </m:r>
                        </m:sub>
                      </m:sSub>
                      <m:r>
                        <a:rPr lang="de-DE" sz="1400" b="0" i="1" dirty="0" smtClean="0">
                          <a:solidFill>
                            <a:schemeClr val="tx1">
                              <a:lumMod val="60000"/>
                              <a:lumOff val="40000"/>
                            </a:schemeClr>
                          </a:solidFill>
                          <a:latin typeface="Cambria Math" panose="02040503050406030204" pitchFamily="18" charset="0"/>
                        </a:rPr>
                        <m:t>,</m:t>
                      </m:r>
                      <m:sSub>
                        <m:sSubPr>
                          <m:ctrlPr>
                            <a:rPr lang="en-GB" sz="1400" i="1">
                              <a:solidFill>
                                <a:srgbClr val="7030A0"/>
                              </a:solidFill>
                              <a:latin typeface="Cambria Math" panose="02040503050406030204" pitchFamily="18" charset="0"/>
                            </a:rPr>
                          </m:ctrlPr>
                        </m:sSubPr>
                        <m:e>
                          <m:r>
                            <a:rPr lang="en-GB" sz="1400" i="1">
                              <a:solidFill>
                                <a:srgbClr val="7030A0"/>
                              </a:solidFill>
                              <a:latin typeface="Cambria Math" panose="02040503050406030204" pitchFamily="18" charset="0"/>
                            </a:rPr>
                            <m:t>𝑚</m:t>
                          </m:r>
                        </m:e>
                        <m:sub>
                          <m:r>
                            <a:rPr lang="en-GB" sz="1400" i="1">
                              <a:solidFill>
                                <a:srgbClr val="7030A0"/>
                              </a:solidFill>
                              <a:latin typeface="Cambria Math" panose="02040503050406030204" pitchFamily="18" charset="0"/>
                            </a:rPr>
                            <m:t>32</m:t>
                          </m:r>
                        </m:sub>
                      </m:sSub>
                    </m:oMath>
                  </m:oMathPara>
                </a14:m>
                <a:endParaRPr lang="en-GB" sz="1400" dirty="0">
                  <a:solidFill>
                    <a:schemeClr val="tx1">
                      <a:lumMod val="60000"/>
                      <a:lumOff val="40000"/>
                    </a:schemeClr>
                  </a:solidFill>
                </a:endParaRPr>
              </a:p>
            </p:txBody>
          </p:sp>
        </mc:Choice>
        <mc:Fallback xmlns="">
          <p:sp>
            <p:nvSpPr>
              <p:cNvPr id="62" name="Rectangle 61">
                <a:extLst>
                  <a:ext uri="{FF2B5EF4-FFF2-40B4-BE49-F238E27FC236}">
                    <a16:creationId xmlns:a16="http://schemas.microsoft.com/office/drawing/2014/main" id="{EF1899AC-9A7E-414B-992A-72B7E454C53D}"/>
                  </a:ext>
                </a:extLst>
              </p:cNvPr>
              <p:cNvSpPr>
                <a:spLocks noRot="1" noChangeAspect="1" noMove="1" noResize="1" noEditPoints="1" noAdjustHandles="1" noChangeArrowheads="1" noChangeShapeType="1" noTextEdit="1"/>
              </p:cNvSpPr>
              <p:nvPr/>
            </p:nvSpPr>
            <p:spPr>
              <a:xfrm>
                <a:off x="7931277" y="5659400"/>
                <a:ext cx="1463991" cy="261610"/>
              </a:xfrm>
              <a:prstGeom prst="rect">
                <a:avLst/>
              </a:prstGeom>
              <a:blipFill>
                <a:blip r:embed="rId15"/>
                <a:stretch>
                  <a:fillRect b="-47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ADED0251-211F-A945-AF19-72E665A324C7}"/>
                  </a:ext>
                </a:extLst>
              </p:cNvPr>
              <p:cNvSpPr/>
              <p:nvPr/>
            </p:nvSpPr>
            <p:spPr>
              <a:xfrm>
                <a:off x="10473642" y="5648661"/>
                <a:ext cx="1092543" cy="261610"/>
              </a:xfrm>
              <a:prstGeom prst="rect">
                <a:avLst/>
              </a:prstGeom>
              <a:solidFill>
                <a:schemeClr val="bg1"/>
              </a:solidFill>
            </p:spPr>
            <p:txBody>
              <a:bodyPr wrap="none" tIns="0">
                <a:spAutoFit/>
              </a:bodyPr>
              <a:lstStyle/>
              <a:p>
                <a:pPr/>
                <a14:m>
                  <m:oMathPara xmlns:m="http://schemas.openxmlformats.org/officeDocument/2006/math">
                    <m:oMathParaPr>
                      <m:jc m:val="center"/>
                    </m:oMathParaPr>
                    <m:oMath xmlns:m="http://schemas.openxmlformats.org/officeDocument/2006/math">
                      <m:sSubSup>
                        <m:sSubSupPr>
                          <m:ctrlPr>
                            <a:rPr lang="de-DE" sz="1400" i="1" dirty="0" smtClean="0">
                              <a:solidFill>
                                <a:srgbClr val="7030A0"/>
                              </a:solidFill>
                              <a:latin typeface="Cambria Math" panose="02040503050406030204" pitchFamily="18" charset="0"/>
                            </a:rPr>
                          </m:ctrlPr>
                        </m:sSubSupPr>
                        <m:e>
                          <m:r>
                            <a:rPr lang="de-DE" sz="1400" i="1" dirty="0">
                              <a:solidFill>
                                <a:srgbClr val="7030A0"/>
                              </a:solidFill>
                              <a:latin typeface="Cambria Math" panose="02040503050406030204" pitchFamily="18" charset="0"/>
                            </a:rPr>
                            <m:t>𝑔</m:t>
                          </m:r>
                        </m:e>
                        <m:sub>
                          <m:r>
                            <a:rPr lang="de-DE" sz="1400" i="1" dirty="0">
                              <a:solidFill>
                                <a:srgbClr val="7030A0"/>
                              </a:solidFill>
                              <a:latin typeface="Cambria Math" panose="02040503050406030204" pitchFamily="18" charset="0"/>
                            </a:rPr>
                            <m:t>3</m:t>
                          </m:r>
                        </m:sub>
                        <m:sup>
                          <m:r>
                            <a:rPr lang="de-DE" sz="1400" i="1" dirty="0">
                              <a:solidFill>
                                <a:srgbClr val="7030A0"/>
                              </a:solidFill>
                              <a:latin typeface="Cambria Math" panose="02040503050406030204" pitchFamily="18" charset="0"/>
                            </a:rPr>
                            <m:t>𝑒</m:t>
                          </m:r>
                          <m:r>
                            <a:rPr lang="de-DE" sz="1400" i="1" dirty="0">
                              <a:solidFill>
                                <a:srgbClr val="7030A0"/>
                              </a:solidFill>
                              <a:latin typeface="Cambria Math" panose="02040503050406030204" pitchFamily="18" charset="0"/>
                            </a:rPr>
                            <m:t>′</m:t>
                          </m:r>
                        </m:sup>
                      </m:sSubSup>
                      <m:r>
                        <a:rPr lang="de-DE" sz="1400" i="1" dirty="0">
                          <a:solidFill>
                            <a:srgbClr val="7030A0"/>
                          </a:solidFill>
                          <a:latin typeface="Cambria Math" panose="02040503050406030204" pitchFamily="18" charset="0"/>
                        </a:rPr>
                        <m:t>, </m:t>
                      </m:r>
                      <m:sSubSup>
                        <m:sSubSupPr>
                          <m:ctrlPr>
                            <a:rPr lang="de-DE" sz="1400" i="1" dirty="0">
                              <a:solidFill>
                                <a:srgbClr val="7030A0"/>
                              </a:solidFill>
                              <a:latin typeface="Cambria Math" panose="02040503050406030204" pitchFamily="18" charset="0"/>
                            </a:rPr>
                          </m:ctrlPr>
                        </m:sSubSupPr>
                        <m:e>
                          <m:r>
                            <a:rPr lang="de-DE" sz="1400" i="1" dirty="0">
                              <a:solidFill>
                                <a:srgbClr val="7030A0"/>
                              </a:solidFill>
                              <a:latin typeface="Cambria Math" panose="02040503050406030204" pitchFamily="18" charset="0"/>
                            </a:rPr>
                            <m:t>𝑔</m:t>
                          </m:r>
                        </m:e>
                        <m:sub>
                          <m:r>
                            <a:rPr lang="de-DE" sz="1400" i="1" dirty="0">
                              <a:solidFill>
                                <a:srgbClr val="7030A0"/>
                              </a:solidFill>
                              <a:latin typeface="Cambria Math" panose="02040503050406030204" pitchFamily="18" charset="0"/>
                            </a:rPr>
                            <m:t>3</m:t>
                          </m:r>
                        </m:sub>
                        <m:sup>
                          <m:r>
                            <a:rPr lang="de-DE" sz="1400" i="1" dirty="0">
                              <a:solidFill>
                                <a:srgbClr val="7030A0"/>
                              </a:solidFill>
                              <a:latin typeface="Cambria Math" panose="02040503050406030204" pitchFamily="18" charset="0"/>
                            </a:rPr>
                            <m:t>′</m:t>
                          </m:r>
                        </m:sup>
                      </m:sSubSup>
                      <m:r>
                        <a:rPr lang="de-DE" sz="1400" b="0" i="1" dirty="0" smtClean="0">
                          <a:solidFill>
                            <a:srgbClr val="7030A0"/>
                          </a:solidFill>
                          <a:latin typeface="Cambria Math" panose="02040503050406030204" pitchFamily="18" charset="0"/>
                        </a:rPr>
                        <m:t>,</m:t>
                      </m:r>
                      <m:sSub>
                        <m:sSubPr>
                          <m:ctrlPr>
                            <a:rPr lang="en-GB" sz="1400" i="1">
                              <a:solidFill>
                                <a:schemeClr val="tx1">
                                  <a:lumMod val="60000"/>
                                  <a:lumOff val="40000"/>
                                </a:schemeClr>
                              </a:solidFill>
                              <a:latin typeface="Cambria Math" panose="02040503050406030204" pitchFamily="18" charset="0"/>
                            </a:rPr>
                          </m:ctrlPr>
                        </m:sSubPr>
                        <m:e>
                          <m:r>
                            <a:rPr lang="en-GB" sz="1400" i="1">
                              <a:solidFill>
                                <a:schemeClr val="tx1">
                                  <a:lumMod val="60000"/>
                                  <a:lumOff val="40000"/>
                                </a:schemeClr>
                              </a:solidFill>
                              <a:latin typeface="Cambria Math" panose="02040503050406030204" pitchFamily="18" charset="0"/>
                            </a:rPr>
                            <m:t>𝑚</m:t>
                          </m:r>
                        </m:e>
                        <m:sub>
                          <m:r>
                            <a:rPr lang="en-GB" sz="1400" i="1">
                              <a:solidFill>
                                <a:schemeClr val="tx1">
                                  <a:lumMod val="60000"/>
                                  <a:lumOff val="40000"/>
                                </a:schemeClr>
                              </a:solidFill>
                              <a:latin typeface="Cambria Math" panose="02040503050406030204" pitchFamily="18" charset="0"/>
                            </a:rPr>
                            <m:t>21</m:t>
                          </m:r>
                        </m:sub>
                      </m:sSub>
                    </m:oMath>
                  </m:oMathPara>
                </a14:m>
                <a:endParaRPr lang="en-GB" sz="1400" dirty="0">
                  <a:solidFill>
                    <a:srgbClr val="7030A0"/>
                  </a:solidFill>
                </a:endParaRPr>
              </a:p>
            </p:txBody>
          </p:sp>
        </mc:Choice>
        <mc:Fallback xmlns="">
          <p:sp>
            <p:nvSpPr>
              <p:cNvPr id="63" name="Rectangle 62">
                <a:extLst>
                  <a:ext uri="{FF2B5EF4-FFF2-40B4-BE49-F238E27FC236}">
                    <a16:creationId xmlns:a16="http://schemas.microsoft.com/office/drawing/2014/main" id="{ADED0251-211F-A945-AF19-72E665A324C7}"/>
                  </a:ext>
                </a:extLst>
              </p:cNvPr>
              <p:cNvSpPr>
                <a:spLocks noRot="1" noChangeAspect="1" noMove="1" noResize="1" noEditPoints="1" noAdjustHandles="1" noChangeArrowheads="1" noChangeShapeType="1" noTextEdit="1"/>
              </p:cNvSpPr>
              <p:nvPr/>
            </p:nvSpPr>
            <p:spPr>
              <a:xfrm>
                <a:off x="10473642" y="5648661"/>
                <a:ext cx="1092543" cy="261610"/>
              </a:xfrm>
              <a:prstGeom prst="rect">
                <a:avLst/>
              </a:prstGeom>
              <a:blipFill>
                <a:blip r:embed="rId16"/>
                <a:stretch>
                  <a:fillRect b="-4762"/>
                </a:stretch>
              </a:blipFill>
            </p:spPr>
            <p:txBody>
              <a:bodyPr/>
              <a:lstStyle/>
              <a:p>
                <a:r>
                  <a:rPr lang="en-GB">
                    <a:noFill/>
                  </a:rPr>
                  <a:t> </a:t>
                </a:r>
              </a:p>
            </p:txBody>
          </p:sp>
        </mc:Fallback>
      </mc:AlternateContent>
    </p:spTree>
    <p:extLst>
      <p:ext uri="{BB962C8B-B14F-4D97-AF65-F5344CB8AC3E}">
        <p14:creationId xmlns:p14="http://schemas.microsoft.com/office/powerpoint/2010/main" val="17413317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4F80-4105-5A47-8A1C-8906BF68C22A}"/>
              </a:ext>
            </a:extLst>
          </p:cNvPr>
          <p:cNvSpPr>
            <a:spLocks noGrp="1"/>
          </p:cNvSpPr>
          <p:nvPr>
            <p:ph type="title"/>
          </p:nvPr>
        </p:nvSpPr>
        <p:spPr/>
        <p:txBody>
          <a:bodyPr/>
          <a:lstStyle/>
          <a:p>
            <a:r>
              <a:rPr lang="en-GB"/>
              <a:t>LJT: Algorithm</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6E3AB8-4B18-AC45-82C6-E875D5A76220}"/>
                  </a:ext>
                </a:extLst>
              </p:cNvPr>
              <p:cNvSpPr>
                <a:spLocks noGrp="1"/>
              </p:cNvSpPr>
              <p:nvPr>
                <p:ph idx="1"/>
              </p:nvPr>
            </p:nvSpPr>
            <p:spPr/>
            <p:txBody>
              <a:bodyPr>
                <a:normAutofit/>
              </a:bodyPr>
              <a:lstStyle/>
              <a:p>
                <a:pPr marL="0" indent="0">
                  <a:buNone/>
                </a:pPr>
                <a14:m>
                  <m:oMath xmlns:m="http://schemas.openxmlformats.org/officeDocument/2006/math">
                    <m:r>
                      <a:rPr lang="de-DE" b="1" dirty="0">
                        <a:latin typeface="Cambria Math" panose="02040503050406030204" pitchFamily="18" charset="0"/>
                      </a:rPr>
                      <m:t>𝐋𝐉𝐓</m:t>
                    </m:r>
                    <m:d>
                      <m:dPr>
                        <m:ctrlPr>
                          <a:rPr lang="de-DE" i="1" dirty="0">
                            <a:latin typeface="Cambria Math" panose="02040503050406030204" pitchFamily="18" charset="0"/>
                          </a:rPr>
                        </m:ctrlPr>
                      </m:dPr>
                      <m:e>
                        <m:r>
                          <a:rPr lang="de-DE" i="1" dirty="0">
                            <a:latin typeface="Cambria Math" panose="02040503050406030204" pitchFamily="18" charset="0"/>
                          </a:rPr>
                          <m:t>𝐺</m:t>
                        </m:r>
                        <m:r>
                          <a:rPr lang="de-DE" i="1" dirty="0">
                            <a:latin typeface="Cambria Math" panose="02040503050406030204" pitchFamily="18" charset="0"/>
                          </a:rPr>
                          <m:t>, </m:t>
                        </m:r>
                        <m:sSubSup>
                          <m:sSubSupPr>
                            <m:ctrlPr>
                              <a:rPr lang="de-DE" i="1" dirty="0">
                                <a:latin typeface="Cambria Math" panose="02040503050406030204" pitchFamily="18" charset="0"/>
                              </a:rPr>
                            </m:ctrlPr>
                          </m:sSubSupPr>
                          <m:e>
                            <m:d>
                              <m:dPr>
                                <m:begChr m:val="{"/>
                                <m:endChr m:val="}"/>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𝑸</m:t>
                                    </m:r>
                                  </m:e>
                                  <m:sub>
                                    <m:r>
                                      <a:rPr lang="de-DE" i="1" dirty="0">
                                        <a:latin typeface="Cambria Math" panose="02040503050406030204" pitchFamily="18" charset="0"/>
                                      </a:rPr>
                                      <m:t>𝑖</m:t>
                                    </m:r>
                                  </m:sub>
                                </m:sSub>
                              </m:e>
                            </m:d>
                          </m:e>
                          <m:sub>
                            <m: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𝑛</m:t>
                            </m:r>
                          </m:sup>
                        </m:sSubSup>
                        <m:r>
                          <a:rPr lang="de-DE" dirty="0">
                            <a:latin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de-DE" i="1">
                                        <a:latin typeface="Cambria Math" panose="02040503050406030204" pitchFamily="18" charset="0"/>
                                      </a:rPr>
                                      <m:t>𝑒</m:t>
                                    </m:r>
                                  </m:sub>
                                </m:sSub>
                              </m:e>
                            </m:d>
                          </m:e>
                          <m:sub>
                            <m:r>
                              <a:rPr lang="de-DE" i="1">
                                <a:latin typeface="Cambria Math" panose="02040503050406030204" pitchFamily="18" charset="0"/>
                              </a:rPr>
                              <m:t>𝑒</m:t>
                            </m:r>
                            <m:r>
                              <a:rPr lang="en-GB" i="1">
                                <a:latin typeface="Cambria Math" panose="02040503050406030204" pitchFamily="18" charset="0"/>
                              </a:rPr>
                              <m:t>=1</m:t>
                            </m:r>
                          </m:sub>
                          <m:sup>
                            <m:r>
                              <a:rPr lang="de-DE" i="1">
                                <a:latin typeface="Cambria Math" panose="02040503050406030204" pitchFamily="18" charset="0"/>
                              </a:rPr>
                              <m:t>𝑚</m:t>
                            </m:r>
                          </m:sup>
                        </m:sSubSup>
                      </m:e>
                    </m:d>
                  </m:oMath>
                </a14:m>
                <a:r>
                  <a:rPr lang="de-DE" dirty="0"/>
                  <a:t> </a:t>
                </a:r>
              </a:p>
              <a:p>
                <a:pPr marL="457200" lvl="1" indent="0">
                  <a:buNone/>
                </a:pPr>
                <a:r>
                  <a:rPr lang="en-GB" sz="2800" dirty="0"/>
                  <a:t>Construct an FO jtree </a:t>
                </a:r>
                <a14:m>
                  <m:oMath xmlns:m="http://schemas.openxmlformats.org/officeDocument/2006/math">
                    <m:r>
                      <a:rPr lang="de-DE" sz="2800" i="1" dirty="0">
                        <a:latin typeface="Cambria Math" panose="02040503050406030204" pitchFamily="18" charset="0"/>
                      </a:rPr>
                      <m:t>𝐽</m:t>
                    </m:r>
                  </m:oMath>
                </a14:m>
                <a:r>
                  <a:rPr lang="en-GB" sz="2800" dirty="0"/>
                  <a:t> for </a:t>
                </a:r>
                <a14:m>
                  <m:oMath xmlns:m="http://schemas.openxmlformats.org/officeDocument/2006/math">
                    <m:r>
                      <a:rPr lang="de-DE" sz="2800" i="1" dirty="0">
                        <a:latin typeface="Cambria Math" panose="02040503050406030204" pitchFamily="18" charset="0"/>
                      </a:rPr>
                      <m:t>𝐺</m:t>
                    </m:r>
                  </m:oMath>
                </a14:m>
                <a:endParaRPr lang="en-GB" sz="2800" dirty="0"/>
              </a:p>
              <a:p>
                <a:pPr marL="457200" lvl="1" indent="0">
                  <a:buNone/>
                </a:pPr>
                <a:r>
                  <a:rPr lang="en-GB" sz="2800" dirty="0"/>
                  <a:t>Enter evidence </a:t>
                </a:r>
                <a14:m>
                  <m:oMath xmlns:m="http://schemas.openxmlformats.org/officeDocument/2006/math">
                    <m:sSubSup>
                      <m:sSubSupPr>
                        <m:ctrlPr>
                          <a:rPr lang="en-GB" sz="2800" i="1">
                            <a:latin typeface="Cambria Math" panose="02040503050406030204" pitchFamily="18" charset="0"/>
                          </a:rPr>
                        </m:ctrlPr>
                      </m:sSubSupPr>
                      <m:e>
                        <m:d>
                          <m:dPr>
                            <m:begChr m:val="{"/>
                            <m:endChr m:val="}"/>
                            <m:ctrlPr>
                              <a:rPr lang="en-GB" sz="2800" i="1">
                                <a:latin typeface="Cambria Math" panose="02040503050406030204" pitchFamily="18" charset="0"/>
                              </a:rPr>
                            </m:ctrlPr>
                          </m:dPr>
                          <m:e>
                            <m:sSub>
                              <m:sSubPr>
                                <m:ctrlPr>
                                  <a:rPr lang="en-GB" sz="2800" i="1">
                                    <a:latin typeface="Cambria Math" panose="02040503050406030204" pitchFamily="18" charset="0"/>
                                  </a:rPr>
                                </m:ctrlPr>
                              </m:sSubPr>
                              <m:e>
                                <m:r>
                                  <a:rPr lang="en-GB" sz="2800" i="1">
                                    <a:latin typeface="Cambria Math" panose="02040503050406030204" pitchFamily="18" charset="0"/>
                                  </a:rPr>
                                  <m:t>𝑔</m:t>
                                </m:r>
                              </m:e>
                              <m:sub>
                                <m:r>
                                  <a:rPr lang="de-DE" sz="2800" i="1">
                                    <a:latin typeface="Cambria Math" panose="02040503050406030204" pitchFamily="18" charset="0"/>
                                  </a:rPr>
                                  <m:t>𝑒</m:t>
                                </m:r>
                              </m:sub>
                            </m:sSub>
                          </m:e>
                        </m:d>
                      </m:e>
                      <m:sub>
                        <m:r>
                          <a:rPr lang="de-DE" sz="2800" i="1">
                            <a:latin typeface="Cambria Math" panose="02040503050406030204" pitchFamily="18" charset="0"/>
                          </a:rPr>
                          <m:t>𝑒</m:t>
                        </m:r>
                        <m:r>
                          <a:rPr lang="en-GB" sz="2800" i="1">
                            <a:latin typeface="Cambria Math" panose="02040503050406030204" pitchFamily="18" charset="0"/>
                          </a:rPr>
                          <m:t>=1</m:t>
                        </m:r>
                      </m:sub>
                      <m:sup>
                        <m:r>
                          <a:rPr lang="de-DE" sz="2800" i="1">
                            <a:latin typeface="Cambria Math" panose="02040503050406030204" pitchFamily="18" charset="0"/>
                          </a:rPr>
                          <m:t>𝑚</m:t>
                        </m:r>
                      </m:sup>
                    </m:sSubSup>
                  </m:oMath>
                </a14:m>
                <a:r>
                  <a:rPr lang="en-GB" sz="2800" dirty="0"/>
                  <a:t> into </a:t>
                </a:r>
                <a14:m>
                  <m:oMath xmlns:m="http://schemas.openxmlformats.org/officeDocument/2006/math">
                    <m:r>
                      <a:rPr lang="de-DE" sz="2800" i="1" dirty="0">
                        <a:latin typeface="Cambria Math" panose="02040503050406030204" pitchFamily="18" charset="0"/>
                      </a:rPr>
                      <m:t>𝐽</m:t>
                    </m:r>
                  </m:oMath>
                </a14:m>
                <a:endParaRPr lang="en-GB" sz="2800" dirty="0"/>
              </a:p>
              <a:p>
                <a:pPr marL="457200" lvl="1" indent="0">
                  <a:buNone/>
                </a:pPr>
                <a:r>
                  <a:rPr lang="en-GB" sz="2800" dirty="0"/>
                  <a:t>Pass message in </a:t>
                </a:r>
                <a14:m>
                  <m:oMath xmlns:m="http://schemas.openxmlformats.org/officeDocument/2006/math">
                    <m:r>
                      <a:rPr lang="de-DE" sz="2800" i="1" dirty="0">
                        <a:latin typeface="Cambria Math" panose="02040503050406030204" pitchFamily="18" charset="0"/>
                      </a:rPr>
                      <m:t>𝐽</m:t>
                    </m:r>
                  </m:oMath>
                </a14:m>
                <a:endParaRPr lang="de-DE" sz="2800" dirty="0"/>
              </a:p>
              <a:p>
                <a:pPr marL="457200" lvl="1" indent="0">
                  <a:buNone/>
                </a:pPr>
                <a:r>
                  <a:rPr lang="en-GB" sz="2800" dirty="0"/>
                  <a:t>Answer queries with query terms </a:t>
                </a:r>
                <a14:m>
                  <m:oMath xmlns:m="http://schemas.openxmlformats.org/officeDocument/2006/math">
                    <m:sSubSup>
                      <m:sSubSupPr>
                        <m:ctrlPr>
                          <a:rPr lang="de-DE" sz="2800" i="1" dirty="0">
                            <a:latin typeface="Cambria Math" panose="02040503050406030204" pitchFamily="18" charset="0"/>
                          </a:rPr>
                        </m:ctrlPr>
                      </m:sSubSupPr>
                      <m:e>
                        <m:d>
                          <m:dPr>
                            <m:begChr m:val="{"/>
                            <m:endChr m:val="}"/>
                            <m:ctrlPr>
                              <a:rPr lang="de-DE" sz="2800" i="1" dirty="0">
                                <a:latin typeface="Cambria Math" panose="02040503050406030204" pitchFamily="18" charset="0"/>
                              </a:rPr>
                            </m:ctrlPr>
                          </m:dPr>
                          <m:e>
                            <m:sSub>
                              <m:sSubPr>
                                <m:ctrlPr>
                                  <a:rPr lang="de-DE" sz="2800" i="1" dirty="0">
                                    <a:latin typeface="Cambria Math" panose="02040503050406030204" pitchFamily="18" charset="0"/>
                                  </a:rPr>
                                </m:ctrlPr>
                              </m:sSubPr>
                              <m:e>
                                <m:r>
                                  <a:rPr lang="de-DE" sz="2800" b="1" i="1" dirty="0">
                                    <a:latin typeface="Cambria Math" panose="02040503050406030204" pitchFamily="18" charset="0"/>
                                  </a:rPr>
                                  <m:t>𝑸</m:t>
                                </m:r>
                              </m:e>
                              <m:sub>
                                <m:r>
                                  <a:rPr lang="de-DE" sz="2800" i="1" dirty="0">
                                    <a:latin typeface="Cambria Math" panose="02040503050406030204" pitchFamily="18" charset="0"/>
                                  </a:rPr>
                                  <m:t>𝑖</m:t>
                                </m:r>
                              </m:sub>
                            </m:sSub>
                          </m:e>
                        </m:d>
                      </m:e>
                      <m:sub>
                        <m:r>
                          <a:rPr lang="de-DE" sz="2800" i="1" dirty="0">
                            <a:latin typeface="Cambria Math" panose="02040503050406030204" pitchFamily="18" charset="0"/>
                          </a:rPr>
                          <m:t>𝑖</m:t>
                        </m:r>
                        <m:r>
                          <a:rPr lang="de-DE" sz="2800" i="1" dirty="0">
                            <a:latin typeface="Cambria Math" panose="02040503050406030204" pitchFamily="18" charset="0"/>
                          </a:rPr>
                          <m:t>=1</m:t>
                        </m:r>
                      </m:sub>
                      <m:sup>
                        <m:r>
                          <a:rPr lang="de-DE" sz="2800" i="1" dirty="0">
                            <a:latin typeface="Cambria Math" panose="02040503050406030204" pitchFamily="18" charset="0"/>
                          </a:rPr>
                          <m:t>𝑛</m:t>
                        </m:r>
                      </m:sup>
                    </m:sSubSup>
                  </m:oMath>
                </a14:m>
                <a:r>
                  <a:rPr lang="en-GB" sz="2800" dirty="0"/>
                  <a:t> in </a:t>
                </a:r>
                <a14:m>
                  <m:oMath xmlns:m="http://schemas.openxmlformats.org/officeDocument/2006/math">
                    <m:r>
                      <a:rPr lang="de-DE" sz="2800" i="1" dirty="0">
                        <a:latin typeface="Cambria Math" panose="02040503050406030204" pitchFamily="18" charset="0"/>
                      </a:rPr>
                      <m:t>𝐽</m:t>
                    </m:r>
                  </m:oMath>
                </a14:m>
                <a:endParaRPr lang="en-GB" sz="2800" dirty="0"/>
              </a:p>
              <a:p>
                <a:endParaRPr lang="en-GB" dirty="0"/>
              </a:p>
              <a:p>
                <a:r>
                  <a:rPr lang="en-GB" dirty="0"/>
                  <a:t>Look for blue boxes on the previous slides to find the descriptions of each step</a:t>
                </a:r>
              </a:p>
              <a:p>
                <a:pPr lvl="1"/>
                <a:endParaRPr lang="en-GB" dirty="0"/>
              </a:p>
              <a:p>
                <a:r>
                  <a:rPr lang="en-GB" i="1" dirty="0">
                    <a:solidFill>
                      <a:srgbClr val="FFC000"/>
                    </a:solidFill>
                  </a:rPr>
                  <a:t>Constant</a:t>
                </a:r>
                <a:r>
                  <a:rPr lang="en-GB" dirty="0">
                    <a:solidFill>
                      <a:srgbClr val="FFC000"/>
                    </a:solidFill>
                  </a:rPr>
                  <a:t> overhead for FO jtree construction</a:t>
                </a:r>
              </a:p>
              <a:p>
                <a:r>
                  <a:rPr lang="en-GB" dirty="0">
                    <a:solidFill>
                      <a:schemeClr val="accent1"/>
                    </a:solidFill>
                  </a:rPr>
                  <a:t>Payoff if given multiple queries</a:t>
                </a:r>
              </a:p>
            </p:txBody>
          </p:sp>
        </mc:Choice>
        <mc:Fallback xmlns="">
          <p:sp>
            <p:nvSpPr>
              <p:cNvPr id="3" name="Content Placeholder 2">
                <a:extLst>
                  <a:ext uri="{FF2B5EF4-FFF2-40B4-BE49-F238E27FC236}">
                    <a16:creationId xmlns:a16="http://schemas.microsoft.com/office/drawing/2014/main" id="{F06E3AB8-4B18-AC45-82C6-E875D5A76220}"/>
                  </a:ext>
                </a:extLst>
              </p:cNvPr>
              <p:cNvSpPr>
                <a:spLocks noGrp="1" noRot="1" noChangeAspect="1" noMove="1" noResize="1" noEditPoints="1" noAdjustHandles="1" noChangeArrowheads="1" noChangeShapeType="1" noTextEdit="1"/>
              </p:cNvSpPr>
              <p:nvPr>
                <p:ph idx="1"/>
              </p:nvPr>
            </p:nvSpPr>
            <p:spPr>
              <a:blipFill>
                <a:blip r:embed="rId2"/>
                <a:stretch>
                  <a:fillRect l="-1436" t="-29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E84360D-B38F-4846-B342-CC8FFE357B05}"/>
              </a:ext>
            </a:extLst>
          </p:cNvPr>
          <p:cNvSpPr>
            <a:spLocks noGrp="1"/>
          </p:cNvSpPr>
          <p:nvPr>
            <p:ph type="sldNum" sz="quarter" idx="4"/>
          </p:nvPr>
        </p:nvSpPr>
        <p:spPr/>
        <p:txBody>
          <a:bodyPr/>
          <a:lstStyle/>
          <a:p>
            <a:fld id="{67C9959E-8E6B-B04C-9955-EA096F41CA7A}" type="slidenum">
              <a:rPr lang="en-GB" smtClean="0"/>
              <a:pPr/>
              <a:t>63</a:t>
            </a:fld>
            <a:endParaRPr lang="en-GB"/>
          </a:p>
        </p:txBody>
      </p:sp>
      <p:sp>
        <p:nvSpPr>
          <p:cNvPr id="21" name="Rectangle 20">
            <a:extLst>
              <a:ext uri="{FF2B5EF4-FFF2-40B4-BE49-F238E27FC236}">
                <a16:creationId xmlns:a16="http://schemas.microsoft.com/office/drawing/2014/main" id="{A2E86EDE-275C-1A40-A0CB-DF8FE4E62D91}"/>
              </a:ext>
            </a:extLst>
          </p:cNvPr>
          <p:cNvSpPr/>
          <p:nvPr/>
        </p:nvSpPr>
        <p:spPr>
          <a:xfrm>
            <a:off x="359624" y="4150041"/>
            <a:ext cx="11472051" cy="696279"/>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F051097-5C90-FF4B-81DB-BBA98C6E866A}"/>
              </a:ext>
            </a:extLst>
          </p:cNvPr>
          <p:cNvSpPr/>
          <p:nvPr/>
        </p:nvSpPr>
        <p:spPr>
          <a:xfrm>
            <a:off x="9964596" y="4547716"/>
            <a:ext cx="1867079" cy="28791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Step Name</a:t>
            </a:r>
          </a:p>
        </p:txBody>
      </p:sp>
      <p:cxnSp>
        <p:nvCxnSpPr>
          <p:cNvPr id="24" name="Straight Connector 23">
            <a:extLst>
              <a:ext uri="{FF2B5EF4-FFF2-40B4-BE49-F238E27FC236}">
                <a16:creationId xmlns:a16="http://schemas.microsoft.com/office/drawing/2014/main" id="{9A125595-057F-9443-ADC4-2170E475B0C8}"/>
              </a:ext>
            </a:extLst>
          </p:cNvPr>
          <p:cNvCxnSpPr>
            <a:cxnSpLocks/>
          </p:cNvCxnSpPr>
          <p:nvPr/>
        </p:nvCxnSpPr>
        <p:spPr>
          <a:xfrm>
            <a:off x="359625" y="3965172"/>
            <a:ext cx="114720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4C1046E0-D41B-6B40-9835-36631620FE22}"/>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6633E44B-2D83-FD41-BC42-AA926A228227}"/>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42321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8949-715A-6642-A720-599698D6856D}"/>
              </a:ext>
            </a:extLst>
          </p:cNvPr>
          <p:cNvSpPr>
            <a:spLocks noGrp="1"/>
          </p:cNvSpPr>
          <p:nvPr>
            <p:ph type="title"/>
          </p:nvPr>
        </p:nvSpPr>
        <p:spPr/>
        <p:txBody>
          <a:bodyPr/>
          <a:lstStyle/>
          <a:p>
            <a:r>
              <a:rPr lang="en-GB"/>
              <a:t>Foundations of Clustering</a:t>
            </a:r>
            <a:endParaRPr lang="en-GB" dirty="0"/>
          </a:p>
        </p:txBody>
      </p:sp>
      <p:sp>
        <p:nvSpPr>
          <p:cNvPr id="3" name="Content Placeholder 2">
            <a:extLst>
              <a:ext uri="{FF2B5EF4-FFF2-40B4-BE49-F238E27FC236}">
                <a16:creationId xmlns:a16="http://schemas.microsoft.com/office/drawing/2014/main" id="{55A84B71-7751-B444-A4F5-BA683EA5EA76}"/>
              </a:ext>
            </a:extLst>
          </p:cNvPr>
          <p:cNvSpPr>
            <a:spLocks noGrp="1"/>
          </p:cNvSpPr>
          <p:nvPr>
            <p:ph idx="1"/>
          </p:nvPr>
        </p:nvSpPr>
        <p:spPr>
          <a:xfrm>
            <a:off x="359626" y="1665066"/>
            <a:ext cx="8481100" cy="4240848"/>
          </a:xfrm>
        </p:spPr>
        <p:txBody>
          <a:bodyPr/>
          <a:lstStyle/>
          <a:p>
            <a:r>
              <a:rPr lang="en-GB" dirty="0"/>
              <a:t>History in propositional probabilistic inference:</a:t>
            </a:r>
          </a:p>
          <a:p>
            <a:pPr lvl="1"/>
            <a:r>
              <a:rPr lang="en-GB" dirty="0"/>
              <a:t>Based on </a:t>
            </a:r>
            <a:r>
              <a:rPr lang="en-GB" dirty="0">
                <a:solidFill>
                  <a:schemeClr val="accent1"/>
                </a:solidFill>
              </a:rPr>
              <a:t>probability propagation </a:t>
            </a:r>
            <a:r>
              <a:rPr lang="en-GB" dirty="0"/>
              <a:t>introduced by Pearl (1988)</a:t>
            </a:r>
          </a:p>
          <a:p>
            <a:pPr lvl="2"/>
            <a:r>
              <a:rPr lang="en-GB" dirty="0"/>
              <a:t>If a BN is a </a:t>
            </a:r>
            <a:r>
              <a:rPr lang="en-GB" dirty="0">
                <a:solidFill>
                  <a:schemeClr val="accent1"/>
                </a:solidFill>
              </a:rPr>
              <a:t>polytree</a:t>
            </a:r>
            <a:r>
              <a:rPr lang="en-GB" dirty="0"/>
              <a:t>, i.e., the underlying undirected graph has no trivial cycles, then </a:t>
            </a:r>
          </a:p>
          <a:p>
            <a:pPr lvl="3"/>
            <a:r>
              <a:rPr lang="en-GB" dirty="0"/>
              <a:t>Treat each node in a BN as a cluster with the random variables of the accompanying conditional probability table as the cluster random variables</a:t>
            </a:r>
          </a:p>
          <a:p>
            <a:pPr lvl="3"/>
            <a:r>
              <a:rPr lang="en-GB" dirty="0"/>
              <a:t>Send messages along the edges (to parents and children), eliminating random variables not occurring in the parent or child nodes</a:t>
            </a:r>
          </a:p>
          <a:p>
            <a:pPr lvl="1"/>
            <a:endParaRPr lang="en-GB" dirty="0"/>
          </a:p>
        </p:txBody>
      </p:sp>
      <p:sp>
        <p:nvSpPr>
          <p:cNvPr id="42" name="Date Placeholder 41">
            <a:extLst>
              <a:ext uri="{FF2B5EF4-FFF2-40B4-BE49-F238E27FC236}">
                <a16:creationId xmlns:a16="http://schemas.microsoft.com/office/drawing/2014/main" id="{8BF1C105-EB83-A843-87E2-F04AF3560994}"/>
              </a:ext>
            </a:extLst>
          </p:cNvPr>
          <p:cNvSpPr>
            <a:spLocks noGrp="1"/>
          </p:cNvSpPr>
          <p:nvPr>
            <p:ph type="dt" sz="half" idx="2"/>
          </p:nvPr>
        </p:nvSpPr>
        <p:spPr/>
        <p:txBody>
          <a:bodyPr/>
          <a:lstStyle/>
          <a:p>
            <a:r>
              <a:rPr lang="en-GB"/>
              <a:t>Exact Inference: LJT</a:t>
            </a:r>
            <a:endParaRPr lang="en-US" dirty="0"/>
          </a:p>
        </p:txBody>
      </p:sp>
      <p:sp>
        <p:nvSpPr>
          <p:cNvPr id="43" name="Footer Placeholder 42">
            <a:extLst>
              <a:ext uri="{FF2B5EF4-FFF2-40B4-BE49-F238E27FC236}">
                <a16:creationId xmlns:a16="http://schemas.microsoft.com/office/drawing/2014/main" id="{342DFE42-F2A5-2C49-8887-D29C89596037}"/>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782BEDAE-FE5E-1341-823B-541B531062AD}"/>
              </a:ext>
            </a:extLst>
          </p:cNvPr>
          <p:cNvSpPr>
            <a:spLocks noGrp="1"/>
          </p:cNvSpPr>
          <p:nvPr>
            <p:ph type="sldNum" sz="quarter" idx="4"/>
          </p:nvPr>
        </p:nvSpPr>
        <p:spPr/>
        <p:txBody>
          <a:bodyPr/>
          <a:lstStyle/>
          <a:p>
            <a:fld id="{67C9959E-8E6B-B04C-9955-EA096F41CA7A}" type="slidenum">
              <a:rPr lang="en-GB" smtClean="0"/>
              <a:pPr/>
              <a:t>64</a:t>
            </a:fld>
            <a:endParaRPr lang="en-GB"/>
          </a:p>
        </p:txBody>
      </p:sp>
      <p:sp>
        <p:nvSpPr>
          <p:cNvPr id="5" name="TextBox 4">
            <a:extLst>
              <a:ext uri="{FF2B5EF4-FFF2-40B4-BE49-F238E27FC236}">
                <a16:creationId xmlns:a16="http://schemas.microsoft.com/office/drawing/2014/main" id="{864578B4-5DDD-3346-88B8-AFE07006B834}"/>
              </a:ext>
            </a:extLst>
          </p:cNvPr>
          <p:cNvSpPr txBox="1"/>
          <p:nvPr/>
        </p:nvSpPr>
        <p:spPr>
          <a:xfrm>
            <a:off x="3458574" y="6292712"/>
            <a:ext cx="6421934" cy="400110"/>
          </a:xfrm>
          <a:prstGeom prst="rect">
            <a:avLst/>
          </a:prstGeom>
          <a:noFill/>
        </p:spPr>
        <p:txBody>
          <a:bodyPr wrap="square" rtlCol="0">
            <a:spAutoFit/>
          </a:bodyPr>
          <a:lstStyle/>
          <a:p>
            <a:r>
              <a:rPr lang="en-GB" sz="1000" dirty="0">
                <a:solidFill>
                  <a:schemeClr val="tx1">
                    <a:lumMod val="60000"/>
                    <a:lumOff val="40000"/>
                  </a:schemeClr>
                </a:solidFill>
              </a:rPr>
              <a:t>Judea Pearl: Reverend Bayes on Inference Engines: A Distributed Hierarchical Approach. In: </a:t>
            </a:r>
            <a:r>
              <a:rPr lang="en-GB" sz="1000" i="1" dirty="0">
                <a:solidFill>
                  <a:schemeClr val="tx1">
                    <a:lumMod val="60000"/>
                    <a:lumOff val="40000"/>
                  </a:schemeClr>
                </a:solidFill>
              </a:rPr>
              <a:t>AAAI-82 Proceedings of the 2</a:t>
            </a:r>
            <a:r>
              <a:rPr lang="en-GB" sz="1000" i="1" baseline="30000" dirty="0">
                <a:solidFill>
                  <a:schemeClr val="tx1">
                    <a:lumMod val="60000"/>
                    <a:lumOff val="40000"/>
                  </a:schemeClr>
                </a:solidFill>
              </a:rPr>
              <a:t>nd</a:t>
            </a:r>
            <a:r>
              <a:rPr lang="en-GB" sz="1000" i="1" dirty="0">
                <a:solidFill>
                  <a:schemeClr val="tx1">
                    <a:lumMod val="60000"/>
                    <a:lumOff val="40000"/>
                  </a:schemeClr>
                </a:solidFill>
              </a:rPr>
              <a:t> National Conference on Artificial Intelligence</a:t>
            </a:r>
            <a:r>
              <a:rPr lang="en-GB" sz="1000" dirty="0">
                <a:solidFill>
                  <a:schemeClr val="tx1">
                    <a:lumMod val="60000"/>
                    <a:lumOff val="40000"/>
                  </a:schemeClr>
                </a:solidFill>
              </a:rPr>
              <a:t>, 1982. </a:t>
            </a:r>
          </a:p>
        </p:txBody>
      </p:sp>
      <p:grpSp>
        <p:nvGrpSpPr>
          <p:cNvPr id="44" name="Group 43">
            <a:extLst>
              <a:ext uri="{FF2B5EF4-FFF2-40B4-BE49-F238E27FC236}">
                <a16:creationId xmlns:a16="http://schemas.microsoft.com/office/drawing/2014/main" id="{ED81649F-6180-624A-A34F-A8D9459443FB}"/>
              </a:ext>
            </a:extLst>
          </p:cNvPr>
          <p:cNvGrpSpPr/>
          <p:nvPr/>
        </p:nvGrpSpPr>
        <p:grpSpPr>
          <a:xfrm>
            <a:off x="9022971" y="1665065"/>
            <a:ext cx="2821029" cy="3798721"/>
            <a:chOff x="8923627" y="1665065"/>
            <a:chExt cx="2821029" cy="3798721"/>
          </a:xfrm>
        </p:grpSpPr>
        <mc:AlternateContent xmlns:mc="http://schemas.openxmlformats.org/markup-compatibility/2006" xmlns:a14="http://schemas.microsoft.com/office/drawing/2010/main">
          <mc:Choice Requires="a14">
            <p:sp>
              <p:nvSpPr>
                <p:cNvPr id="45" name="Rectangle 27">
                  <a:extLst>
                    <a:ext uri="{FF2B5EF4-FFF2-40B4-BE49-F238E27FC236}">
                      <a16:creationId xmlns:a16="http://schemas.microsoft.com/office/drawing/2014/main" id="{06C3CB42-E2CC-D448-892E-DF9743003CB6}"/>
                    </a:ext>
                  </a:extLst>
                </p:cNvPr>
                <p:cNvSpPr>
                  <a:spLocks noChangeArrowheads="1"/>
                </p:cNvSpPr>
                <p:nvPr/>
              </p:nvSpPr>
              <p:spPr bwMode="auto">
                <a:xfrm>
                  <a:off x="9891569" y="2168621"/>
                  <a:ext cx="982187" cy="32624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solidFill>
                                  <a:schemeClr val="accent6"/>
                                </a:solidFill>
                                <a:latin typeface="Cambria Math" panose="02040503050406030204" pitchFamily="18" charset="0"/>
                              </a:rPr>
                            </m:ctrlPr>
                          </m:sSubPr>
                          <m:e>
                            <m:r>
                              <a:rPr lang="el-GR" sz="1400" i="1" dirty="0" smtClean="0">
                                <a:solidFill>
                                  <a:schemeClr val="accent6"/>
                                </a:solidFill>
                                <a:latin typeface="Cambria Math" panose="02040503050406030204" pitchFamily="18" charset="0"/>
                              </a:rPr>
                              <m:t>𝜋</m:t>
                            </m:r>
                          </m:e>
                          <m:sub>
                            <m:sSub>
                              <m:sSubPr>
                                <m:ctrlPr>
                                  <a:rPr lang="de-DE" sz="1400" b="0" i="1" dirty="0" smtClean="0">
                                    <a:solidFill>
                                      <a:schemeClr val="accent6"/>
                                    </a:solidFill>
                                    <a:latin typeface="Cambria Math" panose="02040503050406030204" pitchFamily="18" charset="0"/>
                                  </a:rPr>
                                </m:ctrlPr>
                              </m:sSubPr>
                              <m:e>
                                <m:r>
                                  <a:rPr lang="de-DE" sz="1400" b="0" i="1" dirty="0" smtClean="0">
                                    <a:solidFill>
                                      <a:schemeClr val="accent6"/>
                                    </a:solidFill>
                                    <a:latin typeface="Cambria Math" panose="02040503050406030204" pitchFamily="18" charset="0"/>
                                  </a:rPr>
                                  <m:t>𝑆</m:t>
                                </m:r>
                              </m:e>
                              <m:sub>
                                <m:r>
                                  <a:rPr lang="de-DE" sz="1400" b="0" i="1" dirty="0" smtClean="0">
                                    <a:solidFill>
                                      <a:schemeClr val="accent6"/>
                                    </a:solidFill>
                                    <a:latin typeface="Cambria Math" panose="02040503050406030204" pitchFamily="18" charset="0"/>
                                  </a:rPr>
                                  <m:t>2</m:t>
                                </m:r>
                              </m:sub>
                            </m:sSub>
                            <m:r>
                              <a:rPr lang="de-DE" sz="1400" b="0" i="1" dirty="0" smtClean="0">
                                <a:solidFill>
                                  <a:schemeClr val="accent6"/>
                                </a:solidFill>
                                <a:latin typeface="Cambria Math" panose="02040503050406030204" pitchFamily="18" charset="0"/>
                              </a:rPr>
                              <m:t>𝑅</m:t>
                            </m:r>
                          </m:sub>
                        </m:sSub>
                        <m:d>
                          <m:dPr>
                            <m:ctrlPr>
                              <a:rPr lang="en-US" sz="1400" i="1" dirty="0">
                                <a:solidFill>
                                  <a:schemeClr val="accent6"/>
                                </a:solidFill>
                                <a:latin typeface="Cambria Math" panose="02040503050406030204" pitchFamily="18" charset="0"/>
                              </a:rPr>
                            </m:ctrlPr>
                          </m:dPr>
                          <m:e>
                            <m:sSub>
                              <m:sSubPr>
                                <m:ctrlPr>
                                  <a:rPr lang="de-DE" sz="1400" b="0" i="1" dirty="0" smtClean="0">
                                    <a:solidFill>
                                      <a:schemeClr val="accent6"/>
                                    </a:solidFill>
                                    <a:latin typeface="Cambria Math" panose="02040503050406030204" pitchFamily="18" charset="0"/>
                                  </a:rPr>
                                </m:ctrlPr>
                              </m:sSubPr>
                              <m:e>
                                <m:r>
                                  <a:rPr lang="de-DE" sz="1400" b="0" i="1" dirty="0" smtClean="0">
                                    <a:solidFill>
                                      <a:schemeClr val="accent6"/>
                                    </a:solidFill>
                                    <a:latin typeface="Cambria Math" panose="02040503050406030204" pitchFamily="18" charset="0"/>
                                  </a:rPr>
                                  <m:t>𝑆</m:t>
                                </m:r>
                              </m:e>
                              <m:sub>
                                <m:r>
                                  <a:rPr lang="de-DE" sz="1400" b="0" i="1" dirty="0" smtClean="0">
                                    <a:solidFill>
                                      <a:schemeClr val="accent6"/>
                                    </a:solidFill>
                                    <a:latin typeface="Cambria Math" panose="02040503050406030204" pitchFamily="18" charset="0"/>
                                  </a:rPr>
                                  <m:t>2</m:t>
                                </m:r>
                              </m:sub>
                            </m:sSub>
                          </m:e>
                        </m:d>
                      </m:oMath>
                    </m:oMathPara>
                  </a14:m>
                  <a:endParaRPr lang="en-US" sz="1400" i="1" dirty="0">
                    <a:solidFill>
                      <a:schemeClr val="accent6"/>
                    </a:solidFill>
                  </a:endParaRPr>
                </a:p>
              </p:txBody>
            </p:sp>
          </mc:Choice>
          <mc:Fallback xmlns="">
            <p:sp>
              <p:nvSpPr>
                <p:cNvPr id="137" name="Rectangle 27">
                  <a:extLst>
                    <a:ext uri="{FF2B5EF4-FFF2-40B4-BE49-F238E27FC236}">
                      <a16:creationId xmlns:a16="http://schemas.microsoft.com/office/drawing/2014/main" id="{21FC698C-CDD3-5D44-9AFE-D7F7CB1B55ED}"/>
                    </a:ext>
                  </a:extLst>
                </p:cNvPr>
                <p:cNvSpPr>
                  <a:spLocks noRot="1" noChangeAspect="1" noMove="1" noResize="1" noEditPoints="1" noAdjustHandles="1" noChangeArrowheads="1" noChangeShapeType="1" noTextEdit="1"/>
                </p:cNvSpPr>
                <p:nvPr/>
              </p:nvSpPr>
              <p:spPr bwMode="auto">
                <a:xfrm>
                  <a:off x="9891569" y="2168621"/>
                  <a:ext cx="982187" cy="326243"/>
                </a:xfrm>
                <a:prstGeom prst="rect">
                  <a:avLst/>
                </a:prstGeom>
                <a:blipFill>
                  <a:blip r:embed="rId3"/>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Rectangle 30">
                  <a:extLst>
                    <a:ext uri="{FF2B5EF4-FFF2-40B4-BE49-F238E27FC236}">
                      <a16:creationId xmlns:a16="http://schemas.microsoft.com/office/drawing/2014/main" id="{6A50E3C4-3CD1-A141-BE5C-FEA81603B505}"/>
                    </a:ext>
                  </a:extLst>
                </p:cNvPr>
                <p:cNvSpPr>
                  <a:spLocks noChangeArrowheads="1"/>
                </p:cNvSpPr>
                <p:nvPr/>
              </p:nvSpPr>
              <p:spPr bwMode="auto">
                <a:xfrm>
                  <a:off x="9003387" y="3802301"/>
                  <a:ext cx="827791" cy="32624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lumMod val="50000"/>
                                    <a:lumOff val="50000"/>
                                  </a:schemeClr>
                                </a:solidFill>
                                <a:latin typeface="Cambria Math" panose="02040503050406030204" pitchFamily="18" charset="0"/>
                              </a:rPr>
                            </m:ctrlPr>
                          </m:sSubPr>
                          <m:e>
                            <m:r>
                              <a:rPr lang="el-GR" sz="1400" i="1" dirty="0" smtClean="0">
                                <a:solidFill>
                                  <a:schemeClr val="tx1">
                                    <a:lumMod val="50000"/>
                                    <a:lumOff val="50000"/>
                                  </a:schemeClr>
                                </a:solidFill>
                                <a:latin typeface="Cambria Math" panose="02040503050406030204" pitchFamily="18" charset="0"/>
                              </a:rPr>
                              <m:t>𝜋</m:t>
                            </m:r>
                          </m:e>
                          <m:sub>
                            <m:r>
                              <a:rPr lang="de-DE" sz="1400" b="0" i="1" dirty="0" smtClean="0">
                                <a:solidFill>
                                  <a:schemeClr val="tx1">
                                    <a:lumMod val="50000"/>
                                    <a:lumOff val="50000"/>
                                  </a:schemeClr>
                                </a:solidFill>
                                <a:latin typeface="Cambria Math" panose="02040503050406030204" pitchFamily="18" charset="0"/>
                              </a:rPr>
                              <m:t>𝑅</m:t>
                            </m:r>
                            <m:sSub>
                              <m:sSubPr>
                                <m:ctrlPr>
                                  <a:rPr lang="de-DE" sz="1400" b="0" i="1" dirty="0" smtClean="0">
                                    <a:solidFill>
                                      <a:schemeClr val="tx1">
                                        <a:lumMod val="50000"/>
                                        <a:lumOff val="50000"/>
                                      </a:schemeClr>
                                    </a:solidFill>
                                    <a:latin typeface="Cambria Math" panose="02040503050406030204" pitchFamily="18" charset="0"/>
                                  </a:rPr>
                                </m:ctrlPr>
                              </m:sSubPr>
                              <m:e>
                                <m:r>
                                  <a:rPr lang="de-DE" sz="1400" b="0" i="1" dirty="0" smtClean="0">
                                    <a:solidFill>
                                      <a:schemeClr val="tx1">
                                        <a:lumMod val="50000"/>
                                        <a:lumOff val="50000"/>
                                      </a:schemeClr>
                                    </a:solidFill>
                                    <a:latin typeface="Cambria Math" panose="02040503050406030204" pitchFamily="18" charset="0"/>
                                  </a:rPr>
                                  <m:t>𝑇</m:t>
                                </m:r>
                              </m:e>
                              <m:sub>
                                <m:r>
                                  <a:rPr lang="de-DE" sz="1400" b="0" i="1" dirty="0" smtClean="0">
                                    <a:solidFill>
                                      <a:schemeClr val="tx1">
                                        <a:lumMod val="50000"/>
                                        <a:lumOff val="50000"/>
                                      </a:schemeClr>
                                    </a:solidFill>
                                    <a:latin typeface="Cambria Math" panose="02040503050406030204" pitchFamily="18" charset="0"/>
                                  </a:rPr>
                                  <m:t>1</m:t>
                                </m:r>
                              </m:sub>
                            </m:sSub>
                          </m:sub>
                        </m:sSub>
                        <m:d>
                          <m:dPr>
                            <m:ctrlPr>
                              <a:rPr lang="en-US" sz="1400" i="1" dirty="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𝑅</m:t>
                            </m:r>
                          </m:e>
                        </m:d>
                      </m:oMath>
                    </m:oMathPara>
                  </a14:m>
                  <a:endParaRPr lang="en-US" sz="1400" i="1" dirty="0">
                    <a:solidFill>
                      <a:schemeClr val="tx1">
                        <a:lumMod val="50000"/>
                        <a:lumOff val="50000"/>
                      </a:schemeClr>
                    </a:solidFill>
                  </a:endParaRPr>
                </a:p>
              </p:txBody>
            </p:sp>
          </mc:Choice>
          <mc:Fallback xmlns="">
            <p:sp>
              <p:nvSpPr>
                <p:cNvPr id="138" name="Rectangle 30">
                  <a:extLst>
                    <a:ext uri="{FF2B5EF4-FFF2-40B4-BE49-F238E27FC236}">
                      <a16:creationId xmlns:a16="http://schemas.microsoft.com/office/drawing/2014/main" id="{D6B4839E-7DFF-344A-9731-D1432A04E2DB}"/>
                    </a:ext>
                  </a:extLst>
                </p:cNvPr>
                <p:cNvSpPr>
                  <a:spLocks noRot="1" noChangeAspect="1" noMove="1" noResize="1" noEditPoints="1" noAdjustHandles="1" noChangeArrowheads="1" noChangeShapeType="1" noTextEdit="1"/>
                </p:cNvSpPr>
                <p:nvPr/>
              </p:nvSpPr>
              <p:spPr bwMode="auto">
                <a:xfrm>
                  <a:off x="9003387" y="3802301"/>
                  <a:ext cx="827791" cy="326243"/>
                </a:xfrm>
                <a:prstGeom prst="rect">
                  <a:avLst/>
                </a:prstGeom>
                <a:blipFill>
                  <a:blip r:embed="rId4"/>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Rectangle 35">
                  <a:extLst>
                    <a:ext uri="{FF2B5EF4-FFF2-40B4-BE49-F238E27FC236}">
                      <a16:creationId xmlns:a16="http://schemas.microsoft.com/office/drawing/2014/main" id="{E45BF602-54B9-CB4C-BF57-AF2A619F14D0}"/>
                    </a:ext>
                  </a:extLst>
                </p:cNvPr>
                <p:cNvSpPr>
                  <a:spLocks noChangeArrowheads="1"/>
                </p:cNvSpPr>
                <p:nvPr/>
              </p:nvSpPr>
              <p:spPr bwMode="auto">
                <a:xfrm>
                  <a:off x="10451024" y="3802300"/>
                  <a:ext cx="930280" cy="32624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lumMod val="50000"/>
                                    <a:lumOff val="50000"/>
                                  </a:schemeClr>
                                </a:solidFill>
                                <a:latin typeface="Cambria Math" panose="02040503050406030204" pitchFamily="18" charset="0"/>
                              </a:rPr>
                            </m:ctrlPr>
                          </m:sSubPr>
                          <m:e>
                            <m:r>
                              <a:rPr lang="el-GR" sz="1400" i="1" dirty="0" smtClean="0">
                                <a:solidFill>
                                  <a:schemeClr val="tx1">
                                    <a:lumMod val="50000"/>
                                    <a:lumOff val="50000"/>
                                  </a:schemeClr>
                                </a:solidFill>
                                <a:latin typeface="Cambria Math" panose="02040503050406030204" pitchFamily="18" charset="0"/>
                              </a:rPr>
                              <m:t>𝜋</m:t>
                            </m:r>
                          </m:e>
                          <m:sub>
                            <m:r>
                              <a:rPr lang="de-DE" sz="1400" b="0" i="1" dirty="0" smtClean="0">
                                <a:solidFill>
                                  <a:schemeClr val="tx1">
                                    <a:lumMod val="50000"/>
                                    <a:lumOff val="50000"/>
                                  </a:schemeClr>
                                </a:solidFill>
                                <a:latin typeface="Cambria Math" panose="02040503050406030204" pitchFamily="18" charset="0"/>
                              </a:rPr>
                              <m:t>𝑅</m:t>
                            </m:r>
                            <m:sSub>
                              <m:sSubPr>
                                <m:ctrlPr>
                                  <a:rPr lang="de-DE" sz="1400" b="0" i="1" dirty="0" smtClean="0">
                                    <a:solidFill>
                                      <a:schemeClr val="tx1">
                                        <a:lumMod val="50000"/>
                                        <a:lumOff val="50000"/>
                                      </a:schemeClr>
                                    </a:solidFill>
                                    <a:latin typeface="Cambria Math" panose="02040503050406030204" pitchFamily="18" charset="0"/>
                                  </a:rPr>
                                </m:ctrlPr>
                              </m:sSubPr>
                              <m:e>
                                <m:r>
                                  <a:rPr lang="de-DE" sz="1400" b="0" i="1" dirty="0" smtClean="0">
                                    <a:solidFill>
                                      <a:schemeClr val="tx1">
                                        <a:lumMod val="50000"/>
                                        <a:lumOff val="50000"/>
                                      </a:schemeClr>
                                    </a:solidFill>
                                    <a:latin typeface="Cambria Math" panose="02040503050406030204" pitchFamily="18" charset="0"/>
                                  </a:rPr>
                                  <m:t>𝑇</m:t>
                                </m:r>
                              </m:e>
                              <m:sub>
                                <m:r>
                                  <a:rPr lang="de-DE" sz="1400" b="0" i="1" dirty="0" smtClean="0">
                                    <a:solidFill>
                                      <a:schemeClr val="tx1">
                                        <a:lumMod val="50000"/>
                                        <a:lumOff val="50000"/>
                                      </a:schemeClr>
                                    </a:solidFill>
                                    <a:latin typeface="Cambria Math" panose="02040503050406030204" pitchFamily="18" charset="0"/>
                                  </a:rPr>
                                  <m:t>2</m:t>
                                </m:r>
                              </m:sub>
                            </m:sSub>
                          </m:sub>
                        </m:sSub>
                        <m:d>
                          <m:dPr>
                            <m:ctrlPr>
                              <a:rPr lang="en-US" sz="1400" i="1" dirty="0">
                                <a:solidFill>
                                  <a:schemeClr val="tx1">
                                    <a:lumMod val="50000"/>
                                    <a:lumOff val="50000"/>
                                  </a:schemeClr>
                                </a:solidFill>
                                <a:latin typeface="Cambria Math" panose="02040503050406030204" pitchFamily="18" charset="0"/>
                              </a:rPr>
                            </m:ctrlPr>
                          </m:dPr>
                          <m:e>
                            <m:r>
                              <a:rPr lang="de-DE" sz="1400" b="0" i="1" dirty="0" smtClean="0">
                                <a:solidFill>
                                  <a:schemeClr val="tx1">
                                    <a:lumMod val="50000"/>
                                    <a:lumOff val="50000"/>
                                  </a:schemeClr>
                                </a:solidFill>
                                <a:latin typeface="Cambria Math" panose="02040503050406030204" pitchFamily="18" charset="0"/>
                              </a:rPr>
                              <m:t>𝑅</m:t>
                            </m:r>
                          </m:e>
                        </m:d>
                      </m:oMath>
                    </m:oMathPara>
                  </a14:m>
                  <a:endParaRPr lang="en-US" sz="1400" i="1" dirty="0">
                    <a:solidFill>
                      <a:schemeClr val="tx1">
                        <a:lumMod val="50000"/>
                        <a:lumOff val="50000"/>
                      </a:schemeClr>
                    </a:solidFill>
                  </a:endParaRPr>
                </a:p>
              </p:txBody>
            </p:sp>
          </mc:Choice>
          <mc:Fallback xmlns="">
            <p:sp>
              <p:nvSpPr>
                <p:cNvPr id="139" name="Rectangle 35">
                  <a:extLst>
                    <a:ext uri="{FF2B5EF4-FFF2-40B4-BE49-F238E27FC236}">
                      <a16:creationId xmlns:a16="http://schemas.microsoft.com/office/drawing/2014/main" id="{9EECEDC8-145C-1143-B7B4-3C823228E4E6}"/>
                    </a:ext>
                  </a:extLst>
                </p:cNvPr>
                <p:cNvSpPr>
                  <a:spLocks noRot="1" noChangeAspect="1" noMove="1" noResize="1" noEditPoints="1" noAdjustHandles="1" noChangeArrowheads="1" noChangeShapeType="1" noTextEdit="1"/>
                </p:cNvSpPr>
                <p:nvPr/>
              </p:nvSpPr>
              <p:spPr bwMode="auto">
                <a:xfrm>
                  <a:off x="10451024" y="3802300"/>
                  <a:ext cx="930280" cy="326243"/>
                </a:xfrm>
                <a:prstGeom prst="rect">
                  <a:avLst/>
                </a:prstGeom>
                <a:blipFill>
                  <a:blip r:embed="rId5"/>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Rectangle 36">
                  <a:extLst>
                    <a:ext uri="{FF2B5EF4-FFF2-40B4-BE49-F238E27FC236}">
                      <a16:creationId xmlns:a16="http://schemas.microsoft.com/office/drawing/2014/main" id="{3AB50DDD-3A80-4C46-B439-0AD51350846C}"/>
                    </a:ext>
                  </a:extLst>
                </p:cNvPr>
                <p:cNvSpPr>
                  <a:spLocks noChangeArrowheads="1"/>
                </p:cNvSpPr>
                <p:nvPr/>
              </p:nvSpPr>
              <p:spPr bwMode="auto">
                <a:xfrm>
                  <a:off x="9319462" y="1942175"/>
                  <a:ext cx="996027" cy="32624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solidFill>
                                  <a:schemeClr val="accent6"/>
                                </a:solidFill>
                                <a:latin typeface="Cambria Math" panose="02040503050406030204" pitchFamily="18" charset="0"/>
                              </a:rPr>
                            </m:ctrlPr>
                          </m:sSubPr>
                          <m:e>
                            <m:r>
                              <a:rPr lang="el-GR" sz="1400" i="1" dirty="0" smtClean="0">
                                <a:solidFill>
                                  <a:schemeClr val="accent6"/>
                                </a:solidFill>
                                <a:latin typeface="Cambria Math" panose="02040503050406030204" pitchFamily="18" charset="0"/>
                              </a:rPr>
                              <m:t>𝜋</m:t>
                            </m:r>
                          </m:e>
                          <m:sub>
                            <m:sSub>
                              <m:sSubPr>
                                <m:ctrlPr>
                                  <a:rPr lang="de-DE" sz="1400" b="0" i="1" dirty="0" smtClean="0">
                                    <a:solidFill>
                                      <a:schemeClr val="accent6"/>
                                    </a:solidFill>
                                    <a:latin typeface="Cambria Math" panose="02040503050406030204" pitchFamily="18" charset="0"/>
                                  </a:rPr>
                                </m:ctrlPr>
                              </m:sSubPr>
                              <m:e>
                                <m:r>
                                  <a:rPr lang="de-DE" sz="1400" b="0" i="1" dirty="0" smtClean="0">
                                    <a:solidFill>
                                      <a:schemeClr val="accent6"/>
                                    </a:solidFill>
                                    <a:latin typeface="Cambria Math" panose="02040503050406030204" pitchFamily="18" charset="0"/>
                                  </a:rPr>
                                  <m:t>𝑆</m:t>
                                </m:r>
                              </m:e>
                              <m:sub>
                                <m:r>
                                  <a:rPr lang="de-DE" sz="1400" b="0" i="1" dirty="0" smtClean="0">
                                    <a:solidFill>
                                      <a:schemeClr val="accent6"/>
                                    </a:solidFill>
                                    <a:latin typeface="Cambria Math" panose="02040503050406030204" pitchFamily="18" charset="0"/>
                                  </a:rPr>
                                  <m:t>1</m:t>
                                </m:r>
                              </m:sub>
                            </m:sSub>
                            <m:r>
                              <a:rPr lang="de-DE" sz="1400" b="0" i="1" dirty="0" smtClean="0">
                                <a:solidFill>
                                  <a:schemeClr val="accent6"/>
                                </a:solidFill>
                                <a:latin typeface="Cambria Math" panose="02040503050406030204" pitchFamily="18" charset="0"/>
                              </a:rPr>
                              <m:t>𝑅</m:t>
                            </m:r>
                          </m:sub>
                        </m:sSub>
                        <m:d>
                          <m:dPr>
                            <m:ctrlPr>
                              <a:rPr lang="en-US" sz="1400" i="1" dirty="0">
                                <a:solidFill>
                                  <a:schemeClr val="accent6"/>
                                </a:solidFill>
                                <a:latin typeface="Cambria Math" panose="02040503050406030204" pitchFamily="18" charset="0"/>
                              </a:rPr>
                            </m:ctrlPr>
                          </m:dPr>
                          <m:e>
                            <m:sSub>
                              <m:sSubPr>
                                <m:ctrlPr>
                                  <a:rPr lang="de-DE" sz="1400" b="0" i="1" dirty="0" smtClean="0">
                                    <a:solidFill>
                                      <a:schemeClr val="accent6"/>
                                    </a:solidFill>
                                    <a:latin typeface="Cambria Math" panose="02040503050406030204" pitchFamily="18" charset="0"/>
                                  </a:rPr>
                                </m:ctrlPr>
                              </m:sSubPr>
                              <m:e>
                                <m:r>
                                  <a:rPr lang="de-DE" sz="1400" b="0" i="1" dirty="0" smtClean="0">
                                    <a:solidFill>
                                      <a:schemeClr val="accent6"/>
                                    </a:solidFill>
                                    <a:latin typeface="Cambria Math" panose="02040503050406030204" pitchFamily="18" charset="0"/>
                                  </a:rPr>
                                  <m:t>𝑆</m:t>
                                </m:r>
                              </m:e>
                              <m:sub>
                                <m:r>
                                  <a:rPr lang="de-DE" sz="1400" b="0" i="1" dirty="0" smtClean="0">
                                    <a:solidFill>
                                      <a:schemeClr val="accent6"/>
                                    </a:solidFill>
                                    <a:latin typeface="Cambria Math" panose="02040503050406030204" pitchFamily="18" charset="0"/>
                                  </a:rPr>
                                  <m:t>1</m:t>
                                </m:r>
                              </m:sub>
                            </m:sSub>
                          </m:e>
                        </m:d>
                      </m:oMath>
                    </m:oMathPara>
                  </a14:m>
                  <a:endParaRPr lang="en-US" sz="1400" i="1" dirty="0">
                    <a:solidFill>
                      <a:schemeClr val="accent6"/>
                    </a:solidFill>
                  </a:endParaRPr>
                </a:p>
              </p:txBody>
            </p:sp>
          </mc:Choice>
          <mc:Fallback xmlns="">
            <p:sp>
              <p:nvSpPr>
                <p:cNvPr id="140" name="Rectangle 36">
                  <a:extLst>
                    <a:ext uri="{FF2B5EF4-FFF2-40B4-BE49-F238E27FC236}">
                      <a16:creationId xmlns:a16="http://schemas.microsoft.com/office/drawing/2014/main" id="{37DE4BB8-F06A-0E47-9D9C-793D879F5B01}"/>
                    </a:ext>
                  </a:extLst>
                </p:cNvPr>
                <p:cNvSpPr>
                  <a:spLocks noRot="1" noChangeAspect="1" noMove="1" noResize="1" noEditPoints="1" noAdjustHandles="1" noChangeArrowheads="1" noChangeShapeType="1" noTextEdit="1"/>
                </p:cNvSpPr>
                <p:nvPr/>
              </p:nvSpPr>
              <p:spPr bwMode="auto">
                <a:xfrm>
                  <a:off x="9319462" y="1942175"/>
                  <a:ext cx="996027" cy="326243"/>
                </a:xfrm>
                <a:prstGeom prst="rect">
                  <a:avLst/>
                </a:prstGeom>
                <a:blipFill>
                  <a:blip r:embed="rId6"/>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Rectangle 37">
                  <a:extLst>
                    <a:ext uri="{FF2B5EF4-FFF2-40B4-BE49-F238E27FC236}">
                      <a16:creationId xmlns:a16="http://schemas.microsoft.com/office/drawing/2014/main" id="{CDF4F253-D0BF-944F-B41F-8B3FCDB84429}"/>
                    </a:ext>
                  </a:extLst>
                </p:cNvPr>
                <p:cNvSpPr>
                  <a:spLocks noChangeArrowheads="1"/>
                </p:cNvSpPr>
                <p:nvPr/>
              </p:nvSpPr>
              <p:spPr bwMode="auto">
                <a:xfrm>
                  <a:off x="8923627" y="2913786"/>
                  <a:ext cx="865942" cy="32624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lumMod val="50000"/>
                                    <a:lumOff val="50000"/>
                                  </a:schemeClr>
                                </a:solidFill>
                                <a:latin typeface="Cambria Math" panose="02040503050406030204" pitchFamily="18" charset="0"/>
                              </a:rPr>
                            </m:ctrlPr>
                          </m:sSubPr>
                          <m:e>
                            <m:r>
                              <a:rPr lang="el-GR" sz="1400" i="1" dirty="0" smtClean="0">
                                <a:solidFill>
                                  <a:schemeClr val="tx1">
                                    <a:lumMod val="50000"/>
                                    <a:lumOff val="50000"/>
                                  </a:schemeClr>
                                </a:solidFill>
                                <a:latin typeface="Cambria Math" panose="02040503050406030204" pitchFamily="18" charset="0"/>
                              </a:rPr>
                              <m:t>𝜆</m:t>
                            </m:r>
                          </m:e>
                          <m:sub>
                            <m:r>
                              <a:rPr lang="de-DE" sz="1400" b="0" i="1" dirty="0" smtClean="0">
                                <a:solidFill>
                                  <a:schemeClr val="tx1">
                                    <a:lumMod val="50000"/>
                                    <a:lumOff val="50000"/>
                                  </a:schemeClr>
                                </a:solidFill>
                                <a:latin typeface="Cambria Math" panose="02040503050406030204" pitchFamily="18" charset="0"/>
                              </a:rPr>
                              <m:t>𝑅</m:t>
                            </m:r>
                            <m:sSub>
                              <m:sSubPr>
                                <m:ctrlPr>
                                  <a:rPr lang="de-DE" sz="1400" b="0" i="1" dirty="0" smtClean="0">
                                    <a:solidFill>
                                      <a:schemeClr val="tx1">
                                        <a:lumMod val="50000"/>
                                        <a:lumOff val="50000"/>
                                      </a:schemeClr>
                                    </a:solidFill>
                                    <a:latin typeface="Cambria Math" panose="02040503050406030204" pitchFamily="18" charset="0"/>
                                  </a:rPr>
                                </m:ctrlPr>
                              </m:sSubPr>
                              <m:e>
                                <m:r>
                                  <a:rPr lang="de-DE" sz="1400" b="0" i="1" dirty="0" smtClean="0">
                                    <a:solidFill>
                                      <a:schemeClr val="tx1">
                                        <a:lumMod val="50000"/>
                                        <a:lumOff val="50000"/>
                                      </a:schemeClr>
                                    </a:solidFill>
                                    <a:latin typeface="Cambria Math" panose="02040503050406030204" pitchFamily="18" charset="0"/>
                                  </a:rPr>
                                  <m:t>𝑆</m:t>
                                </m:r>
                              </m:e>
                              <m:sub>
                                <m:r>
                                  <a:rPr lang="de-DE" sz="1400" b="0" i="1" dirty="0" smtClean="0">
                                    <a:solidFill>
                                      <a:schemeClr val="tx1">
                                        <a:lumMod val="50000"/>
                                        <a:lumOff val="50000"/>
                                      </a:schemeClr>
                                    </a:solidFill>
                                    <a:latin typeface="Cambria Math" panose="02040503050406030204" pitchFamily="18" charset="0"/>
                                  </a:rPr>
                                  <m:t>1</m:t>
                                </m:r>
                              </m:sub>
                            </m:sSub>
                          </m:sub>
                        </m:sSub>
                        <m:d>
                          <m:dPr>
                            <m:ctrlPr>
                              <a:rPr lang="en-US" sz="1400" i="1" dirty="0">
                                <a:solidFill>
                                  <a:schemeClr val="tx1">
                                    <a:lumMod val="50000"/>
                                    <a:lumOff val="50000"/>
                                  </a:schemeClr>
                                </a:solidFill>
                                <a:latin typeface="Cambria Math" panose="02040503050406030204" pitchFamily="18" charset="0"/>
                              </a:rPr>
                            </m:ctrlPr>
                          </m:dPr>
                          <m:e>
                            <m:sSub>
                              <m:sSubPr>
                                <m:ctrlPr>
                                  <a:rPr lang="de-DE" sz="1400" i="1" dirty="0">
                                    <a:solidFill>
                                      <a:schemeClr val="tx1">
                                        <a:lumMod val="50000"/>
                                        <a:lumOff val="50000"/>
                                      </a:schemeClr>
                                    </a:solidFill>
                                    <a:latin typeface="Cambria Math" panose="02040503050406030204" pitchFamily="18" charset="0"/>
                                  </a:rPr>
                                </m:ctrlPr>
                              </m:sSubPr>
                              <m:e>
                                <m:r>
                                  <a:rPr lang="de-DE" sz="1400" b="0" i="1" dirty="0" smtClean="0">
                                    <a:solidFill>
                                      <a:schemeClr val="tx1">
                                        <a:lumMod val="50000"/>
                                        <a:lumOff val="50000"/>
                                      </a:schemeClr>
                                    </a:solidFill>
                                    <a:latin typeface="Cambria Math" panose="02040503050406030204" pitchFamily="18" charset="0"/>
                                  </a:rPr>
                                  <m:t>𝑆</m:t>
                                </m:r>
                              </m:e>
                              <m:sub>
                                <m:r>
                                  <a:rPr lang="de-DE" sz="1400" b="0" i="1" dirty="0" smtClean="0">
                                    <a:solidFill>
                                      <a:schemeClr val="tx1">
                                        <a:lumMod val="50000"/>
                                        <a:lumOff val="50000"/>
                                      </a:schemeClr>
                                    </a:solidFill>
                                    <a:latin typeface="Cambria Math" panose="02040503050406030204" pitchFamily="18" charset="0"/>
                                  </a:rPr>
                                  <m:t>1</m:t>
                                </m:r>
                              </m:sub>
                            </m:sSub>
                          </m:e>
                        </m:d>
                      </m:oMath>
                    </m:oMathPara>
                  </a14:m>
                  <a:endParaRPr lang="en-US" sz="1400" i="1" dirty="0">
                    <a:solidFill>
                      <a:schemeClr val="tx1">
                        <a:lumMod val="50000"/>
                        <a:lumOff val="50000"/>
                      </a:schemeClr>
                    </a:solidFill>
                  </a:endParaRPr>
                </a:p>
              </p:txBody>
            </p:sp>
          </mc:Choice>
          <mc:Fallback xmlns="">
            <p:sp>
              <p:nvSpPr>
                <p:cNvPr id="141" name="Rectangle 37">
                  <a:extLst>
                    <a:ext uri="{FF2B5EF4-FFF2-40B4-BE49-F238E27FC236}">
                      <a16:creationId xmlns:a16="http://schemas.microsoft.com/office/drawing/2014/main" id="{E9D18455-715D-994B-B663-52E655720E00}"/>
                    </a:ext>
                  </a:extLst>
                </p:cNvPr>
                <p:cNvSpPr>
                  <a:spLocks noRot="1" noChangeAspect="1" noMove="1" noResize="1" noEditPoints="1" noAdjustHandles="1" noChangeArrowheads="1" noChangeShapeType="1" noTextEdit="1"/>
                </p:cNvSpPr>
                <p:nvPr/>
              </p:nvSpPr>
              <p:spPr bwMode="auto">
                <a:xfrm>
                  <a:off x="8923627" y="2913786"/>
                  <a:ext cx="865942" cy="326243"/>
                </a:xfrm>
                <a:prstGeom prst="rect">
                  <a:avLst/>
                </a:prstGeom>
                <a:blipFill>
                  <a:blip r:embed="rId7"/>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Rectangle 38">
                  <a:extLst>
                    <a:ext uri="{FF2B5EF4-FFF2-40B4-BE49-F238E27FC236}">
                      <a16:creationId xmlns:a16="http://schemas.microsoft.com/office/drawing/2014/main" id="{55DD728E-0577-124F-B50F-F761BF3E58CC}"/>
                    </a:ext>
                  </a:extLst>
                </p:cNvPr>
                <p:cNvSpPr>
                  <a:spLocks noChangeArrowheads="1"/>
                </p:cNvSpPr>
                <p:nvPr/>
              </p:nvSpPr>
              <p:spPr bwMode="auto">
                <a:xfrm>
                  <a:off x="10076803" y="4780249"/>
                  <a:ext cx="821379" cy="32624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solidFill>
                                  <a:schemeClr val="accent2"/>
                                </a:solidFill>
                                <a:latin typeface="Cambria Math" panose="02040503050406030204" pitchFamily="18" charset="0"/>
                              </a:rPr>
                            </m:ctrlPr>
                          </m:sSubPr>
                          <m:e>
                            <m:r>
                              <a:rPr lang="el-GR" sz="1400" i="1" dirty="0" smtClean="0">
                                <a:solidFill>
                                  <a:schemeClr val="accent2"/>
                                </a:solidFill>
                                <a:latin typeface="Cambria Math" panose="02040503050406030204" pitchFamily="18" charset="0"/>
                              </a:rPr>
                              <m:t>𝜆</m:t>
                            </m:r>
                          </m:e>
                          <m:sub>
                            <m:sSub>
                              <m:sSubPr>
                                <m:ctrlPr>
                                  <a:rPr lang="de-DE" sz="1400" b="0" i="1" dirty="0" smtClean="0">
                                    <a:solidFill>
                                      <a:schemeClr val="accent2"/>
                                    </a:solidFill>
                                    <a:latin typeface="Cambria Math" panose="02040503050406030204" pitchFamily="18" charset="0"/>
                                  </a:rPr>
                                </m:ctrlPr>
                              </m:sSubPr>
                              <m:e>
                                <m:r>
                                  <a:rPr lang="de-DE" sz="1400" b="0" i="1" dirty="0" smtClean="0">
                                    <a:solidFill>
                                      <a:schemeClr val="accent2"/>
                                    </a:solidFill>
                                    <a:latin typeface="Cambria Math" panose="02040503050406030204" pitchFamily="18" charset="0"/>
                                  </a:rPr>
                                  <m:t>𝑇</m:t>
                                </m:r>
                              </m:e>
                              <m:sub>
                                <m:r>
                                  <a:rPr lang="de-DE" sz="1400" b="0" i="1" dirty="0" smtClean="0">
                                    <a:solidFill>
                                      <a:schemeClr val="accent2"/>
                                    </a:solidFill>
                                    <a:latin typeface="Cambria Math" panose="02040503050406030204" pitchFamily="18" charset="0"/>
                                  </a:rPr>
                                  <m:t>2</m:t>
                                </m:r>
                              </m:sub>
                            </m:sSub>
                            <m:r>
                              <a:rPr lang="de-DE" sz="1400" b="0" i="1" dirty="0" smtClean="0">
                                <a:solidFill>
                                  <a:schemeClr val="accent2"/>
                                </a:solidFill>
                                <a:latin typeface="Cambria Math" panose="02040503050406030204" pitchFamily="18" charset="0"/>
                              </a:rPr>
                              <m:t>𝑅</m:t>
                            </m:r>
                          </m:sub>
                        </m:sSub>
                        <m:d>
                          <m:dPr>
                            <m:ctrlPr>
                              <a:rPr lang="en-US" sz="1400" i="1" dirty="0">
                                <a:solidFill>
                                  <a:schemeClr val="accent2"/>
                                </a:solidFill>
                                <a:latin typeface="Cambria Math" panose="02040503050406030204" pitchFamily="18" charset="0"/>
                              </a:rPr>
                            </m:ctrlPr>
                          </m:dPr>
                          <m:e>
                            <m:r>
                              <a:rPr lang="de-DE" sz="1400" b="0" i="1" dirty="0" smtClean="0">
                                <a:solidFill>
                                  <a:schemeClr val="accent2"/>
                                </a:solidFill>
                                <a:latin typeface="Cambria Math" panose="02040503050406030204" pitchFamily="18" charset="0"/>
                              </a:rPr>
                              <m:t>𝑅</m:t>
                            </m:r>
                          </m:e>
                        </m:d>
                      </m:oMath>
                    </m:oMathPara>
                  </a14:m>
                  <a:endParaRPr lang="en-US" sz="1400" i="1" dirty="0">
                    <a:solidFill>
                      <a:schemeClr val="accent2"/>
                    </a:solidFill>
                  </a:endParaRPr>
                </a:p>
              </p:txBody>
            </p:sp>
          </mc:Choice>
          <mc:Fallback xmlns="">
            <p:sp>
              <p:nvSpPr>
                <p:cNvPr id="142" name="Rectangle 38">
                  <a:extLst>
                    <a:ext uri="{FF2B5EF4-FFF2-40B4-BE49-F238E27FC236}">
                      <a16:creationId xmlns:a16="http://schemas.microsoft.com/office/drawing/2014/main" id="{981523FE-E686-9149-87F4-6BB33E4BD237}"/>
                    </a:ext>
                  </a:extLst>
                </p:cNvPr>
                <p:cNvSpPr>
                  <a:spLocks noRot="1" noChangeAspect="1" noMove="1" noResize="1" noEditPoints="1" noAdjustHandles="1" noChangeArrowheads="1" noChangeShapeType="1" noTextEdit="1"/>
                </p:cNvSpPr>
                <p:nvPr/>
              </p:nvSpPr>
              <p:spPr bwMode="auto">
                <a:xfrm>
                  <a:off x="10076803" y="4780249"/>
                  <a:ext cx="821379" cy="326243"/>
                </a:xfrm>
                <a:prstGeom prst="rect">
                  <a:avLst/>
                </a:prstGeom>
                <a:blipFill>
                  <a:blip r:embed="rId8"/>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Rectangle 41">
                  <a:extLst>
                    <a:ext uri="{FF2B5EF4-FFF2-40B4-BE49-F238E27FC236}">
                      <a16:creationId xmlns:a16="http://schemas.microsoft.com/office/drawing/2014/main" id="{30E8C41D-7C6B-D443-B964-E887BE66E5E8}"/>
                    </a:ext>
                  </a:extLst>
                </p:cNvPr>
                <p:cNvSpPr>
                  <a:spLocks noChangeArrowheads="1"/>
                </p:cNvSpPr>
                <p:nvPr/>
              </p:nvSpPr>
              <p:spPr bwMode="auto">
                <a:xfrm>
                  <a:off x="9601495" y="4533993"/>
                  <a:ext cx="821379" cy="32624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solidFill>
                                  <a:schemeClr val="accent2"/>
                                </a:solidFill>
                                <a:latin typeface="Cambria Math" panose="02040503050406030204" pitchFamily="18" charset="0"/>
                              </a:rPr>
                            </m:ctrlPr>
                          </m:sSubPr>
                          <m:e>
                            <m:r>
                              <a:rPr lang="el-GR" sz="1400" i="1" dirty="0" smtClean="0">
                                <a:solidFill>
                                  <a:schemeClr val="accent2"/>
                                </a:solidFill>
                                <a:latin typeface="Cambria Math" panose="02040503050406030204" pitchFamily="18" charset="0"/>
                              </a:rPr>
                              <m:t>𝜆</m:t>
                            </m:r>
                          </m:e>
                          <m:sub>
                            <m:sSub>
                              <m:sSubPr>
                                <m:ctrlPr>
                                  <a:rPr lang="de-DE" sz="1400" b="0" i="1" dirty="0" smtClean="0">
                                    <a:solidFill>
                                      <a:schemeClr val="accent2"/>
                                    </a:solidFill>
                                    <a:latin typeface="Cambria Math" panose="02040503050406030204" pitchFamily="18" charset="0"/>
                                  </a:rPr>
                                </m:ctrlPr>
                              </m:sSubPr>
                              <m:e>
                                <m:r>
                                  <a:rPr lang="de-DE" sz="1400" b="0" i="1" dirty="0" smtClean="0">
                                    <a:solidFill>
                                      <a:schemeClr val="accent2"/>
                                    </a:solidFill>
                                    <a:latin typeface="Cambria Math" panose="02040503050406030204" pitchFamily="18" charset="0"/>
                                  </a:rPr>
                                  <m:t>𝑇</m:t>
                                </m:r>
                              </m:e>
                              <m:sub>
                                <m:r>
                                  <a:rPr lang="de-DE" sz="1400" b="0" i="1" dirty="0" smtClean="0">
                                    <a:solidFill>
                                      <a:schemeClr val="accent2"/>
                                    </a:solidFill>
                                    <a:latin typeface="Cambria Math" panose="02040503050406030204" pitchFamily="18" charset="0"/>
                                  </a:rPr>
                                  <m:t>1</m:t>
                                </m:r>
                              </m:sub>
                            </m:sSub>
                            <m:r>
                              <a:rPr lang="de-DE" sz="1400" b="0" i="1" dirty="0" smtClean="0">
                                <a:solidFill>
                                  <a:schemeClr val="accent2"/>
                                </a:solidFill>
                                <a:latin typeface="Cambria Math" panose="02040503050406030204" pitchFamily="18" charset="0"/>
                              </a:rPr>
                              <m:t>𝑅</m:t>
                            </m:r>
                          </m:sub>
                        </m:sSub>
                        <m:d>
                          <m:dPr>
                            <m:ctrlPr>
                              <a:rPr lang="en-US" sz="1400" i="1" dirty="0">
                                <a:solidFill>
                                  <a:schemeClr val="accent2"/>
                                </a:solidFill>
                                <a:latin typeface="Cambria Math" panose="02040503050406030204" pitchFamily="18" charset="0"/>
                              </a:rPr>
                            </m:ctrlPr>
                          </m:dPr>
                          <m:e>
                            <m:r>
                              <a:rPr lang="de-DE" sz="1400" b="0" i="1" dirty="0" smtClean="0">
                                <a:solidFill>
                                  <a:schemeClr val="accent2"/>
                                </a:solidFill>
                                <a:latin typeface="Cambria Math" panose="02040503050406030204" pitchFamily="18" charset="0"/>
                              </a:rPr>
                              <m:t>𝑅</m:t>
                            </m:r>
                          </m:e>
                        </m:d>
                      </m:oMath>
                    </m:oMathPara>
                  </a14:m>
                  <a:endParaRPr lang="en-US" sz="1400" i="1" dirty="0">
                    <a:solidFill>
                      <a:schemeClr val="accent2"/>
                    </a:solidFill>
                  </a:endParaRPr>
                </a:p>
              </p:txBody>
            </p:sp>
          </mc:Choice>
          <mc:Fallback xmlns="">
            <p:sp>
              <p:nvSpPr>
                <p:cNvPr id="143" name="Rectangle 41">
                  <a:extLst>
                    <a:ext uri="{FF2B5EF4-FFF2-40B4-BE49-F238E27FC236}">
                      <a16:creationId xmlns:a16="http://schemas.microsoft.com/office/drawing/2014/main" id="{F4118CBA-C7EA-1E48-9E40-0A0D1FEFC8F0}"/>
                    </a:ext>
                  </a:extLst>
                </p:cNvPr>
                <p:cNvSpPr>
                  <a:spLocks noRot="1" noChangeAspect="1" noMove="1" noResize="1" noEditPoints="1" noAdjustHandles="1" noChangeArrowheads="1" noChangeShapeType="1" noTextEdit="1"/>
                </p:cNvSpPr>
                <p:nvPr/>
              </p:nvSpPr>
              <p:spPr bwMode="auto">
                <a:xfrm>
                  <a:off x="9601495" y="4533993"/>
                  <a:ext cx="821379" cy="326243"/>
                </a:xfrm>
                <a:prstGeom prst="rect">
                  <a:avLst/>
                </a:prstGeom>
                <a:blipFill>
                  <a:blip r:embed="rId9"/>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Rectangle 42">
                  <a:extLst>
                    <a:ext uri="{FF2B5EF4-FFF2-40B4-BE49-F238E27FC236}">
                      <a16:creationId xmlns:a16="http://schemas.microsoft.com/office/drawing/2014/main" id="{7A12E90B-2E09-3B4D-976A-C5CC3C25AC6D}"/>
                    </a:ext>
                  </a:extLst>
                </p:cNvPr>
                <p:cNvSpPr>
                  <a:spLocks noChangeArrowheads="1"/>
                </p:cNvSpPr>
                <p:nvPr/>
              </p:nvSpPr>
              <p:spPr bwMode="auto">
                <a:xfrm>
                  <a:off x="10481109" y="2913563"/>
                  <a:ext cx="870110" cy="32624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solidFill>
                                  <a:schemeClr val="tx1">
                                    <a:lumMod val="50000"/>
                                    <a:lumOff val="50000"/>
                                  </a:schemeClr>
                                </a:solidFill>
                                <a:latin typeface="Cambria Math" panose="02040503050406030204" pitchFamily="18" charset="0"/>
                              </a:rPr>
                            </m:ctrlPr>
                          </m:sSubPr>
                          <m:e>
                            <m:r>
                              <a:rPr lang="el-GR" sz="1400" i="1" dirty="0" smtClean="0">
                                <a:solidFill>
                                  <a:schemeClr val="tx1">
                                    <a:lumMod val="50000"/>
                                    <a:lumOff val="50000"/>
                                  </a:schemeClr>
                                </a:solidFill>
                                <a:latin typeface="Cambria Math" panose="02040503050406030204" pitchFamily="18" charset="0"/>
                              </a:rPr>
                              <m:t>𝜆</m:t>
                            </m:r>
                          </m:e>
                          <m:sub>
                            <m:r>
                              <a:rPr lang="de-DE" sz="1400" b="0" i="1" dirty="0" smtClean="0">
                                <a:solidFill>
                                  <a:schemeClr val="tx1">
                                    <a:lumMod val="50000"/>
                                    <a:lumOff val="50000"/>
                                  </a:schemeClr>
                                </a:solidFill>
                                <a:latin typeface="Cambria Math" panose="02040503050406030204" pitchFamily="18" charset="0"/>
                              </a:rPr>
                              <m:t>𝑅</m:t>
                            </m:r>
                            <m:sSub>
                              <m:sSubPr>
                                <m:ctrlPr>
                                  <a:rPr lang="de-DE" sz="1400" b="0" i="1" dirty="0" smtClean="0">
                                    <a:solidFill>
                                      <a:schemeClr val="tx1">
                                        <a:lumMod val="50000"/>
                                        <a:lumOff val="50000"/>
                                      </a:schemeClr>
                                    </a:solidFill>
                                    <a:latin typeface="Cambria Math" panose="02040503050406030204" pitchFamily="18" charset="0"/>
                                  </a:rPr>
                                </m:ctrlPr>
                              </m:sSubPr>
                              <m:e>
                                <m:r>
                                  <a:rPr lang="de-DE" sz="1400" b="0" i="1" dirty="0" smtClean="0">
                                    <a:solidFill>
                                      <a:schemeClr val="tx1">
                                        <a:lumMod val="50000"/>
                                        <a:lumOff val="50000"/>
                                      </a:schemeClr>
                                    </a:solidFill>
                                    <a:latin typeface="Cambria Math" panose="02040503050406030204" pitchFamily="18" charset="0"/>
                                  </a:rPr>
                                  <m:t>𝑆</m:t>
                                </m:r>
                              </m:e>
                              <m:sub>
                                <m:r>
                                  <a:rPr lang="de-DE" sz="1400" b="0" i="1" dirty="0" smtClean="0">
                                    <a:solidFill>
                                      <a:schemeClr val="tx1">
                                        <a:lumMod val="50000"/>
                                        <a:lumOff val="50000"/>
                                      </a:schemeClr>
                                    </a:solidFill>
                                    <a:latin typeface="Cambria Math" panose="02040503050406030204" pitchFamily="18" charset="0"/>
                                  </a:rPr>
                                  <m:t>2</m:t>
                                </m:r>
                              </m:sub>
                            </m:sSub>
                          </m:sub>
                        </m:sSub>
                        <m:d>
                          <m:dPr>
                            <m:ctrlPr>
                              <a:rPr lang="en-US" sz="1400" i="1" dirty="0">
                                <a:solidFill>
                                  <a:schemeClr val="tx1">
                                    <a:lumMod val="50000"/>
                                    <a:lumOff val="50000"/>
                                  </a:schemeClr>
                                </a:solidFill>
                                <a:latin typeface="Cambria Math" panose="02040503050406030204" pitchFamily="18" charset="0"/>
                              </a:rPr>
                            </m:ctrlPr>
                          </m:dPr>
                          <m:e>
                            <m:sSub>
                              <m:sSubPr>
                                <m:ctrlPr>
                                  <a:rPr lang="de-DE" sz="1400" b="0" i="1" dirty="0" smtClean="0">
                                    <a:solidFill>
                                      <a:schemeClr val="tx1">
                                        <a:lumMod val="50000"/>
                                        <a:lumOff val="50000"/>
                                      </a:schemeClr>
                                    </a:solidFill>
                                    <a:latin typeface="Cambria Math" panose="02040503050406030204" pitchFamily="18" charset="0"/>
                                  </a:rPr>
                                </m:ctrlPr>
                              </m:sSubPr>
                              <m:e>
                                <m:r>
                                  <a:rPr lang="de-DE" sz="1400" b="0" i="1" dirty="0" smtClean="0">
                                    <a:solidFill>
                                      <a:schemeClr val="tx1">
                                        <a:lumMod val="50000"/>
                                        <a:lumOff val="50000"/>
                                      </a:schemeClr>
                                    </a:solidFill>
                                    <a:latin typeface="Cambria Math" panose="02040503050406030204" pitchFamily="18" charset="0"/>
                                  </a:rPr>
                                  <m:t>𝑆</m:t>
                                </m:r>
                              </m:e>
                              <m:sub>
                                <m:r>
                                  <a:rPr lang="de-DE" sz="1400" b="0" i="1" dirty="0" smtClean="0">
                                    <a:solidFill>
                                      <a:schemeClr val="tx1">
                                        <a:lumMod val="50000"/>
                                        <a:lumOff val="50000"/>
                                      </a:schemeClr>
                                    </a:solidFill>
                                    <a:latin typeface="Cambria Math" panose="02040503050406030204" pitchFamily="18" charset="0"/>
                                  </a:rPr>
                                  <m:t>2</m:t>
                                </m:r>
                              </m:sub>
                            </m:sSub>
                          </m:e>
                        </m:d>
                      </m:oMath>
                    </m:oMathPara>
                  </a14:m>
                  <a:endParaRPr lang="en-US" sz="1400" i="1" dirty="0">
                    <a:solidFill>
                      <a:schemeClr val="tx1">
                        <a:lumMod val="50000"/>
                        <a:lumOff val="50000"/>
                      </a:schemeClr>
                    </a:solidFill>
                  </a:endParaRPr>
                </a:p>
              </p:txBody>
            </p:sp>
          </mc:Choice>
          <mc:Fallback xmlns="">
            <p:sp>
              <p:nvSpPr>
                <p:cNvPr id="144" name="Rectangle 42">
                  <a:extLst>
                    <a:ext uri="{FF2B5EF4-FFF2-40B4-BE49-F238E27FC236}">
                      <a16:creationId xmlns:a16="http://schemas.microsoft.com/office/drawing/2014/main" id="{83819553-1E0A-3840-8F48-72ACF7A3C413}"/>
                    </a:ext>
                  </a:extLst>
                </p:cNvPr>
                <p:cNvSpPr>
                  <a:spLocks noRot="1" noChangeAspect="1" noMove="1" noResize="1" noEditPoints="1" noAdjustHandles="1" noChangeArrowheads="1" noChangeShapeType="1" noTextEdit="1"/>
                </p:cNvSpPr>
                <p:nvPr/>
              </p:nvSpPr>
              <p:spPr bwMode="auto">
                <a:xfrm>
                  <a:off x="10481109" y="2913563"/>
                  <a:ext cx="870110" cy="326243"/>
                </a:xfrm>
                <a:prstGeom prst="rect">
                  <a:avLst/>
                </a:prstGeom>
                <a:blipFill>
                  <a:blip r:embed="rId10"/>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Rectangle 27">
                  <a:extLst>
                    <a:ext uri="{FF2B5EF4-FFF2-40B4-BE49-F238E27FC236}">
                      <a16:creationId xmlns:a16="http://schemas.microsoft.com/office/drawing/2014/main" id="{1DDBD951-A6AB-B54F-A74C-BBAAB9CDB958}"/>
                    </a:ext>
                  </a:extLst>
                </p:cNvPr>
                <p:cNvSpPr>
                  <a:spLocks noChangeArrowheads="1"/>
                </p:cNvSpPr>
                <p:nvPr/>
              </p:nvSpPr>
              <p:spPr bwMode="auto">
                <a:xfrm>
                  <a:off x="10382662" y="3378228"/>
                  <a:ext cx="1361994" cy="342466"/>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de-DE" sz="1400" b="0" i="1" dirty="0" smtClean="0">
                            <a:solidFill>
                              <a:schemeClr val="bg2"/>
                            </a:solidFill>
                            <a:latin typeface="Cambria Math" panose="02040503050406030204" pitchFamily="18" charset="0"/>
                          </a:rPr>
                          <m:t>𝑃</m:t>
                        </m:r>
                        <m:d>
                          <m:dPr>
                            <m:ctrlPr>
                              <a:rPr lang="en-US" sz="1400" i="1" dirty="0">
                                <a:solidFill>
                                  <a:schemeClr val="bg2"/>
                                </a:solidFill>
                                <a:latin typeface="Cambria Math" panose="02040503050406030204" pitchFamily="18" charset="0"/>
                              </a:rPr>
                            </m:ctrlPr>
                          </m:dPr>
                          <m:e>
                            <m:r>
                              <a:rPr lang="de-DE" sz="1400" b="0" i="1" dirty="0" smtClean="0">
                                <a:solidFill>
                                  <a:schemeClr val="bg2"/>
                                </a:solidFill>
                                <a:latin typeface="Cambria Math" panose="02040503050406030204" pitchFamily="18" charset="0"/>
                              </a:rPr>
                              <m:t>𝑅</m:t>
                            </m:r>
                            <m:r>
                              <a:rPr lang="de-DE" sz="1400" b="0" i="1" dirty="0" smtClean="0">
                                <a:solidFill>
                                  <a:schemeClr val="bg2"/>
                                </a:solidFill>
                                <a:latin typeface="Cambria Math" panose="02040503050406030204" pitchFamily="18" charset="0"/>
                              </a:rPr>
                              <m:t> | </m:t>
                            </m:r>
                            <m:sSub>
                              <m:sSubPr>
                                <m:ctrlPr>
                                  <a:rPr lang="de-DE" sz="1400" i="1" dirty="0" smtClean="0">
                                    <a:solidFill>
                                      <a:schemeClr val="bg2"/>
                                    </a:solidFill>
                                    <a:latin typeface="Cambria Math" panose="02040503050406030204" pitchFamily="18" charset="0"/>
                                  </a:rPr>
                                </m:ctrlPr>
                              </m:sSubPr>
                              <m:e>
                                <m:r>
                                  <a:rPr lang="de-DE" sz="1400" b="0" i="1" dirty="0" smtClean="0">
                                    <a:solidFill>
                                      <a:schemeClr val="bg2"/>
                                    </a:solidFill>
                                    <a:latin typeface="Cambria Math" panose="02040503050406030204" pitchFamily="18" charset="0"/>
                                  </a:rPr>
                                  <m:t>𝑆</m:t>
                                </m:r>
                              </m:e>
                              <m:sub>
                                <m:r>
                                  <a:rPr lang="de-DE" sz="1400" b="0" i="1" dirty="0" smtClean="0">
                                    <a:solidFill>
                                      <a:schemeClr val="bg2"/>
                                    </a:solidFill>
                                    <a:latin typeface="Cambria Math" panose="02040503050406030204" pitchFamily="18" charset="0"/>
                                  </a:rPr>
                                  <m:t>1</m:t>
                                </m:r>
                              </m:sub>
                            </m:sSub>
                            <m:r>
                              <a:rPr lang="de-DE" sz="1400" b="0" i="1" dirty="0" smtClean="0">
                                <a:solidFill>
                                  <a:schemeClr val="bg2"/>
                                </a:solidFill>
                                <a:latin typeface="Cambria Math" panose="02040503050406030204" pitchFamily="18" charset="0"/>
                              </a:rPr>
                              <m:t>,…,</m:t>
                            </m:r>
                            <m:sSub>
                              <m:sSubPr>
                                <m:ctrlPr>
                                  <a:rPr lang="de-DE" sz="1400" i="1" dirty="0" smtClean="0">
                                    <a:solidFill>
                                      <a:schemeClr val="bg2"/>
                                    </a:solidFill>
                                    <a:latin typeface="Cambria Math" panose="02040503050406030204" pitchFamily="18" charset="0"/>
                                  </a:rPr>
                                </m:ctrlPr>
                              </m:sSubPr>
                              <m:e>
                                <m:r>
                                  <a:rPr lang="de-DE" sz="1400" b="0" i="1" dirty="0" smtClean="0">
                                    <a:solidFill>
                                      <a:schemeClr val="bg2"/>
                                    </a:solidFill>
                                    <a:latin typeface="Cambria Math" panose="02040503050406030204" pitchFamily="18" charset="0"/>
                                  </a:rPr>
                                  <m:t>𝑆</m:t>
                                </m:r>
                              </m:e>
                              <m:sub>
                                <m:r>
                                  <a:rPr lang="de-DE" sz="1400" b="0" i="1" dirty="0" smtClean="0">
                                    <a:solidFill>
                                      <a:schemeClr val="bg2"/>
                                    </a:solidFill>
                                    <a:latin typeface="Cambria Math" panose="02040503050406030204" pitchFamily="18" charset="0"/>
                                  </a:rPr>
                                  <m:t>𝑝</m:t>
                                </m:r>
                              </m:sub>
                            </m:sSub>
                          </m:e>
                        </m:d>
                      </m:oMath>
                    </m:oMathPara>
                  </a14:m>
                  <a:endParaRPr lang="de-DE" sz="1400" i="1" dirty="0">
                    <a:solidFill>
                      <a:schemeClr val="bg2"/>
                    </a:solidFill>
                    <a:latin typeface="Cambria Math" panose="02040503050406030204" pitchFamily="18" charset="0"/>
                  </a:endParaRPr>
                </a:p>
              </p:txBody>
            </p:sp>
          </mc:Choice>
          <mc:Fallback xmlns="">
            <p:sp>
              <p:nvSpPr>
                <p:cNvPr id="145" name="Rectangle 27">
                  <a:extLst>
                    <a:ext uri="{FF2B5EF4-FFF2-40B4-BE49-F238E27FC236}">
                      <a16:creationId xmlns:a16="http://schemas.microsoft.com/office/drawing/2014/main" id="{DAB5DEE1-9AAF-3F4D-BF18-D7FB307B5C00}"/>
                    </a:ext>
                  </a:extLst>
                </p:cNvPr>
                <p:cNvSpPr>
                  <a:spLocks noRot="1" noChangeAspect="1" noMove="1" noResize="1" noEditPoints="1" noAdjustHandles="1" noChangeArrowheads="1" noChangeShapeType="1" noTextEdit="1"/>
                </p:cNvSpPr>
                <p:nvPr/>
              </p:nvSpPr>
              <p:spPr bwMode="auto">
                <a:xfrm>
                  <a:off x="10382662" y="3378228"/>
                  <a:ext cx="1361994" cy="342466"/>
                </a:xfrm>
                <a:prstGeom prst="rect">
                  <a:avLst/>
                </a:prstGeom>
                <a:blipFill>
                  <a:blip r:embed="rId11"/>
                  <a:stretch>
                    <a:fillRect b="-3571"/>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Oval 53">
                  <a:extLst>
                    <a:ext uri="{FF2B5EF4-FFF2-40B4-BE49-F238E27FC236}">
                      <a16:creationId xmlns:a16="http://schemas.microsoft.com/office/drawing/2014/main" id="{5B65EBA8-57B3-CB43-B7E6-82C207341AB1}"/>
                    </a:ext>
                  </a:extLst>
                </p:cNvPr>
                <p:cNvSpPr>
                  <a:spLocks noChangeAspect="1"/>
                </p:cNvSpPr>
                <p:nvPr/>
              </p:nvSpPr>
              <p:spPr>
                <a:xfrm>
                  <a:off x="9895897" y="3275273"/>
                  <a:ext cx="518400" cy="51935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 </m:t>
                        </m:r>
                        <m:r>
                          <a:rPr lang="de-DE" i="1" dirty="0" smtClean="0">
                            <a:latin typeface="Cambria Math" panose="02040503050406030204" pitchFamily="18" charset="0"/>
                          </a:rPr>
                          <m:t>𝑅</m:t>
                        </m:r>
                      </m:oMath>
                    </m:oMathPara>
                  </a14:m>
                  <a:endParaRPr lang="de-DE" dirty="0"/>
                </a:p>
              </p:txBody>
            </p:sp>
          </mc:Choice>
          <mc:Fallback xmlns="">
            <p:sp>
              <p:nvSpPr>
                <p:cNvPr id="146" name="Oval 145">
                  <a:extLst>
                    <a:ext uri="{FF2B5EF4-FFF2-40B4-BE49-F238E27FC236}">
                      <a16:creationId xmlns:a16="http://schemas.microsoft.com/office/drawing/2014/main" id="{5D35D250-809E-CC48-9829-3B8C192BEAE3}"/>
                    </a:ext>
                  </a:extLst>
                </p:cNvPr>
                <p:cNvSpPr>
                  <a:spLocks noRot="1" noChangeAspect="1" noMove="1" noResize="1" noEditPoints="1" noAdjustHandles="1" noChangeArrowheads="1" noChangeShapeType="1" noTextEdit="1"/>
                </p:cNvSpPr>
                <p:nvPr/>
              </p:nvSpPr>
              <p:spPr>
                <a:xfrm>
                  <a:off x="9895897" y="3275273"/>
                  <a:ext cx="518400" cy="519351"/>
                </a:xfrm>
                <a:prstGeom prst="ellipse">
                  <a:avLst/>
                </a:prstGeom>
                <a:blipFill>
                  <a:blip r:embed="rId12"/>
                  <a:stretch>
                    <a:fillRect/>
                  </a:stretch>
                </a:blipFill>
                <a:ln>
                  <a:no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Oval 54">
                  <a:extLst>
                    <a:ext uri="{FF2B5EF4-FFF2-40B4-BE49-F238E27FC236}">
                      <a16:creationId xmlns:a16="http://schemas.microsoft.com/office/drawing/2014/main" id="{64E45C75-04D9-DE47-B1BD-C3D10F506CED}"/>
                    </a:ext>
                  </a:extLst>
                </p:cNvPr>
                <p:cNvSpPr>
                  <a:spLocks noChangeAspect="1"/>
                </p:cNvSpPr>
                <p:nvPr/>
              </p:nvSpPr>
              <p:spPr>
                <a:xfrm>
                  <a:off x="8952525" y="1665065"/>
                  <a:ext cx="518400" cy="51935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𝑆</m:t>
                            </m:r>
                          </m:e>
                          <m:sub>
                            <m:r>
                              <a:rPr lang="de-DE" b="0" i="1" dirty="0" smtClean="0">
                                <a:latin typeface="Cambria Math" panose="02040503050406030204" pitchFamily="18" charset="0"/>
                              </a:rPr>
                              <m:t>1</m:t>
                            </m:r>
                          </m:sub>
                        </m:sSub>
                      </m:oMath>
                    </m:oMathPara>
                  </a14:m>
                  <a:endParaRPr lang="de-DE" dirty="0"/>
                </a:p>
              </p:txBody>
            </p:sp>
          </mc:Choice>
          <mc:Fallback xmlns="">
            <p:sp>
              <p:nvSpPr>
                <p:cNvPr id="147" name="Oval 146">
                  <a:extLst>
                    <a:ext uri="{FF2B5EF4-FFF2-40B4-BE49-F238E27FC236}">
                      <a16:creationId xmlns:a16="http://schemas.microsoft.com/office/drawing/2014/main" id="{95C922C0-B728-E54C-8CAB-E54F0DC43FE3}"/>
                    </a:ext>
                  </a:extLst>
                </p:cNvPr>
                <p:cNvSpPr>
                  <a:spLocks noRot="1" noChangeAspect="1" noMove="1" noResize="1" noEditPoints="1" noAdjustHandles="1" noChangeArrowheads="1" noChangeShapeType="1" noTextEdit="1"/>
                </p:cNvSpPr>
                <p:nvPr/>
              </p:nvSpPr>
              <p:spPr>
                <a:xfrm>
                  <a:off x="8952525" y="1665065"/>
                  <a:ext cx="518400" cy="519351"/>
                </a:xfrm>
                <a:prstGeom prst="ellipse">
                  <a:avLst/>
                </a:prstGeom>
                <a:blipFill>
                  <a:blip r:embed="rId13"/>
                  <a:stretch>
                    <a:fillRect l="-2381"/>
                  </a:stretch>
                </a:blipFill>
                <a:ln>
                  <a:no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Oval 55">
                  <a:extLst>
                    <a:ext uri="{FF2B5EF4-FFF2-40B4-BE49-F238E27FC236}">
                      <a16:creationId xmlns:a16="http://schemas.microsoft.com/office/drawing/2014/main" id="{4D4F25DA-4953-CB4D-9CEB-8738ABE86CD6}"/>
                    </a:ext>
                  </a:extLst>
                </p:cNvPr>
                <p:cNvSpPr>
                  <a:spLocks noChangeAspect="1"/>
                </p:cNvSpPr>
                <p:nvPr/>
              </p:nvSpPr>
              <p:spPr>
                <a:xfrm>
                  <a:off x="10840246" y="1665065"/>
                  <a:ext cx="518400" cy="51935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𝑆</m:t>
                            </m:r>
                          </m:e>
                          <m:sub>
                            <m:r>
                              <a:rPr lang="de-DE" b="0" i="1" dirty="0" smtClean="0">
                                <a:latin typeface="Cambria Math" panose="02040503050406030204" pitchFamily="18" charset="0"/>
                              </a:rPr>
                              <m:t>2</m:t>
                            </m:r>
                          </m:sub>
                        </m:sSub>
                      </m:oMath>
                    </m:oMathPara>
                  </a14:m>
                  <a:endParaRPr lang="de-DE" dirty="0"/>
                </a:p>
              </p:txBody>
            </p:sp>
          </mc:Choice>
          <mc:Fallback xmlns="">
            <p:sp>
              <p:nvSpPr>
                <p:cNvPr id="148" name="Oval 147">
                  <a:extLst>
                    <a:ext uri="{FF2B5EF4-FFF2-40B4-BE49-F238E27FC236}">
                      <a16:creationId xmlns:a16="http://schemas.microsoft.com/office/drawing/2014/main" id="{E2A6501F-AFDE-7045-8442-DF458C376FB9}"/>
                    </a:ext>
                  </a:extLst>
                </p:cNvPr>
                <p:cNvSpPr>
                  <a:spLocks noRot="1" noChangeAspect="1" noMove="1" noResize="1" noEditPoints="1" noAdjustHandles="1" noChangeArrowheads="1" noChangeShapeType="1" noTextEdit="1"/>
                </p:cNvSpPr>
                <p:nvPr/>
              </p:nvSpPr>
              <p:spPr>
                <a:xfrm>
                  <a:off x="10840246" y="1665065"/>
                  <a:ext cx="518400" cy="519351"/>
                </a:xfrm>
                <a:prstGeom prst="ellipse">
                  <a:avLst/>
                </a:prstGeom>
                <a:blipFill>
                  <a:blip r:embed="rId14"/>
                  <a:stretch>
                    <a:fillRect/>
                  </a:stretch>
                </a:blipFill>
                <a:ln>
                  <a:no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847C9597-8086-3F45-B5AD-4E08EC13EF79}"/>
                    </a:ext>
                  </a:extLst>
                </p:cNvPr>
                <p:cNvSpPr>
                  <a:spLocks noChangeAspect="1"/>
                </p:cNvSpPr>
                <p:nvPr/>
              </p:nvSpPr>
              <p:spPr>
                <a:xfrm>
                  <a:off x="8947879" y="4943371"/>
                  <a:ext cx="518400" cy="51935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𝑇</m:t>
                            </m:r>
                          </m:e>
                          <m:sub>
                            <m:r>
                              <a:rPr lang="de-DE" b="0" i="1" dirty="0" smtClean="0">
                                <a:latin typeface="Cambria Math" panose="02040503050406030204" pitchFamily="18" charset="0"/>
                              </a:rPr>
                              <m:t>1</m:t>
                            </m:r>
                          </m:sub>
                        </m:sSub>
                      </m:oMath>
                    </m:oMathPara>
                  </a14:m>
                  <a:endParaRPr lang="de-DE" dirty="0"/>
                </a:p>
              </p:txBody>
            </p:sp>
          </mc:Choice>
          <mc:Fallback xmlns="">
            <p:sp>
              <p:nvSpPr>
                <p:cNvPr id="149" name="Oval 148">
                  <a:extLst>
                    <a:ext uri="{FF2B5EF4-FFF2-40B4-BE49-F238E27FC236}">
                      <a16:creationId xmlns:a16="http://schemas.microsoft.com/office/drawing/2014/main" id="{AB08AC7F-19EE-4449-A872-929542354007}"/>
                    </a:ext>
                  </a:extLst>
                </p:cNvPr>
                <p:cNvSpPr>
                  <a:spLocks noRot="1" noChangeAspect="1" noMove="1" noResize="1" noEditPoints="1" noAdjustHandles="1" noChangeArrowheads="1" noChangeShapeType="1" noTextEdit="1"/>
                </p:cNvSpPr>
                <p:nvPr/>
              </p:nvSpPr>
              <p:spPr>
                <a:xfrm>
                  <a:off x="8947879" y="4943371"/>
                  <a:ext cx="518400" cy="519351"/>
                </a:xfrm>
                <a:prstGeom prst="ellipse">
                  <a:avLst/>
                </a:prstGeom>
                <a:blipFill>
                  <a:blip r:embed="rId15"/>
                  <a:stretch>
                    <a:fillRect l="-2381"/>
                  </a:stretch>
                </a:blipFill>
                <a:ln>
                  <a:no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116582DE-1C43-AA42-88E0-D03233324A3C}"/>
                    </a:ext>
                  </a:extLst>
                </p:cNvPr>
                <p:cNvSpPr>
                  <a:spLocks noChangeAspect="1"/>
                </p:cNvSpPr>
                <p:nvPr/>
              </p:nvSpPr>
              <p:spPr>
                <a:xfrm>
                  <a:off x="10840246" y="4944435"/>
                  <a:ext cx="518400" cy="51935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𝑇</m:t>
                            </m:r>
                          </m:e>
                          <m:sub>
                            <m:r>
                              <a:rPr lang="de-DE" b="0" i="1" dirty="0" smtClean="0">
                                <a:latin typeface="Cambria Math" panose="02040503050406030204" pitchFamily="18" charset="0"/>
                              </a:rPr>
                              <m:t>2</m:t>
                            </m:r>
                          </m:sub>
                        </m:sSub>
                      </m:oMath>
                    </m:oMathPara>
                  </a14:m>
                  <a:endParaRPr lang="de-DE" dirty="0"/>
                </a:p>
              </p:txBody>
            </p:sp>
          </mc:Choice>
          <mc:Fallback xmlns="">
            <p:sp>
              <p:nvSpPr>
                <p:cNvPr id="150" name="Oval 149">
                  <a:extLst>
                    <a:ext uri="{FF2B5EF4-FFF2-40B4-BE49-F238E27FC236}">
                      <a16:creationId xmlns:a16="http://schemas.microsoft.com/office/drawing/2014/main" id="{6A144227-51D1-674C-86D8-72CC7C06BF65}"/>
                    </a:ext>
                  </a:extLst>
                </p:cNvPr>
                <p:cNvSpPr>
                  <a:spLocks noRot="1" noChangeAspect="1" noMove="1" noResize="1" noEditPoints="1" noAdjustHandles="1" noChangeArrowheads="1" noChangeShapeType="1" noTextEdit="1"/>
                </p:cNvSpPr>
                <p:nvPr/>
              </p:nvSpPr>
              <p:spPr>
                <a:xfrm>
                  <a:off x="10840246" y="4944435"/>
                  <a:ext cx="518400" cy="519351"/>
                </a:xfrm>
                <a:prstGeom prst="ellipse">
                  <a:avLst/>
                </a:prstGeom>
                <a:blipFill>
                  <a:blip r:embed="rId16"/>
                  <a:stretch>
                    <a:fillRect l="-2381"/>
                  </a:stretch>
                </a:blipFill>
                <a:ln>
                  <a:noFill/>
                </a:ln>
              </p:spPr>
              <p:txBody>
                <a:bodyPr/>
                <a:lstStyle/>
                <a:p>
                  <a:r>
                    <a:rPr lang="de-DE">
                      <a:noFill/>
                    </a:rPr>
                    <a:t> </a:t>
                  </a:r>
                </a:p>
              </p:txBody>
            </p:sp>
          </mc:Fallback>
        </mc:AlternateContent>
        <p:cxnSp>
          <p:nvCxnSpPr>
            <p:cNvPr id="59" name="Straight Arrow Connector 58">
              <a:extLst>
                <a:ext uri="{FF2B5EF4-FFF2-40B4-BE49-F238E27FC236}">
                  <a16:creationId xmlns:a16="http://schemas.microsoft.com/office/drawing/2014/main" id="{9D91230F-A8C0-9F4C-AFCC-654C3F2CFEBC}"/>
                </a:ext>
              </a:extLst>
            </p:cNvPr>
            <p:cNvCxnSpPr>
              <a:cxnSpLocks/>
              <a:stCxn id="54" idx="5"/>
              <a:endCxn id="58" idx="1"/>
            </p:cNvCxnSpPr>
            <p:nvPr/>
          </p:nvCxnSpPr>
          <p:spPr>
            <a:xfrm>
              <a:off x="10338379" y="3718567"/>
              <a:ext cx="577785" cy="13019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1199A6B-A911-AF45-906A-C6FD7EF71183}"/>
                </a:ext>
              </a:extLst>
            </p:cNvPr>
            <p:cNvCxnSpPr>
              <a:cxnSpLocks/>
              <a:stCxn id="56" idx="3"/>
              <a:endCxn id="54" idx="7"/>
            </p:cNvCxnSpPr>
            <p:nvPr/>
          </p:nvCxnSpPr>
          <p:spPr>
            <a:xfrm flipH="1">
              <a:off x="10338379" y="2108359"/>
              <a:ext cx="577785" cy="12429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F53E61F-0852-F243-A1C1-D0787BA8918D}"/>
                </a:ext>
              </a:extLst>
            </p:cNvPr>
            <p:cNvCxnSpPr>
              <a:cxnSpLocks/>
              <a:stCxn id="55" idx="5"/>
              <a:endCxn id="54" idx="1"/>
            </p:cNvCxnSpPr>
            <p:nvPr/>
          </p:nvCxnSpPr>
          <p:spPr>
            <a:xfrm>
              <a:off x="9395007" y="2108359"/>
              <a:ext cx="576808" cy="12429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F923EEC-91B5-8E47-BA74-08E50604CE00}"/>
                </a:ext>
              </a:extLst>
            </p:cNvPr>
            <p:cNvCxnSpPr>
              <a:cxnSpLocks/>
              <a:stCxn id="54" idx="3"/>
              <a:endCxn id="57" idx="7"/>
            </p:cNvCxnSpPr>
            <p:nvPr/>
          </p:nvCxnSpPr>
          <p:spPr>
            <a:xfrm flipH="1">
              <a:off x="9390361" y="3718567"/>
              <a:ext cx="581454" cy="13008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19CB233-992E-8147-B432-64E136DFEA18}"/>
                </a:ext>
              </a:extLst>
            </p:cNvPr>
            <p:cNvCxnSpPr>
              <a:cxnSpLocks/>
            </p:cNvCxnSpPr>
            <p:nvPr/>
          </p:nvCxnSpPr>
          <p:spPr>
            <a:xfrm rot="-1080000" flipH="1">
              <a:off x="10541924" y="2277965"/>
              <a:ext cx="288000" cy="288000"/>
            </a:xfrm>
            <a:prstGeom prst="straightConnector1">
              <a:avLst/>
            </a:prstGeom>
            <a:ln w="9525">
              <a:solidFill>
                <a:schemeClr val="accent6"/>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51F3E25-7EE7-414E-8B68-D9196572C9C1}"/>
                </a:ext>
              </a:extLst>
            </p:cNvPr>
            <p:cNvCxnSpPr>
              <a:cxnSpLocks/>
            </p:cNvCxnSpPr>
            <p:nvPr/>
          </p:nvCxnSpPr>
          <p:spPr>
            <a:xfrm rot="-1080000" flipV="1">
              <a:off x="10434961" y="2874781"/>
              <a:ext cx="288000" cy="288000"/>
            </a:xfrm>
            <a:prstGeom prst="straightConnector1">
              <a:avLst/>
            </a:prstGeom>
            <a:ln w="9525">
              <a:solidFill>
                <a:schemeClr val="tx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DC444A-A3D2-434E-BE17-FF5B14BC1B0D}"/>
                </a:ext>
              </a:extLst>
            </p:cNvPr>
            <p:cNvCxnSpPr>
              <a:cxnSpLocks/>
            </p:cNvCxnSpPr>
            <p:nvPr/>
          </p:nvCxnSpPr>
          <p:spPr>
            <a:xfrm rot="-1080000" flipH="1">
              <a:off x="9607880" y="3885598"/>
              <a:ext cx="288000" cy="288000"/>
            </a:xfrm>
            <a:prstGeom prst="straightConnector1">
              <a:avLst/>
            </a:prstGeom>
            <a:ln w="9525">
              <a:solidFill>
                <a:schemeClr val="tx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6E71D4D-5D3D-1841-91F6-6F263C7E82AA}"/>
                </a:ext>
              </a:extLst>
            </p:cNvPr>
            <p:cNvCxnSpPr>
              <a:cxnSpLocks/>
            </p:cNvCxnSpPr>
            <p:nvPr/>
          </p:nvCxnSpPr>
          <p:spPr>
            <a:xfrm rot="-1080000" flipV="1">
              <a:off x="9499419" y="4553132"/>
              <a:ext cx="288000" cy="288000"/>
            </a:xfrm>
            <a:prstGeom prst="straightConnector1">
              <a:avLst/>
            </a:prstGeom>
            <a:ln w="9525">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FF11BA1-C844-D540-A840-E1E9DFA19C72}"/>
                </a:ext>
              </a:extLst>
            </p:cNvPr>
            <p:cNvCxnSpPr>
              <a:cxnSpLocks/>
            </p:cNvCxnSpPr>
            <p:nvPr/>
          </p:nvCxnSpPr>
          <p:spPr>
            <a:xfrm rot="1080000" flipH="1" flipV="1">
              <a:off x="9564667" y="2833804"/>
              <a:ext cx="288000" cy="288000"/>
            </a:xfrm>
            <a:prstGeom prst="straightConnector1">
              <a:avLst/>
            </a:prstGeom>
            <a:ln w="9525">
              <a:solidFill>
                <a:schemeClr val="tx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ADDEFD5-9876-1740-B63F-E258CFE05EE3}"/>
                </a:ext>
              </a:extLst>
            </p:cNvPr>
            <p:cNvCxnSpPr>
              <a:cxnSpLocks/>
            </p:cNvCxnSpPr>
            <p:nvPr/>
          </p:nvCxnSpPr>
          <p:spPr>
            <a:xfrm rot="1080000">
              <a:off x="9500207" y="2281709"/>
              <a:ext cx="288000" cy="288000"/>
            </a:xfrm>
            <a:prstGeom prst="straightConnector1">
              <a:avLst/>
            </a:prstGeom>
            <a:ln w="9525">
              <a:solidFill>
                <a:schemeClr val="accent6"/>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8E61454-1474-8347-8CB7-CDA38D70C862}"/>
                </a:ext>
              </a:extLst>
            </p:cNvPr>
            <p:cNvCxnSpPr>
              <a:cxnSpLocks/>
            </p:cNvCxnSpPr>
            <p:nvPr/>
          </p:nvCxnSpPr>
          <p:spPr>
            <a:xfrm rot="1080000" flipH="1" flipV="1">
              <a:off x="10556507" y="4553133"/>
              <a:ext cx="288000" cy="288000"/>
            </a:xfrm>
            <a:prstGeom prst="straightConnector1">
              <a:avLst/>
            </a:prstGeom>
            <a:ln w="9525">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90B49E6-D49D-E541-9368-9648050AAC99}"/>
                </a:ext>
              </a:extLst>
            </p:cNvPr>
            <p:cNvCxnSpPr>
              <a:cxnSpLocks/>
            </p:cNvCxnSpPr>
            <p:nvPr/>
          </p:nvCxnSpPr>
          <p:spPr>
            <a:xfrm rot="1080000">
              <a:off x="10412486" y="3887692"/>
              <a:ext cx="288000" cy="288000"/>
            </a:xfrm>
            <a:prstGeom prst="straightConnector1">
              <a:avLst/>
            </a:prstGeom>
            <a:ln w="9525">
              <a:solidFill>
                <a:schemeClr val="tx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25D9625D-8D34-B841-98FC-0AA242D87D1D}"/>
                    </a:ext>
                  </a:extLst>
                </p:cNvPr>
                <p:cNvSpPr/>
                <p:nvPr/>
              </p:nvSpPr>
              <p:spPr>
                <a:xfrm>
                  <a:off x="8923627" y="3392783"/>
                  <a:ext cx="103342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accent6"/>
                            </a:solidFill>
                            <a:latin typeface="Cambria Math" panose="02040503050406030204" pitchFamily="18" charset="0"/>
                            <a:ea typeface="Cambria Math" panose="02040503050406030204" pitchFamily="18" charset="0"/>
                          </a:rPr>
                          <m:t>𝜋</m:t>
                        </m:r>
                        <m:d>
                          <m:dPr>
                            <m:ctrlPr>
                              <a:rPr lang="de-DE" sz="1400" i="1">
                                <a:solidFill>
                                  <a:schemeClr val="accent6"/>
                                </a:solidFill>
                                <a:latin typeface="Cambria Math" panose="02040503050406030204" pitchFamily="18" charset="0"/>
                                <a:ea typeface="Cambria Math" panose="02040503050406030204" pitchFamily="18" charset="0"/>
                              </a:rPr>
                            </m:ctrlPr>
                          </m:dPr>
                          <m:e>
                            <m:r>
                              <a:rPr lang="de-DE" sz="1400" i="1">
                                <a:solidFill>
                                  <a:schemeClr val="accent6"/>
                                </a:solidFill>
                                <a:latin typeface="Cambria Math" panose="02040503050406030204" pitchFamily="18" charset="0"/>
                                <a:ea typeface="Cambria Math" panose="02040503050406030204" pitchFamily="18" charset="0"/>
                              </a:rPr>
                              <m:t>𝑅</m:t>
                            </m:r>
                          </m:e>
                        </m:d>
                        <m:r>
                          <a:rPr lang="de-DE" sz="1400" i="1">
                            <a:solidFill>
                              <a:schemeClr val="tx1">
                                <a:lumMod val="60000"/>
                                <a:lumOff val="40000"/>
                              </a:schemeClr>
                            </a:solidFill>
                            <a:latin typeface="Cambria Math" panose="02040503050406030204" pitchFamily="18" charset="0"/>
                            <a:ea typeface="Cambria Math" panose="02040503050406030204" pitchFamily="18" charset="0"/>
                          </a:rPr>
                          <m:t>,</m:t>
                        </m:r>
                        <m:r>
                          <a:rPr lang="de-DE" sz="1400" i="1" smtClean="0">
                            <a:solidFill>
                              <a:schemeClr val="accent2"/>
                            </a:solidFill>
                            <a:latin typeface="Cambria Math" panose="02040503050406030204" pitchFamily="18" charset="0"/>
                            <a:ea typeface="Cambria Math" panose="02040503050406030204" pitchFamily="18" charset="0"/>
                          </a:rPr>
                          <m:t>𝜆</m:t>
                        </m:r>
                        <m:d>
                          <m:dPr>
                            <m:ctrlPr>
                              <a:rPr lang="de-DE" sz="1400" i="1">
                                <a:solidFill>
                                  <a:schemeClr val="accent2"/>
                                </a:solidFill>
                                <a:latin typeface="Cambria Math" panose="02040503050406030204" pitchFamily="18" charset="0"/>
                                <a:ea typeface="Cambria Math" panose="02040503050406030204" pitchFamily="18" charset="0"/>
                              </a:rPr>
                            </m:ctrlPr>
                          </m:dPr>
                          <m:e>
                            <m:r>
                              <a:rPr lang="de-DE" sz="1400" i="1">
                                <a:solidFill>
                                  <a:schemeClr val="accent2"/>
                                </a:solidFill>
                                <a:latin typeface="Cambria Math" panose="02040503050406030204" pitchFamily="18" charset="0"/>
                                <a:ea typeface="Cambria Math" panose="02040503050406030204" pitchFamily="18" charset="0"/>
                              </a:rPr>
                              <m:t>𝑅</m:t>
                            </m:r>
                          </m:e>
                        </m:d>
                      </m:oMath>
                    </m:oMathPara>
                  </a14:m>
                  <a:endParaRPr lang="de-DE" sz="1400" dirty="0"/>
                </a:p>
              </p:txBody>
            </p:sp>
          </mc:Choice>
          <mc:Fallback xmlns="">
            <p:sp>
              <p:nvSpPr>
                <p:cNvPr id="163" name="Rectangle 162">
                  <a:extLst>
                    <a:ext uri="{FF2B5EF4-FFF2-40B4-BE49-F238E27FC236}">
                      <a16:creationId xmlns:a16="http://schemas.microsoft.com/office/drawing/2014/main" id="{1CCAD69C-7E77-4049-A2FA-011CEC8910DA}"/>
                    </a:ext>
                  </a:extLst>
                </p:cNvPr>
                <p:cNvSpPr>
                  <a:spLocks noRot="1" noChangeAspect="1" noMove="1" noResize="1" noEditPoints="1" noAdjustHandles="1" noChangeArrowheads="1" noChangeShapeType="1" noTextEdit="1"/>
                </p:cNvSpPr>
                <p:nvPr/>
              </p:nvSpPr>
              <p:spPr>
                <a:xfrm>
                  <a:off x="8923627" y="3392783"/>
                  <a:ext cx="1033423" cy="307777"/>
                </a:xfrm>
                <a:prstGeom prst="rect">
                  <a:avLst/>
                </a:prstGeom>
                <a:blipFill>
                  <a:blip r:embed="rId17"/>
                  <a:stretch>
                    <a:fillRect/>
                  </a:stretch>
                </a:blipFill>
              </p:spPr>
              <p:txBody>
                <a:bodyPr/>
                <a:lstStyle/>
                <a:p>
                  <a:r>
                    <a:rPr lang="de-DE">
                      <a:noFill/>
                    </a:rPr>
                    <a:t> </a:t>
                  </a:r>
                </a:p>
              </p:txBody>
            </p:sp>
          </mc:Fallback>
        </mc:AlternateContent>
      </p:grpSp>
    </p:spTree>
    <p:extLst>
      <p:ext uri="{BB962C8B-B14F-4D97-AF65-F5344CB8AC3E}">
        <p14:creationId xmlns:p14="http://schemas.microsoft.com/office/powerpoint/2010/main" val="3905172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8949-715A-6642-A720-599698D6856D}"/>
              </a:ext>
            </a:extLst>
          </p:cNvPr>
          <p:cNvSpPr>
            <a:spLocks noGrp="1"/>
          </p:cNvSpPr>
          <p:nvPr>
            <p:ph type="title"/>
          </p:nvPr>
        </p:nvSpPr>
        <p:spPr/>
        <p:txBody>
          <a:bodyPr/>
          <a:lstStyle/>
          <a:p>
            <a:r>
              <a:rPr lang="en-GB" dirty="0"/>
              <a:t>Foundations of Clustering</a:t>
            </a:r>
          </a:p>
        </p:txBody>
      </p:sp>
      <p:sp>
        <p:nvSpPr>
          <p:cNvPr id="3" name="Content Placeholder 2">
            <a:extLst>
              <a:ext uri="{FF2B5EF4-FFF2-40B4-BE49-F238E27FC236}">
                <a16:creationId xmlns:a16="http://schemas.microsoft.com/office/drawing/2014/main" id="{55A84B71-7751-B444-A4F5-BA683EA5EA76}"/>
              </a:ext>
            </a:extLst>
          </p:cNvPr>
          <p:cNvSpPr>
            <a:spLocks noGrp="1"/>
          </p:cNvSpPr>
          <p:nvPr>
            <p:ph idx="1"/>
          </p:nvPr>
        </p:nvSpPr>
        <p:spPr/>
        <p:txBody>
          <a:bodyPr>
            <a:normAutofit/>
          </a:bodyPr>
          <a:lstStyle/>
          <a:p>
            <a:r>
              <a:rPr lang="en-GB" dirty="0"/>
              <a:t>History in propositional probabilistic inference:</a:t>
            </a:r>
          </a:p>
          <a:p>
            <a:pPr lvl="1"/>
            <a:r>
              <a:rPr lang="en-GB" dirty="0"/>
              <a:t>If no polytree, the cycles mess up the message passing along the edges (information arrives multiple times)</a:t>
            </a:r>
          </a:p>
          <a:p>
            <a:pPr lvl="2"/>
            <a:r>
              <a:rPr lang="en-GB" dirty="0"/>
              <a:t>Send messages nonetheless (exact if polytree, approximate otherwise): called </a:t>
            </a:r>
            <a:r>
              <a:rPr lang="en-GB" dirty="0">
                <a:solidFill>
                  <a:schemeClr val="accent1"/>
                </a:solidFill>
              </a:rPr>
              <a:t>belief propagation </a:t>
            </a:r>
            <a:r>
              <a:rPr lang="en-GB" dirty="0"/>
              <a:t>as an algorithm for </a:t>
            </a:r>
            <a:r>
              <a:rPr lang="en-GB" i="1" dirty="0"/>
              <a:t>approximate</a:t>
            </a:r>
            <a:r>
              <a:rPr lang="en-GB" dirty="0"/>
              <a:t> inference</a:t>
            </a:r>
          </a:p>
          <a:p>
            <a:pPr lvl="2"/>
            <a:r>
              <a:rPr lang="en-GB" dirty="0"/>
              <a:t>Exact inference required ➝ put the cycles into one cluster</a:t>
            </a:r>
          </a:p>
          <a:p>
            <a:pPr lvl="2"/>
            <a:r>
              <a:rPr lang="en-GB" dirty="0"/>
              <a:t>Graph formed called a junction tree (</a:t>
            </a:r>
            <a:r>
              <a:rPr lang="en-GB" dirty="0">
                <a:solidFill>
                  <a:schemeClr val="accent1"/>
                </a:solidFill>
              </a:rPr>
              <a:t>jtree</a:t>
            </a:r>
            <a:r>
              <a:rPr lang="en-GB" dirty="0"/>
              <a:t>) </a:t>
            </a:r>
          </a:p>
          <a:p>
            <a:pPr lvl="3"/>
            <a:r>
              <a:rPr lang="en-GB" dirty="0"/>
              <a:t>A first-order version of a jtree was induced on the previous slides </a:t>
            </a:r>
          </a:p>
          <a:p>
            <a:pPr lvl="3"/>
            <a:r>
              <a:rPr lang="en-GB" dirty="0"/>
              <a:t>Also known as </a:t>
            </a:r>
            <a:r>
              <a:rPr lang="en-GB" i="1" dirty="0"/>
              <a:t>clique tree</a:t>
            </a:r>
            <a:r>
              <a:rPr lang="en-GB" dirty="0"/>
              <a:t> (since the cycles often form cliques in the model graph) or join tree</a:t>
            </a:r>
          </a:p>
          <a:p>
            <a:pPr lvl="3"/>
            <a:r>
              <a:rPr lang="en-GB" dirty="0"/>
              <a:t>Propositional version introduced by Lauritzen and </a:t>
            </a:r>
            <a:r>
              <a:rPr lang="en-GB" dirty="0" err="1"/>
              <a:t>Spiegelhalter</a:t>
            </a:r>
            <a:r>
              <a:rPr lang="en-GB" dirty="0"/>
              <a:t> (1988)</a:t>
            </a:r>
          </a:p>
          <a:p>
            <a:pPr lvl="3"/>
            <a:r>
              <a:rPr lang="en-GB" dirty="0"/>
              <a:t>Shenoy and Shafer (1989) introduce three axioms of </a:t>
            </a:r>
            <a:r>
              <a:rPr lang="en-GB" i="1" dirty="0"/>
              <a:t>local computations</a:t>
            </a:r>
            <a:r>
              <a:rPr lang="en-GB" dirty="0"/>
              <a:t> to show correctness of doing computations locally</a:t>
            </a:r>
          </a:p>
          <a:p>
            <a:pPr lvl="2"/>
            <a:endParaRPr lang="en-GB" dirty="0"/>
          </a:p>
        </p:txBody>
      </p:sp>
      <p:sp>
        <p:nvSpPr>
          <p:cNvPr id="4" name="Slide Number Placeholder 3">
            <a:extLst>
              <a:ext uri="{FF2B5EF4-FFF2-40B4-BE49-F238E27FC236}">
                <a16:creationId xmlns:a16="http://schemas.microsoft.com/office/drawing/2014/main" id="{782BEDAE-FE5E-1341-823B-541B531062AD}"/>
              </a:ext>
            </a:extLst>
          </p:cNvPr>
          <p:cNvSpPr>
            <a:spLocks noGrp="1"/>
          </p:cNvSpPr>
          <p:nvPr>
            <p:ph type="sldNum" sz="quarter" idx="4"/>
          </p:nvPr>
        </p:nvSpPr>
        <p:spPr/>
        <p:txBody>
          <a:bodyPr/>
          <a:lstStyle/>
          <a:p>
            <a:fld id="{67C9959E-8E6B-B04C-9955-EA096F41CA7A}" type="slidenum">
              <a:rPr lang="en-GB" smtClean="0"/>
              <a:t>65</a:t>
            </a:fld>
            <a:endParaRPr lang="en-GB"/>
          </a:p>
        </p:txBody>
      </p:sp>
      <p:sp>
        <p:nvSpPr>
          <p:cNvPr id="5" name="TextBox 4">
            <a:extLst>
              <a:ext uri="{FF2B5EF4-FFF2-40B4-BE49-F238E27FC236}">
                <a16:creationId xmlns:a16="http://schemas.microsoft.com/office/drawing/2014/main" id="{864578B4-5DDD-3346-88B8-AFE07006B834}"/>
              </a:ext>
            </a:extLst>
          </p:cNvPr>
          <p:cNvSpPr txBox="1"/>
          <p:nvPr/>
        </p:nvSpPr>
        <p:spPr>
          <a:xfrm>
            <a:off x="2304254" y="6172447"/>
            <a:ext cx="7582791" cy="553998"/>
          </a:xfrm>
          <a:prstGeom prst="rect">
            <a:avLst/>
          </a:prstGeom>
          <a:noFill/>
        </p:spPr>
        <p:txBody>
          <a:bodyPr wrap="square" rtlCol="0">
            <a:spAutoFit/>
          </a:bodyPr>
          <a:lstStyle/>
          <a:p>
            <a:r>
              <a:rPr lang="en-GB" sz="1000" dirty="0">
                <a:solidFill>
                  <a:schemeClr val="tx1">
                    <a:lumMod val="60000"/>
                    <a:lumOff val="40000"/>
                  </a:schemeClr>
                </a:solidFill>
              </a:rPr>
              <a:t>Steffen L. Lauritzen and David J. </a:t>
            </a:r>
            <a:r>
              <a:rPr lang="en-GB" sz="1000" dirty="0" err="1">
                <a:solidFill>
                  <a:schemeClr val="tx1">
                    <a:lumMod val="60000"/>
                    <a:lumOff val="40000"/>
                  </a:schemeClr>
                </a:solidFill>
              </a:rPr>
              <a:t>Spiegelhalter</a:t>
            </a:r>
            <a:r>
              <a:rPr lang="en-GB" sz="1000" dirty="0">
                <a:solidFill>
                  <a:schemeClr val="tx1">
                    <a:lumMod val="60000"/>
                    <a:lumOff val="40000"/>
                  </a:schemeClr>
                </a:solidFill>
              </a:rPr>
              <a:t>: Local Computations with Probabilities on Graphical Structures and Their Application to Expert Systems. In: </a:t>
            </a:r>
            <a:r>
              <a:rPr lang="en-GB" sz="1000" i="1" dirty="0">
                <a:solidFill>
                  <a:schemeClr val="tx1">
                    <a:lumMod val="60000"/>
                    <a:lumOff val="40000"/>
                  </a:schemeClr>
                </a:solidFill>
              </a:rPr>
              <a:t>Journal of the Royal Statistical Society. Series B: Methodological</a:t>
            </a:r>
            <a:r>
              <a:rPr lang="en-GB" sz="1000" dirty="0">
                <a:solidFill>
                  <a:schemeClr val="tx1">
                    <a:lumMod val="60000"/>
                    <a:lumOff val="40000"/>
                  </a:schemeClr>
                </a:solidFill>
              </a:rPr>
              <a:t>, 1988.</a:t>
            </a:r>
          </a:p>
          <a:p>
            <a:r>
              <a:rPr lang="en-GB" sz="1000" dirty="0">
                <a:solidFill>
                  <a:schemeClr val="tx1">
                    <a:lumMod val="60000"/>
                    <a:lumOff val="40000"/>
                  </a:schemeClr>
                </a:solidFill>
              </a:rPr>
              <a:t>Prakash P. Shenoy and Glenn R. Shafer: Axioms for Probability and Belief-Function Propagation. In: </a:t>
            </a:r>
            <a:r>
              <a:rPr lang="en-GB" sz="1000" i="1" dirty="0">
                <a:solidFill>
                  <a:schemeClr val="tx1">
                    <a:lumMod val="60000"/>
                    <a:lumOff val="40000"/>
                  </a:schemeClr>
                </a:solidFill>
              </a:rPr>
              <a:t>Uncertainty in Artificial Intelligence 4</a:t>
            </a:r>
            <a:r>
              <a:rPr lang="en-GB" sz="1000" dirty="0">
                <a:solidFill>
                  <a:schemeClr val="tx1">
                    <a:lumMod val="60000"/>
                    <a:lumOff val="40000"/>
                  </a:schemeClr>
                </a:solidFill>
              </a:rPr>
              <a:t>, 1990.</a:t>
            </a:r>
          </a:p>
        </p:txBody>
      </p:sp>
      <p:sp>
        <p:nvSpPr>
          <p:cNvPr id="6" name="Date Placeholder 5">
            <a:extLst>
              <a:ext uri="{FF2B5EF4-FFF2-40B4-BE49-F238E27FC236}">
                <a16:creationId xmlns:a16="http://schemas.microsoft.com/office/drawing/2014/main" id="{F0AA18DC-81C2-3D4D-B525-893555277024}"/>
              </a:ext>
            </a:extLst>
          </p:cNvPr>
          <p:cNvSpPr>
            <a:spLocks noGrp="1"/>
          </p:cNvSpPr>
          <p:nvPr>
            <p:ph type="dt" sz="half" idx="2"/>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BDC44585-B0D1-3445-965B-14F4BA6A922D}"/>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4893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3C87-AEB4-1C46-BBDD-1C465F59F4D9}"/>
              </a:ext>
            </a:extLst>
          </p:cNvPr>
          <p:cNvSpPr>
            <a:spLocks noGrp="1"/>
          </p:cNvSpPr>
          <p:nvPr>
            <p:ph type="title"/>
          </p:nvPr>
        </p:nvSpPr>
        <p:spPr>
          <a:xfrm>
            <a:off x="359625" y="904869"/>
            <a:ext cx="11472051" cy="575329"/>
          </a:xfrm>
        </p:spPr>
        <p:txBody>
          <a:bodyPr/>
          <a:lstStyle/>
          <a:p>
            <a:r>
              <a:rPr lang="en-GB" dirty="0"/>
              <a:t>Comparison to Ground Inference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93BA39-3910-ED49-AE46-0FC9FE62ED55}"/>
                  </a:ext>
                </a:extLst>
              </p:cNvPr>
              <p:cNvSpPr>
                <a:spLocks noGrp="1"/>
              </p:cNvSpPr>
              <p:nvPr>
                <p:ph idx="1"/>
              </p:nvPr>
            </p:nvSpPr>
            <p:spPr/>
            <p:txBody>
              <a:bodyPr/>
              <a:lstStyle/>
              <a:p>
                <a:r>
                  <a:rPr lang="en-GB" dirty="0"/>
                  <a:t>Propositional Junction Tree Algorithm (JT)</a:t>
                </a:r>
              </a:p>
              <a:p>
                <a:pPr lvl="1"/>
                <a:r>
                  <a:rPr lang="en-GB" dirty="0"/>
                  <a:t>Same algorithm, </a:t>
                </a:r>
                <a:br>
                  <a:rPr lang="en-GB" dirty="0"/>
                </a:br>
                <a:r>
                  <a:rPr lang="en-GB" dirty="0"/>
                  <a:t>only with propositional model</a:t>
                </a:r>
              </a:p>
              <a:p>
                <a:pPr lvl="1"/>
                <a:r>
                  <a:rPr lang="en-GB" dirty="0"/>
                  <a:t>E.g., </a:t>
                </a:r>
                <a14:m>
                  <m:oMath xmlns:m="http://schemas.openxmlformats.org/officeDocument/2006/math">
                    <m:r>
                      <a:rPr lang="de-DE" b="0" i="1" smtClean="0">
                        <a:latin typeface="Cambria Math" panose="02040503050406030204" pitchFamily="18" charset="0"/>
                      </a:rPr>
                      <m:t>𝑔𝑟</m:t>
                    </m:r>
                    <m:d>
                      <m:dPr>
                        <m:ctrlPr>
                          <a:rPr lang="de-DE" b="0" i="1" smtClean="0">
                            <a:latin typeface="Cambria Math" panose="02040503050406030204" pitchFamily="18" charset="0"/>
                          </a:rPr>
                        </m:ctrlPr>
                      </m:dPr>
                      <m:e>
                        <m:r>
                          <a:rPr lang="de-DE" b="0" i="1" smtClean="0">
                            <a:latin typeface="Cambria Math" panose="02040503050406030204" pitchFamily="18" charset="0"/>
                          </a:rPr>
                          <m:t>𝐺</m:t>
                        </m:r>
                      </m:e>
                    </m:d>
                  </m:oMath>
                </a14:m>
                <a:endParaRPr lang="en-GB" dirty="0"/>
              </a:p>
            </p:txBody>
          </p:sp>
        </mc:Choice>
        <mc:Fallback xmlns="">
          <p:sp>
            <p:nvSpPr>
              <p:cNvPr id="3" name="Content Placeholder 2">
                <a:extLst>
                  <a:ext uri="{FF2B5EF4-FFF2-40B4-BE49-F238E27FC236}">
                    <a16:creationId xmlns:a16="http://schemas.microsoft.com/office/drawing/2014/main" id="{4693BA39-3910-ED49-AE46-0FC9FE62ED55}"/>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A27111A-7B47-0548-8583-1900181F5B2A}"/>
              </a:ext>
            </a:extLst>
          </p:cNvPr>
          <p:cNvSpPr>
            <a:spLocks noGrp="1"/>
          </p:cNvSpPr>
          <p:nvPr>
            <p:ph type="sldNum" sz="quarter" idx="4"/>
          </p:nvPr>
        </p:nvSpPr>
        <p:spPr/>
        <p:txBody>
          <a:bodyPr/>
          <a:lstStyle/>
          <a:p>
            <a:fld id="{67C9959E-8E6B-B04C-9955-EA096F41CA7A}" type="slidenum">
              <a:rPr lang="en-GB" smtClean="0"/>
              <a:t>66</a:t>
            </a:fld>
            <a:endParaRPr lang="en-GB"/>
          </a:p>
        </p:txBody>
      </p:sp>
      <p:grpSp>
        <p:nvGrpSpPr>
          <p:cNvPr id="5" name="Group 4">
            <a:extLst>
              <a:ext uri="{FF2B5EF4-FFF2-40B4-BE49-F238E27FC236}">
                <a16:creationId xmlns:a16="http://schemas.microsoft.com/office/drawing/2014/main" id="{2FCC1D53-3304-5744-B5B3-B651B7DD3FA8}"/>
              </a:ext>
            </a:extLst>
          </p:cNvPr>
          <p:cNvGrpSpPr/>
          <p:nvPr/>
        </p:nvGrpSpPr>
        <p:grpSpPr>
          <a:xfrm>
            <a:off x="2550040" y="1765829"/>
            <a:ext cx="9281635" cy="4137199"/>
            <a:chOff x="-755053" y="2155710"/>
            <a:chExt cx="9281635" cy="4137199"/>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E875495-90D4-F446-B70C-781C25B4C0DB}"/>
                    </a:ext>
                  </a:extLst>
                </p:cNvPr>
                <p:cNvSpPr txBox="1"/>
                <p:nvPr/>
              </p:nvSpPr>
              <p:spPr>
                <a:xfrm>
                  <a:off x="4712021" y="2207165"/>
                  <a:ext cx="233204" cy="2189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accent6"/>
                                </a:solidFill>
                                <a:latin typeface="Cambria Math" panose="02040503050406030204" pitchFamily="18" charset="0"/>
                              </a:rPr>
                            </m:ctrlPr>
                          </m:sSubSupPr>
                          <m:e>
                            <m:r>
                              <a:rPr lang="de-DE" sz="1400" i="1">
                                <a:solidFill>
                                  <a:schemeClr val="accent6"/>
                                </a:solidFill>
                                <a:latin typeface="Cambria Math" charset="0"/>
                              </a:rPr>
                              <m:t>𝑓</m:t>
                            </m:r>
                          </m:e>
                          <m:sub>
                            <m:r>
                              <a:rPr lang="de-DE" sz="1400" i="1">
                                <a:solidFill>
                                  <a:schemeClr val="accent6"/>
                                </a:solidFill>
                                <a:latin typeface="Cambria Math" charset="0"/>
                              </a:rPr>
                              <m:t>1</m:t>
                            </m:r>
                          </m:sub>
                          <m:sup>
                            <m:r>
                              <a:rPr lang="de-DE" sz="1400" i="1">
                                <a:solidFill>
                                  <a:schemeClr val="accent6"/>
                                </a:solidFill>
                                <a:latin typeface="Cambria Math" panose="02040503050406030204" pitchFamily="18" charset="0"/>
                              </a:rPr>
                              <m:t>3</m:t>
                            </m:r>
                          </m:sup>
                        </m:sSubSup>
                      </m:oMath>
                    </m:oMathPara>
                  </a14:m>
                  <a:endParaRPr lang="en-GB" sz="1400" dirty="0">
                    <a:solidFill>
                      <a:schemeClr val="accent6"/>
                    </a:solidFill>
                  </a:endParaRPr>
                </a:p>
              </p:txBody>
            </p:sp>
          </mc:Choice>
          <mc:Fallback xmlns="">
            <p:sp>
              <p:nvSpPr>
                <p:cNvPr id="6" name="TextBox 5">
                  <a:extLst>
                    <a:ext uri="{FF2B5EF4-FFF2-40B4-BE49-F238E27FC236}">
                      <a16:creationId xmlns:a16="http://schemas.microsoft.com/office/drawing/2014/main" id="{CE875495-90D4-F446-B70C-781C25B4C0DB}"/>
                    </a:ext>
                  </a:extLst>
                </p:cNvPr>
                <p:cNvSpPr txBox="1">
                  <a:spLocks noRot="1" noChangeAspect="1" noMove="1" noResize="1" noEditPoints="1" noAdjustHandles="1" noChangeArrowheads="1" noChangeShapeType="1" noTextEdit="1"/>
                </p:cNvSpPr>
                <p:nvPr/>
              </p:nvSpPr>
              <p:spPr>
                <a:xfrm>
                  <a:off x="4712021" y="2207165"/>
                  <a:ext cx="233204" cy="218906"/>
                </a:xfrm>
                <a:prstGeom prst="rect">
                  <a:avLst/>
                </a:prstGeom>
                <a:blipFill>
                  <a:blip r:embed="rId3"/>
                  <a:stretch>
                    <a:fillRect l="-25000"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E33DA3-5A8B-4F43-80B4-52867B7CBC6B}"/>
                    </a:ext>
                  </a:extLst>
                </p:cNvPr>
                <p:cNvSpPr txBox="1"/>
                <p:nvPr/>
              </p:nvSpPr>
              <p:spPr>
                <a:xfrm>
                  <a:off x="4945225" y="2201712"/>
                  <a:ext cx="233204" cy="2169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accent6"/>
                                </a:solidFill>
                                <a:latin typeface="Cambria Math" panose="02040503050406030204" pitchFamily="18" charset="0"/>
                              </a:rPr>
                            </m:ctrlPr>
                          </m:sSubSupPr>
                          <m:e>
                            <m:r>
                              <a:rPr lang="de-DE" sz="1400" i="1">
                                <a:solidFill>
                                  <a:schemeClr val="accent6"/>
                                </a:solidFill>
                                <a:latin typeface="Cambria Math" charset="0"/>
                              </a:rPr>
                              <m:t>𝑓</m:t>
                            </m:r>
                          </m:e>
                          <m:sub>
                            <m:r>
                              <a:rPr lang="de-DE" sz="1400" i="1">
                                <a:solidFill>
                                  <a:schemeClr val="accent6"/>
                                </a:solidFill>
                                <a:latin typeface="Cambria Math" charset="0"/>
                              </a:rPr>
                              <m:t>1</m:t>
                            </m:r>
                          </m:sub>
                          <m:sup>
                            <m:r>
                              <a:rPr lang="de-DE" sz="1400" i="1">
                                <a:solidFill>
                                  <a:schemeClr val="accent6"/>
                                </a:solidFill>
                                <a:latin typeface="Cambria Math" panose="02040503050406030204" pitchFamily="18" charset="0"/>
                              </a:rPr>
                              <m:t>4</m:t>
                            </m:r>
                          </m:sup>
                        </m:sSubSup>
                      </m:oMath>
                    </m:oMathPara>
                  </a14:m>
                  <a:endParaRPr lang="en-GB" sz="1400" dirty="0">
                    <a:solidFill>
                      <a:schemeClr val="accent6"/>
                    </a:solidFill>
                  </a:endParaRPr>
                </a:p>
              </p:txBody>
            </p:sp>
          </mc:Choice>
          <mc:Fallback xmlns="">
            <p:sp>
              <p:nvSpPr>
                <p:cNvPr id="7" name="TextBox 6">
                  <a:extLst>
                    <a:ext uri="{FF2B5EF4-FFF2-40B4-BE49-F238E27FC236}">
                      <a16:creationId xmlns:a16="http://schemas.microsoft.com/office/drawing/2014/main" id="{95E33DA3-5A8B-4F43-80B4-52867B7CBC6B}"/>
                    </a:ext>
                  </a:extLst>
                </p:cNvPr>
                <p:cNvSpPr txBox="1">
                  <a:spLocks noRot="1" noChangeAspect="1" noMove="1" noResize="1" noEditPoints="1" noAdjustHandles="1" noChangeArrowheads="1" noChangeShapeType="1" noTextEdit="1"/>
                </p:cNvSpPr>
                <p:nvPr/>
              </p:nvSpPr>
              <p:spPr>
                <a:xfrm>
                  <a:off x="4945225" y="2201712"/>
                  <a:ext cx="233204" cy="216982"/>
                </a:xfrm>
                <a:prstGeom prst="rect">
                  <a:avLst/>
                </a:prstGeom>
                <a:blipFill>
                  <a:blip r:embed="rId4"/>
                  <a:stretch>
                    <a:fillRect l="-26316" r="-5263"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3FA8D63-6989-E14B-AE0A-B59AC59CDD25}"/>
                    </a:ext>
                  </a:extLst>
                </p:cNvPr>
                <p:cNvSpPr txBox="1"/>
                <p:nvPr/>
              </p:nvSpPr>
              <p:spPr>
                <a:xfrm>
                  <a:off x="4686726" y="3048759"/>
                  <a:ext cx="229358" cy="2174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accent6"/>
                                </a:solidFill>
                                <a:latin typeface="Cambria Math" panose="02040503050406030204" pitchFamily="18" charset="0"/>
                              </a:rPr>
                            </m:ctrlPr>
                          </m:sSubSupPr>
                          <m:e>
                            <m:r>
                              <a:rPr lang="de-DE" sz="1400" i="1">
                                <a:solidFill>
                                  <a:schemeClr val="accent6"/>
                                </a:solidFill>
                                <a:latin typeface="Cambria Math" charset="0"/>
                              </a:rPr>
                              <m:t>𝑓</m:t>
                            </m:r>
                          </m:e>
                          <m:sub>
                            <m:r>
                              <a:rPr lang="de-DE" sz="1400" i="1">
                                <a:solidFill>
                                  <a:schemeClr val="accent6"/>
                                </a:solidFill>
                                <a:latin typeface="Cambria Math" charset="0"/>
                              </a:rPr>
                              <m:t>1</m:t>
                            </m:r>
                          </m:sub>
                          <m:sup>
                            <m:r>
                              <a:rPr lang="de-DE" sz="1400" i="1">
                                <a:solidFill>
                                  <a:schemeClr val="accent6"/>
                                </a:solidFill>
                                <a:latin typeface="Cambria Math" panose="02040503050406030204" pitchFamily="18" charset="0"/>
                              </a:rPr>
                              <m:t>1</m:t>
                            </m:r>
                          </m:sup>
                        </m:sSubSup>
                      </m:oMath>
                    </m:oMathPara>
                  </a14:m>
                  <a:endParaRPr lang="en-GB" sz="1400" dirty="0">
                    <a:solidFill>
                      <a:schemeClr val="accent6"/>
                    </a:solidFill>
                  </a:endParaRPr>
                </a:p>
              </p:txBody>
            </p:sp>
          </mc:Choice>
          <mc:Fallback xmlns="">
            <p:sp>
              <p:nvSpPr>
                <p:cNvPr id="8" name="TextBox 7">
                  <a:extLst>
                    <a:ext uri="{FF2B5EF4-FFF2-40B4-BE49-F238E27FC236}">
                      <a16:creationId xmlns:a16="http://schemas.microsoft.com/office/drawing/2014/main" id="{F3FA8D63-6989-E14B-AE0A-B59AC59CDD25}"/>
                    </a:ext>
                  </a:extLst>
                </p:cNvPr>
                <p:cNvSpPr txBox="1">
                  <a:spLocks noRot="1" noChangeAspect="1" noMove="1" noResize="1" noEditPoints="1" noAdjustHandles="1" noChangeArrowheads="1" noChangeShapeType="1" noTextEdit="1"/>
                </p:cNvSpPr>
                <p:nvPr/>
              </p:nvSpPr>
              <p:spPr>
                <a:xfrm>
                  <a:off x="4686726" y="3048759"/>
                  <a:ext cx="229358" cy="217432"/>
                </a:xfrm>
                <a:prstGeom prst="rect">
                  <a:avLst/>
                </a:prstGeom>
                <a:blipFill>
                  <a:blip r:embed="rId5"/>
                  <a:stretch>
                    <a:fillRect l="-21053" r="-5263"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A231079-4725-0944-9AA3-E957A11AD319}"/>
                    </a:ext>
                  </a:extLst>
                </p:cNvPr>
                <p:cNvSpPr txBox="1"/>
                <p:nvPr/>
              </p:nvSpPr>
              <p:spPr>
                <a:xfrm>
                  <a:off x="4916084" y="3048441"/>
                  <a:ext cx="233204" cy="21788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accent6"/>
                                </a:solidFill>
                                <a:latin typeface="Cambria Math" panose="02040503050406030204" pitchFamily="18" charset="0"/>
                              </a:rPr>
                            </m:ctrlPr>
                          </m:sSubSupPr>
                          <m:e>
                            <m:r>
                              <a:rPr lang="de-DE" sz="1400" i="1">
                                <a:solidFill>
                                  <a:schemeClr val="accent6"/>
                                </a:solidFill>
                                <a:latin typeface="Cambria Math" charset="0"/>
                              </a:rPr>
                              <m:t>𝑓</m:t>
                            </m:r>
                          </m:e>
                          <m:sub>
                            <m:r>
                              <a:rPr lang="de-DE" sz="1400" i="1">
                                <a:solidFill>
                                  <a:schemeClr val="accent6"/>
                                </a:solidFill>
                                <a:latin typeface="Cambria Math" charset="0"/>
                              </a:rPr>
                              <m:t>1</m:t>
                            </m:r>
                          </m:sub>
                          <m:sup>
                            <m:r>
                              <a:rPr lang="de-DE" sz="1400" i="1">
                                <a:solidFill>
                                  <a:schemeClr val="accent6"/>
                                </a:solidFill>
                                <a:latin typeface="Cambria Math" panose="02040503050406030204" pitchFamily="18" charset="0"/>
                              </a:rPr>
                              <m:t>2</m:t>
                            </m:r>
                          </m:sup>
                        </m:sSubSup>
                      </m:oMath>
                    </m:oMathPara>
                  </a14:m>
                  <a:endParaRPr lang="en-GB" sz="1400" dirty="0">
                    <a:solidFill>
                      <a:schemeClr val="accent6"/>
                    </a:solidFill>
                  </a:endParaRPr>
                </a:p>
              </p:txBody>
            </p:sp>
          </mc:Choice>
          <mc:Fallback xmlns="">
            <p:sp>
              <p:nvSpPr>
                <p:cNvPr id="9" name="TextBox 8">
                  <a:extLst>
                    <a:ext uri="{FF2B5EF4-FFF2-40B4-BE49-F238E27FC236}">
                      <a16:creationId xmlns:a16="http://schemas.microsoft.com/office/drawing/2014/main" id="{DA231079-4725-0944-9AA3-E957A11AD319}"/>
                    </a:ext>
                  </a:extLst>
                </p:cNvPr>
                <p:cNvSpPr txBox="1">
                  <a:spLocks noRot="1" noChangeAspect="1" noMove="1" noResize="1" noEditPoints="1" noAdjustHandles="1" noChangeArrowheads="1" noChangeShapeType="1" noTextEdit="1"/>
                </p:cNvSpPr>
                <p:nvPr/>
              </p:nvSpPr>
              <p:spPr>
                <a:xfrm>
                  <a:off x="4916084" y="3048441"/>
                  <a:ext cx="233204" cy="217880"/>
                </a:xfrm>
                <a:prstGeom prst="rect">
                  <a:avLst/>
                </a:prstGeom>
                <a:blipFill>
                  <a:blip r:embed="rId6"/>
                  <a:stretch>
                    <a:fillRect l="-20000"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FB972CF-8843-F64B-B4B5-6C9090FAE370}"/>
                    </a:ext>
                  </a:extLst>
                </p:cNvPr>
                <p:cNvSpPr txBox="1"/>
                <p:nvPr/>
              </p:nvSpPr>
              <p:spPr>
                <a:xfrm>
                  <a:off x="1757187" y="3945772"/>
                  <a:ext cx="233204" cy="2182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lumMod val="60000"/>
                                    <a:lumOff val="40000"/>
                                  </a:schemeClr>
                                </a:solidFill>
                                <a:latin typeface="Cambria Math" panose="02040503050406030204" pitchFamily="18" charset="0"/>
                              </a:rPr>
                            </m:ctrlPr>
                          </m:sSubSupPr>
                          <m:e>
                            <m:r>
                              <a:rPr lang="de-DE" sz="1400" i="1">
                                <a:solidFill>
                                  <a:schemeClr val="tx1">
                                    <a:lumMod val="60000"/>
                                    <a:lumOff val="40000"/>
                                  </a:schemeClr>
                                </a:solidFill>
                                <a:latin typeface="Cambria Math" charset="0"/>
                              </a:rPr>
                              <m:t>𝑓</m:t>
                            </m:r>
                          </m:e>
                          <m:sub>
                            <m:r>
                              <a:rPr lang="de-DE" sz="1400" i="1">
                                <a:solidFill>
                                  <a:schemeClr val="tx1">
                                    <a:lumMod val="60000"/>
                                    <a:lumOff val="40000"/>
                                  </a:schemeClr>
                                </a:solidFill>
                                <a:latin typeface="Cambria Math" charset="0"/>
                              </a:rPr>
                              <m:t>2</m:t>
                            </m:r>
                          </m:sub>
                          <m:sup>
                            <m:r>
                              <a:rPr lang="de-DE" sz="1400" i="1">
                                <a:solidFill>
                                  <a:schemeClr val="tx1">
                                    <a:lumMod val="60000"/>
                                    <a:lumOff val="40000"/>
                                  </a:schemeClr>
                                </a:solidFill>
                                <a:latin typeface="Cambria Math" panose="02040503050406030204" pitchFamily="18" charset="0"/>
                              </a:rPr>
                              <m:t>2</m:t>
                            </m:r>
                          </m:sup>
                        </m:sSubSup>
                      </m:oMath>
                    </m:oMathPara>
                  </a14:m>
                  <a:endParaRPr lang="en-GB" sz="1400" dirty="0">
                    <a:solidFill>
                      <a:schemeClr val="tx1">
                        <a:lumMod val="60000"/>
                        <a:lumOff val="40000"/>
                      </a:schemeClr>
                    </a:solidFill>
                  </a:endParaRPr>
                </a:p>
              </p:txBody>
            </p:sp>
          </mc:Choice>
          <mc:Fallback xmlns="">
            <p:sp>
              <p:nvSpPr>
                <p:cNvPr id="10" name="TextBox 9">
                  <a:extLst>
                    <a:ext uri="{FF2B5EF4-FFF2-40B4-BE49-F238E27FC236}">
                      <a16:creationId xmlns:a16="http://schemas.microsoft.com/office/drawing/2014/main" id="{BFB972CF-8843-F64B-B4B5-6C9090FAE370}"/>
                    </a:ext>
                  </a:extLst>
                </p:cNvPr>
                <p:cNvSpPr txBox="1">
                  <a:spLocks noRot="1" noChangeAspect="1" noMove="1" noResize="1" noEditPoints="1" noAdjustHandles="1" noChangeArrowheads="1" noChangeShapeType="1" noTextEdit="1"/>
                </p:cNvSpPr>
                <p:nvPr/>
              </p:nvSpPr>
              <p:spPr>
                <a:xfrm>
                  <a:off x="1757187" y="3945772"/>
                  <a:ext cx="233204" cy="218265"/>
                </a:xfrm>
                <a:prstGeom prst="rect">
                  <a:avLst/>
                </a:prstGeom>
                <a:blipFill>
                  <a:blip r:embed="rId7"/>
                  <a:stretch>
                    <a:fillRect l="-26316" r="-5263"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5E634CD-DC30-EE49-80A9-F80EB444ED13}"/>
                    </a:ext>
                  </a:extLst>
                </p:cNvPr>
                <p:cNvSpPr txBox="1"/>
                <p:nvPr/>
              </p:nvSpPr>
              <p:spPr>
                <a:xfrm>
                  <a:off x="4644577" y="3945772"/>
                  <a:ext cx="229358" cy="2178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lumMod val="60000"/>
                                    <a:lumOff val="40000"/>
                                  </a:schemeClr>
                                </a:solidFill>
                                <a:latin typeface="Cambria Math" panose="02040503050406030204" pitchFamily="18" charset="0"/>
                              </a:rPr>
                            </m:ctrlPr>
                          </m:sSubSupPr>
                          <m:e>
                            <m:r>
                              <a:rPr lang="de-DE" sz="1400" i="1">
                                <a:solidFill>
                                  <a:schemeClr val="tx1">
                                    <a:lumMod val="60000"/>
                                    <a:lumOff val="40000"/>
                                  </a:schemeClr>
                                </a:solidFill>
                                <a:latin typeface="Cambria Math" charset="0"/>
                              </a:rPr>
                              <m:t>𝑓</m:t>
                            </m:r>
                          </m:e>
                          <m:sub>
                            <m:r>
                              <a:rPr lang="de-DE" sz="1400" i="1">
                                <a:solidFill>
                                  <a:schemeClr val="tx1">
                                    <a:lumMod val="60000"/>
                                    <a:lumOff val="40000"/>
                                  </a:schemeClr>
                                </a:solidFill>
                                <a:latin typeface="Cambria Math" charset="0"/>
                              </a:rPr>
                              <m:t>2</m:t>
                            </m:r>
                          </m:sub>
                          <m:sup>
                            <m:r>
                              <a:rPr lang="de-DE" sz="1400" i="1">
                                <a:solidFill>
                                  <a:schemeClr val="tx1">
                                    <a:lumMod val="60000"/>
                                    <a:lumOff val="40000"/>
                                  </a:schemeClr>
                                </a:solidFill>
                                <a:latin typeface="Cambria Math" panose="02040503050406030204" pitchFamily="18" charset="0"/>
                              </a:rPr>
                              <m:t>1</m:t>
                            </m:r>
                          </m:sup>
                        </m:sSubSup>
                      </m:oMath>
                    </m:oMathPara>
                  </a14:m>
                  <a:endParaRPr lang="en-GB" sz="1400" dirty="0">
                    <a:solidFill>
                      <a:schemeClr val="tx1">
                        <a:lumMod val="60000"/>
                        <a:lumOff val="40000"/>
                      </a:schemeClr>
                    </a:solidFill>
                  </a:endParaRPr>
                </a:p>
              </p:txBody>
            </p:sp>
          </mc:Choice>
          <mc:Fallback xmlns="">
            <p:sp>
              <p:nvSpPr>
                <p:cNvPr id="11" name="TextBox 10">
                  <a:extLst>
                    <a:ext uri="{FF2B5EF4-FFF2-40B4-BE49-F238E27FC236}">
                      <a16:creationId xmlns:a16="http://schemas.microsoft.com/office/drawing/2014/main" id="{35E634CD-DC30-EE49-80A9-F80EB444ED13}"/>
                    </a:ext>
                  </a:extLst>
                </p:cNvPr>
                <p:cNvSpPr txBox="1">
                  <a:spLocks noRot="1" noChangeAspect="1" noMove="1" noResize="1" noEditPoints="1" noAdjustHandles="1" noChangeArrowheads="1" noChangeShapeType="1" noTextEdit="1"/>
                </p:cNvSpPr>
                <p:nvPr/>
              </p:nvSpPr>
              <p:spPr>
                <a:xfrm>
                  <a:off x="4644577" y="3945772"/>
                  <a:ext cx="229358" cy="217817"/>
                </a:xfrm>
                <a:prstGeom prst="rect">
                  <a:avLst/>
                </a:prstGeom>
                <a:blipFill>
                  <a:blip r:embed="rId8"/>
                  <a:stretch>
                    <a:fillRect l="-26316" r="-5263"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08B0965-E3F2-BC44-A523-5870B093CAA9}"/>
                    </a:ext>
                  </a:extLst>
                </p:cNvPr>
                <p:cNvSpPr txBox="1"/>
                <p:nvPr/>
              </p:nvSpPr>
              <p:spPr>
                <a:xfrm>
                  <a:off x="7405907" y="3945772"/>
                  <a:ext cx="233204" cy="2193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tx1">
                                    <a:lumMod val="60000"/>
                                    <a:lumOff val="40000"/>
                                  </a:schemeClr>
                                </a:solidFill>
                                <a:latin typeface="Cambria Math" panose="02040503050406030204" pitchFamily="18" charset="0"/>
                              </a:rPr>
                            </m:ctrlPr>
                          </m:sSubSupPr>
                          <m:e>
                            <m:r>
                              <a:rPr lang="de-DE" sz="1400" i="1">
                                <a:solidFill>
                                  <a:schemeClr val="tx1">
                                    <a:lumMod val="60000"/>
                                    <a:lumOff val="40000"/>
                                  </a:schemeClr>
                                </a:solidFill>
                                <a:latin typeface="Cambria Math" charset="0"/>
                              </a:rPr>
                              <m:t>𝑓</m:t>
                            </m:r>
                          </m:e>
                          <m:sub>
                            <m:r>
                              <a:rPr lang="de-DE" sz="1400" i="1">
                                <a:solidFill>
                                  <a:schemeClr val="tx1">
                                    <a:lumMod val="60000"/>
                                    <a:lumOff val="40000"/>
                                  </a:schemeClr>
                                </a:solidFill>
                                <a:latin typeface="Cambria Math" charset="0"/>
                              </a:rPr>
                              <m:t>2</m:t>
                            </m:r>
                          </m:sub>
                          <m:sup>
                            <m:r>
                              <a:rPr lang="de-DE" sz="1400" i="1">
                                <a:solidFill>
                                  <a:schemeClr val="tx1">
                                    <a:lumMod val="60000"/>
                                    <a:lumOff val="40000"/>
                                  </a:schemeClr>
                                </a:solidFill>
                                <a:latin typeface="Cambria Math" charset="0"/>
                              </a:rPr>
                              <m:t>3</m:t>
                            </m:r>
                          </m:sup>
                        </m:sSubSup>
                      </m:oMath>
                    </m:oMathPara>
                  </a14:m>
                  <a:endParaRPr lang="en-GB" sz="1400" dirty="0">
                    <a:solidFill>
                      <a:schemeClr val="tx1">
                        <a:lumMod val="60000"/>
                        <a:lumOff val="40000"/>
                      </a:schemeClr>
                    </a:solidFill>
                  </a:endParaRPr>
                </a:p>
              </p:txBody>
            </p:sp>
          </mc:Choice>
          <mc:Fallback xmlns="">
            <p:sp>
              <p:nvSpPr>
                <p:cNvPr id="12" name="TextBox 11">
                  <a:extLst>
                    <a:ext uri="{FF2B5EF4-FFF2-40B4-BE49-F238E27FC236}">
                      <a16:creationId xmlns:a16="http://schemas.microsoft.com/office/drawing/2014/main" id="{408B0965-E3F2-BC44-A523-5870B093CAA9}"/>
                    </a:ext>
                  </a:extLst>
                </p:cNvPr>
                <p:cNvSpPr txBox="1">
                  <a:spLocks noRot="1" noChangeAspect="1" noMove="1" noResize="1" noEditPoints="1" noAdjustHandles="1" noChangeArrowheads="1" noChangeShapeType="1" noTextEdit="1"/>
                </p:cNvSpPr>
                <p:nvPr/>
              </p:nvSpPr>
              <p:spPr>
                <a:xfrm>
                  <a:off x="7405907" y="3945772"/>
                  <a:ext cx="233204" cy="219355"/>
                </a:xfrm>
                <a:prstGeom prst="rect">
                  <a:avLst/>
                </a:prstGeom>
                <a:blipFill>
                  <a:blip r:embed="rId9"/>
                  <a:stretch>
                    <a:fillRect l="-20000" r="-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50C7961-C6D5-844E-8252-B61F645E5F1C}"/>
                    </a:ext>
                  </a:extLst>
                </p:cNvPr>
                <p:cNvSpPr txBox="1"/>
                <p:nvPr/>
              </p:nvSpPr>
              <p:spPr>
                <a:xfrm>
                  <a:off x="736817" y="4845417"/>
                  <a:ext cx="233204" cy="2204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rgbClr val="7030A0"/>
                                </a:solidFill>
                                <a:latin typeface="Cambria Math" panose="02040503050406030204" pitchFamily="18" charset="0"/>
                              </a:rPr>
                            </m:ctrlPr>
                          </m:sSubSupPr>
                          <m:e>
                            <m:r>
                              <a:rPr lang="de-DE" sz="1400" i="1">
                                <a:solidFill>
                                  <a:srgbClr val="7030A0"/>
                                </a:solidFill>
                                <a:latin typeface="Cambria Math" charset="0"/>
                              </a:rPr>
                              <m:t>𝑓</m:t>
                            </m:r>
                          </m:e>
                          <m:sub>
                            <m:r>
                              <a:rPr lang="de-DE" sz="1400" i="1">
                                <a:solidFill>
                                  <a:srgbClr val="7030A0"/>
                                </a:solidFill>
                                <a:latin typeface="Cambria Math" charset="0"/>
                              </a:rPr>
                              <m:t>3</m:t>
                            </m:r>
                          </m:sub>
                          <m:sup>
                            <m:r>
                              <a:rPr lang="de-DE" sz="1400" i="1">
                                <a:solidFill>
                                  <a:srgbClr val="7030A0"/>
                                </a:solidFill>
                                <a:latin typeface="Cambria Math" panose="02040503050406030204" pitchFamily="18" charset="0"/>
                              </a:rPr>
                              <m:t>3</m:t>
                            </m:r>
                          </m:sup>
                        </m:sSubSup>
                      </m:oMath>
                    </m:oMathPara>
                  </a14:m>
                  <a:endParaRPr lang="en-GB" sz="1400" dirty="0">
                    <a:solidFill>
                      <a:srgbClr val="7030A0"/>
                    </a:solidFill>
                  </a:endParaRPr>
                </a:p>
              </p:txBody>
            </p:sp>
          </mc:Choice>
          <mc:Fallback xmlns="">
            <p:sp>
              <p:nvSpPr>
                <p:cNvPr id="13" name="TextBox 12">
                  <a:extLst>
                    <a:ext uri="{FF2B5EF4-FFF2-40B4-BE49-F238E27FC236}">
                      <a16:creationId xmlns:a16="http://schemas.microsoft.com/office/drawing/2014/main" id="{F50C7961-C6D5-844E-8252-B61F645E5F1C}"/>
                    </a:ext>
                  </a:extLst>
                </p:cNvPr>
                <p:cNvSpPr txBox="1">
                  <a:spLocks noRot="1" noChangeAspect="1" noMove="1" noResize="1" noEditPoints="1" noAdjustHandles="1" noChangeArrowheads="1" noChangeShapeType="1" noTextEdit="1"/>
                </p:cNvSpPr>
                <p:nvPr/>
              </p:nvSpPr>
              <p:spPr>
                <a:xfrm>
                  <a:off x="736817" y="4845417"/>
                  <a:ext cx="233204" cy="220445"/>
                </a:xfrm>
                <a:prstGeom prst="rect">
                  <a:avLst/>
                </a:prstGeom>
                <a:blipFill>
                  <a:blip r:embed="rId10"/>
                  <a:stretch>
                    <a:fillRect l="-2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60503F0-0B17-004D-AB0F-0ED6C2BC32AB}"/>
                    </a:ext>
                  </a:extLst>
                </p:cNvPr>
                <p:cNvSpPr txBox="1"/>
                <p:nvPr/>
              </p:nvSpPr>
              <p:spPr>
                <a:xfrm>
                  <a:off x="2717184" y="4845417"/>
                  <a:ext cx="233204" cy="2184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rgbClr val="7030A0"/>
                                </a:solidFill>
                                <a:latin typeface="Cambria Math" panose="02040503050406030204" pitchFamily="18" charset="0"/>
                              </a:rPr>
                            </m:ctrlPr>
                          </m:sSubSupPr>
                          <m:e>
                            <m:r>
                              <a:rPr lang="de-DE" sz="1400" i="1">
                                <a:solidFill>
                                  <a:srgbClr val="7030A0"/>
                                </a:solidFill>
                                <a:latin typeface="Cambria Math" charset="0"/>
                              </a:rPr>
                              <m:t>𝑓</m:t>
                            </m:r>
                          </m:e>
                          <m:sub>
                            <m:r>
                              <a:rPr lang="de-DE" sz="1400" i="1">
                                <a:solidFill>
                                  <a:srgbClr val="7030A0"/>
                                </a:solidFill>
                                <a:latin typeface="Cambria Math" charset="0"/>
                              </a:rPr>
                              <m:t>3</m:t>
                            </m:r>
                          </m:sub>
                          <m:sup>
                            <m:r>
                              <a:rPr lang="de-DE" sz="1400" i="1">
                                <a:solidFill>
                                  <a:srgbClr val="7030A0"/>
                                </a:solidFill>
                                <a:latin typeface="Cambria Math" charset="0"/>
                              </a:rPr>
                              <m:t>4</m:t>
                            </m:r>
                          </m:sup>
                        </m:sSubSup>
                      </m:oMath>
                    </m:oMathPara>
                  </a14:m>
                  <a:endParaRPr lang="en-GB" sz="1400" dirty="0">
                    <a:solidFill>
                      <a:srgbClr val="7030A0"/>
                    </a:solidFill>
                  </a:endParaRPr>
                </a:p>
              </p:txBody>
            </p:sp>
          </mc:Choice>
          <mc:Fallback xmlns="">
            <p:sp>
              <p:nvSpPr>
                <p:cNvPr id="14" name="TextBox 13">
                  <a:extLst>
                    <a:ext uri="{FF2B5EF4-FFF2-40B4-BE49-F238E27FC236}">
                      <a16:creationId xmlns:a16="http://schemas.microsoft.com/office/drawing/2014/main" id="{560503F0-0B17-004D-AB0F-0ED6C2BC32AB}"/>
                    </a:ext>
                  </a:extLst>
                </p:cNvPr>
                <p:cNvSpPr txBox="1">
                  <a:spLocks noRot="1" noChangeAspect="1" noMove="1" noResize="1" noEditPoints="1" noAdjustHandles="1" noChangeArrowheads="1" noChangeShapeType="1" noTextEdit="1"/>
                </p:cNvSpPr>
                <p:nvPr/>
              </p:nvSpPr>
              <p:spPr>
                <a:xfrm>
                  <a:off x="2717184" y="4845417"/>
                  <a:ext cx="233204" cy="218458"/>
                </a:xfrm>
                <a:prstGeom prst="rect">
                  <a:avLst/>
                </a:prstGeom>
                <a:blipFill>
                  <a:blip r:embed="rId11"/>
                  <a:stretch>
                    <a:fillRect l="-25000"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37EAF1C-BDC2-7D47-AFC2-11677AF809AE}"/>
                    </a:ext>
                  </a:extLst>
                </p:cNvPr>
                <p:cNvSpPr txBox="1"/>
                <p:nvPr/>
              </p:nvSpPr>
              <p:spPr>
                <a:xfrm>
                  <a:off x="6466642" y="4845417"/>
                  <a:ext cx="233204" cy="2237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rgbClr val="7030A0"/>
                                </a:solidFill>
                                <a:latin typeface="Cambria Math" panose="02040503050406030204" pitchFamily="18" charset="0"/>
                              </a:rPr>
                            </m:ctrlPr>
                          </m:sSubSupPr>
                          <m:e>
                            <m:r>
                              <a:rPr lang="de-DE" sz="1400" i="1">
                                <a:solidFill>
                                  <a:srgbClr val="7030A0"/>
                                </a:solidFill>
                                <a:latin typeface="Cambria Math" charset="0"/>
                              </a:rPr>
                              <m:t>𝑓</m:t>
                            </m:r>
                          </m:e>
                          <m:sub>
                            <m:r>
                              <a:rPr lang="de-DE" sz="1400" i="1">
                                <a:solidFill>
                                  <a:srgbClr val="7030A0"/>
                                </a:solidFill>
                                <a:latin typeface="Cambria Math" charset="0"/>
                              </a:rPr>
                              <m:t>3</m:t>
                            </m:r>
                          </m:sub>
                          <m:sup>
                            <m:r>
                              <a:rPr lang="de-DE" sz="1400" i="1">
                                <a:solidFill>
                                  <a:srgbClr val="7030A0"/>
                                </a:solidFill>
                                <a:latin typeface="Cambria Math" panose="02040503050406030204" pitchFamily="18" charset="0"/>
                              </a:rPr>
                              <m:t>5</m:t>
                            </m:r>
                          </m:sup>
                        </m:sSubSup>
                      </m:oMath>
                    </m:oMathPara>
                  </a14:m>
                  <a:endParaRPr lang="en-GB" sz="1400" dirty="0">
                    <a:solidFill>
                      <a:srgbClr val="7030A0"/>
                    </a:solidFill>
                  </a:endParaRPr>
                </a:p>
              </p:txBody>
            </p:sp>
          </mc:Choice>
          <mc:Fallback xmlns="">
            <p:sp>
              <p:nvSpPr>
                <p:cNvPr id="15" name="TextBox 14">
                  <a:extLst>
                    <a:ext uri="{FF2B5EF4-FFF2-40B4-BE49-F238E27FC236}">
                      <a16:creationId xmlns:a16="http://schemas.microsoft.com/office/drawing/2014/main" id="{337EAF1C-BDC2-7D47-AFC2-11677AF809AE}"/>
                    </a:ext>
                  </a:extLst>
                </p:cNvPr>
                <p:cNvSpPr txBox="1">
                  <a:spLocks noRot="1" noChangeAspect="1" noMove="1" noResize="1" noEditPoints="1" noAdjustHandles="1" noChangeArrowheads="1" noChangeShapeType="1" noTextEdit="1"/>
                </p:cNvSpPr>
                <p:nvPr/>
              </p:nvSpPr>
              <p:spPr>
                <a:xfrm>
                  <a:off x="6466642" y="4845417"/>
                  <a:ext cx="233204" cy="223779"/>
                </a:xfrm>
                <a:prstGeom prst="rect">
                  <a:avLst/>
                </a:prstGeom>
                <a:blipFill>
                  <a:blip r:embed="rId12"/>
                  <a:stretch>
                    <a:fillRect l="-20000" r="-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3C177EE-4808-F947-8926-E0501E5217B4}"/>
                    </a:ext>
                  </a:extLst>
                </p:cNvPr>
                <p:cNvSpPr txBox="1"/>
                <p:nvPr/>
              </p:nvSpPr>
              <p:spPr>
                <a:xfrm>
                  <a:off x="8293378" y="4845417"/>
                  <a:ext cx="233204" cy="2207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rgbClr val="7030A0"/>
                                </a:solidFill>
                                <a:latin typeface="Cambria Math" panose="02040503050406030204" pitchFamily="18" charset="0"/>
                              </a:rPr>
                            </m:ctrlPr>
                          </m:sSubSupPr>
                          <m:e>
                            <m:r>
                              <a:rPr lang="de-DE" sz="1400" i="1">
                                <a:solidFill>
                                  <a:srgbClr val="7030A0"/>
                                </a:solidFill>
                                <a:latin typeface="Cambria Math" charset="0"/>
                              </a:rPr>
                              <m:t>𝑓</m:t>
                            </m:r>
                          </m:e>
                          <m:sub>
                            <m:r>
                              <a:rPr lang="de-DE" sz="1400" i="1">
                                <a:solidFill>
                                  <a:srgbClr val="7030A0"/>
                                </a:solidFill>
                                <a:latin typeface="Cambria Math" charset="0"/>
                              </a:rPr>
                              <m:t>3</m:t>
                            </m:r>
                          </m:sub>
                          <m:sup>
                            <m:r>
                              <a:rPr lang="de-DE" sz="1400" i="1">
                                <a:solidFill>
                                  <a:srgbClr val="7030A0"/>
                                </a:solidFill>
                                <a:latin typeface="Cambria Math" charset="0"/>
                              </a:rPr>
                              <m:t>6</m:t>
                            </m:r>
                          </m:sup>
                        </m:sSubSup>
                      </m:oMath>
                    </m:oMathPara>
                  </a14:m>
                  <a:endParaRPr lang="en-GB" sz="1400" dirty="0">
                    <a:solidFill>
                      <a:srgbClr val="7030A0"/>
                    </a:solidFill>
                  </a:endParaRPr>
                </a:p>
              </p:txBody>
            </p:sp>
          </mc:Choice>
          <mc:Fallback xmlns="">
            <p:sp>
              <p:nvSpPr>
                <p:cNvPr id="16" name="TextBox 15">
                  <a:extLst>
                    <a:ext uri="{FF2B5EF4-FFF2-40B4-BE49-F238E27FC236}">
                      <a16:creationId xmlns:a16="http://schemas.microsoft.com/office/drawing/2014/main" id="{23C177EE-4808-F947-8926-E0501E5217B4}"/>
                    </a:ext>
                  </a:extLst>
                </p:cNvPr>
                <p:cNvSpPr txBox="1">
                  <a:spLocks noRot="1" noChangeAspect="1" noMove="1" noResize="1" noEditPoints="1" noAdjustHandles="1" noChangeArrowheads="1" noChangeShapeType="1" noTextEdit="1"/>
                </p:cNvSpPr>
                <p:nvPr/>
              </p:nvSpPr>
              <p:spPr>
                <a:xfrm>
                  <a:off x="8293378" y="4845417"/>
                  <a:ext cx="233204" cy="220701"/>
                </a:xfrm>
                <a:prstGeom prst="rect">
                  <a:avLst/>
                </a:prstGeom>
                <a:blipFill>
                  <a:blip r:embed="rId13"/>
                  <a:stretch>
                    <a:fillRect l="-20000" r="-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386587D-BB4C-3A48-889C-10A5605C4B80}"/>
                    </a:ext>
                  </a:extLst>
                </p:cNvPr>
                <p:cNvSpPr txBox="1"/>
                <p:nvPr/>
              </p:nvSpPr>
              <p:spPr>
                <a:xfrm>
                  <a:off x="3702894" y="5719489"/>
                  <a:ext cx="229358" cy="2189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rgbClr val="7030A0"/>
                                </a:solidFill>
                                <a:latin typeface="Cambria Math" panose="02040503050406030204" pitchFamily="18" charset="0"/>
                              </a:rPr>
                            </m:ctrlPr>
                          </m:sSubSupPr>
                          <m:e>
                            <m:r>
                              <a:rPr lang="de-DE" sz="1400" i="1">
                                <a:solidFill>
                                  <a:srgbClr val="7030A0"/>
                                </a:solidFill>
                                <a:latin typeface="Cambria Math" charset="0"/>
                              </a:rPr>
                              <m:t>𝑓</m:t>
                            </m:r>
                          </m:e>
                          <m:sub>
                            <m:r>
                              <a:rPr lang="de-DE" sz="1400" i="1">
                                <a:solidFill>
                                  <a:srgbClr val="7030A0"/>
                                </a:solidFill>
                                <a:latin typeface="Cambria Math" charset="0"/>
                              </a:rPr>
                              <m:t>3</m:t>
                            </m:r>
                          </m:sub>
                          <m:sup>
                            <m:r>
                              <a:rPr lang="de-DE" sz="1400" i="1">
                                <a:solidFill>
                                  <a:srgbClr val="7030A0"/>
                                </a:solidFill>
                                <a:latin typeface="Cambria Math" panose="02040503050406030204" pitchFamily="18" charset="0"/>
                              </a:rPr>
                              <m:t>1</m:t>
                            </m:r>
                          </m:sup>
                        </m:sSubSup>
                      </m:oMath>
                    </m:oMathPara>
                  </a14:m>
                  <a:endParaRPr lang="en-GB" sz="1400" dirty="0">
                    <a:solidFill>
                      <a:srgbClr val="7030A0"/>
                    </a:solidFill>
                  </a:endParaRPr>
                </a:p>
              </p:txBody>
            </p:sp>
          </mc:Choice>
          <mc:Fallback xmlns="">
            <p:sp>
              <p:nvSpPr>
                <p:cNvPr id="17" name="TextBox 16">
                  <a:extLst>
                    <a:ext uri="{FF2B5EF4-FFF2-40B4-BE49-F238E27FC236}">
                      <a16:creationId xmlns:a16="http://schemas.microsoft.com/office/drawing/2014/main" id="{D386587D-BB4C-3A48-889C-10A5605C4B80}"/>
                    </a:ext>
                  </a:extLst>
                </p:cNvPr>
                <p:cNvSpPr txBox="1">
                  <a:spLocks noRot="1" noChangeAspect="1" noMove="1" noResize="1" noEditPoints="1" noAdjustHandles="1" noChangeArrowheads="1" noChangeShapeType="1" noTextEdit="1"/>
                </p:cNvSpPr>
                <p:nvPr/>
              </p:nvSpPr>
              <p:spPr>
                <a:xfrm>
                  <a:off x="3702894" y="5719489"/>
                  <a:ext cx="229358" cy="218906"/>
                </a:xfrm>
                <a:prstGeom prst="rect">
                  <a:avLst/>
                </a:prstGeom>
                <a:blipFill>
                  <a:blip r:embed="rId14"/>
                  <a:stretch>
                    <a:fillRect l="-33333" t="-5882" b="-294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97FCB97-C32A-D942-9E7A-A4F96B3E3B11}"/>
                    </a:ext>
                  </a:extLst>
                </p:cNvPr>
                <p:cNvSpPr txBox="1"/>
                <p:nvPr/>
              </p:nvSpPr>
              <p:spPr>
                <a:xfrm>
                  <a:off x="5550988" y="5719489"/>
                  <a:ext cx="233204" cy="2193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rgbClr val="7030A0"/>
                                </a:solidFill>
                                <a:latin typeface="Cambria Math" panose="02040503050406030204" pitchFamily="18" charset="0"/>
                              </a:rPr>
                            </m:ctrlPr>
                          </m:sSubSupPr>
                          <m:e>
                            <m:r>
                              <a:rPr lang="de-DE" sz="1400" i="1">
                                <a:solidFill>
                                  <a:srgbClr val="7030A0"/>
                                </a:solidFill>
                                <a:latin typeface="Cambria Math" charset="0"/>
                              </a:rPr>
                              <m:t>𝑓</m:t>
                            </m:r>
                          </m:e>
                          <m:sub>
                            <m:r>
                              <a:rPr lang="de-DE" sz="1400" i="1">
                                <a:solidFill>
                                  <a:srgbClr val="7030A0"/>
                                </a:solidFill>
                                <a:latin typeface="Cambria Math" charset="0"/>
                              </a:rPr>
                              <m:t>3</m:t>
                            </m:r>
                          </m:sub>
                          <m:sup>
                            <m:r>
                              <a:rPr lang="de-DE" sz="1400" i="1">
                                <a:solidFill>
                                  <a:srgbClr val="7030A0"/>
                                </a:solidFill>
                                <a:latin typeface="Cambria Math" panose="02040503050406030204" pitchFamily="18" charset="0"/>
                              </a:rPr>
                              <m:t>2</m:t>
                            </m:r>
                          </m:sup>
                        </m:sSubSup>
                      </m:oMath>
                    </m:oMathPara>
                  </a14:m>
                  <a:endParaRPr lang="en-GB" sz="1400" dirty="0">
                    <a:solidFill>
                      <a:srgbClr val="7030A0"/>
                    </a:solidFill>
                  </a:endParaRPr>
                </a:p>
              </p:txBody>
            </p:sp>
          </mc:Choice>
          <mc:Fallback xmlns="">
            <p:sp>
              <p:nvSpPr>
                <p:cNvPr id="18" name="TextBox 17">
                  <a:extLst>
                    <a:ext uri="{FF2B5EF4-FFF2-40B4-BE49-F238E27FC236}">
                      <a16:creationId xmlns:a16="http://schemas.microsoft.com/office/drawing/2014/main" id="{197FCB97-C32A-D942-9E7A-A4F96B3E3B11}"/>
                    </a:ext>
                  </a:extLst>
                </p:cNvPr>
                <p:cNvSpPr txBox="1">
                  <a:spLocks noRot="1" noChangeAspect="1" noMove="1" noResize="1" noEditPoints="1" noAdjustHandles="1" noChangeArrowheads="1" noChangeShapeType="1" noTextEdit="1"/>
                </p:cNvSpPr>
                <p:nvPr/>
              </p:nvSpPr>
              <p:spPr>
                <a:xfrm>
                  <a:off x="5550988" y="5719489"/>
                  <a:ext cx="233204" cy="219355"/>
                </a:xfrm>
                <a:prstGeom prst="rect">
                  <a:avLst/>
                </a:prstGeom>
                <a:blipFill>
                  <a:blip r:embed="rId15"/>
                  <a:stretch>
                    <a:fillRect l="-20000" b="-35294"/>
                  </a:stretch>
                </a:blipFill>
              </p:spPr>
              <p:txBody>
                <a:bodyPr/>
                <a:lstStyle/>
                <a:p>
                  <a:r>
                    <a:rPr lang="en-GB">
                      <a:noFill/>
                    </a:rPr>
                    <a:t> </a:t>
                  </a:r>
                </a:p>
              </p:txBody>
            </p:sp>
          </mc:Fallback>
        </mc:AlternateContent>
        <p:grpSp>
          <p:nvGrpSpPr>
            <p:cNvPr id="19" name="Group 18">
              <a:extLst>
                <a:ext uri="{FF2B5EF4-FFF2-40B4-BE49-F238E27FC236}">
                  <a16:creationId xmlns:a16="http://schemas.microsoft.com/office/drawing/2014/main" id="{57759B9F-6C47-8041-9353-8F55CACB8693}"/>
                </a:ext>
              </a:extLst>
            </p:cNvPr>
            <p:cNvGrpSpPr/>
            <p:nvPr/>
          </p:nvGrpSpPr>
          <p:grpSpPr>
            <a:xfrm>
              <a:off x="-755053" y="2155710"/>
              <a:ext cx="9048431" cy="4137199"/>
              <a:chOff x="-755053" y="2155710"/>
              <a:chExt cx="9048431" cy="4137199"/>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F3BE6BA-CEA5-3F46-957F-67A2C3917FC8}"/>
                      </a:ext>
                    </a:extLst>
                  </p:cNvPr>
                  <p:cNvSpPr txBox="1"/>
                  <p:nvPr/>
                </p:nvSpPr>
                <p:spPr>
                  <a:xfrm>
                    <a:off x="3186558" y="2155710"/>
                    <a:ext cx="1519200" cy="573420"/>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7625" algn="ctr"/>
                    <a14:m>
                      <m:oMathPara xmlns:m="http://schemas.openxmlformats.org/officeDocument/2006/math">
                        <m:oMathParaPr>
                          <m:jc m:val="centerGroup"/>
                        </m:oMathParaPr>
                        <m:oMath xmlns:m="http://schemas.openxmlformats.org/officeDocument/2006/math">
                          <m:r>
                            <a:rPr lang="en-GB" sz="1400" i="1" dirty="0" smtClean="0">
                              <a:solidFill>
                                <a:schemeClr val="accent6"/>
                              </a:solidFill>
                              <a:latin typeface="Cambria Math" panose="02040503050406030204" pitchFamily="18" charset="0"/>
                            </a:rPr>
                            <m:t>𝐸𝑝𝑖𝑑</m:t>
                          </m:r>
                          <m:r>
                            <a:rPr lang="en-GB" sz="1400" i="1" dirty="0" smtClean="0">
                              <a:solidFill>
                                <a:schemeClr val="accent6"/>
                              </a:solidFill>
                              <a:latin typeface="Cambria Math" panose="02040503050406030204" pitchFamily="18" charset="0"/>
                            </a:rPr>
                            <m:t> </m:t>
                          </m:r>
                          <m:r>
                            <a:rPr lang="de-DE" sz="1400" b="0" i="1" dirty="0" smtClean="0">
                              <a:solidFill>
                                <a:schemeClr val="accent6"/>
                              </a:solidFill>
                              <a:latin typeface="Cambria Math" panose="02040503050406030204" pitchFamily="18" charset="0"/>
                            </a:rPr>
                            <m:t>𝐴𝑐𝑐</m:t>
                          </m:r>
                          <m:r>
                            <a:rPr lang="en-GB" sz="1400" i="1" dirty="0" err="1">
                              <a:solidFill>
                                <a:schemeClr val="accent6"/>
                              </a:solidFill>
                              <a:latin typeface="Cambria Math" panose="02040503050406030204" pitchFamily="18" charset="0"/>
                            </a:rPr>
                            <m:t>.</m:t>
                          </m:r>
                          <m:r>
                            <a:rPr lang="de-DE" sz="1400" b="0" i="1" dirty="0" smtClean="0">
                              <a:solidFill>
                                <a:schemeClr val="accent6"/>
                              </a:solidFill>
                              <a:latin typeface="Cambria Math" panose="02040503050406030204" pitchFamily="18" charset="0"/>
                            </a:rPr>
                            <m:t>𝑐h𝑒𝑚</m:t>
                          </m:r>
                        </m:oMath>
                      </m:oMathPara>
                    </a14:m>
                    <a:endParaRPr lang="de-DE" sz="1400" b="0" i="1" dirty="0">
                      <a:solidFill>
                        <a:schemeClr val="accent6"/>
                      </a:solidFill>
                      <a:latin typeface="Cambria Math" panose="02040503050406030204" pitchFamily="18" charset="0"/>
                    </a:endParaRPr>
                  </a:p>
                  <a:p>
                    <a:pPr marL="47625" algn="ctr"/>
                    <a14:m>
                      <m:oMathPara xmlns:m="http://schemas.openxmlformats.org/officeDocument/2006/math">
                        <m:oMathParaPr>
                          <m:jc m:val="centerGroup"/>
                        </m:oMathParaPr>
                        <m:oMath xmlns:m="http://schemas.openxmlformats.org/officeDocument/2006/math">
                          <m:r>
                            <a:rPr lang="de-DE" sz="1400" b="0" i="1" spc="-150" dirty="0" smtClean="0">
                              <a:solidFill>
                                <a:schemeClr val="accent6"/>
                              </a:solidFill>
                              <a:latin typeface="Cambria Math" panose="02040503050406030204" pitchFamily="18" charset="0"/>
                            </a:rPr>
                            <m:t>𝑁𝑎𝑡</m:t>
                          </m:r>
                          <m:r>
                            <a:rPr lang="de-DE" sz="1400" i="1" spc="-300" dirty="0">
                              <a:solidFill>
                                <a:schemeClr val="accent6"/>
                              </a:solidFill>
                              <a:latin typeface="Cambria Math" panose="02040503050406030204" pitchFamily="18" charset="0"/>
                            </a:rPr>
                            <m:t>.</m:t>
                          </m:r>
                          <m:r>
                            <a:rPr lang="de-DE" sz="1400" i="1" spc="-150" dirty="0">
                              <a:solidFill>
                                <a:schemeClr val="accent6"/>
                              </a:solidFill>
                              <a:latin typeface="Cambria Math" panose="02040503050406030204" pitchFamily="18" charset="0"/>
                            </a:rPr>
                            <m:t>𝑓</m:t>
                          </m:r>
                          <m:r>
                            <a:rPr lang="en-GB" sz="1400" i="1" spc="-150" dirty="0">
                              <a:solidFill>
                                <a:schemeClr val="accent6"/>
                              </a:solidFill>
                              <a:latin typeface="Cambria Math" panose="02040503050406030204" pitchFamily="18" charset="0"/>
                            </a:rPr>
                            <m:t>𝑖𝑟𝑒</m:t>
                          </m:r>
                          <m:r>
                            <a:rPr lang="en-GB" sz="1400" i="1" dirty="0">
                              <a:solidFill>
                                <a:schemeClr val="accent6"/>
                              </a:solidFill>
                              <a:latin typeface="Cambria Math" panose="02040503050406030204" pitchFamily="18" charset="0"/>
                            </a:rPr>
                            <m:t> </m:t>
                          </m:r>
                          <m:r>
                            <a:rPr lang="de-DE" sz="1400" b="0" i="1" spc="-150" dirty="0" smtClean="0">
                              <a:solidFill>
                                <a:schemeClr val="accent6"/>
                              </a:solidFill>
                              <a:latin typeface="Cambria Math" panose="02040503050406030204" pitchFamily="18" charset="0"/>
                            </a:rPr>
                            <m:t>𝑁𝑎𝑡</m:t>
                          </m:r>
                          <m:r>
                            <a:rPr lang="de-DE" sz="1400" i="1" spc="-300" dirty="0">
                              <a:solidFill>
                                <a:schemeClr val="accent6"/>
                              </a:solidFill>
                              <a:latin typeface="Cambria Math" panose="02040503050406030204" pitchFamily="18" charset="0"/>
                            </a:rPr>
                            <m:t>.</m:t>
                          </m:r>
                          <m:r>
                            <a:rPr lang="de-DE" sz="1400" i="1" spc="-150" dirty="0">
                              <a:solidFill>
                                <a:schemeClr val="accent6"/>
                              </a:solidFill>
                              <a:latin typeface="Cambria Math" panose="02040503050406030204" pitchFamily="18" charset="0"/>
                            </a:rPr>
                            <m:t>𝑓𝑙𝑜𝑜𝑑</m:t>
                          </m:r>
                        </m:oMath>
                      </m:oMathPara>
                    </a14:m>
                    <a:endParaRPr lang="en-GB" sz="1400" spc="-150" baseline="-25000" dirty="0">
                      <a:solidFill>
                        <a:schemeClr val="accent6"/>
                      </a:solidFill>
                    </a:endParaRPr>
                  </a:p>
                </p:txBody>
              </p:sp>
            </mc:Choice>
            <mc:Fallback xmlns="">
              <p:sp>
                <p:nvSpPr>
                  <p:cNvPr id="20" name="TextBox 19">
                    <a:extLst>
                      <a:ext uri="{FF2B5EF4-FFF2-40B4-BE49-F238E27FC236}">
                        <a16:creationId xmlns:a16="http://schemas.microsoft.com/office/drawing/2014/main" id="{8F3BE6BA-CEA5-3F46-957F-67A2C3917FC8}"/>
                      </a:ext>
                    </a:extLst>
                  </p:cNvPr>
                  <p:cNvSpPr txBox="1">
                    <a:spLocks noRot="1" noChangeAspect="1" noMove="1" noResize="1" noEditPoints="1" noAdjustHandles="1" noChangeArrowheads="1" noChangeShapeType="1" noTextEdit="1"/>
                  </p:cNvSpPr>
                  <p:nvPr/>
                </p:nvSpPr>
                <p:spPr>
                  <a:xfrm>
                    <a:off x="3186558" y="2155710"/>
                    <a:ext cx="1519200" cy="573420"/>
                  </a:xfrm>
                  <a:prstGeom prst="roundRect">
                    <a:avLst/>
                  </a:prstGeom>
                  <a:blipFill>
                    <a:blip r:embed="rId16"/>
                    <a:stretch>
                      <a:fillRect/>
                    </a:stretch>
                  </a:blipFill>
                  <a:ln>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1D4337C-8D35-CC41-A1F0-93530D6E7F30}"/>
                      </a:ext>
                    </a:extLst>
                  </p:cNvPr>
                  <p:cNvSpPr txBox="1"/>
                  <p:nvPr/>
                </p:nvSpPr>
                <p:spPr>
                  <a:xfrm>
                    <a:off x="3211853" y="3041071"/>
                    <a:ext cx="1468610" cy="573420"/>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accent6"/>
                              </a:solidFill>
                              <a:latin typeface="Cambria Math" panose="02040503050406030204" pitchFamily="18" charset="0"/>
                            </a:rPr>
                            <m:t>𝐸𝑝𝑖𝑑</m:t>
                          </m:r>
                          <m:r>
                            <a:rPr lang="en-GB" sz="1400" i="1" dirty="0" smtClean="0">
                              <a:solidFill>
                                <a:schemeClr val="accent6"/>
                              </a:solidFill>
                              <a:latin typeface="Cambria Math" panose="02040503050406030204" pitchFamily="18" charset="0"/>
                            </a:rPr>
                            <m:t> </m:t>
                          </m:r>
                          <m:r>
                            <a:rPr lang="de-DE" sz="1400" b="0" i="1" dirty="0" smtClean="0">
                              <a:solidFill>
                                <a:schemeClr val="accent6"/>
                              </a:solidFill>
                              <a:latin typeface="Cambria Math" panose="02040503050406030204" pitchFamily="18" charset="0"/>
                            </a:rPr>
                            <m:t>𝐴𝑐𝑐</m:t>
                          </m:r>
                          <m:r>
                            <a:rPr lang="en-GB" sz="1400" i="1" dirty="0" err="1">
                              <a:solidFill>
                                <a:schemeClr val="accent6"/>
                              </a:solidFill>
                              <a:latin typeface="Cambria Math" panose="02040503050406030204" pitchFamily="18" charset="0"/>
                            </a:rPr>
                            <m:t>.</m:t>
                          </m:r>
                          <m:r>
                            <a:rPr lang="de-DE" sz="1400" b="0" i="1" dirty="0" smtClean="0">
                              <a:solidFill>
                                <a:schemeClr val="accent6"/>
                              </a:solidFill>
                              <a:latin typeface="Cambria Math" panose="02040503050406030204" pitchFamily="18" charset="0"/>
                            </a:rPr>
                            <m:t>𝑛𝑢𝑐𝑙</m:t>
                          </m:r>
                        </m:oMath>
                      </m:oMathPara>
                    </a14:m>
                    <a:endParaRPr lang="de-DE" sz="1400" b="0" i="1" dirty="0">
                      <a:solidFill>
                        <a:schemeClr val="accent6"/>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de-DE" sz="1400" b="0" i="1" spc="-150" dirty="0" smtClean="0">
                              <a:solidFill>
                                <a:schemeClr val="accent6"/>
                              </a:solidFill>
                              <a:latin typeface="Cambria Math" panose="02040503050406030204" pitchFamily="18" charset="0"/>
                            </a:rPr>
                            <m:t>𝑁𝑎𝑡</m:t>
                          </m:r>
                          <m:r>
                            <a:rPr lang="en-GB" sz="1400" i="1" spc="-300" dirty="0" err="1">
                              <a:solidFill>
                                <a:schemeClr val="accent6"/>
                              </a:solidFill>
                              <a:latin typeface="Cambria Math" panose="02040503050406030204" pitchFamily="18" charset="0"/>
                            </a:rPr>
                            <m:t>.</m:t>
                          </m:r>
                          <m:r>
                            <a:rPr lang="en-GB" sz="1400" i="1" spc="-150" dirty="0" err="1">
                              <a:solidFill>
                                <a:schemeClr val="accent6"/>
                              </a:solidFill>
                              <a:latin typeface="Cambria Math" panose="02040503050406030204" pitchFamily="18" charset="0"/>
                            </a:rPr>
                            <m:t>𝑓𝑖𝑟𝑒</m:t>
                          </m:r>
                          <m:r>
                            <a:rPr lang="en-GB" sz="1400" i="1" dirty="0">
                              <a:solidFill>
                                <a:schemeClr val="accent6"/>
                              </a:solidFill>
                              <a:latin typeface="Cambria Math" panose="02040503050406030204" pitchFamily="18" charset="0"/>
                            </a:rPr>
                            <m:t> </m:t>
                          </m:r>
                          <m:r>
                            <a:rPr lang="de-DE" sz="1400" b="0" i="1" spc="-150" dirty="0" smtClean="0">
                              <a:solidFill>
                                <a:schemeClr val="accent6"/>
                              </a:solidFill>
                              <a:latin typeface="Cambria Math" panose="02040503050406030204" pitchFamily="18" charset="0"/>
                            </a:rPr>
                            <m:t>𝑁𝑎𝑡</m:t>
                          </m:r>
                          <m:r>
                            <a:rPr lang="en-GB" sz="1400" i="1" spc="-300" dirty="0" err="1">
                              <a:solidFill>
                                <a:schemeClr val="accent6"/>
                              </a:solidFill>
                              <a:latin typeface="Cambria Math" panose="02040503050406030204" pitchFamily="18" charset="0"/>
                            </a:rPr>
                            <m:t>.</m:t>
                          </m:r>
                          <m:r>
                            <a:rPr lang="de-DE" sz="1400" i="1" spc="-150" dirty="0">
                              <a:solidFill>
                                <a:schemeClr val="accent6"/>
                              </a:solidFill>
                              <a:latin typeface="Cambria Math" panose="02040503050406030204" pitchFamily="18" charset="0"/>
                            </a:rPr>
                            <m:t>𝑓𝑙𝑜𝑜𝑑</m:t>
                          </m:r>
                        </m:oMath>
                      </m:oMathPara>
                    </a14:m>
                    <a:endParaRPr lang="en-GB" sz="1400" spc="-150" baseline="-25000" dirty="0">
                      <a:solidFill>
                        <a:schemeClr val="accent6"/>
                      </a:solidFill>
                    </a:endParaRPr>
                  </a:p>
                </p:txBody>
              </p:sp>
            </mc:Choice>
            <mc:Fallback xmlns="">
              <p:sp>
                <p:nvSpPr>
                  <p:cNvPr id="21" name="TextBox 20">
                    <a:extLst>
                      <a:ext uri="{FF2B5EF4-FFF2-40B4-BE49-F238E27FC236}">
                        <a16:creationId xmlns:a16="http://schemas.microsoft.com/office/drawing/2014/main" id="{21D4337C-8D35-CC41-A1F0-93530D6E7F30}"/>
                      </a:ext>
                    </a:extLst>
                  </p:cNvPr>
                  <p:cNvSpPr txBox="1">
                    <a:spLocks noRot="1" noChangeAspect="1" noMove="1" noResize="1" noEditPoints="1" noAdjustHandles="1" noChangeArrowheads="1" noChangeShapeType="1" noTextEdit="1"/>
                  </p:cNvSpPr>
                  <p:nvPr/>
                </p:nvSpPr>
                <p:spPr>
                  <a:xfrm>
                    <a:off x="3211853" y="3041071"/>
                    <a:ext cx="1468610" cy="573420"/>
                  </a:xfrm>
                  <a:prstGeom prst="roundRect">
                    <a:avLst/>
                  </a:prstGeom>
                  <a:blipFill>
                    <a:blip r:embed="rId17"/>
                    <a:stretch>
                      <a:fillRect/>
                    </a:stretch>
                  </a:blipFill>
                  <a:ln>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D3F483E-9779-7A49-A165-0392CC39B080}"/>
                      </a:ext>
                    </a:extLst>
                  </p:cNvPr>
                  <p:cNvSpPr txBox="1"/>
                  <p:nvPr/>
                </p:nvSpPr>
                <p:spPr>
                  <a:xfrm>
                    <a:off x="268331" y="3945772"/>
                    <a:ext cx="1488856" cy="578882"/>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tx1">
                                  <a:lumMod val="60000"/>
                                  <a:lumOff val="40000"/>
                                </a:schemeClr>
                              </a:solidFill>
                              <a:latin typeface="Cambria Math" panose="02040503050406030204" pitchFamily="18" charset="0"/>
                            </a:rPr>
                            <m:t>𝐸𝑝𝑖𝑑</m:t>
                          </m:r>
                          <m:r>
                            <a:rPr lang="en-GB" sz="1400" i="1" dirty="0" smtClean="0">
                              <a:solidFill>
                                <a:schemeClr val="tx1">
                                  <a:lumMod val="60000"/>
                                  <a:lumOff val="40000"/>
                                </a:schemeClr>
                              </a:solidFill>
                              <a:latin typeface="Cambria Math" panose="02040503050406030204" pitchFamily="18" charset="0"/>
                            </a:rPr>
                            <m:t> </m:t>
                          </m:r>
                          <m:r>
                            <a:rPr lang="en-GB" sz="1400" i="1" dirty="0" err="1">
                              <a:solidFill>
                                <a:schemeClr val="tx1">
                                  <a:lumMod val="60000"/>
                                  <a:lumOff val="40000"/>
                                </a:schemeClr>
                              </a:solidFill>
                              <a:latin typeface="Cambria Math" panose="02040503050406030204" pitchFamily="18" charset="0"/>
                            </a:rPr>
                            <m:t>𝑆𝑖𝑐𝑘</m:t>
                          </m:r>
                          <m:r>
                            <a:rPr lang="en-GB" sz="1400" i="1" dirty="0" err="1">
                              <a:solidFill>
                                <a:schemeClr val="tx1">
                                  <a:lumMod val="60000"/>
                                  <a:lumOff val="40000"/>
                                </a:schemeClr>
                              </a:solidFill>
                              <a:latin typeface="Cambria Math" panose="02040503050406030204" pitchFamily="18" charset="0"/>
                            </a:rPr>
                            <m:t>.</m:t>
                          </m:r>
                          <m:r>
                            <a:rPr lang="en-GB" sz="1400" i="1" dirty="0" err="1">
                              <a:solidFill>
                                <a:schemeClr val="tx1">
                                  <a:lumMod val="60000"/>
                                  <a:lumOff val="40000"/>
                                </a:schemeClr>
                              </a:solidFill>
                              <a:latin typeface="Cambria Math" panose="02040503050406030204" pitchFamily="18" charset="0"/>
                            </a:rPr>
                            <m:t>𝑎𝑙𝑖𝑐𝑒</m:t>
                          </m:r>
                        </m:oMath>
                      </m:oMathPara>
                    </a14:m>
                    <a:endParaRPr lang="de-DE" sz="1400" i="1" dirty="0">
                      <a:solidFill>
                        <a:schemeClr val="tx1">
                          <a:lumMod val="60000"/>
                          <a:lumOff val="4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lumMod val="60000"/>
                                  <a:lumOff val="40000"/>
                                </a:schemeClr>
                              </a:solidFill>
                              <a:latin typeface="Cambria Math" panose="02040503050406030204" pitchFamily="18" charset="0"/>
                            </a:rPr>
                            <m:t>𝑇𝑟𝑎𝑣𝑒𝑙</m:t>
                          </m:r>
                          <m:r>
                            <a:rPr lang="en-GB" sz="1400" i="1" dirty="0" err="1">
                              <a:solidFill>
                                <a:schemeClr val="tx1">
                                  <a:lumMod val="60000"/>
                                  <a:lumOff val="40000"/>
                                </a:schemeClr>
                              </a:solidFill>
                              <a:latin typeface="Cambria Math" panose="02040503050406030204" pitchFamily="18" charset="0"/>
                            </a:rPr>
                            <m:t>.</m:t>
                          </m:r>
                          <m:r>
                            <a:rPr lang="en-GB" sz="1400" i="1" dirty="0" err="1">
                              <a:solidFill>
                                <a:schemeClr val="tx1">
                                  <a:lumMod val="60000"/>
                                  <a:lumOff val="40000"/>
                                </a:schemeClr>
                              </a:solidFill>
                              <a:latin typeface="Cambria Math" panose="02040503050406030204" pitchFamily="18" charset="0"/>
                            </a:rPr>
                            <m:t>𝑎𝑙𝑖𝑐𝑒</m:t>
                          </m:r>
                        </m:oMath>
                      </m:oMathPara>
                    </a14:m>
                    <a:endParaRPr lang="en-GB" sz="1400" dirty="0">
                      <a:solidFill>
                        <a:schemeClr val="tx1">
                          <a:lumMod val="60000"/>
                          <a:lumOff val="40000"/>
                        </a:schemeClr>
                      </a:solidFill>
                    </a:endParaRPr>
                  </a:p>
                </p:txBody>
              </p:sp>
            </mc:Choice>
            <mc:Fallback xmlns="">
              <p:sp>
                <p:nvSpPr>
                  <p:cNvPr id="22" name="TextBox 21">
                    <a:extLst>
                      <a:ext uri="{FF2B5EF4-FFF2-40B4-BE49-F238E27FC236}">
                        <a16:creationId xmlns:a16="http://schemas.microsoft.com/office/drawing/2014/main" id="{FD3F483E-9779-7A49-A165-0392CC39B080}"/>
                      </a:ext>
                    </a:extLst>
                  </p:cNvPr>
                  <p:cNvSpPr txBox="1">
                    <a:spLocks noRot="1" noChangeAspect="1" noMove="1" noResize="1" noEditPoints="1" noAdjustHandles="1" noChangeArrowheads="1" noChangeShapeType="1" noTextEdit="1"/>
                  </p:cNvSpPr>
                  <p:nvPr/>
                </p:nvSpPr>
                <p:spPr>
                  <a:xfrm>
                    <a:off x="268331" y="3945772"/>
                    <a:ext cx="1488856" cy="578882"/>
                  </a:xfrm>
                  <a:prstGeom prst="roundRect">
                    <a:avLst/>
                  </a:prstGeom>
                  <a:blipFill>
                    <a:blip r:embed="rId18"/>
                    <a:stretch>
                      <a:fillRect/>
                    </a:stretch>
                  </a:blipFill>
                  <a:ln>
                    <a:solidFill>
                      <a:schemeClr val="tx1">
                        <a:lumMod val="60000"/>
                        <a:lumOff val="4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E0DC2B-1571-FF4A-9972-A40E4779DD0C}"/>
                      </a:ext>
                    </a:extLst>
                  </p:cNvPr>
                  <p:cNvSpPr txBox="1"/>
                  <p:nvPr/>
                </p:nvSpPr>
                <p:spPr>
                  <a:xfrm>
                    <a:off x="3256676" y="3945772"/>
                    <a:ext cx="1378965" cy="578882"/>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tx1">
                                  <a:lumMod val="60000"/>
                                  <a:lumOff val="40000"/>
                                </a:schemeClr>
                              </a:solidFill>
                              <a:latin typeface="Cambria Math" panose="02040503050406030204" pitchFamily="18" charset="0"/>
                            </a:rPr>
                            <m:t>𝐸𝑝𝑖𝑑</m:t>
                          </m:r>
                          <m:r>
                            <a:rPr lang="en-GB" sz="1400" i="1" dirty="0" smtClean="0">
                              <a:solidFill>
                                <a:schemeClr val="tx1">
                                  <a:lumMod val="60000"/>
                                  <a:lumOff val="40000"/>
                                </a:schemeClr>
                              </a:solidFill>
                              <a:latin typeface="Cambria Math" panose="02040503050406030204" pitchFamily="18" charset="0"/>
                            </a:rPr>
                            <m:t> </m:t>
                          </m:r>
                          <m:r>
                            <a:rPr lang="en-GB" sz="1400" i="1" dirty="0" err="1">
                              <a:solidFill>
                                <a:schemeClr val="tx1">
                                  <a:lumMod val="60000"/>
                                  <a:lumOff val="40000"/>
                                </a:schemeClr>
                              </a:solidFill>
                              <a:latin typeface="Cambria Math" panose="02040503050406030204" pitchFamily="18" charset="0"/>
                            </a:rPr>
                            <m:t>𝑆𝑖𝑐𝑘</m:t>
                          </m:r>
                          <m:r>
                            <a:rPr lang="en-GB" sz="1400" i="1" dirty="0" err="1">
                              <a:solidFill>
                                <a:schemeClr val="tx1">
                                  <a:lumMod val="60000"/>
                                  <a:lumOff val="40000"/>
                                </a:schemeClr>
                              </a:solidFill>
                              <a:latin typeface="Cambria Math" panose="02040503050406030204" pitchFamily="18" charset="0"/>
                            </a:rPr>
                            <m:t>.</m:t>
                          </m:r>
                          <m:r>
                            <a:rPr lang="en-GB" sz="1400" i="1" dirty="0" err="1">
                              <a:solidFill>
                                <a:schemeClr val="tx1">
                                  <a:lumMod val="60000"/>
                                  <a:lumOff val="40000"/>
                                </a:schemeClr>
                              </a:solidFill>
                              <a:latin typeface="Cambria Math" panose="02040503050406030204" pitchFamily="18" charset="0"/>
                            </a:rPr>
                            <m:t>𝑒𝑣𝑒</m:t>
                          </m:r>
                        </m:oMath>
                      </m:oMathPara>
                    </a14:m>
                    <a:endParaRPr lang="de-DE" sz="1400" b="0" i="1" dirty="0">
                      <a:solidFill>
                        <a:schemeClr val="tx1">
                          <a:lumMod val="60000"/>
                          <a:lumOff val="4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lumMod val="60000"/>
                                  <a:lumOff val="40000"/>
                                </a:schemeClr>
                              </a:solidFill>
                              <a:latin typeface="Cambria Math" panose="02040503050406030204" pitchFamily="18" charset="0"/>
                            </a:rPr>
                            <m:t>𝑇𝑟𝑎𝑣𝑒𝑙</m:t>
                          </m:r>
                          <m:r>
                            <a:rPr lang="en-GB" sz="1400" i="1" dirty="0" err="1">
                              <a:solidFill>
                                <a:schemeClr val="tx1">
                                  <a:lumMod val="60000"/>
                                  <a:lumOff val="40000"/>
                                </a:schemeClr>
                              </a:solidFill>
                              <a:latin typeface="Cambria Math" panose="02040503050406030204" pitchFamily="18" charset="0"/>
                            </a:rPr>
                            <m:t>.</m:t>
                          </m:r>
                          <m:r>
                            <a:rPr lang="en-GB" sz="1400" i="1" dirty="0" err="1">
                              <a:solidFill>
                                <a:schemeClr val="tx1">
                                  <a:lumMod val="60000"/>
                                  <a:lumOff val="40000"/>
                                </a:schemeClr>
                              </a:solidFill>
                              <a:latin typeface="Cambria Math" panose="02040503050406030204" pitchFamily="18" charset="0"/>
                            </a:rPr>
                            <m:t>𝑒𝑣𝑒</m:t>
                          </m:r>
                        </m:oMath>
                      </m:oMathPara>
                    </a14:m>
                    <a:endParaRPr lang="en-GB" sz="1400" dirty="0">
                      <a:solidFill>
                        <a:schemeClr val="tx1">
                          <a:lumMod val="60000"/>
                          <a:lumOff val="40000"/>
                        </a:schemeClr>
                      </a:solidFill>
                    </a:endParaRPr>
                  </a:p>
                </p:txBody>
              </p:sp>
            </mc:Choice>
            <mc:Fallback xmlns="">
              <p:sp>
                <p:nvSpPr>
                  <p:cNvPr id="23" name="TextBox 22">
                    <a:extLst>
                      <a:ext uri="{FF2B5EF4-FFF2-40B4-BE49-F238E27FC236}">
                        <a16:creationId xmlns:a16="http://schemas.microsoft.com/office/drawing/2014/main" id="{ECE0DC2B-1571-FF4A-9972-A40E4779DD0C}"/>
                      </a:ext>
                    </a:extLst>
                  </p:cNvPr>
                  <p:cNvSpPr txBox="1">
                    <a:spLocks noRot="1" noChangeAspect="1" noMove="1" noResize="1" noEditPoints="1" noAdjustHandles="1" noChangeArrowheads="1" noChangeShapeType="1" noTextEdit="1"/>
                  </p:cNvSpPr>
                  <p:nvPr/>
                </p:nvSpPr>
                <p:spPr>
                  <a:xfrm>
                    <a:off x="3256676" y="3945772"/>
                    <a:ext cx="1378965" cy="578882"/>
                  </a:xfrm>
                  <a:prstGeom prst="roundRect">
                    <a:avLst/>
                  </a:prstGeom>
                  <a:blipFill>
                    <a:blip r:embed="rId19"/>
                    <a:stretch>
                      <a:fillRect/>
                    </a:stretch>
                  </a:blipFill>
                  <a:ln>
                    <a:solidFill>
                      <a:schemeClr val="tx1">
                        <a:lumMod val="60000"/>
                        <a:lumOff val="4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F40BBD6-9E3E-9341-A01D-D18772B6F494}"/>
                      </a:ext>
                    </a:extLst>
                  </p:cNvPr>
                  <p:cNvSpPr txBox="1"/>
                  <p:nvPr/>
                </p:nvSpPr>
                <p:spPr>
                  <a:xfrm>
                    <a:off x="6015287" y="3945772"/>
                    <a:ext cx="1390620" cy="578882"/>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chemeClr val="tx1">
                                  <a:lumMod val="60000"/>
                                  <a:lumOff val="40000"/>
                                </a:schemeClr>
                              </a:solidFill>
                              <a:latin typeface="Cambria Math" panose="02040503050406030204" pitchFamily="18" charset="0"/>
                            </a:rPr>
                            <m:t>𝐸𝑝𝑖𝑑</m:t>
                          </m:r>
                          <m:r>
                            <a:rPr lang="en-GB" sz="1400" i="1" dirty="0" smtClean="0">
                              <a:solidFill>
                                <a:schemeClr val="tx1">
                                  <a:lumMod val="60000"/>
                                  <a:lumOff val="40000"/>
                                </a:schemeClr>
                              </a:solidFill>
                              <a:latin typeface="Cambria Math" panose="02040503050406030204" pitchFamily="18" charset="0"/>
                            </a:rPr>
                            <m:t> </m:t>
                          </m:r>
                          <m:r>
                            <a:rPr lang="en-GB" sz="1400" i="1" dirty="0" err="1">
                              <a:solidFill>
                                <a:schemeClr val="tx1">
                                  <a:lumMod val="60000"/>
                                  <a:lumOff val="40000"/>
                                </a:schemeClr>
                              </a:solidFill>
                              <a:latin typeface="Cambria Math" panose="02040503050406030204" pitchFamily="18" charset="0"/>
                            </a:rPr>
                            <m:t>𝑆𝑖𝑐𝑘</m:t>
                          </m:r>
                          <m:r>
                            <a:rPr lang="en-GB" sz="1400" i="1" dirty="0" err="1">
                              <a:solidFill>
                                <a:schemeClr val="tx1">
                                  <a:lumMod val="60000"/>
                                  <a:lumOff val="40000"/>
                                </a:schemeClr>
                              </a:solidFill>
                              <a:latin typeface="Cambria Math" panose="02040503050406030204" pitchFamily="18" charset="0"/>
                            </a:rPr>
                            <m:t>.</m:t>
                          </m:r>
                          <m:r>
                            <a:rPr lang="en-GB" sz="1400" i="1" dirty="0" err="1">
                              <a:solidFill>
                                <a:schemeClr val="tx1">
                                  <a:lumMod val="60000"/>
                                  <a:lumOff val="40000"/>
                                </a:schemeClr>
                              </a:solidFill>
                              <a:latin typeface="Cambria Math" panose="02040503050406030204" pitchFamily="18" charset="0"/>
                            </a:rPr>
                            <m:t>𝑏𝑜𝑏</m:t>
                          </m:r>
                        </m:oMath>
                      </m:oMathPara>
                    </a14:m>
                    <a:endParaRPr lang="de-DE" sz="1400" i="1" dirty="0">
                      <a:solidFill>
                        <a:schemeClr val="tx1">
                          <a:lumMod val="60000"/>
                          <a:lumOff val="4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err="1">
                              <a:solidFill>
                                <a:schemeClr val="tx1">
                                  <a:lumMod val="60000"/>
                                  <a:lumOff val="40000"/>
                                </a:schemeClr>
                              </a:solidFill>
                              <a:latin typeface="Cambria Math" panose="02040503050406030204" pitchFamily="18" charset="0"/>
                            </a:rPr>
                            <m:t>𝑇𝑟𝑎𝑣𝑒𝑙</m:t>
                          </m:r>
                          <m:r>
                            <a:rPr lang="en-GB" sz="1400" i="1" dirty="0" err="1">
                              <a:solidFill>
                                <a:schemeClr val="tx1">
                                  <a:lumMod val="60000"/>
                                  <a:lumOff val="40000"/>
                                </a:schemeClr>
                              </a:solidFill>
                              <a:latin typeface="Cambria Math" panose="02040503050406030204" pitchFamily="18" charset="0"/>
                            </a:rPr>
                            <m:t>.</m:t>
                          </m:r>
                          <m:r>
                            <a:rPr lang="en-GB" sz="1400" i="1" dirty="0" err="1">
                              <a:solidFill>
                                <a:schemeClr val="tx1">
                                  <a:lumMod val="60000"/>
                                  <a:lumOff val="40000"/>
                                </a:schemeClr>
                              </a:solidFill>
                              <a:latin typeface="Cambria Math" panose="02040503050406030204" pitchFamily="18" charset="0"/>
                            </a:rPr>
                            <m:t>𝑏𝑜𝑏</m:t>
                          </m:r>
                        </m:oMath>
                      </m:oMathPara>
                    </a14:m>
                    <a:endParaRPr lang="en-GB" sz="1400" dirty="0">
                      <a:solidFill>
                        <a:schemeClr val="tx1">
                          <a:lumMod val="60000"/>
                          <a:lumOff val="40000"/>
                        </a:schemeClr>
                      </a:solidFill>
                    </a:endParaRPr>
                  </a:p>
                </p:txBody>
              </p:sp>
            </mc:Choice>
            <mc:Fallback xmlns="">
              <p:sp>
                <p:nvSpPr>
                  <p:cNvPr id="24" name="TextBox 23">
                    <a:extLst>
                      <a:ext uri="{FF2B5EF4-FFF2-40B4-BE49-F238E27FC236}">
                        <a16:creationId xmlns:a16="http://schemas.microsoft.com/office/drawing/2014/main" id="{3F40BBD6-9E3E-9341-A01D-D18772B6F494}"/>
                      </a:ext>
                    </a:extLst>
                  </p:cNvPr>
                  <p:cNvSpPr txBox="1">
                    <a:spLocks noRot="1" noChangeAspect="1" noMove="1" noResize="1" noEditPoints="1" noAdjustHandles="1" noChangeArrowheads="1" noChangeShapeType="1" noTextEdit="1"/>
                  </p:cNvSpPr>
                  <p:nvPr/>
                </p:nvSpPr>
                <p:spPr>
                  <a:xfrm>
                    <a:off x="6015287" y="3945772"/>
                    <a:ext cx="1390620" cy="578882"/>
                  </a:xfrm>
                  <a:prstGeom prst="roundRect">
                    <a:avLst/>
                  </a:prstGeom>
                  <a:blipFill>
                    <a:blip r:embed="rId20"/>
                    <a:stretch>
                      <a:fillRect/>
                    </a:stretch>
                  </a:blipFill>
                  <a:ln>
                    <a:solidFill>
                      <a:schemeClr val="tx1">
                        <a:lumMod val="60000"/>
                        <a:lumOff val="4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7CAEA0A-6152-CD4B-8666-EF6A01DED56D}"/>
                      </a:ext>
                    </a:extLst>
                  </p:cNvPr>
                  <p:cNvSpPr txBox="1"/>
                  <p:nvPr/>
                </p:nvSpPr>
                <p:spPr>
                  <a:xfrm>
                    <a:off x="-755053" y="4845417"/>
                    <a:ext cx="1488856" cy="573420"/>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rgbClr val="7030A0"/>
                              </a:solidFill>
                              <a:latin typeface="Cambria Math" panose="02040503050406030204" pitchFamily="18" charset="0"/>
                            </a:rPr>
                            <m:t>𝐸𝑝𝑖𝑑</m:t>
                          </m:r>
                          <m:r>
                            <a:rPr lang="en-GB" sz="1400" i="1" dirty="0" smtClean="0">
                              <a:solidFill>
                                <a:srgbClr val="7030A0"/>
                              </a:solidFill>
                              <a:latin typeface="Cambria Math" panose="02040503050406030204" pitchFamily="18" charset="0"/>
                            </a:rPr>
                            <m:t> </m:t>
                          </m:r>
                          <m:r>
                            <a:rPr lang="en-GB" sz="1400" i="1" dirty="0" err="1">
                              <a:solidFill>
                                <a:srgbClr val="7030A0"/>
                              </a:solidFill>
                              <a:latin typeface="Cambria Math" panose="02040503050406030204" pitchFamily="18" charset="0"/>
                            </a:rPr>
                            <m:t>𝑆𝑖𝑐𝑘</m:t>
                          </m:r>
                          <m:r>
                            <a:rPr lang="en-GB" sz="1400" i="1" dirty="0" err="1">
                              <a:solidFill>
                                <a:srgbClr val="7030A0"/>
                              </a:solidFill>
                              <a:latin typeface="Cambria Math" panose="02040503050406030204" pitchFamily="18" charset="0"/>
                            </a:rPr>
                            <m:t>.</m:t>
                          </m:r>
                          <m:r>
                            <a:rPr lang="en-GB" sz="1400" i="1" dirty="0" err="1">
                              <a:solidFill>
                                <a:srgbClr val="7030A0"/>
                              </a:solidFill>
                              <a:latin typeface="Cambria Math" panose="02040503050406030204" pitchFamily="18" charset="0"/>
                            </a:rPr>
                            <m:t>𝑎𝑙𝑖𝑐𝑒</m:t>
                          </m:r>
                        </m:oMath>
                      </m:oMathPara>
                    </a14:m>
                    <a:endParaRPr lang="de-DE" sz="1400" i="1" dirty="0">
                      <a:solidFill>
                        <a:srgbClr val="7030A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de-DE" sz="1400" b="0" i="1" dirty="0" smtClean="0">
                              <a:solidFill>
                                <a:srgbClr val="7030A0"/>
                              </a:solidFill>
                              <a:latin typeface="Cambria Math" panose="02040503050406030204" pitchFamily="18" charset="0"/>
                            </a:rPr>
                            <m:t>𝑇</m:t>
                          </m:r>
                          <m:r>
                            <a:rPr lang="en-GB" sz="1400" i="1" dirty="0">
                              <a:solidFill>
                                <a:srgbClr val="7030A0"/>
                              </a:solidFill>
                              <a:latin typeface="Cambria Math" panose="02040503050406030204" pitchFamily="18" charset="0"/>
                            </a:rPr>
                            <m:t>𝑟𝑒𝑎𝑡</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𝑎𝑙𝑖𝑐𝑒</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𝑚</m:t>
                          </m:r>
                          <m:r>
                            <a:rPr lang="en-GB" sz="1400" i="1" baseline="-25000" dirty="0">
                              <a:solidFill>
                                <a:srgbClr val="7030A0"/>
                              </a:solidFill>
                              <a:latin typeface="Cambria Math" panose="02040503050406030204" pitchFamily="18" charset="0"/>
                            </a:rPr>
                            <m:t>1</m:t>
                          </m:r>
                        </m:oMath>
                      </m:oMathPara>
                    </a14:m>
                    <a:endParaRPr lang="en-GB" sz="1400" baseline="-25000" dirty="0">
                      <a:solidFill>
                        <a:srgbClr val="7030A0"/>
                      </a:solidFill>
                    </a:endParaRPr>
                  </a:p>
                </p:txBody>
              </p:sp>
            </mc:Choice>
            <mc:Fallback xmlns="">
              <p:sp>
                <p:nvSpPr>
                  <p:cNvPr id="25" name="TextBox 24">
                    <a:extLst>
                      <a:ext uri="{FF2B5EF4-FFF2-40B4-BE49-F238E27FC236}">
                        <a16:creationId xmlns:a16="http://schemas.microsoft.com/office/drawing/2014/main" id="{97CAEA0A-6152-CD4B-8666-EF6A01DED56D}"/>
                      </a:ext>
                    </a:extLst>
                  </p:cNvPr>
                  <p:cNvSpPr txBox="1">
                    <a:spLocks noRot="1" noChangeAspect="1" noMove="1" noResize="1" noEditPoints="1" noAdjustHandles="1" noChangeArrowheads="1" noChangeShapeType="1" noTextEdit="1"/>
                  </p:cNvSpPr>
                  <p:nvPr/>
                </p:nvSpPr>
                <p:spPr>
                  <a:xfrm>
                    <a:off x="-755053" y="4845417"/>
                    <a:ext cx="1488856" cy="573420"/>
                  </a:xfrm>
                  <a:prstGeom prst="roundRect">
                    <a:avLst/>
                  </a:prstGeom>
                  <a:blipFill>
                    <a:blip r:embed="rId21"/>
                    <a:stretch>
                      <a:fillRect/>
                    </a:stretch>
                  </a:blipFill>
                  <a:ln>
                    <a:solidFill>
                      <a:srgbClr val="7030A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2D35675-AC3A-3949-BD8C-28B5AA564566}"/>
                      </a:ext>
                    </a:extLst>
                  </p:cNvPr>
                  <p:cNvSpPr txBox="1"/>
                  <p:nvPr/>
                </p:nvSpPr>
                <p:spPr>
                  <a:xfrm>
                    <a:off x="1215407" y="4845417"/>
                    <a:ext cx="1501777" cy="573420"/>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rgbClr val="7030A0"/>
                              </a:solidFill>
                              <a:latin typeface="Cambria Math" panose="02040503050406030204" pitchFamily="18" charset="0"/>
                            </a:rPr>
                            <m:t>𝐸𝑝𝑖𝑑</m:t>
                          </m:r>
                          <m:r>
                            <a:rPr lang="en-GB" sz="1400" i="1" dirty="0" smtClean="0">
                              <a:solidFill>
                                <a:srgbClr val="7030A0"/>
                              </a:solidFill>
                              <a:latin typeface="Cambria Math" panose="02040503050406030204" pitchFamily="18" charset="0"/>
                            </a:rPr>
                            <m:t> </m:t>
                          </m:r>
                          <m:r>
                            <a:rPr lang="en-GB" sz="1400" i="1" dirty="0" err="1">
                              <a:solidFill>
                                <a:srgbClr val="7030A0"/>
                              </a:solidFill>
                              <a:latin typeface="Cambria Math" panose="02040503050406030204" pitchFamily="18" charset="0"/>
                            </a:rPr>
                            <m:t>𝑆𝑖𝑐𝑘</m:t>
                          </m:r>
                          <m:r>
                            <a:rPr lang="en-GB" sz="1400" i="1" dirty="0" err="1">
                              <a:solidFill>
                                <a:srgbClr val="7030A0"/>
                              </a:solidFill>
                              <a:latin typeface="Cambria Math" panose="02040503050406030204" pitchFamily="18" charset="0"/>
                            </a:rPr>
                            <m:t>.</m:t>
                          </m:r>
                          <m:r>
                            <a:rPr lang="en-GB" sz="1400" i="1" dirty="0" err="1">
                              <a:solidFill>
                                <a:srgbClr val="7030A0"/>
                              </a:solidFill>
                              <a:latin typeface="Cambria Math" panose="02040503050406030204" pitchFamily="18" charset="0"/>
                            </a:rPr>
                            <m:t>𝑎𝑙𝑖𝑐𝑒</m:t>
                          </m:r>
                        </m:oMath>
                      </m:oMathPara>
                    </a14:m>
                    <a:endParaRPr lang="de-DE" sz="1400" i="1" dirty="0">
                      <a:solidFill>
                        <a:srgbClr val="7030A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a:solidFill>
                                <a:srgbClr val="7030A0"/>
                              </a:solidFill>
                              <a:latin typeface="Cambria Math" panose="02040503050406030204" pitchFamily="18" charset="0"/>
                            </a:rPr>
                            <m:t>𝑇𝑟𝑒𝑎𝑡</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𝑎𝑙𝑖𝑐𝑒</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𝑚</m:t>
                          </m:r>
                          <m:r>
                            <a:rPr lang="en-GB" sz="1400" i="1" baseline="-25000" dirty="0">
                              <a:solidFill>
                                <a:srgbClr val="7030A0"/>
                              </a:solidFill>
                              <a:latin typeface="Cambria Math" panose="02040503050406030204" pitchFamily="18" charset="0"/>
                            </a:rPr>
                            <m:t>2</m:t>
                          </m:r>
                        </m:oMath>
                      </m:oMathPara>
                    </a14:m>
                    <a:endParaRPr lang="en-GB" sz="1400" baseline="-25000" dirty="0">
                      <a:solidFill>
                        <a:srgbClr val="7030A0"/>
                      </a:solidFill>
                    </a:endParaRPr>
                  </a:p>
                </p:txBody>
              </p:sp>
            </mc:Choice>
            <mc:Fallback xmlns="">
              <p:sp>
                <p:nvSpPr>
                  <p:cNvPr id="26" name="TextBox 25">
                    <a:extLst>
                      <a:ext uri="{FF2B5EF4-FFF2-40B4-BE49-F238E27FC236}">
                        <a16:creationId xmlns:a16="http://schemas.microsoft.com/office/drawing/2014/main" id="{B2D35675-AC3A-3949-BD8C-28B5AA564566}"/>
                      </a:ext>
                    </a:extLst>
                  </p:cNvPr>
                  <p:cNvSpPr txBox="1">
                    <a:spLocks noRot="1" noChangeAspect="1" noMove="1" noResize="1" noEditPoints="1" noAdjustHandles="1" noChangeArrowheads="1" noChangeShapeType="1" noTextEdit="1"/>
                  </p:cNvSpPr>
                  <p:nvPr/>
                </p:nvSpPr>
                <p:spPr>
                  <a:xfrm>
                    <a:off x="1215407" y="4845417"/>
                    <a:ext cx="1501777" cy="573420"/>
                  </a:xfrm>
                  <a:prstGeom prst="roundRect">
                    <a:avLst/>
                  </a:prstGeom>
                  <a:blipFill>
                    <a:blip r:embed="rId22"/>
                    <a:stretch>
                      <a:fillRect/>
                    </a:stretch>
                  </a:blipFill>
                  <a:ln>
                    <a:solidFill>
                      <a:srgbClr val="7030A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11F59C5-DCD3-9649-8446-3AB3D3853851}"/>
                      </a:ext>
                    </a:extLst>
                  </p:cNvPr>
                  <p:cNvSpPr txBox="1"/>
                  <p:nvPr/>
                </p:nvSpPr>
                <p:spPr>
                  <a:xfrm>
                    <a:off x="2323224" y="5719489"/>
                    <a:ext cx="1378966" cy="573420"/>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rgbClr val="7030A0"/>
                              </a:solidFill>
                              <a:latin typeface="Cambria Math" panose="02040503050406030204" pitchFamily="18" charset="0"/>
                            </a:rPr>
                            <m:t>𝐸𝑝𝑖𝑑</m:t>
                          </m:r>
                          <m:r>
                            <a:rPr lang="en-GB" sz="1400" i="1" dirty="0" smtClean="0">
                              <a:solidFill>
                                <a:srgbClr val="7030A0"/>
                              </a:solidFill>
                              <a:latin typeface="Cambria Math" panose="02040503050406030204" pitchFamily="18" charset="0"/>
                            </a:rPr>
                            <m:t> </m:t>
                          </m:r>
                          <m:r>
                            <a:rPr lang="en-GB" sz="1400" i="1" dirty="0" err="1">
                              <a:solidFill>
                                <a:srgbClr val="7030A0"/>
                              </a:solidFill>
                              <a:latin typeface="Cambria Math" panose="02040503050406030204" pitchFamily="18" charset="0"/>
                            </a:rPr>
                            <m:t>𝑆𝑖𝑐𝑘</m:t>
                          </m:r>
                          <m:r>
                            <a:rPr lang="en-GB" sz="1400" i="1" dirty="0" err="1">
                              <a:solidFill>
                                <a:srgbClr val="7030A0"/>
                              </a:solidFill>
                              <a:latin typeface="Cambria Math" panose="02040503050406030204" pitchFamily="18" charset="0"/>
                            </a:rPr>
                            <m:t>.</m:t>
                          </m:r>
                          <m:r>
                            <a:rPr lang="en-GB" sz="1400" i="1" dirty="0" err="1">
                              <a:solidFill>
                                <a:srgbClr val="7030A0"/>
                              </a:solidFill>
                              <a:latin typeface="Cambria Math" panose="02040503050406030204" pitchFamily="18" charset="0"/>
                            </a:rPr>
                            <m:t>𝑒𝑣𝑒</m:t>
                          </m:r>
                        </m:oMath>
                      </m:oMathPara>
                    </a14:m>
                    <a:endParaRPr lang="de-DE" sz="1400" i="1" dirty="0">
                      <a:solidFill>
                        <a:srgbClr val="7030A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a:solidFill>
                                <a:srgbClr val="7030A0"/>
                              </a:solidFill>
                              <a:latin typeface="Cambria Math" panose="02040503050406030204" pitchFamily="18" charset="0"/>
                            </a:rPr>
                            <m:t>𝑇𝑟𝑒𝑎𝑡</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𝑒𝑣𝑒</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𝑚</m:t>
                          </m:r>
                          <m:r>
                            <a:rPr lang="en-GB" sz="1400" i="1" baseline="-25000" dirty="0">
                              <a:solidFill>
                                <a:srgbClr val="7030A0"/>
                              </a:solidFill>
                              <a:latin typeface="Cambria Math" panose="02040503050406030204" pitchFamily="18" charset="0"/>
                            </a:rPr>
                            <m:t>1</m:t>
                          </m:r>
                        </m:oMath>
                      </m:oMathPara>
                    </a14:m>
                    <a:endParaRPr lang="en-GB" sz="1400" baseline="-25000" dirty="0">
                      <a:solidFill>
                        <a:srgbClr val="7030A0"/>
                      </a:solidFill>
                    </a:endParaRPr>
                  </a:p>
                </p:txBody>
              </p:sp>
            </mc:Choice>
            <mc:Fallback xmlns="">
              <p:sp>
                <p:nvSpPr>
                  <p:cNvPr id="27" name="TextBox 26">
                    <a:extLst>
                      <a:ext uri="{FF2B5EF4-FFF2-40B4-BE49-F238E27FC236}">
                        <a16:creationId xmlns:a16="http://schemas.microsoft.com/office/drawing/2014/main" id="{411F59C5-DCD3-9649-8446-3AB3D3853851}"/>
                      </a:ext>
                    </a:extLst>
                  </p:cNvPr>
                  <p:cNvSpPr txBox="1">
                    <a:spLocks noRot="1" noChangeAspect="1" noMove="1" noResize="1" noEditPoints="1" noAdjustHandles="1" noChangeArrowheads="1" noChangeShapeType="1" noTextEdit="1"/>
                  </p:cNvSpPr>
                  <p:nvPr/>
                </p:nvSpPr>
                <p:spPr>
                  <a:xfrm>
                    <a:off x="2323224" y="5719489"/>
                    <a:ext cx="1378966" cy="573420"/>
                  </a:xfrm>
                  <a:prstGeom prst="roundRect">
                    <a:avLst/>
                  </a:prstGeom>
                  <a:blipFill>
                    <a:blip r:embed="rId23"/>
                    <a:stretch>
                      <a:fillRect/>
                    </a:stretch>
                  </a:blipFill>
                  <a:ln>
                    <a:solidFill>
                      <a:srgbClr val="7030A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B3AA413-B135-4946-A9AD-FA1FAF51A4E1}"/>
                      </a:ext>
                    </a:extLst>
                  </p:cNvPr>
                  <p:cNvSpPr txBox="1"/>
                  <p:nvPr/>
                </p:nvSpPr>
                <p:spPr>
                  <a:xfrm>
                    <a:off x="4177455" y="5719489"/>
                    <a:ext cx="1378966" cy="573420"/>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rgbClr val="7030A0"/>
                              </a:solidFill>
                              <a:latin typeface="Cambria Math" panose="02040503050406030204" pitchFamily="18" charset="0"/>
                            </a:rPr>
                            <m:t>𝐸𝑝𝑖𝑑</m:t>
                          </m:r>
                          <m:r>
                            <a:rPr lang="en-GB" sz="1400" i="1" dirty="0" smtClean="0">
                              <a:solidFill>
                                <a:srgbClr val="7030A0"/>
                              </a:solidFill>
                              <a:latin typeface="Cambria Math" panose="02040503050406030204" pitchFamily="18" charset="0"/>
                            </a:rPr>
                            <m:t> </m:t>
                          </m:r>
                          <m:r>
                            <a:rPr lang="en-GB" sz="1400" i="1" dirty="0" err="1">
                              <a:solidFill>
                                <a:srgbClr val="7030A0"/>
                              </a:solidFill>
                              <a:latin typeface="Cambria Math" panose="02040503050406030204" pitchFamily="18" charset="0"/>
                            </a:rPr>
                            <m:t>𝑆𝑖𝑐𝑘</m:t>
                          </m:r>
                          <m:r>
                            <a:rPr lang="en-GB" sz="1400" i="1" dirty="0" err="1">
                              <a:solidFill>
                                <a:srgbClr val="7030A0"/>
                              </a:solidFill>
                              <a:latin typeface="Cambria Math" panose="02040503050406030204" pitchFamily="18" charset="0"/>
                            </a:rPr>
                            <m:t>.</m:t>
                          </m:r>
                          <m:r>
                            <a:rPr lang="en-GB" sz="1400" i="1" dirty="0" err="1">
                              <a:solidFill>
                                <a:srgbClr val="7030A0"/>
                              </a:solidFill>
                              <a:latin typeface="Cambria Math" panose="02040503050406030204" pitchFamily="18" charset="0"/>
                            </a:rPr>
                            <m:t>𝑒𝑣𝑒</m:t>
                          </m:r>
                        </m:oMath>
                      </m:oMathPara>
                    </a14:m>
                    <a:endParaRPr lang="de-DE" sz="1400" i="1" dirty="0">
                      <a:solidFill>
                        <a:srgbClr val="7030A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a:solidFill>
                                <a:srgbClr val="7030A0"/>
                              </a:solidFill>
                              <a:latin typeface="Cambria Math" panose="02040503050406030204" pitchFamily="18" charset="0"/>
                            </a:rPr>
                            <m:t>𝑇𝑟𝑒𝑎𝑡</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𝑒𝑣𝑒</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𝑚</m:t>
                          </m:r>
                          <m:r>
                            <a:rPr lang="en-GB" sz="1400" i="1" baseline="-25000" dirty="0">
                              <a:solidFill>
                                <a:srgbClr val="7030A0"/>
                              </a:solidFill>
                              <a:latin typeface="Cambria Math" panose="02040503050406030204" pitchFamily="18" charset="0"/>
                            </a:rPr>
                            <m:t>2</m:t>
                          </m:r>
                        </m:oMath>
                      </m:oMathPara>
                    </a14:m>
                    <a:endParaRPr lang="en-GB" sz="1400" baseline="-25000" dirty="0">
                      <a:solidFill>
                        <a:srgbClr val="7030A0"/>
                      </a:solidFill>
                    </a:endParaRPr>
                  </a:p>
                </p:txBody>
              </p:sp>
            </mc:Choice>
            <mc:Fallback xmlns="">
              <p:sp>
                <p:nvSpPr>
                  <p:cNvPr id="28" name="TextBox 27">
                    <a:extLst>
                      <a:ext uri="{FF2B5EF4-FFF2-40B4-BE49-F238E27FC236}">
                        <a16:creationId xmlns:a16="http://schemas.microsoft.com/office/drawing/2014/main" id="{DB3AA413-B135-4946-A9AD-FA1FAF51A4E1}"/>
                      </a:ext>
                    </a:extLst>
                  </p:cNvPr>
                  <p:cNvSpPr txBox="1">
                    <a:spLocks noRot="1" noChangeAspect="1" noMove="1" noResize="1" noEditPoints="1" noAdjustHandles="1" noChangeArrowheads="1" noChangeShapeType="1" noTextEdit="1"/>
                  </p:cNvSpPr>
                  <p:nvPr/>
                </p:nvSpPr>
                <p:spPr>
                  <a:xfrm>
                    <a:off x="4177455" y="5719489"/>
                    <a:ext cx="1378966" cy="573420"/>
                  </a:xfrm>
                  <a:prstGeom prst="roundRect">
                    <a:avLst/>
                  </a:prstGeom>
                  <a:blipFill>
                    <a:blip r:embed="rId24"/>
                    <a:stretch>
                      <a:fillRect/>
                    </a:stretch>
                  </a:blipFill>
                  <a:ln>
                    <a:solidFill>
                      <a:srgbClr val="7030A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83D095B-D519-D648-B214-8A56B5969D72}"/>
                      </a:ext>
                    </a:extLst>
                  </p:cNvPr>
                  <p:cNvSpPr txBox="1"/>
                  <p:nvPr/>
                </p:nvSpPr>
                <p:spPr>
                  <a:xfrm>
                    <a:off x="5073008" y="4845417"/>
                    <a:ext cx="1390620" cy="573420"/>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rgbClr val="7030A0"/>
                              </a:solidFill>
                              <a:latin typeface="Cambria Math" panose="02040503050406030204" pitchFamily="18" charset="0"/>
                            </a:rPr>
                            <m:t>𝐸𝑝𝑖𝑑</m:t>
                          </m:r>
                          <m:r>
                            <a:rPr lang="en-GB" sz="1400" i="1" dirty="0" smtClean="0">
                              <a:solidFill>
                                <a:srgbClr val="7030A0"/>
                              </a:solidFill>
                              <a:latin typeface="Cambria Math" panose="02040503050406030204" pitchFamily="18" charset="0"/>
                            </a:rPr>
                            <m:t> </m:t>
                          </m:r>
                          <m:r>
                            <a:rPr lang="en-GB" sz="1400" i="1" dirty="0" err="1">
                              <a:solidFill>
                                <a:srgbClr val="7030A0"/>
                              </a:solidFill>
                              <a:latin typeface="Cambria Math" panose="02040503050406030204" pitchFamily="18" charset="0"/>
                            </a:rPr>
                            <m:t>𝑆𝑖𝑐𝑘</m:t>
                          </m:r>
                          <m:r>
                            <a:rPr lang="en-GB" sz="1400" i="1" dirty="0" err="1">
                              <a:solidFill>
                                <a:srgbClr val="7030A0"/>
                              </a:solidFill>
                              <a:latin typeface="Cambria Math" panose="02040503050406030204" pitchFamily="18" charset="0"/>
                            </a:rPr>
                            <m:t>.</m:t>
                          </m:r>
                          <m:r>
                            <a:rPr lang="en-GB" sz="1400" i="1" dirty="0" err="1">
                              <a:solidFill>
                                <a:srgbClr val="7030A0"/>
                              </a:solidFill>
                              <a:latin typeface="Cambria Math" panose="02040503050406030204" pitchFamily="18" charset="0"/>
                            </a:rPr>
                            <m:t>𝑏𝑜𝑏</m:t>
                          </m:r>
                        </m:oMath>
                      </m:oMathPara>
                    </a14:m>
                    <a:endParaRPr lang="de-DE" sz="1400" i="1" dirty="0">
                      <a:solidFill>
                        <a:srgbClr val="7030A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a:solidFill>
                                <a:srgbClr val="7030A0"/>
                              </a:solidFill>
                              <a:latin typeface="Cambria Math" panose="02040503050406030204" pitchFamily="18" charset="0"/>
                            </a:rPr>
                            <m:t>𝑇𝑟𝑒𝑎𝑡</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𝑏𝑜𝑏</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𝑚</m:t>
                          </m:r>
                          <m:r>
                            <a:rPr lang="en-GB" sz="1400" i="1" baseline="-25000" dirty="0">
                              <a:solidFill>
                                <a:srgbClr val="7030A0"/>
                              </a:solidFill>
                              <a:latin typeface="Cambria Math" panose="02040503050406030204" pitchFamily="18" charset="0"/>
                            </a:rPr>
                            <m:t>1</m:t>
                          </m:r>
                        </m:oMath>
                      </m:oMathPara>
                    </a14:m>
                    <a:endParaRPr lang="en-GB" sz="1400" baseline="-25000" dirty="0">
                      <a:solidFill>
                        <a:srgbClr val="7030A0"/>
                      </a:solidFill>
                    </a:endParaRPr>
                  </a:p>
                </p:txBody>
              </p:sp>
            </mc:Choice>
            <mc:Fallback xmlns="">
              <p:sp>
                <p:nvSpPr>
                  <p:cNvPr id="29" name="TextBox 28">
                    <a:extLst>
                      <a:ext uri="{FF2B5EF4-FFF2-40B4-BE49-F238E27FC236}">
                        <a16:creationId xmlns:a16="http://schemas.microsoft.com/office/drawing/2014/main" id="{F83D095B-D519-D648-B214-8A56B5969D72}"/>
                      </a:ext>
                    </a:extLst>
                  </p:cNvPr>
                  <p:cNvSpPr txBox="1">
                    <a:spLocks noRot="1" noChangeAspect="1" noMove="1" noResize="1" noEditPoints="1" noAdjustHandles="1" noChangeArrowheads="1" noChangeShapeType="1" noTextEdit="1"/>
                  </p:cNvSpPr>
                  <p:nvPr/>
                </p:nvSpPr>
                <p:spPr>
                  <a:xfrm>
                    <a:off x="5073008" y="4845417"/>
                    <a:ext cx="1390620" cy="573420"/>
                  </a:xfrm>
                  <a:prstGeom prst="roundRect">
                    <a:avLst/>
                  </a:prstGeom>
                  <a:blipFill>
                    <a:blip r:embed="rId25"/>
                    <a:stretch>
                      <a:fillRect/>
                    </a:stretch>
                  </a:blipFill>
                  <a:ln>
                    <a:solidFill>
                      <a:srgbClr val="7030A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A063579-13B7-1A4B-ADB6-800B4FBB258C}"/>
                      </a:ext>
                    </a:extLst>
                  </p:cNvPr>
                  <p:cNvSpPr txBox="1"/>
                  <p:nvPr/>
                </p:nvSpPr>
                <p:spPr>
                  <a:xfrm>
                    <a:off x="6902758" y="4845417"/>
                    <a:ext cx="1390620" cy="573420"/>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dirty="0" smtClean="0">
                              <a:solidFill>
                                <a:srgbClr val="7030A0"/>
                              </a:solidFill>
                              <a:latin typeface="Cambria Math" panose="02040503050406030204" pitchFamily="18" charset="0"/>
                            </a:rPr>
                            <m:t>𝐸𝑝𝑖𝑑</m:t>
                          </m:r>
                          <m:r>
                            <a:rPr lang="en-GB" sz="1400" i="1" dirty="0" smtClean="0">
                              <a:solidFill>
                                <a:srgbClr val="7030A0"/>
                              </a:solidFill>
                              <a:latin typeface="Cambria Math" panose="02040503050406030204" pitchFamily="18" charset="0"/>
                            </a:rPr>
                            <m:t> </m:t>
                          </m:r>
                          <m:r>
                            <a:rPr lang="en-GB" sz="1400" i="1" dirty="0" err="1">
                              <a:solidFill>
                                <a:srgbClr val="7030A0"/>
                              </a:solidFill>
                              <a:latin typeface="Cambria Math" panose="02040503050406030204" pitchFamily="18" charset="0"/>
                            </a:rPr>
                            <m:t>𝑆𝑖𝑐𝑘</m:t>
                          </m:r>
                          <m:r>
                            <a:rPr lang="en-GB" sz="1400" i="1" dirty="0" err="1">
                              <a:solidFill>
                                <a:srgbClr val="7030A0"/>
                              </a:solidFill>
                              <a:latin typeface="Cambria Math" panose="02040503050406030204" pitchFamily="18" charset="0"/>
                            </a:rPr>
                            <m:t>.</m:t>
                          </m:r>
                          <m:r>
                            <a:rPr lang="en-GB" sz="1400" i="1" dirty="0" err="1">
                              <a:solidFill>
                                <a:srgbClr val="7030A0"/>
                              </a:solidFill>
                              <a:latin typeface="Cambria Math" panose="02040503050406030204" pitchFamily="18" charset="0"/>
                            </a:rPr>
                            <m:t>𝑏𝑜𝑏</m:t>
                          </m:r>
                        </m:oMath>
                      </m:oMathPara>
                    </a14:m>
                    <a:endParaRPr lang="de-DE" sz="1400" i="1" dirty="0">
                      <a:solidFill>
                        <a:srgbClr val="7030A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dirty="0">
                              <a:solidFill>
                                <a:srgbClr val="7030A0"/>
                              </a:solidFill>
                              <a:latin typeface="Cambria Math" panose="02040503050406030204" pitchFamily="18" charset="0"/>
                            </a:rPr>
                            <m:t>𝑇𝑟𝑒𝑎𝑡</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𝑏𝑜𝑏</m:t>
                          </m:r>
                          <m:r>
                            <a:rPr lang="en-GB" sz="1400" i="1" dirty="0">
                              <a:solidFill>
                                <a:srgbClr val="7030A0"/>
                              </a:solidFill>
                              <a:latin typeface="Cambria Math" panose="02040503050406030204" pitchFamily="18" charset="0"/>
                            </a:rPr>
                            <m:t>.</m:t>
                          </m:r>
                          <m:r>
                            <a:rPr lang="en-GB" sz="1400" i="1" dirty="0">
                              <a:solidFill>
                                <a:srgbClr val="7030A0"/>
                              </a:solidFill>
                              <a:latin typeface="Cambria Math" panose="02040503050406030204" pitchFamily="18" charset="0"/>
                            </a:rPr>
                            <m:t>𝑚</m:t>
                          </m:r>
                          <m:r>
                            <a:rPr lang="en-GB" sz="1400" i="1" baseline="-25000" dirty="0">
                              <a:solidFill>
                                <a:srgbClr val="7030A0"/>
                              </a:solidFill>
                              <a:latin typeface="Cambria Math" panose="02040503050406030204" pitchFamily="18" charset="0"/>
                            </a:rPr>
                            <m:t>2</m:t>
                          </m:r>
                        </m:oMath>
                      </m:oMathPara>
                    </a14:m>
                    <a:endParaRPr lang="en-GB" sz="1400" baseline="-25000" dirty="0">
                      <a:solidFill>
                        <a:srgbClr val="7030A0"/>
                      </a:solidFill>
                    </a:endParaRPr>
                  </a:p>
                </p:txBody>
              </p:sp>
            </mc:Choice>
            <mc:Fallback xmlns="">
              <p:sp>
                <p:nvSpPr>
                  <p:cNvPr id="30" name="TextBox 29">
                    <a:extLst>
                      <a:ext uri="{FF2B5EF4-FFF2-40B4-BE49-F238E27FC236}">
                        <a16:creationId xmlns:a16="http://schemas.microsoft.com/office/drawing/2014/main" id="{8A063579-13B7-1A4B-ADB6-800B4FBB258C}"/>
                      </a:ext>
                    </a:extLst>
                  </p:cNvPr>
                  <p:cNvSpPr txBox="1">
                    <a:spLocks noRot="1" noChangeAspect="1" noMove="1" noResize="1" noEditPoints="1" noAdjustHandles="1" noChangeArrowheads="1" noChangeShapeType="1" noTextEdit="1"/>
                  </p:cNvSpPr>
                  <p:nvPr/>
                </p:nvSpPr>
                <p:spPr>
                  <a:xfrm>
                    <a:off x="6902758" y="4845417"/>
                    <a:ext cx="1390620" cy="573420"/>
                  </a:xfrm>
                  <a:prstGeom prst="roundRect">
                    <a:avLst/>
                  </a:prstGeom>
                  <a:blipFill>
                    <a:blip r:embed="rId26"/>
                    <a:stretch>
                      <a:fillRect/>
                    </a:stretch>
                  </a:blipFill>
                  <a:ln>
                    <a:solidFill>
                      <a:srgbClr val="7030A0"/>
                    </a:solidFill>
                  </a:ln>
                </p:spPr>
                <p:txBody>
                  <a:bodyPr/>
                  <a:lstStyle/>
                  <a:p>
                    <a:r>
                      <a:rPr lang="en-GB">
                        <a:noFill/>
                      </a:rPr>
                      <a:t> </a:t>
                    </a:r>
                  </a:p>
                </p:txBody>
              </p:sp>
            </mc:Fallback>
          </mc:AlternateContent>
          <p:cxnSp>
            <p:nvCxnSpPr>
              <p:cNvPr id="31" name="Straight Connector 30">
                <a:extLst>
                  <a:ext uri="{FF2B5EF4-FFF2-40B4-BE49-F238E27FC236}">
                    <a16:creationId xmlns:a16="http://schemas.microsoft.com/office/drawing/2014/main" id="{C6D688CB-C41C-9B40-9AFF-1F2AAF3CD0C0}"/>
                  </a:ext>
                </a:extLst>
              </p:cNvPr>
              <p:cNvCxnSpPr>
                <a:stCxn id="21" idx="0"/>
                <a:endCxn id="20" idx="2"/>
              </p:cNvCxnSpPr>
              <p:nvPr/>
            </p:nvCxnSpPr>
            <p:spPr>
              <a:xfrm flipV="1">
                <a:off x="3946158" y="2729130"/>
                <a:ext cx="0" cy="311941"/>
              </a:xfrm>
              <a:prstGeom prst="line">
                <a:avLst/>
              </a:prstGeom>
              <a:ln w="127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09C93D19-FAB7-094B-B568-16C0417E3F8B}"/>
                  </a:ext>
                </a:extLst>
              </p:cNvPr>
              <p:cNvCxnSpPr>
                <a:stCxn id="21" idx="2"/>
                <a:endCxn id="23" idx="0"/>
              </p:cNvCxnSpPr>
              <p:nvPr/>
            </p:nvCxnSpPr>
            <p:spPr>
              <a:xfrm>
                <a:off x="3946158" y="3614491"/>
                <a:ext cx="1" cy="331281"/>
              </a:xfrm>
              <a:prstGeom prst="line">
                <a:avLst/>
              </a:prstGeom>
              <a:ln w="127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73467F7-C31E-B946-B898-25FB3E435058}"/>
                  </a:ext>
                </a:extLst>
              </p:cNvPr>
              <p:cNvCxnSpPr>
                <a:stCxn id="21" idx="3"/>
                <a:endCxn id="24" idx="0"/>
              </p:cNvCxnSpPr>
              <p:nvPr/>
            </p:nvCxnSpPr>
            <p:spPr>
              <a:xfrm>
                <a:off x="4680463" y="3327781"/>
                <a:ext cx="2030134" cy="617991"/>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699B2B49-196A-8E42-969B-5B5615A96A2E}"/>
                  </a:ext>
                </a:extLst>
              </p:cNvPr>
              <p:cNvCxnSpPr>
                <a:stCxn id="22" idx="0"/>
                <a:endCxn id="21" idx="1"/>
              </p:cNvCxnSpPr>
              <p:nvPr/>
            </p:nvCxnSpPr>
            <p:spPr>
              <a:xfrm flipV="1">
                <a:off x="1012759" y="3327781"/>
                <a:ext cx="2199094" cy="617991"/>
              </a:xfrm>
              <a:prstGeom prst="line">
                <a:avLst/>
              </a:prstGeom>
              <a:ln w="127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63806F1-2490-8E47-9450-EF469950C949}"/>
                  </a:ext>
                </a:extLst>
              </p:cNvPr>
              <p:cNvCxnSpPr>
                <a:stCxn id="23" idx="2"/>
                <a:endCxn id="28" idx="0"/>
              </p:cNvCxnSpPr>
              <p:nvPr/>
            </p:nvCxnSpPr>
            <p:spPr>
              <a:xfrm>
                <a:off x="3946159" y="4524654"/>
                <a:ext cx="920779" cy="1194835"/>
              </a:xfrm>
              <a:prstGeom prst="line">
                <a:avLst/>
              </a:prstGeom>
              <a:ln w="1270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2C5CF2A-C175-1043-B0FC-E734DC0E801B}"/>
                  </a:ext>
                </a:extLst>
              </p:cNvPr>
              <p:cNvCxnSpPr>
                <a:stCxn id="27" idx="0"/>
                <a:endCxn id="23" idx="2"/>
              </p:cNvCxnSpPr>
              <p:nvPr/>
            </p:nvCxnSpPr>
            <p:spPr>
              <a:xfrm flipV="1">
                <a:off x="3012707" y="4524654"/>
                <a:ext cx="933452" cy="1194835"/>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2EE2D2B-AC26-484A-87BA-582DD4FFD8E4}"/>
                  </a:ext>
                </a:extLst>
              </p:cNvPr>
              <p:cNvCxnSpPr>
                <a:stCxn id="29" idx="0"/>
                <a:endCxn id="24" idx="2"/>
              </p:cNvCxnSpPr>
              <p:nvPr/>
            </p:nvCxnSpPr>
            <p:spPr>
              <a:xfrm flipV="1">
                <a:off x="5768318" y="4524654"/>
                <a:ext cx="942279" cy="320763"/>
              </a:xfrm>
              <a:prstGeom prst="line">
                <a:avLst/>
              </a:prstGeom>
              <a:ln w="127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94B5689D-2A58-8C45-A82D-83A317EFEC58}"/>
                  </a:ext>
                </a:extLst>
              </p:cNvPr>
              <p:cNvCxnSpPr>
                <a:stCxn id="24" idx="2"/>
                <a:endCxn id="30" idx="0"/>
              </p:cNvCxnSpPr>
              <p:nvPr/>
            </p:nvCxnSpPr>
            <p:spPr>
              <a:xfrm>
                <a:off x="6710597" y="4524654"/>
                <a:ext cx="887471" cy="320763"/>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CEBAC4E0-3DB7-F047-BE82-8FF42206F115}"/>
                  </a:ext>
                </a:extLst>
              </p:cNvPr>
              <p:cNvCxnSpPr>
                <a:stCxn id="22" idx="2"/>
                <a:endCxn id="26" idx="0"/>
              </p:cNvCxnSpPr>
              <p:nvPr/>
            </p:nvCxnSpPr>
            <p:spPr>
              <a:xfrm>
                <a:off x="1012759" y="4524654"/>
                <a:ext cx="953537" cy="320763"/>
              </a:xfrm>
              <a:prstGeom prst="line">
                <a:avLst/>
              </a:prstGeom>
              <a:ln w="1270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5C774A6-E2F7-7345-A36A-7EFB7FFB7FCC}"/>
                  </a:ext>
                </a:extLst>
              </p:cNvPr>
              <p:cNvCxnSpPr>
                <a:stCxn id="22" idx="2"/>
                <a:endCxn id="25" idx="0"/>
              </p:cNvCxnSpPr>
              <p:nvPr/>
            </p:nvCxnSpPr>
            <p:spPr>
              <a:xfrm flipH="1">
                <a:off x="-10625" y="4524654"/>
                <a:ext cx="1023384" cy="320763"/>
              </a:xfrm>
              <a:prstGeom prst="line">
                <a:avLst/>
              </a:prstGeom>
              <a:ln w="12700"/>
            </p:spPr>
            <p:style>
              <a:lnRef idx="1">
                <a:schemeClr val="dk1"/>
              </a:lnRef>
              <a:fillRef idx="0">
                <a:schemeClr val="dk1"/>
              </a:fillRef>
              <a:effectRef idx="0">
                <a:schemeClr val="dk1"/>
              </a:effectRef>
              <a:fontRef idx="minor">
                <a:schemeClr val="tx1"/>
              </a:fontRef>
            </p:style>
          </p:cxnSp>
        </p:grpSp>
      </p:grpSp>
      <p:sp>
        <p:nvSpPr>
          <p:cNvPr id="41" name="Date Placeholder 40">
            <a:extLst>
              <a:ext uri="{FF2B5EF4-FFF2-40B4-BE49-F238E27FC236}">
                <a16:creationId xmlns:a16="http://schemas.microsoft.com/office/drawing/2014/main" id="{4F94D962-68D6-2146-B3A2-2639C45D861F}"/>
              </a:ext>
            </a:extLst>
          </p:cNvPr>
          <p:cNvSpPr>
            <a:spLocks noGrp="1"/>
          </p:cNvSpPr>
          <p:nvPr>
            <p:ph type="dt" sz="half" idx="2"/>
          </p:nvPr>
        </p:nvSpPr>
        <p:spPr/>
        <p:txBody>
          <a:bodyPr/>
          <a:lstStyle/>
          <a:p>
            <a:r>
              <a:rPr lang="en-GB"/>
              <a:t>Exact Inference: LJT</a:t>
            </a:r>
            <a:endParaRPr lang="en-US" dirty="0"/>
          </a:p>
        </p:txBody>
      </p:sp>
      <p:sp>
        <p:nvSpPr>
          <p:cNvPr id="42" name="Footer Placeholder 41">
            <a:extLst>
              <a:ext uri="{FF2B5EF4-FFF2-40B4-BE49-F238E27FC236}">
                <a16:creationId xmlns:a16="http://schemas.microsoft.com/office/drawing/2014/main" id="{B17F1FF9-EF44-024A-95F6-2801828814CE}"/>
              </a:ext>
            </a:extLst>
          </p:cNvPr>
          <p:cNvSpPr>
            <a:spLocks noGrp="1"/>
          </p:cNvSpPr>
          <p:nvPr>
            <p:ph type="ftr" sz="quarter" idx="3"/>
          </p:nvPr>
        </p:nvSpPr>
        <p:spPr/>
        <p:txBody>
          <a:bodyPr/>
          <a:lstStyle/>
          <a:p>
            <a:r>
              <a:rPr lang="en-GB"/>
              <a:t>T. Braun - StaRAI</a:t>
            </a:r>
          </a:p>
        </p:txBody>
      </p:sp>
      <p:grpSp>
        <p:nvGrpSpPr>
          <p:cNvPr id="96" name="Group 95">
            <a:extLst>
              <a:ext uri="{FF2B5EF4-FFF2-40B4-BE49-F238E27FC236}">
                <a16:creationId xmlns:a16="http://schemas.microsoft.com/office/drawing/2014/main" id="{AA2A3064-8F9E-5F45-834A-D392FA7072DD}"/>
              </a:ext>
            </a:extLst>
          </p:cNvPr>
          <p:cNvGrpSpPr/>
          <p:nvPr/>
        </p:nvGrpSpPr>
        <p:grpSpPr>
          <a:xfrm>
            <a:off x="9632107" y="901479"/>
            <a:ext cx="2199247" cy="2250514"/>
            <a:chOff x="9677251" y="879011"/>
            <a:chExt cx="2199247" cy="2250514"/>
          </a:xfrm>
        </p:grpSpPr>
        <p:sp>
          <p:nvSpPr>
            <p:cNvPr id="95" name="Rectangle 94">
              <a:extLst>
                <a:ext uri="{FF2B5EF4-FFF2-40B4-BE49-F238E27FC236}">
                  <a16:creationId xmlns:a16="http://schemas.microsoft.com/office/drawing/2014/main" id="{A5ABDA52-CDC0-4B47-9517-0F48CB2FAE4E}"/>
                </a:ext>
              </a:extLst>
            </p:cNvPr>
            <p:cNvSpPr/>
            <p:nvPr/>
          </p:nvSpPr>
          <p:spPr>
            <a:xfrm>
              <a:off x="9717314" y="879011"/>
              <a:ext cx="2159184" cy="2250514"/>
            </a:xfrm>
            <a:prstGeom prst="rect">
              <a:avLst/>
            </a:prstGeom>
            <a:solidFill>
              <a:schemeClr val="bg1">
                <a:lumMod val="9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nvGrpSpPr>
            <p:cNvPr id="61" name="Group 60">
              <a:extLst>
                <a:ext uri="{FF2B5EF4-FFF2-40B4-BE49-F238E27FC236}">
                  <a16:creationId xmlns:a16="http://schemas.microsoft.com/office/drawing/2014/main" id="{9BBD58CF-2FDF-C340-A212-4101D6D3C6E9}"/>
                </a:ext>
              </a:extLst>
            </p:cNvPr>
            <p:cNvGrpSpPr/>
            <p:nvPr/>
          </p:nvGrpSpPr>
          <p:grpSpPr>
            <a:xfrm>
              <a:off x="9677251" y="969728"/>
              <a:ext cx="2145485" cy="2079331"/>
              <a:chOff x="5027640" y="1654221"/>
              <a:chExt cx="2334710" cy="2262727"/>
            </a:xfrm>
          </p:grpSpPr>
          <p:cxnSp>
            <p:nvCxnSpPr>
              <p:cNvPr id="62" name="Straight Connector 61">
                <a:extLst>
                  <a:ext uri="{FF2B5EF4-FFF2-40B4-BE49-F238E27FC236}">
                    <a16:creationId xmlns:a16="http://schemas.microsoft.com/office/drawing/2014/main" id="{27C7673F-0CEE-844E-BE8D-8C9B6F679DF3}"/>
                  </a:ext>
                </a:extLst>
              </p:cNvPr>
              <p:cNvCxnSpPr>
                <a:cxnSpLocks/>
                <a:stCxn id="73" idx="2"/>
                <a:endCxn id="77" idx="0"/>
              </p:cNvCxnSpPr>
              <p:nvPr/>
            </p:nvCxnSpPr>
            <p:spPr>
              <a:xfrm>
                <a:off x="6355750" y="2242513"/>
                <a:ext cx="2789" cy="261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55FB709-8F7F-EF42-8838-00B286575AEF}"/>
                  </a:ext>
                </a:extLst>
              </p:cNvPr>
              <p:cNvCxnSpPr>
                <a:cxnSpLocks/>
                <a:stCxn id="77" idx="2"/>
                <a:endCxn id="75" idx="0"/>
              </p:cNvCxnSpPr>
              <p:nvPr/>
            </p:nvCxnSpPr>
            <p:spPr>
              <a:xfrm flipH="1">
                <a:off x="6357853" y="3082476"/>
                <a:ext cx="686" cy="251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6FC5D064-861A-2A41-8EAA-CF3A47FC665F}"/>
                  </a:ext>
                </a:extLst>
              </p:cNvPr>
              <p:cNvGrpSpPr/>
              <p:nvPr/>
            </p:nvGrpSpPr>
            <p:grpSpPr>
              <a:xfrm>
                <a:off x="5701924" y="2493130"/>
                <a:ext cx="1509548" cy="589346"/>
                <a:chOff x="1435781" y="5720131"/>
                <a:chExt cx="1509548" cy="589346"/>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C5896A30-96BD-7946-85D4-F5FA2FD43C3F}"/>
                        </a:ext>
                      </a:extLst>
                    </p:cNvPr>
                    <p:cNvSpPr txBox="1"/>
                    <p:nvPr/>
                  </p:nvSpPr>
                  <p:spPr>
                    <a:xfrm>
                      <a:off x="2766368" y="5720131"/>
                      <a:ext cx="178961" cy="16927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100" i="1" smtClean="0">
                                    <a:solidFill>
                                      <a:schemeClr val="tx1">
                                        <a:lumMod val="60000"/>
                                        <a:lumOff val="40000"/>
                                      </a:schemeClr>
                                    </a:solidFill>
                                    <a:latin typeface="Cambria Math" panose="02040503050406030204" pitchFamily="18" charset="0"/>
                                  </a:rPr>
                                </m:ctrlPr>
                              </m:sSubPr>
                              <m:e>
                                <m:r>
                                  <a:rPr lang="de-DE" sz="1100" i="1">
                                    <a:solidFill>
                                      <a:schemeClr val="tx1">
                                        <a:lumMod val="60000"/>
                                        <a:lumOff val="40000"/>
                                      </a:schemeClr>
                                    </a:solidFill>
                                    <a:latin typeface="Cambria Math" charset="0"/>
                                  </a:rPr>
                                  <m:t>𝑔</m:t>
                                </m:r>
                              </m:e>
                              <m:sub>
                                <m:r>
                                  <a:rPr lang="de-DE" sz="1100" i="1">
                                    <a:solidFill>
                                      <a:schemeClr val="tx1">
                                        <a:lumMod val="60000"/>
                                        <a:lumOff val="40000"/>
                                      </a:schemeClr>
                                    </a:solidFill>
                                    <a:latin typeface="Cambria Math" charset="0"/>
                                  </a:rPr>
                                  <m:t>2</m:t>
                                </m:r>
                              </m:sub>
                            </m:sSub>
                          </m:oMath>
                        </m:oMathPara>
                      </a14:m>
                      <a:endParaRPr lang="en-GB" sz="1100" dirty="0">
                        <a:solidFill>
                          <a:schemeClr val="tx1">
                            <a:lumMod val="60000"/>
                            <a:lumOff val="40000"/>
                          </a:schemeClr>
                        </a:solidFill>
                      </a:endParaRPr>
                    </a:p>
                  </p:txBody>
                </p:sp>
              </mc:Choice>
              <mc:Fallback xmlns="">
                <p:sp>
                  <p:nvSpPr>
                    <p:cNvPr id="76" name="TextBox 75">
                      <a:extLst>
                        <a:ext uri="{FF2B5EF4-FFF2-40B4-BE49-F238E27FC236}">
                          <a16:creationId xmlns:a16="http://schemas.microsoft.com/office/drawing/2014/main" id="{C5896A30-96BD-7946-85D4-F5FA2FD43C3F}"/>
                        </a:ext>
                      </a:extLst>
                    </p:cNvPr>
                    <p:cNvSpPr txBox="1">
                      <a:spLocks noRot="1" noChangeAspect="1" noMove="1" noResize="1" noEditPoints="1" noAdjustHandles="1" noChangeArrowheads="1" noChangeShapeType="1" noTextEdit="1"/>
                    </p:cNvSpPr>
                    <p:nvPr/>
                  </p:nvSpPr>
                  <p:spPr>
                    <a:xfrm>
                      <a:off x="2766368" y="5720131"/>
                      <a:ext cx="178961" cy="169277"/>
                    </a:xfrm>
                    <a:prstGeom prst="rect">
                      <a:avLst/>
                    </a:prstGeom>
                    <a:blipFill>
                      <a:blip r:embed="rId27"/>
                      <a:stretch>
                        <a:fillRect l="-30769" b="-230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4BE0382E-E33D-9549-936D-5075B2BB9606}"/>
                        </a:ext>
                      </a:extLst>
                    </p:cNvPr>
                    <p:cNvSpPr txBox="1"/>
                    <p:nvPr/>
                  </p:nvSpPr>
                  <p:spPr>
                    <a:xfrm>
                      <a:off x="1435781" y="5730595"/>
                      <a:ext cx="1313230" cy="578882"/>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sz="1400" i="1" dirty="0" smtClean="0">
                                <a:solidFill>
                                  <a:schemeClr val="tx1">
                                    <a:lumMod val="60000"/>
                                    <a:lumOff val="40000"/>
                                  </a:schemeClr>
                                </a:solidFill>
                                <a:latin typeface="Cambria Math" charset="0"/>
                              </a:rPr>
                              <m:t>𝐸𝑝𝑖𝑑</m:t>
                            </m:r>
                            <m:r>
                              <a:rPr lang="en-GB" sz="1400" i="1" dirty="0" smtClean="0">
                                <a:solidFill>
                                  <a:schemeClr val="tx1">
                                    <a:lumMod val="60000"/>
                                    <a:lumOff val="40000"/>
                                  </a:schemeClr>
                                </a:solidFill>
                                <a:latin typeface="Cambria Math" charset="0"/>
                              </a:rPr>
                              <m:t> </m:t>
                            </m:r>
                            <m:r>
                              <a:rPr lang="en-GB" sz="1400" i="1" dirty="0" smtClean="0">
                                <a:solidFill>
                                  <a:schemeClr val="tx1">
                                    <a:lumMod val="60000"/>
                                    <a:lumOff val="40000"/>
                                  </a:schemeClr>
                                </a:solidFill>
                                <a:latin typeface="Cambria Math" charset="0"/>
                              </a:rPr>
                              <m:t>𝑆𝑖𝑐𝑘</m:t>
                            </m:r>
                            <m:d>
                              <m:dPr>
                                <m:ctrlPr>
                                  <a:rPr lang="de-DE" sz="1400" i="1" dirty="0">
                                    <a:solidFill>
                                      <a:schemeClr val="tx1">
                                        <a:lumMod val="60000"/>
                                        <a:lumOff val="40000"/>
                                      </a:schemeClr>
                                    </a:solidFill>
                                    <a:latin typeface="Cambria Math" panose="02040503050406030204" pitchFamily="18" charset="0"/>
                                  </a:rPr>
                                </m:ctrlPr>
                              </m:dPr>
                              <m:e>
                                <m:r>
                                  <a:rPr lang="de-DE" sz="1400" i="1" dirty="0">
                                    <a:solidFill>
                                      <a:schemeClr val="tx1">
                                        <a:lumMod val="60000"/>
                                        <a:lumOff val="40000"/>
                                      </a:schemeClr>
                                    </a:solidFill>
                                    <a:latin typeface="Cambria Math" charset="0"/>
                                  </a:rPr>
                                  <m:t>𝑋</m:t>
                                </m:r>
                              </m:e>
                            </m:d>
                          </m:oMath>
                        </m:oMathPara>
                      </a14:m>
                      <a:endParaRPr lang="de-DE" sz="1400"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sz="1400" i="1" dirty="0">
                                <a:solidFill>
                                  <a:schemeClr val="tx1">
                                    <a:lumMod val="60000"/>
                                    <a:lumOff val="40000"/>
                                  </a:schemeClr>
                                </a:solidFill>
                                <a:latin typeface="Cambria Math" charset="0"/>
                              </a:rPr>
                              <m:t>𝑇𝑟𝑎𝑣𝑒𝑙</m:t>
                            </m:r>
                            <m:d>
                              <m:dPr>
                                <m:ctrlPr>
                                  <a:rPr lang="de-DE" sz="1400" i="1" dirty="0">
                                    <a:solidFill>
                                      <a:schemeClr val="tx1">
                                        <a:lumMod val="60000"/>
                                        <a:lumOff val="40000"/>
                                      </a:schemeClr>
                                    </a:solidFill>
                                    <a:latin typeface="Cambria Math" panose="02040503050406030204" pitchFamily="18" charset="0"/>
                                  </a:rPr>
                                </m:ctrlPr>
                              </m:dPr>
                              <m:e>
                                <m:r>
                                  <a:rPr lang="de-DE" sz="1400" i="1" dirty="0">
                                    <a:solidFill>
                                      <a:schemeClr val="tx1">
                                        <a:lumMod val="60000"/>
                                        <a:lumOff val="40000"/>
                                      </a:schemeClr>
                                    </a:solidFill>
                                    <a:latin typeface="Cambria Math" charset="0"/>
                                  </a:rPr>
                                  <m:t>𝑋</m:t>
                                </m:r>
                              </m:e>
                            </m:d>
                          </m:oMath>
                        </m:oMathPara>
                      </a14:m>
                      <a:endParaRPr lang="en-GB" sz="1400" dirty="0">
                        <a:solidFill>
                          <a:schemeClr val="tx1">
                            <a:lumMod val="60000"/>
                            <a:lumOff val="40000"/>
                          </a:schemeClr>
                        </a:solidFill>
                      </a:endParaRPr>
                    </a:p>
                  </p:txBody>
                </p:sp>
              </mc:Choice>
              <mc:Fallback xmlns="">
                <p:sp>
                  <p:nvSpPr>
                    <p:cNvPr id="77" name="TextBox 76">
                      <a:extLst>
                        <a:ext uri="{FF2B5EF4-FFF2-40B4-BE49-F238E27FC236}">
                          <a16:creationId xmlns:a16="http://schemas.microsoft.com/office/drawing/2014/main" id="{4BE0382E-E33D-9549-936D-5075B2BB9606}"/>
                        </a:ext>
                      </a:extLst>
                    </p:cNvPr>
                    <p:cNvSpPr txBox="1">
                      <a:spLocks noRot="1" noChangeAspect="1" noMove="1" noResize="1" noEditPoints="1" noAdjustHandles="1" noChangeArrowheads="1" noChangeShapeType="1" noTextEdit="1"/>
                    </p:cNvSpPr>
                    <p:nvPr/>
                  </p:nvSpPr>
                  <p:spPr>
                    <a:xfrm>
                      <a:off x="1435781" y="5730595"/>
                      <a:ext cx="1313230" cy="578882"/>
                    </a:xfrm>
                    <a:prstGeom prst="roundRect">
                      <a:avLst/>
                    </a:prstGeom>
                    <a:blipFill>
                      <a:blip r:embed="rId28"/>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65" name="Group 64">
                <a:extLst>
                  <a:ext uri="{FF2B5EF4-FFF2-40B4-BE49-F238E27FC236}">
                    <a16:creationId xmlns:a16="http://schemas.microsoft.com/office/drawing/2014/main" id="{F411460B-89B7-134E-AA6A-5A40BA2A7747}"/>
                  </a:ext>
                </a:extLst>
              </p:cNvPr>
              <p:cNvGrpSpPr/>
              <p:nvPr/>
            </p:nvGrpSpPr>
            <p:grpSpPr>
              <a:xfrm>
                <a:off x="5706833" y="3321784"/>
                <a:ext cx="1488898" cy="590772"/>
                <a:chOff x="2499462" y="6548785"/>
                <a:chExt cx="1488898" cy="590772"/>
              </a:xfrm>
            </p:grpSpPr>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D78A384D-3150-F340-8425-10F077EFF8BD}"/>
                        </a:ext>
                      </a:extLst>
                    </p:cNvPr>
                    <p:cNvSpPr txBox="1"/>
                    <p:nvPr/>
                  </p:nvSpPr>
                  <p:spPr>
                    <a:xfrm>
                      <a:off x="3809399" y="6548785"/>
                      <a:ext cx="178961" cy="16927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100" i="1" smtClean="0">
                                    <a:solidFill>
                                      <a:srgbClr val="7030A0"/>
                                    </a:solidFill>
                                    <a:latin typeface="Cambria Math" panose="02040503050406030204" pitchFamily="18" charset="0"/>
                                  </a:rPr>
                                </m:ctrlPr>
                              </m:sSubPr>
                              <m:e>
                                <m:r>
                                  <a:rPr lang="de-DE" sz="1100" i="1">
                                    <a:solidFill>
                                      <a:srgbClr val="7030A0"/>
                                    </a:solidFill>
                                    <a:latin typeface="Cambria Math" charset="0"/>
                                  </a:rPr>
                                  <m:t>𝑔</m:t>
                                </m:r>
                              </m:e>
                              <m:sub>
                                <m:r>
                                  <a:rPr lang="de-DE" sz="1100" i="1">
                                    <a:solidFill>
                                      <a:srgbClr val="7030A0"/>
                                    </a:solidFill>
                                    <a:latin typeface="Cambria Math" charset="0"/>
                                  </a:rPr>
                                  <m:t>3</m:t>
                                </m:r>
                              </m:sub>
                            </m:sSub>
                          </m:oMath>
                        </m:oMathPara>
                      </a14:m>
                      <a:endParaRPr lang="en-GB" sz="1100" dirty="0">
                        <a:solidFill>
                          <a:srgbClr val="7030A0"/>
                        </a:solidFill>
                      </a:endParaRPr>
                    </a:p>
                  </p:txBody>
                </p:sp>
              </mc:Choice>
              <mc:Fallback xmlns="">
                <p:sp>
                  <p:nvSpPr>
                    <p:cNvPr id="74" name="TextBox 73">
                      <a:extLst>
                        <a:ext uri="{FF2B5EF4-FFF2-40B4-BE49-F238E27FC236}">
                          <a16:creationId xmlns:a16="http://schemas.microsoft.com/office/drawing/2014/main" id="{D78A384D-3150-F340-8425-10F077EFF8BD}"/>
                        </a:ext>
                      </a:extLst>
                    </p:cNvPr>
                    <p:cNvSpPr txBox="1">
                      <a:spLocks noRot="1" noChangeAspect="1" noMove="1" noResize="1" noEditPoints="1" noAdjustHandles="1" noChangeArrowheads="1" noChangeShapeType="1" noTextEdit="1"/>
                    </p:cNvSpPr>
                    <p:nvPr/>
                  </p:nvSpPr>
                  <p:spPr>
                    <a:xfrm>
                      <a:off x="3809399" y="6548785"/>
                      <a:ext cx="178961" cy="169277"/>
                    </a:xfrm>
                    <a:prstGeom prst="rect">
                      <a:avLst/>
                    </a:prstGeom>
                    <a:blipFill>
                      <a:blip r:embed="rId29"/>
                      <a:stretch>
                        <a:fillRect l="-21429" b="-230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6AC0AD52-9CE7-BE4F-9F11-D4A7AB1D09D7}"/>
                        </a:ext>
                      </a:extLst>
                    </p:cNvPr>
                    <p:cNvSpPr txBox="1"/>
                    <p:nvPr/>
                  </p:nvSpPr>
                  <p:spPr>
                    <a:xfrm>
                      <a:off x="2499462" y="6560675"/>
                      <a:ext cx="1302041" cy="578882"/>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sz="1400" i="1" dirty="0" smtClean="0">
                                <a:solidFill>
                                  <a:srgbClr val="7030A0"/>
                                </a:solidFill>
                                <a:latin typeface="Cambria Math" charset="0"/>
                              </a:rPr>
                              <m:t>𝐸𝑝𝑖𝑑</m:t>
                            </m:r>
                            <m:r>
                              <a:rPr lang="en-GB" sz="1400" i="1" dirty="0" smtClean="0">
                                <a:solidFill>
                                  <a:srgbClr val="7030A0"/>
                                </a:solidFill>
                                <a:latin typeface="Cambria Math" charset="0"/>
                              </a:rPr>
                              <m:t> </m:t>
                            </m:r>
                            <m:r>
                              <a:rPr lang="en-GB" sz="1400" i="1" dirty="0" smtClean="0">
                                <a:solidFill>
                                  <a:srgbClr val="7030A0"/>
                                </a:solidFill>
                                <a:latin typeface="Cambria Math" charset="0"/>
                              </a:rPr>
                              <m:t>𝑆𝑖𝑐𝑘</m:t>
                            </m:r>
                            <m:d>
                              <m:dPr>
                                <m:ctrlPr>
                                  <a:rPr lang="de-DE" sz="1400" i="1" dirty="0">
                                    <a:solidFill>
                                      <a:srgbClr val="7030A0"/>
                                    </a:solidFill>
                                    <a:latin typeface="Cambria Math" panose="02040503050406030204" pitchFamily="18" charset="0"/>
                                  </a:rPr>
                                </m:ctrlPr>
                              </m:dPr>
                              <m:e>
                                <m:r>
                                  <a:rPr lang="de-DE" sz="1400" i="1" dirty="0">
                                    <a:solidFill>
                                      <a:srgbClr val="7030A0"/>
                                    </a:solidFill>
                                    <a:latin typeface="Cambria Math" panose="02040503050406030204" pitchFamily="18" charset="0"/>
                                  </a:rPr>
                                  <m:t>𝑋</m:t>
                                </m:r>
                              </m:e>
                            </m:d>
                          </m:oMath>
                        </m:oMathPara>
                      </a14:m>
                      <a:endParaRPr lang="de-DE" sz="1400"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sz="1400" i="1" dirty="0">
                                <a:solidFill>
                                  <a:srgbClr val="7030A0"/>
                                </a:solidFill>
                                <a:latin typeface="Cambria Math" charset="0"/>
                              </a:rPr>
                              <m:t>𝑇𝑟𝑒𝑎𝑡</m:t>
                            </m:r>
                            <m:d>
                              <m:dPr>
                                <m:ctrlPr>
                                  <a:rPr lang="de-DE" sz="1400" i="1" dirty="0">
                                    <a:solidFill>
                                      <a:srgbClr val="7030A0"/>
                                    </a:solidFill>
                                    <a:latin typeface="Cambria Math" panose="02040503050406030204" pitchFamily="18" charset="0"/>
                                  </a:rPr>
                                </m:ctrlPr>
                              </m:dPr>
                              <m:e>
                                <m:r>
                                  <a:rPr lang="de-DE" sz="1400" i="1" dirty="0">
                                    <a:solidFill>
                                      <a:srgbClr val="7030A0"/>
                                    </a:solidFill>
                                    <a:latin typeface="Cambria Math" charset="0"/>
                                  </a:rPr>
                                  <m:t>𝑋</m:t>
                                </m:r>
                                <m:r>
                                  <a:rPr lang="de-DE" sz="1400" i="1" dirty="0">
                                    <a:solidFill>
                                      <a:srgbClr val="7030A0"/>
                                    </a:solidFill>
                                    <a:latin typeface="Cambria Math" charset="0"/>
                                  </a:rPr>
                                  <m:t>,</m:t>
                                </m:r>
                                <m:r>
                                  <a:rPr lang="de-DE" sz="1400" i="1" dirty="0">
                                    <a:solidFill>
                                      <a:srgbClr val="7030A0"/>
                                    </a:solidFill>
                                    <a:latin typeface="Cambria Math" panose="02040503050406030204" pitchFamily="18" charset="0"/>
                                  </a:rPr>
                                  <m:t>𝑀</m:t>
                                </m:r>
                              </m:e>
                            </m:d>
                            <m:r>
                              <a:rPr lang="de-DE" sz="1400" b="0" i="1" dirty="0" smtClean="0">
                                <a:solidFill>
                                  <a:srgbClr val="7030A0"/>
                                </a:solidFill>
                                <a:latin typeface="Cambria Math" panose="02040503050406030204" pitchFamily="18" charset="0"/>
                              </a:rPr>
                              <m:t>  </m:t>
                            </m:r>
                          </m:oMath>
                        </m:oMathPara>
                      </a14:m>
                      <a:endParaRPr lang="en-GB" sz="1400" dirty="0">
                        <a:solidFill>
                          <a:srgbClr val="7030A0"/>
                        </a:solidFill>
                      </a:endParaRPr>
                    </a:p>
                  </p:txBody>
                </p:sp>
              </mc:Choice>
              <mc:Fallback xmlns="">
                <p:sp>
                  <p:nvSpPr>
                    <p:cNvPr id="75" name="TextBox 74">
                      <a:extLst>
                        <a:ext uri="{FF2B5EF4-FFF2-40B4-BE49-F238E27FC236}">
                          <a16:creationId xmlns:a16="http://schemas.microsoft.com/office/drawing/2014/main" id="{6AC0AD52-9CE7-BE4F-9F11-D4A7AB1D09D7}"/>
                        </a:ext>
                      </a:extLst>
                    </p:cNvPr>
                    <p:cNvSpPr txBox="1">
                      <a:spLocks noRot="1" noChangeAspect="1" noMove="1" noResize="1" noEditPoints="1" noAdjustHandles="1" noChangeArrowheads="1" noChangeShapeType="1" noTextEdit="1"/>
                    </p:cNvSpPr>
                    <p:nvPr/>
                  </p:nvSpPr>
                  <p:spPr>
                    <a:xfrm>
                      <a:off x="2499462" y="6560675"/>
                      <a:ext cx="1302041" cy="578882"/>
                    </a:xfrm>
                    <a:prstGeom prst="roundRect">
                      <a:avLst/>
                    </a:prstGeom>
                    <a:blipFill>
                      <a:blip r:embed="rId30"/>
                      <a:stretch>
                        <a:fillRect l="-1042" b="-4545"/>
                      </a:stretch>
                    </a:blipFill>
                    <a:ln>
                      <a:solidFill>
                        <a:srgbClr val="7030A0"/>
                      </a:solidFill>
                    </a:ln>
                  </p:spPr>
                  <p:txBody>
                    <a:bodyPr/>
                    <a:lstStyle/>
                    <a:p>
                      <a:r>
                        <a:rPr lang="en-GB">
                          <a:noFill/>
                        </a:rPr>
                        <a:t> </a:t>
                      </a:r>
                    </a:p>
                  </p:txBody>
                </p:sp>
              </mc:Fallback>
            </mc:AlternateContent>
          </p:grpSp>
          <p:grpSp>
            <p:nvGrpSpPr>
              <p:cNvPr id="66" name="Group 65">
                <a:extLst>
                  <a:ext uri="{FF2B5EF4-FFF2-40B4-BE49-F238E27FC236}">
                    <a16:creationId xmlns:a16="http://schemas.microsoft.com/office/drawing/2014/main" id="{BAC7EBA6-AE63-284E-B5A5-3E7E291FD891}"/>
                  </a:ext>
                </a:extLst>
              </p:cNvPr>
              <p:cNvGrpSpPr/>
              <p:nvPr/>
            </p:nvGrpSpPr>
            <p:grpSpPr>
              <a:xfrm>
                <a:off x="5733833" y="1654221"/>
                <a:ext cx="1628517" cy="588291"/>
                <a:chOff x="424960" y="4881221"/>
                <a:chExt cx="1628517" cy="588291"/>
              </a:xfrm>
            </p:grpSpPr>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E7DA028-CDED-0F4D-BCFC-E55FE4200192}"/>
                        </a:ext>
                      </a:extLst>
                    </p:cNvPr>
                    <p:cNvSpPr txBox="1"/>
                    <p:nvPr/>
                  </p:nvSpPr>
                  <p:spPr>
                    <a:xfrm>
                      <a:off x="1678503" y="4881221"/>
                      <a:ext cx="374974" cy="169277"/>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100" i="1" smtClean="0">
                                    <a:solidFill>
                                      <a:schemeClr val="accent6"/>
                                    </a:solidFill>
                                    <a:latin typeface="Cambria Math" panose="02040503050406030204" pitchFamily="18" charset="0"/>
                                  </a:rPr>
                                </m:ctrlPr>
                              </m:sSubPr>
                              <m:e>
                                <m:r>
                                  <a:rPr lang="de-DE" sz="1100" i="1">
                                    <a:solidFill>
                                      <a:schemeClr val="accent6"/>
                                    </a:solidFill>
                                    <a:latin typeface="Cambria Math" panose="02040503050406030204" pitchFamily="18" charset="0"/>
                                  </a:rPr>
                                  <m:t>𝑔</m:t>
                                </m:r>
                              </m:e>
                              <m:sub>
                                <m:r>
                                  <a:rPr lang="de-DE" sz="1100" i="1">
                                    <a:solidFill>
                                      <a:schemeClr val="accent6"/>
                                    </a:solidFill>
                                    <a:latin typeface="Cambria Math" panose="02040503050406030204" pitchFamily="18" charset="0"/>
                                  </a:rPr>
                                  <m:t>0</m:t>
                                </m:r>
                              </m:sub>
                            </m:sSub>
                            <m:r>
                              <a:rPr lang="de-DE" sz="1100" i="1">
                                <a:solidFill>
                                  <a:schemeClr val="accent6"/>
                                </a:solidFill>
                                <a:latin typeface="Cambria Math" panose="02040503050406030204" pitchFamily="18" charset="0"/>
                              </a:rPr>
                              <m:t>,</m:t>
                            </m:r>
                            <m:sSub>
                              <m:sSubPr>
                                <m:ctrlPr>
                                  <a:rPr lang="de-DE" sz="1100" i="1" smtClean="0">
                                    <a:solidFill>
                                      <a:schemeClr val="accent6"/>
                                    </a:solidFill>
                                    <a:latin typeface="Cambria Math" panose="02040503050406030204" pitchFamily="18" charset="0"/>
                                  </a:rPr>
                                </m:ctrlPr>
                              </m:sSubPr>
                              <m:e>
                                <m:r>
                                  <a:rPr lang="de-DE" sz="1100" i="1">
                                    <a:solidFill>
                                      <a:schemeClr val="accent6"/>
                                    </a:solidFill>
                                    <a:latin typeface="Cambria Math" charset="0"/>
                                  </a:rPr>
                                  <m:t>𝑔</m:t>
                                </m:r>
                              </m:e>
                              <m:sub>
                                <m:r>
                                  <a:rPr lang="de-DE" sz="1100" i="1">
                                    <a:solidFill>
                                      <a:schemeClr val="accent6"/>
                                    </a:solidFill>
                                    <a:latin typeface="Cambria Math" charset="0"/>
                                  </a:rPr>
                                  <m:t>1</m:t>
                                </m:r>
                              </m:sub>
                            </m:sSub>
                          </m:oMath>
                        </m:oMathPara>
                      </a14:m>
                      <a:endParaRPr lang="en-GB" sz="1100" dirty="0">
                        <a:solidFill>
                          <a:schemeClr val="accent6"/>
                        </a:solidFill>
                      </a:endParaRPr>
                    </a:p>
                  </p:txBody>
                </p:sp>
              </mc:Choice>
              <mc:Fallback xmlns="">
                <p:sp>
                  <p:nvSpPr>
                    <p:cNvPr id="72" name="TextBox 71">
                      <a:extLst>
                        <a:ext uri="{FF2B5EF4-FFF2-40B4-BE49-F238E27FC236}">
                          <a16:creationId xmlns:a16="http://schemas.microsoft.com/office/drawing/2014/main" id="{3E7DA028-CDED-0F4D-BCFC-E55FE4200192}"/>
                        </a:ext>
                      </a:extLst>
                    </p:cNvPr>
                    <p:cNvSpPr txBox="1">
                      <a:spLocks noRot="1" noChangeAspect="1" noMove="1" noResize="1" noEditPoints="1" noAdjustHandles="1" noChangeArrowheads="1" noChangeShapeType="1" noTextEdit="1"/>
                    </p:cNvSpPr>
                    <p:nvPr/>
                  </p:nvSpPr>
                  <p:spPr>
                    <a:xfrm>
                      <a:off x="1678503" y="4881221"/>
                      <a:ext cx="374974" cy="169277"/>
                    </a:xfrm>
                    <a:prstGeom prst="rect">
                      <a:avLst/>
                    </a:prstGeom>
                    <a:blipFill>
                      <a:blip r:embed="rId31"/>
                      <a:stretch>
                        <a:fillRect l="-14815" r="-7407" b="-307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982153E9-CD3F-364E-80B0-916DD00A0D3B}"/>
                        </a:ext>
                      </a:extLst>
                    </p:cNvPr>
                    <p:cNvSpPr txBox="1"/>
                    <p:nvPr/>
                  </p:nvSpPr>
                  <p:spPr>
                    <a:xfrm>
                      <a:off x="424960" y="4890630"/>
                      <a:ext cx="1243833" cy="578882"/>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sz="1400" i="1" dirty="0" smtClean="0">
                                <a:solidFill>
                                  <a:schemeClr val="accent6"/>
                                </a:solidFill>
                                <a:latin typeface="Cambria Math" charset="0"/>
                              </a:rPr>
                              <m:t>𝐸𝑝𝑖𝑑</m:t>
                            </m:r>
                            <m:r>
                              <a:rPr lang="en-GB" sz="1400" i="1" dirty="0" smtClean="0">
                                <a:solidFill>
                                  <a:schemeClr val="accent6"/>
                                </a:solidFill>
                                <a:latin typeface="Cambria Math" charset="0"/>
                              </a:rPr>
                              <m:t> </m:t>
                            </m:r>
                            <m:r>
                              <a:rPr lang="de-DE" sz="1400" b="0" i="1" dirty="0" smtClean="0">
                                <a:solidFill>
                                  <a:schemeClr val="accent6"/>
                                </a:solidFill>
                                <a:latin typeface="Cambria Math" panose="02040503050406030204" pitchFamily="18" charset="0"/>
                              </a:rPr>
                              <m:t>𝐴𝑐𝑐</m:t>
                            </m:r>
                            <m:d>
                              <m:dPr>
                                <m:ctrlPr>
                                  <a:rPr lang="de-DE" sz="1400" i="1" dirty="0">
                                    <a:solidFill>
                                      <a:schemeClr val="accent6"/>
                                    </a:solidFill>
                                    <a:latin typeface="Cambria Math" panose="02040503050406030204" pitchFamily="18" charset="0"/>
                                  </a:rPr>
                                </m:ctrlPr>
                              </m:dPr>
                              <m:e>
                                <m:r>
                                  <a:rPr lang="de-DE" sz="1400" b="0" i="1" dirty="0" smtClean="0">
                                    <a:solidFill>
                                      <a:schemeClr val="accent6"/>
                                    </a:solidFill>
                                    <a:latin typeface="Cambria Math" panose="02040503050406030204" pitchFamily="18" charset="0"/>
                                  </a:rPr>
                                  <m:t>𝐼</m:t>
                                </m:r>
                              </m:e>
                            </m:d>
                          </m:oMath>
                        </m:oMathPara>
                      </a14:m>
                      <a:endParaRPr lang="de-DE" sz="1400"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sz="1400" b="0" i="1" dirty="0" smtClean="0">
                                <a:solidFill>
                                  <a:schemeClr val="accent6"/>
                                </a:solidFill>
                                <a:latin typeface="Cambria Math" panose="02040503050406030204" pitchFamily="18" charset="0"/>
                              </a:rPr>
                              <m:t>𝑁𝑎𝑡</m:t>
                            </m:r>
                            <m:d>
                              <m:dPr>
                                <m:ctrlPr>
                                  <a:rPr lang="de-DE" sz="1400" i="1" dirty="0">
                                    <a:solidFill>
                                      <a:schemeClr val="accent6"/>
                                    </a:solidFill>
                                    <a:latin typeface="Cambria Math" panose="02040503050406030204" pitchFamily="18" charset="0"/>
                                  </a:rPr>
                                </m:ctrlPr>
                              </m:dPr>
                              <m:e>
                                <m:r>
                                  <a:rPr lang="de-DE" sz="1400" b="0" i="1" dirty="0" smtClean="0">
                                    <a:solidFill>
                                      <a:schemeClr val="accent6"/>
                                    </a:solidFill>
                                    <a:latin typeface="Cambria Math" panose="02040503050406030204" pitchFamily="18" charset="0"/>
                                  </a:rPr>
                                  <m:t>𝐷</m:t>
                                </m:r>
                              </m:e>
                            </m:d>
                          </m:oMath>
                        </m:oMathPara>
                      </a14:m>
                      <a:endParaRPr lang="en-GB" sz="1400" dirty="0">
                        <a:solidFill>
                          <a:schemeClr val="accent6"/>
                        </a:solidFill>
                      </a:endParaRPr>
                    </a:p>
                  </p:txBody>
                </p:sp>
              </mc:Choice>
              <mc:Fallback xmlns="">
                <p:sp>
                  <p:nvSpPr>
                    <p:cNvPr id="73" name="TextBox 72">
                      <a:extLst>
                        <a:ext uri="{FF2B5EF4-FFF2-40B4-BE49-F238E27FC236}">
                          <a16:creationId xmlns:a16="http://schemas.microsoft.com/office/drawing/2014/main" id="{982153E9-CD3F-364E-80B0-916DD00A0D3B}"/>
                        </a:ext>
                      </a:extLst>
                    </p:cNvPr>
                    <p:cNvSpPr txBox="1">
                      <a:spLocks noRot="1" noChangeAspect="1" noMove="1" noResize="1" noEditPoints="1" noAdjustHandles="1" noChangeArrowheads="1" noChangeShapeType="1" noTextEdit="1"/>
                    </p:cNvSpPr>
                    <p:nvPr/>
                  </p:nvSpPr>
                  <p:spPr>
                    <a:xfrm>
                      <a:off x="424960" y="4890630"/>
                      <a:ext cx="1243833" cy="578882"/>
                    </a:xfrm>
                    <a:prstGeom prst="roundRect">
                      <a:avLst/>
                    </a:prstGeom>
                    <a:blipFill>
                      <a:blip r:embed="rId32"/>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81284143-5CDD-684A-8658-E84BBF9CB413}"/>
                      </a:ext>
                    </a:extLst>
                  </p:cNvPr>
                  <p:cNvSpPr/>
                  <p:nvPr/>
                </p:nvSpPr>
                <p:spPr>
                  <a:xfrm>
                    <a:off x="5397962" y="2193644"/>
                    <a:ext cx="6023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tx1"/>
                              </a:solidFill>
                              <a:latin typeface="Cambria Math" charset="0"/>
                            </a:rPr>
                            <m:t>𝐸𝑝𝑖𝑑</m:t>
                          </m:r>
                        </m:oMath>
                      </m:oMathPara>
                    </a14:m>
                    <a:endParaRPr lang="en-GB" sz="1400" dirty="0">
                      <a:solidFill>
                        <a:schemeClr val="tx1"/>
                      </a:solidFill>
                    </a:endParaRPr>
                  </a:p>
                </p:txBody>
              </p:sp>
            </mc:Choice>
            <mc:Fallback xmlns="">
              <p:sp>
                <p:nvSpPr>
                  <p:cNvPr id="67" name="Rectangle 66">
                    <a:extLst>
                      <a:ext uri="{FF2B5EF4-FFF2-40B4-BE49-F238E27FC236}">
                        <a16:creationId xmlns:a16="http://schemas.microsoft.com/office/drawing/2014/main" id="{81284143-5CDD-684A-8658-E84BBF9CB413}"/>
                      </a:ext>
                    </a:extLst>
                  </p:cNvPr>
                  <p:cNvSpPr>
                    <a:spLocks noRot="1" noChangeAspect="1" noMove="1" noResize="1" noEditPoints="1" noAdjustHandles="1" noChangeArrowheads="1" noChangeShapeType="1" noTextEdit="1"/>
                  </p:cNvSpPr>
                  <p:nvPr/>
                </p:nvSpPr>
                <p:spPr>
                  <a:xfrm>
                    <a:off x="5397962" y="2193644"/>
                    <a:ext cx="602344" cy="307777"/>
                  </a:xfrm>
                  <a:prstGeom prst="rect">
                    <a:avLst/>
                  </a:prstGeom>
                  <a:blipFill>
                    <a:blip r:embed="rId33"/>
                    <a:stretch>
                      <a:fillRect b="-173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361ADD9C-E60C-F040-B14A-62E626428FB9}"/>
                      </a:ext>
                    </a:extLst>
                  </p:cNvPr>
                  <p:cNvSpPr/>
                  <p:nvPr/>
                </p:nvSpPr>
                <p:spPr>
                  <a:xfrm>
                    <a:off x="5027640" y="3039290"/>
                    <a:ext cx="1358385" cy="3349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tx1"/>
                              </a:solidFill>
                              <a:latin typeface="Cambria Math" charset="0"/>
                            </a:rPr>
                            <m:t>𝐸𝑝𝑖𝑑</m:t>
                          </m:r>
                          <m:r>
                            <a:rPr lang="de-DE" sz="1400" b="0" i="1" smtClean="0">
                              <a:solidFill>
                                <a:schemeClr val="tx1"/>
                              </a:solidFill>
                              <a:latin typeface="Cambria Math" panose="02040503050406030204" pitchFamily="18" charset="0"/>
                            </a:rPr>
                            <m:t> </m:t>
                          </m:r>
                          <m:r>
                            <a:rPr lang="de-DE" sz="1400" i="1">
                              <a:solidFill>
                                <a:schemeClr val="tx1"/>
                              </a:solidFill>
                              <a:latin typeface="Cambria Math" panose="02040503050406030204" pitchFamily="18" charset="0"/>
                            </a:rPr>
                            <m:t>𝑆𝑖𝑐𝑘</m:t>
                          </m:r>
                          <m:d>
                            <m:dPr>
                              <m:ctrlPr>
                                <a:rPr lang="de-DE" sz="1400" i="1">
                                  <a:solidFill>
                                    <a:schemeClr val="tx1"/>
                                  </a:solidFill>
                                  <a:latin typeface="Cambria Math" panose="02040503050406030204" pitchFamily="18" charset="0"/>
                                </a:rPr>
                              </m:ctrlPr>
                            </m:dPr>
                            <m:e>
                              <m:r>
                                <a:rPr lang="de-DE" sz="1400" i="1">
                                  <a:solidFill>
                                    <a:schemeClr val="tx1"/>
                                  </a:solidFill>
                                  <a:latin typeface="Cambria Math" panose="02040503050406030204" pitchFamily="18" charset="0"/>
                                </a:rPr>
                                <m:t>𝑋</m:t>
                              </m:r>
                            </m:e>
                          </m:d>
                        </m:oMath>
                      </m:oMathPara>
                    </a14:m>
                    <a:endParaRPr lang="de-DE" sz="1400" dirty="0">
                      <a:solidFill>
                        <a:schemeClr val="tx1"/>
                      </a:solidFill>
                    </a:endParaRPr>
                  </a:p>
                </p:txBody>
              </p:sp>
            </mc:Choice>
            <mc:Fallback xmlns="">
              <p:sp>
                <p:nvSpPr>
                  <p:cNvPr id="68" name="Rectangle 67">
                    <a:extLst>
                      <a:ext uri="{FF2B5EF4-FFF2-40B4-BE49-F238E27FC236}">
                        <a16:creationId xmlns:a16="http://schemas.microsoft.com/office/drawing/2014/main" id="{361ADD9C-E60C-F040-B14A-62E626428FB9}"/>
                      </a:ext>
                    </a:extLst>
                  </p:cNvPr>
                  <p:cNvSpPr>
                    <a:spLocks noRot="1" noChangeAspect="1" noMove="1" noResize="1" noEditPoints="1" noAdjustHandles="1" noChangeArrowheads="1" noChangeShapeType="1" noTextEdit="1"/>
                  </p:cNvSpPr>
                  <p:nvPr/>
                </p:nvSpPr>
                <p:spPr>
                  <a:xfrm>
                    <a:off x="5027640" y="3039290"/>
                    <a:ext cx="1358385" cy="334923"/>
                  </a:xfrm>
                  <a:prstGeom prst="rect">
                    <a:avLst/>
                  </a:prstGeom>
                  <a:blipFill>
                    <a:blip r:embed="rId34"/>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BDB37A38-DD19-F445-A962-789535D913E4}"/>
                      </a:ext>
                    </a:extLst>
                  </p:cNvPr>
                  <p:cNvSpPr txBox="1"/>
                  <p:nvPr/>
                </p:nvSpPr>
                <p:spPr>
                  <a:xfrm rot="5400000">
                    <a:off x="6749813" y="2010013"/>
                    <a:ext cx="219826" cy="23970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100" i="1">
                                  <a:solidFill>
                                    <a:schemeClr val="bg1"/>
                                  </a:solidFill>
                                  <a:latin typeface="Cambria Math" panose="02040503050406030204" pitchFamily="18" charset="0"/>
                                </a:rPr>
                              </m:ctrlPr>
                            </m:sSubPr>
                            <m:e>
                              <m:r>
                                <a:rPr lang="de-DE" sz="1100" b="1" i="1">
                                  <a:solidFill>
                                    <a:schemeClr val="bg1"/>
                                  </a:solidFill>
                                  <a:latin typeface="Cambria Math" panose="02040503050406030204" pitchFamily="18" charset="0"/>
                                </a:rPr>
                                <m:t>𝑪</m:t>
                              </m:r>
                            </m:e>
                            <m:sub>
                              <m:r>
                                <a:rPr lang="de-DE" sz="1100" i="1">
                                  <a:solidFill>
                                    <a:schemeClr val="bg1"/>
                                  </a:solidFill>
                                  <a:latin typeface="Cambria Math" panose="02040503050406030204" pitchFamily="18" charset="0"/>
                                </a:rPr>
                                <m:t>1</m:t>
                              </m:r>
                            </m:sub>
                          </m:sSub>
                        </m:oMath>
                      </m:oMathPara>
                    </a14:m>
                    <a:endParaRPr lang="en-GB" sz="1100" dirty="0">
                      <a:solidFill>
                        <a:schemeClr val="bg1"/>
                      </a:solidFill>
                    </a:endParaRPr>
                  </a:p>
                </p:txBody>
              </p:sp>
            </mc:Choice>
            <mc:Fallback xmlns="">
              <p:sp>
                <p:nvSpPr>
                  <p:cNvPr id="69" name="TextBox 68">
                    <a:extLst>
                      <a:ext uri="{FF2B5EF4-FFF2-40B4-BE49-F238E27FC236}">
                        <a16:creationId xmlns:a16="http://schemas.microsoft.com/office/drawing/2014/main" id="{BDB37A38-DD19-F445-A962-789535D913E4}"/>
                      </a:ext>
                    </a:extLst>
                  </p:cNvPr>
                  <p:cNvSpPr txBox="1">
                    <a:spLocks noRot="1" noChangeAspect="1" noMove="1" noResize="1" noEditPoints="1" noAdjustHandles="1" noChangeArrowheads="1" noChangeShapeType="1" noTextEdit="1"/>
                  </p:cNvSpPr>
                  <p:nvPr/>
                </p:nvSpPr>
                <p:spPr>
                  <a:xfrm rot="5400000">
                    <a:off x="6749813" y="2010013"/>
                    <a:ext cx="219826" cy="239707"/>
                  </a:xfrm>
                  <a:prstGeom prst="round1Rect">
                    <a:avLst>
                      <a:gd name="adj" fmla="val 38863"/>
                    </a:avLst>
                  </a:prstGeom>
                  <a:blipFill>
                    <a:blip r:embed="rId35"/>
                    <a:stretch>
                      <a:fillRect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BDD951C-138A-BB40-8D52-3184968E879E}"/>
                      </a:ext>
                    </a:extLst>
                  </p:cNvPr>
                  <p:cNvSpPr txBox="1"/>
                  <p:nvPr/>
                </p:nvSpPr>
                <p:spPr>
                  <a:xfrm rot="5400000">
                    <a:off x="6780810" y="2856048"/>
                    <a:ext cx="216806" cy="236414"/>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100" i="1">
                                  <a:solidFill>
                                    <a:schemeClr val="bg1"/>
                                  </a:solidFill>
                                  <a:latin typeface="Cambria Math" panose="02040503050406030204" pitchFamily="18" charset="0"/>
                                </a:rPr>
                              </m:ctrlPr>
                            </m:sSubPr>
                            <m:e>
                              <m:r>
                                <a:rPr lang="de-DE" sz="1100" b="1" i="1">
                                  <a:solidFill>
                                    <a:schemeClr val="bg1"/>
                                  </a:solidFill>
                                  <a:latin typeface="Cambria Math" panose="02040503050406030204" pitchFamily="18" charset="0"/>
                                </a:rPr>
                                <m:t>𝑪</m:t>
                              </m:r>
                            </m:e>
                            <m:sub>
                              <m:r>
                                <a:rPr lang="de-DE" sz="1100" i="1">
                                  <a:solidFill>
                                    <a:schemeClr val="bg1"/>
                                  </a:solidFill>
                                  <a:latin typeface="Cambria Math" panose="02040503050406030204" pitchFamily="18" charset="0"/>
                                </a:rPr>
                                <m:t>2</m:t>
                              </m:r>
                            </m:sub>
                          </m:sSub>
                        </m:oMath>
                      </m:oMathPara>
                    </a14:m>
                    <a:endParaRPr lang="en-GB" sz="1100" dirty="0">
                      <a:solidFill>
                        <a:schemeClr val="bg1"/>
                      </a:solidFill>
                    </a:endParaRPr>
                  </a:p>
                </p:txBody>
              </p:sp>
            </mc:Choice>
            <mc:Fallback xmlns="">
              <p:sp>
                <p:nvSpPr>
                  <p:cNvPr id="70" name="TextBox 69">
                    <a:extLst>
                      <a:ext uri="{FF2B5EF4-FFF2-40B4-BE49-F238E27FC236}">
                        <a16:creationId xmlns:a16="http://schemas.microsoft.com/office/drawing/2014/main" id="{4BDD951C-138A-BB40-8D52-3184968E879E}"/>
                      </a:ext>
                    </a:extLst>
                  </p:cNvPr>
                  <p:cNvSpPr txBox="1">
                    <a:spLocks noRot="1" noChangeAspect="1" noMove="1" noResize="1" noEditPoints="1" noAdjustHandles="1" noChangeArrowheads="1" noChangeShapeType="1" noTextEdit="1"/>
                  </p:cNvSpPr>
                  <p:nvPr/>
                </p:nvSpPr>
                <p:spPr>
                  <a:xfrm rot="5400000">
                    <a:off x="6780810" y="2856048"/>
                    <a:ext cx="216806" cy="236414"/>
                  </a:xfrm>
                  <a:prstGeom prst="round1Rect">
                    <a:avLst>
                      <a:gd name="adj" fmla="val 35453"/>
                    </a:avLst>
                  </a:prstGeom>
                  <a:blipFill>
                    <a:blip r:embed="rId36"/>
                    <a:stretch>
                      <a:fillRect l="-5556"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1DECFC9B-B3C4-614D-86BE-6F7C0003B7FE}"/>
                      </a:ext>
                    </a:extLst>
                  </p:cNvPr>
                  <p:cNvSpPr txBox="1"/>
                  <p:nvPr/>
                </p:nvSpPr>
                <p:spPr>
                  <a:xfrm rot="5400000">
                    <a:off x="6779511" y="3679739"/>
                    <a:ext cx="226947" cy="247472"/>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100" i="1">
                                  <a:solidFill>
                                    <a:schemeClr val="bg1"/>
                                  </a:solidFill>
                                  <a:latin typeface="Cambria Math" panose="02040503050406030204" pitchFamily="18" charset="0"/>
                                </a:rPr>
                              </m:ctrlPr>
                            </m:sSubPr>
                            <m:e>
                              <m:r>
                                <a:rPr lang="de-DE" sz="1100" b="1" i="1">
                                  <a:solidFill>
                                    <a:schemeClr val="bg1"/>
                                  </a:solidFill>
                                  <a:latin typeface="Cambria Math" panose="02040503050406030204" pitchFamily="18" charset="0"/>
                                </a:rPr>
                                <m:t>𝑪</m:t>
                              </m:r>
                            </m:e>
                            <m:sub>
                              <m:r>
                                <a:rPr lang="de-DE" sz="1100" i="1">
                                  <a:solidFill>
                                    <a:schemeClr val="bg1"/>
                                  </a:solidFill>
                                  <a:latin typeface="Cambria Math" panose="02040503050406030204" pitchFamily="18" charset="0"/>
                                </a:rPr>
                                <m:t>3</m:t>
                              </m:r>
                            </m:sub>
                          </m:sSub>
                        </m:oMath>
                      </m:oMathPara>
                    </a14:m>
                    <a:endParaRPr lang="en-GB" sz="1100" dirty="0">
                      <a:solidFill>
                        <a:schemeClr val="bg1"/>
                      </a:solidFill>
                    </a:endParaRPr>
                  </a:p>
                </p:txBody>
              </p:sp>
            </mc:Choice>
            <mc:Fallback xmlns="">
              <p:sp>
                <p:nvSpPr>
                  <p:cNvPr id="71" name="TextBox 70">
                    <a:extLst>
                      <a:ext uri="{FF2B5EF4-FFF2-40B4-BE49-F238E27FC236}">
                        <a16:creationId xmlns:a16="http://schemas.microsoft.com/office/drawing/2014/main" id="{1DECFC9B-B3C4-614D-86BE-6F7C0003B7FE}"/>
                      </a:ext>
                    </a:extLst>
                  </p:cNvPr>
                  <p:cNvSpPr txBox="1">
                    <a:spLocks noRot="1" noChangeAspect="1" noMove="1" noResize="1" noEditPoints="1" noAdjustHandles="1" noChangeArrowheads="1" noChangeShapeType="1" noTextEdit="1"/>
                  </p:cNvSpPr>
                  <p:nvPr/>
                </p:nvSpPr>
                <p:spPr>
                  <a:xfrm rot="5400000">
                    <a:off x="6779511" y="3679739"/>
                    <a:ext cx="226947" cy="247472"/>
                  </a:xfrm>
                  <a:prstGeom prst="round1Rect">
                    <a:avLst>
                      <a:gd name="adj" fmla="val 37158"/>
                    </a:avLst>
                  </a:prstGeom>
                  <a:blipFill>
                    <a:blip r:embed="rId37"/>
                    <a:stretch>
                      <a:fillRect b="-5556"/>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EF7D1A5F-9300-BF44-A5AE-D1C02AD82F49}"/>
                  </a:ext>
                </a:extLst>
              </p:cNvPr>
              <p:cNvSpPr/>
              <p:nvPr/>
            </p:nvSpPr>
            <p:spPr>
              <a:xfrm>
                <a:off x="5180297" y="2952180"/>
                <a:ext cx="6023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tx1"/>
                          </a:solidFill>
                          <a:latin typeface="Cambria Math" charset="0"/>
                        </a:rPr>
                        <m:t>𝐸𝑝𝑖𝑑</m:t>
                      </m:r>
                    </m:oMath>
                  </m:oMathPara>
                </a14:m>
                <a:endParaRPr lang="en-GB" sz="1400" dirty="0">
                  <a:solidFill>
                    <a:schemeClr val="tx1"/>
                  </a:solidFill>
                </a:endParaRPr>
              </a:p>
            </p:txBody>
          </p:sp>
        </mc:Choice>
        <mc:Fallback xmlns="">
          <p:sp>
            <p:nvSpPr>
              <p:cNvPr id="78" name="Rectangle 77">
                <a:extLst>
                  <a:ext uri="{FF2B5EF4-FFF2-40B4-BE49-F238E27FC236}">
                    <a16:creationId xmlns:a16="http://schemas.microsoft.com/office/drawing/2014/main" id="{EF7D1A5F-9300-BF44-A5AE-D1C02AD82F49}"/>
                  </a:ext>
                </a:extLst>
              </p:cNvPr>
              <p:cNvSpPr>
                <a:spLocks noRot="1" noChangeAspect="1" noMove="1" noResize="1" noEditPoints="1" noAdjustHandles="1" noChangeArrowheads="1" noChangeShapeType="1" noTextEdit="1"/>
              </p:cNvSpPr>
              <p:nvPr/>
            </p:nvSpPr>
            <p:spPr>
              <a:xfrm>
                <a:off x="5180297" y="2952180"/>
                <a:ext cx="602344" cy="307777"/>
              </a:xfrm>
              <a:prstGeom prst="rect">
                <a:avLst/>
              </a:prstGeom>
              <a:blipFill>
                <a:blip r:embed="rId38"/>
                <a:stretch>
                  <a:fillRect b="-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9C5ABD33-56BB-A844-BEC1-CEE6456F153B}"/>
                  </a:ext>
                </a:extLst>
              </p:cNvPr>
              <p:cNvSpPr/>
              <p:nvPr/>
            </p:nvSpPr>
            <p:spPr>
              <a:xfrm>
                <a:off x="8757349" y="2956143"/>
                <a:ext cx="6023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tx1"/>
                          </a:solidFill>
                          <a:latin typeface="Cambria Math" charset="0"/>
                        </a:rPr>
                        <m:t>𝐸𝑝𝑖𝑑</m:t>
                      </m:r>
                    </m:oMath>
                  </m:oMathPara>
                </a14:m>
                <a:endParaRPr lang="en-GB" sz="1400" dirty="0">
                  <a:solidFill>
                    <a:schemeClr val="tx1"/>
                  </a:solidFill>
                </a:endParaRPr>
              </a:p>
            </p:txBody>
          </p:sp>
        </mc:Choice>
        <mc:Fallback xmlns="">
          <p:sp>
            <p:nvSpPr>
              <p:cNvPr id="79" name="Rectangle 78">
                <a:extLst>
                  <a:ext uri="{FF2B5EF4-FFF2-40B4-BE49-F238E27FC236}">
                    <a16:creationId xmlns:a16="http://schemas.microsoft.com/office/drawing/2014/main" id="{9C5ABD33-56BB-A844-BEC1-CEE6456F153B}"/>
                  </a:ext>
                </a:extLst>
              </p:cNvPr>
              <p:cNvSpPr>
                <a:spLocks noRot="1" noChangeAspect="1" noMove="1" noResize="1" noEditPoints="1" noAdjustHandles="1" noChangeArrowheads="1" noChangeShapeType="1" noTextEdit="1"/>
              </p:cNvSpPr>
              <p:nvPr/>
            </p:nvSpPr>
            <p:spPr>
              <a:xfrm>
                <a:off x="8757349" y="2956143"/>
                <a:ext cx="602344" cy="307777"/>
              </a:xfrm>
              <a:prstGeom prst="rect">
                <a:avLst/>
              </a:prstGeom>
              <a:blipFill>
                <a:blip r:embed="rId39"/>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5A24D916-D046-FF43-8BC6-D32941E6BC59}"/>
                  </a:ext>
                </a:extLst>
              </p:cNvPr>
              <p:cNvSpPr/>
              <p:nvPr/>
            </p:nvSpPr>
            <p:spPr>
              <a:xfrm>
                <a:off x="2646502" y="3932316"/>
                <a:ext cx="101572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tx1"/>
                          </a:solidFill>
                          <a:latin typeface="Cambria Math" charset="0"/>
                        </a:rPr>
                        <m:t>𝐸𝑝𝑖</m:t>
                      </m:r>
                      <m:r>
                        <a:rPr lang="de-DE" sz="1400" b="0" i="1" smtClean="0">
                          <a:solidFill>
                            <a:schemeClr val="tx1"/>
                          </a:solidFill>
                          <a:latin typeface="Cambria Math" panose="02040503050406030204" pitchFamily="18" charset="0"/>
                        </a:rPr>
                        <m:t>𝑑</m:t>
                      </m:r>
                    </m:oMath>
                  </m:oMathPara>
                </a14:m>
                <a:endParaRPr lang="de-DE" sz="1400"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𝑆𝑖𝑐𝑘</m:t>
                      </m:r>
                      <m:r>
                        <a:rPr lang="de-DE" sz="1400" b="0" i="1" smtClean="0">
                          <a:solidFill>
                            <a:schemeClr val="tx1"/>
                          </a:solidFill>
                          <a:latin typeface="Cambria Math" panose="02040503050406030204" pitchFamily="18" charset="0"/>
                        </a:rPr>
                        <m:t>.</m:t>
                      </m:r>
                      <m:r>
                        <a:rPr lang="de-DE" sz="1400" b="0" i="1" smtClean="0">
                          <a:solidFill>
                            <a:schemeClr val="tx1"/>
                          </a:solidFill>
                          <a:latin typeface="Cambria Math" panose="02040503050406030204" pitchFamily="18" charset="0"/>
                        </a:rPr>
                        <m:t>𝑎𝑙𝑖𝑐𝑒</m:t>
                      </m:r>
                    </m:oMath>
                  </m:oMathPara>
                </a14:m>
                <a:endParaRPr lang="de-DE" sz="1400" b="0" dirty="0">
                  <a:solidFill>
                    <a:schemeClr val="tx1"/>
                  </a:solidFill>
                </a:endParaRPr>
              </a:p>
            </p:txBody>
          </p:sp>
        </mc:Choice>
        <mc:Fallback xmlns="">
          <p:sp>
            <p:nvSpPr>
              <p:cNvPr id="80" name="Rectangle 79">
                <a:extLst>
                  <a:ext uri="{FF2B5EF4-FFF2-40B4-BE49-F238E27FC236}">
                    <a16:creationId xmlns:a16="http://schemas.microsoft.com/office/drawing/2014/main" id="{5A24D916-D046-FF43-8BC6-D32941E6BC59}"/>
                  </a:ext>
                </a:extLst>
              </p:cNvPr>
              <p:cNvSpPr>
                <a:spLocks noRot="1" noChangeAspect="1" noMove="1" noResize="1" noEditPoints="1" noAdjustHandles="1" noChangeArrowheads="1" noChangeShapeType="1" noTextEdit="1"/>
              </p:cNvSpPr>
              <p:nvPr/>
            </p:nvSpPr>
            <p:spPr>
              <a:xfrm>
                <a:off x="2646502" y="3932316"/>
                <a:ext cx="1015726" cy="523220"/>
              </a:xfrm>
              <a:prstGeom prst="rect">
                <a:avLst/>
              </a:prstGeom>
              <a:blipFill>
                <a:blip r:embed="rId4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137A00E1-8C9D-5C45-B05C-81265674722B}"/>
                  </a:ext>
                </a:extLst>
              </p:cNvPr>
              <p:cNvSpPr/>
              <p:nvPr/>
            </p:nvSpPr>
            <p:spPr>
              <a:xfrm>
                <a:off x="4959078" y="3927392"/>
                <a:ext cx="101572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tx1"/>
                          </a:solidFill>
                          <a:latin typeface="Cambria Math" charset="0"/>
                        </a:rPr>
                        <m:t>𝐸𝑝𝑖</m:t>
                      </m:r>
                      <m:r>
                        <a:rPr lang="de-DE" sz="1400" b="0" i="1" smtClean="0">
                          <a:solidFill>
                            <a:schemeClr val="tx1"/>
                          </a:solidFill>
                          <a:latin typeface="Cambria Math" panose="02040503050406030204" pitchFamily="18" charset="0"/>
                        </a:rPr>
                        <m:t>𝑑</m:t>
                      </m:r>
                    </m:oMath>
                  </m:oMathPara>
                </a14:m>
                <a:endParaRPr lang="de-DE" sz="1400"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𝑆𝑖𝑐𝑘</m:t>
                      </m:r>
                      <m:r>
                        <a:rPr lang="de-DE" sz="1400" b="0" i="1" smtClean="0">
                          <a:solidFill>
                            <a:schemeClr val="tx1"/>
                          </a:solidFill>
                          <a:latin typeface="Cambria Math" panose="02040503050406030204" pitchFamily="18" charset="0"/>
                        </a:rPr>
                        <m:t>.</m:t>
                      </m:r>
                      <m:r>
                        <a:rPr lang="de-DE" sz="1400" b="0" i="1" smtClean="0">
                          <a:solidFill>
                            <a:schemeClr val="tx1"/>
                          </a:solidFill>
                          <a:latin typeface="Cambria Math" panose="02040503050406030204" pitchFamily="18" charset="0"/>
                        </a:rPr>
                        <m:t>𝑎𝑙𝑖𝑐𝑒</m:t>
                      </m:r>
                    </m:oMath>
                  </m:oMathPara>
                </a14:m>
                <a:endParaRPr lang="de-DE" sz="1400" b="0" dirty="0">
                  <a:solidFill>
                    <a:schemeClr val="tx1"/>
                  </a:solidFill>
                </a:endParaRPr>
              </a:p>
            </p:txBody>
          </p:sp>
        </mc:Choice>
        <mc:Fallback xmlns="">
          <p:sp>
            <p:nvSpPr>
              <p:cNvPr id="81" name="Rectangle 80">
                <a:extLst>
                  <a:ext uri="{FF2B5EF4-FFF2-40B4-BE49-F238E27FC236}">
                    <a16:creationId xmlns:a16="http://schemas.microsoft.com/office/drawing/2014/main" id="{137A00E1-8C9D-5C45-B05C-81265674722B}"/>
                  </a:ext>
                </a:extLst>
              </p:cNvPr>
              <p:cNvSpPr>
                <a:spLocks noRot="1" noChangeAspect="1" noMove="1" noResize="1" noEditPoints="1" noAdjustHandles="1" noChangeArrowheads="1" noChangeShapeType="1" noTextEdit="1"/>
              </p:cNvSpPr>
              <p:nvPr/>
            </p:nvSpPr>
            <p:spPr>
              <a:xfrm>
                <a:off x="4959078" y="3927392"/>
                <a:ext cx="1015726" cy="523220"/>
              </a:xfrm>
              <a:prstGeom prst="rect">
                <a:avLst/>
              </a:prstGeom>
              <a:blipFill>
                <a:blip r:embed="rId4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D8F0B725-59D7-A041-8DA0-76B75BD656A7}"/>
                  </a:ext>
                </a:extLst>
              </p:cNvPr>
              <p:cNvSpPr/>
              <p:nvPr/>
            </p:nvSpPr>
            <p:spPr>
              <a:xfrm>
                <a:off x="8386190" y="3932849"/>
                <a:ext cx="92115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tx1"/>
                          </a:solidFill>
                          <a:latin typeface="Cambria Math" charset="0"/>
                        </a:rPr>
                        <m:t>𝐸𝑝𝑖</m:t>
                      </m:r>
                      <m:r>
                        <a:rPr lang="de-DE" sz="1400" b="0" i="1" smtClean="0">
                          <a:solidFill>
                            <a:schemeClr val="tx1"/>
                          </a:solidFill>
                          <a:latin typeface="Cambria Math" panose="02040503050406030204" pitchFamily="18" charset="0"/>
                        </a:rPr>
                        <m:t>𝑑</m:t>
                      </m:r>
                    </m:oMath>
                  </m:oMathPara>
                </a14:m>
                <a:endParaRPr lang="de-DE" sz="1400"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𝑆𝑖𝑐𝑘</m:t>
                      </m:r>
                      <m:r>
                        <a:rPr lang="de-DE" sz="1400" b="0" i="1" smtClean="0">
                          <a:solidFill>
                            <a:schemeClr val="tx1"/>
                          </a:solidFill>
                          <a:latin typeface="Cambria Math" panose="02040503050406030204" pitchFamily="18" charset="0"/>
                        </a:rPr>
                        <m:t>.</m:t>
                      </m:r>
                      <m:r>
                        <a:rPr lang="de-DE" sz="1400" b="0" i="1" smtClean="0">
                          <a:solidFill>
                            <a:schemeClr val="tx1"/>
                          </a:solidFill>
                          <a:latin typeface="Cambria Math" panose="02040503050406030204" pitchFamily="18" charset="0"/>
                        </a:rPr>
                        <m:t>𝑏𝑜𝑏</m:t>
                      </m:r>
                    </m:oMath>
                  </m:oMathPara>
                </a14:m>
                <a:endParaRPr lang="de-DE" sz="1400" b="0" dirty="0">
                  <a:solidFill>
                    <a:schemeClr val="tx1"/>
                  </a:solidFill>
                </a:endParaRPr>
              </a:p>
            </p:txBody>
          </p:sp>
        </mc:Choice>
        <mc:Fallback xmlns="">
          <p:sp>
            <p:nvSpPr>
              <p:cNvPr id="82" name="Rectangle 81">
                <a:extLst>
                  <a:ext uri="{FF2B5EF4-FFF2-40B4-BE49-F238E27FC236}">
                    <a16:creationId xmlns:a16="http://schemas.microsoft.com/office/drawing/2014/main" id="{D8F0B725-59D7-A041-8DA0-76B75BD656A7}"/>
                  </a:ext>
                </a:extLst>
              </p:cNvPr>
              <p:cNvSpPr>
                <a:spLocks noRot="1" noChangeAspect="1" noMove="1" noResize="1" noEditPoints="1" noAdjustHandles="1" noChangeArrowheads="1" noChangeShapeType="1" noTextEdit="1"/>
              </p:cNvSpPr>
              <p:nvPr/>
            </p:nvSpPr>
            <p:spPr>
              <a:xfrm>
                <a:off x="8386190" y="3932849"/>
                <a:ext cx="921150" cy="523220"/>
              </a:xfrm>
              <a:prstGeom prst="rect">
                <a:avLst/>
              </a:prstGeom>
              <a:blipFill>
                <a:blip r:embed="rId4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8FA3E959-387D-4E4E-8A21-6AA252800E5B}"/>
                  </a:ext>
                </a:extLst>
              </p:cNvPr>
              <p:cNvSpPr/>
              <p:nvPr/>
            </p:nvSpPr>
            <p:spPr>
              <a:xfrm>
                <a:off x="10698766" y="3927925"/>
                <a:ext cx="92115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tx1"/>
                          </a:solidFill>
                          <a:latin typeface="Cambria Math" charset="0"/>
                        </a:rPr>
                        <m:t>𝐸𝑝𝑖</m:t>
                      </m:r>
                      <m:r>
                        <a:rPr lang="de-DE" sz="1400" b="0" i="1" smtClean="0">
                          <a:solidFill>
                            <a:schemeClr val="tx1"/>
                          </a:solidFill>
                          <a:latin typeface="Cambria Math" panose="02040503050406030204" pitchFamily="18" charset="0"/>
                        </a:rPr>
                        <m:t>𝑑</m:t>
                      </m:r>
                    </m:oMath>
                  </m:oMathPara>
                </a14:m>
                <a:endParaRPr lang="de-DE" sz="1400"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𝑆𝑖𝑐𝑘</m:t>
                      </m:r>
                      <m:r>
                        <a:rPr lang="de-DE" sz="1400" b="0" i="1" smtClean="0">
                          <a:solidFill>
                            <a:schemeClr val="tx1"/>
                          </a:solidFill>
                          <a:latin typeface="Cambria Math" panose="02040503050406030204" pitchFamily="18" charset="0"/>
                        </a:rPr>
                        <m:t>.</m:t>
                      </m:r>
                      <m:r>
                        <a:rPr lang="de-DE" sz="1400" b="0" i="1" smtClean="0">
                          <a:solidFill>
                            <a:schemeClr val="tx1"/>
                          </a:solidFill>
                          <a:latin typeface="Cambria Math" panose="02040503050406030204" pitchFamily="18" charset="0"/>
                        </a:rPr>
                        <m:t>𝑏𝑜𝑏</m:t>
                      </m:r>
                    </m:oMath>
                  </m:oMathPara>
                </a14:m>
                <a:endParaRPr lang="de-DE" sz="1400" b="0" dirty="0">
                  <a:solidFill>
                    <a:schemeClr val="tx1"/>
                  </a:solidFill>
                </a:endParaRPr>
              </a:p>
            </p:txBody>
          </p:sp>
        </mc:Choice>
        <mc:Fallback xmlns="">
          <p:sp>
            <p:nvSpPr>
              <p:cNvPr id="83" name="Rectangle 82">
                <a:extLst>
                  <a:ext uri="{FF2B5EF4-FFF2-40B4-BE49-F238E27FC236}">
                    <a16:creationId xmlns:a16="http://schemas.microsoft.com/office/drawing/2014/main" id="{8FA3E959-387D-4E4E-8A21-6AA252800E5B}"/>
                  </a:ext>
                </a:extLst>
              </p:cNvPr>
              <p:cNvSpPr>
                <a:spLocks noRot="1" noChangeAspect="1" noMove="1" noResize="1" noEditPoints="1" noAdjustHandles="1" noChangeArrowheads="1" noChangeShapeType="1" noTextEdit="1"/>
              </p:cNvSpPr>
              <p:nvPr/>
            </p:nvSpPr>
            <p:spPr>
              <a:xfrm>
                <a:off x="10698766" y="3927925"/>
                <a:ext cx="921150" cy="523220"/>
              </a:xfrm>
              <a:prstGeom prst="rect">
                <a:avLst/>
              </a:prstGeom>
              <a:blipFill>
                <a:blip r:embed="rId4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560AF28C-E39D-F24C-ADF7-9F4D83A058CC}"/>
                  </a:ext>
                </a:extLst>
              </p:cNvPr>
              <p:cNvSpPr/>
              <p:nvPr/>
            </p:nvSpPr>
            <p:spPr>
              <a:xfrm>
                <a:off x="6221773" y="4447145"/>
                <a:ext cx="90992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tx1"/>
                          </a:solidFill>
                          <a:latin typeface="Cambria Math" charset="0"/>
                        </a:rPr>
                        <m:t>𝐸𝑝𝑖</m:t>
                      </m:r>
                      <m:r>
                        <a:rPr lang="de-DE" sz="1400" b="0" i="1" smtClean="0">
                          <a:solidFill>
                            <a:schemeClr val="tx1"/>
                          </a:solidFill>
                          <a:latin typeface="Cambria Math" panose="02040503050406030204" pitchFamily="18" charset="0"/>
                        </a:rPr>
                        <m:t>𝑑</m:t>
                      </m:r>
                    </m:oMath>
                  </m:oMathPara>
                </a14:m>
                <a:endParaRPr lang="de-DE" sz="1400"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𝑆𝑖𝑐𝑘</m:t>
                      </m:r>
                      <m:r>
                        <a:rPr lang="de-DE" sz="1400" b="0" i="1" smtClean="0">
                          <a:solidFill>
                            <a:schemeClr val="tx1"/>
                          </a:solidFill>
                          <a:latin typeface="Cambria Math" panose="02040503050406030204" pitchFamily="18" charset="0"/>
                        </a:rPr>
                        <m:t>.</m:t>
                      </m:r>
                      <m:r>
                        <a:rPr lang="de-DE" sz="1400" b="0" i="1" smtClean="0">
                          <a:solidFill>
                            <a:schemeClr val="tx1"/>
                          </a:solidFill>
                          <a:latin typeface="Cambria Math" panose="02040503050406030204" pitchFamily="18" charset="0"/>
                        </a:rPr>
                        <m:t>𝑒𝑣𝑒</m:t>
                      </m:r>
                    </m:oMath>
                  </m:oMathPara>
                </a14:m>
                <a:endParaRPr lang="de-DE" sz="1400" b="0" dirty="0">
                  <a:solidFill>
                    <a:schemeClr val="tx1"/>
                  </a:solidFill>
                </a:endParaRPr>
              </a:p>
            </p:txBody>
          </p:sp>
        </mc:Choice>
        <mc:Fallback xmlns="">
          <p:sp>
            <p:nvSpPr>
              <p:cNvPr id="84" name="Rectangle 83">
                <a:extLst>
                  <a:ext uri="{FF2B5EF4-FFF2-40B4-BE49-F238E27FC236}">
                    <a16:creationId xmlns:a16="http://schemas.microsoft.com/office/drawing/2014/main" id="{560AF28C-E39D-F24C-ADF7-9F4D83A058CC}"/>
                  </a:ext>
                </a:extLst>
              </p:cNvPr>
              <p:cNvSpPr>
                <a:spLocks noRot="1" noChangeAspect="1" noMove="1" noResize="1" noEditPoints="1" noAdjustHandles="1" noChangeArrowheads="1" noChangeShapeType="1" noTextEdit="1"/>
              </p:cNvSpPr>
              <p:nvPr/>
            </p:nvSpPr>
            <p:spPr>
              <a:xfrm>
                <a:off x="6221773" y="4447145"/>
                <a:ext cx="909929" cy="523220"/>
              </a:xfrm>
              <a:prstGeom prst="rect">
                <a:avLst/>
              </a:prstGeom>
              <a:blipFill>
                <a:blip r:embed="rId4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91DAF3AD-A3DD-B74E-B6DE-7043E6B4C827}"/>
                  </a:ext>
                </a:extLst>
              </p:cNvPr>
              <p:cNvSpPr/>
              <p:nvPr/>
            </p:nvSpPr>
            <p:spPr>
              <a:xfrm>
                <a:off x="7317600" y="4447145"/>
                <a:ext cx="90992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tx1"/>
                          </a:solidFill>
                          <a:latin typeface="Cambria Math" charset="0"/>
                        </a:rPr>
                        <m:t>𝐸𝑝𝑖</m:t>
                      </m:r>
                      <m:r>
                        <a:rPr lang="de-DE" sz="1400" b="0" i="1" smtClean="0">
                          <a:solidFill>
                            <a:schemeClr val="tx1"/>
                          </a:solidFill>
                          <a:latin typeface="Cambria Math" panose="02040503050406030204" pitchFamily="18" charset="0"/>
                        </a:rPr>
                        <m:t>𝑑</m:t>
                      </m:r>
                    </m:oMath>
                  </m:oMathPara>
                </a14:m>
                <a:endParaRPr lang="de-DE" sz="1400" b="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𝑆𝑖𝑐𝑘</m:t>
                      </m:r>
                      <m:r>
                        <a:rPr lang="de-DE" sz="1400" b="0" i="1" smtClean="0">
                          <a:solidFill>
                            <a:schemeClr val="tx1"/>
                          </a:solidFill>
                          <a:latin typeface="Cambria Math" panose="02040503050406030204" pitchFamily="18" charset="0"/>
                        </a:rPr>
                        <m:t>.</m:t>
                      </m:r>
                      <m:r>
                        <a:rPr lang="de-DE" sz="1400" b="0" i="1" smtClean="0">
                          <a:solidFill>
                            <a:schemeClr val="tx1"/>
                          </a:solidFill>
                          <a:latin typeface="Cambria Math" panose="02040503050406030204" pitchFamily="18" charset="0"/>
                        </a:rPr>
                        <m:t>𝑒𝑣𝑒</m:t>
                      </m:r>
                    </m:oMath>
                  </m:oMathPara>
                </a14:m>
                <a:endParaRPr lang="de-DE" sz="1400" b="0" dirty="0">
                  <a:solidFill>
                    <a:schemeClr val="tx1"/>
                  </a:solidFill>
                </a:endParaRPr>
              </a:p>
            </p:txBody>
          </p:sp>
        </mc:Choice>
        <mc:Fallback xmlns="">
          <p:sp>
            <p:nvSpPr>
              <p:cNvPr id="85" name="Rectangle 84">
                <a:extLst>
                  <a:ext uri="{FF2B5EF4-FFF2-40B4-BE49-F238E27FC236}">
                    <a16:creationId xmlns:a16="http://schemas.microsoft.com/office/drawing/2014/main" id="{91DAF3AD-A3DD-B74E-B6DE-7043E6B4C827}"/>
                  </a:ext>
                </a:extLst>
              </p:cNvPr>
              <p:cNvSpPr>
                <a:spLocks noRot="1" noChangeAspect="1" noMove="1" noResize="1" noEditPoints="1" noAdjustHandles="1" noChangeArrowheads="1" noChangeShapeType="1" noTextEdit="1"/>
              </p:cNvSpPr>
              <p:nvPr/>
            </p:nvSpPr>
            <p:spPr>
              <a:xfrm>
                <a:off x="7317600" y="4447145"/>
                <a:ext cx="909929" cy="523220"/>
              </a:xfrm>
              <a:prstGeom prst="rect">
                <a:avLst/>
              </a:prstGeom>
              <a:blipFill>
                <a:blip r:embed="rId4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66510472-14F1-9D43-9756-F8110461B1CB}"/>
                  </a:ext>
                </a:extLst>
              </p:cNvPr>
              <p:cNvSpPr/>
              <p:nvPr/>
            </p:nvSpPr>
            <p:spPr>
              <a:xfrm>
                <a:off x="7131702" y="2337842"/>
                <a:ext cx="224625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tx1"/>
                          </a:solidFill>
                          <a:latin typeface="Cambria Math" charset="0"/>
                        </a:rPr>
                        <m:t>𝐸𝑝𝑖𝑑</m:t>
                      </m:r>
                      <m:r>
                        <a:rPr lang="de-DE" sz="1400" b="0" i="1" smtClean="0">
                          <a:solidFill>
                            <a:schemeClr val="tx1"/>
                          </a:solidFill>
                          <a:latin typeface="Cambria Math" panose="02040503050406030204" pitchFamily="18" charset="0"/>
                        </a:rPr>
                        <m:t> </m:t>
                      </m:r>
                      <m:r>
                        <a:rPr lang="de-DE" sz="1400" b="0" i="1" smtClean="0">
                          <a:solidFill>
                            <a:schemeClr val="tx1"/>
                          </a:solidFill>
                          <a:latin typeface="Cambria Math" panose="02040503050406030204" pitchFamily="18" charset="0"/>
                        </a:rPr>
                        <m:t>𝑁𝑎𝑡</m:t>
                      </m:r>
                      <m:r>
                        <a:rPr lang="de-DE" sz="1400" b="0" i="1" smtClean="0">
                          <a:solidFill>
                            <a:schemeClr val="tx1"/>
                          </a:solidFill>
                          <a:latin typeface="Cambria Math" panose="02040503050406030204" pitchFamily="18" charset="0"/>
                        </a:rPr>
                        <m:t>.</m:t>
                      </m:r>
                      <m:r>
                        <a:rPr lang="de-DE" sz="1400" b="0" i="1" smtClean="0">
                          <a:solidFill>
                            <a:schemeClr val="tx1"/>
                          </a:solidFill>
                          <a:latin typeface="Cambria Math" panose="02040503050406030204" pitchFamily="18" charset="0"/>
                        </a:rPr>
                        <m:t>𝑓𝑖𝑟𝑒</m:t>
                      </m:r>
                      <m:r>
                        <a:rPr lang="de-DE" sz="1400" b="0" i="1" smtClean="0">
                          <a:solidFill>
                            <a:schemeClr val="tx1"/>
                          </a:solidFill>
                          <a:latin typeface="Cambria Math" panose="02040503050406030204" pitchFamily="18" charset="0"/>
                        </a:rPr>
                        <m:t> </m:t>
                      </m:r>
                      <m:r>
                        <a:rPr lang="de-DE" sz="1400" b="0" i="1" smtClean="0">
                          <a:solidFill>
                            <a:schemeClr val="tx1"/>
                          </a:solidFill>
                          <a:latin typeface="Cambria Math" panose="02040503050406030204" pitchFamily="18" charset="0"/>
                        </a:rPr>
                        <m:t>𝑁𝑎𝑡</m:t>
                      </m:r>
                      <m:r>
                        <a:rPr lang="de-DE" sz="1400" b="0" i="1" smtClean="0">
                          <a:solidFill>
                            <a:schemeClr val="tx1"/>
                          </a:solidFill>
                          <a:latin typeface="Cambria Math" panose="02040503050406030204" pitchFamily="18" charset="0"/>
                        </a:rPr>
                        <m:t>.</m:t>
                      </m:r>
                      <m:r>
                        <a:rPr lang="de-DE" sz="1400" b="0" i="1" smtClean="0">
                          <a:solidFill>
                            <a:schemeClr val="tx1"/>
                          </a:solidFill>
                          <a:latin typeface="Cambria Math" panose="02040503050406030204" pitchFamily="18" charset="0"/>
                        </a:rPr>
                        <m:t>𝑓𝑙𝑜𝑜𝑑</m:t>
                      </m:r>
                    </m:oMath>
                  </m:oMathPara>
                </a14:m>
                <a:endParaRPr lang="en-GB" sz="1400" dirty="0">
                  <a:solidFill>
                    <a:schemeClr val="tx1"/>
                  </a:solidFill>
                </a:endParaRPr>
              </a:p>
            </p:txBody>
          </p:sp>
        </mc:Choice>
        <mc:Fallback xmlns="">
          <p:sp>
            <p:nvSpPr>
              <p:cNvPr id="86" name="Rectangle 85">
                <a:extLst>
                  <a:ext uri="{FF2B5EF4-FFF2-40B4-BE49-F238E27FC236}">
                    <a16:creationId xmlns:a16="http://schemas.microsoft.com/office/drawing/2014/main" id="{66510472-14F1-9D43-9756-F8110461B1CB}"/>
                  </a:ext>
                </a:extLst>
              </p:cNvPr>
              <p:cNvSpPr>
                <a:spLocks noRot="1" noChangeAspect="1" noMove="1" noResize="1" noEditPoints="1" noAdjustHandles="1" noChangeArrowheads="1" noChangeShapeType="1" noTextEdit="1"/>
              </p:cNvSpPr>
              <p:nvPr/>
            </p:nvSpPr>
            <p:spPr>
              <a:xfrm>
                <a:off x="7131702" y="2337842"/>
                <a:ext cx="2246256" cy="307777"/>
              </a:xfrm>
              <a:prstGeom prst="rect">
                <a:avLst/>
              </a:prstGeom>
              <a:blipFill>
                <a:blip r:embed="rId46"/>
                <a:stretch>
                  <a:fillRect b="-12000"/>
                </a:stretch>
              </a:blipFill>
            </p:spPr>
            <p:txBody>
              <a:bodyPr/>
              <a:lstStyle/>
              <a:p>
                <a:r>
                  <a:rPr lang="en-GB">
                    <a:noFill/>
                  </a:rPr>
                  <a:t> </a:t>
                </a:r>
              </a:p>
            </p:txBody>
          </p:sp>
        </mc:Fallback>
      </mc:AlternateContent>
    </p:spTree>
    <p:extLst>
      <p:ext uri="{BB962C8B-B14F-4D97-AF65-F5344CB8AC3E}">
        <p14:creationId xmlns:p14="http://schemas.microsoft.com/office/powerpoint/2010/main" val="25721536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DB7C4649-800D-CB47-881A-AA04BFFFB18C}" type="slidenum">
              <a:rPr lang="en-GB" smtClean="0"/>
              <a:t>67</a:t>
            </a:fld>
            <a:endParaRPr lang="en-GB" dirty="0"/>
          </a:p>
        </p:txBody>
      </p:sp>
      <p:sp>
        <p:nvSpPr>
          <p:cNvPr id="5" name="Date Placeholder 4">
            <a:extLst>
              <a:ext uri="{FF2B5EF4-FFF2-40B4-BE49-F238E27FC236}">
                <a16:creationId xmlns:a16="http://schemas.microsoft.com/office/drawing/2014/main" id="{C006C34A-2D82-B242-8805-187B1903D577}"/>
              </a:ext>
            </a:extLst>
          </p:cNvPr>
          <p:cNvSpPr>
            <a:spLocks noGrp="1"/>
          </p:cNvSpPr>
          <p:nvPr>
            <p:ph type="dt" sz="half" idx="2"/>
          </p:nvPr>
        </p:nvSpPr>
        <p:spPr/>
        <p:txBody>
          <a:bodyPr/>
          <a:lstStyle/>
          <a:p>
            <a:r>
              <a:rPr lang="en-GB"/>
              <a:t>Exact Inference: LJT</a:t>
            </a:r>
            <a:endParaRPr lang="en-GB" dirty="0"/>
          </a:p>
        </p:txBody>
      </p:sp>
      <p:sp>
        <p:nvSpPr>
          <p:cNvPr id="6" name="Footer Placeholder 5">
            <a:extLst>
              <a:ext uri="{FF2B5EF4-FFF2-40B4-BE49-F238E27FC236}">
                <a16:creationId xmlns:a16="http://schemas.microsoft.com/office/drawing/2014/main" id="{46945A20-19A6-9C45-91C3-A8400CB48504}"/>
              </a:ext>
            </a:extLst>
          </p:cNvPr>
          <p:cNvSpPr>
            <a:spLocks noGrp="1"/>
          </p:cNvSpPr>
          <p:nvPr>
            <p:ph type="ftr" sz="quarter" idx="3"/>
          </p:nvPr>
        </p:nvSpPr>
        <p:spPr/>
        <p:txBody>
          <a:bodyPr/>
          <a:lstStyle/>
          <a:p>
            <a:r>
              <a:rPr lang="en-GB" dirty="0"/>
              <a:t>T. Braun - StaRAI</a:t>
            </a:r>
          </a:p>
        </p:txBody>
      </p:sp>
      <p:sp>
        <p:nvSpPr>
          <p:cNvPr id="2" name="Title 1"/>
          <p:cNvSpPr>
            <a:spLocks noGrp="1"/>
          </p:cNvSpPr>
          <p:nvPr>
            <p:ph type="title"/>
          </p:nvPr>
        </p:nvSpPr>
        <p:spPr/>
        <p:txBody>
          <a:bodyPr/>
          <a:lstStyle/>
          <a:p>
            <a:r>
              <a:rPr lang="en-GB" dirty="0"/>
              <a:t>Junction Tree: Messages</a:t>
            </a:r>
          </a:p>
        </p:txBody>
      </p:sp>
      <p:sp>
        <p:nvSpPr>
          <p:cNvPr id="3" name="Content Placeholder 2"/>
          <p:cNvSpPr>
            <a:spLocks noGrp="1"/>
          </p:cNvSpPr>
          <p:nvPr>
            <p:ph idx="1"/>
          </p:nvPr>
        </p:nvSpPr>
        <p:spPr>
          <a:xfrm>
            <a:off x="359625" y="1665066"/>
            <a:ext cx="11472051" cy="4240848"/>
          </a:xfrm>
        </p:spPr>
        <p:txBody>
          <a:bodyPr/>
          <a:lstStyle/>
          <a:p>
            <a:r>
              <a:rPr lang="en-GB" dirty="0"/>
              <a:t>From </a:t>
            </a:r>
            <a:r>
              <a:rPr lang="en-GB" dirty="0">
                <a:solidFill>
                  <a:schemeClr val="accent1"/>
                </a:solidFill>
              </a:rPr>
              <a:t>periphery</a:t>
            </a:r>
            <a:r>
              <a:rPr lang="en-GB" dirty="0"/>
              <a:t> to </a:t>
            </a:r>
            <a:r>
              <a:rPr lang="en-GB" dirty="0">
                <a:solidFill>
                  <a:srgbClr val="FFC000"/>
                </a:solidFill>
              </a:rPr>
              <a:t>centre</a:t>
            </a:r>
            <a:r>
              <a:rPr lang="en-GB" dirty="0">
                <a:solidFill>
                  <a:schemeClr val="accent3"/>
                </a:solidFill>
              </a:rPr>
              <a:t> </a:t>
            </a:r>
            <a:r>
              <a:rPr lang="en-GB" dirty="0"/>
              <a:t>and back</a:t>
            </a:r>
          </a:p>
          <a:p>
            <a:pPr lvl="1"/>
            <a:r>
              <a:rPr lang="en-GB" dirty="0">
                <a:solidFill>
                  <a:schemeClr val="accent1"/>
                </a:solidFill>
              </a:rPr>
              <a:t>Inbound</a:t>
            </a:r>
          </a:p>
          <a:p>
            <a:pPr lvl="1"/>
            <a:r>
              <a:rPr lang="en-GB" dirty="0">
                <a:solidFill>
                  <a:srgbClr val="FFC000"/>
                </a:solidFill>
              </a:rPr>
              <a:t>Outbound</a:t>
            </a:r>
          </a:p>
        </p:txBody>
      </p:sp>
      <p:grpSp>
        <p:nvGrpSpPr>
          <p:cNvPr id="63" name="Group 62">
            <a:extLst>
              <a:ext uri="{FF2B5EF4-FFF2-40B4-BE49-F238E27FC236}">
                <a16:creationId xmlns:a16="http://schemas.microsoft.com/office/drawing/2014/main" id="{2CA59B39-D3C9-C146-917E-527E0E4DBB12}"/>
              </a:ext>
            </a:extLst>
          </p:cNvPr>
          <p:cNvGrpSpPr/>
          <p:nvPr/>
        </p:nvGrpSpPr>
        <p:grpSpPr>
          <a:xfrm>
            <a:off x="2550040" y="1765829"/>
            <a:ext cx="9281635" cy="4137199"/>
            <a:chOff x="-755053" y="2155710"/>
            <a:chExt cx="9281635" cy="4137199"/>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0E6ACB0B-D57F-314F-B43A-A873672F9958}"/>
                    </a:ext>
                  </a:extLst>
                </p:cNvPr>
                <p:cNvSpPr txBox="1"/>
                <p:nvPr/>
              </p:nvSpPr>
              <p:spPr>
                <a:xfrm>
                  <a:off x="4712021" y="2207165"/>
                  <a:ext cx="233204" cy="2189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1</m:t>
                            </m:r>
                          </m:sub>
                          <m:sup>
                            <m:r>
                              <a:rPr lang="en-GB" sz="1400" i="1">
                                <a:solidFill>
                                  <a:schemeClr val="accent1"/>
                                </a:solidFill>
                                <a:latin typeface="Cambria Math" panose="02040503050406030204" pitchFamily="18" charset="0"/>
                              </a:rPr>
                              <m:t>3</m:t>
                            </m:r>
                          </m:sup>
                        </m:sSubSup>
                      </m:oMath>
                    </m:oMathPara>
                  </a14:m>
                  <a:endParaRPr lang="en-GB" sz="1400" dirty="0">
                    <a:solidFill>
                      <a:schemeClr val="accent1"/>
                    </a:solidFill>
                  </a:endParaRPr>
                </a:p>
              </p:txBody>
            </p:sp>
          </mc:Choice>
          <mc:Fallback xmlns="">
            <p:sp>
              <p:nvSpPr>
                <p:cNvPr id="64" name="TextBox 63">
                  <a:extLst>
                    <a:ext uri="{FF2B5EF4-FFF2-40B4-BE49-F238E27FC236}">
                      <a16:creationId xmlns:a16="http://schemas.microsoft.com/office/drawing/2014/main" id="{0E6ACB0B-D57F-314F-B43A-A873672F9958}"/>
                    </a:ext>
                  </a:extLst>
                </p:cNvPr>
                <p:cNvSpPr txBox="1">
                  <a:spLocks noRot="1" noChangeAspect="1" noMove="1" noResize="1" noEditPoints="1" noAdjustHandles="1" noChangeArrowheads="1" noChangeShapeType="1" noTextEdit="1"/>
                </p:cNvSpPr>
                <p:nvPr/>
              </p:nvSpPr>
              <p:spPr>
                <a:xfrm>
                  <a:off x="4712021" y="2207165"/>
                  <a:ext cx="233204" cy="218906"/>
                </a:xfrm>
                <a:prstGeom prst="rect">
                  <a:avLst/>
                </a:prstGeom>
                <a:blipFill>
                  <a:blip r:embed="rId3"/>
                  <a:stretch>
                    <a:fillRect l="-25000"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D89AD788-91DB-6746-92A0-8878FD8356CF}"/>
                    </a:ext>
                  </a:extLst>
                </p:cNvPr>
                <p:cNvSpPr txBox="1"/>
                <p:nvPr/>
              </p:nvSpPr>
              <p:spPr>
                <a:xfrm>
                  <a:off x="4945225" y="2201712"/>
                  <a:ext cx="233204" cy="2169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1</m:t>
                            </m:r>
                          </m:sub>
                          <m:sup>
                            <m:r>
                              <a:rPr lang="en-GB" sz="1400" i="1">
                                <a:solidFill>
                                  <a:schemeClr val="accent1"/>
                                </a:solidFill>
                                <a:latin typeface="Cambria Math" panose="02040503050406030204" pitchFamily="18" charset="0"/>
                              </a:rPr>
                              <m:t>4</m:t>
                            </m:r>
                          </m:sup>
                        </m:sSubSup>
                      </m:oMath>
                    </m:oMathPara>
                  </a14:m>
                  <a:endParaRPr lang="en-GB" sz="1400" dirty="0">
                    <a:solidFill>
                      <a:schemeClr val="accent1"/>
                    </a:solidFill>
                  </a:endParaRPr>
                </a:p>
              </p:txBody>
            </p:sp>
          </mc:Choice>
          <mc:Fallback xmlns="">
            <p:sp>
              <p:nvSpPr>
                <p:cNvPr id="65" name="TextBox 64">
                  <a:extLst>
                    <a:ext uri="{FF2B5EF4-FFF2-40B4-BE49-F238E27FC236}">
                      <a16:creationId xmlns:a16="http://schemas.microsoft.com/office/drawing/2014/main" id="{D89AD788-91DB-6746-92A0-8878FD8356CF}"/>
                    </a:ext>
                  </a:extLst>
                </p:cNvPr>
                <p:cNvSpPr txBox="1">
                  <a:spLocks noRot="1" noChangeAspect="1" noMove="1" noResize="1" noEditPoints="1" noAdjustHandles="1" noChangeArrowheads="1" noChangeShapeType="1" noTextEdit="1"/>
                </p:cNvSpPr>
                <p:nvPr/>
              </p:nvSpPr>
              <p:spPr>
                <a:xfrm>
                  <a:off x="4945225" y="2201712"/>
                  <a:ext cx="233204" cy="216982"/>
                </a:xfrm>
                <a:prstGeom prst="rect">
                  <a:avLst/>
                </a:prstGeom>
                <a:blipFill>
                  <a:blip r:embed="rId4"/>
                  <a:stretch>
                    <a:fillRect l="-26316" r="-5263"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A3D428A0-49F5-934E-BBAC-EC1A83449123}"/>
                    </a:ext>
                  </a:extLst>
                </p:cNvPr>
                <p:cNvSpPr txBox="1"/>
                <p:nvPr/>
              </p:nvSpPr>
              <p:spPr>
                <a:xfrm>
                  <a:off x="4686726" y="3048759"/>
                  <a:ext cx="229358" cy="217432"/>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rgbClr val="FFC000"/>
                                </a:solidFill>
                                <a:latin typeface="Cambria Math" panose="02040503050406030204" pitchFamily="18" charset="0"/>
                              </a:rPr>
                            </m:ctrlPr>
                          </m:sSubSupPr>
                          <m:e>
                            <m:r>
                              <a:rPr lang="en-GB" sz="1400" i="1">
                                <a:solidFill>
                                  <a:srgbClr val="FFC000"/>
                                </a:solidFill>
                                <a:latin typeface="Cambria Math" charset="0"/>
                              </a:rPr>
                              <m:t>𝑓</m:t>
                            </m:r>
                          </m:e>
                          <m:sub>
                            <m:r>
                              <a:rPr lang="en-GB" sz="1400" i="1">
                                <a:solidFill>
                                  <a:srgbClr val="FFC000"/>
                                </a:solidFill>
                                <a:latin typeface="Cambria Math" charset="0"/>
                              </a:rPr>
                              <m:t>1</m:t>
                            </m:r>
                          </m:sub>
                          <m:sup>
                            <m:r>
                              <a:rPr lang="en-GB" sz="1400" i="1">
                                <a:solidFill>
                                  <a:srgbClr val="FFC000"/>
                                </a:solidFill>
                                <a:latin typeface="Cambria Math" panose="02040503050406030204" pitchFamily="18" charset="0"/>
                              </a:rPr>
                              <m:t>1</m:t>
                            </m:r>
                          </m:sup>
                        </m:sSubSup>
                      </m:oMath>
                    </m:oMathPara>
                  </a14:m>
                  <a:endParaRPr lang="en-GB" sz="1400" dirty="0">
                    <a:solidFill>
                      <a:srgbClr val="FFC000"/>
                    </a:solidFill>
                  </a:endParaRPr>
                </a:p>
              </p:txBody>
            </p:sp>
          </mc:Choice>
          <mc:Fallback xmlns="">
            <p:sp>
              <p:nvSpPr>
                <p:cNvPr id="66" name="TextBox 65">
                  <a:extLst>
                    <a:ext uri="{FF2B5EF4-FFF2-40B4-BE49-F238E27FC236}">
                      <a16:creationId xmlns:a16="http://schemas.microsoft.com/office/drawing/2014/main" id="{A3D428A0-49F5-934E-BBAC-EC1A83449123}"/>
                    </a:ext>
                  </a:extLst>
                </p:cNvPr>
                <p:cNvSpPr txBox="1">
                  <a:spLocks noRot="1" noChangeAspect="1" noMove="1" noResize="1" noEditPoints="1" noAdjustHandles="1" noChangeArrowheads="1" noChangeShapeType="1" noTextEdit="1"/>
                </p:cNvSpPr>
                <p:nvPr/>
              </p:nvSpPr>
              <p:spPr>
                <a:xfrm>
                  <a:off x="4686726" y="3048759"/>
                  <a:ext cx="229358" cy="217432"/>
                </a:xfrm>
                <a:prstGeom prst="rect">
                  <a:avLst/>
                </a:prstGeom>
                <a:blipFill>
                  <a:blip r:embed="rId5"/>
                  <a:stretch>
                    <a:fillRect l="-21053" r="-5263" b="-33333"/>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796DD50-BA66-F445-B47F-5F7B4A051DC1}"/>
                    </a:ext>
                  </a:extLst>
                </p:cNvPr>
                <p:cNvSpPr txBox="1"/>
                <p:nvPr/>
              </p:nvSpPr>
              <p:spPr>
                <a:xfrm>
                  <a:off x="4916084" y="3048441"/>
                  <a:ext cx="233204" cy="217880"/>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rgbClr val="FFC000"/>
                                </a:solidFill>
                                <a:latin typeface="Cambria Math" panose="02040503050406030204" pitchFamily="18" charset="0"/>
                              </a:rPr>
                            </m:ctrlPr>
                          </m:sSubSupPr>
                          <m:e>
                            <m:r>
                              <a:rPr lang="en-GB" sz="1400" i="1">
                                <a:solidFill>
                                  <a:srgbClr val="FFC000"/>
                                </a:solidFill>
                                <a:latin typeface="Cambria Math" charset="0"/>
                              </a:rPr>
                              <m:t>𝑓</m:t>
                            </m:r>
                          </m:e>
                          <m:sub>
                            <m:r>
                              <a:rPr lang="en-GB" sz="1400" i="1">
                                <a:solidFill>
                                  <a:srgbClr val="FFC000"/>
                                </a:solidFill>
                                <a:latin typeface="Cambria Math" charset="0"/>
                              </a:rPr>
                              <m:t>1</m:t>
                            </m:r>
                          </m:sub>
                          <m:sup>
                            <m:r>
                              <a:rPr lang="en-GB" sz="1400" i="1">
                                <a:solidFill>
                                  <a:srgbClr val="FFC000"/>
                                </a:solidFill>
                                <a:latin typeface="Cambria Math" panose="02040503050406030204" pitchFamily="18" charset="0"/>
                              </a:rPr>
                              <m:t>2</m:t>
                            </m:r>
                          </m:sup>
                        </m:sSubSup>
                      </m:oMath>
                    </m:oMathPara>
                  </a14:m>
                  <a:endParaRPr lang="en-GB" sz="1400" dirty="0">
                    <a:solidFill>
                      <a:srgbClr val="FFC000"/>
                    </a:solidFill>
                  </a:endParaRPr>
                </a:p>
              </p:txBody>
            </p:sp>
          </mc:Choice>
          <mc:Fallback xmlns="">
            <p:sp>
              <p:nvSpPr>
                <p:cNvPr id="67" name="TextBox 66">
                  <a:extLst>
                    <a:ext uri="{FF2B5EF4-FFF2-40B4-BE49-F238E27FC236}">
                      <a16:creationId xmlns:a16="http://schemas.microsoft.com/office/drawing/2014/main" id="{4796DD50-BA66-F445-B47F-5F7B4A051DC1}"/>
                    </a:ext>
                  </a:extLst>
                </p:cNvPr>
                <p:cNvSpPr txBox="1">
                  <a:spLocks noRot="1" noChangeAspect="1" noMove="1" noResize="1" noEditPoints="1" noAdjustHandles="1" noChangeArrowheads="1" noChangeShapeType="1" noTextEdit="1"/>
                </p:cNvSpPr>
                <p:nvPr/>
              </p:nvSpPr>
              <p:spPr>
                <a:xfrm>
                  <a:off x="4916084" y="3048441"/>
                  <a:ext cx="233204" cy="217880"/>
                </a:xfrm>
                <a:prstGeom prst="rect">
                  <a:avLst/>
                </a:prstGeom>
                <a:blipFill>
                  <a:blip r:embed="rId6"/>
                  <a:stretch>
                    <a:fillRect l="-20000" b="-2777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9B55A699-F5DD-6E42-B909-4DCD9C9A33BF}"/>
                    </a:ext>
                  </a:extLst>
                </p:cNvPr>
                <p:cNvSpPr txBox="1"/>
                <p:nvPr/>
              </p:nvSpPr>
              <p:spPr>
                <a:xfrm>
                  <a:off x="1757187" y="3945772"/>
                  <a:ext cx="233204" cy="2182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tx1"/>
                                </a:solidFill>
                                <a:latin typeface="Cambria Math" panose="02040503050406030204" pitchFamily="18" charset="0"/>
                              </a:rPr>
                            </m:ctrlPr>
                          </m:sSubSupPr>
                          <m:e>
                            <m:r>
                              <a:rPr lang="en-GB" sz="1400" i="1">
                                <a:solidFill>
                                  <a:schemeClr val="tx1"/>
                                </a:solidFill>
                                <a:latin typeface="Cambria Math" charset="0"/>
                              </a:rPr>
                              <m:t>𝑓</m:t>
                            </m:r>
                          </m:e>
                          <m:sub>
                            <m:r>
                              <a:rPr lang="en-GB" sz="1400" i="1">
                                <a:solidFill>
                                  <a:schemeClr val="tx1"/>
                                </a:solidFill>
                                <a:latin typeface="Cambria Math" charset="0"/>
                              </a:rPr>
                              <m:t>2</m:t>
                            </m:r>
                          </m:sub>
                          <m:sup>
                            <m:r>
                              <a:rPr lang="en-GB" sz="1400" i="1">
                                <a:solidFill>
                                  <a:schemeClr val="tx1"/>
                                </a:solidFill>
                                <a:latin typeface="Cambria Math" panose="02040503050406030204" pitchFamily="18" charset="0"/>
                              </a:rPr>
                              <m:t>2</m:t>
                            </m:r>
                          </m:sup>
                        </m:sSubSup>
                      </m:oMath>
                    </m:oMathPara>
                  </a14:m>
                  <a:endParaRPr lang="en-GB" sz="1400" dirty="0">
                    <a:solidFill>
                      <a:schemeClr val="tx1"/>
                    </a:solidFill>
                  </a:endParaRPr>
                </a:p>
              </p:txBody>
            </p:sp>
          </mc:Choice>
          <mc:Fallback xmlns="">
            <p:sp>
              <p:nvSpPr>
                <p:cNvPr id="68" name="TextBox 67">
                  <a:extLst>
                    <a:ext uri="{FF2B5EF4-FFF2-40B4-BE49-F238E27FC236}">
                      <a16:creationId xmlns:a16="http://schemas.microsoft.com/office/drawing/2014/main" id="{9B55A699-F5DD-6E42-B909-4DCD9C9A33BF}"/>
                    </a:ext>
                  </a:extLst>
                </p:cNvPr>
                <p:cNvSpPr txBox="1">
                  <a:spLocks noRot="1" noChangeAspect="1" noMove="1" noResize="1" noEditPoints="1" noAdjustHandles="1" noChangeArrowheads="1" noChangeShapeType="1" noTextEdit="1"/>
                </p:cNvSpPr>
                <p:nvPr/>
              </p:nvSpPr>
              <p:spPr>
                <a:xfrm>
                  <a:off x="1757187" y="3945772"/>
                  <a:ext cx="233204" cy="218265"/>
                </a:xfrm>
                <a:prstGeom prst="rect">
                  <a:avLst/>
                </a:prstGeom>
                <a:blipFill>
                  <a:blip r:embed="rId7"/>
                  <a:stretch>
                    <a:fillRect l="-26316" r="-5263"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32C1E80A-BC73-3042-BEB0-1D833B591440}"/>
                    </a:ext>
                  </a:extLst>
                </p:cNvPr>
                <p:cNvSpPr txBox="1"/>
                <p:nvPr/>
              </p:nvSpPr>
              <p:spPr>
                <a:xfrm>
                  <a:off x="4644577" y="3945772"/>
                  <a:ext cx="229358" cy="2178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tx1"/>
                                </a:solidFill>
                                <a:latin typeface="Cambria Math" panose="02040503050406030204" pitchFamily="18" charset="0"/>
                              </a:rPr>
                            </m:ctrlPr>
                          </m:sSubSupPr>
                          <m:e>
                            <m:r>
                              <a:rPr lang="en-GB" sz="1400" i="1">
                                <a:solidFill>
                                  <a:schemeClr val="tx1"/>
                                </a:solidFill>
                                <a:latin typeface="Cambria Math" charset="0"/>
                              </a:rPr>
                              <m:t>𝑓</m:t>
                            </m:r>
                          </m:e>
                          <m:sub>
                            <m:r>
                              <a:rPr lang="en-GB" sz="1400" i="1">
                                <a:solidFill>
                                  <a:schemeClr val="tx1"/>
                                </a:solidFill>
                                <a:latin typeface="Cambria Math" charset="0"/>
                              </a:rPr>
                              <m:t>2</m:t>
                            </m:r>
                          </m:sub>
                          <m:sup>
                            <m:r>
                              <a:rPr lang="en-GB" sz="1400" i="1">
                                <a:solidFill>
                                  <a:schemeClr val="tx1"/>
                                </a:solidFill>
                                <a:latin typeface="Cambria Math" panose="02040503050406030204" pitchFamily="18" charset="0"/>
                              </a:rPr>
                              <m:t>1</m:t>
                            </m:r>
                          </m:sup>
                        </m:sSubSup>
                      </m:oMath>
                    </m:oMathPara>
                  </a14:m>
                  <a:endParaRPr lang="en-GB" sz="1400" dirty="0">
                    <a:solidFill>
                      <a:schemeClr val="tx1"/>
                    </a:solidFill>
                  </a:endParaRPr>
                </a:p>
              </p:txBody>
            </p:sp>
          </mc:Choice>
          <mc:Fallback xmlns="">
            <p:sp>
              <p:nvSpPr>
                <p:cNvPr id="69" name="TextBox 68">
                  <a:extLst>
                    <a:ext uri="{FF2B5EF4-FFF2-40B4-BE49-F238E27FC236}">
                      <a16:creationId xmlns:a16="http://schemas.microsoft.com/office/drawing/2014/main" id="{32C1E80A-BC73-3042-BEB0-1D833B591440}"/>
                    </a:ext>
                  </a:extLst>
                </p:cNvPr>
                <p:cNvSpPr txBox="1">
                  <a:spLocks noRot="1" noChangeAspect="1" noMove="1" noResize="1" noEditPoints="1" noAdjustHandles="1" noChangeArrowheads="1" noChangeShapeType="1" noTextEdit="1"/>
                </p:cNvSpPr>
                <p:nvPr/>
              </p:nvSpPr>
              <p:spPr>
                <a:xfrm>
                  <a:off x="4644577" y="3945772"/>
                  <a:ext cx="229358" cy="217817"/>
                </a:xfrm>
                <a:prstGeom prst="rect">
                  <a:avLst/>
                </a:prstGeom>
                <a:blipFill>
                  <a:blip r:embed="rId8"/>
                  <a:stretch>
                    <a:fillRect l="-26316" r="-5263"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B0AE3F3-597B-1547-A153-8C8323A5AF70}"/>
                    </a:ext>
                  </a:extLst>
                </p:cNvPr>
                <p:cNvSpPr txBox="1"/>
                <p:nvPr/>
              </p:nvSpPr>
              <p:spPr>
                <a:xfrm>
                  <a:off x="7405907" y="3945772"/>
                  <a:ext cx="233204" cy="2193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tx1"/>
                                </a:solidFill>
                                <a:latin typeface="Cambria Math" panose="02040503050406030204" pitchFamily="18" charset="0"/>
                              </a:rPr>
                            </m:ctrlPr>
                          </m:sSubSupPr>
                          <m:e>
                            <m:r>
                              <a:rPr lang="en-GB" sz="1400" i="1">
                                <a:solidFill>
                                  <a:schemeClr val="tx1"/>
                                </a:solidFill>
                                <a:latin typeface="Cambria Math" charset="0"/>
                              </a:rPr>
                              <m:t>𝑓</m:t>
                            </m:r>
                          </m:e>
                          <m:sub>
                            <m:r>
                              <a:rPr lang="en-GB" sz="1400" i="1">
                                <a:solidFill>
                                  <a:schemeClr val="tx1"/>
                                </a:solidFill>
                                <a:latin typeface="Cambria Math" charset="0"/>
                              </a:rPr>
                              <m:t>2</m:t>
                            </m:r>
                          </m:sub>
                          <m:sup>
                            <m:r>
                              <a:rPr lang="en-GB" sz="1400" i="1">
                                <a:solidFill>
                                  <a:schemeClr val="tx1"/>
                                </a:solidFill>
                                <a:latin typeface="Cambria Math" charset="0"/>
                              </a:rPr>
                              <m:t>3</m:t>
                            </m:r>
                          </m:sup>
                        </m:sSubSup>
                      </m:oMath>
                    </m:oMathPara>
                  </a14:m>
                  <a:endParaRPr lang="en-GB" sz="1400" dirty="0">
                    <a:solidFill>
                      <a:schemeClr val="tx1"/>
                    </a:solidFill>
                  </a:endParaRPr>
                </a:p>
              </p:txBody>
            </p:sp>
          </mc:Choice>
          <mc:Fallback xmlns="">
            <p:sp>
              <p:nvSpPr>
                <p:cNvPr id="70" name="TextBox 69">
                  <a:extLst>
                    <a:ext uri="{FF2B5EF4-FFF2-40B4-BE49-F238E27FC236}">
                      <a16:creationId xmlns:a16="http://schemas.microsoft.com/office/drawing/2014/main" id="{9B0AE3F3-597B-1547-A153-8C8323A5AF70}"/>
                    </a:ext>
                  </a:extLst>
                </p:cNvPr>
                <p:cNvSpPr txBox="1">
                  <a:spLocks noRot="1" noChangeAspect="1" noMove="1" noResize="1" noEditPoints="1" noAdjustHandles="1" noChangeArrowheads="1" noChangeShapeType="1" noTextEdit="1"/>
                </p:cNvSpPr>
                <p:nvPr/>
              </p:nvSpPr>
              <p:spPr>
                <a:xfrm>
                  <a:off x="7405907" y="3945772"/>
                  <a:ext cx="233204" cy="219355"/>
                </a:xfrm>
                <a:prstGeom prst="rect">
                  <a:avLst/>
                </a:prstGeom>
                <a:blipFill>
                  <a:blip r:embed="rId9"/>
                  <a:stretch>
                    <a:fillRect l="-20000" r="-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CEF442F5-2647-9747-A1D9-6A3A95BE3A91}"/>
                    </a:ext>
                  </a:extLst>
                </p:cNvPr>
                <p:cNvSpPr txBox="1"/>
                <p:nvPr/>
              </p:nvSpPr>
              <p:spPr>
                <a:xfrm>
                  <a:off x="736817" y="4845417"/>
                  <a:ext cx="233204" cy="2204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panose="02040503050406030204" pitchFamily="18" charset="0"/>
                              </a:rPr>
                              <m:t>3</m:t>
                            </m:r>
                          </m:sup>
                        </m:sSubSup>
                      </m:oMath>
                    </m:oMathPara>
                  </a14:m>
                  <a:endParaRPr lang="en-GB" sz="1400" dirty="0">
                    <a:solidFill>
                      <a:schemeClr val="accent1"/>
                    </a:solidFill>
                  </a:endParaRPr>
                </a:p>
              </p:txBody>
            </p:sp>
          </mc:Choice>
          <mc:Fallback xmlns="">
            <p:sp>
              <p:nvSpPr>
                <p:cNvPr id="71" name="TextBox 70">
                  <a:extLst>
                    <a:ext uri="{FF2B5EF4-FFF2-40B4-BE49-F238E27FC236}">
                      <a16:creationId xmlns:a16="http://schemas.microsoft.com/office/drawing/2014/main" id="{CEF442F5-2647-9747-A1D9-6A3A95BE3A91}"/>
                    </a:ext>
                  </a:extLst>
                </p:cNvPr>
                <p:cNvSpPr txBox="1">
                  <a:spLocks noRot="1" noChangeAspect="1" noMove="1" noResize="1" noEditPoints="1" noAdjustHandles="1" noChangeArrowheads="1" noChangeShapeType="1" noTextEdit="1"/>
                </p:cNvSpPr>
                <p:nvPr/>
              </p:nvSpPr>
              <p:spPr>
                <a:xfrm>
                  <a:off x="736817" y="4845417"/>
                  <a:ext cx="233204" cy="220445"/>
                </a:xfrm>
                <a:prstGeom prst="rect">
                  <a:avLst/>
                </a:prstGeom>
                <a:blipFill>
                  <a:blip r:embed="rId10"/>
                  <a:stretch>
                    <a:fillRect l="-2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7EA8A4F-3D13-874C-BE1C-A5AED8B25B86}"/>
                    </a:ext>
                  </a:extLst>
                </p:cNvPr>
                <p:cNvSpPr txBox="1"/>
                <p:nvPr/>
              </p:nvSpPr>
              <p:spPr>
                <a:xfrm>
                  <a:off x="2717184" y="4845417"/>
                  <a:ext cx="233204" cy="2184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charset="0"/>
                              </a:rPr>
                              <m:t>4</m:t>
                            </m:r>
                          </m:sup>
                        </m:sSubSup>
                      </m:oMath>
                    </m:oMathPara>
                  </a14:m>
                  <a:endParaRPr lang="en-GB" sz="1400" dirty="0">
                    <a:solidFill>
                      <a:schemeClr val="accent1"/>
                    </a:solidFill>
                  </a:endParaRPr>
                </a:p>
              </p:txBody>
            </p:sp>
          </mc:Choice>
          <mc:Fallback xmlns="">
            <p:sp>
              <p:nvSpPr>
                <p:cNvPr id="72" name="TextBox 71">
                  <a:extLst>
                    <a:ext uri="{FF2B5EF4-FFF2-40B4-BE49-F238E27FC236}">
                      <a16:creationId xmlns:a16="http://schemas.microsoft.com/office/drawing/2014/main" id="{C7EA8A4F-3D13-874C-BE1C-A5AED8B25B86}"/>
                    </a:ext>
                  </a:extLst>
                </p:cNvPr>
                <p:cNvSpPr txBox="1">
                  <a:spLocks noRot="1" noChangeAspect="1" noMove="1" noResize="1" noEditPoints="1" noAdjustHandles="1" noChangeArrowheads="1" noChangeShapeType="1" noTextEdit="1"/>
                </p:cNvSpPr>
                <p:nvPr/>
              </p:nvSpPr>
              <p:spPr>
                <a:xfrm>
                  <a:off x="2717184" y="4845417"/>
                  <a:ext cx="233204" cy="218458"/>
                </a:xfrm>
                <a:prstGeom prst="rect">
                  <a:avLst/>
                </a:prstGeom>
                <a:blipFill>
                  <a:blip r:embed="rId11"/>
                  <a:stretch>
                    <a:fillRect l="-25000"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A90DCB58-FF2D-7242-9189-2EE8F0104E5A}"/>
                    </a:ext>
                  </a:extLst>
                </p:cNvPr>
                <p:cNvSpPr txBox="1"/>
                <p:nvPr/>
              </p:nvSpPr>
              <p:spPr>
                <a:xfrm>
                  <a:off x="6466642" y="4845417"/>
                  <a:ext cx="233204" cy="2237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panose="02040503050406030204" pitchFamily="18" charset="0"/>
                              </a:rPr>
                              <m:t>5</m:t>
                            </m:r>
                          </m:sup>
                        </m:sSubSup>
                      </m:oMath>
                    </m:oMathPara>
                  </a14:m>
                  <a:endParaRPr lang="en-GB" sz="1400" dirty="0">
                    <a:solidFill>
                      <a:schemeClr val="accent1"/>
                    </a:solidFill>
                  </a:endParaRPr>
                </a:p>
              </p:txBody>
            </p:sp>
          </mc:Choice>
          <mc:Fallback xmlns="">
            <p:sp>
              <p:nvSpPr>
                <p:cNvPr id="73" name="TextBox 72">
                  <a:extLst>
                    <a:ext uri="{FF2B5EF4-FFF2-40B4-BE49-F238E27FC236}">
                      <a16:creationId xmlns:a16="http://schemas.microsoft.com/office/drawing/2014/main" id="{A90DCB58-FF2D-7242-9189-2EE8F0104E5A}"/>
                    </a:ext>
                  </a:extLst>
                </p:cNvPr>
                <p:cNvSpPr txBox="1">
                  <a:spLocks noRot="1" noChangeAspect="1" noMove="1" noResize="1" noEditPoints="1" noAdjustHandles="1" noChangeArrowheads="1" noChangeShapeType="1" noTextEdit="1"/>
                </p:cNvSpPr>
                <p:nvPr/>
              </p:nvSpPr>
              <p:spPr>
                <a:xfrm>
                  <a:off x="6466642" y="4845417"/>
                  <a:ext cx="233204" cy="223779"/>
                </a:xfrm>
                <a:prstGeom prst="rect">
                  <a:avLst/>
                </a:prstGeom>
                <a:blipFill>
                  <a:blip r:embed="rId12"/>
                  <a:stretch>
                    <a:fillRect l="-20000" r="-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9862CB88-962C-AA4D-AF0A-8B9402196648}"/>
                    </a:ext>
                  </a:extLst>
                </p:cNvPr>
                <p:cNvSpPr txBox="1"/>
                <p:nvPr/>
              </p:nvSpPr>
              <p:spPr>
                <a:xfrm>
                  <a:off x="8293378" y="4845417"/>
                  <a:ext cx="233204" cy="2207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charset="0"/>
                              </a:rPr>
                              <m:t>6</m:t>
                            </m:r>
                          </m:sup>
                        </m:sSubSup>
                      </m:oMath>
                    </m:oMathPara>
                  </a14:m>
                  <a:endParaRPr lang="en-GB" sz="1400" dirty="0">
                    <a:solidFill>
                      <a:schemeClr val="accent1"/>
                    </a:solidFill>
                  </a:endParaRPr>
                </a:p>
              </p:txBody>
            </p:sp>
          </mc:Choice>
          <mc:Fallback xmlns="">
            <p:sp>
              <p:nvSpPr>
                <p:cNvPr id="74" name="TextBox 73">
                  <a:extLst>
                    <a:ext uri="{FF2B5EF4-FFF2-40B4-BE49-F238E27FC236}">
                      <a16:creationId xmlns:a16="http://schemas.microsoft.com/office/drawing/2014/main" id="{9862CB88-962C-AA4D-AF0A-8B9402196648}"/>
                    </a:ext>
                  </a:extLst>
                </p:cNvPr>
                <p:cNvSpPr txBox="1">
                  <a:spLocks noRot="1" noChangeAspect="1" noMove="1" noResize="1" noEditPoints="1" noAdjustHandles="1" noChangeArrowheads="1" noChangeShapeType="1" noTextEdit="1"/>
                </p:cNvSpPr>
                <p:nvPr/>
              </p:nvSpPr>
              <p:spPr>
                <a:xfrm>
                  <a:off x="8293378" y="4845417"/>
                  <a:ext cx="233204" cy="220701"/>
                </a:xfrm>
                <a:prstGeom prst="rect">
                  <a:avLst/>
                </a:prstGeom>
                <a:blipFill>
                  <a:blip r:embed="rId13"/>
                  <a:stretch>
                    <a:fillRect l="-20000" r="-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0AF98B7-6568-B644-B462-24B523FB0B70}"/>
                    </a:ext>
                  </a:extLst>
                </p:cNvPr>
                <p:cNvSpPr txBox="1"/>
                <p:nvPr/>
              </p:nvSpPr>
              <p:spPr>
                <a:xfrm>
                  <a:off x="3702894" y="5719489"/>
                  <a:ext cx="229358" cy="2189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panose="02040503050406030204" pitchFamily="18" charset="0"/>
                              </a:rPr>
                              <m:t>1</m:t>
                            </m:r>
                          </m:sup>
                        </m:sSubSup>
                      </m:oMath>
                    </m:oMathPara>
                  </a14:m>
                  <a:endParaRPr lang="en-GB" sz="1400" dirty="0">
                    <a:solidFill>
                      <a:schemeClr val="accent1"/>
                    </a:solidFill>
                  </a:endParaRPr>
                </a:p>
              </p:txBody>
            </p:sp>
          </mc:Choice>
          <mc:Fallback xmlns="">
            <p:sp>
              <p:nvSpPr>
                <p:cNvPr id="75" name="TextBox 74">
                  <a:extLst>
                    <a:ext uri="{FF2B5EF4-FFF2-40B4-BE49-F238E27FC236}">
                      <a16:creationId xmlns:a16="http://schemas.microsoft.com/office/drawing/2014/main" id="{E0AF98B7-6568-B644-B462-24B523FB0B70}"/>
                    </a:ext>
                  </a:extLst>
                </p:cNvPr>
                <p:cNvSpPr txBox="1">
                  <a:spLocks noRot="1" noChangeAspect="1" noMove="1" noResize="1" noEditPoints="1" noAdjustHandles="1" noChangeArrowheads="1" noChangeShapeType="1" noTextEdit="1"/>
                </p:cNvSpPr>
                <p:nvPr/>
              </p:nvSpPr>
              <p:spPr>
                <a:xfrm>
                  <a:off x="3702894" y="5719489"/>
                  <a:ext cx="229358" cy="218906"/>
                </a:xfrm>
                <a:prstGeom prst="rect">
                  <a:avLst/>
                </a:prstGeom>
                <a:blipFill>
                  <a:blip r:embed="rId14"/>
                  <a:stretch>
                    <a:fillRect l="-33333" t="-5882" b="-294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217E244C-1562-2C46-883A-F03CC6EE539B}"/>
                    </a:ext>
                  </a:extLst>
                </p:cNvPr>
                <p:cNvSpPr txBox="1"/>
                <p:nvPr/>
              </p:nvSpPr>
              <p:spPr>
                <a:xfrm>
                  <a:off x="5550988" y="5719489"/>
                  <a:ext cx="233204" cy="2193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panose="02040503050406030204" pitchFamily="18" charset="0"/>
                              </a:rPr>
                              <m:t>2</m:t>
                            </m:r>
                          </m:sup>
                        </m:sSubSup>
                      </m:oMath>
                    </m:oMathPara>
                  </a14:m>
                  <a:endParaRPr lang="en-GB" sz="1400" dirty="0">
                    <a:solidFill>
                      <a:schemeClr val="accent1"/>
                    </a:solidFill>
                  </a:endParaRPr>
                </a:p>
              </p:txBody>
            </p:sp>
          </mc:Choice>
          <mc:Fallback xmlns="">
            <p:sp>
              <p:nvSpPr>
                <p:cNvPr id="76" name="TextBox 75">
                  <a:extLst>
                    <a:ext uri="{FF2B5EF4-FFF2-40B4-BE49-F238E27FC236}">
                      <a16:creationId xmlns:a16="http://schemas.microsoft.com/office/drawing/2014/main" id="{217E244C-1562-2C46-883A-F03CC6EE539B}"/>
                    </a:ext>
                  </a:extLst>
                </p:cNvPr>
                <p:cNvSpPr txBox="1">
                  <a:spLocks noRot="1" noChangeAspect="1" noMove="1" noResize="1" noEditPoints="1" noAdjustHandles="1" noChangeArrowheads="1" noChangeShapeType="1" noTextEdit="1"/>
                </p:cNvSpPr>
                <p:nvPr/>
              </p:nvSpPr>
              <p:spPr>
                <a:xfrm>
                  <a:off x="5550988" y="5719489"/>
                  <a:ext cx="233204" cy="219355"/>
                </a:xfrm>
                <a:prstGeom prst="rect">
                  <a:avLst/>
                </a:prstGeom>
                <a:blipFill>
                  <a:blip r:embed="rId15"/>
                  <a:stretch>
                    <a:fillRect l="-20000" b="-35294"/>
                  </a:stretch>
                </a:blipFill>
              </p:spPr>
              <p:txBody>
                <a:bodyPr/>
                <a:lstStyle/>
                <a:p>
                  <a:r>
                    <a:rPr lang="en-GB">
                      <a:noFill/>
                    </a:rPr>
                    <a:t> </a:t>
                  </a:r>
                </a:p>
              </p:txBody>
            </p:sp>
          </mc:Fallback>
        </mc:AlternateContent>
        <p:grpSp>
          <p:nvGrpSpPr>
            <p:cNvPr id="77" name="Group 76">
              <a:extLst>
                <a:ext uri="{FF2B5EF4-FFF2-40B4-BE49-F238E27FC236}">
                  <a16:creationId xmlns:a16="http://schemas.microsoft.com/office/drawing/2014/main" id="{35CF4EB5-B840-5546-9A4F-A040BBDB218F}"/>
                </a:ext>
              </a:extLst>
            </p:cNvPr>
            <p:cNvGrpSpPr/>
            <p:nvPr/>
          </p:nvGrpSpPr>
          <p:grpSpPr>
            <a:xfrm>
              <a:off x="-755053" y="2155710"/>
              <a:ext cx="9048431" cy="4137199"/>
              <a:chOff x="-755053" y="2155710"/>
              <a:chExt cx="9048431" cy="4137199"/>
            </a:xfrm>
          </p:grpSpPr>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B338910F-5136-9E48-A63B-7340B7E2B012}"/>
                      </a:ext>
                    </a:extLst>
                  </p:cNvPr>
                  <p:cNvSpPr txBox="1"/>
                  <p:nvPr/>
                </p:nvSpPr>
                <p:spPr>
                  <a:xfrm>
                    <a:off x="3186558" y="2155710"/>
                    <a:ext cx="1519200"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marL="47625"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b="0" i="1" smtClean="0">
                              <a:solidFill>
                                <a:schemeClr val="accent1"/>
                              </a:solidFill>
                              <a:latin typeface="Cambria Math" panose="02040503050406030204" pitchFamily="18" charset="0"/>
                            </a:rPr>
                            <m:t>𝐴𝑐𝑐</m:t>
                          </m:r>
                          <m:r>
                            <a:rPr lang="en-GB" sz="1400" i="1">
                              <a:solidFill>
                                <a:schemeClr val="accent1"/>
                              </a:solidFill>
                              <a:latin typeface="Cambria Math" panose="02040503050406030204" pitchFamily="18" charset="0"/>
                            </a:rPr>
                            <m:t>.</m:t>
                          </m:r>
                          <m:r>
                            <a:rPr lang="en-GB" sz="1400" b="0" i="1" smtClean="0">
                              <a:solidFill>
                                <a:schemeClr val="accent1"/>
                              </a:solidFill>
                              <a:latin typeface="Cambria Math" panose="02040503050406030204" pitchFamily="18" charset="0"/>
                            </a:rPr>
                            <m:t>𝑐h𝑒𝑚</m:t>
                          </m:r>
                        </m:oMath>
                      </m:oMathPara>
                    </a14:m>
                    <a:endParaRPr lang="en-GB" sz="1400" b="0" i="1" dirty="0">
                      <a:solidFill>
                        <a:schemeClr val="accent1"/>
                      </a:solidFill>
                      <a:latin typeface="Cambria Math" panose="02040503050406030204" pitchFamily="18" charset="0"/>
                    </a:endParaRPr>
                  </a:p>
                  <a:p>
                    <a:pPr marL="47625" algn="ctr"/>
                    <a14:m>
                      <m:oMathPara xmlns:m="http://schemas.openxmlformats.org/officeDocument/2006/math">
                        <m:oMathParaPr>
                          <m:jc m:val="centerGroup"/>
                        </m:oMathParaPr>
                        <m:oMath xmlns:m="http://schemas.openxmlformats.org/officeDocument/2006/math">
                          <m:r>
                            <a:rPr lang="en-GB" sz="1400" b="0" i="1" spc="-150" smtClean="0">
                              <a:solidFill>
                                <a:schemeClr val="accent1"/>
                              </a:solidFill>
                              <a:latin typeface="Cambria Math" panose="02040503050406030204" pitchFamily="18" charset="0"/>
                            </a:rPr>
                            <m:t>𝑁𝑎𝑡</m:t>
                          </m:r>
                          <m:r>
                            <a:rPr lang="en-GB" sz="1400" i="1" spc="-300">
                              <a:solidFill>
                                <a:schemeClr val="accent1"/>
                              </a:solidFill>
                              <a:latin typeface="Cambria Math" panose="02040503050406030204" pitchFamily="18" charset="0"/>
                            </a:rPr>
                            <m:t>.</m:t>
                          </m:r>
                          <m:r>
                            <a:rPr lang="en-GB" sz="1400" i="1" spc="-150">
                              <a:solidFill>
                                <a:schemeClr val="accent1"/>
                              </a:solidFill>
                              <a:latin typeface="Cambria Math" panose="02040503050406030204" pitchFamily="18" charset="0"/>
                            </a:rPr>
                            <m:t>𝑓𝑖𝑟𝑒</m:t>
                          </m:r>
                          <m:r>
                            <a:rPr lang="en-GB" sz="1400" i="1">
                              <a:solidFill>
                                <a:schemeClr val="accent1"/>
                              </a:solidFill>
                              <a:latin typeface="Cambria Math" panose="02040503050406030204" pitchFamily="18" charset="0"/>
                            </a:rPr>
                            <m:t> </m:t>
                          </m:r>
                          <m:r>
                            <a:rPr lang="en-GB" sz="1400" b="0" i="1" spc="-150" smtClean="0">
                              <a:solidFill>
                                <a:schemeClr val="accent1"/>
                              </a:solidFill>
                              <a:latin typeface="Cambria Math" panose="02040503050406030204" pitchFamily="18" charset="0"/>
                            </a:rPr>
                            <m:t>𝑁𝑎𝑡</m:t>
                          </m:r>
                          <m:r>
                            <a:rPr lang="en-GB" sz="1400" i="1" spc="-300">
                              <a:solidFill>
                                <a:schemeClr val="accent1"/>
                              </a:solidFill>
                              <a:latin typeface="Cambria Math" panose="02040503050406030204" pitchFamily="18" charset="0"/>
                            </a:rPr>
                            <m:t>.</m:t>
                          </m:r>
                          <m:r>
                            <a:rPr lang="en-GB" sz="1400" i="1" spc="-150">
                              <a:solidFill>
                                <a:schemeClr val="accent1"/>
                              </a:solidFill>
                              <a:latin typeface="Cambria Math" panose="02040503050406030204" pitchFamily="18" charset="0"/>
                            </a:rPr>
                            <m:t>𝑓𝑙𝑜𝑜𝑑</m:t>
                          </m:r>
                        </m:oMath>
                      </m:oMathPara>
                    </a14:m>
                    <a:endParaRPr lang="en-GB" sz="1400" spc="-150" baseline="-25000" dirty="0">
                      <a:solidFill>
                        <a:schemeClr val="accent1"/>
                      </a:solidFill>
                    </a:endParaRPr>
                  </a:p>
                </p:txBody>
              </p:sp>
            </mc:Choice>
            <mc:Fallback xmlns="">
              <p:sp>
                <p:nvSpPr>
                  <p:cNvPr id="78" name="TextBox 77">
                    <a:extLst>
                      <a:ext uri="{FF2B5EF4-FFF2-40B4-BE49-F238E27FC236}">
                        <a16:creationId xmlns:a16="http://schemas.microsoft.com/office/drawing/2014/main" id="{B338910F-5136-9E48-A63B-7340B7E2B012}"/>
                      </a:ext>
                    </a:extLst>
                  </p:cNvPr>
                  <p:cNvSpPr txBox="1">
                    <a:spLocks noRot="1" noChangeAspect="1" noMove="1" noResize="1" noEditPoints="1" noAdjustHandles="1" noChangeArrowheads="1" noChangeShapeType="1" noTextEdit="1"/>
                  </p:cNvSpPr>
                  <p:nvPr/>
                </p:nvSpPr>
                <p:spPr>
                  <a:xfrm>
                    <a:off x="3186558" y="2155710"/>
                    <a:ext cx="1519200" cy="573420"/>
                  </a:xfrm>
                  <a:prstGeom prst="roundRect">
                    <a:avLst/>
                  </a:prstGeom>
                  <a:blipFill>
                    <a:blip r:embed="rId16"/>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DD35554C-7B0F-F943-A4F2-422128C06B4A}"/>
                      </a:ext>
                    </a:extLst>
                  </p:cNvPr>
                  <p:cNvSpPr txBox="1"/>
                  <p:nvPr/>
                </p:nvSpPr>
                <p:spPr>
                  <a:xfrm>
                    <a:off x="3211853" y="3041071"/>
                    <a:ext cx="1468610" cy="573420"/>
                  </a:xfrm>
                  <a:prstGeom prst="roundRect">
                    <a:avLst/>
                  </a:prstGeom>
                  <a:ln>
                    <a:solidFill>
                      <a:srgbClr val="FFC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rgbClr val="FFC000"/>
                              </a:solidFill>
                              <a:latin typeface="Cambria Math" panose="02040503050406030204" pitchFamily="18" charset="0"/>
                            </a:rPr>
                            <m:t>𝐸𝑝𝑖𝑑</m:t>
                          </m:r>
                          <m:r>
                            <a:rPr lang="en-GB" sz="1400" i="1" smtClean="0">
                              <a:solidFill>
                                <a:srgbClr val="FFC000"/>
                              </a:solidFill>
                              <a:latin typeface="Cambria Math" panose="02040503050406030204" pitchFamily="18" charset="0"/>
                            </a:rPr>
                            <m:t> </m:t>
                          </m:r>
                          <m:r>
                            <a:rPr lang="en-GB" sz="1400" b="0" i="1" smtClean="0">
                              <a:solidFill>
                                <a:srgbClr val="FFC000"/>
                              </a:solidFill>
                              <a:latin typeface="Cambria Math" panose="02040503050406030204" pitchFamily="18" charset="0"/>
                            </a:rPr>
                            <m:t>𝐴𝑐𝑐</m:t>
                          </m:r>
                          <m:r>
                            <a:rPr lang="en-GB" sz="1400" i="1">
                              <a:solidFill>
                                <a:srgbClr val="FFC000"/>
                              </a:solidFill>
                              <a:latin typeface="Cambria Math" panose="02040503050406030204" pitchFamily="18" charset="0"/>
                            </a:rPr>
                            <m:t>.</m:t>
                          </m:r>
                          <m:r>
                            <a:rPr lang="en-GB" sz="1400" b="0" i="1" smtClean="0">
                              <a:solidFill>
                                <a:srgbClr val="FFC000"/>
                              </a:solidFill>
                              <a:latin typeface="Cambria Math" panose="02040503050406030204" pitchFamily="18" charset="0"/>
                            </a:rPr>
                            <m:t>𝑛𝑢𝑐𝑙</m:t>
                          </m:r>
                        </m:oMath>
                      </m:oMathPara>
                    </a14:m>
                    <a:endParaRPr lang="en-GB" sz="1400" b="0" i="1" dirty="0">
                      <a:solidFill>
                        <a:srgbClr val="FFC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b="0" i="1" spc="-150" smtClean="0">
                              <a:solidFill>
                                <a:srgbClr val="FFC000"/>
                              </a:solidFill>
                              <a:latin typeface="Cambria Math" panose="02040503050406030204" pitchFamily="18" charset="0"/>
                            </a:rPr>
                            <m:t>𝑁𝑎𝑡</m:t>
                          </m:r>
                          <m:r>
                            <a:rPr lang="en-GB" sz="1400" i="1" spc="-300">
                              <a:solidFill>
                                <a:srgbClr val="FFC000"/>
                              </a:solidFill>
                              <a:latin typeface="Cambria Math" panose="02040503050406030204" pitchFamily="18" charset="0"/>
                            </a:rPr>
                            <m:t>.</m:t>
                          </m:r>
                          <m:r>
                            <a:rPr lang="en-GB" sz="1400" i="1" spc="-150">
                              <a:solidFill>
                                <a:srgbClr val="FFC000"/>
                              </a:solidFill>
                              <a:latin typeface="Cambria Math" panose="02040503050406030204" pitchFamily="18" charset="0"/>
                            </a:rPr>
                            <m:t>𝑓𝑖𝑟𝑒</m:t>
                          </m:r>
                          <m:r>
                            <a:rPr lang="en-GB" sz="1400" i="1">
                              <a:solidFill>
                                <a:srgbClr val="FFC000"/>
                              </a:solidFill>
                              <a:latin typeface="Cambria Math" panose="02040503050406030204" pitchFamily="18" charset="0"/>
                            </a:rPr>
                            <m:t> </m:t>
                          </m:r>
                          <m:r>
                            <a:rPr lang="en-GB" sz="1400" b="0" i="1" spc="-150" smtClean="0">
                              <a:solidFill>
                                <a:srgbClr val="FFC000"/>
                              </a:solidFill>
                              <a:latin typeface="Cambria Math" panose="02040503050406030204" pitchFamily="18" charset="0"/>
                            </a:rPr>
                            <m:t>𝑁𝑎𝑡</m:t>
                          </m:r>
                          <m:r>
                            <a:rPr lang="en-GB" sz="1400" i="1" spc="-300">
                              <a:solidFill>
                                <a:srgbClr val="FFC000"/>
                              </a:solidFill>
                              <a:latin typeface="Cambria Math" panose="02040503050406030204" pitchFamily="18" charset="0"/>
                            </a:rPr>
                            <m:t>.</m:t>
                          </m:r>
                          <m:r>
                            <a:rPr lang="en-GB" sz="1400" i="1" spc="-150">
                              <a:solidFill>
                                <a:srgbClr val="FFC000"/>
                              </a:solidFill>
                              <a:latin typeface="Cambria Math" panose="02040503050406030204" pitchFamily="18" charset="0"/>
                            </a:rPr>
                            <m:t>𝑓𝑙𝑜𝑜𝑑</m:t>
                          </m:r>
                        </m:oMath>
                      </m:oMathPara>
                    </a14:m>
                    <a:endParaRPr lang="en-GB" sz="1400" spc="-150" baseline="-25000" dirty="0">
                      <a:solidFill>
                        <a:srgbClr val="FFC000"/>
                      </a:solidFill>
                    </a:endParaRPr>
                  </a:p>
                </p:txBody>
              </p:sp>
            </mc:Choice>
            <mc:Fallback xmlns="">
              <p:sp>
                <p:nvSpPr>
                  <p:cNvPr id="79" name="TextBox 78">
                    <a:extLst>
                      <a:ext uri="{FF2B5EF4-FFF2-40B4-BE49-F238E27FC236}">
                        <a16:creationId xmlns:a16="http://schemas.microsoft.com/office/drawing/2014/main" id="{DD35554C-7B0F-F943-A4F2-422128C06B4A}"/>
                      </a:ext>
                    </a:extLst>
                  </p:cNvPr>
                  <p:cNvSpPr txBox="1">
                    <a:spLocks noRot="1" noChangeAspect="1" noMove="1" noResize="1" noEditPoints="1" noAdjustHandles="1" noChangeArrowheads="1" noChangeShapeType="1" noTextEdit="1"/>
                  </p:cNvSpPr>
                  <p:nvPr/>
                </p:nvSpPr>
                <p:spPr>
                  <a:xfrm>
                    <a:off x="3211853" y="3041071"/>
                    <a:ext cx="1468610" cy="573420"/>
                  </a:xfrm>
                  <a:prstGeom prst="roundRect">
                    <a:avLst/>
                  </a:prstGeom>
                  <a:blipFill>
                    <a:blip r:embed="rId17"/>
                    <a:stretch>
                      <a:fillRect/>
                    </a:stretch>
                  </a:blipFill>
                  <a:ln>
                    <a:solidFill>
                      <a:srgbClr val="FFC00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C772F333-DE14-4B47-9E8C-ABC3F3A3E0F5}"/>
                      </a:ext>
                    </a:extLst>
                  </p:cNvPr>
                  <p:cNvSpPr txBox="1"/>
                  <p:nvPr/>
                </p:nvSpPr>
                <p:spPr>
                  <a:xfrm>
                    <a:off x="268331" y="3945772"/>
                    <a:ext cx="1488856" cy="578882"/>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tx1"/>
                              </a:solidFill>
                              <a:latin typeface="Cambria Math" panose="02040503050406030204" pitchFamily="18" charset="0"/>
                            </a:rPr>
                            <m:t>𝐸𝑝𝑖𝑑</m:t>
                          </m:r>
                          <m:r>
                            <a:rPr lang="en-GB" sz="1400" i="1" smtClean="0">
                              <a:solidFill>
                                <a:schemeClr val="tx1"/>
                              </a:solidFill>
                              <a:latin typeface="Cambria Math" panose="02040503050406030204" pitchFamily="18" charset="0"/>
                            </a:rPr>
                            <m:t> </m:t>
                          </m:r>
                          <m:r>
                            <a:rPr lang="en-GB" sz="1400" i="1">
                              <a:solidFill>
                                <a:schemeClr val="tx1"/>
                              </a:solidFill>
                              <a:latin typeface="Cambria Math" panose="02040503050406030204" pitchFamily="18" charset="0"/>
                            </a:rPr>
                            <m:t>𝑆𝑖𝑐𝑘</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𝑎𝑙𝑖𝑐𝑒</m:t>
                          </m:r>
                        </m:oMath>
                      </m:oMathPara>
                    </a14:m>
                    <a:endParaRPr lang="en-GB" sz="140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tx1"/>
                              </a:solidFill>
                              <a:latin typeface="Cambria Math" panose="02040503050406030204" pitchFamily="18" charset="0"/>
                            </a:rPr>
                            <m:t>𝑇𝑟𝑎𝑣𝑒𝑙</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𝑎𝑙𝑖𝑐𝑒</m:t>
                          </m:r>
                        </m:oMath>
                      </m:oMathPara>
                    </a14:m>
                    <a:endParaRPr lang="en-GB" sz="1400" dirty="0">
                      <a:solidFill>
                        <a:schemeClr val="tx1"/>
                      </a:solidFill>
                    </a:endParaRPr>
                  </a:p>
                </p:txBody>
              </p:sp>
            </mc:Choice>
            <mc:Fallback xmlns="">
              <p:sp>
                <p:nvSpPr>
                  <p:cNvPr id="80" name="TextBox 79">
                    <a:extLst>
                      <a:ext uri="{FF2B5EF4-FFF2-40B4-BE49-F238E27FC236}">
                        <a16:creationId xmlns:a16="http://schemas.microsoft.com/office/drawing/2014/main" id="{C772F333-DE14-4B47-9E8C-ABC3F3A3E0F5}"/>
                      </a:ext>
                    </a:extLst>
                  </p:cNvPr>
                  <p:cNvSpPr txBox="1">
                    <a:spLocks noRot="1" noChangeAspect="1" noMove="1" noResize="1" noEditPoints="1" noAdjustHandles="1" noChangeArrowheads="1" noChangeShapeType="1" noTextEdit="1"/>
                  </p:cNvSpPr>
                  <p:nvPr/>
                </p:nvSpPr>
                <p:spPr>
                  <a:xfrm>
                    <a:off x="268331" y="3945772"/>
                    <a:ext cx="1488856" cy="578882"/>
                  </a:xfrm>
                  <a:prstGeom prst="roundRect">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F7AEE983-97F5-2746-A246-629C6BD6902F}"/>
                      </a:ext>
                    </a:extLst>
                  </p:cNvPr>
                  <p:cNvSpPr txBox="1"/>
                  <p:nvPr/>
                </p:nvSpPr>
                <p:spPr>
                  <a:xfrm>
                    <a:off x="3256676" y="3945772"/>
                    <a:ext cx="1378965" cy="578882"/>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tx1"/>
                              </a:solidFill>
                              <a:latin typeface="Cambria Math" panose="02040503050406030204" pitchFamily="18" charset="0"/>
                            </a:rPr>
                            <m:t>𝐸𝑝𝑖𝑑</m:t>
                          </m:r>
                          <m:r>
                            <a:rPr lang="en-GB" sz="1400" i="1" smtClean="0">
                              <a:solidFill>
                                <a:schemeClr val="tx1"/>
                              </a:solidFill>
                              <a:latin typeface="Cambria Math" panose="02040503050406030204" pitchFamily="18" charset="0"/>
                            </a:rPr>
                            <m:t> </m:t>
                          </m:r>
                          <m:r>
                            <a:rPr lang="en-GB" sz="1400" i="1">
                              <a:solidFill>
                                <a:schemeClr val="tx1"/>
                              </a:solidFill>
                              <a:latin typeface="Cambria Math" panose="02040503050406030204" pitchFamily="18" charset="0"/>
                            </a:rPr>
                            <m:t>𝑆𝑖𝑐𝑘</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𝑒𝑣𝑒</m:t>
                          </m:r>
                        </m:oMath>
                      </m:oMathPara>
                    </a14:m>
                    <a:endParaRPr lang="en-GB" sz="1400"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tx1"/>
                              </a:solidFill>
                              <a:latin typeface="Cambria Math" panose="02040503050406030204" pitchFamily="18" charset="0"/>
                            </a:rPr>
                            <m:t>𝑇𝑟𝑎𝑣𝑒𝑙</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𝑒𝑣𝑒</m:t>
                          </m:r>
                        </m:oMath>
                      </m:oMathPara>
                    </a14:m>
                    <a:endParaRPr lang="en-GB" sz="1400" dirty="0">
                      <a:solidFill>
                        <a:schemeClr val="tx1"/>
                      </a:solidFill>
                    </a:endParaRPr>
                  </a:p>
                </p:txBody>
              </p:sp>
            </mc:Choice>
            <mc:Fallback xmlns="">
              <p:sp>
                <p:nvSpPr>
                  <p:cNvPr id="81" name="TextBox 80">
                    <a:extLst>
                      <a:ext uri="{FF2B5EF4-FFF2-40B4-BE49-F238E27FC236}">
                        <a16:creationId xmlns:a16="http://schemas.microsoft.com/office/drawing/2014/main" id="{F7AEE983-97F5-2746-A246-629C6BD6902F}"/>
                      </a:ext>
                    </a:extLst>
                  </p:cNvPr>
                  <p:cNvSpPr txBox="1">
                    <a:spLocks noRot="1" noChangeAspect="1" noMove="1" noResize="1" noEditPoints="1" noAdjustHandles="1" noChangeArrowheads="1" noChangeShapeType="1" noTextEdit="1"/>
                  </p:cNvSpPr>
                  <p:nvPr/>
                </p:nvSpPr>
                <p:spPr>
                  <a:xfrm>
                    <a:off x="3256676" y="3945772"/>
                    <a:ext cx="1378965" cy="578882"/>
                  </a:xfrm>
                  <a:prstGeom prst="roundRect">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91E975F9-7EA7-9743-B956-76ACAB3ECC56}"/>
                      </a:ext>
                    </a:extLst>
                  </p:cNvPr>
                  <p:cNvSpPr txBox="1"/>
                  <p:nvPr/>
                </p:nvSpPr>
                <p:spPr>
                  <a:xfrm>
                    <a:off x="6015287" y="3945772"/>
                    <a:ext cx="1390620" cy="578882"/>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tx1"/>
                              </a:solidFill>
                              <a:latin typeface="Cambria Math" panose="02040503050406030204" pitchFamily="18" charset="0"/>
                            </a:rPr>
                            <m:t>𝐸𝑝𝑖𝑑</m:t>
                          </m:r>
                          <m:r>
                            <a:rPr lang="en-GB" sz="1400" i="1" smtClean="0">
                              <a:solidFill>
                                <a:schemeClr val="tx1"/>
                              </a:solidFill>
                              <a:latin typeface="Cambria Math" panose="02040503050406030204" pitchFamily="18" charset="0"/>
                            </a:rPr>
                            <m:t> </m:t>
                          </m:r>
                          <m:r>
                            <a:rPr lang="en-GB" sz="1400" i="1">
                              <a:solidFill>
                                <a:schemeClr val="tx1"/>
                              </a:solidFill>
                              <a:latin typeface="Cambria Math" panose="02040503050406030204" pitchFamily="18" charset="0"/>
                            </a:rPr>
                            <m:t>𝑆𝑖𝑐𝑘</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𝑏𝑜𝑏</m:t>
                          </m:r>
                        </m:oMath>
                      </m:oMathPara>
                    </a14:m>
                    <a:endParaRPr lang="en-GB" sz="140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tx1"/>
                              </a:solidFill>
                              <a:latin typeface="Cambria Math" panose="02040503050406030204" pitchFamily="18" charset="0"/>
                            </a:rPr>
                            <m:t>𝑇𝑟𝑎𝑣𝑒𝑙</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𝑏𝑜𝑏</m:t>
                          </m:r>
                        </m:oMath>
                      </m:oMathPara>
                    </a14:m>
                    <a:endParaRPr lang="en-GB" sz="1400" dirty="0">
                      <a:solidFill>
                        <a:schemeClr val="tx1"/>
                      </a:solidFill>
                    </a:endParaRPr>
                  </a:p>
                </p:txBody>
              </p:sp>
            </mc:Choice>
            <mc:Fallback xmlns="">
              <p:sp>
                <p:nvSpPr>
                  <p:cNvPr id="82" name="TextBox 81">
                    <a:extLst>
                      <a:ext uri="{FF2B5EF4-FFF2-40B4-BE49-F238E27FC236}">
                        <a16:creationId xmlns:a16="http://schemas.microsoft.com/office/drawing/2014/main" id="{91E975F9-7EA7-9743-B956-76ACAB3ECC56}"/>
                      </a:ext>
                    </a:extLst>
                  </p:cNvPr>
                  <p:cNvSpPr txBox="1">
                    <a:spLocks noRot="1" noChangeAspect="1" noMove="1" noResize="1" noEditPoints="1" noAdjustHandles="1" noChangeArrowheads="1" noChangeShapeType="1" noTextEdit="1"/>
                  </p:cNvSpPr>
                  <p:nvPr/>
                </p:nvSpPr>
                <p:spPr>
                  <a:xfrm>
                    <a:off x="6015287" y="3945772"/>
                    <a:ext cx="1390620" cy="578882"/>
                  </a:xfrm>
                  <a:prstGeom prst="roundRect">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959C682A-724F-8847-8046-92A3003A9F92}"/>
                      </a:ext>
                    </a:extLst>
                  </p:cNvPr>
                  <p:cNvSpPr txBox="1"/>
                  <p:nvPr/>
                </p:nvSpPr>
                <p:spPr>
                  <a:xfrm>
                    <a:off x="-755053" y="4845417"/>
                    <a:ext cx="1488856"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𝑎𝑙𝑖𝑐𝑒</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b="0" i="1" smtClean="0">
                              <a:solidFill>
                                <a:schemeClr val="accent1"/>
                              </a:solidFill>
                              <a:latin typeface="Cambria Math" panose="02040503050406030204" pitchFamily="18" charset="0"/>
                            </a:rPr>
                            <m:t>𝑇</m:t>
                          </m:r>
                          <m:r>
                            <a:rPr lang="en-GB" sz="1400" i="1">
                              <a:solidFill>
                                <a:schemeClr val="accent1"/>
                              </a:solidFill>
                              <a:latin typeface="Cambria Math" panose="02040503050406030204" pitchFamily="18" charset="0"/>
                            </a:rPr>
                            <m:t>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𝑎𝑙𝑖𝑐𝑒</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1</m:t>
                          </m:r>
                        </m:oMath>
                      </m:oMathPara>
                    </a14:m>
                    <a:endParaRPr lang="en-GB" sz="1400" baseline="-25000" dirty="0">
                      <a:solidFill>
                        <a:schemeClr val="accent1"/>
                      </a:solidFill>
                    </a:endParaRPr>
                  </a:p>
                </p:txBody>
              </p:sp>
            </mc:Choice>
            <mc:Fallback xmlns="">
              <p:sp>
                <p:nvSpPr>
                  <p:cNvPr id="83" name="TextBox 82">
                    <a:extLst>
                      <a:ext uri="{FF2B5EF4-FFF2-40B4-BE49-F238E27FC236}">
                        <a16:creationId xmlns:a16="http://schemas.microsoft.com/office/drawing/2014/main" id="{959C682A-724F-8847-8046-92A3003A9F92}"/>
                      </a:ext>
                    </a:extLst>
                  </p:cNvPr>
                  <p:cNvSpPr txBox="1">
                    <a:spLocks noRot="1" noChangeAspect="1" noMove="1" noResize="1" noEditPoints="1" noAdjustHandles="1" noChangeArrowheads="1" noChangeShapeType="1" noTextEdit="1"/>
                  </p:cNvSpPr>
                  <p:nvPr/>
                </p:nvSpPr>
                <p:spPr>
                  <a:xfrm>
                    <a:off x="-755053" y="4845417"/>
                    <a:ext cx="1488856" cy="573420"/>
                  </a:xfrm>
                  <a:prstGeom prst="roundRect">
                    <a:avLst/>
                  </a:prstGeom>
                  <a:blipFill>
                    <a:blip r:embed="rId21"/>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E6906A2-8975-B445-92A7-6E08F49D68A4}"/>
                      </a:ext>
                    </a:extLst>
                  </p:cNvPr>
                  <p:cNvSpPr txBox="1"/>
                  <p:nvPr/>
                </p:nvSpPr>
                <p:spPr>
                  <a:xfrm>
                    <a:off x="1215407" y="4845417"/>
                    <a:ext cx="1501777"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𝑎𝑙𝑖𝑐𝑒</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accent1"/>
                              </a:solidFill>
                              <a:latin typeface="Cambria Math" panose="02040503050406030204" pitchFamily="18" charset="0"/>
                            </a:rPr>
                            <m:t>𝑇𝑟𝑒𝑎𝑡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𝑎𝑙𝑖𝑐𝑒</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2</m:t>
                          </m:r>
                        </m:oMath>
                      </m:oMathPara>
                    </a14:m>
                    <a:endParaRPr lang="en-GB" sz="1400" baseline="-25000" dirty="0">
                      <a:solidFill>
                        <a:schemeClr val="accent1"/>
                      </a:solidFill>
                    </a:endParaRPr>
                  </a:p>
                </p:txBody>
              </p:sp>
            </mc:Choice>
            <mc:Fallback xmlns="">
              <p:sp>
                <p:nvSpPr>
                  <p:cNvPr id="84" name="TextBox 83">
                    <a:extLst>
                      <a:ext uri="{FF2B5EF4-FFF2-40B4-BE49-F238E27FC236}">
                        <a16:creationId xmlns:a16="http://schemas.microsoft.com/office/drawing/2014/main" id="{BE6906A2-8975-B445-92A7-6E08F49D68A4}"/>
                      </a:ext>
                    </a:extLst>
                  </p:cNvPr>
                  <p:cNvSpPr txBox="1">
                    <a:spLocks noRot="1" noChangeAspect="1" noMove="1" noResize="1" noEditPoints="1" noAdjustHandles="1" noChangeArrowheads="1" noChangeShapeType="1" noTextEdit="1"/>
                  </p:cNvSpPr>
                  <p:nvPr/>
                </p:nvSpPr>
                <p:spPr>
                  <a:xfrm>
                    <a:off x="1215407" y="4845417"/>
                    <a:ext cx="1501777" cy="573420"/>
                  </a:xfrm>
                  <a:prstGeom prst="roundRect">
                    <a:avLst/>
                  </a:prstGeom>
                  <a:blipFill>
                    <a:blip r:embed="rId22"/>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512C965C-06A1-7049-887A-DC6469BC56FB}"/>
                      </a:ext>
                    </a:extLst>
                  </p:cNvPr>
                  <p:cNvSpPr txBox="1"/>
                  <p:nvPr/>
                </p:nvSpPr>
                <p:spPr>
                  <a:xfrm>
                    <a:off x="2323224" y="5719489"/>
                    <a:ext cx="1378966"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𝑒𝑣𝑒</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accent1"/>
                              </a:solidFill>
                              <a:latin typeface="Cambria Math" panose="02040503050406030204" pitchFamily="18" charset="0"/>
                            </a:rPr>
                            <m:t>𝑇𝑟𝑒𝑎𝑡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𝑒𝑣𝑒</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1</m:t>
                          </m:r>
                        </m:oMath>
                      </m:oMathPara>
                    </a14:m>
                    <a:endParaRPr lang="en-GB" sz="1400" baseline="-25000" dirty="0">
                      <a:solidFill>
                        <a:schemeClr val="accent1"/>
                      </a:solidFill>
                    </a:endParaRPr>
                  </a:p>
                </p:txBody>
              </p:sp>
            </mc:Choice>
            <mc:Fallback xmlns="">
              <p:sp>
                <p:nvSpPr>
                  <p:cNvPr id="85" name="TextBox 84">
                    <a:extLst>
                      <a:ext uri="{FF2B5EF4-FFF2-40B4-BE49-F238E27FC236}">
                        <a16:creationId xmlns:a16="http://schemas.microsoft.com/office/drawing/2014/main" id="{512C965C-06A1-7049-887A-DC6469BC56FB}"/>
                      </a:ext>
                    </a:extLst>
                  </p:cNvPr>
                  <p:cNvSpPr txBox="1">
                    <a:spLocks noRot="1" noChangeAspect="1" noMove="1" noResize="1" noEditPoints="1" noAdjustHandles="1" noChangeArrowheads="1" noChangeShapeType="1" noTextEdit="1"/>
                  </p:cNvSpPr>
                  <p:nvPr/>
                </p:nvSpPr>
                <p:spPr>
                  <a:xfrm>
                    <a:off x="2323224" y="5719489"/>
                    <a:ext cx="1378966" cy="573420"/>
                  </a:xfrm>
                  <a:prstGeom prst="roundRect">
                    <a:avLst/>
                  </a:prstGeom>
                  <a:blipFill>
                    <a:blip r:embed="rId23"/>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BD1BB571-D350-B548-8B17-DC5F28F35CF5}"/>
                      </a:ext>
                    </a:extLst>
                  </p:cNvPr>
                  <p:cNvSpPr txBox="1"/>
                  <p:nvPr/>
                </p:nvSpPr>
                <p:spPr>
                  <a:xfrm>
                    <a:off x="4177455" y="5719489"/>
                    <a:ext cx="1378966"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𝑒𝑣𝑒</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accent1"/>
                              </a:solidFill>
                              <a:latin typeface="Cambria Math" panose="02040503050406030204" pitchFamily="18" charset="0"/>
                            </a:rPr>
                            <m:t>𝑇𝑟𝑒𝑎𝑡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𝑒𝑣𝑒</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2</m:t>
                          </m:r>
                        </m:oMath>
                      </m:oMathPara>
                    </a14:m>
                    <a:endParaRPr lang="en-GB" sz="1400" baseline="-25000" dirty="0">
                      <a:solidFill>
                        <a:schemeClr val="accent1"/>
                      </a:solidFill>
                    </a:endParaRPr>
                  </a:p>
                </p:txBody>
              </p:sp>
            </mc:Choice>
            <mc:Fallback xmlns="">
              <p:sp>
                <p:nvSpPr>
                  <p:cNvPr id="86" name="TextBox 85">
                    <a:extLst>
                      <a:ext uri="{FF2B5EF4-FFF2-40B4-BE49-F238E27FC236}">
                        <a16:creationId xmlns:a16="http://schemas.microsoft.com/office/drawing/2014/main" id="{BD1BB571-D350-B548-8B17-DC5F28F35CF5}"/>
                      </a:ext>
                    </a:extLst>
                  </p:cNvPr>
                  <p:cNvSpPr txBox="1">
                    <a:spLocks noRot="1" noChangeAspect="1" noMove="1" noResize="1" noEditPoints="1" noAdjustHandles="1" noChangeArrowheads="1" noChangeShapeType="1" noTextEdit="1"/>
                  </p:cNvSpPr>
                  <p:nvPr/>
                </p:nvSpPr>
                <p:spPr>
                  <a:xfrm>
                    <a:off x="4177455" y="5719489"/>
                    <a:ext cx="1378966" cy="573420"/>
                  </a:xfrm>
                  <a:prstGeom prst="roundRect">
                    <a:avLst/>
                  </a:prstGeom>
                  <a:blipFill>
                    <a:blip r:embed="rId24"/>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9125CB10-9EBD-1248-8D40-A39F9CCB02C9}"/>
                      </a:ext>
                    </a:extLst>
                  </p:cNvPr>
                  <p:cNvSpPr txBox="1"/>
                  <p:nvPr/>
                </p:nvSpPr>
                <p:spPr>
                  <a:xfrm>
                    <a:off x="5073008" y="4845417"/>
                    <a:ext cx="1390620"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𝑏𝑜𝑏</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accent1"/>
                              </a:solidFill>
                              <a:latin typeface="Cambria Math" panose="02040503050406030204" pitchFamily="18" charset="0"/>
                            </a:rPr>
                            <m:t>𝑇𝑟𝑒𝑎𝑡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𝑏𝑜𝑏</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1</m:t>
                          </m:r>
                        </m:oMath>
                      </m:oMathPara>
                    </a14:m>
                    <a:endParaRPr lang="en-GB" sz="1400" baseline="-25000" dirty="0">
                      <a:solidFill>
                        <a:schemeClr val="accent1"/>
                      </a:solidFill>
                    </a:endParaRPr>
                  </a:p>
                </p:txBody>
              </p:sp>
            </mc:Choice>
            <mc:Fallback xmlns="">
              <p:sp>
                <p:nvSpPr>
                  <p:cNvPr id="87" name="TextBox 86">
                    <a:extLst>
                      <a:ext uri="{FF2B5EF4-FFF2-40B4-BE49-F238E27FC236}">
                        <a16:creationId xmlns:a16="http://schemas.microsoft.com/office/drawing/2014/main" id="{9125CB10-9EBD-1248-8D40-A39F9CCB02C9}"/>
                      </a:ext>
                    </a:extLst>
                  </p:cNvPr>
                  <p:cNvSpPr txBox="1">
                    <a:spLocks noRot="1" noChangeAspect="1" noMove="1" noResize="1" noEditPoints="1" noAdjustHandles="1" noChangeArrowheads="1" noChangeShapeType="1" noTextEdit="1"/>
                  </p:cNvSpPr>
                  <p:nvPr/>
                </p:nvSpPr>
                <p:spPr>
                  <a:xfrm>
                    <a:off x="5073008" y="4845417"/>
                    <a:ext cx="1390620" cy="573420"/>
                  </a:xfrm>
                  <a:prstGeom prst="roundRect">
                    <a:avLst/>
                  </a:prstGeom>
                  <a:blipFill>
                    <a:blip r:embed="rId25"/>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27ED8DAA-692A-8A48-8CA5-6B8041D27F0F}"/>
                      </a:ext>
                    </a:extLst>
                  </p:cNvPr>
                  <p:cNvSpPr txBox="1"/>
                  <p:nvPr/>
                </p:nvSpPr>
                <p:spPr>
                  <a:xfrm>
                    <a:off x="6902758" y="4845417"/>
                    <a:ext cx="1390620"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𝑏𝑜𝑏</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accent1"/>
                              </a:solidFill>
                              <a:latin typeface="Cambria Math" panose="02040503050406030204" pitchFamily="18" charset="0"/>
                            </a:rPr>
                            <m:t>𝑇𝑟𝑒𝑎𝑡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𝑏𝑜𝑏</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2</m:t>
                          </m:r>
                        </m:oMath>
                      </m:oMathPara>
                    </a14:m>
                    <a:endParaRPr lang="en-GB" sz="1400" baseline="-25000" dirty="0">
                      <a:solidFill>
                        <a:schemeClr val="accent1"/>
                      </a:solidFill>
                    </a:endParaRPr>
                  </a:p>
                </p:txBody>
              </p:sp>
            </mc:Choice>
            <mc:Fallback xmlns="">
              <p:sp>
                <p:nvSpPr>
                  <p:cNvPr id="88" name="TextBox 87">
                    <a:extLst>
                      <a:ext uri="{FF2B5EF4-FFF2-40B4-BE49-F238E27FC236}">
                        <a16:creationId xmlns:a16="http://schemas.microsoft.com/office/drawing/2014/main" id="{27ED8DAA-692A-8A48-8CA5-6B8041D27F0F}"/>
                      </a:ext>
                    </a:extLst>
                  </p:cNvPr>
                  <p:cNvSpPr txBox="1">
                    <a:spLocks noRot="1" noChangeAspect="1" noMove="1" noResize="1" noEditPoints="1" noAdjustHandles="1" noChangeArrowheads="1" noChangeShapeType="1" noTextEdit="1"/>
                  </p:cNvSpPr>
                  <p:nvPr/>
                </p:nvSpPr>
                <p:spPr>
                  <a:xfrm>
                    <a:off x="6902758" y="4845417"/>
                    <a:ext cx="1390620" cy="573420"/>
                  </a:xfrm>
                  <a:prstGeom prst="roundRect">
                    <a:avLst/>
                  </a:prstGeom>
                  <a:blipFill>
                    <a:blip r:embed="rId26"/>
                    <a:stretch>
                      <a:fillRect/>
                    </a:stretch>
                  </a:blipFill>
                  <a:ln>
                    <a:solidFill>
                      <a:schemeClr val="accent1"/>
                    </a:solidFill>
                  </a:ln>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0856EC1A-89A5-B14B-B63D-EB5707E0F0DB}"/>
                  </a:ext>
                </a:extLst>
              </p:cNvPr>
              <p:cNvCxnSpPr>
                <a:stCxn id="79" idx="0"/>
                <a:endCxn id="78" idx="2"/>
              </p:cNvCxnSpPr>
              <p:nvPr/>
            </p:nvCxnSpPr>
            <p:spPr>
              <a:xfrm flipV="1">
                <a:off x="3946158" y="2729130"/>
                <a:ext cx="0" cy="311941"/>
              </a:xfrm>
              <a:prstGeom prst="line">
                <a:avLst/>
              </a:prstGeom>
              <a:ln w="1270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17BB5114-8E66-054E-9684-041241FE6481}"/>
                  </a:ext>
                </a:extLst>
              </p:cNvPr>
              <p:cNvCxnSpPr>
                <a:stCxn id="79" idx="2"/>
                <a:endCxn id="81" idx="0"/>
              </p:cNvCxnSpPr>
              <p:nvPr/>
            </p:nvCxnSpPr>
            <p:spPr>
              <a:xfrm>
                <a:off x="3946158" y="3614491"/>
                <a:ext cx="1" cy="331281"/>
              </a:xfrm>
              <a:prstGeom prst="line">
                <a:avLst/>
              </a:prstGeom>
              <a:ln w="12700"/>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15612E8F-A1BA-0B4D-8DFA-13CC5EDC734D}"/>
                  </a:ext>
                </a:extLst>
              </p:cNvPr>
              <p:cNvCxnSpPr>
                <a:stCxn id="79" idx="3"/>
                <a:endCxn id="82" idx="0"/>
              </p:cNvCxnSpPr>
              <p:nvPr/>
            </p:nvCxnSpPr>
            <p:spPr>
              <a:xfrm>
                <a:off x="4680463" y="3327781"/>
                <a:ext cx="2030134" cy="617991"/>
              </a:xfrm>
              <a:prstGeom prst="line">
                <a:avLst/>
              </a:prstGeom>
              <a:ln w="12700"/>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D20AD6C9-D344-0046-8DD6-CFD4C3672B71}"/>
                  </a:ext>
                </a:extLst>
              </p:cNvPr>
              <p:cNvCxnSpPr>
                <a:stCxn id="80" idx="0"/>
                <a:endCxn id="79" idx="1"/>
              </p:cNvCxnSpPr>
              <p:nvPr/>
            </p:nvCxnSpPr>
            <p:spPr>
              <a:xfrm flipV="1">
                <a:off x="1012759" y="3327781"/>
                <a:ext cx="2199094" cy="617991"/>
              </a:xfrm>
              <a:prstGeom prst="line">
                <a:avLst/>
              </a:prstGeom>
              <a:ln w="12700"/>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A98390CB-88E2-184C-8960-BD55F67A9C74}"/>
                  </a:ext>
                </a:extLst>
              </p:cNvPr>
              <p:cNvCxnSpPr>
                <a:stCxn id="81" idx="2"/>
                <a:endCxn id="86" idx="0"/>
              </p:cNvCxnSpPr>
              <p:nvPr/>
            </p:nvCxnSpPr>
            <p:spPr>
              <a:xfrm>
                <a:off x="3946159" y="4524654"/>
                <a:ext cx="920779" cy="1194835"/>
              </a:xfrm>
              <a:prstGeom prst="line">
                <a:avLst/>
              </a:prstGeom>
              <a:ln w="12700"/>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B4BD6B3B-031D-6943-AD37-4123B0747B7C}"/>
                  </a:ext>
                </a:extLst>
              </p:cNvPr>
              <p:cNvCxnSpPr>
                <a:stCxn id="85" idx="0"/>
                <a:endCxn id="81" idx="2"/>
              </p:cNvCxnSpPr>
              <p:nvPr/>
            </p:nvCxnSpPr>
            <p:spPr>
              <a:xfrm flipV="1">
                <a:off x="3012707" y="4524654"/>
                <a:ext cx="933452" cy="1194835"/>
              </a:xfrm>
              <a:prstGeom prst="line">
                <a:avLst/>
              </a:prstGeom>
              <a:ln w="12700"/>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3172E72F-BD7A-C241-8615-83FFDDCC3317}"/>
                  </a:ext>
                </a:extLst>
              </p:cNvPr>
              <p:cNvCxnSpPr>
                <a:stCxn id="87" idx="0"/>
                <a:endCxn id="82" idx="2"/>
              </p:cNvCxnSpPr>
              <p:nvPr/>
            </p:nvCxnSpPr>
            <p:spPr>
              <a:xfrm flipV="1">
                <a:off x="5768318" y="4524654"/>
                <a:ext cx="942279" cy="320763"/>
              </a:xfrm>
              <a:prstGeom prst="line">
                <a:avLst/>
              </a:prstGeom>
              <a:ln w="12700"/>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287DD2FD-2BFE-F140-95CF-1368C93639C1}"/>
                  </a:ext>
                </a:extLst>
              </p:cNvPr>
              <p:cNvCxnSpPr>
                <a:stCxn id="82" idx="2"/>
                <a:endCxn id="88" idx="0"/>
              </p:cNvCxnSpPr>
              <p:nvPr/>
            </p:nvCxnSpPr>
            <p:spPr>
              <a:xfrm>
                <a:off x="6710597" y="4524654"/>
                <a:ext cx="887471" cy="320763"/>
              </a:xfrm>
              <a:prstGeom prst="line">
                <a:avLst/>
              </a:prstGeom>
              <a:ln w="12700"/>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1C71D2F4-E4AA-904A-83A0-2AB2BE2BE068}"/>
                  </a:ext>
                </a:extLst>
              </p:cNvPr>
              <p:cNvCxnSpPr>
                <a:stCxn id="80" idx="2"/>
                <a:endCxn id="84" idx="0"/>
              </p:cNvCxnSpPr>
              <p:nvPr/>
            </p:nvCxnSpPr>
            <p:spPr>
              <a:xfrm>
                <a:off x="1012759" y="4524654"/>
                <a:ext cx="953537" cy="320763"/>
              </a:xfrm>
              <a:prstGeom prst="line">
                <a:avLst/>
              </a:prstGeom>
              <a:ln w="12700"/>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8C1A7A04-78D8-EA43-8B77-8D8447DA79BC}"/>
                  </a:ext>
                </a:extLst>
              </p:cNvPr>
              <p:cNvCxnSpPr>
                <a:stCxn id="80" idx="2"/>
                <a:endCxn id="83" idx="0"/>
              </p:cNvCxnSpPr>
              <p:nvPr/>
            </p:nvCxnSpPr>
            <p:spPr>
              <a:xfrm flipH="1">
                <a:off x="-10625" y="4524654"/>
                <a:ext cx="1023384" cy="320763"/>
              </a:xfrm>
              <a:prstGeom prst="line">
                <a:avLst/>
              </a:prstGeom>
              <a:ln w="12700"/>
            </p:spPr>
            <p:style>
              <a:lnRef idx="1">
                <a:schemeClr val="dk1"/>
              </a:lnRef>
              <a:fillRef idx="0">
                <a:schemeClr val="dk1"/>
              </a:fillRef>
              <a:effectRef idx="0">
                <a:schemeClr val="dk1"/>
              </a:effectRef>
              <a:fontRef idx="minor">
                <a:schemeClr val="tx1"/>
              </a:fontRef>
            </p:style>
          </p:cxnSp>
        </p:grpSp>
      </p:gr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27077660-E347-CE4B-BB71-83D40A237DD3}"/>
                  </a:ext>
                </a:extLst>
              </p:cNvPr>
              <p:cNvSpPr txBox="1"/>
              <p:nvPr/>
            </p:nvSpPr>
            <p:spPr>
              <a:xfrm>
                <a:off x="3096225" y="4216933"/>
                <a:ext cx="38959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r>
                                <a:rPr lang="en-GB" sz="1400" i="1">
                                  <a:solidFill>
                                    <a:schemeClr val="accent1"/>
                                  </a:solidFill>
                                  <a:latin typeface="Cambria Math" panose="02040503050406030204" pitchFamily="18" charset="0"/>
                                </a:rPr>
                                <m:t>1</m:t>
                              </m:r>
                            </m:sub>
                          </m:sSub>
                        </m:sub>
                      </m:sSub>
                    </m:oMath>
                  </m:oMathPara>
                </a14:m>
                <a:endParaRPr lang="en-GB" sz="1400" dirty="0">
                  <a:solidFill>
                    <a:schemeClr val="accent1"/>
                  </a:solidFill>
                </a:endParaRPr>
              </a:p>
            </p:txBody>
          </p:sp>
        </mc:Choice>
        <mc:Fallback xmlns="">
          <p:sp>
            <p:nvSpPr>
              <p:cNvPr id="134" name="TextBox 133">
                <a:extLst>
                  <a:ext uri="{FF2B5EF4-FFF2-40B4-BE49-F238E27FC236}">
                    <a16:creationId xmlns:a16="http://schemas.microsoft.com/office/drawing/2014/main" id="{27077660-E347-CE4B-BB71-83D40A237DD3}"/>
                  </a:ext>
                </a:extLst>
              </p:cNvPr>
              <p:cNvSpPr txBox="1">
                <a:spLocks noRot="1" noChangeAspect="1" noMove="1" noResize="1" noEditPoints="1" noAdjustHandles="1" noChangeArrowheads="1" noChangeShapeType="1" noTextEdit="1"/>
              </p:cNvSpPr>
              <p:nvPr/>
            </p:nvSpPr>
            <p:spPr>
              <a:xfrm>
                <a:off x="3096225" y="4216933"/>
                <a:ext cx="389594" cy="233910"/>
              </a:xfrm>
              <a:prstGeom prst="rect">
                <a:avLst/>
              </a:prstGeom>
              <a:blipFill>
                <a:blip r:embed="rId27"/>
                <a:stretch>
                  <a:fillRect l="-6452"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7936E450-DF4F-6C48-885C-92ADDEF6CE60}"/>
                  </a:ext>
                </a:extLst>
              </p:cNvPr>
              <p:cNvSpPr txBox="1"/>
              <p:nvPr/>
            </p:nvSpPr>
            <p:spPr>
              <a:xfrm>
                <a:off x="6169949" y="5093221"/>
                <a:ext cx="38959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r>
                                <a:rPr lang="en-GB" sz="1400" i="1">
                                  <a:solidFill>
                                    <a:schemeClr val="accent1"/>
                                  </a:solidFill>
                                  <a:latin typeface="Cambria Math" panose="02040503050406030204" pitchFamily="18" charset="0"/>
                                </a:rPr>
                                <m:t>1</m:t>
                              </m:r>
                            </m:sub>
                          </m:sSub>
                        </m:sub>
                      </m:sSub>
                    </m:oMath>
                  </m:oMathPara>
                </a14:m>
                <a:endParaRPr lang="en-GB" sz="1400" dirty="0">
                  <a:solidFill>
                    <a:schemeClr val="accent1"/>
                  </a:solidFill>
                </a:endParaRPr>
              </a:p>
            </p:txBody>
          </p:sp>
        </mc:Choice>
        <mc:Fallback xmlns="">
          <p:sp>
            <p:nvSpPr>
              <p:cNvPr id="140" name="TextBox 139">
                <a:extLst>
                  <a:ext uri="{FF2B5EF4-FFF2-40B4-BE49-F238E27FC236}">
                    <a16:creationId xmlns:a16="http://schemas.microsoft.com/office/drawing/2014/main" id="{7936E450-DF4F-6C48-885C-92ADDEF6CE60}"/>
                  </a:ext>
                </a:extLst>
              </p:cNvPr>
              <p:cNvSpPr txBox="1">
                <a:spLocks noRot="1" noChangeAspect="1" noMove="1" noResize="1" noEditPoints="1" noAdjustHandles="1" noChangeArrowheads="1" noChangeShapeType="1" noTextEdit="1"/>
              </p:cNvSpPr>
              <p:nvPr/>
            </p:nvSpPr>
            <p:spPr>
              <a:xfrm>
                <a:off x="6169949" y="5093221"/>
                <a:ext cx="389594" cy="233910"/>
              </a:xfrm>
              <a:prstGeom prst="rect">
                <a:avLst/>
              </a:prstGeom>
              <a:blipFill>
                <a:blip r:embed="rId27"/>
                <a:stretch>
                  <a:fillRect l="-6452"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67A6FD38-636D-5A4C-AB0C-CC026C28C7FC}"/>
                  </a:ext>
                </a:extLst>
              </p:cNvPr>
              <p:cNvSpPr txBox="1"/>
              <p:nvPr/>
            </p:nvSpPr>
            <p:spPr>
              <a:xfrm>
                <a:off x="8883132" y="4212034"/>
                <a:ext cx="38959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r>
                                <a:rPr lang="en-GB" sz="1400" i="1">
                                  <a:solidFill>
                                    <a:schemeClr val="accent1"/>
                                  </a:solidFill>
                                  <a:latin typeface="Cambria Math" panose="02040503050406030204" pitchFamily="18" charset="0"/>
                                </a:rPr>
                                <m:t>1</m:t>
                              </m:r>
                            </m:sub>
                          </m:sSub>
                        </m:sub>
                      </m:sSub>
                    </m:oMath>
                  </m:oMathPara>
                </a14:m>
                <a:endParaRPr lang="en-GB" sz="1400" dirty="0">
                  <a:solidFill>
                    <a:schemeClr val="accent1"/>
                  </a:solidFill>
                </a:endParaRPr>
              </a:p>
            </p:txBody>
          </p:sp>
        </mc:Choice>
        <mc:Fallback xmlns="">
          <p:sp>
            <p:nvSpPr>
              <p:cNvPr id="141" name="TextBox 140">
                <a:extLst>
                  <a:ext uri="{FF2B5EF4-FFF2-40B4-BE49-F238E27FC236}">
                    <a16:creationId xmlns:a16="http://schemas.microsoft.com/office/drawing/2014/main" id="{67A6FD38-636D-5A4C-AB0C-CC026C28C7FC}"/>
                  </a:ext>
                </a:extLst>
              </p:cNvPr>
              <p:cNvSpPr txBox="1">
                <a:spLocks noRot="1" noChangeAspect="1" noMove="1" noResize="1" noEditPoints="1" noAdjustHandles="1" noChangeArrowheads="1" noChangeShapeType="1" noTextEdit="1"/>
              </p:cNvSpPr>
              <p:nvPr/>
            </p:nvSpPr>
            <p:spPr>
              <a:xfrm>
                <a:off x="8883132" y="4212034"/>
                <a:ext cx="389594" cy="233910"/>
              </a:xfrm>
              <a:prstGeom prst="rect">
                <a:avLst/>
              </a:prstGeom>
              <a:blipFill>
                <a:blip r:embed="rId28"/>
                <a:stretch>
                  <a:fillRect l="-3125"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65A25BA4-52C2-6B45-B928-1F4EC9597661}"/>
                  </a:ext>
                </a:extLst>
              </p:cNvPr>
              <p:cNvSpPr txBox="1"/>
              <p:nvPr/>
            </p:nvSpPr>
            <p:spPr>
              <a:xfrm>
                <a:off x="5027730" y="4212034"/>
                <a:ext cx="38959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r>
                                <a:rPr lang="en-GB" sz="1400" i="1">
                                  <a:solidFill>
                                    <a:schemeClr val="accent1"/>
                                  </a:solidFill>
                                  <a:latin typeface="Cambria Math" panose="02040503050406030204" pitchFamily="18" charset="0"/>
                                </a:rPr>
                                <m:t>2</m:t>
                              </m:r>
                            </m:sub>
                          </m:sSub>
                        </m:sub>
                      </m:sSub>
                    </m:oMath>
                  </m:oMathPara>
                </a14:m>
                <a:endParaRPr lang="en-GB" sz="1400" dirty="0">
                  <a:solidFill>
                    <a:schemeClr val="accent1"/>
                  </a:solidFill>
                </a:endParaRPr>
              </a:p>
            </p:txBody>
          </p:sp>
        </mc:Choice>
        <mc:Fallback xmlns="">
          <p:sp>
            <p:nvSpPr>
              <p:cNvPr id="142" name="TextBox 141">
                <a:extLst>
                  <a:ext uri="{FF2B5EF4-FFF2-40B4-BE49-F238E27FC236}">
                    <a16:creationId xmlns:a16="http://schemas.microsoft.com/office/drawing/2014/main" id="{65A25BA4-52C2-6B45-B928-1F4EC9597661}"/>
                  </a:ext>
                </a:extLst>
              </p:cNvPr>
              <p:cNvSpPr txBox="1">
                <a:spLocks noRot="1" noChangeAspect="1" noMove="1" noResize="1" noEditPoints="1" noAdjustHandles="1" noChangeArrowheads="1" noChangeShapeType="1" noTextEdit="1"/>
              </p:cNvSpPr>
              <p:nvPr/>
            </p:nvSpPr>
            <p:spPr>
              <a:xfrm>
                <a:off x="5027730" y="4212034"/>
                <a:ext cx="389594" cy="233910"/>
              </a:xfrm>
              <a:prstGeom prst="rect">
                <a:avLst/>
              </a:prstGeom>
              <a:blipFill>
                <a:blip r:embed="rId29"/>
                <a:stretch>
                  <a:fillRect l="-9677"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88ED6547-C961-0342-A1B8-1A69DBEA160F}"/>
                  </a:ext>
                </a:extLst>
              </p:cNvPr>
              <p:cNvSpPr txBox="1"/>
              <p:nvPr/>
            </p:nvSpPr>
            <p:spPr>
              <a:xfrm>
                <a:off x="7928373" y="5088931"/>
                <a:ext cx="38959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r>
                                <a:rPr lang="en-GB" sz="1400" i="1">
                                  <a:solidFill>
                                    <a:schemeClr val="accent1"/>
                                  </a:solidFill>
                                  <a:latin typeface="Cambria Math" panose="02040503050406030204" pitchFamily="18" charset="0"/>
                                </a:rPr>
                                <m:t>2</m:t>
                              </m:r>
                            </m:sub>
                          </m:sSub>
                        </m:sub>
                      </m:sSub>
                    </m:oMath>
                  </m:oMathPara>
                </a14:m>
                <a:endParaRPr lang="en-GB" sz="1400" dirty="0">
                  <a:solidFill>
                    <a:schemeClr val="accent1"/>
                  </a:solidFill>
                </a:endParaRPr>
              </a:p>
            </p:txBody>
          </p:sp>
        </mc:Choice>
        <mc:Fallback xmlns="">
          <p:sp>
            <p:nvSpPr>
              <p:cNvPr id="143" name="TextBox 142">
                <a:extLst>
                  <a:ext uri="{FF2B5EF4-FFF2-40B4-BE49-F238E27FC236}">
                    <a16:creationId xmlns:a16="http://schemas.microsoft.com/office/drawing/2014/main" id="{88ED6547-C961-0342-A1B8-1A69DBEA160F}"/>
                  </a:ext>
                </a:extLst>
              </p:cNvPr>
              <p:cNvSpPr txBox="1">
                <a:spLocks noRot="1" noChangeAspect="1" noMove="1" noResize="1" noEditPoints="1" noAdjustHandles="1" noChangeArrowheads="1" noChangeShapeType="1" noTextEdit="1"/>
              </p:cNvSpPr>
              <p:nvPr/>
            </p:nvSpPr>
            <p:spPr>
              <a:xfrm>
                <a:off x="7928373" y="5088931"/>
                <a:ext cx="389594" cy="233910"/>
              </a:xfrm>
              <a:prstGeom prst="rect">
                <a:avLst/>
              </a:prstGeom>
              <a:blipFill>
                <a:blip r:embed="rId30"/>
                <a:stretch>
                  <a:fillRect l="-6452"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E9C1B764-A669-E140-A234-73EC458F41C5}"/>
                  </a:ext>
                </a:extLst>
              </p:cNvPr>
              <p:cNvSpPr txBox="1"/>
              <p:nvPr/>
            </p:nvSpPr>
            <p:spPr>
              <a:xfrm>
                <a:off x="10659503" y="4211264"/>
                <a:ext cx="38959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r>
                                <a:rPr lang="en-GB" sz="1400" i="1">
                                  <a:solidFill>
                                    <a:schemeClr val="accent1"/>
                                  </a:solidFill>
                                  <a:latin typeface="Cambria Math" panose="02040503050406030204" pitchFamily="18" charset="0"/>
                                </a:rPr>
                                <m:t>2</m:t>
                              </m:r>
                            </m:sub>
                          </m:sSub>
                        </m:sub>
                      </m:sSub>
                    </m:oMath>
                  </m:oMathPara>
                </a14:m>
                <a:endParaRPr lang="en-GB" sz="1400" dirty="0">
                  <a:solidFill>
                    <a:schemeClr val="accent1"/>
                  </a:solidFill>
                </a:endParaRPr>
              </a:p>
            </p:txBody>
          </p:sp>
        </mc:Choice>
        <mc:Fallback xmlns="">
          <p:sp>
            <p:nvSpPr>
              <p:cNvPr id="144" name="TextBox 143">
                <a:extLst>
                  <a:ext uri="{FF2B5EF4-FFF2-40B4-BE49-F238E27FC236}">
                    <a16:creationId xmlns:a16="http://schemas.microsoft.com/office/drawing/2014/main" id="{E9C1B764-A669-E140-A234-73EC458F41C5}"/>
                  </a:ext>
                </a:extLst>
              </p:cNvPr>
              <p:cNvSpPr txBox="1">
                <a:spLocks noRot="1" noChangeAspect="1" noMove="1" noResize="1" noEditPoints="1" noAdjustHandles="1" noChangeArrowheads="1" noChangeShapeType="1" noTextEdit="1"/>
              </p:cNvSpPr>
              <p:nvPr/>
            </p:nvSpPr>
            <p:spPr>
              <a:xfrm>
                <a:off x="10659503" y="4211264"/>
                <a:ext cx="389594" cy="233910"/>
              </a:xfrm>
              <a:prstGeom prst="rect">
                <a:avLst/>
              </a:prstGeom>
              <a:blipFill>
                <a:blip r:embed="rId31"/>
                <a:stretch>
                  <a:fillRect l="-3125"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C3B6339-71DA-5942-91A0-DC9EB5B48E76}"/>
                  </a:ext>
                </a:extLst>
              </p:cNvPr>
              <p:cNvSpPr txBox="1"/>
              <p:nvPr/>
            </p:nvSpPr>
            <p:spPr>
              <a:xfrm>
                <a:off x="6981112" y="2286406"/>
                <a:ext cx="54027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r>
                            <a:rPr lang="de-DE" sz="1400" b="0" i="1" smtClean="0">
                              <a:solidFill>
                                <a:schemeClr val="accent1"/>
                              </a:solidFill>
                              <a:latin typeface="Cambria Math" panose="02040503050406030204" pitchFamily="18" charset="0"/>
                            </a:rPr>
                            <m:t>𝑐h𝑒𝑚</m:t>
                          </m:r>
                        </m:sub>
                      </m:sSub>
                    </m:oMath>
                  </m:oMathPara>
                </a14:m>
                <a:endParaRPr lang="en-GB" sz="1400" dirty="0">
                  <a:solidFill>
                    <a:schemeClr val="accent1"/>
                  </a:solidFill>
                </a:endParaRPr>
              </a:p>
            </p:txBody>
          </p:sp>
        </mc:Choice>
        <mc:Fallback xmlns="">
          <p:sp>
            <p:nvSpPr>
              <p:cNvPr id="48" name="TextBox 47">
                <a:extLst>
                  <a:ext uri="{FF2B5EF4-FFF2-40B4-BE49-F238E27FC236}">
                    <a16:creationId xmlns:a16="http://schemas.microsoft.com/office/drawing/2014/main" id="{AC3B6339-71DA-5942-91A0-DC9EB5B48E76}"/>
                  </a:ext>
                </a:extLst>
              </p:cNvPr>
              <p:cNvSpPr txBox="1">
                <a:spLocks noRot="1" noChangeAspect="1" noMove="1" noResize="1" noEditPoints="1" noAdjustHandles="1" noChangeArrowheads="1" noChangeShapeType="1" noTextEdit="1"/>
              </p:cNvSpPr>
              <p:nvPr/>
            </p:nvSpPr>
            <p:spPr>
              <a:xfrm>
                <a:off x="6981112" y="2286406"/>
                <a:ext cx="540276" cy="215444"/>
              </a:xfrm>
              <a:prstGeom prst="rect">
                <a:avLst/>
              </a:prstGeom>
              <a:blipFill>
                <a:blip r:embed="rId32"/>
                <a:stretch>
                  <a:fillRect l="-4651" r="-2326" b="-117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4129C6F0-C4E0-8440-93AF-546BCE43E193}"/>
                  </a:ext>
                </a:extLst>
              </p:cNvPr>
              <p:cNvSpPr txBox="1"/>
              <p:nvPr/>
            </p:nvSpPr>
            <p:spPr>
              <a:xfrm>
                <a:off x="4061275" y="3330736"/>
                <a:ext cx="51315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r>
                            <a:rPr lang="en-GB" sz="1400" i="1">
                              <a:solidFill>
                                <a:schemeClr val="accent1"/>
                              </a:solidFill>
                              <a:latin typeface="Cambria Math" panose="02040503050406030204" pitchFamily="18" charset="0"/>
                            </a:rPr>
                            <m:t>𝑎𝑙𝑖𝑐𝑒</m:t>
                          </m:r>
                        </m:sub>
                      </m:sSub>
                    </m:oMath>
                  </m:oMathPara>
                </a14:m>
                <a:endParaRPr lang="en-GB" sz="1400" dirty="0">
                  <a:solidFill>
                    <a:schemeClr val="accent1"/>
                  </a:solidFill>
                </a:endParaRPr>
              </a:p>
            </p:txBody>
          </p:sp>
        </mc:Choice>
        <mc:Fallback xmlns="">
          <p:sp>
            <p:nvSpPr>
              <p:cNvPr id="49" name="TextBox 48">
                <a:extLst>
                  <a:ext uri="{FF2B5EF4-FFF2-40B4-BE49-F238E27FC236}">
                    <a16:creationId xmlns:a16="http://schemas.microsoft.com/office/drawing/2014/main" id="{4129C6F0-C4E0-8440-93AF-546BCE43E193}"/>
                  </a:ext>
                </a:extLst>
              </p:cNvPr>
              <p:cNvSpPr txBox="1">
                <a:spLocks noRot="1" noChangeAspect="1" noMove="1" noResize="1" noEditPoints="1" noAdjustHandles="1" noChangeArrowheads="1" noChangeShapeType="1" noTextEdit="1"/>
              </p:cNvSpPr>
              <p:nvPr/>
            </p:nvSpPr>
            <p:spPr>
              <a:xfrm>
                <a:off x="4061275" y="3330736"/>
                <a:ext cx="513153" cy="215444"/>
              </a:xfrm>
              <a:prstGeom prst="rect">
                <a:avLst/>
              </a:prstGeom>
              <a:blipFill>
                <a:blip r:embed="rId33"/>
                <a:stretch>
                  <a:fillRect l="-4878" r="-2439"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F7E8FCE-760A-1042-BC4D-CD212E9E05EA}"/>
                  </a:ext>
                </a:extLst>
              </p:cNvPr>
              <p:cNvSpPr txBox="1"/>
              <p:nvPr/>
            </p:nvSpPr>
            <p:spPr>
              <a:xfrm>
                <a:off x="7042763" y="3334368"/>
                <a:ext cx="41697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r>
                            <a:rPr lang="en-GB" sz="1400" i="1">
                              <a:solidFill>
                                <a:schemeClr val="accent1"/>
                              </a:solidFill>
                              <a:latin typeface="Cambria Math" panose="02040503050406030204" pitchFamily="18" charset="0"/>
                            </a:rPr>
                            <m:t>𝑒𝑣𝑒</m:t>
                          </m:r>
                        </m:sub>
                      </m:sSub>
                    </m:oMath>
                  </m:oMathPara>
                </a14:m>
                <a:endParaRPr lang="en-GB" sz="1400" dirty="0">
                  <a:solidFill>
                    <a:schemeClr val="accent1"/>
                  </a:solidFill>
                </a:endParaRPr>
              </a:p>
            </p:txBody>
          </p:sp>
        </mc:Choice>
        <mc:Fallback xmlns="">
          <p:sp>
            <p:nvSpPr>
              <p:cNvPr id="50" name="TextBox 49">
                <a:extLst>
                  <a:ext uri="{FF2B5EF4-FFF2-40B4-BE49-F238E27FC236}">
                    <a16:creationId xmlns:a16="http://schemas.microsoft.com/office/drawing/2014/main" id="{5F7E8FCE-760A-1042-BC4D-CD212E9E05EA}"/>
                  </a:ext>
                </a:extLst>
              </p:cNvPr>
              <p:cNvSpPr txBox="1">
                <a:spLocks noRot="1" noChangeAspect="1" noMove="1" noResize="1" noEditPoints="1" noAdjustHandles="1" noChangeArrowheads="1" noChangeShapeType="1" noTextEdit="1"/>
              </p:cNvSpPr>
              <p:nvPr/>
            </p:nvSpPr>
            <p:spPr>
              <a:xfrm>
                <a:off x="7042763" y="3334368"/>
                <a:ext cx="416974" cy="215444"/>
              </a:xfrm>
              <a:prstGeom prst="rect">
                <a:avLst/>
              </a:prstGeom>
              <a:blipFill>
                <a:blip r:embed="rId34"/>
                <a:stretch>
                  <a:fillRect l="-6061" b="-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39EE00D-5C07-5C41-AB16-95EDF6165E9C}"/>
                  </a:ext>
                </a:extLst>
              </p:cNvPr>
              <p:cNvSpPr txBox="1"/>
              <p:nvPr/>
            </p:nvSpPr>
            <p:spPr>
              <a:xfrm>
                <a:off x="9797810" y="3336887"/>
                <a:ext cx="43576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accent1"/>
                              </a:solidFill>
                              <a:latin typeface="Cambria Math" panose="02040503050406030204" pitchFamily="18" charset="0"/>
                            </a:rPr>
                          </m:ctrlPr>
                        </m:sSubPr>
                        <m:e>
                          <m:r>
                            <a:rPr lang="en-GB" sz="1400" i="1">
                              <a:solidFill>
                                <a:schemeClr val="accent1"/>
                              </a:solidFill>
                              <a:latin typeface="Cambria Math" panose="02040503050406030204" pitchFamily="18" charset="0"/>
                            </a:rPr>
                            <m:t>𝑚</m:t>
                          </m:r>
                        </m:e>
                        <m:sub>
                          <m:r>
                            <a:rPr lang="en-GB" sz="1400" i="1">
                              <a:solidFill>
                                <a:schemeClr val="accent1"/>
                              </a:solidFill>
                              <a:latin typeface="Cambria Math" panose="02040503050406030204" pitchFamily="18" charset="0"/>
                            </a:rPr>
                            <m:t>𝑏𝑜𝑏</m:t>
                          </m:r>
                        </m:sub>
                      </m:sSub>
                    </m:oMath>
                  </m:oMathPara>
                </a14:m>
                <a:endParaRPr lang="en-GB" sz="1400" dirty="0">
                  <a:solidFill>
                    <a:schemeClr val="accent1"/>
                  </a:solidFill>
                </a:endParaRPr>
              </a:p>
            </p:txBody>
          </p:sp>
        </mc:Choice>
        <mc:Fallback xmlns="">
          <p:sp>
            <p:nvSpPr>
              <p:cNvPr id="51" name="TextBox 50">
                <a:extLst>
                  <a:ext uri="{FF2B5EF4-FFF2-40B4-BE49-F238E27FC236}">
                    <a16:creationId xmlns:a16="http://schemas.microsoft.com/office/drawing/2014/main" id="{339EE00D-5C07-5C41-AB16-95EDF6165E9C}"/>
                  </a:ext>
                </a:extLst>
              </p:cNvPr>
              <p:cNvSpPr txBox="1">
                <a:spLocks noRot="1" noChangeAspect="1" noMove="1" noResize="1" noEditPoints="1" noAdjustHandles="1" noChangeArrowheads="1" noChangeShapeType="1" noTextEdit="1"/>
              </p:cNvSpPr>
              <p:nvPr/>
            </p:nvSpPr>
            <p:spPr>
              <a:xfrm>
                <a:off x="9797810" y="3336887"/>
                <a:ext cx="435760" cy="215444"/>
              </a:xfrm>
              <a:prstGeom prst="rect">
                <a:avLst/>
              </a:prstGeom>
              <a:blipFill>
                <a:blip r:embed="rId35"/>
                <a:stretch>
                  <a:fillRect l="-2778"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A53C50E7-38E6-0E43-893A-A999DEE4FEF5}"/>
                  </a:ext>
                </a:extLst>
              </p:cNvPr>
              <p:cNvSpPr txBox="1"/>
              <p:nvPr/>
            </p:nvSpPr>
            <p:spPr>
              <a:xfrm>
                <a:off x="5377763" y="2658560"/>
                <a:ext cx="377411" cy="224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r>
                            <a:rPr lang="de-DE" sz="1400" b="0" i="1" smtClean="0">
                              <a:solidFill>
                                <a:srgbClr val="FFC000"/>
                              </a:solidFill>
                              <a:latin typeface="Cambria Math" panose="02040503050406030204" pitchFamily="18" charset="0"/>
                            </a:rPr>
                            <m:t>𝑐</m:t>
                          </m:r>
                          <m:r>
                            <a:rPr lang="de-DE" sz="1400" b="0" i="1" smtClean="0">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𝑏</m:t>
                          </m:r>
                        </m:sub>
                      </m:sSub>
                    </m:oMath>
                  </m:oMathPara>
                </a14:m>
                <a:endParaRPr lang="en-GB" sz="1400" dirty="0">
                  <a:solidFill>
                    <a:srgbClr val="FFC000"/>
                  </a:solidFill>
                </a:endParaRPr>
              </a:p>
            </p:txBody>
          </p:sp>
        </mc:Choice>
        <mc:Fallback xmlns="">
          <p:sp>
            <p:nvSpPr>
              <p:cNvPr id="166" name="TextBox 165">
                <a:extLst>
                  <a:ext uri="{FF2B5EF4-FFF2-40B4-BE49-F238E27FC236}">
                    <a16:creationId xmlns:a16="http://schemas.microsoft.com/office/drawing/2014/main" id="{A53C50E7-38E6-0E43-893A-A999DEE4FEF5}"/>
                  </a:ext>
                </a:extLst>
              </p:cNvPr>
              <p:cNvSpPr txBox="1">
                <a:spLocks noRot="1" noChangeAspect="1" noMove="1" noResize="1" noEditPoints="1" noAdjustHandles="1" noChangeArrowheads="1" noChangeShapeType="1" noTextEdit="1"/>
              </p:cNvSpPr>
              <p:nvPr/>
            </p:nvSpPr>
            <p:spPr>
              <a:xfrm>
                <a:off x="5377763" y="2658560"/>
                <a:ext cx="377411" cy="224870"/>
              </a:xfrm>
              <a:prstGeom prst="rect">
                <a:avLst/>
              </a:prstGeom>
              <a:blipFill>
                <a:blip r:embed="rId36"/>
                <a:stretch>
                  <a:fillRect l="-3226" r="-3226" b="-52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726D5882-9112-4445-8203-1E899B1ABAB6}"/>
                  </a:ext>
                </a:extLst>
              </p:cNvPr>
              <p:cNvSpPr txBox="1"/>
              <p:nvPr/>
            </p:nvSpPr>
            <p:spPr>
              <a:xfrm>
                <a:off x="4899204" y="2612818"/>
                <a:ext cx="392480" cy="224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r>
                            <a:rPr lang="en-GB" sz="1400" i="1">
                              <a:solidFill>
                                <a:srgbClr val="FFC000"/>
                              </a:solidFill>
                              <a:latin typeface="Cambria Math" panose="02040503050406030204" pitchFamily="18" charset="0"/>
                            </a:rPr>
                            <m:t>𝑎</m:t>
                          </m:r>
                          <m:r>
                            <a:rPr lang="en-GB" sz="1400" i="1">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𝑏</m:t>
                          </m:r>
                        </m:sub>
                      </m:sSub>
                    </m:oMath>
                  </m:oMathPara>
                </a14:m>
                <a:endParaRPr lang="en-GB" sz="1400" dirty="0">
                  <a:solidFill>
                    <a:srgbClr val="FFC000"/>
                  </a:solidFill>
                </a:endParaRPr>
              </a:p>
            </p:txBody>
          </p:sp>
        </mc:Choice>
        <mc:Fallback xmlns="">
          <p:sp>
            <p:nvSpPr>
              <p:cNvPr id="167" name="TextBox 166">
                <a:extLst>
                  <a:ext uri="{FF2B5EF4-FFF2-40B4-BE49-F238E27FC236}">
                    <a16:creationId xmlns:a16="http://schemas.microsoft.com/office/drawing/2014/main" id="{726D5882-9112-4445-8203-1E899B1ABAB6}"/>
                  </a:ext>
                </a:extLst>
              </p:cNvPr>
              <p:cNvSpPr txBox="1">
                <a:spLocks noRot="1" noChangeAspect="1" noMove="1" noResize="1" noEditPoints="1" noAdjustHandles="1" noChangeArrowheads="1" noChangeShapeType="1" noTextEdit="1"/>
              </p:cNvSpPr>
              <p:nvPr/>
            </p:nvSpPr>
            <p:spPr>
              <a:xfrm>
                <a:off x="4899204" y="2612818"/>
                <a:ext cx="392480" cy="224870"/>
              </a:xfrm>
              <a:prstGeom prst="rect">
                <a:avLst/>
              </a:prstGeom>
              <a:blipFill>
                <a:blip r:embed="rId37"/>
                <a:stretch>
                  <a:fillRect l="-6250"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C34FAABE-654A-7B40-9095-0A9D734134C9}"/>
                  </a:ext>
                </a:extLst>
              </p:cNvPr>
              <p:cNvSpPr txBox="1"/>
              <p:nvPr/>
            </p:nvSpPr>
            <p:spPr>
              <a:xfrm>
                <a:off x="4895742" y="2891860"/>
                <a:ext cx="382028" cy="224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r>
                            <a:rPr lang="en-GB" sz="1400" i="1">
                              <a:solidFill>
                                <a:srgbClr val="FFC000"/>
                              </a:solidFill>
                              <a:latin typeface="Cambria Math" panose="02040503050406030204" pitchFamily="18" charset="0"/>
                            </a:rPr>
                            <m:t>𝑒</m:t>
                          </m:r>
                          <m:r>
                            <a:rPr lang="en-GB" sz="1400" i="1">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𝑏</m:t>
                          </m:r>
                        </m:sub>
                      </m:sSub>
                    </m:oMath>
                  </m:oMathPara>
                </a14:m>
                <a:endParaRPr lang="en-GB" sz="1400" dirty="0">
                  <a:solidFill>
                    <a:srgbClr val="FFC000"/>
                  </a:solidFill>
                </a:endParaRPr>
              </a:p>
            </p:txBody>
          </p:sp>
        </mc:Choice>
        <mc:Fallback xmlns="">
          <p:sp>
            <p:nvSpPr>
              <p:cNvPr id="168" name="TextBox 167">
                <a:extLst>
                  <a:ext uri="{FF2B5EF4-FFF2-40B4-BE49-F238E27FC236}">
                    <a16:creationId xmlns:a16="http://schemas.microsoft.com/office/drawing/2014/main" id="{C34FAABE-654A-7B40-9095-0A9D734134C9}"/>
                  </a:ext>
                </a:extLst>
              </p:cNvPr>
              <p:cNvSpPr txBox="1">
                <a:spLocks noRot="1" noChangeAspect="1" noMove="1" noResize="1" noEditPoints="1" noAdjustHandles="1" noChangeArrowheads="1" noChangeShapeType="1" noTextEdit="1"/>
              </p:cNvSpPr>
              <p:nvPr/>
            </p:nvSpPr>
            <p:spPr>
              <a:xfrm>
                <a:off x="4895742" y="2891860"/>
                <a:ext cx="382028" cy="224870"/>
              </a:xfrm>
              <a:prstGeom prst="rect">
                <a:avLst/>
              </a:prstGeom>
              <a:blipFill>
                <a:blip r:embed="rId38"/>
                <a:stretch>
                  <a:fillRect l="-3125" b="-117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1A248C9C-A15B-8E47-83E7-5D0AF100B704}"/>
                  </a:ext>
                </a:extLst>
              </p:cNvPr>
              <p:cNvSpPr txBox="1"/>
              <p:nvPr/>
            </p:nvSpPr>
            <p:spPr>
              <a:xfrm>
                <a:off x="5365580" y="2887841"/>
                <a:ext cx="389594" cy="224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r>
                            <a:rPr lang="en-GB" sz="1400" i="1">
                              <a:solidFill>
                                <a:srgbClr val="FFC000"/>
                              </a:solidFill>
                              <a:latin typeface="Cambria Math" panose="02040503050406030204" pitchFamily="18" charset="0"/>
                            </a:rPr>
                            <m:t>𝑏</m:t>
                          </m:r>
                          <m:r>
                            <a:rPr lang="en-GB" sz="1400" i="1">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𝑏</m:t>
                          </m:r>
                        </m:sub>
                      </m:sSub>
                    </m:oMath>
                  </m:oMathPara>
                </a14:m>
                <a:endParaRPr lang="en-GB" sz="1400" dirty="0">
                  <a:solidFill>
                    <a:srgbClr val="FFC000"/>
                  </a:solidFill>
                </a:endParaRPr>
              </a:p>
            </p:txBody>
          </p:sp>
        </mc:Choice>
        <mc:Fallback xmlns="">
          <p:sp>
            <p:nvSpPr>
              <p:cNvPr id="169" name="TextBox 168">
                <a:extLst>
                  <a:ext uri="{FF2B5EF4-FFF2-40B4-BE49-F238E27FC236}">
                    <a16:creationId xmlns:a16="http://schemas.microsoft.com/office/drawing/2014/main" id="{1A248C9C-A15B-8E47-83E7-5D0AF100B704}"/>
                  </a:ext>
                </a:extLst>
              </p:cNvPr>
              <p:cNvSpPr txBox="1">
                <a:spLocks noRot="1" noChangeAspect="1" noMove="1" noResize="1" noEditPoints="1" noAdjustHandles="1" noChangeArrowheads="1" noChangeShapeType="1" noTextEdit="1"/>
              </p:cNvSpPr>
              <p:nvPr/>
            </p:nvSpPr>
            <p:spPr>
              <a:xfrm>
                <a:off x="5365580" y="2887841"/>
                <a:ext cx="389594" cy="224870"/>
              </a:xfrm>
              <a:prstGeom prst="rect">
                <a:avLst/>
              </a:prstGeom>
              <a:blipFill>
                <a:blip r:embed="rId39"/>
                <a:stretch>
                  <a:fillRect l="-3125" r="-3125"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2BC8E2E9-87F2-ED4F-BDCA-BADA0F271729}"/>
                  </a:ext>
                </a:extLst>
              </p:cNvPr>
              <p:cNvSpPr txBox="1"/>
              <p:nvPr/>
            </p:nvSpPr>
            <p:spPr>
              <a:xfrm>
                <a:off x="3077510" y="3525699"/>
                <a:ext cx="498919"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sSub>
                            <m:sSubPr>
                              <m:ctrlPr>
                                <a:rPr lang="en-GB" sz="1400" i="1">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r>
                                <a:rPr lang="en-GB" sz="1400" i="1">
                                  <a:solidFill>
                                    <a:srgbClr val="FFC000"/>
                                  </a:solidFill>
                                  <a:latin typeface="Cambria Math" panose="02040503050406030204" pitchFamily="18" charset="0"/>
                                </a:rPr>
                                <m:t>1</m:t>
                              </m:r>
                            </m:sub>
                          </m:sSub>
                          <m:r>
                            <a:rPr lang="en-GB" sz="1400" i="1">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𝑏</m:t>
                          </m:r>
                        </m:sub>
                      </m:sSub>
                    </m:oMath>
                  </m:oMathPara>
                </a14:m>
                <a:endParaRPr lang="en-GB" sz="1400" dirty="0">
                  <a:solidFill>
                    <a:srgbClr val="FFC000"/>
                  </a:solidFill>
                </a:endParaRPr>
              </a:p>
            </p:txBody>
          </p:sp>
        </mc:Choice>
        <mc:Fallback xmlns="">
          <p:sp>
            <p:nvSpPr>
              <p:cNvPr id="170" name="TextBox 169">
                <a:extLst>
                  <a:ext uri="{FF2B5EF4-FFF2-40B4-BE49-F238E27FC236}">
                    <a16:creationId xmlns:a16="http://schemas.microsoft.com/office/drawing/2014/main" id="{2BC8E2E9-87F2-ED4F-BDCA-BADA0F271729}"/>
                  </a:ext>
                </a:extLst>
              </p:cNvPr>
              <p:cNvSpPr txBox="1">
                <a:spLocks noRot="1" noChangeAspect="1" noMove="1" noResize="1" noEditPoints="1" noAdjustHandles="1" noChangeArrowheads="1" noChangeShapeType="1" noTextEdit="1"/>
              </p:cNvSpPr>
              <p:nvPr/>
            </p:nvSpPr>
            <p:spPr>
              <a:xfrm>
                <a:off x="3077510" y="3525699"/>
                <a:ext cx="498919" cy="233910"/>
              </a:xfrm>
              <a:prstGeom prst="rect">
                <a:avLst/>
              </a:prstGeom>
              <a:blipFill>
                <a:blip r:embed="rId40"/>
                <a:stretch>
                  <a:fillRect l="-2439"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5D133406-366C-C248-B34A-E1DD8D878AD4}"/>
                  </a:ext>
                </a:extLst>
              </p:cNvPr>
              <p:cNvSpPr txBox="1"/>
              <p:nvPr/>
            </p:nvSpPr>
            <p:spPr>
              <a:xfrm>
                <a:off x="3065569" y="3842711"/>
                <a:ext cx="498919"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sSub>
                            <m:sSubPr>
                              <m:ctrlPr>
                                <a:rPr lang="en-GB" sz="1400" i="1">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r>
                                <a:rPr lang="en-GB" sz="1400" i="1">
                                  <a:solidFill>
                                    <a:srgbClr val="FFC000"/>
                                  </a:solidFill>
                                  <a:latin typeface="Cambria Math" panose="02040503050406030204" pitchFamily="18" charset="0"/>
                                </a:rPr>
                                <m:t>2</m:t>
                              </m:r>
                            </m:sub>
                          </m:sSub>
                          <m:r>
                            <a:rPr lang="en-GB" sz="1400" i="1">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𝑏</m:t>
                          </m:r>
                        </m:sub>
                      </m:sSub>
                    </m:oMath>
                  </m:oMathPara>
                </a14:m>
                <a:endParaRPr lang="en-GB" sz="1400" dirty="0">
                  <a:solidFill>
                    <a:srgbClr val="FFC000"/>
                  </a:solidFill>
                </a:endParaRPr>
              </a:p>
            </p:txBody>
          </p:sp>
        </mc:Choice>
        <mc:Fallback xmlns="">
          <p:sp>
            <p:nvSpPr>
              <p:cNvPr id="171" name="TextBox 170">
                <a:extLst>
                  <a:ext uri="{FF2B5EF4-FFF2-40B4-BE49-F238E27FC236}">
                    <a16:creationId xmlns:a16="http://schemas.microsoft.com/office/drawing/2014/main" id="{5D133406-366C-C248-B34A-E1DD8D878AD4}"/>
                  </a:ext>
                </a:extLst>
              </p:cNvPr>
              <p:cNvSpPr txBox="1">
                <a:spLocks noRot="1" noChangeAspect="1" noMove="1" noResize="1" noEditPoints="1" noAdjustHandles="1" noChangeArrowheads="1" noChangeShapeType="1" noTextEdit="1"/>
              </p:cNvSpPr>
              <p:nvPr/>
            </p:nvSpPr>
            <p:spPr>
              <a:xfrm>
                <a:off x="3065569" y="3842711"/>
                <a:ext cx="498919" cy="233910"/>
              </a:xfrm>
              <a:prstGeom prst="rect">
                <a:avLst/>
              </a:prstGeom>
              <a:blipFill>
                <a:blip r:embed="rId41"/>
                <a:stretch>
                  <a:fillRect l="-2439"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E9FA44A6-7FDA-844F-AB14-2DB277108EF1}"/>
                  </a:ext>
                </a:extLst>
              </p:cNvPr>
              <p:cNvSpPr txBox="1"/>
              <p:nvPr/>
            </p:nvSpPr>
            <p:spPr>
              <a:xfrm>
                <a:off x="6023207" y="3625595"/>
                <a:ext cx="498919"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sSub>
                            <m:sSubPr>
                              <m:ctrlPr>
                                <a:rPr lang="en-GB" sz="1400" i="1">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r>
                                <a:rPr lang="en-GB" sz="1400" i="1">
                                  <a:solidFill>
                                    <a:srgbClr val="FFC000"/>
                                  </a:solidFill>
                                  <a:latin typeface="Cambria Math" panose="02040503050406030204" pitchFamily="18" charset="0"/>
                                </a:rPr>
                                <m:t>1</m:t>
                              </m:r>
                            </m:sub>
                          </m:sSub>
                          <m:r>
                            <a:rPr lang="en-GB" sz="1400" i="1">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𝑏</m:t>
                          </m:r>
                        </m:sub>
                      </m:sSub>
                    </m:oMath>
                  </m:oMathPara>
                </a14:m>
                <a:endParaRPr lang="en-GB" sz="1400" dirty="0">
                  <a:solidFill>
                    <a:srgbClr val="FFC000"/>
                  </a:solidFill>
                </a:endParaRPr>
              </a:p>
            </p:txBody>
          </p:sp>
        </mc:Choice>
        <mc:Fallback xmlns="">
          <p:sp>
            <p:nvSpPr>
              <p:cNvPr id="172" name="TextBox 171">
                <a:extLst>
                  <a:ext uri="{FF2B5EF4-FFF2-40B4-BE49-F238E27FC236}">
                    <a16:creationId xmlns:a16="http://schemas.microsoft.com/office/drawing/2014/main" id="{E9FA44A6-7FDA-844F-AB14-2DB277108EF1}"/>
                  </a:ext>
                </a:extLst>
              </p:cNvPr>
              <p:cNvSpPr txBox="1">
                <a:spLocks noRot="1" noChangeAspect="1" noMove="1" noResize="1" noEditPoints="1" noAdjustHandles="1" noChangeArrowheads="1" noChangeShapeType="1" noTextEdit="1"/>
              </p:cNvSpPr>
              <p:nvPr/>
            </p:nvSpPr>
            <p:spPr>
              <a:xfrm>
                <a:off x="6023207" y="3625595"/>
                <a:ext cx="498919" cy="233910"/>
              </a:xfrm>
              <a:prstGeom prst="rect">
                <a:avLst/>
              </a:prstGeom>
              <a:blipFill>
                <a:blip r:embed="rId42"/>
                <a:stretch>
                  <a:fillRect l="-2439"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17341F6C-6C02-E84B-B21C-4E8640B934C4}"/>
                  </a:ext>
                </a:extLst>
              </p:cNvPr>
              <p:cNvSpPr txBox="1"/>
              <p:nvPr/>
            </p:nvSpPr>
            <p:spPr>
              <a:xfrm>
                <a:off x="6023207" y="3839656"/>
                <a:ext cx="498919"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sSub>
                            <m:sSubPr>
                              <m:ctrlPr>
                                <a:rPr lang="en-GB" sz="1400" i="1">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r>
                                <a:rPr lang="en-GB" sz="1400" i="1">
                                  <a:solidFill>
                                    <a:srgbClr val="FFC000"/>
                                  </a:solidFill>
                                  <a:latin typeface="Cambria Math" panose="02040503050406030204" pitchFamily="18" charset="0"/>
                                </a:rPr>
                                <m:t>2</m:t>
                              </m:r>
                            </m:sub>
                          </m:sSub>
                          <m:r>
                            <a:rPr lang="en-GB" sz="1400" i="1">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𝑏</m:t>
                          </m:r>
                        </m:sub>
                      </m:sSub>
                    </m:oMath>
                  </m:oMathPara>
                </a14:m>
                <a:endParaRPr lang="en-GB" sz="1400" dirty="0">
                  <a:solidFill>
                    <a:srgbClr val="FFC000"/>
                  </a:solidFill>
                </a:endParaRPr>
              </a:p>
            </p:txBody>
          </p:sp>
        </mc:Choice>
        <mc:Fallback xmlns="">
          <p:sp>
            <p:nvSpPr>
              <p:cNvPr id="173" name="TextBox 172">
                <a:extLst>
                  <a:ext uri="{FF2B5EF4-FFF2-40B4-BE49-F238E27FC236}">
                    <a16:creationId xmlns:a16="http://schemas.microsoft.com/office/drawing/2014/main" id="{17341F6C-6C02-E84B-B21C-4E8640B934C4}"/>
                  </a:ext>
                </a:extLst>
              </p:cNvPr>
              <p:cNvSpPr txBox="1">
                <a:spLocks noRot="1" noChangeAspect="1" noMove="1" noResize="1" noEditPoints="1" noAdjustHandles="1" noChangeArrowheads="1" noChangeShapeType="1" noTextEdit="1"/>
              </p:cNvSpPr>
              <p:nvPr/>
            </p:nvSpPr>
            <p:spPr>
              <a:xfrm>
                <a:off x="6023207" y="3839656"/>
                <a:ext cx="498919" cy="233910"/>
              </a:xfrm>
              <a:prstGeom prst="rect">
                <a:avLst/>
              </a:prstGeom>
              <a:blipFill>
                <a:blip r:embed="rId43"/>
                <a:stretch>
                  <a:fillRect l="-2439"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49FCCC39-6B3A-0146-ACA4-35D1397B40A2}"/>
                  </a:ext>
                </a:extLst>
              </p:cNvPr>
              <p:cNvSpPr txBox="1"/>
              <p:nvPr/>
            </p:nvSpPr>
            <p:spPr>
              <a:xfrm>
                <a:off x="8821461" y="3628540"/>
                <a:ext cx="498919"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sSub>
                            <m:sSubPr>
                              <m:ctrlPr>
                                <a:rPr lang="en-GB" sz="1400" i="1">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r>
                                <a:rPr lang="en-GB" sz="1400" i="1">
                                  <a:solidFill>
                                    <a:srgbClr val="FFC000"/>
                                  </a:solidFill>
                                  <a:latin typeface="Cambria Math" panose="02040503050406030204" pitchFamily="18" charset="0"/>
                                </a:rPr>
                                <m:t>1</m:t>
                              </m:r>
                            </m:sub>
                          </m:sSub>
                          <m:r>
                            <a:rPr lang="en-GB" sz="1400" i="1">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𝑏</m:t>
                          </m:r>
                        </m:sub>
                      </m:sSub>
                    </m:oMath>
                  </m:oMathPara>
                </a14:m>
                <a:endParaRPr lang="en-GB" sz="1400" dirty="0">
                  <a:solidFill>
                    <a:srgbClr val="FFC000"/>
                  </a:solidFill>
                </a:endParaRPr>
              </a:p>
            </p:txBody>
          </p:sp>
        </mc:Choice>
        <mc:Fallback xmlns="">
          <p:sp>
            <p:nvSpPr>
              <p:cNvPr id="174" name="TextBox 173">
                <a:extLst>
                  <a:ext uri="{FF2B5EF4-FFF2-40B4-BE49-F238E27FC236}">
                    <a16:creationId xmlns:a16="http://schemas.microsoft.com/office/drawing/2014/main" id="{49FCCC39-6B3A-0146-ACA4-35D1397B40A2}"/>
                  </a:ext>
                </a:extLst>
              </p:cNvPr>
              <p:cNvSpPr txBox="1">
                <a:spLocks noRot="1" noChangeAspect="1" noMove="1" noResize="1" noEditPoints="1" noAdjustHandles="1" noChangeArrowheads="1" noChangeShapeType="1" noTextEdit="1"/>
              </p:cNvSpPr>
              <p:nvPr/>
            </p:nvSpPr>
            <p:spPr>
              <a:xfrm>
                <a:off x="8821461" y="3628540"/>
                <a:ext cx="498919" cy="233910"/>
              </a:xfrm>
              <a:prstGeom prst="rect">
                <a:avLst/>
              </a:prstGeom>
              <a:blipFill>
                <a:blip r:embed="rId44"/>
                <a:stretch>
                  <a:fillRect l="-5000"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814032CF-9E32-5142-B058-33D6E739C4C2}"/>
                  </a:ext>
                </a:extLst>
              </p:cNvPr>
              <p:cNvSpPr txBox="1"/>
              <p:nvPr/>
            </p:nvSpPr>
            <p:spPr>
              <a:xfrm>
                <a:off x="8821461" y="3842601"/>
                <a:ext cx="498919"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sSub>
                            <m:sSubPr>
                              <m:ctrlPr>
                                <a:rPr lang="en-GB" sz="1400" i="1">
                                  <a:solidFill>
                                    <a:srgbClr val="FFC000"/>
                                  </a:solidFill>
                                  <a:latin typeface="Cambria Math" panose="02040503050406030204" pitchFamily="18" charset="0"/>
                                </a:rPr>
                              </m:ctrlPr>
                            </m:sSubPr>
                            <m:e>
                              <m:r>
                                <a:rPr lang="en-GB" sz="1400" i="1">
                                  <a:solidFill>
                                    <a:srgbClr val="FFC000"/>
                                  </a:solidFill>
                                  <a:latin typeface="Cambria Math" panose="02040503050406030204" pitchFamily="18" charset="0"/>
                                </a:rPr>
                                <m:t>𝑚</m:t>
                              </m:r>
                            </m:e>
                            <m:sub>
                              <m:r>
                                <a:rPr lang="en-GB" sz="1400" i="1">
                                  <a:solidFill>
                                    <a:srgbClr val="FFC000"/>
                                  </a:solidFill>
                                  <a:latin typeface="Cambria Math" panose="02040503050406030204" pitchFamily="18" charset="0"/>
                                </a:rPr>
                                <m:t>2</m:t>
                              </m:r>
                            </m:sub>
                          </m:sSub>
                          <m:r>
                            <a:rPr lang="en-GB" sz="1400" i="1">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𝑏</m:t>
                          </m:r>
                        </m:sub>
                      </m:sSub>
                    </m:oMath>
                  </m:oMathPara>
                </a14:m>
                <a:endParaRPr lang="en-GB" sz="1400" dirty="0">
                  <a:solidFill>
                    <a:srgbClr val="FFC000"/>
                  </a:solidFill>
                </a:endParaRPr>
              </a:p>
            </p:txBody>
          </p:sp>
        </mc:Choice>
        <mc:Fallback xmlns="">
          <p:sp>
            <p:nvSpPr>
              <p:cNvPr id="175" name="TextBox 174">
                <a:extLst>
                  <a:ext uri="{FF2B5EF4-FFF2-40B4-BE49-F238E27FC236}">
                    <a16:creationId xmlns:a16="http://schemas.microsoft.com/office/drawing/2014/main" id="{814032CF-9E32-5142-B058-33D6E739C4C2}"/>
                  </a:ext>
                </a:extLst>
              </p:cNvPr>
              <p:cNvSpPr txBox="1">
                <a:spLocks noRot="1" noChangeAspect="1" noMove="1" noResize="1" noEditPoints="1" noAdjustHandles="1" noChangeArrowheads="1" noChangeShapeType="1" noTextEdit="1"/>
              </p:cNvSpPr>
              <p:nvPr/>
            </p:nvSpPr>
            <p:spPr>
              <a:xfrm>
                <a:off x="8821461" y="3842601"/>
                <a:ext cx="498919" cy="233910"/>
              </a:xfrm>
              <a:prstGeom prst="rect">
                <a:avLst/>
              </a:prstGeom>
              <a:blipFill>
                <a:blip r:embed="rId45"/>
                <a:stretch>
                  <a:fillRect l="-5000" b="-10526"/>
                </a:stretch>
              </a:blipFill>
            </p:spPr>
            <p:txBody>
              <a:bodyPr/>
              <a:lstStyle/>
              <a:p>
                <a:r>
                  <a:rPr lang="en-GB">
                    <a:noFill/>
                  </a:rPr>
                  <a:t> </a:t>
                </a:r>
              </a:p>
            </p:txBody>
          </p:sp>
        </mc:Fallback>
      </mc:AlternateContent>
    </p:spTree>
    <p:extLst>
      <p:ext uri="{BB962C8B-B14F-4D97-AF65-F5344CB8AC3E}">
        <p14:creationId xmlns:p14="http://schemas.microsoft.com/office/powerpoint/2010/main" val="18319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4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1.66667E-6 -0.00023 L -1.66667E-6 0.02963 " pathEditMode="relative" rAng="0" ptsTypes="AA">
                                      <p:cBhvr>
                                        <p:cTn id="22" dur="2000" fill="hold"/>
                                        <p:tgtEl>
                                          <p:spTgt spid="48"/>
                                        </p:tgtEl>
                                        <p:attrNameLst>
                                          <p:attrName>ppt_x</p:attrName>
                                          <p:attrName>ppt_y</p:attrName>
                                        </p:attrNameLst>
                                      </p:cBhvr>
                                      <p:rCtr x="0" y="1481"/>
                                    </p:animMotion>
                                  </p:childTnLst>
                                </p:cTn>
                              </p:par>
                              <p:par>
                                <p:cTn id="23" presetID="0" presetClass="path" presetSubtype="0" accel="50000" decel="50000" fill="hold" grpId="0" nodeType="withEffect">
                                  <p:stCondLst>
                                    <p:cond delay="0"/>
                                  </p:stCondLst>
                                  <p:childTnLst>
                                    <p:animMotion origin="layout" path="M -4.375E-6 1.48148E-6 L -0.04362 -0.0169 " pathEditMode="relative" rAng="0" ptsTypes="AA">
                                      <p:cBhvr>
                                        <p:cTn id="24" dur="2000" fill="hold"/>
                                        <p:tgtEl>
                                          <p:spTgt spid="144"/>
                                        </p:tgtEl>
                                        <p:attrNameLst>
                                          <p:attrName>ppt_x</p:attrName>
                                          <p:attrName>ppt_y</p:attrName>
                                        </p:attrNameLst>
                                      </p:cBhvr>
                                      <p:rCtr x="-2187" y="-856"/>
                                    </p:animMotion>
                                  </p:childTnLst>
                                </p:cTn>
                              </p:par>
                              <p:par>
                                <p:cTn id="25" presetID="0" presetClass="path" presetSubtype="0" accel="50000" decel="50000" fill="hold" grpId="0" nodeType="withEffect">
                                  <p:stCondLst>
                                    <p:cond delay="0"/>
                                  </p:stCondLst>
                                  <p:childTnLst>
                                    <p:animMotion origin="layout" path="M -1.25E-6 1.11022E-16 L 0.05417 -0.01713 " pathEditMode="relative" rAng="0" ptsTypes="AA">
                                      <p:cBhvr>
                                        <p:cTn id="26" dur="2000" fill="hold"/>
                                        <p:tgtEl>
                                          <p:spTgt spid="141"/>
                                        </p:tgtEl>
                                        <p:attrNameLst>
                                          <p:attrName>ppt_x</p:attrName>
                                          <p:attrName>ppt_y</p:attrName>
                                        </p:attrNameLst>
                                      </p:cBhvr>
                                      <p:rCtr x="2708" y="-856"/>
                                    </p:animMotion>
                                  </p:childTnLst>
                                </p:cTn>
                              </p:par>
                              <p:par>
                                <p:cTn id="27" presetID="0" presetClass="path" presetSubtype="0" accel="50000" decel="50000" fill="hold" grpId="0" nodeType="withEffect">
                                  <p:stCondLst>
                                    <p:cond delay="0"/>
                                  </p:stCondLst>
                                  <p:childTnLst>
                                    <p:animMotion origin="layout" path="M 4.79167E-6 1.11022E-16 L -0.02787 -0.02037 " pathEditMode="relative" rAng="0" ptsTypes="AA">
                                      <p:cBhvr>
                                        <p:cTn id="28" dur="2000" fill="hold"/>
                                        <p:tgtEl>
                                          <p:spTgt spid="142"/>
                                        </p:tgtEl>
                                        <p:attrNameLst>
                                          <p:attrName>ppt_x</p:attrName>
                                          <p:attrName>ppt_y</p:attrName>
                                        </p:attrNameLst>
                                      </p:cBhvr>
                                      <p:rCtr x="-1393" y="-1019"/>
                                    </p:animMotion>
                                  </p:childTnLst>
                                </p:cTn>
                              </p:par>
                              <p:par>
                                <p:cTn id="29" presetID="0" presetClass="path" presetSubtype="0" accel="50000" decel="50000" fill="hold" grpId="0" nodeType="withEffect">
                                  <p:stCondLst>
                                    <p:cond delay="0"/>
                                  </p:stCondLst>
                                  <p:childTnLst>
                                    <p:animMotion origin="layout" path="M -1.875E-6 -4.44444E-6 L 0.03893 -0.02106 " pathEditMode="relative" rAng="0" ptsTypes="AA">
                                      <p:cBhvr>
                                        <p:cTn id="30" dur="2000" fill="hold"/>
                                        <p:tgtEl>
                                          <p:spTgt spid="134"/>
                                        </p:tgtEl>
                                        <p:attrNameLst>
                                          <p:attrName>ppt_x</p:attrName>
                                          <p:attrName>ppt_y</p:attrName>
                                        </p:attrNameLst>
                                      </p:cBhvr>
                                      <p:rCtr x="1940" y="-1065"/>
                                    </p:animMotion>
                                  </p:childTnLst>
                                </p:cTn>
                              </p:par>
                              <p:par>
                                <p:cTn id="31" presetID="0" presetClass="path" presetSubtype="0" accel="50000" decel="50000" fill="hold" grpId="0" nodeType="withEffect">
                                  <p:stCondLst>
                                    <p:cond delay="0"/>
                                  </p:stCondLst>
                                  <p:childTnLst>
                                    <p:animMotion origin="layout" path="M 4.79167E-6 -2.22222E-6 L 0.05364 -0.1456 " pathEditMode="relative" rAng="0" ptsTypes="AA">
                                      <p:cBhvr>
                                        <p:cTn id="32" dur="2000" fill="hold"/>
                                        <p:tgtEl>
                                          <p:spTgt spid="140"/>
                                        </p:tgtEl>
                                        <p:attrNameLst>
                                          <p:attrName>ppt_x</p:attrName>
                                          <p:attrName>ppt_y</p:attrName>
                                        </p:attrNameLst>
                                      </p:cBhvr>
                                      <p:rCtr x="2682" y="-7292"/>
                                    </p:animMotion>
                                  </p:childTnLst>
                                </p:cTn>
                              </p:par>
                              <p:par>
                                <p:cTn id="33" presetID="0" presetClass="path" presetSubtype="0" accel="50000" decel="50000" fill="hold" grpId="0" nodeType="withEffect">
                                  <p:stCondLst>
                                    <p:cond delay="0"/>
                                  </p:stCondLst>
                                  <p:childTnLst>
                                    <p:animMotion origin="layout" path="M 3.95833E-6 2.22222E-6 L -0.04245 -0.14398 " pathEditMode="relative" rAng="0" ptsTypes="AA">
                                      <p:cBhvr>
                                        <p:cTn id="34" dur="2000" fill="hold"/>
                                        <p:tgtEl>
                                          <p:spTgt spid="143"/>
                                        </p:tgtEl>
                                        <p:attrNameLst>
                                          <p:attrName>ppt_x</p:attrName>
                                          <p:attrName>ppt_y</p:attrName>
                                        </p:attrNameLst>
                                      </p:cBhvr>
                                      <p:rCtr x="-2122" y="-7199"/>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1" nodeType="clickEffect">
                                  <p:stCondLst>
                                    <p:cond delay="0"/>
                                  </p:stCondLst>
                                  <p:childTnLst>
                                    <p:animMotion origin="layout" path="M -4.375E-6 -2.22222E-6 L -0.14895 -0.05601 " pathEditMode="relative" rAng="0" ptsTypes="AA">
                                      <p:cBhvr>
                                        <p:cTn id="46" dur="2000" fill="hold"/>
                                        <p:tgtEl>
                                          <p:spTgt spid="51"/>
                                        </p:tgtEl>
                                        <p:attrNameLst>
                                          <p:attrName>ppt_x</p:attrName>
                                          <p:attrName>ppt_y</p:attrName>
                                        </p:attrNameLst>
                                      </p:cBhvr>
                                      <p:rCtr x="-7448" y="-2870"/>
                                    </p:animMotion>
                                  </p:childTnLst>
                                </p:cTn>
                              </p:par>
                              <p:par>
                                <p:cTn id="47" presetID="0" presetClass="path" presetSubtype="0" accel="50000" decel="50000" fill="hold" grpId="1" nodeType="withEffect">
                                  <p:stCondLst>
                                    <p:cond delay="0"/>
                                  </p:stCondLst>
                                  <p:childTnLst>
                                    <p:animMotion origin="layout" path="M 3.33333E-6 1.11111E-6 L 0.16106 -0.08472 " pathEditMode="relative" rAng="0" ptsTypes="AA">
                                      <p:cBhvr>
                                        <p:cTn id="48" dur="2000" fill="hold"/>
                                        <p:tgtEl>
                                          <p:spTgt spid="49"/>
                                        </p:tgtEl>
                                        <p:attrNameLst>
                                          <p:attrName>ppt_x</p:attrName>
                                          <p:attrName>ppt_y</p:attrName>
                                        </p:attrNameLst>
                                      </p:cBhvr>
                                      <p:rCtr x="8047" y="-4236"/>
                                    </p:animMotion>
                                  </p:childTnLst>
                                </p:cTn>
                              </p:par>
                              <p:par>
                                <p:cTn id="49" presetID="0" presetClass="path" presetSubtype="0" accel="50000" decel="50000" fill="hold" grpId="1" nodeType="withEffect">
                                  <p:stCondLst>
                                    <p:cond delay="0"/>
                                  </p:stCondLst>
                                  <p:childTnLst>
                                    <p:animMotion origin="layout" path="M -1.45833E-6 -1.85185E-6 L 0.00013 -0.03079 " pathEditMode="relative" rAng="0" ptsTypes="AA">
                                      <p:cBhvr>
                                        <p:cTn id="50" dur="2000" fill="hold"/>
                                        <p:tgtEl>
                                          <p:spTgt spid="50"/>
                                        </p:tgtEl>
                                        <p:attrNameLst>
                                          <p:attrName>ppt_x</p:attrName>
                                          <p:attrName>ppt_y</p:attrName>
                                        </p:attrNameLst>
                                      </p:cBhvr>
                                      <p:rCtr x="0" y="-1551"/>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66"/>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167"/>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68"/>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16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0" nodeType="clickEffect">
                                  <p:stCondLst>
                                    <p:cond delay="0"/>
                                  </p:stCondLst>
                                  <p:childTnLst>
                                    <p:animMotion origin="layout" path="M -4.16667E-7 4.81481E-6 L 0.21784 -0.09098 " pathEditMode="relative" rAng="0" ptsTypes="AA">
                                      <p:cBhvr>
                                        <p:cTn id="64" dur="2000" fill="hold"/>
                                        <p:tgtEl>
                                          <p:spTgt spid="166"/>
                                        </p:tgtEl>
                                        <p:attrNameLst>
                                          <p:attrName>ppt_x</p:attrName>
                                          <p:attrName>ppt_y</p:attrName>
                                        </p:attrNameLst>
                                      </p:cBhvr>
                                      <p:rCtr x="10885" y="-4560"/>
                                    </p:animMotion>
                                  </p:childTnLst>
                                </p:cTn>
                              </p:par>
                              <p:par>
                                <p:cTn id="65" presetID="0" presetClass="path" presetSubtype="0" accel="50000" decel="50000" fill="hold" grpId="0" nodeType="withEffect">
                                  <p:stCondLst>
                                    <p:cond delay="0"/>
                                  </p:stCondLst>
                                  <p:childTnLst>
                                    <p:animMotion origin="layout" path="M 1.45833E-6 -3.7037E-6 L 0.01393 0.16667 " pathEditMode="relative" rAng="0" ptsTypes="AA">
                                      <p:cBhvr>
                                        <p:cTn id="66" dur="2000" fill="hold"/>
                                        <p:tgtEl>
                                          <p:spTgt spid="167"/>
                                        </p:tgtEl>
                                        <p:attrNameLst>
                                          <p:attrName>ppt_x</p:attrName>
                                          <p:attrName>ppt_y</p:attrName>
                                        </p:attrNameLst>
                                      </p:cBhvr>
                                      <p:rCtr x="690" y="8333"/>
                                    </p:animMotion>
                                  </p:childTnLst>
                                </p:cTn>
                              </p:par>
                              <p:par>
                                <p:cTn id="67" presetID="0" presetClass="path" presetSubtype="0" accel="50000" decel="50000" fill="hold" grpId="0" nodeType="withEffect">
                                  <p:stCondLst>
                                    <p:cond delay="0"/>
                                  </p:stCondLst>
                                  <p:childTnLst>
                                    <p:animMotion origin="layout" path="M 2.5E-6 -2.96296E-6 L 0.25013 0.12639 " pathEditMode="relative" rAng="0" ptsTypes="AA">
                                      <p:cBhvr>
                                        <p:cTn id="68" dur="2000" fill="hold"/>
                                        <p:tgtEl>
                                          <p:spTgt spid="168"/>
                                        </p:tgtEl>
                                        <p:attrNameLst>
                                          <p:attrName>ppt_x</p:attrName>
                                          <p:attrName>ppt_y</p:attrName>
                                        </p:attrNameLst>
                                      </p:cBhvr>
                                      <p:rCtr x="12500" y="6319"/>
                                    </p:animMotion>
                                  </p:childTnLst>
                                </p:cTn>
                              </p:par>
                              <p:par>
                                <p:cTn id="69" presetID="0" presetClass="path" presetSubtype="0" accel="50000" decel="50000" fill="hold" grpId="0" nodeType="withEffect">
                                  <p:stCondLst>
                                    <p:cond delay="0"/>
                                  </p:stCondLst>
                                  <p:childTnLst>
                                    <p:animMotion origin="layout" path="M 4.16667E-7 5.55112E-17 L 0.43828 0.1294 " pathEditMode="relative" rAng="0" ptsTypes="AA">
                                      <p:cBhvr>
                                        <p:cTn id="70" dur="2000" fill="hold"/>
                                        <p:tgtEl>
                                          <p:spTgt spid="169"/>
                                        </p:tgtEl>
                                        <p:attrNameLst>
                                          <p:attrName>ppt_x</p:attrName>
                                          <p:attrName>ppt_y</p:attrName>
                                        </p:attrNameLst>
                                      </p:cBhvr>
                                      <p:rCtr x="21914" y="6458"/>
                                    </p:animMotion>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170"/>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171"/>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72"/>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173"/>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74"/>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17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0" presetClass="path" presetSubtype="0" accel="50000" decel="50000" fill="hold" grpId="0" nodeType="clickEffect">
                                  <p:stCondLst>
                                    <p:cond delay="0"/>
                                  </p:stCondLst>
                                  <p:childTnLst>
                                    <p:animMotion origin="layout" path="M -3.125E-6 -1.85185E-6 L -0.01979 0.21412 " pathEditMode="relative" rAng="0" ptsTypes="AA">
                                      <p:cBhvr>
                                        <p:cTn id="88" dur="2000" fill="hold"/>
                                        <p:tgtEl>
                                          <p:spTgt spid="172"/>
                                        </p:tgtEl>
                                        <p:attrNameLst>
                                          <p:attrName>ppt_x</p:attrName>
                                          <p:attrName>ppt_y</p:attrName>
                                        </p:attrNameLst>
                                      </p:cBhvr>
                                      <p:rCtr x="-990" y="10694"/>
                                    </p:animMotion>
                                  </p:childTnLst>
                                </p:cTn>
                              </p:par>
                              <p:par>
                                <p:cTn id="89" presetID="0" presetClass="path" presetSubtype="0" accel="50000" decel="50000" fill="hold" grpId="0" nodeType="withEffect">
                                  <p:stCondLst>
                                    <p:cond delay="0"/>
                                  </p:stCondLst>
                                  <p:childTnLst>
                                    <p:animMotion origin="layout" path="M 3.33333E-6 1.48148E-6 L -0.04401 0.10278 " pathEditMode="relative" rAng="0" ptsTypes="AA">
                                      <p:cBhvr>
                                        <p:cTn id="90" dur="2000" fill="hold"/>
                                        <p:tgtEl>
                                          <p:spTgt spid="170"/>
                                        </p:tgtEl>
                                        <p:attrNameLst>
                                          <p:attrName>ppt_x</p:attrName>
                                          <p:attrName>ppt_y</p:attrName>
                                        </p:attrNameLst>
                                      </p:cBhvr>
                                      <p:rCtr x="-2201" y="5139"/>
                                    </p:animMotion>
                                  </p:childTnLst>
                                </p:cTn>
                              </p:par>
                              <p:par>
                                <p:cTn id="91" presetID="0" presetClass="path" presetSubtype="0" accel="50000" decel="50000" fill="hold" grpId="0" nodeType="withEffect">
                                  <p:stCondLst>
                                    <p:cond delay="0"/>
                                  </p:stCondLst>
                                  <p:childTnLst>
                                    <p:animMotion origin="layout" path="M 5E-6 -4.81481E-6 L 0.12917 0.06436 " pathEditMode="relative" rAng="0" ptsTypes="AA">
                                      <p:cBhvr>
                                        <p:cTn id="92" dur="2000" fill="hold"/>
                                        <p:tgtEl>
                                          <p:spTgt spid="171"/>
                                        </p:tgtEl>
                                        <p:attrNameLst>
                                          <p:attrName>ppt_x</p:attrName>
                                          <p:attrName>ppt_y</p:attrName>
                                        </p:attrNameLst>
                                      </p:cBhvr>
                                      <p:rCtr x="6458" y="3218"/>
                                    </p:animMotion>
                                  </p:childTnLst>
                                </p:cTn>
                              </p:par>
                              <p:par>
                                <p:cTn id="93" presetID="0" presetClass="path" presetSubtype="0" accel="50000" decel="50000" fill="hold" grpId="0" nodeType="withEffect">
                                  <p:stCondLst>
                                    <p:cond delay="0"/>
                                  </p:stCondLst>
                                  <p:childTnLst>
                                    <p:animMotion origin="layout" path="M -3.125E-6 -1.85185E-6 L 0.12383 0.1838 " pathEditMode="relative" rAng="0" ptsTypes="AA">
                                      <p:cBhvr>
                                        <p:cTn id="94" dur="2000" fill="hold"/>
                                        <p:tgtEl>
                                          <p:spTgt spid="173"/>
                                        </p:tgtEl>
                                        <p:attrNameLst>
                                          <p:attrName>ppt_x</p:attrName>
                                          <p:attrName>ppt_y</p:attrName>
                                        </p:attrNameLst>
                                      </p:cBhvr>
                                      <p:rCtr x="6185" y="9190"/>
                                    </p:animMotion>
                                  </p:childTnLst>
                                </p:cTn>
                              </p:par>
                              <p:par>
                                <p:cTn id="95" presetID="0" presetClass="path" presetSubtype="0" accel="50000" decel="50000" fill="hold" grpId="0" nodeType="withEffect">
                                  <p:stCondLst>
                                    <p:cond delay="0"/>
                                  </p:stCondLst>
                                  <p:childTnLst>
                                    <p:animMotion origin="layout" path="M -4.16667E-7 -4.81481E-6 L -0.02734 0.08588 " pathEditMode="relative" rAng="0" ptsTypes="AA">
                                      <p:cBhvr>
                                        <p:cTn id="96" dur="2000" fill="hold"/>
                                        <p:tgtEl>
                                          <p:spTgt spid="174"/>
                                        </p:tgtEl>
                                        <p:attrNameLst>
                                          <p:attrName>ppt_x</p:attrName>
                                          <p:attrName>ppt_y</p:attrName>
                                        </p:attrNameLst>
                                      </p:cBhvr>
                                      <p:rCtr x="-1367" y="4282"/>
                                    </p:animMotion>
                                  </p:childTnLst>
                                </p:cTn>
                              </p:par>
                              <p:par>
                                <p:cTn id="97" presetID="0" presetClass="path" presetSubtype="0" accel="50000" decel="50000" fill="hold" grpId="0" nodeType="withEffect">
                                  <p:stCondLst>
                                    <p:cond delay="0"/>
                                  </p:stCondLst>
                                  <p:childTnLst>
                                    <p:animMotion origin="layout" path="M -4.16667E-7 -4.81481E-6 L 0.11068 0.05255 " pathEditMode="relative" rAng="0" ptsTypes="AA">
                                      <p:cBhvr>
                                        <p:cTn id="98" dur="2000" fill="hold"/>
                                        <p:tgtEl>
                                          <p:spTgt spid="175"/>
                                        </p:tgtEl>
                                        <p:attrNameLst>
                                          <p:attrName>ppt_x</p:attrName>
                                          <p:attrName>ppt_y</p:attrName>
                                        </p:attrNameLst>
                                      </p:cBhvr>
                                      <p:rCtr x="5534"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4" grpId="1"/>
      <p:bldP spid="140" grpId="0"/>
      <p:bldP spid="140" grpId="1"/>
      <p:bldP spid="141" grpId="0"/>
      <p:bldP spid="141" grpId="1"/>
      <p:bldP spid="142" grpId="0"/>
      <p:bldP spid="142" grpId="1"/>
      <p:bldP spid="143" grpId="0"/>
      <p:bldP spid="143" grpId="1"/>
      <p:bldP spid="144" grpId="0"/>
      <p:bldP spid="144" grpId="1"/>
      <p:bldP spid="48" grpId="0"/>
      <p:bldP spid="48" grpId="1"/>
      <p:bldP spid="49" grpId="0"/>
      <p:bldP spid="49" grpId="1"/>
      <p:bldP spid="50" grpId="0"/>
      <p:bldP spid="50" grpId="1"/>
      <p:bldP spid="51" grpId="0"/>
      <p:bldP spid="51" grpId="1"/>
      <p:bldP spid="166" grpId="0"/>
      <p:bldP spid="166" grpId="1"/>
      <p:bldP spid="167" grpId="0"/>
      <p:bldP spid="167" grpId="1"/>
      <p:bldP spid="168" grpId="0"/>
      <p:bldP spid="168" grpId="1"/>
      <p:bldP spid="169" grpId="0"/>
      <p:bldP spid="169" grpId="1"/>
      <p:bldP spid="170" grpId="0"/>
      <p:bldP spid="170" grpId="1"/>
      <p:bldP spid="171" grpId="0"/>
      <p:bldP spid="171" grpId="1"/>
      <p:bldP spid="172" grpId="0"/>
      <p:bldP spid="172" grpId="1"/>
      <p:bldP spid="173" grpId="0"/>
      <p:bldP spid="173" grpId="1"/>
      <p:bldP spid="174" grpId="0"/>
      <p:bldP spid="174" grpId="1"/>
      <p:bldP spid="175" grpId="0"/>
      <p:bldP spid="175"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Junction Tree: Symmetry ➝ Inefficiency</a:t>
            </a:r>
          </a:p>
        </p:txBody>
      </p:sp>
      <p:sp>
        <p:nvSpPr>
          <p:cNvPr id="3" name="Content Placeholder 2"/>
          <p:cNvSpPr>
            <a:spLocks noGrp="1"/>
          </p:cNvSpPr>
          <p:nvPr>
            <p:ph idx="1"/>
          </p:nvPr>
        </p:nvSpPr>
        <p:spPr/>
        <p:txBody>
          <a:bodyPr>
            <a:normAutofit/>
          </a:bodyPr>
          <a:lstStyle/>
          <a:p>
            <a:r>
              <a:rPr lang="en-US" sz="2400" dirty="0">
                <a:solidFill>
                  <a:schemeClr val="accent1"/>
                </a:solidFill>
              </a:rPr>
              <a:t>Identical messages incoming</a:t>
            </a:r>
          </a:p>
          <a:p>
            <a:r>
              <a:rPr lang="en-US" sz="2400" dirty="0">
                <a:solidFill>
                  <a:srgbClr val="7030A0"/>
                </a:solidFill>
              </a:rPr>
              <a:t>Information already present</a:t>
            </a:r>
          </a:p>
          <a:p>
            <a:r>
              <a:rPr lang="en-US" sz="2400" dirty="0">
                <a:solidFill>
                  <a:schemeClr val="accent5"/>
                </a:solidFill>
              </a:rPr>
              <a:t>Calculating identical messages </a:t>
            </a:r>
            <a:br>
              <a:rPr lang="en-US" sz="2400" dirty="0">
                <a:solidFill>
                  <a:schemeClr val="accent5"/>
                </a:solidFill>
              </a:rPr>
            </a:br>
            <a:r>
              <a:rPr lang="en-US" sz="2400" dirty="0">
                <a:solidFill>
                  <a:schemeClr val="accent5"/>
                </a:solidFill>
              </a:rPr>
              <a:t>+ sending information partially present</a:t>
            </a:r>
          </a:p>
        </p:txBody>
      </p:sp>
      <p:sp>
        <p:nvSpPr>
          <p:cNvPr id="4" name="Slide Number Placeholder 3"/>
          <p:cNvSpPr>
            <a:spLocks noGrp="1"/>
          </p:cNvSpPr>
          <p:nvPr>
            <p:ph type="sldNum" sz="quarter" idx="4"/>
          </p:nvPr>
        </p:nvSpPr>
        <p:spPr/>
        <p:txBody>
          <a:bodyPr/>
          <a:lstStyle/>
          <a:p>
            <a:fld id="{DB7C4649-800D-CB47-881A-AA04BFFFB18C}" type="slidenum">
              <a:rPr lang="en-US" smtClean="0"/>
              <a:t>68</a:t>
            </a:fld>
            <a:endParaRPr lang="en-US"/>
          </a:p>
        </p:txBody>
      </p:sp>
      <p:sp>
        <p:nvSpPr>
          <p:cNvPr id="8" name="Date Placeholder 7">
            <a:extLst>
              <a:ext uri="{FF2B5EF4-FFF2-40B4-BE49-F238E27FC236}">
                <a16:creationId xmlns:a16="http://schemas.microsoft.com/office/drawing/2014/main" id="{04B4432C-97AE-BF46-B052-6A72DCAE19E7}"/>
              </a:ext>
            </a:extLst>
          </p:cNvPr>
          <p:cNvSpPr>
            <a:spLocks noGrp="1"/>
          </p:cNvSpPr>
          <p:nvPr>
            <p:ph type="dt" sz="half" idx="2"/>
          </p:nvPr>
        </p:nvSpPr>
        <p:spPr/>
        <p:txBody>
          <a:bodyPr/>
          <a:lstStyle/>
          <a:p>
            <a:r>
              <a:rPr lang="en-GB"/>
              <a:t>Exact Inference: LJT</a:t>
            </a:r>
            <a:endParaRPr lang="en-US" dirty="0"/>
          </a:p>
        </p:txBody>
      </p:sp>
      <p:sp>
        <p:nvSpPr>
          <p:cNvPr id="9" name="Footer Placeholder 8">
            <a:extLst>
              <a:ext uri="{FF2B5EF4-FFF2-40B4-BE49-F238E27FC236}">
                <a16:creationId xmlns:a16="http://schemas.microsoft.com/office/drawing/2014/main" id="{158F516B-C145-D841-AF23-02269FABF949}"/>
              </a:ext>
            </a:extLst>
          </p:cNvPr>
          <p:cNvSpPr>
            <a:spLocks noGrp="1"/>
          </p:cNvSpPr>
          <p:nvPr>
            <p:ph type="ftr" sz="quarter" idx="3"/>
          </p:nvPr>
        </p:nvSpPr>
        <p:spPr/>
        <p:txBody>
          <a:bodyPr/>
          <a:lstStyle/>
          <a:p>
            <a:r>
              <a:rPr lang="en-GB"/>
              <a:t>T. Braun - StaRAI</a:t>
            </a:r>
          </a:p>
        </p:txBody>
      </p:sp>
      <p:grpSp>
        <p:nvGrpSpPr>
          <p:cNvPr id="42" name="Group 41">
            <a:extLst>
              <a:ext uri="{FF2B5EF4-FFF2-40B4-BE49-F238E27FC236}">
                <a16:creationId xmlns:a16="http://schemas.microsoft.com/office/drawing/2014/main" id="{F1A83B10-DCE0-AC40-A3FA-043F74E6717E}"/>
              </a:ext>
            </a:extLst>
          </p:cNvPr>
          <p:cNvGrpSpPr/>
          <p:nvPr/>
        </p:nvGrpSpPr>
        <p:grpSpPr>
          <a:xfrm>
            <a:off x="2550040" y="1765829"/>
            <a:ext cx="9281635" cy="4137199"/>
            <a:chOff x="-755053" y="2155710"/>
            <a:chExt cx="9281635" cy="4137199"/>
          </a:xfrm>
        </p:grpSpPr>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2DA0E5D-32E1-B14B-9FA9-0F785199A155}"/>
                    </a:ext>
                  </a:extLst>
                </p:cNvPr>
                <p:cNvSpPr txBox="1"/>
                <p:nvPr/>
              </p:nvSpPr>
              <p:spPr>
                <a:xfrm>
                  <a:off x="4712021" y="2207165"/>
                  <a:ext cx="233204" cy="2189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1</m:t>
                            </m:r>
                          </m:sub>
                          <m:sup>
                            <m:r>
                              <a:rPr lang="en-GB" sz="1400" i="1">
                                <a:solidFill>
                                  <a:schemeClr val="accent1"/>
                                </a:solidFill>
                                <a:latin typeface="Cambria Math" panose="02040503050406030204" pitchFamily="18" charset="0"/>
                              </a:rPr>
                              <m:t>3</m:t>
                            </m:r>
                          </m:sup>
                        </m:sSubSup>
                      </m:oMath>
                    </m:oMathPara>
                  </a14:m>
                  <a:endParaRPr lang="en-GB" sz="1400" dirty="0">
                    <a:solidFill>
                      <a:schemeClr val="accent1"/>
                    </a:solidFill>
                  </a:endParaRPr>
                </a:p>
              </p:txBody>
            </p:sp>
          </mc:Choice>
          <mc:Fallback xmlns="">
            <p:sp>
              <p:nvSpPr>
                <p:cNvPr id="43" name="TextBox 42">
                  <a:extLst>
                    <a:ext uri="{FF2B5EF4-FFF2-40B4-BE49-F238E27FC236}">
                      <a16:creationId xmlns:a16="http://schemas.microsoft.com/office/drawing/2014/main" id="{22DA0E5D-32E1-B14B-9FA9-0F785199A155}"/>
                    </a:ext>
                  </a:extLst>
                </p:cNvPr>
                <p:cNvSpPr txBox="1">
                  <a:spLocks noRot="1" noChangeAspect="1" noMove="1" noResize="1" noEditPoints="1" noAdjustHandles="1" noChangeArrowheads="1" noChangeShapeType="1" noTextEdit="1"/>
                </p:cNvSpPr>
                <p:nvPr/>
              </p:nvSpPr>
              <p:spPr>
                <a:xfrm>
                  <a:off x="4712021" y="2207165"/>
                  <a:ext cx="233204" cy="218906"/>
                </a:xfrm>
                <a:prstGeom prst="rect">
                  <a:avLst/>
                </a:prstGeom>
                <a:blipFill>
                  <a:blip r:embed="rId2"/>
                  <a:stretch>
                    <a:fillRect l="-25000"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9291409-B144-C743-8406-C873B1827E6A}"/>
                    </a:ext>
                  </a:extLst>
                </p:cNvPr>
                <p:cNvSpPr txBox="1"/>
                <p:nvPr/>
              </p:nvSpPr>
              <p:spPr>
                <a:xfrm>
                  <a:off x="4945225" y="2201712"/>
                  <a:ext cx="233204" cy="2169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1</m:t>
                            </m:r>
                          </m:sub>
                          <m:sup>
                            <m:r>
                              <a:rPr lang="en-GB" sz="1400" i="1">
                                <a:solidFill>
                                  <a:schemeClr val="accent1"/>
                                </a:solidFill>
                                <a:latin typeface="Cambria Math" panose="02040503050406030204" pitchFamily="18" charset="0"/>
                              </a:rPr>
                              <m:t>4</m:t>
                            </m:r>
                          </m:sup>
                        </m:sSubSup>
                      </m:oMath>
                    </m:oMathPara>
                  </a14:m>
                  <a:endParaRPr lang="en-GB" sz="1400" dirty="0">
                    <a:solidFill>
                      <a:schemeClr val="accent1"/>
                    </a:solidFill>
                  </a:endParaRPr>
                </a:p>
              </p:txBody>
            </p:sp>
          </mc:Choice>
          <mc:Fallback xmlns="">
            <p:sp>
              <p:nvSpPr>
                <p:cNvPr id="46" name="TextBox 45">
                  <a:extLst>
                    <a:ext uri="{FF2B5EF4-FFF2-40B4-BE49-F238E27FC236}">
                      <a16:creationId xmlns:a16="http://schemas.microsoft.com/office/drawing/2014/main" id="{C9291409-B144-C743-8406-C873B1827E6A}"/>
                    </a:ext>
                  </a:extLst>
                </p:cNvPr>
                <p:cNvSpPr txBox="1">
                  <a:spLocks noRot="1" noChangeAspect="1" noMove="1" noResize="1" noEditPoints="1" noAdjustHandles="1" noChangeArrowheads="1" noChangeShapeType="1" noTextEdit="1"/>
                </p:cNvSpPr>
                <p:nvPr/>
              </p:nvSpPr>
              <p:spPr>
                <a:xfrm>
                  <a:off x="4945225" y="2201712"/>
                  <a:ext cx="233204" cy="216982"/>
                </a:xfrm>
                <a:prstGeom prst="rect">
                  <a:avLst/>
                </a:prstGeom>
                <a:blipFill>
                  <a:blip r:embed="rId3"/>
                  <a:stretch>
                    <a:fillRect l="-26316" r="-5263"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01C1DD2-84BF-5F44-9804-DCE6F9EC3BAF}"/>
                    </a:ext>
                  </a:extLst>
                </p:cNvPr>
                <p:cNvSpPr txBox="1"/>
                <p:nvPr/>
              </p:nvSpPr>
              <p:spPr>
                <a:xfrm>
                  <a:off x="4686726" y="3048759"/>
                  <a:ext cx="229358" cy="217432"/>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rgbClr val="FFC000"/>
                                </a:solidFill>
                                <a:latin typeface="Cambria Math" panose="02040503050406030204" pitchFamily="18" charset="0"/>
                              </a:rPr>
                            </m:ctrlPr>
                          </m:sSubSupPr>
                          <m:e>
                            <m:r>
                              <a:rPr lang="en-GB" sz="1400" i="1">
                                <a:solidFill>
                                  <a:srgbClr val="FFC000"/>
                                </a:solidFill>
                                <a:latin typeface="Cambria Math" charset="0"/>
                              </a:rPr>
                              <m:t>𝑓</m:t>
                            </m:r>
                          </m:e>
                          <m:sub>
                            <m:r>
                              <a:rPr lang="en-GB" sz="1400" i="1">
                                <a:solidFill>
                                  <a:srgbClr val="FFC000"/>
                                </a:solidFill>
                                <a:latin typeface="Cambria Math" charset="0"/>
                              </a:rPr>
                              <m:t>1</m:t>
                            </m:r>
                          </m:sub>
                          <m:sup>
                            <m:r>
                              <a:rPr lang="en-GB" sz="1400" i="1">
                                <a:solidFill>
                                  <a:srgbClr val="FFC000"/>
                                </a:solidFill>
                                <a:latin typeface="Cambria Math" panose="02040503050406030204" pitchFamily="18" charset="0"/>
                              </a:rPr>
                              <m:t>1</m:t>
                            </m:r>
                          </m:sup>
                        </m:sSubSup>
                      </m:oMath>
                    </m:oMathPara>
                  </a14:m>
                  <a:endParaRPr lang="en-GB" sz="1400" dirty="0">
                    <a:solidFill>
                      <a:srgbClr val="FFC000"/>
                    </a:solidFill>
                  </a:endParaRPr>
                </a:p>
              </p:txBody>
            </p:sp>
          </mc:Choice>
          <mc:Fallback xmlns="">
            <p:sp>
              <p:nvSpPr>
                <p:cNvPr id="47" name="TextBox 46">
                  <a:extLst>
                    <a:ext uri="{FF2B5EF4-FFF2-40B4-BE49-F238E27FC236}">
                      <a16:creationId xmlns:a16="http://schemas.microsoft.com/office/drawing/2014/main" id="{F01C1DD2-84BF-5F44-9804-DCE6F9EC3BAF}"/>
                    </a:ext>
                  </a:extLst>
                </p:cNvPr>
                <p:cNvSpPr txBox="1">
                  <a:spLocks noRot="1" noChangeAspect="1" noMove="1" noResize="1" noEditPoints="1" noAdjustHandles="1" noChangeArrowheads="1" noChangeShapeType="1" noTextEdit="1"/>
                </p:cNvSpPr>
                <p:nvPr/>
              </p:nvSpPr>
              <p:spPr>
                <a:xfrm>
                  <a:off x="4686726" y="3048759"/>
                  <a:ext cx="229358" cy="217432"/>
                </a:xfrm>
                <a:prstGeom prst="rect">
                  <a:avLst/>
                </a:prstGeom>
                <a:blipFill>
                  <a:blip r:embed="rId4"/>
                  <a:stretch>
                    <a:fillRect l="-21053" r="-5263" b="-33333"/>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DF6490F-D6E6-D046-8407-27503A6D8744}"/>
                    </a:ext>
                  </a:extLst>
                </p:cNvPr>
                <p:cNvSpPr txBox="1"/>
                <p:nvPr/>
              </p:nvSpPr>
              <p:spPr>
                <a:xfrm>
                  <a:off x="4916084" y="3048441"/>
                  <a:ext cx="233204" cy="217880"/>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rgbClr val="FFC000"/>
                                </a:solidFill>
                                <a:latin typeface="Cambria Math" panose="02040503050406030204" pitchFamily="18" charset="0"/>
                              </a:rPr>
                            </m:ctrlPr>
                          </m:sSubSupPr>
                          <m:e>
                            <m:r>
                              <a:rPr lang="en-GB" sz="1400" i="1">
                                <a:solidFill>
                                  <a:srgbClr val="FFC000"/>
                                </a:solidFill>
                                <a:latin typeface="Cambria Math" charset="0"/>
                              </a:rPr>
                              <m:t>𝑓</m:t>
                            </m:r>
                          </m:e>
                          <m:sub>
                            <m:r>
                              <a:rPr lang="en-GB" sz="1400" i="1">
                                <a:solidFill>
                                  <a:srgbClr val="FFC000"/>
                                </a:solidFill>
                                <a:latin typeface="Cambria Math" charset="0"/>
                              </a:rPr>
                              <m:t>1</m:t>
                            </m:r>
                          </m:sub>
                          <m:sup>
                            <m:r>
                              <a:rPr lang="en-GB" sz="1400" i="1">
                                <a:solidFill>
                                  <a:srgbClr val="FFC000"/>
                                </a:solidFill>
                                <a:latin typeface="Cambria Math" panose="02040503050406030204" pitchFamily="18" charset="0"/>
                              </a:rPr>
                              <m:t>2</m:t>
                            </m:r>
                          </m:sup>
                        </m:sSubSup>
                      </m:oMath>
                    </m:oMathPara>
                  </a14:m>
                  <a:endParaRPr lang="en-GB" sz="1400" dirty="0">
                    <a:solidFill>
                      <a:srgbClr val="FFC000"/>
                    </a:solidFill>
                  </a:endParaRPr>
                </a:p>
              </p:txBody>
            </p:sp>
          </mc:Choice>
          <mc:Fallback xmlns="">
            <p:sp>
              <p:nvSpPr>
                <p:cNvPr id="48" name="TextBox 47">
                  <a:extLst>
                    <a:ext uri="{FF2B5EF4-FFF2-40B4-BE49-F238E27FC236}">
                      <a16:creationId xmlns:a16="http://schemas.microsoft.com/office/drawing/2014/main" id="{EDF6490F-D6E6-D046-8407-27503A6D8744}"/>
                    </a:ext>
                  </a:extLst>
                </p:cNvPr>
                <p:cNvSpPr txBox="1">
                  <a:spLocks noRot="1" noChangeAspect="1" noMove="1" noResize="1" noEditPoints="1" noAdjustHandles="1" noChangeArrowheads="1" noChangeShapeType="1" noTextEdit="1"/>
                </p:cNvSpPr>
                <p:nvPr/>
              </p:nvSpPr>
              <p:spPr>
                <a:xfrm>
                  <a:off x="4916084" y="3048441"/>
                  <a:ext cx="233204" cy="217880"/>
                </a:xfrm>
                <a:prstGeom prst="rect">
                  <a:avLst/>
                </a:prstGeom>
                <a:blipFill>
                  <a:blip r:embed="rId5"/>
                  <a:stretch>
                    <a:fillRect l="-20000" b="-2777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F10DED7-850E-EC41-A2D0-1D8004B943D7}"/>
                    </a:ext>
                  </a:extLst>
                </p:cNvPr>
                <p:cNvSpPr txBox="1"/>
                <p:nvPr/>
              </p:nvSpPr>
              <p:spPr>
                <a:xfrm>
                  <a:off x="1757187" y="3945772"/>
                  <a:ext cx="233204" cy="2182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tx1"/>
                                </a:solidFill>
                                <a:latin typeface="Cambria Math" panose="02040503050406030204" pitchFamily="18" charset="0"/>
                              </a:rPr>
                            </m:ctrlPr>
                          </m:sSubSupPr>
                          <m:e>
                            <m:r>
                              <a:rPr lang="en-GB" sz="1400" i="1">
                                <a:solidFill>
                                  <a:schemeClr val="tx1"/>
                                </a:solidFill>
                                <a:latin typeface="Cambria Math" charset="0"/>
                              </a:rPr>
                              <m:t>𝑓</m:t>
                            </m:r>
                          </m:e>
                          <m:sub>
                            <m:r>
                              <a:rPr lang="en-GB" sz="1400" i="1">
                                <a:solidFill>
                                  <a:schemeClr val="tx1"/>
                                </a:solidFill>
                                <a:latin typeface="Cambria Math" charset="0"/>
                              </a:rPr>
                              <m:t>2</m:t>
                            </m:r>
                          </m:sub>
                          <m:sup>
                            <m:r>
                              <a:rPr lang="en-GB" sz="1400" i="1">
                                <a:solidFill>
                                  <a:schemeClr val="tx1"/>
                                </a:solidFill>
                                <a:latin typeface="Cambria Math" panose="02040503050406030204" pitchFamily="18" charset="0"/>
                              </a:rPr>
                              <m:t>2</m:t>
                            </m:r>
                          </m:sup>
                        </m:sSubSup>
                      </m:oMath>
                    </m:oMathPara>
                  </a14:m>
                  <a:endParaRPr lang="en-GB" sz="1400" dirty="0">
                    <a:solidFill>
                      <a:schemeClr val="tx1"/>
                    </a:solidFill>
                  </a:endParaRPr>
                </a:p>
              </p:txBody>
            </p:sp>
          </mc:Choice>
          <mc:Fallback xmlns="">
            <p:sp>
              <p:nvSpPr>
                <p:cNvPr id="49" name="TextBox 48">
                  <a:extLst>
                    <a:ext uri="{FF2B5EF4-FFF2-40B4-BE49-F238E27FC236}">
                      <a16:creationId xmlns:a16="http://schemas.microsoft.com/office/drawing/2014/main" id="{8F10DED7-850E-EC41-A2D0-1D8004B943D7}"/>
                    </a:ext>
                  </a:extLst>
                </p:cNvPr>
                <p:cNvSpPr txBox="1">
                  <a:spLocks noRot="1" noChangeAspect="1" noMove="1" noResize="1" noEditPoints="1" noAdjustHandles="1" noChangeArrowheads="1" noChangeShapeType="1" noTextEdit="1"/>
                </p:cNvSpPr>
                <p:nvPr/>
              </p:nvSpPr>
              <p:spPr>
                <a:xfrm>
                  <a:off x="1757187" y="3945772"/>
                  <a:ext cx="233204" cy="218265"/>
                </a:xfrm>
                <a:prstGeom prst="rect">
                  <a:avLst/>
                </a:prstGeom>
                <a:blipFill>
                  <a:blip r:embed="rId6"/>
                  <a:stretch>
                    <a:fillRect l="-26316" r="-5263"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B4F1208-CFCD-844E-BD37-F266C136941D}"/>
                    </a:ext>
                  </a:extLst>
                </p:cNvPr>
                <p:cNvSpPr txBox="1"/>
                <p:nvPr/>
              </p:nvSpPr>
              <p:spPr>
                <a:xfrm>
                  <a:off x="4644577" y="3945772"/>
                  <a:ext cx="229358" cy="2178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tx1"/>
                                </a:solidFill>
                                <a:latin typeface="Cambria Math" panose="02040503050406030204" pitchFamily="18" charset="0"/>
                              </a:rPr>
                            </m:ctrlPr>
                          </m:sSubSupPr>
                          <m:e>
                            <m:r>
                              <a:rPr lang="en-GB" sz="1400" i="1">
                                <a:solidFill>
                                  <a:schemeClr val="tx1"/>
                                </a:solidFill>
                                <a:latin typeface="Cambria Math" charset="0"/>
                              </a:rPr>
                              <m:t>𝑓</m:t>
                            </m:r>
                          </m:e>
                          <m:sub>
                            <m:r>
                              <a:rPr lang="en-GB" sz="1400" i="1">
                                <a:solidFill>
                                  <a:schemeClr val="tx1"/>
                                </a:solidFill>
                                <a:latin typeface="Cambria Math" charset="0"/>
                              </a:rPr>
                              <m:t>2</m:t>
                            </m:r>
                          </m:sub>
                          <m:sup>
                            <m:r>
                              <a:rPr lang="en-GB" sz="1400" i="1">
                                <a:solidFill>
                                  <a:schemeClr val="tx1"/>
                                </a:solidFill>
                                <a:latin typeface="Cambria Math" panose="02040503050406030204" pitchFamily="18" charset="0"/>
                              </a:rPr>
                              <m:t>1</m:t>
                            </m:r>
                          </m:sup>
                        </m:sSubSup>
                      </m:oMath>
                    </m:oMathPara>
                  </a14:m>
                  <a:endParaRPr lang="en-GB" sz="1400" dirty="0">
                    <a:solidFill>
                      <a:schemeClr val="tx1"/>
                    </a:solidFill>
                  </a:endParaRPr>
                </a:p>
              </p:txBody>
            </p:sp>
          </mc:Choice>
          <mc:Fallback xmlns="">
            <p:sp>
              <p:nvSpPr>
                <p:cNvPr id="50" name="TextBox 49">
                  <a:extLst>
                    <a:ext uri="{FF2B5EF4-FFF2-40B4-BE49-F238E27FC236}">
                      <a16:creationId xmlns:a16="http://schemas.microsoft.com/office/drawing/2014/main" id="{CB4F1208-CFCD-844E-BD37-F266C136941D}"/>
                    </a:ext>
                  </a:extLst>
                </p:cNvPr>
                <p:cNvSpPr txBox="1">
                  <a:spLocks noRot="1" noChangeAspect="1" noMove="1" noResize="1" noEditPoints="1" noAdjustHandles="1" noChangeArrowheads="1" noChangeShapeType="1" noTextEdit="1"/>
                </p:cNvSpPr>
                <p:nvPr/>
              </p:nvSpPr>
              <p:spPr>
                <a:xfrm>
                  <a:off x="4644577" y="3945772"/>
                  <a:ext cx="229358" cy="217817"/>
                </a:xfrm>
                <a:prstGeom prst="rect">
                  <a:avLst/>
                </a:prstGeom>
                <a:blipFill>
                  <a:blip r:embed="rId7"/>
                  <a:stretch>
                    <a:fillRect l="-26316" r="-5263"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C507F6C-CD2E-784A-9DBB-1D0AB58BB37C}"/>
                    </a:ext>
                  </a:extLst>
                </p:cNvPr>
                <p:cNvSpPr txBox="1"/>
                <p:nvPr/>
              </p:nvSpPr>
              <p:spPr>
                <a:xfrm>
                  <a:off x="7405907" y="3945772"/>
                  <a:ext cx="233204" cy="2193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tx1"/>
                                </a:solidFill>
                                <a:latin typeface="Cambria Math" panose="02040503050406030204" pitchFamily="18" charset="0"/>
                              </a:rPr>
                            </m:ctrlPr>
                          </m:sSubSupPr>
                          <m:e>
                            <m:r>
                              <a:rPr lang="en-GB" sz="1400" i="1">
                                <a:solidFill>
                                  <a:schemeClr val="tx1"/>
                                </a:solidFill>
                                <a:latin typeface="Cambria Math" charset="0"/>
                              </a:rPr>
                              <m:t>𝑓</m:t>
                            </m:r>
                          </m:e>
                          <m:sub>
                            <m:r>
                              <a:rPr lang="en-GB" sz="1400" i="1">
                                <a:solidFill>
                                  <a:schemeClr val="tx1"/>
                                </a:solidFill>
                                <a:latin typeface="Cambria Math" charset="0"/>
                              </a:rPr>
                              <m:t>2</m:t>
                            </m:r>
                          </m:sub>
                          <m:sup>
                            <m:r>
                              <a:rPr lang="en-GB" sz="1400" i="1">
                                <a:solidFill>
                                  <a:schemeClr val="tx1"/>
                                </a:solidFill>
                                <a:latin typeface="Cambria Math" charset="0"/>
                              </a:rPr>
                              <m:t>3</m:t>
                            </m:r>
                          </m:sup>
                        </m:sSubSup>
                      </m:oMath>
                    </m:oMathPara>
                  </a14:m>
                  <a:endParaRPr lang="en-GB" sz="1400" dirty="0">
                    <a:solidFill>
                      <a:schemeClr val="tx1"/>
                    </a:solidFill>
                  </a:endParaRPr>
                </a:p>
              </p:txBody>
            </p:sp>
          </mc:Choice>
          <mc:Fallback xmlns="">
            <p:sp>
              <p:nvSpPr>
                <p:cNvPr id="51" name="TextBox 50">
                  <a:extLst>
                    <a:ext uri="{FF2B5EF4-FFF2-40B4-BE49-F238E27FC236}">
                      <a16:creationId xmlns:a16="http://schemas.microsoft.com/office/drawing/2014/main" id="{FC507F6C-CD2E-784A-9DBB-1D0AB58BB37C}"/>
                    </a:ext>
                  </a:extLst>
                </p:cNvPr>
                <p:cNvSpPr txBox="1">
                  <a:spLocks noRot="1" noChangeAspect="1" noMove="1" noResize="1" noEditPoints="1" noAdjustHandles="1" noChangeArrowheads="1" noChangeShapeType="1" noTextEdit="1"/>
                </p:cNvSpPr>
                <p:nvPr/>
              </p:nvSpPr>
              <p:spPr>
                <a:xfrm>
                  <a:off x="7405907" y="3945772"/>
                  <a:ext cx="233204" cy="219355"/>
                </a:xfrm>
                <a:prstGeom prst="rect">
                  <a:avLst/>
                </a:prstGeom>
                <a:blipFill>
                  <a:blip r:embed="rId8"/>
                  <a:stretch>
                    <a:fillRect l="-20000" r="-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707E16B-2489-9D43-BDE2-C8898054FB94}"/>
                    </a:ext>
                  </a:extLst>
                </p:cNvPr>
                <p:cNvSpPr txBox="1"/>
                <p:nvPr/>
              </p:nvSpPr>
              <p:spPr>
                <a:xfrm>
                  <a:off x="736817" y="4845417"/>
                  <a:ext cx="233204" cy="2204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panose="02040503050406030204" pitchFamily="18" charset="0"/>
                              </a:rPr>
                              <m:t>3</m:t>
                            </m:r>
                          </m:sup>
                        </m:sSubSup>
                      </m:oMath>
                    </m:oMathPara>
                  </a14:m>
                  <a:endParaRPr lang="en-GB" sz="1400" dirty="0">
                    <a:solidFill>
                      <a:schemeClr val="accent1"/>
                    </a:solidFill>
                  </a:endParaRPr>
                </a:p>
              </p:txBody>
            </p:sp>
          </mc:Choice>
          <mc:Fallback xmlns="">
            <p:sp>
              <p:nvSpPr>
                <p:cNvPr id="52" name="TextBox 51">
                  <a:extLst>
                    <a:ext uri="{FF2B5EF4-FFF2-40B4-BE49-F238E27FC236}">
                      <a16:creationId xmlns:a16="http://schemas.microsoft.com/office/drawing/2014/main" id="{2707E16B-2489-9D43-BDE2-C8898054FB94}"/>
                    </a:ext>
                  </a:extLst>
                </p:cNvPr>
                <p:cNvSpPr txBox="1">
                  <a:spLocks noRot="1" noChangeAspect="1" noMove="1" noResize="1" noEditPoints="1" noAdjustHandles="1" noChangeArrowheads="1" noChangeShapeType="1" noTextEdit="1"/>
                </p:cNvSpPr>
                <p:nvPr/>
              </p:nvSpPr>
              <p:spPr>
                <a:xfrm>
                  <a:off x="736817" y="4845417"/>
                  <a:ext cx="233204" cy="220445"/>
                </a:xfrm>
                <a:prstGeom prst="rect">
                  <a:avLst/>
                </a:prstGeom>
                <a:blipFill>
                  <a:blip r:embed="rId9"/>
                  <a:stretch>
                    <a:fillRect l="-2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AAC44E4-FE32-B24A-838F-C3779DFBDB92}"/>
                    </a:ext>
                  </a:extLst>
                </p:cNvPr>
                <p:cNvSpPr txBox="1"/>
                <p:nvPr/>
              </p:nvSpPr>
              <p:spPr>
                <a:xfrm>
                  <a:off x="2717184" y="4845417"/>
                  <a:ext cx="233204" cy="2184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charset="0"/>
                              </a:rPr>
                              <m:t>4</m:t>
                            </m:r>
                          </m:sup>
                        </m:sSubSup>
                      </m:oMath>
                    </m:oMathPara>
                  </a14:m>
                  <a:endParaRPr lang="en-GB" sz="1400" dirty="0">
                    <a:solidFill>
                      <a:schemeClr val="accent1"/>
                    </a:solidFill>
                  </a:endParaRPr>
                </a:p>
              </p:txBody>
            </p:sp>
          </mc:Choice>
          <mc:Fallback xmlns="">
            <p:sp>
              <p:nvSpPr>
                <p:cNvPr id="53" name="TextBox 52">
                  <a:extLst>
                    <a:ext uri="{FF2B5EF4-FFF2-40B4-BE49-F238E27FC236}">
                      <a16:creationId xmlns:a16="http://schemas.microsoft.com/office/drawing/2014/main" id="{1AAC44E4-FE32-B24A-838F-C3779DFBDB92}"/>
                    </a:ext>
                  </a:extLst>
                </p:cNvPr>
                <p:cNvSpPr txBox="1">
                  <a:spLocks noRot="1" noChangeAspect="1" noMove="1" noResize="1" noEditPoints="1" noAdjustHandles="1" noChangeArrowheads="1" noChangeShapeType="1" noTextEdit="1"/>
                </p:cNvSpPr>
                <p:nvPr/>
              </p:nvSpPr>
              <p:spPr>
                <a:xfrm>
                  <a:off x="2717184" y="4845417"/>
                  <a:ext cx="233204" cy="218458"/>
                </a:xfrm>
                <a:prstGeom prst="rect">
                  <a:avLst/>
                </a:prstGeom>
                <a:blipFill>
                  <a:blip r:embed="rId10"/>
                  <a:stretch>
                    <a:fillRect l="-25000"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62D43C8-03F8-1A47-B490-D4AD4002676D}"/>
                    </a:ext>
                  </a:extLst>
                </p:cNvPr>
                <p:cNvSpPr txBox="1"/>
                <p:nvPr/>
              </p:nvSpPr>
              <p:spPr>
                <a:xfrm>
                  <a:off x="6466642" y="4845417"/>
                  <a:ext cx="233204" cy="2237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panose="02040503050406030204" pitchFamily="18" charset="0"/>
                              </a:rPr>
                              <m:t>5</m:t>
                            </m:r>
                          </m:sup>
                        </m:sSubSup>
                      </m:oMath>
                    </m:oMathPara>
                  </a14:m>
                  <a:endParaRPr lang="en-GB" sz="1400" dirty="0">
                    <a:solidFill>
                      <a:schemeClr val="accent1"/>
                    </a:solidFill>
                  </a:endParaRPr>
                </a:p>
              </p:txBody>
            </p:sp>
          </mc:Choice>
          <mc:Fallback xmlns="">
            <p:sp>
              <p:nvSpPr>
                <p:cNvPr id="54" name="TextBox 53">
                  <a:extLst>
                    <a:ext uri="{FF2B5EF4-FFF2-40B4-BE49-F238E27FC236}">
                      <a16:creationId xmlns:a16="http://schemas.microsoft.com/office/drawing/2014/main" id="{462D43C8-03F8-1A47-B490-D4AD4002676D}"/>
                    </a:ext>
                  </a:extLst>
                </p:cNvPr>
                <p:cNvSpPr txBox="1">
                  <a:spLocks noRot="1" noChangeAspect="1" noMove="1" noResize="1" noEditPoints="1" noAdjustHandles="1" noChangeArrowheads="1" noChangeShapeType="1" noTextEdit="1"/>
                </p:cNvSpPr>
                <p:nvPr/>
              </p:nvSpPr>
              <p:spPr>
                <a:xfrm>
                  <a:off x="6466642" y="4845417"/>
                  <a:ext cx="233204" cy="223779"/>
                </a:xfrm>
                <a:prstGeom prst="rect">
                  <a:avLst/>
                </a:prstGeom>
                <a:blipFill>
                  <a:blip r:embed="rId11"/>
                  <a:stretch>
                    <a:fillRect l="-20000" r="-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E96F8738-0CBC-7141-922D-3283A26A4CF6}"/>
                    </a:ext>
                  </a:extLst>
                </p:cNvPr>
                <p:cNvSpPr txBox="1"/>
                <p:nvPr/>
              </p:nvSpPr>
              <p:spPr>
                <a:xfrm>
                  <a:off x="8293378" y="4845417"/>
                  <a:ext cx="233204" cy="2207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charset="0"/>
                              </a:rPr>
                              <m:t>6</m:t>
                            </m:r>
                          </m:sup>
                        </m:sSubSup>
                      </m:oMath>
                    </m:oMathPara>
                  </a14:m>
                  <a:endParaRPr lang="en-GB" sz="1400" dirty="0">
                    <a:solidFill>
                      <a:schemeClr val="accent1"/>
                    </a:solidFill>
                  </a:endParaRPr>
                </a:p>
              </p:txBody>
            </p:sp>
          </mc:Choice>
          <mc:Fallback xmlns="">
            <p:sp>
              <p:nvSpPr>
                <p:cNvPr id="55" name="TextBox 54">
                  <a:extLst>
                    <a:ext uri="{FF2B5EF4-FFF2-40B4-BE49-F238E27FC236}">
                      <a16:creationId xmlns:a16="http://schemas.microsoft.com/office/drawing/2014/main" id="{E96F8738-0CBC-7141-922D-3283A26A4CF6}"/>
                    </a:ext>
                  </a:extLst>
                </p:cNvPr>
                <p:cNvSpPr txBox="1">
                  <a:spLocks noRot="1" noChangeAspect="1" noMove="1" noResize="1" noEditPoints="1" noAdjustHandles="1" noChangeArrowheads="1" noChangeShapeType="1" noTextEdit="1"/>
                </p:cNvSpPr>
                <p:nvPr/>
              </p:nvSpPr>
              <p:spPr>
                <a:xfrm>
                  <a:off x="8293378" y="4845417"/>
                  <a:ext cx="233204" cy="220701"/>
                </a:xfrm>
                <a:prstGeom prst="rect">
                  <a:avLst/>
                </a:prstGeom>
                <a:blipFill>
                  <a:blip r:embed="rId12"/>
                  <a:stretch>
                    <a:fillRect l="-20000" r="-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E513F939-0675-6A46-857C-B449E5DFFA4A}"/>
                    </a:ext>
                  </a:extLst>
                </p:cNvPr>
                <p:cNvSpPr txBox="1"/>
                <p:nvPr/>
              </p:nvSpPr>
              <p:spPr>
                <a:xfrm>
                  <a:off x="3702894" y="5719489"/>
                  <a:ext cx="229358" cy="2189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panose="02040503050406030204" pitchFamily="18" charset="0"/>
                              </a:rPr>
                              <m:t>1</m:t>
                            </m:r>
                          </m:sup>
                        </m:sSubSup>
                      </m:oMath>
                    </m:oMathPara>
                  </a14:m>
                  <a:endParaRPr lang="en-GB" sz="1400" dirty="0">
                    <a:solidFill>
                      <a:schemeClr val="accent1"/>
                    </a:solidFill>
                  </a:endParaRPr>
                </a:p>
              </p:txBody>
            </p:sp>
          </mc:Choice>
          <mc:Fallback xmlns="">
            <p:sp>
              <p:nvSpPr>
                <p:cNvPr id="58" name="TextBox 57">
                  <a:extLst>
                    <a:ext uri="{FF2B5EF4-FFF2-40B4-BE49-F238E27FC236}">
                      <a16:creationId xmlns:a16="http://schemas.microsoft.com/office/drawing/2014/main" id="{E513F939-0675-6A46-857C-B449E5DFFA4A}"/>
                    </a:ext>
                  </a:extLst>
                </p:cNvPr>
                <p:cNvSpPr txBox="1">
                  <a:spLocks noRot="1" noChangeAspect="1" noMove="1" noResize="1" noEditPoints="1" noAdjustHandles="1" noChangeArrowheads="1" noChangeShapeType="1" noTextEdit="1"/>
                </p:cNvSpPr>
                <p:nvPr/>
              </p:nvSpPr>
              <p:spPr>
                <a:xfrm>
                  <a:off x="3702894" y="5719489"/>
                  <a:ext cx="229358" cy="218906"/>
                </a:xfrm>
                <a:prstGeom prst="rect">
                  <a:avLst/>
                </a:prstGeom>
                <a:blipFill>
                  <a:blip r:embed="rId13"/>
                  <a:stretch>
                    <a:fillRect l="-33333" t="-5882" b="-294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0127A40E-92D7-B24D-8C36-EB59CB7F61E4}"/>
                    </a:ext>
                  </a:extLst>
                </p:cNvPr>
                <p:cNvSpPr txBox="1"/>
                <p:nvPr/>
              </p:nvSpPr>
              <p:spPr>
                <a:xfrm>
                  <a:off x="5550988" y="5719489"/>
                  <a:ext cx="233204" cy="2193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accent1"/>
                                </a:solidFill>
                                <a:latin typeface="Cambria Math" panose="02040503050406030204" pitchFamily="18" charset="0"/>
                              </a:rPr>
                            </m:ctrlPr>
                          </m:sSubSupPr>
                          <m:e>
                            <m:r>
                              <a:rPr lang="en-GB" sz="1400" i="1">
                                <a:solidFill>
                                  <a:schemeClr val="accent1"/>
                                </a:solidFill>
                                <a:latin typeface="Cambria Math" charset="0"/>
                              </a:rPr>
                              <m:t>𝑓</m:t>
                            </m:r>
                          </m:e>
                          <m:sub>
                            <m:r>
                              <a:rPr lang="en-GB" sz="1400" i="1">
                                <a:solidFill>
                                  <a:schemeClr val="accent1"/>
                                </a:solidFill>
                                <a:latin typeface="Cambria Math" charset="0"/>
                              </a:rPr>
                              <m:t>3</m:t>
                            </m:r>
                          </m:sub>
                          <m:sup>
                            <m:r>
                              <a:rPr lang="en-GB" sz="1400" i="1">
                                <a:solidFill>
                                  <a:schemeClr val="accent1"/>
                                </a:solidFill>
                                <a:latin typeface="Cambria Math" panose="02040503050406030204" pitchFamily="18" charset="0"/>
                              </a:rPr>
                              <m:t>2</m:t>
                            </m:r>
                          </m:sup>
                        </m:sSubSup>
                      </m:oMath>
                    </m:oMathPara>
                  </a14:m>
                  <a:endParaRPr lang="en-GB" sz="1400" dirty="0">
                    <a:solidFill>
                      <a:schemeClr val="accent1"/>
                    </a:solidFill>
                  </a:endParaRPr>
                </a:p>
              </p:txBody>
            </p:sp>
          </mc:Choice>
          <mc:Fallback xmlns="">
            <p:sp>
              <p:nvSpPr>
                <p:cNvPr id="60" name="TextBox 59">
                  <a:extLst>
                    <a:ext uri="{FF2B5EF4-FFF2-40B4-BE49-F238E27FC236}">
                      <a16:creationId xmlns:a16="http://schemas.microsoft.com/office/drawing/2014/main" id="{0127A40E-92D7-B24D-8C36-EB59CB7F61E4}"/>
                    </a:ext>
                  </a:extLst>
                </p:cNvPr>
                <p:cNvSpPr txBox="1">
                  <a:spLocks noRot="1" noChangeAspect="1" noMove="1" noResize="1" noEditPoints="1" noAdjustHandles="1" noChangeArrowheads="1" noChangeShapeType="1" noTextEdit="1"/>
                </p:cNvSpPr>
                <p:nvPr/>
              </p:nvSpPr>
              <p:spPr>
                <a:xfrm>
                  <a:off x="5550988" y="5719489"/>
                  <a:ext cx="233204" cy="219355"/>
                </a:xfrm>
                <a:prstGeom prst="rect">
                  <a:avLst/>
                </a:prstGeom>
                <a:blipFill>
                  <a:blip r:embed="rId14"/>
                  <a:stretch>
                    <a:fillRect l="-20000" b="-35294"/>
                  </a:stretch>
                </a:blipFill>
              </p:spPr>
              <p:txBody>
                <a:bodyPr/>
                <a:lstStyle/>
                <a:p>
                  <a:r>
                    <a:rPr lang="en-GB">
                      <a:noFill/>
                    </a:rPr>
                    <a:t> </a:t>
                  </a:r>
                </a:p>
              </p:txBody>
            </p:sp>
          </mc:Fallback>
        </mc:AlternateContent>
        <p:grpSp>
          <p:nvGrpSpPr>
            <p:cNvPr id="61" name="Group 60">
              <a:extLst>
                <a:ext uri="{FF2B5EF4-FFF2-40B4-BE49-F238E27FC236}">
                  <a16:creationId xmlns:a16="http://schemas.microsoft.com/office/drawing/2014/main" id="{90792D31-67E6-E947-A965-D2BEDC681B49}"/>
                </a:ext>
              </a:extLst>
            </p:cNvPr>
            <p:cNvGrpSpPr/>
            <p:nvPr/>
          </p:nvGrpSpPr>
          <p:grpSpPr>
            <a:xfrm>
              <a:off x="-755053" y="2155710"/>
              <a:ext cx="9048431" cy="4137199"/>
              <a:chOff x="-755053" y="2155710"/>
              <a:chExt cx="9048431" cy="4137199"/>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9B43DB27-1802-214C-8E43-C3D48C048AAF}"/>
                      </a:ext>
                    </a:extLst>
                  </p:cNvPr>
                  <p:cNvSpPr txBox="1"/>
                  <p:nvPr/>
                </p:nvSpPr>
                <p:spPr>
                  <a:xfrm>
                    <a:off x="3186558" y="2155710"/>
                    <a:ext cx="1519200"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marL="47625"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b="0" i="1" smtClean="0">
                              <a:solidFill>
                                <a:schemeClr val="accent1"/>
                              </a:solidFill>
                              <a:latin typeface="Cambria Math" panose="02040503050406030204" pitchFamily="18" charset="0"/>
                            </a:rPr>
                            <m:t>𝐴𝑐𝑐</m:t>
                          </m:r>
                          <m:r>
                            <a:rPr lang="en-GB" sz="1400" i="1">
                              <a:solidFill>
                                <a:schemeClr val="accent1"/>
                              </a:solidFill>
                              <a:latin typeface="Cambria Math" panose="02040503050406030204" pitchFamily="18" charset="0"/>
                            </a:rPr>
                            <m:t>.</m:t>
                          </m:r>
                          <m:r>
                            <a:rPr lang="en-GB" sz="1400" b="0" i="1" smtClean="0">
                              <a:solidFill>
                                <a:schemeClr val="accent1"/>
                              </a:solidFill>
                              <a:latin typeface="Cambria Math" panose="02040503050406030204" pitchFamily="18" charset="0"/>
                            </a:rPr>
                            <m:t>𝑐h𝑒𝑚</m:t>
                          </m:r>
                        </m:oMath>
                      </m:oMathPara>
                    </a14:m>
                    <a:endParaRPr lang="en-GB" sz="1400" b="0" i="1" dirty="0">
                      <a:solidFill>
                        <a:schemeClr val="accent1"/>
                      </a:solidFill>
                      <a:latin typeface="Cambria Math" panose="02040503050406030204" pitchFamily="18" charset="0"/>
                    </a:endParaRPr>
                  </a:p>
                  <a:p>
                    <a:pPr marL="47625" algn="ctr"/>
                    <a14:m>
                      <m:oMathPara xmlns:m="http://schemas.openxmlformats.org/officeDocument/2006/math">
                        <m:oMathParaPr>
                          <m:jc m:val="centerGroup"/>
                        </m:oMathParaPr>
                        <m:oMath xmlns:m="http://schemas.openxmlformats.org/officeDocument/2006/math">
                          <m:r>
                            <a:rPr lang="en-GB" sz="1400" b="0" i="1" spc="-150" smtClean="0">
                              <a:solidFill>
                                <a:schemeClr val="accent1"/>
                              </a:solidFill>
                              <a:latin typeface="Cambria Math" panose="02040503050406030204" pitchFamily="18" charset="0"/>
                            </a:rPr>
                            <m:t>𝑁𝑎𝑡</m:t>
                          </m:r>
                          <m:r>
                            <a:rPr lang="en-GB" sz="1400" i="1" spc="-300">
                              <a:solidFill>
                                <a:schemeClr val="accent1"/>
                              </a:solidFill>
                              <a:latin typeface="Cambria Math" panose="02040503050406030204" pitchFamily="18" charset="0"/>
                            </a:rPr>
                            <m:t>.</m:t>
                          </m:r>
                          <m:r>
                            <a:rPr lang="en-GB" sz="1400" i="1" spc="-150">
                              <a:solidFill>
                                <a:schemeClr val="accent1"/>
                              </a:solidFill>
                              <a:latin typeface="Cambria Math" panose="02040503050406030204" pitchFamily="18" charset="0"/>
                            </a:rPr>
                            <m:t>𝑓𝑖𝑟𝑒</m:t>
                          </m:r>
                          <m:r>
                            <a:rPr lang="en-GB" sz="1400" i="1">
                              <a:solidFill>
                                <a:schemeClr val="accent1"/>
                              </a:solidFill>
                              <a:latin typeface="Cambria Math" panose="02040503050406030204" pitchFamily="18" charset="0"/>
                            </a:rPr>
                            <m:t> </m:t>
                          </m:r>
                          <m:r>
                            <a:rPr lang="en-GB" sz="1400" b="0" i="1" spc="-150" smtClean="0">
                              <a:solidFill>
                                <a:schemeClr val="accent1"/>
                              </a:solidFill>
                              <a:latin typeface="Cambria Math" panose="02040503050406030204" pitchFamily="18" charset="0"/>
                            </a:rPr>
                            <m:t>𝑁𝑎𝑡</m:t>
                          </m:r>
                          <m:r>
                            <a:rPr lang="en-GB" sz="1400" i="1" spc="-300">
                              <a:solidFill>
                                <a:schemeClr val="accent1"/>
                              </a:solidFill>
                              <a:latin typeface="Cambria Math" panose="02040503050406030204" pitchFamily="18" charset="0"/>
                            </a:rPr>
                            <m:t>.</m:t>
                          </m:r>
                          <m:r>
                            <a:rPr lang="en-GB" sz="1400" i="1" spc="-150">
                              <a:solidFill>
                                <a:schemeClr val="accent1"/>
                              </a:solidFill>
                              <a:latin typeface="Cambria Math" panose="02040503050406030204" pitchFamily="18" charset="0"/>
                            </a:rPr>
                            <m:t>𝑓𝑙𝑜𝑜𝑑</m:t>
                          </m:r>
                        </m:oMath>
                      </m:oMathPara>
                    </a14:m>
                    <a:endParaRPr lang="en-GB" sz="1400" spc="-150" baseline="-25000" dirty="0">
                      <a:solidFill>
                        <a:schemeClr val="accent1"/>
                      </a:solidFill>
                    </a:endParaRPr>
                  </a:p>
                </p:txBody>
              </p:sp>
            </mc:Choice>
            <mc:Fallback xmlns="">
              <p:sp>
                <p:nvSpPr>
                  <p:cNvPr id="62" name="TextBox 61">
                    <a:extLst>
                      <a:ext uri="{FF2B5EF4-FFF2-40B4-BE49-F238E27FC236}">
                        <a16:creationId xmlns:a16="http://schemas.microsoft.com/office/drawing/2014/main" id="{9B43DB27-1802-214C-8E43-C3D48C048AAF}"/>
                      </a:ext>
                    </a:extLst>
                  </p:cNvPr>
                  <p:cNvSpPr txBox="1">
                    <a:spLocks noRot="1" noChangeAspect="1" noMove="1" noResize="1" noEditPoints="1" noAdjustHandles="1" noChangeArrowheads="1" noChangeShapeType="1" noTextEdit="1"/>
                  </p:cNvSpPr>
                  <p:nvPr/>
                </p:nvSpPr>
                <p:spPr>
                  <a:xfrm>
                    <a:off x="3186558" y="2155710"/>
                    <a:ext cx="1519200" cy="573420"/>
                  </a:xfrm>
                  <a:prstGeom prst="roundRect">
                    <a:avLst/>
                  </a:prstGeom>
                  <a:blipFill>
                    <a:blip r:embed="rId15"/>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066A7EBD-6C41-C34B-9304-741C0C69066F}"/>
                      </a:ext>
                    </a:extLst>
                  </p:cNvPr>
                  <p:cNvSpPr txBox="1"/>
                  <p:nvPr/>
                </p:nvSpPr>
                <p:spPr>
                  <a:xfrm>
                    <a:off x="3211853" y="3041071"/>
                    <a:ext cx="1468610" cy="573420"/>
                  </a:xfrm>
                  <a:prstGeom prst="roundRect">
                    <a:avLst/>
                  </a:prstGeom>
                  <a:ln>
                    <a:solidFill>
                      <a:srgbClr val="FFC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rgbClr val="FFC000"/>
                              </a:solidFill>
                              <a:latin typeface="Cambria Math" panose="02040503050406030204" pitchFamily="18" charset="0"/>
                            </a:rPr>
                            <m:t>𝐸𝑝𝑖𝑑</m:t>
                          </m:r>
                          <m:r>
                            <a:rPr lang="en-GB" sz="1400" i="1" smtClean="0">
                              <a:solidFill>
                                <a:srgbClr val="FFC000"/>
                              </a:solidFill>
                              <a:latin typeface="Cambria Math" panose="02040503050406030204" pitchFamily="18" charset="0"/>
                            </a:rPr>
                            <m:t> </m:t>
                          </m:r>
                          <m:r>
                            <a:rPr lang="en-GB" sz="1400" b="0" i="1" smtClean="0">
                              <a:solidFill>
                                <a:srgbClr val="FFC000"/>
                              </a:solidFill>
                              <a:latin typeface="Cambria Math" panose="02040503050406030204" pitchFamily="18" charset="0"/>
                            </a:rPr>
                            <m:t>𝐴𝑐𝑐</m:t>
                          </m:r>
                          <m:r>
                            <a:rPr lang="en-GB" sz="1400" i="1">
                              <a:solidFill>
                                <a:srgbClr val="FFC000"/>
                              </a:solidFill>
                              <a:latin typeface="Cambria Math" panose="02040503050406030204" pitchFamily="18" charset="0"/>
                            </a:rPr>
                            <m:t>.</m:t>
                          </m:r>
                          <m:r>
                            <a:rPr lang="en-GB" sz="1400" b="0" i="1" smtClean="0">
                              <a:solidFill>
                                <a:srgbClr val="FFC000"/>
                              </a:solidFill>
                              <a:latin typeface="Cambria Math" panose="02040503050406030204" pitchFamily="18" charset="0"/>
                            </a:rPr>
                            <m:t>𝑛𝑢𝑐𝑙</m:t>
                          </m:r>
                        </m:oMath>
                      </m:oMathPara>
                    </a14:m>
                    <a:endParaRPr lang="en-GB" sz="1400" b="0" i="1" dirty="0">
                      <a:solidFill>
                        <a:srgbClr val="FFC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b="0" i="1" spc="-150" smtClean="0">
                              <a:solidFill>
                                <a:srgbClr val="FFC000"/>
                              </a:solidFill>
                              <a:latin typeface="Cambria Math" panose="02040503050406030204" pitchFamily="18" charset="0"/>
                            </a:rPr>
                            <m:t>𝑁𝑎𝑡</m:t>
                          </m:r>
                          <m:r>
                            <a:rPr lang="en-GB" sz="1400" i="1" spc="-300">
                              <a:solidFill>
                                <a:srgbClr val="FFC000"/>
                              </a:solidFill>
                              <a:latin typeface="Cambria Math" panose="02040503050406030204" pitchFamily="18" charset="0"/>
                            </a:rPr>
                            <m:t>.</m:t>
                          </m:r>
                          <m:r>
                            <a:rPr lang="en-GB" sz="1400" i="1" spc="-150">
                              <a:solidFill>
                                <a:srgbClr val="FFC000"/>
                              </a:solidFill>
                              <a:latin typeface="Cambria Math" panose="02040503050406030204" pitchFamily="18" charset="0"/>
                            </a:rPr>
                            <m:t>𝑓𝑖𝑟𝑒</m:t>
                          </m:r>
                          <m:r>
                            <a:rPr lang="en-GB" sz="1400" i="1">
                              <a:solidFill>
                                <a:srgbClr val="FFC000"/>
                              </a:solidFill>
                              <a:latin typeface="Cambria Math" panose="02040503050406030204" pitchFamily="18" charset="0"/>
                            </a:rPr>
                            <m:t> </m:t>
                          </m:r>
                          <m:r>
                            <a:rPr lang="en-GB" sz="1400" b="0" i="1" spc="-150" smtClean="0">
                              <a:solidFill>
                                <a:srgbClr val="FFC000"/>
                              </a:solidFill>
                              <a:latin typeface="Cambria Math" panose="02040503050406030204" pitchFamily="18" charset="0"/>
                            </a:rPr>
                            <m:t>𝑁𝑎𝑡</m:t>
                          </m:r>
                          <m:r>
                            <a:rPr lang="en-GB" sz="1400" i="1" spc="-300">
                              <a:solidFill>
                                <a:srgbClr val="FFC000"/>
                              </a:solidFill>
                              <a:latin typeface="Cambria Math" panose="02040503050406030204" pitchFamily="18" charset="0"/>
                            </a:rPr>
                            <m:t>.</m:t>
                          </m:r>
                          <m:r>
                            <a:rPr lang="en-GB" sz="1400" i="1" spc="-150">
                              <a:solidFill>
                                <a:srgbClr val="FFC000"/>
                              </a:solidFill>
                              <a:latin typeface="Cambria Math" panose="02040503050406030204" pitchFamily="18" charset="0"/>
                            </a:rPr>
                            <m:t>𝑓𝑙𝑜𝑜𝑑</m:t>
                          </m:r>
                        </m:oMath>
                      </m:oMathPara>
                    </a14:m>
                    <a:endParaRPr lang="en-GB" sz="1400" spc="-150" baseline="-25000" dirty="0">
                      <a:solidFill>
                        <a:srgbClr val="FFC000"/>
                      </a:solidFill>
                    </a:endParaRPr>
                  </a:p>
                </p:txBody>
              </p:sp>
            </mc:Choice>
            <mc:Fallback xmlns="">
              <p:sp>
                <p:nvSpPr>
                  <p:cNvPr id="63" name="TextBox 62">
                    <a:extLst>
                      <a:ext uri="{FF2B5EF4-FFF2-40B4-BE49-F238E27FC236}">
                        <a16:creationId xmlns:a16="http://schemas.microsoft.com/office/drawing/2014/main" id="{066A7EBD-6C41-C34B-9304-741C0C69066F}"/>
                      </a:ext>
                    </a:extLst>
                  </p:cNvPr>
                  <p:cNvSpPr txBox="1">
                    <a:spLocks noRot="1" noChangeAspect="1" noMove="1" noResize="1" noEditPoints="1" noAdjustHandles="1" noChangeArrowheads="1" noChangeShapeType="1" noTextEdit="1"/>
                  </p:cNvSpPr>
                  <p:nvPr/>
                </p:nvSpPr>
                <p:spPr>
                  <a:xfrm>
                    <a:off x="3211853" y="3041071"/>
                    <a:ext cx="1468610" cy="573420"/>
                  </a:xfrm>
                  <a:prstGeom prst="roundRect">
                    <a:avLst/>
                  </a:prstGeom>
                  <a:blipFill>
                    <a:blip r:embed="rId16"/>
                    <a:stretch>
                      <a:fillRect/>
                    </a:stretch>
                  </a:blipFill>
                  <a:ln>
                    <a:solidFill>
                      <a:srgbClr val="FFC00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B6D6BFB8-EEC4-4842-9CA2-5766077E40FC}"/>
                      </a:ext>
                    </a:extLst>
                  </p:cNvPr>
                  <p:cNvSpPr txBox="1"/>
                  <p:nvPr/>
                </p:nvSpPr>
                <p:spPr>
                  <a:xfrm>
                    <a:off x="268331" y="3945772"/>
                    <a:ext cx="1488856" cy="578882"/>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tx1"/>
                              </a:solidFill>
                              <a:latin typeface="Cambria Math" panose="02040503050406030204" pitchFamily="18" charset="0"/>
                            </a:rPr>
                            <m:t>𝐸𝑝𝑖𝑑</m:t>
                          </m:r>
                          <m:r>
                            <a:rPr lang="en-GB" sz="1400" i="1" smtClean="0">
                              <a:solidFill>
                                <a:schemeClr val="tx1"/>
                              </a:solidFill>
                              <a:latin typeface="Cambria Math" panose="02040503050406030204" pitchFamily="18" charset="0"/>
                            </a:rPr>
                            <m:t> </m:t>
                          </m:r>
                          <m:r>
                            <a:rPr lang="en-GB" sz="1400" i="1">
                              <a:solidFill>
                                <a:schemeClr val="tx1"/>
                              </a:solidFill>
                              <a:latin typeface="Cambria Math" panose="02040503050406030204" pitchFamily="18" charset="0"/>
                            </a:rPr>
                            <m:t>𝑆𝑖𝑐𝑘</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𝑎𝑙𝑖𝑐𝑒</m:t>
                          </m:r>
                        </m:oMath>
                      </m:oMathPara>
                    </a14:m>
                    <a:endParaRPr lang="en-GB" sz="140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tx1"/>
                              </a:solidFill>
                              <a:latin typeface="Cambria Math" panose="02040503050406030204" pitchFamily="18" charset="0"/>
                            </a:rPr>
                            <m:t>𝑇𝑟𝑎𝑣𝑒𝑙</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𝑎𝑙𝑖𝑐𝑒</m:t>
                          </m:r>
                        </m:oMath>
                      </m:oMathPara>
                    </a14:m>
                    <a:endParaRPr lang="en-GB" sz="1400" dirty="0">
                      <a:solidFill>
                        <a:schemeClr val="tx1"/>
                      </a:solidFill>
                    </a:endParaRPr>
                  </a:p>
                </p:txBody>
              </p:sp>
            </mc:Choice>
            <mc:Fallback xmlns="">
              <p:sp>
                <p:nvSpPr>
                  <p:cNvPr id="64" name="TextBox 63">
                    <a:extLst>
                      <a:ext uri="{FF2B5EF4-FFF2-40B4-BE49-F238E27FC236}">
                        <a16:creationId xmlns:a16="http://schemas.microsoft.com/office/drawing/2014/main" id="{B6D6BFB8-EEC4-4842-9CA2-5766077E40FC}"/>
                      </a:ext>
                    </a:extLst>
                  </p:cNvPr>
                  <p:cNvSpPr txBox="1">
                    <a:spLocks noRot="1" noChangeAspect="1" noMove="1" noResize="1" noEditPoints="1" noAdjustHandles="1" noChangeArrowheads="1" noChangeShapeType="1" noTextEdit="1"/>
                  </p:cNvSpPr>
                  <p:nvPr/>
                </p:nvSpPr>
                <p:spPr>
                  <a:xfrm>
                    <a:off x="268331" y="3945772"/>
                    <a:ext cx="1488856" cy="578882"/>
                  </a:xfrm>
                  <a:prstGeom prst="roundRect">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EE2C1EB-DE74-0045-8126-C56CDB34332C}"/>
                      </a:ext>
                    </a:extLst>
                  </p:cNvPr>
                  <p:cNvSpPr txBox="1"/>
                  <p:nvPr/>
                </p:nvSpPr>
                <p:spPr>
                  <a:xfrm>
                    <a:off x="3256676" y="3945772"/>
                    <a:ext cx="1378965" cy="578882"/>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tx1"/>
                              </a:solidFill>
                              <a:latin typeface="Cambria Math" panose="02040503050406030204" pitchFamily="18" charset="0"/>
                            </a:rPr>
                            <m:t>𝐸𝑝𝑖𝑑</m:t>
                          </m:r>
                          <m:r>
                            <a:rPr lang="en-GB" sz="1400" i="1" smtClean="0">
                              <a:solidFill>
                                <a:schemeClr val="tx1"/>
                              </a:solidFill>
                              <a:latin typeface="Cambria Math" panose="02040503050406030204" pitchFamily="18" charset="0"/>
                            </a:rPr>
                            <m:t> </m:t>
                          </m:r>
                          <m:r>
                            <a:rPr lang="en-GB" sz="1400" i="1">
                              <a:solidFill>
                                <a:schemeClr val="tx1"/>
                              </a:solidFill>
                              <a:latin typeface="Cambria Math" panose="02040503050406030204" pitchFamily="18" charset="0"/>
                            </a:rPr>
                            <m:t>𝑆𝑖𝑐𝑘</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𝑒𝑣𝑒</m:t>
                          </m:r>
                        </m:oMath>
                      </m:oMathPara>
                    </a14:m>
                    <a:endParaRPr lang="en-GB" sz="1400"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tx1"/>
                              </a:solidFill>
                              <a:latin typeface="Cambria Math" panose="02040503050406030204" pitchFamily="18" charset="0"/>
                            </a:rPr>
                            <m:t>𝑇𝑟𝑎𝑣𝑒𝑙</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𝑒𝑣𝑒</m:t>
                          </m:r>
                        </m:oMath>
                      </m:oMathPara>
                    </a14:m>
                    <a:endParaRPr lang="en-GB" sz="1400" dirty="0">
                      <a:solidFill>
                        <a:schemeClr val="tx1"/>
                      </a:solidFill>
                    </a:endParaRPr>
                  </a:p>
                </p:txBody>
              </p:sp>
            </mc:Choice>
            <mc:Fallback xmlns="">
              <p:sp>
                <p:nvSpPr>
                  <p:cNvPr id="67" name="TextBox 66">
                    <a:extLst>
                      <a:ext uri="{FF2B5EF4-FFF2-40B4-BE49-F238E27FC236}">
                        <a16:creationId xmlns:a16="http://schemas.microsoft.com/office/drawing/2014/main" id="{BEE2C1EB-DE74-0045-8126-C56CDB34332C}"/>
                      </a:ext>
                    </a:extLst>
                  </p:cNvPr>
                  <p:cNvSpPr txBox="1">
                    <a:spLocks noRot="1" noChangeAspect="1" noMove="1" noResize="1" noEditPoints="1" noAdjustHandles="1" noChangeArrowheads="1" noChangeShapeType="1" noTextEdit="1"/>
                  </p:cNvSpPr>
                  <p:nvPr/>
                </p:nvSpPr>
                <p:spPr>
                  <a:xfrm>
                    <a:off x="3256676" y="3945772"/>
                    <a:ext cx="1378965" cy="578882"/>
                  </a:xfrm>
                  <a:prstGeom prst="roundRect">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CB92DB7D-8DE6-234B-90A7-FC41D1B2E229}"/>
                      </a:ext>
                    </a:extLst>
                  </p:cNvPr>
                  <p:cNvSpPr txBox="1"/>
                  <p:nvPr/>
                </p:nvSpPr>
                <p:spPr>
                  <a:xfrm>
                    <a:off x="6015287" y="3945772"/>
                    <a:ext cx="1390620" cy="578882"/>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tx1"/>
                              </a:solidFill>
                              <a:latin typeface="Cambria Math" panose="02040503050406030204" pitchFamily="18" charset="0"/>
                            </a:rPr>
                            <m:t>𝐸𝑝𝑖𝑑</m:t>
                          </m:r>
                          <m:r>
                            <a:rPr lang="en-GB" sz="1400" i="1" smtClean="0">
                              <a:solidFill>
                                <a:schemeClr val="tx1"/>
                              </a:solidFill>
                              <a:latin typeface="Cambria Math" panose="02040503050406030204" pitchFamily="18" charset="0"/>
                            </a:rPr>
                            <m:t> </m:t>
                          </m:r>
                          <m:r>
                            <a:rPr lang="en-GB" sz="1400" i="1">
                              <a:solidFill>
                                <a:schemeClr val="tx1"/>
                              </a:solidFill>
                              <a:latin typeface="Cambria Math" panose="02040503050406030204" pitchFamily="18" charset="0"/>
                            </a:rPr>
                            <m:t>𝑆𝑖𝑐𝑘</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𝑏𝑜𝑏</m:t>
                          </m:r>
                        </m:oMath>
                      </m:oMathPara>
                    </a14:m>
                    <a:endParaRPr lang="en-GB" sz="140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tx1"/>
                              </a:solidFill>
                              <a:latin typeface="Cambria Math" panose="02040503050406030204" pitchFamily="18" charset="0"/>
                            </a:rPr>
                            <m:t>𝑇𝑟𝑎𝑣𝑒𝑙</m:t>
                          </m:r>
                          <m:r>
                            <a:rPr lang="en-GB" sz="1400" i="1">
                              <a:solidFill>
                                <a:schemeClr val="tx1"/>
                              </a:solidFill>
                              <a:latin typeface="Cambria Math" panose="02040503050406030204" pitchFamily="18" charset="0"/>
                            </a:rPr>
                            <m:t>.</m:t>
                          </m:r>
                          <m:r>
                            <a:rPr lang="en-GB" sz="1400" i="1">
                              <a:solidFill>
                                <a:schemeClr val="tx1"/>
                              </a:solidFill>
                              <a:latin typeface="Cambria Math" panose="02040503050406030204" pitchFamily="18" charset="0"/>
                            </a:rPr>
                            <m:t>𝑏𝑜𝑏</m:t>
                          </m:r>
                        </m:oMath>
                      </m:oMathPara>
                    </a14:m>
                    <a:endParaRPr lang="en-GB" sz="1400" dirty="0">
                      <a:solidFill>
                        <a:schemeClr val="tx1"/>
                      </a:solidFill>
                    </a:endParaRPr>
                  </a:p>
                </p:txBody>
              </p:sp>
            </mc:Choice>
            <mc:Fallback xmlns="">
              <p:sp>
                <p:nvSpPr>
                  <p:cNvPr id="68" name="TextBox 67">
                    <a:extLst>
                      <a:ext uri="{FF2B5EF4-FFF2-40B4-BE49-F238E27FC236}">
                        <a16:creationId xmlns:a16="http://schemas.microsoft.com/office/drawing/2014/main" id="{CB92DB7D-8DE6-234B-90A7-FC41D1B2E229}"/>
                      </a:ext>
                    </a:extLst>
                  </p:cNvPr>
                  <p:cNvSpPr txBox="1">
                    <a:spLocks noRot="1" noChangeAspect="1" noMove="1" noResize="1" noEditPoints="1" noAdjustHandles="1" noChangeArrowheads="1" noChangeShapeType="1" noTextEdit="1"/>
                  </p:cNvSpPr>
                  <p:nvPr/>
                </p:nvSpPr>
                <p:spPr>
                  <a:xfrm>
                    <a:off x="6015287" y="3945772"/>
                    <a:ext cx="1390620" cy="578882"/>
                  </a:xfrm>
                  <a:prstGeom prst="roundRect">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EC9396B0-2574-5442-B511-E8C6EAD52E2C}"/>
                      </a:ext>
                    </a:extLst>
                  </p:cNvPr>
                  <p:cNvSpPr txBox="1"/>
                  <p:nvPr/>
                </p:nvSpPr>
                <p:spPr>
                  <a:xfrm>
                    <a:off x="-755053" y="4845417"/>
                    <a:ext cx="1488856"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𝑎𝑙𝑖𝑐𝑒</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b="0" i="1" smtClean="0">
                              <a:solidFill>
                                <a:schemeClr val="accent1"/>
                              </a:solidFill>
                              <a:latin typeface="Cambria Math" panose="02040503050406030204" pitchFamily="18" charset="0"/>
                            </a:rPr>
                            <m:t>𝑇</m:t>
                          </m:r>
                          <m:r>
                            <a:rPr lang="en-GB" sz="1400" i="1">
                              <a:solidFill>
                                <a:schemeClr val="accent1"/>
                              </a:solidFill>
                              <a:latin typeface="Cambria Math" panose="02040503050406030204" pitchFamily="18" charset="0"/>
                            </a:rPr>
                            <m:t>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𝑎𝑙𝑖𝑐𝑒</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1</m:t>
                          </m:r>
                        </m:oMath>
                      </m:oMathPara>
                    </a14:m>
                    <a:endParaRPr lang="en-GB" sz="1400" baseline="-25000" dirty="0">
                      <a:solidFill>
                        <a:schemeClr val="accent1"/>
                      </a:solidFill>
                    </a:endParaRPr>
                  </a:p>
                </p:txBody>
              </p:sp>
            </mc:Choice>
            <mc:Fallback xmlns="">
              <p:sp>
                <p:nvSpPr>
                  <p:cNvPr id="69" name="TextBox 68">
                    <a:extLst>
                      <a:ext uri="{FF2B5EF4-FFF2-40B4-BE49-F238E27FC236}">
                        <a16:creationId xmlns:a16="http://schemas.microsoft.com/office/drawing/2014/main" id="{EC9396B0-2574-5442-B511-E8C6EAD52E2C}"/>
                      </a:ext>
                    </a:extLst>
                  </p:cNvPr>
                  <p:cNvSpPr txBox="1">
                    <a:spLocks noRot="1" noChangeAspect="1" noMove="1" noResize="1" noEditPoints="1" noAdjustHandles="1" noChangeArrowheads="1" noChangeShapeType="1" noTextEdit="1"/>
                  </p:cNvSpPr>
                  <p:nvPr/>
                </p:nvSpPr>
                <p:spPr>
                  <a:xfrm>
                    <a:off x="-755053" y="4845417"/>
                    <a:ext cx="1488856" cy="573420"/>
                  </a:xfrm>
                  <a:prstGeom prst="roundRect">
                    <a:avLst/>
                  </a:prstGeom>
                  <a:blipFill>
                    <a:blip r:embed="rId20"/>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F9AABEB-FCD3-2D45-8B7B-55DA30392095}"/>
                      </a:ext>
                    </a:extLst>
                  </p:cNvPr>
                  <p:cNvSpPr txBox="1"/>
                  <p:nvPr/>
                </p:nvSpPr>
                <p:spPr>
                  <a:xfrm>
                    <a:off x="1215407" y="4845417"/>
                    <a:ext cx="1501777"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𝑎𝑙𝑖𝑐𝑒</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accent1"/>
                              </a:solidFill>
                              <a:latin typeface="Cambria Math" panose="02040503050406030204" pitchFamily="18" charset="0"/>
                            </a:rPr>
                            <m:t>𝑇𝑟𝑒𝑎𝑡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𝑎𝑙𝑖𝑐𝑒</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2</m:t>
                          </m:r>
                        </m:oMath>
                      </m:oMathPara>
                    </a14:m>
                    <a:endParaRPr lang="en-GB" sz="1400" baseline="-25000" dirty="0">
                      <a:solidFill>
                        <a:schemeClr val="accent1"/>
                      </a:solidFill>
                    </a:endParaRPr>
                  </a:p>
                </p:txBody>
              </p:sp>
            </mc:Choice>
            <mc:Fallback xmlns="">
              <p:sp>
                <p:nvSpPr>
                  <p:cNvPr id="70" name="TextBox 69">
                    <a:extLst>
                      <a:ext uri="{FF2B5EF4-FFF2-40B4-BE49-F238E27FC236}">
                        <a16:creationId xmlns:a16="http://schemas.microsoft.com/office/drawing/2014/main" id="{BF9AABEB-FCD3-2D45-8B7B-55DA30392095}"/>
                      </a:ext>
                    </a:extLst>
                  </p:cNvPr>
                  <p:cNvSpPr txBox="1">
                    <a:spLocks noRot="1" noChangeAspect="1" noMove="1" noResize="1" noEditPoints="1" noAdjustHandles="1" noChangeArrowheads="1" noChangeShapeType="1" noTextEdit="1"/>
                  </p:cNvSpPr>
                  <p:nvPr/>
                </p:nvSpPr>
                <p:spPr>
                  <a:xfrm>
                    <a:off x="1215407" y="4845417"/>
                    <a:ext cx="1501777" cy="573420"/>
                  </a:xfrm>
                  <a:prstGeom prst="roundRect">
                    <a:avLst/>
                  </a:prstGeom>
                  <a:blipFill>
                    <a:blip r:embed="rId21"/>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EB96145C-C106-1749-97AE-3669B1943ADF}"/>
                      </a:ext>
                    </a:extLst>
                  </p:cNvPr>
                  <p:cNvSpPr txBox="1"/>
                  <p:nvPr/>
                </p:nvSpPr>
                <p:spPr>
                  <a:xfrm>
                    <a:off x="2323224" y="5719489"/>
                    <a:ext cx="1378966"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𝑒𝑣𝑒</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accent1"/>
                              </a:solidFill>
                              <a:latin typeface="Cambria Math" panose="02040503050406030204" pitchFamily="18" charset="0"/>
                            </a:rPr>
                            <m:t>𝑇𝑟𝑒𝑎𝑡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𝑒𝑣𝑒</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1</m:t>
                          </m:r>
                        </m:oMath>
                      </m:oMathPara>
                    </a14:m>
                    <a:endParaRPr lang="en-GB" sz="1400" baseline="-25000" dirty="0">
                      <a:solidFill>
                        <a:schemeClr val="accent1"/>
                      </a:solidFill>
                    </a:endParaRPr>
                  </a:p>
                </p:txBody>
              </p:sp>
            </mc:Choice>
            <mc:Fallback xmlns="">
              <p:sp>
                <p:nvSpPr>
                  <p:cNvPr id="71" name="TextBox 70">
                    <a:extLst>
                      <a:ext uri="{FF2B5EF4-FFF2-40B4-BE49-F238E27FC236}">
                        <a16:creationId xmlns:a16="http://schemas.microsoft.com/office/drawing/2014/main" id="{EB96145C-C106-1749-97AE-3669B1943ADF}"/>
                      </a:ext>
                    </a:extLst>
                  </p:cNvPr>
                  <p:cNvSpPr txBox="1">
                    <a:spLocks noRot="1" noChangeAspect="1" noMove="1" noResize="1" noEditPoints="1" noAdjustHandles="1" noChangeArrowheads="1" noChangeShapeType="1" noTextEdit="1"/>
                  </p:cNvSpPr>
                  <p:nvPr/>
                </p:nvSpPr>
                <p:spPr>
                  <a:xfrm>
                    <a:off x="2323224" y="5719489"/>
                    <a:ext cx="1378966" cy="573420"/>
                  </a:xfrm>
                  <a:prstGeom prst="roundRect">
                    <a:avLst/>
                  </a:prstGeom>
                  <a:blipFill>
                    <a:blip r:embed="rId22"/>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6A9BFD71-FFC4-934B-B057-327BD27F9E42}"/>
                      </a:ext>
                    </a:extLst>
                  </p:cNvPr>
                  <p:cNvSpPr txBox="1"/>
                  <p:nvPr/>
                </p:nvSpPr>
                <p:spPr>
                  <a:xfrm>
                    <a:off x="4177455" y="5719489"/>
                    <a:ext cx="1378966"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𝑒𝑣𝑒</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accent1"/>
                              </a:solidFill>
                              <a:latin typeface="Cambria Math" panose="02040503050406030204" pitchFamily="18" charset="0"/>
                            </a:rPr>
                            <m:t>𝑇𝑟𝑒𝑎𝑡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𝑒𝑣𝑒</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2</m:t>
                          </m:r>
                        </m:oMath>
                      </m:oMathPara>
                    </a14:m>
                    <a:endParaRPr lang="en-GB" sz="1400" baseline="-25000" dirty="0">
                      <a:solidFill>
                        <a:schemeClr val="accent1"/>
                      </a:solidFill>
                    </a:endParaRPr>
                  </a:p>
                </p:txBody>
              </p:sp>
            </mc:Choice>
            <mc:Fallback xmlns="">
              <p:sp>
                <p:nvSpPr>
                  <p:cNvPr id="72" name="TextBox 71">
                    <a:extLst>
                      <a:ext uri="{FF2B5EF4-FFF2-40B4-BE49-F238E27FC236}">
                        <a16:creationId xmlns:a16="http://schemas.microsoft.com/office/drawing/2014/main" id="{6A9BFD71-FFC4-934B-B057-327BD27F9E42}"/>
                      </a:ext>
                    </a:extLst>
                  </p:cNvPr>
                  <p:cNvSpPr txBox="1">
                    <a:spLocks noRot="1" noChangeAspect="1" noMove="1" noResize="1" noEditPoints="1" noAdjustHandles="1" noChangeArrowheads="1" noChangeShapeType="1" noTextEdit="1"/>
                  </p:cNvSpPr>
                  <p:nvPr/>
                </p:nvSpPr>
                <p:spPr>
                  <a:xfrm>
                    <a:off x="4177455" y="5719489"/>
                    <a:ext cx="1378966" cy="573420"/>
                  </a:xfrm>
                  <a:prstGeom prst="roundRect">
                    <a:avLst/>
                  </a:prstGeom>
                  <a:blipFill>
                    <a:blip r:embed="rId23"/>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8F06E691-421F-6041-BE77-467F6786AB1A}"/>
                      </a:ext>
                    </a:extLst>
                  </p:cNvPr>
                  <p:cNvSpPr txBox="1"/>
                  <p:nvPr/>
                </p:nvSpPr>
                <p:spPr>
                  <a:xfrm>
                    <a:off x="5073008" y="4845417"/>
                    <a:ext cx="1390620"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𝑏𝑜𝑏</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accent1"/>
                              </a:solidFill>
                              <a:latin typeface="Cambria Math" panose="02040503050406030204" pitchFamily="18" charset="0"/>
                            </a:rPr>
                            <m:t>𝑇𝑟𝑒𝑎𝑡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𝑏𝑜𝑏</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1</m:t>
                          </m:r>
                        </m:oMath>
                      </m:oMathPara>
                    </a14:m>
                    <a:endParaRPr lang="en-GB" sz="1400" baseline="-25000" dirty="0">
                      <a:solidFill>
                        <a:schemeClr val="accent1"/>
                      </a:solidFill>
                    </a:endParaRPr>
                  </a:p>
                </p:txBody>
              </p:sp>
            </mc:Choice>
            <mc:Fallback xmlns="">
              <p:sp>
                <p:nvSpPr>
                  <p:cNvPr id="73" name="TextBox 72">
                    <a:extLst>
                      <a:ext uri="{FF2B5EF4-FFF2-40B4-BE49-F238E27FC236}">
                        <a16:creationId xmlns:a16="http://schemas.microsoft.com/office/drawing/2014/main" id="{8F06E691-421F-6041-BE77-467F6786AB1A}"/>
                      </a:ext>
                    </a:extLst>
                  </p:cNvPr>
                  <p:cNvSpPr txBox="1">
                    <a:spLocks noRot="1" noChangeAspect="1" noMove="1" noResize="1" noEditPoints="1" noAdjustHandles="1" noChangeArrowheads="1" noChangeShapeType="1" noTextEdit="1"/>
                  </p:cNvSpPr>
                  <p:nvPr/>
                </p:nvSpPr>
                <p:spPr>
                  <a:xfrm>
                    <a:off x="5073008" y="4845417"/>
                    <a:ext cx="1390620" cy="573420"/>
                  </a:xfrm>
                  <a:prstGeom prst="roundRect">
                    <a:avLst/>
                  </a:prstGeom>
                  <a:blipFill>
                    <a:blip r:embed="rId24"/>
                    <a:stretch>
                      <a:fillRect/>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4EEB6C6-8577-8D40-9AC9-59874B190E65}"/>
                      </a:ext>
                    </a:extLst>
                  </p:cNvPr>
                  <p:cNvSpPr txBox="1"/>
                  <p:nvPr/>
                </p:nvSpPr>
                <p:spPr>
                  <a:xfrm>
                    <a:off x="6902758" y="4845417"/>
                    <a:ext cx="1390620" cy="5734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𝐸𝑝𝑖𝑑</m:t>
                          </m:r>
                          <m:r>
                            <a:rPr lang="en-GB" sz="1400" i="1" smtClean="0">
                              <a:solidFill>
                                <a:schemeClr val="accent1"/>
                              </a:solidFill>
                              <a:latin typeface="Cambria Math" panose="02040503050406030204" pitchFamily="18" charset="0"/>
                            </a:rPr>
                            <m:t> </m:t>
                          </m:r>
                          <m:r>
                            <a:rPr lang="en-GB" sz="1400" i="1">
                              <a:solidFill>
                                <a:schemeClr val="accent1"/>
                              </a:solidFill>
                              <a:latin typeface="Cambria Math" panose="02040503050406030204" pitchFamily="18" charset="0"/>
                            </a:rPr>
                            <m:t>𝑆𝑖𝑐𝑘</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𝑏𝑜𝑏</m:t>
                          </m:r>
                        </m:oMath>
                      </m:oMathPara>
                    </a14:m>
                    <a:endParaRPr lang="en-GB" sz="1400"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400" i="1">
                              <a:solidFill>
                                <a:schemeClr val="accent1"/>
                              </a:solidFill>
                              <a:latin typeface="Cambria Math" panose="02040503050406030204" pitchFamily="18" charset="0"/>
                            </a:rPr>
                            <m:t>𝑇𝑟𝑒𝑎𝑡</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𝑏𝑜𝑏</m:t>
                          </m:r>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𝑚</m:t>
                          </m:r>
                          <m:r>
                            <a:rPr lang="en-GB" sz="1400" i="1" baseline="-25000">
                              <a:solidFill>
                                <a:schemeClr val="accent1"/>
                              </a:solidFill>
                              <a:latin typeface="Cambria Math" panose="02040503050406030204" pitchFamily="18" charset="0"/>
                            </a:rPr>
                            <m:t>2</m:t>
                          </m:r>
                        </m:oMath>
                      </m:oMathPara>
                    </a14:m>
                    <a:endParaRPr lang="en-GB" sz="1400" baseline="-25000" dirty="0">
                      <a:solidFill>
                        <a:schemeClr val="accent1"/>
                      </a:solidFill>
                    </a:endParaRPr>
                  </a:p>
                </p:txBody>
              </p:sp>
            </mc:Choice>
            <mc:Fallback xmlns="">
              <p:sp>
                <p:nvSpPr>
                  <p:cNvPr id="74" name="TextBox 73">
                    <a:extLst>
                      <a:ext uri="{FF2B5EF4-FFF2-40B4-BE49-F238E27FC236}">
                        <a16:creationId xmlns:a16="http://schemas.microsoft.com/office/drawing/2014/main" id="{64EEB6C6-8577-8D40-9AC9-59874B190E65}"/>
                      </a:ext>
                    </a:extLst>
                  </p:cNvPr>
                  <p:cNvSpPr txBox="1">
                    <a:spLocks noRot="1" noChangeAspect="1" noMove="1" noResize="1" noEditPoints="1" noAdjustHandles="1" noChangeArrowheads="1" noChangeShapeType="1" noTextEdit="1"/>
                  </p:cNvSpPr>
                  <p:nvPr/>
                </p:nvSpPr>
                <p:spPr>
                  <a:xfrm>
                    <a:off x="6902758" y="4845417"/>
                    <a:ext cx="1390620" cy="573420"/>
                  </a:xfrm>
                  <a:prstGeom prst="roundRect">
                    <a:avLst/>
                  </a:prstGeom>
                  <a:blipFill>
                    <a:blip r:embed="rId25"/>
                    <a:stretch>
                      <a:fillRect/>
                    </a:stretch>
                  </a:blipFill>
                  <a:ln>
                    <a:solidFill>
                      <a:schemeClr val="accent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E9F61724-5A2C-DB48-ACB7-ABFB65979B7C}"/>
                  </a:ext>
                </a:extLst>
              </p:cNvPr>
              <p:cNvCxnSpPr>
                <a:stCxn id="63" idx="0"/>
                <a:endCxn id="62" idx="2"/>
              </p:cNvCxnSpPr>
              <p:nvPr/>
            </p:nvCxnSpPr>
            <p:spPr>
              <a:xfrm flipV="1">
                <a:off x="3946158" y="2729130"/>
                <a:ext cx="0" cy="311941"/>
              </a:xfrm>
              <a:prstGeom prst="line">
                <a:avLst/>
              </a:prstGeom>
              <a:ln w="12700"/>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ACF7C52C-CDA2-6445-B92A-FDBBA6612A82}"/>
                  </a:ext>
                </a:extLst>
              </p:cNvPr>
              <p:cNvCxnSpPr>
                <a:stCxn id="63" idx="2"/>
                <a:endCxn id="67" idx="0"/>
              </p:cNvCxnSpPr>
              <p:nvPr/>
            </p:nvCxnSpPr>
            <p:spPr>
              <a:xfrm>
                <a:off x="3946158" y="3614491"/>
                <a:ext cx="1" cy="331281"/>
              </a:xfrm>
              <a:prstGeom prst="line">
                <a:avLst/>
              </a:prstGeom>
              <a:ln w="12700"/>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869735E0-D346-BE46-B09B-D4E48B62E064}"/>
                  </a:ext>
                </a:extLst>
              </p:cNvPr>
              <p:cNvCxnSpPr>
                <a:stCxn id="63" idx="3"/>
                <a:endCxn id="68" idx="0"/>
              </p:cNvCxnSpPr>
              <p:nvPr/>
            </p:nvCxnSpPr>
            <p:spPr>
              <a:xfrm>
                <a:off x="4680463" y="3327781"/>
                <a:ext cx="2030134" cy="617991"/>
              </a:xfrm>
              <a:prstGeom prst="line">
                <a:avLst/>
              </a:prstGeom>
              <a:ln w="12700"/>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D23B2219-8925-C44D-8335-BE46726EE5E4}"/>
                  </a:ext>
                </a:extLst>
              </p:cNvPr>
              <p:cNvCxnSpPr>
                <a:stCxn id="64" idx="0"/>
                <a:endCxn id="63" idx="1"/>
              </p:cNvCxnSpPr>
              <p:nvPr/>
            </p:nvCxnSpPr>
            <p:spPr>
              <a:xfrm flipV="1">
                <a:off x="1012759" y="3327781"/>
                <a:ext cx="2199094" cy="617991"/>
              </a:xfrm>
              <a:prstGeom prst="line">
                <a:avLst/>
              </a:prstGeom>
              <a:ln w="1270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5375848F-BCCF-FE4B-8039-B888DC89A35D}"/>
                  </a:ext>
                </a:extLst>
              </p:cNvPr>
              <p:cNvCxnSpPr>
                <a:stCxn id="67" idx="2"/>
                <a:endCxn id="72" idx="0"/>
              </p:cNvCxnSpPr>
              <p:nvPr/>
            </p:nvCxnSpPr>
            <p:spPr>
              <a:xfrm>
                <a:off x="3946159" y="4524654"/>
                <a:ext cx="920779" cy="1194835"/>
              </a:xfrm>
              <a:prstGeom prst="line">
                <a:avLst/>
              </a:prstGeom>
              <a:ln w="1270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D73BE326-170D-FB40-8936-5DCEFFBD606A}"/>
                  </a:ext>
                </a:extLst>
              </p:cNvPr>
              <p:cNvCxnSpPr>
                <a:stCxn id="71" idx="0"/>
                <a:endCxn id="67" idx="2"/>
              </p:cNvCxnSpPr>
              <p:nvPr/>
            </p:nvCxnSpPr>
            <p:spPr>
              <a:xfrm flipV="1">
                <a:off x="3012707" y="4524654"/>
                <a:ext cx="933452" cy="1194835"/>
              </a:xfrm>
              <a:prstGeom prst="line">
                <a:avLst/>
              </a:prstGeom>
              <a:ln w="12700"/>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0D4A5F3E-8800-8542-B0A8-99206632563C}"/>
                  </a:ext>
                </a:extLst>
              </p:cNvPr>
              <p:cNvCxnSpPr>
                <a:stCxn id="73" idx="0"/>
                <a:endCxn id="68" idx="2"/>
              </p:cNvCxnSpPr>
              <p:nvPr/>
            </p:nvCxnSpPr>
            <p:spPr>
              <a:xfrm flipV="1">
                <a:off x="5768318" y="4524654"/>
                <a:ext cx="942279" cy="320763"/>
              </a:xfrm>
              <a:prstGeom prst="line">
                <a:avLst/>
              </a:prstGeom>
              <a:ln w="1270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ADF01173-AFC1-404A-BC3A-55E9BC1D9937}"/>
                  </a:ext>
                </a:extLst>
              </p:cNvPr>
              <p:cNvCxnSpPr>
                <a:stCxn id="68" idx="2"/>
                <a:endCxn id="74" idx="0"/>
              </p:cNvCxnSpPr>
              <p:nvPr/>
            </p:nvCxnSpPr>
            <p:spPr>
              <a:xfrm>
                <a:off x="6710597" y="4524654"/>
                <a:ext cx="887471" cy="320763"/>
              </a:xfrm>
              <a:prstGeom prst="line">
                <a:avLst/>
              </a:prstGeom>
              <a:ln w="12700"/>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6223A93C-1B6D-2346-8FB4-FD4685486F69}"/>
                  </a:ext>
                </a:extLst>
              </p:cNvPr>
              <p:cNvCxnSpPr>
                <a:stCxn id="64" idx="2"/>
                <a:endCxn id="70" idx="0"/>
              </p:cNvCxnSpPr>
              <p:nvPr/>
            </p:nvCxnSpPr>
            <p:spPr>
              <a:xfrm>
                <a:off x="1012759" y="4524654"/>
                <a:ext cx="953537" cy="320763"/>
              </a:xfrm>
              <a:prstGeom prst="line">
                <a:avLst/>
              </a:prstGeom>
              <a:ln w="12700"/>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9D4611ED-84FC-4545-8118-7682642A3B67}"/>
                  </a:ext>
                </a:extLst>
              </p:cNvPr>
              <p:cNvCxnSpPr>
                <a:stCxn id="64" idx="2"/>
                <a:endCxn id="69" idx="0"/>
              </p:cNvCxnSpPr>
              <p:nvPr/>
            </p:nvCxnSpPr>
            <p:spPr>
              <a:xfrm flipH="1">
                <a:off x="-10625" y="4524654"/>
                <a:ext cx="1023384" cy="320763"/>
              </a:xfrm>
              <a:prstGeom prst="line">
                <a:avLst/>
              </a:prstGeom>
              <a:ln w="12700"/>
            </p:spPr>
            <p:style>
              <a:lnRef idx="1">
                <a:schemeClr val="dk1"/>
              </a:lnRef>
              <a:fillRef idx="0">
                <a:schemeClr val="dk1"/>
              </a:fillRef>
              <a:effectRef idx="0">
                <a:schemeClr val="dk1"/>
              </a:effectRef>
              <a:fontRef idx="minor">
                <a:schemeClr val="tx1"/>
              </a:fontRef>
            </p:style>
          </p:cxnSp>
        </p:grpSp>
      </p:grpSp>
      <p:sp>
        <p:nvSpPr>
          <p:cNvPr id="10" name="Rectangle 9">
            <a:extLst>
              <a:ext uri="{FF2B5EF4-FFF2-40B4-BE49-F238E27FC236}">
                <a16:creationId xmlns:a16="http://schemas.microsoft.com/office/drawing/2014/main" id="{978CDB23-3D81-7A46-9C08-13558FBF1441}"/>
              </a:ext>
            </a:extLst>
          </p:cNvPr>
          <p:cNvSpPr/>
          <p:nvPr/>
        </p:nvSpPr>
        <p:spPr>
          <a:xfrm>
            <a:off x="8250318" y="3280229"/>
            <a:ext cx="3861853" cy="1836057"/>
          </a:xfrm>
          <a:prstGeom prst="rect">
            <a:avLst/>
          </a:prstGeom>
          <a:gradFill flip="none" rotWithShape="1">
            <a:gsLst>
              <a:gs pos="0">
                <a:schemeClr val="bg1">
                  <a:alpha val="30000"/>
                </a:schemeClr>
              </a:gs>
              <a:gs pos="12000">
                <a:schemeClr val="bg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2155DB92-D64C-E940-8304-FA439039D456}"/>
              </a:ext>
            </a:extLst>
          </p:cNvPr>
          <p:cNvSpPr/>
          <p:nvPr/>
        </p:nvSpPr>
        <p:spPr>
          <a:xfrm>
            <a:off x="2460280" y="3198366"/>
            <a:ext cx="3861853" cy="1836057"/>
          </a:xfrm>
          <a:prstGeom prst="rect">
            <a:avLst/>
          </a:prstGeom>
          <a:gradFill flip="none" rotWithShape="1">
            <a:gsLst>
              <a:gs pos="0">
                <a:schemeClr val="bg1">
                  <a:alpha val="30000"/>
                </a:schemeClr>
              </a:gs>
              <a:gs pos="12000">
                <a:schemeClr val="bg1">
                  <a:alpha val="9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3" name="Rectangle 82"/>
              <p:cNvSpPr/>
              <p:nvPr/>
            </p:nvSpPr>
            <p:spPr>
              <a:xfrm>
                <a:off x="2720653" y="5273393"/>
                <a:ext cx="2947956" cy="674672"/>
              </a:xfrm>
              <a:prstGeom prst="rect">
                <a:avLst/>
              </a:prstGeom>
            </p:spPr>
            <p:txBody>
              <a:bodyPr wrap="square">
                <a:spAutoFit/>
              </a:bodyPr>
              <a:lstStyle/>
              <a:p>
                <a14:m>
                  <m:oMath xmlns:m="http://schemas.openxmlformats.org/officeDocument/2006/math">
                    <m:sSub>
                      <m:sSubPr>
                        <m:ctrlPr>
                          <a:rPr lang="de-DE" i="1">
                            <a:latin typeface="Cambria Math" panose="02040503050406030204" pitchFamily="18" charset="0"/>
                          </a:rPr>
                        </m:ctrlPr>
                      </m:sSubPr>
                      <m:e>
                        <m:r>
                          <a:rPr lang="de-DE" i="1">
                            <a:latin typeface="Cambria Math" charset="0"/>
                          </a:rPr>
                          <m:t>𝑚</m:t>
                        </m:r>
                      </m:e>
                      <m:sub>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charset="0"/>
                              </a:rPr>
                              <m:t>1</m:t>
                            </m:r>
                          </m:sub>
                        </m:sSub>
                      </m:sub>
                    </m:sSub>
                    <m:r>
                      <a:rPr lang="de-DE" i="1">
                        <a:latin typeface="Cambria Math" charset="0"/>
                      </a:rPr>
                      <m:t>: </m:t>
                    </m:r>
                  </m:oMath>
                </a14:m>
                <a:r>
                  <a:rPr lang="en-US" dirty="0"/>
                  <a:t>Eliminate</a:t>
                </a:r>
                <a14:m>
                  <m:oMath xmlns:m="http://schemas.openxmlformats.org/officeDocument/2006/math">
                    <m:r>
                      <a:rPr lang="de-DE" i="1">
                        <a:latin typeface="Cambria Math" charset="0"/>
                      </a:rPr>
                      <m:t>𝑇𝑟𝑒𝑎𝑡</m:t>
                    </m:r>
                    <m:r>
                      <m:rPr>
                        <m:nor/>
                      </m:rPr>
                      <a:rPr lang="de-DE">
                        <a:latin typeface="Cambria Math" charset="0"/>
                      </a:rPr>
                      <m:t>.</m:t>
                    </m:r>
                    <m:r>
                      <a:rPr lang="de-DE" i="1">
                        <a:latin typeface="Cambria Math" charset="0"/>
                      </a:rPr>
                      <m:t>𝑒𝑣𝑒</m:t>
                    </m:r>
                    <m:r>
                      <m:rPr>
                        <m:nor/>
                      </m:rPr>
                      <a:rPr lang="de-DE">
                        <a:latin typeface="Cambria Math" charset="0"/>
                      </a:rPr>
                      <m:t>.</m:t>
                    </m:r>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charset="0"/>
                          </a:rPr>
                          <m:t>1</m:t>
                        </m:r>
                      </m:sub>
                    </m:sSub>
                  </m:oMath>
                </a14:m>
                <a:r>
                  <a:rPr lang="en-GB" dirty="0"/>
                  <a:t> </a:t>
                </a:r>
              </a:p>
              <a:p>
                <a:r>
                  <a:rPr lang="en-GB" dirty="0"/>
                  <a:t>	from </a:t>
                </a:r>
                <a14:m>
                  <m:oMath xmlns:m="http://schemas.openxmlformats.org/officeDocument/2006/math">
                    <m:sSubSup>
                      <m:sSubSupPr>
                        <m:ctrlPr>
                          <a:rPr lang="de-DE" i="1">
                            <a:latin typeface="Cambria Math" panose="02040503050406030204" pitchFamily="18" charset="0"/>
                          </a:rPr>
                        </m:ctrlPr>
                      </m:sSubSupPr>
                      <m:e>
                        <m:r>
                          <a:rPr lang="de-DE" i="1">
                            <a:latin typeface="Cambria Math" charset="0"/>
                          </a:rPr>
                          <m:t>𝑓</m:t>
                        </m:r>
                      </m:e>
                      <m:sub>
                        <m:r>
                          <a:rPr lang="de-DE" i="1">
                            <a:latin typeface="Cambria Math" charset="0"/>
                          </a:rPr>
                          <m:t>3</m:t>
                        </m:r>
                      </m:sub>
                      <m:sup>
                        <m:r>
                          <a:rPr lang="de-DE" i="1">
                            <a:latin typeface="Cambria Math" panose="02040503050406030204" pitchFamily="18" charset="0"/>
                          </a:rPr>
                          <m:t>1</m:t>
                        </m:r>
                      </m:sup>
                    </m:sSubSup>
                  </m:oMath>
                </a14:m>
                <a:endParaRPr lang="en-GB" dirty="0"/>
              </a:p>
            </p:txBody>
          </p:sp>
        </mc:Choice>
        <mc:Fallback xmlns="">
          <p:sp>
            <p:nvSpPr>
              <p:cNvPr id="83" name="Rectangle 82"/>
              <p:cNvSpPr>
                <a:spLocks noRot="1" noChangeAspect="1" noMove="1" noResize="1" noEditPoints="1" noAdjustHandles="1" noChangeArrowheads="1" noChangeShapeType="1" noTextEdit="1"/>
              </p:cNvSpPr>
              <p:nvPr/>
            </p:nvSpPr>
            <p:spPr>
              <a:xfrm>
                <a:off x="2720653" y="5273393"/>
                <a:ext cx="2947956" cy="674672"/>
              </a:xfrm>
              <a:prstGeom prst="rect">
                <a:avLst/>
              </a:prstGeom>
              <a:blipFill>
                <a:blip r:embed="rId26"/>
                <a:stretch>
                  <a:fillRect t="-1852" b="-148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Rectangle 83"/>
              <p:cNvSpPr/>
              <p:nvPr/>
            </p:nvSpPr>
            <p:spPr>
              <a:xfrm>
                <a:off x="9086831" y="5280297"/>
                <a:ext cx="3002234" cy="675249"/>
              </a:xfrm>
              <a:prstGeom prst="rect">
                <a:avLst/>
              </a:prstGeom>
            </p:spPr>
            <p:txBody>
              <a:bodyPr wrap="square">
                <a:spAutoFit/>
              </a:bodyPr>
              <a:lstStyle/>
              <a:p>
                <a:pPr marL="11113" lvl="1"/>
                <a14:m>
                  <m:oMath xmlns:m="http://schemas.openxmlformats.org/officeDocument/2006/math">
                    <m:sSub>
                      <m:sSubPr>
                        <m:ctrlPr>
                          <a:rPr lang="de-DE" i="1">
                            <a:latin typeface="Cambria Math" panose="02040503050406030204" pitchFamily="18" charset="0"/>
                          </a:rPr>
                        </m:ctrlPr>
                      </m:sSubPr>
                      <m:e>
                        <m:r>
                          <a:rPr lang="de-DE" i="1">
                            <a:latin typeface="Cambria Math" charset="0"/>
                          </a:rPr>
                          <m:t>𝑚</m:t>
                        </m:r>
                      </m:e>
                      <m:sub>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charset="0"/>
                              </a:rPr>
                              <m:t>2</m:t>
                            </m:r>
                          </m:sub>
                        </m:sSub>
                      </m:sub>
                    </m:sSub>
                    <m:r>
                      <a:rPr lang="de-DE" i="1">
                        <a:latin typeface="Cambria Math" charset="0"/>
                      </a:rPr>
                      <m:t>: </m:t>
                    </m:r>
                  </m:oMath>
                </a14:m>
                <a:r>
                  <a:rPr lang="en-US" dirty="0"/>
                  <a:t>Eliminate </a:t>
                </a:r>
                <a14:m>
                  <m:oMath xmlns:m="http://schemas.openxmlformats.org/officeDocument/2006/math">
                    <m:r>
                      <a:rPr lang="de-DE" i="1">
                        <a:latin typeface="Cambria Math" charset="0"/>
                      </a:rPr>
                      <m:t>𝑇𝑟𝑒𝑎𝑡</m:t>
                    </m:r>
                    <m:r>
                      <m:rPr>
                        <m:nor/>
                      </m:rPr>
                      <a:rPr lang="de-DE">
                        <a:latin typeface="Cambria Math" charset="0"/>
                      </a:rPr>
                      <m:t>.</m:t>
                    </m:r>
                    <m:r>
                      <a:rPr lang="de-DE" i="1">
                        <a:latin typeface="Cambria Math" charset="0"/>
                      </a:rPr>
                      <m:t>𝑒𝑣𝑒</m:t>
                    </m:r>
                    <m:r>
                      <m:rPr>
                        <m:nor/>
                      </m:rPr>
                      <a:rPr lang="de-DE">
                        <a:latin typeface="Cambria Math" charset="0"/>
                      </a:rPr>
                      <m:t>.</m:t>
                    </m:r>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charset="0"/>
                          </a:rPr>
                          <m:t>2</m:t>
                        </m:r>
                      </m:sub>
                    </m:sSub>
                  </m:oMath>
                </a14:m>
                <a:r>
                  <a:rPr lang="en-GB" dirty="0"/>
                  <a:t> </a:t>
                </a:r>
              </a:p>
              <a:p>
                <a:pPr marL="11113" lvl="1"/>
                <a:r>
                  <a:rPr lang="en-GB" dirty="0"/>
                  <a:t>	from </a:t>
                </a:r>
                <a14:m>
                  <m:oMath xmlns:m="http://schemas.openxmlformats.org/officeDocument/2006/math">
                    <m:sSubSup>
                      <m:sSubSupPr>
                        <m:ctrlPr>
                          <a:rPr lang="de-DE" i="1">
                            <a:latin typeface="Cambria Math" panose="02040503050406030204" pitchFamily="18" charset="0"/>
                          </a:rPr>
                        </m:ctrlPr>
                      </m:sSubSupPr>
                      <m:e>
                        <m:r>
                          <a:rPr lang="de-DE" i="1">
                            <a:latin typeface="Cambria Math" charset="0"/>
                          </a:rPr>
                          <m:t>𝑓</m:t>
                        </m:r>
                      </m:e>
                      <m:sub>
                        <m:r>
                          <a:rPr lang="de-DE" i="1">
                            <a:latin typeface="Cambria Math" charset="0"/>
                          </a:rPr>
                          <m:t>3</m:t>
                        </m:r>
                      </m:sub>
                      <m:sup>
                        <m:r>
                          <a:rPr lang="de-DE" i="1">
                            <a:latin typeface="Cambria Math" panose="02040503050406030204" pitchFamily="18" charset="0"/>
                          </a:rPr>
                          <m:t>2</m:t>
                        </m:r>
                      </m:sup>
                    </m:sSubSup>
                  </m:oMath>
                </a14:m>
                <a:endParaRPr lang="en-GB" dirty="0"/>
              </a:p>
            </p:txBody>
          </p:sp>
        </mc:Choice>
        <mc:Fallback xmlns="">
          <p:sp>
            <p:nvSpPr>
              <p:cNvPr id="84" name="Rectangle 83"/>
              <p:cNvSpPr>
                <a:spLocks noRot="1" noChangeAspect="1" noMove="1" noResize="1" noEditPoints="1" noAdjustHandles="1" noChangeArrowheads="1" noChangeShapeType="1" noTextEdit="1"/>
              </p:cNvSpPr>
              <p:nvPr/>
            </p:nvSpPr>
            <p:spPr>
              <a:xfrm>
                <a:off x="9086831" y="5280297"/>
                <a:ext cx="3002234" cy="675249"/>
              </a:xfrm>
              <a:prstGeom prst="rect">
                <a:avLst/>
              </a:prstGeom>
              <a:blipFill>
                <a:blip r:embed="rId27"/>
                <a:stretch>
                  <a:fillRect t="-3704" b="-129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6738576" y="4016924"/>
                <a:ext cx="963854" cy="326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1"/>
                              </a:solidFill>
                              <a:latin typeface="Cambria Math" panose="02040503050406030204" pitchFamily="18" charset="0"/>
                            </a:rPr>
                          </m:ctrlPr>
                        </m:sSubPr>
                        <m:e>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charset="0"/>
                                </a:rPr>
                                <m:t>𝑚</m:t>
                              </m:r>
                            </m:e>
                            <m:sub>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i="1">
                                      <a:solidFill>
                                        <a:schemeClr val="accent1"/>
                                      </a:solidFill>
                                      <a:latin typeface="Cambria Math" charset="0"/>
                                    </a:rPr>
                                    <m:t>1</m:t>
                                  </m:r>
                                </m:sub>
                              </m:sSub>
                            </m:sub>
                          </m:sSub>
                          <m:r>
                            <a:rPr lang="de-DE" sz="1400" i="1">
                              <a:solidFill>
                                <a:schemeClr val="accent1"/>
                              </a:solidFill>
                              <a:latin typeface="Cambria Math" charset="0"/>
                            </a:rPr>
                            <m:t> </m:t>
                          </m:r>
                          <m:r>
                            <a:rPr lang="de-DE" sz="1400" i="1">
                              <a:solidFill>
                                <a:schemeClr val="accent1"/>
                              </a:solidFill>
                              <a:latin typeface="Cambria Math" charset="0"/>
                            </a:rPr>
                            <m:t>𝑚</m:t>
                          </m:r>
                        </m:e>
                        <m:sub>
                          <m:sSub>
                            <m:sSubPr>
                              <m:ctrlPr>
                                <a:rPr lang="de-DE" sz="1400" b="0" i="1" smtClean="0">
                                  <a:solidFill>
                                    <a:schemeClr val="accent1"/>
                                  </a:solidFill>
                                  <a:latin typeface="Cambria Math" panose="02040503050406030204" pitchFamily="18" charset="0"/>
                                </a:rPr>
                              </m:ctrlPr>
                            </m:sSubPr>
                            <m:e>
                              <m:r>
                                <a:rPr lang="de-DE" sz="1400" i="1">
                                  <a:solidFill>
                                    <a:schemeClr val="accent1"/>
                                  </a:solidFill>
                                  <a:latin typeface="Cambria Math" panose="02040503050406030204" pitchFamily="18" charset="0"/>
                                </a:rPr>
                                <m:t>𝑚</m:t>
                              </m:r>
                            </m:e>
                            <m:sub>
                              <m:r>
                                <a:rPr lang="de-DE" sz="1400" b="0" i="1" smtClean="0">
                                  <a:solidFill>
                                    <a:schemeClr val="accent1"/>
                                  </a:solidFill>
                                  <a:latin typeface="Cambria Math" panose="02040503050406030204" pitchFamily="18" charset="0"/>
                                </a:rPr>
                                <m:t>2</m:t>
                              </m:r>
                            </m:sub>
                          </m:sSub>
                        </m:sub>
                      </m:sSub>
                    </m:oMath>
                  </m:oMathPara>
                </a14:m>
                <a:endParaRPr lang="en-GB" sz="1400" dirty="0">
                  <a:solidFill>
                    <a:schemeClr val="accent1"/>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6738576" y="4016924"/>
                <a:ext cx="963854" cy="326243"/>
              </a:xfrm>
              <a:prstGeom prst="rect">
                <a:avLst/>
              </a:prstGeom>
              <a:blipFill>
                <a:blip r:embed="rId28"/>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Rectangle 86"/>
              <p:cNvSpPr/>
              <p:nvPr/>
            </p:nvSpPr>
            <p:spPr>
              <a:xfrm>
                <a:off x="6989426" y="3120014"/>
                <a:ext cx="60164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1"/>
                              </a:solidFill>
                              <a:latin typeface="Cambria Math" panose="02040503050406030204" pitchFamily="18" charset="0"/>
                            </a:rPr>
                          </m:ctrlPr>
                        </m:sSubPr>
                        <m:e>
                          <m:r>
                            <a:rPr lang="de-DE" sz="1400" i="1">
                              <a:solidFill>
                                <a:schemeClr val="accent1"/>
                              </a:solidFill>
                              <a:latin typeface="Cambria Math" charset="0"/>
                            </a:rPr>
                            <m:t>𝑚</m:t>
                          </m:r>
                        </m:e>
                        <m:sub>
                          <m:r>
                            <a:rPr lang="de-DE" sz="1400" i="1">
                              <a:solidFill>
                                <a:schemeClr val="accent1"/>
                              </a:solidFill>
                              <a:latin typeface="Cambria Math" charset="0"/>
                            </a:rPr>
                            <m:t>𝑒𝑣𝑒</m:t>
                          </m:r>
                        </m:sub>
                      </m:sSub>
                    </m:oMath>
                  </m:oMathPara>
                </a14:m>
                <a:endParaRPr lang="en-GB" sz="1400" dirty="0">
                  <a:solidFill>
                    <a:schemeClr val="accent1"/>
                  </a:solidFill>
                </a:endParaRPr>
              </a:p>
            </p:txBody>
          </p:sp>
        </mc:Choice>
        <mc:Fallback xmlns="">
          <p:sp>
            <p:nvSpPr>
              <p:cNvPr id="87" name="Rectangle 86"/>
              <p:cNvSpPr>
                <a:spLocks noRot="1" noChangeAspect="1" noMove="1" noResize="1" noEditPoints="1" noAdjustHandles="1" noChangeArrowheads="1" noChangeShapeType="1" noTextEdit="1"/>
              </p:cNvSpPr>
              <p:nvPr/>
            </p:nvSpPr>
            <p:spPr>
              <a:xfrm>
                <a:off x="6989426" y="3120014"/>
                <a:ext cx="601640" cy="307777"/>
              </a:xfrm>
              <a:prstGeom prst="rect">
                <a:avLst/>
              </a:prstGeom>
              <a:blipFill>
                <a:blip r:embed="rId2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Rectangle 88"/>
              <p:cNvSpPr/>
              <p:nvPr/>
            </p:nvSpPr>
            <p:spPr>
              <a:xfrm>
                <a:off x="5534999" y="5021696"/>
                <a:ext cx="909928" cy="326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5"/>
                              </a:solidFill>
                              <a:latin typeface="Cambria Math" panose="02040503050406030204" pitchFamily="18" charset="0"/>
                            </a:rPr>
                          </m:ctrlPr>
                        </m:sSubPr>
                        <m:e>
                          <m:r>
                            <a:rPr lang="de-DE" sz="1400" i="1">
                              <a:solidFill>
                                <a:schemeClr val="accent5"/>
                              </a:solidFill>
                              <a:latin typeface="Cambria Math" charset="0"/>
                            </a:rPr>
                            <m:t>𝑚</m:t>
                          </m:r>
                        </m:e>
                        <m:sub>
                          <m:sSub>
                            <m:sSubPr>
                              <m:ctrlPr>
                                <a:rPr lang="de-DE" sz="1400" i="1">
                                  <a:solidFill>
                                    <a:schemeClr val="accent5"/>
                                  </a:solidFill>
                                  <a:latin typeface="Cambria Math" panose="02040503050406030204" pitchFamily="18" charset="0"/>
                                </a:rPr>
                              </m:ctrlPr>
                            </m:sSubPr>
                            <m:e>
                              <m:r>
                                <a:rPr lang="de-DE" sz="1400" i="1">
                                  <a:solidFill>
                                    <a:schemeClr val="accent5"/>
                                  </a:solidFill>
                                  <a:latin typeface="Cambria Math" panose="02040503050406030204" pitchFamily="18" charset="0"/>
                                </a:rPr>
                                <m:t>𝑚</m:t>
                              </m:r>
                            </m:e>
                            <m:sub>
                              <m:r>
                                <a:rPr lang="de-DE" sz="1400" i="1">
                                  <a:solidFill>
                                    <a:schemeClr val="accent5"/>
                                  </a:solidFill>
                                  <a:latin typeface="Cambria Math" panose="02040503050406030204" pitchFamily="18" charset="0"/>
                                </a:rPr>
                                <m:t>1</m:t>
                              </m:r>
                            </m:sub>
                          </m:sSub>
                          <m:r>
                            <a:rPr lang="de-DE" sz="1400" i="1">
                              <a:solidFill>
                                <a:schemeClr val="accent5"/>
                              </a:solidFill>
                              <a:latin typeface="Cambria Math" panose="02040503050406030204" pitchFamily="18" charset="0"/>
                            </a:rPr>
                            <m:t>,</m:t>
                          </m:r>
                          <m:r>
                            <a:rPr lang="de-DE" sz="1400" i="1">
                              <a:solidFill>
                                <a:schemeClr val="accent5"/>
                              </a:solidFill>
                              <a:latin typeface="Cambria Math" panose="02040503050406030204" pitchFamily="18" charset="0"/>
                            </a:rPr>
                            <m:t>𝑏𝑎𝑐𝑘</m:t>
                          </m:r>
                        </m:sub>
                      </m:sSub>
                    </m:oMath>
                  </m:oMathPara>
                </a14:m>
                <a:endParaRPr lang="en-GB" sz="1400" dirty="0">
                  <a:solidFill>
                    <a:schemeClr val="accent5"/>
                  </a:solidFill>
                </a:endParaRPr>
              </a:p>
            </p:txBody>
          </p:sp>
        </mc:Choice>
        <mc:Fallback xmlns="">
          <p:sp>
            <p:nvSpPr>
              <p:cNvPr id="89" name="Rectangle 88"/>
              <p:cNvSpPr>
                <a:spLocks noRot="1" noChangeAspect="1" noMove="1" noResize="1" noEditPoints="1" noAdjustHandles="1" noChangeArrowheads="1" noChangeShapeType="1" noTextEdit="1"/>
              </p:cNvSpPr>
              <p:nvPr/>
            </p:nvSpPr>
            <p:spPr>
              <a:xfrm>
                <a:off x="5534999" y="5021696"/>
                <a:ext cx="909928" cy="326243"/>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7380860" y="5021695"/>
                <a:ext cx="909928" cy="326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5"/>
                              </a:solidFill>
                              <a:latin typeface="Cambria Math" panose="02040503050406030204" pitchFamily="18" charset="0"/>
                            </a:rPr>
                          </m:ctrlPr>
                        </m:sSubPr>
                        <m:e>
                          <m:r>
                            <a:rPr lang="de-DE" sz="1400" i="1">
                              <a:solidFill>
                                <a:schemeClr val="accent5"/>
                              </a:solidFill>
                              <a:latin typeface="Cambria Math" charset="0"/>
                            </a:rPr>
                            <m:t>𝑚</m:t>
                          </m:r>
                        </m:e>
                        <m:sub>
                          <m:sSub>
                            <m:sSubPr>
                              <m:ctrlPr>
                                <a:rPr lang="de-DE" sz="1400" i="1">
                                  <a:solidFill>
                                    <a:schemeClr val="accent5"/>
                                  </a:solidFill>
                                  <a:latin typeface="Cambria Math" panose="02040503050406030204" pitchFamily="18" charset="0"/>
                                </a:rPr>
                              </m:ctrlPr>
                            </m:sSubPr>
                            <m:e>
                              <m:r>
                                <a:rPr lang="de-DE" sz="1400" i="1">
                                  <a:solidFill>
                                    <a:schemeClr val="accent5"/>
                                  </a:solidFill>
                                  <a:latin typeface="Cambria Math" panose="02040503050406030204" pitchFamily="18" charset="0"/>
                                </a:rPr>
                                <m:t>𝑚</m:t>
                              </m:r>
                            </m:e>
                            <m:sub>
                              <m:r>
                                <a:rPr lang="de-DE" sz="1400" i="1">
                                  <a:solidFill>
                                    <a:schemeClr val="accent5"/>
                                  </a:solidFill>
                                  <a:latin typeface="Cambria Math" panose="02040503050406030204" pitchFamily="18" charset="0"/>
                                </a:rPr>
                                <m:t>2</m:t>
                              </m:r>
                            </m:sub>
                          </m:sSub>
                          <m:r>
                            <a:rPr lang="de-DE" sz="1400" i="1">
                              <a:solidFill>
                                <a:schemeClr val="accent5"/>
                              </a:solidFill>
                              <a:latin typeface="Cambria Math" panose="02040503050406030204" pitchFamily="18" charset="0"/>
                            </a:rPr>
                            <m:t>,</m:t>
                          </m:r>
                          <m:r>
                            <a:rPr lang="de-DE" sz="1400" i="1">
                              <a:solidFill>
                                <a:schemeClr val="accent5"/>
                              </a:solidFill>
                              <a:latin typeface="Cambria Math" panose="02040503050406030204" pitchFamily="18" charset="0"/>
                            </a:rPr>
                            <m:t>𝑏𝑎𝑐𝑘</m:t>
                          </m:r>
                        </m:sub>
                      </m:sSub>
                    </m:oMath>
                  </m:oMathPara>
                </a14:m>
                <a:endParaRPr lang="en-GB" sz="1400" dirty="0">
                  <a:solidFill>
                    <a:schemeClr val="accent5"/>
                  </a:solidFill>
                </a:endParaRPr>
              </a:p>
            </p:txBody>
          </p:sp>
        </mc:Choice>
        <mc:Fallback xmlns="">
          <p:sp>
            <p:nvSpPr>
              <p:cNvPr id="90" name="Rectangle 89"/>
              <p:cNvSpPr>
                <a:spLocks noRot="1" noChangeAspect="1" noMove="1" noResize="1" noEditPoints="1" noAdjustHandles="1" noChangeArrowheads="1" noChangeShapeType="1" noTextEdit="1"/>
              </p:cNvSpPr>
              <p:nvPr/>
            </p:nvSpPr>
            <p:spPr>
              <a:xfrm>
                <a:off x="7380860" y="5021695"/>
                <a:ext cx="909928" cy="326243"/>
              </a:xfrm>
              <a:prstGeom prst="rect">
                <a:avLst/>
              </a:prstGeom>
              <a:blipFill>
                <a:blip r:embed="rId3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509755" y="3271571"/>
                <a:ext cx="793038" cy="3172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5"/>
                              </a:solidFill>
                              <a:latin typeface="Cambria Math" panose="02040503050406030204" pitchFamily="18" charset="0"/>
                            </a:rPr>
                          </m:ctrlPr>
                        </m:sSubPr>
                        <m:e>
                          <m:r>
                            <a:rPr lang="de-DE" sz="1400" i="1">
                              <a:solidFill>
                                <a:schemeClr val="accent5"/>
                              </a:solidFill>
                              <a:latin typeface="Cambria Math" charset="0"/>
                            </a:rPr>
                            <m:t>𝑚</m:t>
                          </m:r>
                        </m:e>
                        <m:sub>
                          <m:r>
                            <a:rPr lang="de-DE" sz="1400" i="1">
                              <a:solidFill>
                                <a:schemeClr val="accent5"/>
                              </a:solidFill>
                              <a:latin typeface="Cambria Math" panose="02040503050406030204" pitchFamily="18" charset="0"/>
                            </a:rPr>
                            <m:t>𝑒</m:t>
                          </m:r>
                          <m:r>
                            <a:rPr lang="de-DE" sz="1400" i="1">
                              <a:solidFill>
                                <a:schemeClr val="accent5"/>
                              </a:solidFill>
                              <a:latin typeface="Cambria Math" panose="02040503050406030204" pitchFamily="18" charset="0"/>
                            </a:rPr>
                            <m:t>,</m:t>
                          </m:r>
                          <m:r>
                            <a:rPr lang="de-DE" sz="1400" i="1">
                              <a:solidFill>
                                <a:schemeClr val="accent5"/>
                              </a:solidFill>
                              <a:latin typeface="Cambria Math" panose="02040503050406030204" pitchFamily="18" charset="0"/>
                            </a:rPr>
                            <m:t>𝑏𝑎𝑐𝑘</m:t>
                          </m:r>
                        </m:sub>
                      </m:sSub>
                    </m:oMath>
                  </m:oMathPara>
                </a14:m>
                <a:endParaRPr lang="en-GB" sz="1400" dirty="0">
                  <a:solidFill>
                    <a:schemeClr val="accent5"/>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509755" y="3271571"/>
                <a:ext cx="793038" cy="317203"/>
              </a:xfrm>
              <a:prstGeom prst="rect">
                <a:avLst/>
              </a:prstGeom>
              <a:blipFill>
                <a:blip r:embed="rId3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Rectangle 90"/>
              <p:cNvSpPr/>
              <p:nvPr/>
            </p:nvSpPr>
            <p:spPr>
              <a:xfrm>
                <a:off x="2872264" y="3558467"/>
                <a:ext cx="3714631" cy="679994"/>
              </a:xfrm>
              <a:prstGeom prst="rect">
                <a:avLst/>
              </a:prstGeom>
            </p:spPr>
            <p:txBody>
              <a:bodyPr wrap="square">
                <a:spAutoFit/>
              </a:bodyPr>
              <a:lstStyle/>
              <a:p>
                <a:pPr marL="11113" lvl="1"/>
                <a14:m>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𝑚</m:t>
                        </m:r>
                      </m:e>
                      <m:sub>
                        <m:r>
                          <a:rPr lang="de-DE" i="1">
                            <a:latin typeface="Cambria Math" charset="0"/>
                          </a:rPr>
                          <m:t>𝑒𝑣𝑒</m:t>
                        </m:r>
                      </m:sub>
                    </m:sSub>
                    <m:r>
                      <a:rPr lang="de-DE" i="1">
                        <a:latin typeface="Cambria Math" charset="0"/>
                      </a:rPr>
                      <m:t>: </m:t>
                    </m:r>
                  </m:oMath>
                </a14:m>
                <a:r>
                  <a:rPr lang="en-US" dirty="0"/>
                  <a:t>Eliminate </a:t>
                </a:r>
                <a14:m>
                  <m:oMath xmlns:m="http://schemas.openxmlformats.org/officeDocument/2006/math">
                    <m:r>
                      <a:rPr lang="de-DE" i="1">
                        <a:latin typeface="Cambria Math" charset="0"/>
                      </a:rPr>
                      <m:t>𝑇𝑟𝑎𝑣𝑒𝑙</m:t>
                    </m:r>
                    <m:r>
                      <m:rPr>
                        <m:nor/>
                      </m:rPr>
                      <a:rPr lang="de-DE">
                        <a:latin typeface="Cambria Math" charset="0"/>
                      </a:rPr>
                      <m:t>.</m:t>
                    </m:r>
                    <m:r>
                      <a:rPr lang="de-DE" i="1">
                        <a:latin typeface="Cambria Math" charset="0"/>
                      </a:rPr>
                      <m:t>𝑒𝑣𝑒</m:t>
                    </m:r>
                    <m:r>
                      <a:rPr lang="de-DE" i="1">
                        <a:latin typeface="Cambria Math" charset="0"/>
                      </a:rPr>
                      <m:t>, </m:t>
                    </m:r>
                    <m:r>
                      <a:rPr lang="de-DE" i="1">
                        <a:latin typeface="Cambria Math" charset="0"/>
                      </a:rPr>
                      <m:t>𝑆𝑖𝑐𝑘</m:t>
                    </m:r>
                    <m:r>
                      <m:rPr>
                        <m:nor/>
                      </m:rPr>
                      <a:rPr lang="de-DE">
                        <a:latin typeface="Cambria Math" charset="0"/>
                      </a:rPr>
                      <m:t>.</m:t>
                    </m:r>
                    <m:r>
                      <a:rPr lang="de-DE" i="1">
                        <a:latin typeface="Cambria Math" charset="0"/>
                      </a:rPr>
                      <m:t>𝑒𝑣𝑒</m:t>
                    </m:r>
                  </m:oMath>
                </a14:m>
                <a:r>
                  <a:rPr lang="en-GB" dirty="0"/>
                  <a:t> 	from </a:t>
                </a:r>
                <a14:m>
                  <m:oMath xmlns:m="http://schemas.openxmlformats.org/officeDocument/2006/math">
                    <m:sSubSup>
                      <m:sSubSupPr>
                        <m:ctrlPr>
                          <a:rPr lang="de-DE" i="1">
                            <a:latin typeface="Cambria Math" panose="02040503050406030204" pitchFamily="18" charset="0"/>
                          </a:rPr>
                        </m:ctrlPr>
                      </m:sSubSupPr>
                      <m:e>
                        <m:r>
                          <a:rPr lang="de-DE" i="1">
                            <a:latin typeface="Cambria Math" charset="0"/>
                          </a:rPr>
                          <m:t>𝑓</m:t>
                        </m:r>
                      </m:e>
                      <m:sub>
                        <m:r>
                          <a:rPr lang="de-DE" i="1">
                            <a:latin typeface="Cambria Math" charset="0"/>
                          </a:rPr>
                          <m:t>2</m:t>
                        </m:r>
                      </m:sub>
                      <m:sup>
                        <m:r>
                          <a:rPr lang="de-DE" b="0" i="1" smtClean="0">
                            <a:latin typeface="Cambria Math" panose="02040503050406030204" pitchFamily="18" charset="0"/>
                          </a:rPr>
                          <m:t>1</m:t>
                        </m:r>
                      </m:sup>
                    </m:sSubSup>
                    <m:r>
                      <a:rPr lang="de-DE" i="1">
                        <a:latin typeface="Cambria Math" charset="0"/>
                      </a:rPr>
                      <m:t>, </m:t>
                    </m:r>
                    <m:sSub>
                      <m:sSubPr>
                        <m:ctrlPr>
                          <a:rPr lang="de-DE" i="1">
                            <a:latin typeface="Cambria Math" panose="02040503050406030204" pitchFamily="18" charset="0"/>
                          </a:rPr>
                        </m:ctrlPr>
                      </m:sSubPr>
                      <m:e>
                        <m:r>
                          <a:rPr lang="de-DE" i="1">
                            <a:latin typeface="Cambria Math" charset="0"/>
                          </a:rPr>
                          <m:t>𝑚</m:t>
                        </m:r>
                      </m:e>
                      <m:sub>
                        <m:sSub>
                          <m:sSubPr>
                            <m:ctrlPr>
                              <a:rPr lang="de-DE" i="1">
                                <a:latin typeface="Cambria Math" panose="02040503050406030204" pitchFamily="18" charset="0"/>
                              </a:rPr>
                            </m:ctrlPr>
                          </m:sSubPr>
                          <m:e>
                            <m:r>
                              <a:rPr lang="de-DE" b="0" i="1" smtClean="0">
                                <a:latin typeface="Cambria Math" panose="02040503050406030204" pitchFamily="18" charset="0"/>
                              </a:rPr>
                              <m:t>𝑚</m:t>
                            </m:r>
                          </m:e>
                          <m:sub>
                            <m:r>
                              <a:rPr lang="de-DE" i="1">
                                <a:latin typeface="Cambria Math" charset="0"/>
                              </a:rPr>
                              <m:t>1</m:t>
                            </m:r>
                          </m:sub>
                        </m:sSub>
                      </m:sub>
                    </m:sSub>
                    <m:r>
                      <a:rPr lang="de-DE" i="1">
                        <a:latin typeface="Cambria Math" charset="0"/>
                      </a:rPr>
                      <m:t>,</m:t>
                    </m:r>
                    <m:sSub>
                      <m:sSubPr>
                        <m:ctrlPr>
                          <a:rPr lang="de-DE" i="1">
                            <a:latin typeface="Cambria Math" panose="02040503050406030204" pitchFamily="18" charset="0"/>
                          </a:rPr>
                        </m:ctrlPr>
                      </m:sSubPr>
                      <m:e>
                        <m:r>
                          <a:rPr lang="de-DE" i="1">
                            <a:latin typeface="Cambria Math" charset="0"/>
                          </a:rPr>
                          <m:t>𝑚</m:t>
                        </m:r>
                      </m:e>
                      <m:sub>
                        <m:sSub>
                          <m:sSubPr>
                            <m:ctrlPr>
                              <a:rPr lang="de-DE" i="1">
                                <a:latin typeface="Cambria Math" panose="02040503050406030204" pitchFamily="18" charset="0"/>
                              </a:rPr>
                            </m:ctrlPr>
                          </m:sSubPr>
                          <m:e>
                            <m:r>
                              <a:rPr lang="de-DE" b="0" i="1" smtClean="0">
                                <a:latin typeface="Cambria Math" panose="02040503050406030204" pitchFamily="18" charset="0"/>
                              </a:rPr>
                              <m:t>𝑚</m:t>
                            </m:r>
                          </m:e>
                          <m:sub>
                            <m:r>
                              <a:rPr lang="de-DE" i="1">
                                <a:latin typeface="Cambria Math" charset="0"/>
                              </a:rPr>
                              <m:t>2</m:t>
                            </m:r>
                          </m:sub>
                        </m:sSub>
                      </m:sub>
                    </m:sSub>
                  </m:oMath>
                </a14:m>
                <a:endParaRPr lang="en-GB" dirty="0"/>
              </a:p>
            </p:txBody>
          </p:sp>
        </mc:Choice>
        <mc:Fallback xmlns="">
          <p:sp>
            <p:nvSpPr>
              <p:cNvPr id="91" name="Rectangle 90"/>
              <p:cNvSpPr>
                <a:spLocks noRot="1" noChangeAspect="1" noMove="1" noResize="1" noEditPoints="1" noAdjustHandles="1" noChangeArrowheads="1" noChangeShapeType="1" noTextEdit="1"/>
              </p:cNvSpPr>
              <p:nvPr/>
            </p:nvSpPr>
            <p:spPr>
              <a:xfrm>
                <a:off x="2872264" y="3558467"/>
                <a:ext cx="3714631" cy="679994"/>
              </a:xfrm>
              <a:prstGeom prst="rect">
                <a:avLst/>
              </a:prstGeom>
              <a:blipFill>
                <a:blip r:embed="rId33"/>
                <a:stretch>
                  <a:fillRect t="-3636" b="-7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890570" y="3116218"/>
                <a:ext cx="62042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1"/>
                              </a:solidFill>
                              <a:latin typeface="Cambria Math" panose="02040503050406030204" pitchFamily="18" charset="0"/>
                            </a:rPr>
                          </m:ctrlPr>
                        </m:sSubPr>
                        <m:e>
                          <m:r>
                            <a:rPr lang="de-DE" sz="1400" i="1">
                              <a:solidFill>
                                <a:schemeClr val="accent1"/>
                              </a:solidFill>
                              <a:latin typeface="Cambria Math" charset="0"/>
                            </a:rPr>
                            <m:t>𝑚</m:t>
                          </m:r>
                        </m:e>
                        <m:sub>
                          <m:r>
                            <a:rPr lang="de-DE" sz="1400" i="1">
                              <a:solidFill>
                                <a:schemeClr val="accent1"/>
                              </a:solidFill>
                              <a:latin typeface="Cambria Math" charset="0"/>
                            </a:rPr>
                            <m:t>𝑏𝑜𝑏</m:t>
                          </m:r>
                        </m:sub>
                      </m:sSub>
                    </m:oMath>
                  </m:oMathPara>
                </a14:m>
                <a:endParaRPr lang="en-GB" sz="1400" dirty="0">
                  <a:solidFill>
                    <a:schemeClr val="accent1"/>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7890570" y="3116218"/>
                <a:ext cx="620426" cy="307777"/>
              </a:xfrm>
              <a:prstGeom prst="rect">
                <a:avLst/>
              </a:prstGeom>
              <a:blipFill>
                <a:blip r:embed="rId3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32" y="2366376"/>
                <a:ext cx="72494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𝑚</m:t>
                          </m:r>
                        </m:e>
                        <m:sub>
                          <m:r>
                            <a:rPr lang="de-DE" sz="1400" b="0" i="1" smtClean="0">
                              <a:solidFill>
                                <a:srgbClr val="7030A0"/>
                              </a:solidFill>
                              <a:latin typeface="Cambria Math" panose="02040503050406030204" pitchFamily="18" charset="0"/>
                            </a:rPr>
                            <m:t>𝑐h𝑒𝑚</m:t>
                          </m:r>
                        </m:sub>
                      </m:sSub>
                    </m:oMath>
                  </m:oMathPara>
                </a14:m>
                <a:endParaRPr lang="en-GB" sz="1400" dirty="0">
                  <a:solidFill>
                    <a:srgbClr val="7030A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32" y="2366376"/>
                <a:ext cx="724942" cy="307777"/>
              </a:xfrm>
              <a:prstGeom prst="rect">
                <a:avLst/>
              </a:prstGeom>
              <a:blipFill>
                <a:blip r:embed="rId3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57B0C340-5DEC-454B-8577-3C1824B9D491}"/>
                  </a:ext>
                </a:extLst>
              </p:cNvPr>
              <p:cNvSpPr/>
              <p:nvPr/>
            </p:nvSpPr>
            <p:spPr>
              <a:xfrm>
                <a:off x="9056064" y="3170369"/>
                <a:ext cx="800604" cy="3172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5"/>
                              </a:solidFill>
                              <a:latin typeface="Cambria Math" panose="02040503050406030204" pitchFamily="18" charset="0"/>
                            </a:rPr>
                          </m:ctrlPr>
                        </m:sSubPr>
                        <m:e>
                          <m:r>
                            <a:rPr lang="de-DE" sz="1400" i="1">
                              <a:solidFill>
                                <a:schemeClr val="accent5"/>
                              </a:solidFill>
                              <a:latin typeface="Cambria Math" charset="0"/>
                            </a:rPr>
                            <m:t>𝑚</m:t>
                          </m:r>
                        </m:e>
                        <m:sub>
                          <m:r>
                            <a:rPr lang="de-DE" sz="1400" i="1">
                              <a:solidFill>
                                <a:schemeClr val="accent5"/>
                              </a:solidFill>
                              <a:latin typeface="Cambria Math" panose="02040503050406030204" pitchFamily="18" charset="0"/>
                            </a:rPr>
                            <m:t>𝑏</m:t>
                          </m:r>
                          <m:r>
                            <a:rPr lang="de-DE" sz="1400" i="1">
                              <a:solidFill>
                                <a:schemeClr val="accent5"/>
                              </a:solidFill>
                              <a:latin typeface="Cambria Math" panose="02040503050406030204" pitchFamily="18" charset="0"/>
                            </a:rPr>
                            <m:t>,</m:t>
                          </m:r>
                          <m:r>
                            <a:rPr lang="de-DE" sz="1400" i="1">
                              <a:solidFill>
                                <a:schemeClr val="accent5"/>
                              </a:solidFill>
                              <a:latin typeface="Cambria Math" panose="02040503050406030204" pitchFamily="18" charset="0"/>
                            </a:rPr>
                            <m:t>𝑏𝑎𝑐𝑘</m:t>
                          </m:r>
                        </m:sub>
                      </m:sSub>
                    </m:oMath>
                  </m:oMathPara>
                </a14:m>
                <a:endParaRPr lang="en-GB" sz="1400" dirty="0">
                  <a:solidFill>
                    <a:schemeClr val="accent5"/>
                  </a:solidFill>
                </a:endParaRPr>
              </a:p>
            </p:txBody>
          </p:sp>
        </mc:Choice>
        <mc:Fallback xmlns="">
          <p:sp>
            <p:nvSpPr>
              <p:cNvPr id="44" name="Rectangle 43">
                <a:extLst>
                  <a:ext uri="{FF2B5EF4-FFF2-40B4-BE49-F238E27FC236}">
                    <a16:creationId xmlns:a16="http://schemas.microsoft.com/office/drawing/2014/main" id="{57B0C340-5DEC-454B-8577-3C1824B9D491}"/>
                  </a:ext>
                </a:extLst>
              </p:cNvPr>
              <p:cNvSpPr>
                <a:spLocks noRot="1" noChangeAspect="1" noMove="1" noResize="1" noEditPoints="1" noAdjustHandles="1" noChangeArrowheads="1" noChangeShapeType="1" noTextEdit="1"/>
              </p:cNvSpPr>
              <p:nvPr/>
            </p:nvSpPr>
            <p:spPr>
              <a:xfrm>
                <a:off x="9056064" y="3170369"/>
                <a:ext cx="800604" cy="317203"/>
              </a:xfrm>
              <a:prstGeom prst="rect">
                <a:avLst/>
              </a:prstGeom>
              <a:blipFill>
                <a:blip r:embed="rId3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05B5A2C6-0785-2145-BBFF-0F5278BE13A7}"/>
                  </a:ext>
                </a:extLst>
              </p:cNvPr>
              <p:cNvSpPr/>
              <p:nvPr/>
            </p:nvSpPr>
            <p:spPr>
              <a:xfrm>
                <a:off x="4625053" y="3092751"/>
                <a:ext cx="803490" cy="3172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5"/>
                              </a:solidFill>
                              <a:latin typeface="Cambria Math" panose="02040503050406030204" pitchFamily="18" charset="0"/>
                            </a:rPr>
                          </m:ctrlPr>
                        </m:sSubPr>
                        <m:e>
                          <m:r>
                            <a:rPr lang="de-DE" sz="1400" i="1">
                              <a:solidFill>
                                <a:schemeClr val="accent5"/>
                              </a:solidFill>
                              <a:latin typeface="Cambria Math" charset="0"/>
                            </a:rPr>
                            <m:t>𝑚</m:t>
                          </m:r>
                        </m:e>
                        <m:sub>
                          <m:r>
                            <a:rPr lang="de-DE" sz="1400" i="1">
                              <a:solidFill>
                                <a:schemeClr val="accent5"/>
                              </a:solidFill>
                              <a:latin typeface="Cambria Math" panose="02040503050406030204" pitchFamily="18" charset="0"/>
                            </a:rPr>
                            <m:t>𝑎</m:t>
                          </m:r>
                          <m:r>
                            <a:rPr lang="de-DE" sz="1400" i="1">
                              <a:solidFill>
                                <a:schemeClr val="accent5"/>
                              </a:solidFill>
                              <a:latin typeface="Cambria Math" panose="02040503050406030204" pitchFamily="18" charset="0"/>
                            </a:rPr>
                            <m:t>,</m:t>
                          </m:r>
                          <m:r>
                            <a:rPr lang="de-DE" sz="1400" i="1">
                              <a:solidFill>
                                <a:schemeClr val="accent5"/>
                              </a:solidFill>
                              <a:latin typeface="Cambria Math" panose="02040503050406030204" pitchFamily="18" charset="0"/>
                            </a:rPr>
                            <m:t>𝑏𝑎𝑐𝑘</m:t>
                          </m:r>
                        </m:sub>
                      </m:sSub>
                    </m:oMath>
                  </m:oMathPara>
                </a14:m>
                <a:endParaRPr lang="en-GB" sz="1400" dirty="0">
                  <a:solidFill>
                    <a:schemeClr val="accent5"/>
                  </a:solidFill>
                </a:endParaRPr>
              </a:p>
            </p:txBody>
          </p:sp>
        </mc:Choice>
        <mc:Fallback xmlns="">
          <p:sp>
            <p:nvSpPr>
              <p:cNvPr id="45" name="Rectangle 44">
                <a:extLst>
                  <a:ext uri="{FF2B5EF4-FFF2-40B4-BE49-F238E27FC236}">
                    <a16:creationId xmlns:a16="http://schemas.microsoft.com/office/drawing/2014/main" id="{05B5A2C6-0785-2145-BBFF-0F5278BE13A7}"/>
                  </a:ext>
                </a:extLst>
              </p:cNvPr>
              <p:cNvSpPr>
                <a:spLocks noRot="1" noChangeAspect="1" noMove="1" noResize="1" noEditPoints="1" noAdjustHandles="1" noChangeArrowheads="1" noChangeShapeType="1" noTextEdit="1"/>
              </p:cNvSpPr>
              <p:nvPr/>
            </p:nvSpPr>
            <p:spPr>
              <a:xfrm>
                <a:off x="4625053" y="3092751"/>
                <a:ext cx="803490" cy="317203"/>
              </a:xfrm>
              <a:prstGeom prst="rect">
                <a:avLst/>
              </a:prstGeom>
              <a:blipFill>
                <a:blip r:embed="rId3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18B2611-C12F-B34C-9B50-21B1B8D8B08D}"/>
                  </a:ext>
                </a:extLst>
              </p:cNvPr>
              <p:cNvSpPr/>
              <p:nvPr/>
            </p:nvSpPr>
            <p:spPr>
              <a:xfrm>
                <a:off x="5968017" y="3114378"/>
                <a:ext cx="69782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accent1"/>
                              </a:solidFill>
                              <a:latin typeface="Cambria Math" panose="02040503050406030204" pitchFamily="18" charset="0"/>
                            </a:rPr>
                          </m:ctrlPr>
                        </m:sSubPr>
                        <m:e>
                          <m:r>
                            <a:rPr lang="de-DE" sz="1400" i="1">
                              <a:solidFill>
                                <a:schemeClr val="accent1"/>
                              </a:solidFill>
                              <a:latin typeface="Cambria Math" charset="0"/>
                            </a:rPr>
                            <m:t>𝑚</m:t>
                          </m:r>
                        </m:e>
                        <m:sub>
                          <m:r>
                            <a:rPr lang="de-DE" sz="1400" i="1">
                              <a:solidFill>
                                <a:schemeClr val="accent1"/>
                              </a:solidFill>
                              <a:latin typeface="Cambria Math" charset="0"/>
                            </a:rPr>
                            <m:t>𝑎𝑙𝑖𝑐𝑒</m:t>
                          </m:r>
                        </m:sub>
                      </m:sSub>
                    </m:oMath>
                  </m:oMathPara>
                </a14:m>
                <a:endParaRPr lang="en-GB" sz="1400" dirty="0"/>
              </a:p>
            </p:txBody>
          </p:sp>
        </mc:Choice>
        <mc:Fallback xmlns="">
          <p:sp>
            <p:nvSpPr>
              <p:cNvPr id="11" name="Rectangle 10">
                <a:extLst>
                  <a:ext uri="{FF2B5EF4-FFF2-40B4-BE49-F238E27FC236}">
                    <a16:creationId xmlns:a16="http://schemas.microsoft.com/office/drawing/2014/main" id="{F18B2611-C12F-B34C-9B50-21B1B8D8B08D}"/>
                  </a:ext>
                </a:extLst>
              </p:cNvPr>
              <p:cNvSpPr>
                <a:spLocks noRot="1" noChangeAspect="1" noMove="1" noResize="1" noEditPoints="1" noAdjustHandles="1" noChangeArrowheads="1" noChangeShapeType="1" noTextEdit="1"/>
              </p:cNvSpPr>
              <p:nvPr/>
            </p:nvSpPr>
            <p:spPr>
              <a:xfrm>
                <a:off x="5968017" y="3114378"/>
                <a:ext cx="697820" cy="307777"/>
              </a:xfrm>
              <a:prstGeom prst="rect">
                <a:avLst/>
              </a:prstGeom>
              <a:blipFill>
                <a:blip r:embed="rId3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6736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7" grpId="0"/>
      <p:bldP spid="89" grpId="0"/>
      <p:bldP spid="90" grpId="0"/>
      <p:bldP spid="5" grpId="0"/>
      <p:bldP spid="91" grpId="0"/>
      <p:bldP spid="6" grpId="0"/>
      <p:bldP spid="7" grpId="0"/>
      <p:bldP spid="44" grpId="0"/>
      <p:bldP spid="45"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F65E-6803-2B42-9C3A-7BC091A4CBE8}"/>
              </a:ext>
            </a:extLst>
          </p:cNvPr>
          <p:cNvSpPr>
            <a:spLocks noGrp="1"/>
          </p:cNvSpPr>
          <p:nvPr>
            <p:ph type="title"/>
          </p:nvPr>
        </p:nvSpPr>
        <p:spPr/>
        <p:txBody>
          <a:bodyPr/>
          <a:lstStyle/>
          <a:p>
            <a:r>
              <a:rPr lang="en-GB" dirty="0"/>
              <a:t>Message Calculation Strategies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DD36B0-3912-2D4C-AD2E-97C7A653E814}"/>
                  </a:ext>
                </a:extLst>
              </p:cNvPr>
              <p:cNvSpPr>
                <a:spLocks noGrp="1"/>
              </p:cNvSpPr>
              <p:nvPr>
                <p:ph idx="1"/>
              </p:nvPr>
            </p:nvSpPr>
            <p:spPr>
              <a:xfrm>
                <a:off x="359626" y="1666902"/>
                <a:ext cx="8469722" cy="4236435"/>
              </a:xfrm>
            </p:spPr>
            <p:txBody>
              <a:bodyPr>
                <a:noAutofit/>
              </a:bodyPr>
              <a:lstStyle/>
              <a:p>
                <a:r>
                  <a:rPr lang="en-GB" dirty="0"/>
                  <a:t>Strategy used so far: so-called </a:t>
                </a:r>
                <a:r>
                  <a:rPr lang="en-GB" dirty="0">
                    <a:solidFill>
                      <a:schemeClr val="accent1"/>
                    </a:solidFill>
                  </a:rPr>
                  <a:t>Shafer-Shenoy architecture</a:t>
                </a:r>
                <a:r>
                  <a:rPr lang="en-GB" dirty="0"/>
                  <a:t> </a:t>
                </a:r>
                <a:br>
                  <a:rPr lang="en-GB" dirty="0"/>
                </a:br>
                <a:r>
                  <a:rPr lang="en-GB" sz="1898" dirty="0">
                    <a:solidFill>
                      <a:schemeClr val="tx1">
                        <a:lumMod val="60000"/>
                        <a:lumOff val="40000"/>
                      </a:schemeClr>
                    </a:solidFill>
                  </a:rPr>
                  <a:t>[Shafer and Shenoy, 1989]</a:t>
                </a:r>
                <a:endParaRPr lang="en-GB" dirty="0">
                  <a:solidFill>
                    <a:schemeClr val="tx1">
                      <a:lumMod val="60000"/>
                      <a:lumOff val="40000"/>
                    </a:schemeClr>
                  </a:solidFill>
                </a:endParaRPr>
              </a:p>
              <a:p>
                <a:pPr lvl="1"/>
                <a:r>
                  <a:rPr lang="en-GB" dirty="0"/>
                  <a:t>Disadvantage: many operations (multiplications) duplicated</a:t>
                </a:r>
              </a:p>
              <a:p>
                <a:pPr lvl="2"/>
                <a:r>
                  <a:rPr lang="en-GB" dirty="0"/>
                  <a:t>Especially in (FO) jtrees with high degree</a:t>
                </a:r>
              </a:p>
              <a:p>
                <a:pPr lvl="3"/>
                <a:r>
                  <a:rPr lang="en-GB" dirty="0"/>
                  <a:t>Even if only one factor per </a:t>
                </a:r>
                <a:r>
                  <a:rPr lang="en-GB" dirty="0" err="1"/>
                  <a:t>parlcuster</a:t>
                </a:r>
                <a:r>
                  <a:rPr lang="en-GB" dirty="0"/>
                  <a:t> and message</a:t>
                </a:r>
              </a:p>
              <a:p>
                <a:pPr lvl="3"/>
                <a:r>
                  <a:rPr lang="en-GB" dirty="0"/>
                  <a:t>Example right: for each outgoing message, only one incoming message changes</a:t>
                </a:r>
              </a:p>
              <a:p>
                <a:r>
                  <a:rPr lang="en-GB" dirty="0"/>
                  <a:t>Alternative: </a:t>
                </a:r>
                <a:r>
                  <a:rPr lang="en-GB" dirty="0" err="1">
                    <a:solidFill>
                      <a:schemeClr val="accent1"/>
                    </a:solidFill>
                  </a:rPr>
                  <a:t>Hugin</a:t>
                </a:r>
                <a:r>
                  <a:rPr lang="en-GB" dirty="0">
                    <a:solidFill>
                      <a:schemeClr val="accent1"/>
                    </a:solidFill>
                  </a:rPr>
                  <a:t> architecture </a:t>
                </a:r>
                <a:r>
                  <a:rPr lang="en-GB" sz="1898" dirty="0">
                    <a:solidFill>
                      <a:schemeClr val="tx1">
                        <a:lumMod val="60000"/>
                        <a:lumOff val="40000"/>
                      </a:schemeClr>
                    </a:solidFill>
                  </a:rPr>
                  <a:t>[Jensen et al., 1989]</a:t>
                </a:r>
                <a:endParaRPr lang="en-GB" dirty="0">
                  <a:solidFill>
                    <a:schemeClr val="tx1">
                      <a:lumMod val="60000"/>
                      <a:lumOff val="40000"/>
                    </a:schemeClr>
                  </a:solidFill>
                </a:endParaRPr>
              </a:p>
              <a:p>
                <a:pPr lvl="1"/>
                <a:r>
                  <a:rPr lang="en-GB" dirty="0" err="1"/>
                  <a:t>Hugin</a:t>
                </a:r>
                <a:r>
                  <a:rPr lang="en-GB" dirty="0"/>
                  <a:t> factor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h</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𝑖</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en-GB" i="1">
                                <a:latin typeface="Cambria Math" panose="02040503050406030204" pitchFamily="18" charset="0"/>
                                <a:ea typeface="Cambria Math" panose="02040503050406030204" pitchFamily="18" charset="0"/>
                              </a:rPr>
                              <m:t>𝑖</m:t>
                            </m:r>
                          </m:sub>
                        </m:sSub>
                      </m:e>
                    </m:d>
                  </m:oMath>
                </a14:m>
                <a:r>
                  <a:rPr lang="en-GB" dirty="0"/>
                  <a:t> per parcluster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rPr>
                          <m:t>𝑪</m:t>
                        </m:r>
                      </m:e>
                      <m:sub>
                        <m:r>
                          <a:rPr lang="en-GB" i="1">
                            <a:latin typeface="Cambria Math" panose="02040503050406030204" pitchFamily="18" charset="0"/>
                          </a:rPr>
                          <m:t>𝑖</m:t>
                        </m:r>
                      </m:sub>
                    </m:sSub>
                  </m:oMath>
                </a14:m>
                <a:r>
                  <a:rPr lang="en-GB" dirty="0"/>
                  <a:t> as a product of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𝐺</m:t>
                        </m:r>
                      </m:e>
                      <m:sub>
                        <m:r>
                          <a:rPr lang="en-GB" i="1">
                            <a:latin typeface="Cambria Math" panose="02040503050406030204" pitchFamily="18" charset="0"/>
                          </a:rPr>
                          <m:t>𝑖</m:t>
                        </m:r>
                      </m:sub>
                    </m:sSub>
                  </m:oMath>
                </a14:m>
                <a:endParaRPr lang="en-GB" dirty="0"/>
              </a:p>
              <a:p>
                <a:pPr lvl="1"/>
                <a:r>
                  <a:rPr lang="en-GB" dirty="0"/>
                  <a:t>Incoming messages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𝑚</m:t>
                        </m:r>
                      </m:e>
                      <m:sub>
                        <m:r>
                          <a:rPr lang="en-GB" b="0" i="1" smtClean="0">
                            <a:latin typeface="Cambria Math" panose="02040503050406030204" pitchFamily="18" charset="0"/>
                          </a:rPr>
                          <m:t>𝑗𝑖</m:t>
                        </m:r>
                      </m:sub>
                    </m:sSub>
                  </m:oMath>
                </a14:m>
                <a:r>
                  <a:rPr lang="en-GB" dirty="0"/>
                  <a:t> multiplied into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h</m:t>
                        </m:r>
                      </m:e>
                      <m:sub>
                        <m:r>
                          <a:rPr lang="en-GB" i="1">
                            <a:latin typeface="Cambria Math" panose="02040503050406030204" pitchFamily="18" charset="0"/>
                          </a:rPr>
                          <m:t>𝑖</m:t>
                        </m:r>
                      </m:sub>
                    </m:sSub>
                  </m:oMath>
                </a14:m>
                <a:r>
                  <a:rPr lang="en-GB" dirty="0"/>
                  <a:t> (and stored): </a:t>
                </a:r>
                <a14:m>
                  <m:oMath xmlns:m="http://schemas.openxmlformats.org/officeDocument/2006/math">
                    <m:sSub>
                      <m:sSubPr>
                        <m:ctrlPr>
                          <a:rPr lang="en-GB" i="1">
                            <a:solidFill>
                              <a:schemeClr val="accent1"/>
                            </a:solidFill>
                            <a:latin typeface="Cambria Math" panose="02040503050406030204" pitchFamily="18" charset="0"/>
                          </a:rPr>
                        </m:ctrlPr>
                      </m:sSubPr>
                      <m:e>
                        <m:r>
                          <a:rPr lang="en-GB" b="0" i="1" smtClean="0">
                            <a:solidFill>
                              <a:schemeClr val="accent1"/>
                            </a:solidFill>
                            <a:latin typeface="Cambria Math" panose="02040503050406030204" pitchFamily="18" charset="0"/>
                          </a:rPr>
                          <m:t>h</m:t>
                        </m:r>
                      </m:e>
                      <m:sub>
                        <m:r>
                          <a:rPr lang="en-GB" i="1">
                            <a:solidFill>
                              <a:schemeClr val="accent1"/>
                            </a:solidFill>
                            <a:latin typeface="Cambria Math" panose="02040503050406030204" pitchFamily="18" charset="0"/>
                          </a:rPr>
                          <m:t>𝑖</m:t>
                        </m:r>
                      </m:sub>
                    </m:sSub>
                    <m:r>
                      <a:rPr lang="en-GB" i="1" smtClean="0">
                        <a:solidFill>
                          <a:schemeClr val="accent1"/>
                        </a:solidFill>
                        <a:latin typeface="Cambria Math" panose="02040503050406030204" pitchFamily="18" charset="0"/>
                        <a:ea typeface="Cambria Math" panose="02040503050406030204" pitchFamily="18" charset="0"/>
                      </a:rPr>
                      <m:t>←</m:t>
                    </m:r>
                    <m:sSub>
                      <m:sSubPr>
                        <m:ctrlPr>
                          <a:rPr lang="en-GB" b="0" i="1" smtClean="0">
                            <a:solidFill>
                              <a:schemeClr val="accent1"/>
                            </a:solidFill>
                            <a:latin typeface="Cambria Math" panose="02040503050406030204" pitchFamily="18" charset="0"/>
                          </a:rPr>
                        </m:ctrlPr>
                      </m:sSubPr>
                      <m:e>
                        <m:r>
                          <a:rPr lang="en-GB" b="0" i="1" smtClean="0">
                            <a:solidFill>
                              <a:schemeClr val="accent1"/>
                            </a:solidFill>
                            <a:latin typeface="Cambria Math" panose="02040503050406030204" pitchFamily="18" charset="0"/>
                          </a:rPr>
                          <m:t>h</m:t>
                        </m:r>
                      </m:e>
                      <m:sub>
                        <m:r>
                          <a:rPr lang="en-GB" b="0" i="1" smtClean="0">
                            <a:solidFill>
                              <a:schemeClr val="accent1"/>
                            </a:solidFill>
                            <a:latin typeface="Cambria Math" panose="02040503050406030204" pitchFamily="18" charset="0"/>
                          </a:rPr>
                          <m:t>𝑖</m:t>
                        </m:r>
                      </m:sub>
                    </m:sSub>
                    <m:r>
                      <a:rPr lang="en-GB" i="1" smtClean="0">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𝑚</m:t>
                        </m:r>
                      </m:e>
                      <m:sub>
                        <m:r>
                          <a:rPr lang="en-GB" i="1">
                            <a:solidFill>
                              <a:schemeClr val="accent1"/>
                            </a:solidFill>
                            <a:latin typeface="Cambria Math" panose="02040503050406030204" pitchFamily="18" charset="0"/>
                          </a:rPr>
                          <m:t>𝑗𝑖</m:t>
                        </m:r>
                      </m:sub>
                    </m:sSub>
                  </m:oMath>
                </a14:m>
                <a:endParaRPr lang="en-GB" dirty="0"/>
              </a:p>
              <a:p>
                <a:pPr lvl="1"/>
                <a:r>
                  <a:rPr lang="en-GB" dirty="0"/>
                  <a:t>When calculating message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𝑖𝑗</m:t>
                        </m:r>
                      </m:sub>
                    </m:sSub>
                  </m:oMath>
                </a14:m>
                <a:r>
                  <a:rPr lang="en-GB" dirty="0"/>
                  <a:t> back: </a:t>
                </a:r>
                <a14:m>
                  <m:oMath xmlns:m="http://schemas.openxmlformats.org/officeDocument/2006/math">
                    <m:r>
                      <m:rPr>
                        <m:sty m:val="p"/>
                      </m:rPr>
                      <a:rPr lang="en-GB" b="0" i="0" smtClean="0">
                        <a:latin typeface="Cambria Math" panose="02040503050406030204" pitchFamily="18" charset="0"/>
                      </a:rPr>
                      <m:t>VE</m:t>
                    </m:r>
                    <m:r>
                      <m:rPr>
                        <m:nor/>
                      </m:rPr>
                      <a:rPr lang="en-GB" b="0" i="0" smtClean="0">
                        <a:latin typeface="Cambria Math" panose="02040503050406030204" pitchFamily="18" charset="0"/>
                      </a:rPr>
                      <m:t>−</m:t>
                    </m:r>
                    <m:r>
                      <m:rPr>
                        <m:sty m:val="p"/>
                      </m:rPr>
                      <a:rPr lang="en-GB" b="0" i="0" smtClean="0">
                        <a:latin typeface="Cambria Math" panose="02040503050406030204" pitchFamily="18" charset="0"/>
                      </a:rPr>
                      <m:t>JT</m:t>
                    </m:r>
                    <m:d>
                      <m:dPr>
                        <m:ctrlPr>
                          <a:rPr lang="en-GB" b="0" i="1" smtClean="0">
                            <a:latin typeface="Cambria Math" panose="02040503050406030204" pitchFamily="18" charset="0"/>
                          </a:rPr>
                        </m:ctrlPr>
                      </m:dPr>
                      <m:e>
                        <m:sSub>
                          <m:sSubPr>
                            <m:ctrlPr>
                              <a:rPr lang="en-GB" b="0" i="1" smtClean="0">
                                <a:solidFill>
                                  <a:schemeClr val="accent1"/>
                                </a:solidFill>
                                <a:latin typeface="Cambria Math" panose="02040503050406030204" pitchFamily="18" charset="0"/>
                              </a:rPr>
                            </m:ctrlPr>
                          </m:sSubPr>
                          <m:e>
                            <m:r>
                              <a:rPr lang="en-GB" b="0" i="1" smtClean="0">
                                <a:solidFill>
                                  <a:schemeClr val="accent1"/>
                                </a:solidFill>
                                <a:latin typeface="Cambria Math" panose="02040503050406030204" pitchFamily="18" charset="0"/>
                              </a:rPr>
                              <m:t>𝑓</m:t>
                            </m:r>
                          </m:e>
                          <m:sub>
                            <m:r>
                              <a:rPr lang="en-GB" b="0" i="1" smtClean="0">
                                <a:solidFill>
                                  <a:schemeClr val="accent1"/>
                                </a:solidFill>
                                <a:latin typeface="Cambria Math" panose="02040503050406030204" pitchFamily="18" charset="0"/>
                              </a:rPr>
                              <m:t>𝑖</m:t>
                            </m:r>
                          </m:sub>
                        </m:sSub>
                        <m:r>
                          <a:rPr lang="en-GB" i="1" smtClean="0">
                            <a:solidFill>
                              <a:schemeClr val="accent1"/>
                            </a:solidFill>
                            <a:latin typeface="Cambria Math" panose="02040503050406030204" pitchFamily="18" charset="0"/>
                            <a:ea typeface="Cambria Math" panose="02040503050406030204" pitchFamily="18" charset="0"/>
                          </a:rPr>
                          <m:t>∕</m:t>
                        </m:r>
                        <m:sSub>
                          <m:sSubPr>
                            <m:ctrlPr>
                              <a:rPr lang="en-GB" b="0" i="1" smtClean="0">
                                <a:solidFill>
                                  <a:schemeClr val="accent1"/>
                                </a:solidFill>
                                <a:latin typeface="Cambria Math" panose="02040503050406030204" pitchFamily="18" charset="0"/>
                              </a:rPr>
                            </m:ctrlPr>
                          </m:sSubPr>
                          <m:e>
                            <m:r>
                              <a:rPr lang="en-GB" b="0" i="1" smtClean="0">
                                <a:solidFill>
                                  <a:schemeClr val="accent1"/>
                                </a:solidFill>
                                <a:latin typeface="Cambria Math" panose="02040503050406030204" pitchFamily="18" charset="0"/>
                              </a:rPr>
                              <m:t>𝑚</m:t>
                            </m:r>
                          </m:e>
                          <m:sub>
                            <m:r>
                              <a:rPr lang="en-GB" b="0" i="1" smtClean="0">
                                <a:solidFill>
                                  <a:schemeClr val="accent1"/>
                                </a:solidFill>
                                <a:latin typeface="Cambria Math" panose="02040503050406030204" pitchFamily="18" charset="0"/>
                              </a:rPr>
                              <m:t>𝑗𝑖</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𝑖𝑗</m:t>
                            </m:r>
                          </m:sub>
                        </m:sSub>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m:t>
                        </m:r>
                      </m:e>
                    </m:d>
                  </m:oMath>
                </a14:m>
                <a:endParaRPr lang="en-GB" dirty="0"/>
              </a:p>
              <a:p>
                <a:pPr lvl="2"/>
                <a:r>
                  <a:rPr lang="en-GB" dirty="0"/>
                  <a:t>Divide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h</m:t>
                        </m:r>
                      </m:e>
                      <m:sub>
                        <m:r>
                          <a:rPr lang="en-GB" i="1">
                            <a:latin typeface="Cambria Math" panose="02040503050406030204" pitchFamily="18" charset="0"/>
                          </a:rPr>
                          <m:t>𝑖</m:t>
                        </m:r>
                      </m:sub>
                    </m:sSub>
                  </m:oMath>
                </a14:m>
                <a:r>
                  <a:rPr lang="en-GB" dirty="0"/>
                  <a:t> by message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𝑚</m:t>
                        </m:r>
                      </m:e>
                      <m:sub>
                        <m:r>
                          <a:rPr lang="en-GB" i="1">
                            <a:latin typeface="Cambria Math" panose="02040503050406030204" pitchFamily="18" charset="0"/>
                          </a:rPr>
                          <m:t>𝑗𝑖</m:t>
                        </m:r>
                      </m:sub>
                    </m:sSub>
                  </m:oMath>
                </a14:m>
                <a:r>
                  <a:rPr lang="en-GB" dirty="0"/>
                  <a:t>, then sum out non-separators</a:t>
                </a:r>
              </a:p>
              <a:p>
                <a:pPr lvl="3"/>
                <a:r>
                  <a:rPr lang="en-GB" dirty="0"/>
                  <a:t>One multiplication and one division instead of multiple multiplications</a:t>
                </a:r>
              </a:p>
            </p:txBody>
          </p:sp>
        </mc:Choice>
        <mc:Fallback xmlns="">
          <p:sp>
            <p:nvSpPr>
              <p:cNvPr id="3" name="Content Placeholder 2">
                <a:extLst>
                  <a:ext uri="{FF2B5EF4-FFF2-40B4-BE49-F238E27FC236}">
                    <a16:creationId xmlns:a16="http://schemas.microsoft.com/office/drawing/2014/main" id="{0FDD36B0-3912-2D4C-AD2E-97C7A653E814}"/>
                  </a:ext>
                </a:extLst>
              </p:cNvPr>
              <p:cNvSpPr>
                <a:spLocks noGrp="1" noRot="1" noChangeAspect="1" noMove="1" noResize="1" noEditPoints="1" noAdjustHandles="1" noChangeArrowheads="1" noChangeShapeType="1" noTextEdit="1"/>
              </p:cNvSpPr>
              <p:nvPr>
                <p:ph idx="1"/>
              </p:nvPr>
            </p:nvSpPr>
            <p:spPr>
              <a:xfrm>
                <a:off x="359626" y="1666902"/>
                <a:ext cx="8469722" cy="4236435"/>
              </a:xfrm>
              <a:blipFill>
                <a:blip r:embed="rId2"/>
                <a:stretch>
                  <a:fillRect l="-1946" t="-2687" r="-1198" b="-896"/>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57F3946-CD2B-B94D-9965-A8E02F509D3C}"/>
              </a:ext>
            </a:extLst>
          </p:cNvPr>
          <p:cNvSpPr>
            <a:spLocks noGrp="1"/>
          </p:cNvSpPr>
          <p:nvPr>
            <p:ph type="dt" sz="half" idx="2"/>
          </p:nvPr>
        </p:nvSpPr>
        <p:spPr/>
        <p:txBody>
          <a:bodyPr/>
          <a:lstStyle/>
          <a:p>
            <a:r>
              <a:rPr lang="en-GB"/>
              <a:t>Exact Inference: LJT</a:t>
            </a:r>
            <a:endParaRPr lang="en-GB" dirty="0"/>
          </a:p>
        </p:txBody>
      </p:sp>
      <p:sp>
        <p:nvSpPr>
          <p:cNvPr id="5" name="Footer Placeholder 4">
            <a:extLst>
              <a:ext uri="{FF2B5EF4-FFF2-40B4-BE49-F238E27FC236}">
                <a16:creationId xmlns:a16="http://schemas.microsoft.com/office/drawing/2014/main" id="{C5D8E7D7-596F-5D41-AF95-9A738641A7B4}"/>
              </a:ext>
            </a:extLst>
          </p:cNvPr>
          <p:cNvSpPr>
            <a:spLocks noGrp="1"/>
          </p:cNvSpPr>
          <p:nvPr>
            <p:ph type="ftr" sz="quarter" idx="3"/>
          </p:nvPr>
        </p:nvSpPr>
        <p:spPr/>
        <p:txBody>
          <a:bodyPr/>
          <a:lstStyle/>
          <a:p>
            <a:r>
              <a:rPr lang="en-GB"/>
              <a:t>T. Braun - StaRAI</a:t>
            </a:r>
            <a:endParaRPr lang="en-GB" dirty="0"/>
          </a:p>
        </p:txBody>
      </p:sp>
      <p:sp>
        <p:nvSpPr>
          <p:cNvPr id="6" name="Slide Number Placeholder 5">
            <a:extLst>
              <a:ext uri="{FF2B5EF4-FFF2-40B4-BE49-F238E27FC236}">
                <a16:creationId xmlns:a16="http://schemas.microsoft.com/office/drawing/2014/main" id="{AD1A555B-15A6-E143-8F37-18166F9F3B0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69</a:t>
            </a:fld>
            <a:r>
              <a:rPr lang="en-GB" dirty="0"/>
              <a:t> </a:t>
            </a:r>
            <a:endParaRPr lang="en-GB" sz="1399"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28F5ABA-82CE-0941-A5FF-D32129E53509}"/>
                  </a:ext>
                </a:extLst>
              </p:cNvPr>
              <p:cNvSpPr txBox="1"/>
              <p:nvPr/>
            </p:nvSpPr>
            <p:spPr>
              <a:xfrm>
                <a:off x="9699261" y="3616110"/>
                <a:ext cx="983046" cy="408198"/>
              </a:xfrm>
              <a:prstGeom prst="roundRect">
                <a:avLst/>
              </a:prstGeom>
            </p:spPr>
            <p:style>
              <a:lnRef idx="2">
                <a:schemeClr val="dk1"/>
              </a:lnRef>
              <a:fillRef idx="1">
                <a:schemeClr val="lt1"/>
              </a:fillRef>
              <a:effectRef idx="0">
                <a:schemeClr val="dk1"/>
              </a:effectRef>
              <a:fontRef idx="minor">
                <a:schemeClr val="dk1"/>
              </a:fontRef>
            </p:style>
            <p:txBody>
              <a:bodyPr wrap="square" lIns="71925" rIns="0" rtlCol="0">
                <a:spAutoFit/>
              </a:bodyPr>
              <a:lstStyle/>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𝑅</m:t>
                      </m:r>
                      <m:r>
                        <a:rPr lang="en-GB" sz="1798" i="1">
                          <a:latin typeface="Cambria Math" panose="02040503050406030204" pitchFamily="18" charset="0"/>
                        </a:rPr>
                        <m:t>, </m:t>
                      </m:r>
                      <m:r>
                        <a:rPr lang="en-GB" sz="1798" i="1">
                          <a:latin typeface="Cambria Math" panose="02040503050406030204" pitchFamily="18" charset="0"/>
                        </a:rPr>
                        <m:t>𝑆</m:t>
                      </m:r>
                      <m:r>
                        <a:rPr lang="en-GB" sz="1798" i="1">
                          <a:latin typeface="Cambria Math" panose="02040503050406030204" pitchFamily="18" charset="0"/>
                        </a:rPr>
                        <m:t>, </m:t>
                      </m:r>
                      <m:r>
                        <a:rPr lang="en-GB" sz="1798" i="1">
                          <a:latin typeface="Cambria Math" panose="02040503050406030204" pitchFamily="18" charset="0"/>
                        </a:rPr>
                        <m:t>𝑇</m:t>
                      </m:r>
                    </m:oMath>
                  </m:oMathPara>
                </a14:m>
                <a:endParaRPr lang="en-GB" sz="1798" dirty="0"/>
              </a:p>
            </p:txBody>
          </p:sp>
        </mc:Choice>
        <mc:Fallback xmlns="">
          <p:sp>
            <p:nvSpPr>
              <p:cNvPr id="7" name="TextBox 6">
                <a:extLst>
                  <a:ext uri="{FF2B5EF4-FFF2-40B4-BE49-F238E27FC236}">
                    <a16:creationId xmlns:a16="http://schemas.microsoft.com/office/drawing/2014/main" id="{C28F5ABA-82CE-0941-A5FF-D32129E53509}"/>
                  </a:ext>
                </a:extLst>
              </p:cNvPr>
              <p:cNvSpPr txBox="1">
                <a:spLocks noRot="1" noChangeAspect="1" noMove="1" noResize="1" noEditPoints="1" noAdjustHandles="1" noChangeArrowheads="1" noChangeShapeType="1" noTextEdit="1"/>
              </p:cNvSpPr>
              <p:nvPr/>
            </p:nvSpPr>
            <p:spPr>
              <a:xfrm>
                <a:off x="9699261" y="3616110"/>
                <a:ext cx="983046" cy="408198"/>
              </a:xfrm>
              <a:prstGeom prst="roundRect">
                <a:avLst/>
              </a:prstGeom>
              <a:blipFill>
                <a:blip r:embed="rId3"/>
                <a:stretch>
                  <a:fillRect/>
                </a:stretch>
              </a:blipFill>
            </p:spPr>
            <p:txBody>
              <a:bodyPr/>
              <a:lstStyle/>
              <a:p>
                <a:r>
                  <a:rPr lang="en-GB">
                    <a:noFill/>
                  </a:rPr>
                  <a:t> </a:t>
                </a:r>
              </a:p>
            </p:txBody>
          </p:sp>
        </mc:Fallback>
      </mc:AlternateContent>
      <p:cxnSp>
        <p:nvCxnSpPr>
          <p:cNvPr id="8" name="Straight Connector 7">
            <a:extLst>
              <a:ext uri="{FF2B5EF4-FFF2-40B4-BE49-F238E27FC236}">
                <a16:creationId xmlns:a16="http://schemas.microsoft.com/office/drawing/2014/main" id="{1823BCC1-980F-C24A-B469-49CCD5C7AD4C}"/>
              </a:ext>
            </a:extLst>
          </p:cNvPr>
          <p:cNvCxnSpPr>
            <a:cxnSpLocks/>
            <a:stCxn id="7" idx="1"/>
            <a:endCxn id="15" idx="1"/>
          </p:cNvCxnSpPr>
          <p:nvPr/>
        </p:nvCxnSpPr>
        <p:spPr>
          <a:xfrm flipH="1">
            <a:off x="9120807" y="3820210"/>
            <a:ext cx="578454" cy="261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7F5DDA-7591-5842-B119-416F0E65A6C1}"/>
              </a:ext>
            </a:extLst>
          </p:cNvPr>
          <p:cNvCxnSpPr>
            <a:cxnSpLocks/>
            <a:stCxn id="7" idx="1"/>
            <a:endCxn id="14" idx="1"/>
          </p:cNvCxnSpPr>
          <p:nvPr/>
        </p:nvCxnSpPr>
        <p:spPr>
          <a:xfrm flipH="1" flipV="1">
            <a:off x="9120807" y="3574835"/>
            <a:ext cx="578454" cy="245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D86E10-A695-2641-B986-CFC5548FDC00}"/>
              </a:ext>
            </a:extLst>
          </p:cNvPr>
          <p:cNvCxnSpPr>
            <a:cxnSpLocks/>
            <a:stCxn id="7" idx="3"/>
            <a:endCxn id="16" idx="3"/>
          </p:cNvCxnSpPr>
          <p:nvPr/>
        </p:nvCxnSpPr>
        <p:spPr>
          <a:xfrm flipV="1">
            <a:off x="10682307" y="3574835"/>
            <a:ext cx="573060" cy="245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C7451C-654D-7C4A-9DD6-896FEA9C9DB4}"/>
              </a:ext>
            </a:extLst>
          </p:cNvPr>
          <p:cNvCxnSpPr>
            <a:cxnSpLocks/>
            <a:stCxn id="7" idx="0"/>
          </p:cNvCxnSpPr>
          <p:nvPr/>
        </p:nvCxnSpPr>
        <p:spPr>
          <a:xfrm flipH="1" flipV="1">
            <a:off x="9916748" y="3253450"/>
            <a:ext cx="274036" cy="362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01A796-7512-0C49-B46C-E4BB53878C0C}"/>
              </a:ext>
            </a:extLst>
          </p:cNvPr>
          <p:cNvCxnSpPr>
            <a:cxnSpLocks/>
            <a:stCxn id="7" idx="0"/>
          </p:cNvCxnSpPr>
          <p:nvPr/>
        </p:nvCxnSpPr>
        <p:spPr>
          <a:xfrm flipV="1">
            <a:off x="10190784" y="3253450"/>
            <a:ext cx="230449" cy="362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A97DD1-98F2-3F4F-BAB7-2EE4E4443416}"/>
              </a:ext>
            </a:extLst>
          </p:cNvPr>
          <p:cNvCxnSpPr>
            <a:cxnSpLocks/>
            <a:stCxn id="7" idx="3"/>
            <a:endCxn id="17" idx="3"/>
          </p:cNvCxnSpPr>
          <p:nvPr/>
        </p:nvCxnSpPr>
        <p:spPr>
          <a:xfrm>
            <a:off x="10682307" y="3820210"/>
            <a:ext cx="573659" cy="261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0E246D0-6CDA-F249-AE24-896793204A42}"/>
                  </a:ext>
                </a:extLst>
              </p:cNvPr>
              <p:cNvSpPr txBox="1"/>
              <p:nvPr/>
            </p:nvSpPr>
            <p:spPr>
              <a:xfrm>
                <a:off x="9120806" y="3421106"/>
                <a:ext cx="504484" cy="3074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6</m:t>
                          </m:r>
                          <m:r>
                            <a:rPr lang="en-GB" sz="1399" i="1">
                              <a:latin typeface="Cambria Math" panose="02040503050406030204" pitchFamily="18" charset="0"/>
                            </a:rPr>
                            <m:t>𝑖</m:t>
                          </m:r>
                        </m:sub>
                      </m:sSub>
                    </m:oMath>
                  </m:oMathPara>
                </a14:m>
                <a:endParaRPr lang="en-GB" sz="1399" dirty="0"/>
              </a:p>
            </p:txBody>
          </p:sp>
        </mc:Choice>
        <mc:Fallback xmlns="">
          <p:sp>
            <p:nvSpPr>
              <p:cNvPr id="14" name="TextBox 13">
                <a:extLst>
                  <a:ext uri="{FF2B5EF4-FFF2-40B4-BE49-F238E27FC236}">
                    <a16:creationId xmlns:a16="http://schemas.microsoft.com/office/drawing/2014/main" id="{F0E246D0-6CDA-F249-AE24-896793204A42}"/>
                  </a:ext>
                </a:extLst>
              </p:cNvPr>
              <p:cNvSpPr txBox="1">
                <a:spLocks noRot="1" noChangeAspect="1" noMove="1" noResize="1" noEditPoints="1" noAdjustHandles="1" noChangeArrowheads="1" noChangeShapeType="1" noTextEdit="1"/>
              </p:cNvSpPr>
              <p:nvPr/>
            </p:nvSpPr>
            <p:spPr>
              <a:xfrm>
                <a:off x="9120806" y="3421106"/>
                <a:ext cx="504484" cy="30745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05475D2-1534-7D4E-B41E-1E9E5A264E28}"/>
                  </a:ext>
                </a:extLst>
              </p:cNvPr>
              <p:cNvSpPr txBox="1"/>
              <p:nvPr/>
            </p:nvSpPr>
            <p:spPr>
              <a:xfrm>
                <a:off x="9120806" y="3927531"/>
                <a:ext cx="504484" cy="3074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5</m:t>
                          </m:r>
                          <m:r>
                            <a:rPr lang="en-GB" sz="1399" i="1">
                              <a:latin typeface="Cambria Math" panose="02040503050406030204" pitchFamily="18" charset="0"/>
                            </a:rPr>
                            <m:t>𝑖</m:t>
                          </m:r>
                        </m:sub>
                      </m:sSub>
                    </m:oMath>
                  </m:oMathPara>
                </a14:m>
                <a:endParaRPr lang="en-GB" sz="1399" dirty="0"/>
              </a:p>
            </p:txBody>
          </p:sp>
        </mc:Choice>
        <mc:Fallback xmlns="">
          <p:sp>
            <p:nvSpPr>
              <p:cNvPr id="15" name="TextBox 14">
                <a:extLst>
                  <a:ext uri="{FF2B5EF4-FFF2-40B4-BE49-F238E27FC236}">
                    <a16:creationId xmlns:a16="http://schemas.microsoft.com/office/drawing/2014/main" id="{205475D2-1534-7D4E-B41E-1E9E5A264E28}"/>
                  </a:ext>
                </a:extLst>
              </p:cNvPr>
              <p:cNvSpPr txBox="1">
                <a:spLocks noRot="1" noChangeAspect="1" noMove="1" noResize="1" noEditPoints="1" noAdjustHandles="1" noChangeArrowheads="1" noChangeShapeType="1" noTextEdit="1"/>
              </p:cNvSpPr>
              <p:nvPr/>
            </p:nvSpPr>
            <p:spPr>
              <a:xfrm>
                <a:off x="9120806" y="3927531"/>
                <a:ext cx="504484" cy="30745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504A6DC-85A2-064A-AE93-8CEAA638FA8D}"/>
                  </a:ext>
                </a:extLst>
              </p:cNvPr>
              <p:cNvSpPr txBox="1"/>
              <p:nvPr/>
            </p:nvSpPr>
            <p:spPr>
              <a:xfrm>
                <a:off x="10750882" y="3421106"/>
                <a:ext cx="504484" cy="3074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3</m:t>
                          </m:r>
                          <m:r>
                            <a:rPr lang="en-GB" sz="1399" i="1">
                              <a:latin typeface="Cambria Math" panose="02040503050406030204" pitchFamily="18" charset="0"/>
                            </a:rPr>
                            <m:t>𝑖</m:t>
                          </m:r>
                        </m:sub>
                      </m:sSub>
                    </m:oMath>
                  </m:oMathPara>
                </a14:m>
                <a:endParaRPr lang="en-GB" sz="1399" dirty="0"/>
              </a:p>
            </p:txBody>
          </p:sp>
        </mc:Choice>
        <mc:Fallback xmlns="">
          <p:sp>
            <p:nvSpPr>
              <p:cNvPr id="16" name="TextBox 15">
                <a:extLst>
                  <a:ext uri="{FF2B5EF4-FFF2-40B4-BE49-F238E27FC236}">
                    <a16:creationId xmlns:a16="http://schemas.microsoft.com/office/drawing/2014/main" id="{8504A6DC-85A2-064A-AE93-8CEAA638FA8D}"/>
                  </a:ext>
                </a:extLst>
              </p:cNvPr>
              <p:cNvSpPr txBox="1">
                <a:spLocks noRot="1" noChangeAspect="1" noMove="1" noResize="1" noEditPoints="1" noAdjustHandles="1" noChangeArrowheads="1" noChangeShapeType="1" noTextEdit="1"/>
              </p:cNvSpPr>
              <p:nvPr/>
            </p:nvSpPr>
            <p:spPr>
              <a:xfrm>
                <a:off x="10750882" y="3421106"/>
                <a:ext cx="504484" cy="30745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2E32C27-AB52-194F-9F47-05912DA37741}"/>
                  </a:ext>
                </a:extLst>
              </p:cNvPr>
              <p:cNvSpPr txBox="1"/>
              <p:nvPr/>
            </p:nvSpPr>
            <p:spPr>
              <a:xfrm>
                <a:off x="10751482" y="3927531"/>
                <a:ext cx="504484" cy="3074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4</m:t>
                          </m:r>
                          <m:r>
                            <a:rPr lang="en-GB" sz="1399" i="1">
                              <a:latin typeface="Cambria Math" panose="02040503050406030204" pitchFamily="18" charset="0"/>
                            </a:rPr>
                            <m:t>𝑖</m:t>
                          </m:r>
                        </m:sub>
                      </m:sSub>
                    </m:oMath>
                  </m:oMathPara>
                </a14:m>
                <a:endParaRPr lang="en-GB" sz="1399" dirty="0"/>
              </a:p>
            </p:txBody>
          </p:sp>
        </mc:Choice>
        <mc:Fallback xmlns="">
          <p:sp>
            <p:nvSpPr>
              <p:cNvPr id="17" name="TextBox 16">
                <a:extLst>
                  <a:ext uri="{FF2B5EF4-FFF2-40B4-BE49-F238E27FC236}">
                    <a16:creationId xmlns:a16="http://schemas.microsoft.com/office/drawing/2014/main" id="{B2E32C27-AB52-194F-9F47-05912DA37741}"/>
                  </a:ext>
                </a:extLst>
              </p:cNvPr>
              <p:cNvSpPr txBox="1">
                <a:spLocks noRot="1" noChangeAspect="1" noMove="1" noResize="1" noEditPoints="1" noAdjustHandles="1" noChangeArrowheads="1" noChangeShapeType="1" noTextEdit="1"/>
              </p:cNvSpPr>
              <p:nvPr/>
            </p:nvSpPr>
            <p:spPr>
              <a:xfrm>
                <a:off x="10751482" y="3927531"/>
                <a:ext cx="504484" cy="307457"/>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D544B9B-5440-A546-B2AA-5FBF53CB9B89}"/>
                  </a:ext>
                </a:extLst>
              </p:cNvPr>
              <p:cNvSpPr txBox="1"/>
              <p:nvPr/>
            </p:nvSpPr>
            <p:spPr>
              <a:xfrm>
                <a:off x="9511786" y="3188261"/>
                <a:ext cx="504484" cy="3074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1</m:t>
                          </m:r>
                          <m:r>
                            <a:rPr lang="en-GB" sz="1399" i="1">
                              <a:latin typeface="Cambria Math" panose="02040503050406030204" pitchFamily="18" charset="0"/>
                            </a:rPr>
                            <m:t>𝑖</m:t>
                          </m:r>
                        </m:sub>
                      </m:sSub>
                    </m:oMath>
                  </m:oMathPara>
                </a14:m>
                <a:endParaRPr lang="en-GB" sz="1399" dirty="0"/>
              </a:p>
            </p:txBody>
          </p:sp>
        </mc:Choice>
        <mc:Fallback xmlns="">
          <p:sp>
            <p:nvSpPr>
              <p:cNvPr id="18" name="TextBox 17">
                <a:extLst>
                  <a:ext uri="{FF2B5EF4-FFF2-40B4-BE49-F238E27FC236}">
                    <a16:creationId xmlns:a16="http://schemas.microsoft.com/office/drawing/2014/main" id="{1D544B9B-5440-A546-B2AA-5FBF53CB9B89}"/>
                  </a:ext>
                </a:extLst>
              </p:cNvPr>
              <p:cNvSpPr txBox="1">
                <a:spLocks noRot="1" noChangeAspect="1" noMove="1" noResize="1" noEditPoints="1" noAdjustHandles="1" noChangeArrowheads="1" noChangeShapeType="1" noTextEdit="1"/>
              </p:cNvSpPr>
              <p:nvPr/>
            </p:nvSpPr>
            <p:spPr>
              <a:xfrm>
                <a:off x="9511786" y="3188261"/>
                <a:ext cx="504484" cy="307457"/>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B6E8BF3-AEEE-0345-9065-4ABA0E07B59B}"/>
                  </a:ext>
                </a:extLst>
              </p:cNvPr>
              <p:cNvSpPr txBox="1"/>
              <p:nvPr/>
            </p:nvSpPr>
            <p:spPr>
              <a:xfrm>
                <a:off x="10342329" y="3188261"/>
                <a:ext cx="504484" cy="3074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2</m:t>
                          </m:r>
                          <m:r>
                            <a:rPr lang="en-GB" sz="1399" i="1">
                              <a:latin typeface="Cambria Math" panose="02040503050406030204" pitchFamily="18" charset="0"/>
                            </a:rPr>
                            <m:t>𝑖</m:t>
                          </m:r>
                        </m:sub>
                      </m:sSub>
                    </m:oMath>
                  </m:oMathPara>
                </a14:m>
                <a:endParaRPr lang="en-GB" sz="1399" dirty="0"/>
              </a:p>
            </p:txBody>
          </p:sp>
        </mc:Choice>
        <mc:Fallback xmlns="">
          <p:sp>
            <p:nvSpPr>
              <p:cNvPr id="19" name="TextBox 18">
                <a:extLst>
                  <a:ext uri="{FF2B5EF4-FFF2-40B4-BE49-F238E27FC236}">
                    <a16:creationId xmlns:a16="http://schemas.microsoft.com/office/drawing/2014/main" id="{DB6E8BF3-AEEE-0345-9065-4ABA0E07B59B}"/>
                  </a:ext>
                </a:extLst>
              </p:cNvPr>
              <p:cNvSpPr txBox="1">
                <a:spLocks noRot="1" noChangeAspect="1" noMove="1" noResize="1" noEditPoints="1" noAdjustHandles="1" noChangeArrowheads="1" noChangeShapeType="1" noTextEdit="1"/>
              </p:cNvSpPr>
              <p:nvPr/>
            </p:nvSpPr>
            <p:spPr>
              <a:xfrm>
                <a:off x="10342329" y="3188261"/>
                <a:ext cx="504484" cy="30745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63518E8-4727-DE4C-8A40-72CC542E0575}"/>
                  </a:ext>
                </a:extLst>
              </p:cNvPr>
              <p:cNvSpPr txBox="1"/>
              <p:nvPr/>
            </p:nvSpPr>
            <p:spPr>
              <a:xfrm>
                <a:off x="10013708" y="4024308"/>
                <a:ext cx="354152" cy="3074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𝑓</m:t>
                          </m:r>
                        </m:e>
                        <m:sub>
                          <m:r>
                            <a:rPr lang="en-GB" sz="1399" i="1">
                              <a:latin typeface="Cambria Math" panose="02040503050406030204" pitchFamily="18" charset="0"/>
                            </a:rPr>
                            <m:t>𝑖</m:t>
                          </m:r>
                        </m:sub>
                      </m:sSub>
                    </m:oMath>
                  </m:oMathPara>
                </a14:m>
                <a:endParaRPr lang="en-GB" sz="1399" dirty="0"/>
              </a:p>
            </p:txBody>
          </p:sp>
        </mc:Choice>
        <mc:Fallback xmlns="">
          <p:sp>
            <p:nvSpPr>
              <p:cNvPr id="20" name="TextBox 19">
                <a:extLst>
                  <a:ext uri="{FF2B5EF4-FFF2-40B4-BE49-F238E27FC236}">
                    <a16:creationId xmlns:a16="http://schemas.microsoft.com/office/drawing/2014/main" id="{763518E8-4727-DE4C-8A40-72CC542E0575}"/>
                  </a:ext>
                </a:extLst>
              </p:cNvPr>
              <p:cNvSpPr txBox="1">
                <a:spLocks noRot="1" noChangeAspect="1" noMove="1" noResize="1" noEditPoints="1" noAdjustHandles="1" noChangeArrowheads="1" noChangeShapeType="1" noTextEdit="1"/>
              </p:cNvSpPr>
              <p:nvPr/>
            </p:nvSpPr>
            <p:spPr>
              <a:xfrm>
                <a:off x="10013708" y="4024308"/>
                <a:ext cx="354152" cy="307457"/>
              </a:xfrm>
              <a:prstGeom prst="rect">
                <a:avLst/>
              </a:prstGeom>
              <a:blipFill>
                <a:blip r:embed="rId10"/>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1AE75A8-D867-D44E-A6EE-19A1C5F83D49}"/>
                  </a:ext>
                </a:extLst>
              </p:cNvPr>
              <p:cNvSpPr txBox="1"/>
              <p:nvPr/>
            </p:nvSpPr>
            <p:spPr>
              <a:xfrm>
                <a:off x="8776082" y="4511480"/>
                <a:ext cx="1205037" cy="1383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99" i="1" smtClean="0">
                              <a:latin typeface="Cambria Math" panose="02040503050406030204" pitchFamily="18" charset="0"/>
                            </a:rPr>
                          </m:ctrlPr>
                        </m:sSubPr>
                        <m:e>
                          <m:r>
                            <a:rPr lang="en-GB" sz="1399" i="1">
                              <a:latin typeface="Cambria Math" panose="02040503050406030204" pitchFamily="18" charset="0"/>
                            </a:rPr>
                            <m:t>h</m:t>
                          </m:r>
                        </m:e>
                        <m:sub>
                          <m:r>
                            <a:rPr lang="en-GB" sz="1399" i="1">
                              <a:latin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h</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1</m:t>
                          </m:r>
                          <m:r>
                            <a:rPr lang="en-GB" sz="1399" i="1">
                              <a:latin typeface="Cambria Math" panose="02040503050406030204" pitchFamily="18" charset="0"/>
                              <a:ea typeface="Cambria Math" panose="02040503050406030204" pitchFamily="18" charset="0"/>
                            </a:rPr>
                            <m:t>𝑖</m:t>
                          </m:r>
                        </m:sub>
                      </m:sSub>
                    </m:oMath>
                  </m:oMathPara>
                </a14:m>
                <a:endParaRPr lang="en-GB" sz="1399"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h</m:t>
                          </m:r>
                        </m:e>
                        <m:sub>
                          <m:r>
                            <a:rPr lang="en-GB" sz="1399" i="1">
                              <a:latin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h</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2</m:t>
                          </m:r>
                          <m:r>
                            <a:rPr lang="en-GB" sz="1399" i="1">
                              <a:latin typeface="Cambria Math" panose="02040503050406030204" pitchFamily="18" charset="0"/>
                              <a:ea typeface="Cambria Math" panose="02040503050406030204" pitchFamily="18" charset="0"/>
                            </a:rPr>
                            <m:t>𝑖</m:t>
                          </m:r>
                        </m:sub>
                      </m:sSub>
                    </m:oMath>
                  </m:oMathPara>
                </a14:m>
                <a:endParaRPr lang="en-GB" sz="1399"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h</m:t>
                          </m:r>
                        </m:e>
                        <m:sub>
                          <m:r>
                            <a:rPr lang="en-GB" sz="1399" i="1">
                              <a:latin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h</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3</m:t>
                          </m:r>
                          <m:r>
                            <a:rPr lang="en-GB" sz="1399" i="1">
                              <a:latin typeface="Cambria Math" panose="02040503050406030204" pitchFamily="18" charset="0"/>
                              <a:ea typeface="Cambria Math" panose="02040503050406030204" pitchFamily="18" charset="0"/>
                            </a:rPr>
                            <m:t>𝑖</m:t>
                          </m:r>
                        </m:sub>
                      </m:sSub>
                    </m:oMath>
                  </m:oMathPara>
                </a14:m>
                <a:endParaRPr lang="en-GB" sz="1399"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h</m:t>
                          </m:r>
                        </m:e>
                        <m:sub>
                          <m:r>
                            <a:rPr lang="en-GB" sz="1399" i="1">
                              <a:latin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h</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4</m:t>
                          </m:r>
                          <m:r>
                            <a:rPr lang="en-GB" sz="1399" i="1">
                              <a:latin typeface="Cambria Math" panose="02040503050406030204" pitchFamily="18" charset="0"/>
                              <a:ea typeface="Cambria Math" panose="02040503050406030204" pitchFamily="18" charset="0"/>
                            </a:rPr>
                            <m:t>𝑖</m:t>
                          </m:r>
                        </m:sub>
                      </m:sSub>
                    </m:oMath>
                  </m:oMathPara>
                </a14:m>
                <a:endParaRPr lang="en-GB" sz="1399"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h</m:t>
                          </m:r>
                        </m:e>
                        <m:sub>
                          <m:r>
                            <a:rPr lang="en-GB" sz="1399" i="1">
                              <a:latin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h</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5</m:t>
                          </m:r>
                          <m:r>
                            <a:rPr lang="en-GB" sz="1399" i="1">
                              <a:latin typeface="Cambria Math" panose="02040503050406030204" pitchFamily="18" charset="0"/>
                              <a:ea typeface="Cambria Math" panose="02040503050406030204" pitchFamily="18" charset="0"/>
                            </a:rPr>
                            <m:t>𝑖</m:t>
                          </m:r>
                        </m:sub>
                      </m:sSub>
                    </m:oMath>
                  </m:oMathPara>
                </a14:m>
                <a:endParaRPr lang="en-GB" sz="1399"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h</m:t>
                          </m:r>
                        </m:e>
                        <m:sub>
                          <m:r>
                            <a:rPr lang="en-GB" sz="1399" i="1">
                              <a:latin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h</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6</m:t>
                          </m:r>
                          <m:r>
                            <a:rPr lang="en-GB" sz="1399" i="1">
                              <a:latin typeface="Cambria Math" panose="02040503050406030204" pitchFamily="18" charset="0"/>
                              <a:ea typeface="Cambria Math" panose="02040503050406030204" pitchFamily="18" charset="0"/>
                            </a:rPr>
                            <m:t>𝑖</m:t>
                          </m:r>
                        </m:sub>
                      </m:sSub>
                    </m:oMath>
                  </m:oMathPara>
                </a14:m>
                <a:endParaRPr lang="en-GB" sz="1399" dirty="0">
                  <a:ea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D1AE75A8-D867-D44E-A6EE-19A1C5F83D49}"/>
                  </a:ext>
                </a:extLst>
              </p:cNvPr>
              <p:cNvSpPr txBox="1">
                <a:spLocks noRot="1" noChangeAspect="1" noMove="1" noResize="1" noEditPoints="1" noAdjustHandles="1" noChangeArrowheads="1" noChangeShapeType="1" noTextEdit="1"/>
              </p:cNvSpPr>
              <p:nvPr/>
            </p:nvSpPr>
            <p:spPr>
              <a:xfrm>
                <a:off x="8776082" y="4511480"/>
                <a:ext cx="1205037" cy="1383554"/>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96B102A-D8A8-9940-935D-BCC8C10EED3C}"/>
                  </a:ext>
                </a:extLst>
              </p:cNvPr>
              <p:cNvSpPr txBox="1"/>
              <p:nvPr/>
            </p:nvSpPr>
            <p:spPr>
              <a:xfrm>
                <a:off x="10213340" y="4519783"/>
                <a:ext cx="1442418" cy="1383554"/>
              </a:xfrm>
              <a:prstGeom prst="rect">
                <a:avLst/>
              </a:prstGeom>
              <a:noFill/>
            </p:spPr>
            <p:txBody>
              <a:bodyPr wrap="none" rtlCol="0">
                <a:spAutoFit/>
              </a:bodyPr>
              <a:lstStyle/>
              <a:p>
                <a14:m>
                  <m:oMath xmlns:m="http://schemas.openxmlformats.org/officeDocument/2006/math">
                    <m:sSub>
                      <m:sSubPr>
                        <m:ctrlPr>
                          <a:rPr lang="en-GB" sz="1399" i="1" smtClean="0">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h</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1</m:t>
                        </m:r>
                        <m:r>
                          <a:rPr lang="en-GB" sz="1399" i="1">
                            <a:latin typeface="Cambria Math" panose="02040503050406030204" pitchFamily="18" charset="0"/>
                            <a:ea typeface="Cambria Math" panose="02040503050406030204" pitchFamily="18" charset="0"/>
                          </a:rPr>
                          <m:t>𝑖</m:t>
                        </m:r>
                      </m:sub>
                    </m:sSub>
                  </m:oMath>
                </a14:m>
                <a:r>
                  <a:rPr lang="en-GB" sz="1399" dirty="0">
                    <a:ea typeface="Cambria Math" panose="02040503050406030204" pitchFamily="18" charset="0"/>
                  </a:rPr>
                  <a:t> ➝ VE-JT</a:t>
                </a:r>
              </a:p>
              <a:p>
                <a14:m>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h</m:t>
                        </m:r>
                      </m:e>
                      <m:sub>
                        <m:r>
                          <a:rPr lang="en-GB" sz="1399" i="1">
                            <a:latin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2</m:t>
                        </m:r>
                        <m:r>
                          <a:rPr lang="en-GB" sz="1399" i="1">
                            <a:latin typeface="Cambria Math" panose="02040503050406030204" pitchFamily="18" charset="0"/>
                            <a:ea typeface="Cambria Math" panose="02040503050406030204" pitchFamily="18" charset="0"/>
                          </a:rPr>
                          <m:t>𝑖</m:t>
                        </m:r>
                      </m:sub>
                    </m:sSub>
                  </m:oMath>
                </a14:m>
                <a:r>
                  <a:rPr lang="en-GB" sz="1399" dirty="0">
                    <a:ea typeface="Cambria Math" panose="02040503050406030204" pitchFamily="18" charset="0"/>
                  </a:rPr>
                  <a:t> ➝ VE-JT</a:t>
                </a:r>
              </a:p>
              <a:p>
                <a14:m>
                  <m:oMath xmlns:m="http://schemas.openxmlformats.org/officeDocument/2006/math">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h</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3</m:t>
                        </m:r>
                        <m:r>
                          <a:rPr lang="en-GB" sz="1399" i="1">
                            <a:latin typeface="Cambria Math" panose="02040503050406030204" pitchFamily="18" charset="0"/>
                            <a:ea typeface="Cambria Math" panose="02040503050406030204" pitchFamily="18" charset="0"/>
                          </a:rPr>
                          <m:t>𝑖</m:t>
                        </m:r>
                      </m:sub>
                    </m:sSub>
                  </m:oMath>
                </a14:m>
                <a:r>
                  <a:rPr lang="en-GB" sz="1399" dirty="0">
                    <a:ea typeface="Cambria Math" panose="02040503050406030204" pitchFamily="18" charset="0"/>
                  </a:rPr>
                  <a:t> ➝ VE-JT</a:t>
                </a:r>
              </a:p>
              <a:p>
                <a14:m>
                  <m:oMath xmlns:m="http://schemas.openxmlformats.org/officeDocument/2006/math">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h</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4</m:t>
                        </m:r>
                        <m:r>
                          <a:rPr lang="en-GB" sz="1399" i="1">
                            <a:latin typeface="Cambria Math" panose="02040503050406030204" pitchFamily="18" charset="0"/>
                            <a:ea typeface="Cambria Math" panose="02040503050406030204" pitchFamily="18" charset="0"/>
                          </a:rPr>
                          <m:t>𝑖</m:t>
                        </m:r>
                      </m:sub>
                    </m:sSub>
                  </m:oMath>
                </a14:m>
                <a:r>
                  <a:rPr lang="en-GB" sz="1399" dirty="0">
                    <a:ea typeface="Cambria Math" panose="02040503050406030204" pitchFamily="18" charset="0"/>
                  </a:rPr>
                  <a:t> ➝ VE-JT</a:t>
                </a:r>
              </a:p>
              <a:p>
                <a14:m>
                  <m:oMath xmlns:m="http://schemas.openxmlformats.org/officeDocument/2006/math">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h</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5</m:t>
                        </m:r>
                        <m:r>
                          <a:rPr lang="en-GB" sz="1399" i="1">
                            <a:latin typeface="Cambria Math" panose="02040503050406030204" pitchFamily="18" charset="0"/>
                            <a:ea typeface="Cambria Math" panose="02040503050406030204" pitchFamily="18" charset="0"/>
                          </a:rPr>
                          <m:t>𝑖</m:t>
                        </m:r>
                      </m:sub>
                    </m:sSub>
                  </m:oMath>
                </a14:m>
                <a:r>
                  <a:rPr lang="en-GB" sz="1399" dirty="0">
                    <a:ea typeface="Cambria Math" panose="02040503050406030204" pitchFamily="18" charset="0"/>
                  </a:rPr>
                  <a:t> ➝ VE-JT</a:t>
                </a:r>
              </a:p>
              <a:p>
                <a14:m>
                  <m:oMath xmlns:m="http://schemas.openxmlformats.org/officeDocument/2006/math">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h</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6</m:t>
                        </m:r>
                        <m:r>
                          <a:rPr lang="en-GB" sz="1399" i="1">
                            <a:latin typeface="Cambria Math" panose="02040503050406030204" pitchFamily="18" charset="0"/>
                            <a:ea typeface="Cambria Math" panose="02040503050406030204" pitchFamily="18" charset="0"/>
                          </a:rPr>
                          <m:t>𝑖</m:t>
                        </m:r>
                      </m:sub>
                    </m:sSub>
                  </m:oMath>
                </a14:m>
                <a:r>
                  <a:rPr lang="en-GB" sz="1399" dirty="0">
                    <a:ea typeface="Cambria Math" panose="02040503050406030204" pitchFamily="18" charset="0"/>
                  </a:rPr>
                  <a:t> ➝ VE-JT</a:t>
                </a:r>
              </a:p>
            </p:txBody>
          </p:sp>
        </mc:Choice>
        <mc:Fallback xmlns="">
          <p:sp>
            <p:nvSpPr>
              <p:cNvPr id="22" name="TextBox 21">
                <a:extLst>
                  <a:ext uri="{FF2B5EF4-FFF2-40B4-BE49-F238E27FC236}">
                    <a16:creationId xmlns:a16="http://schemas.microsoft.com/office/drawing/2014/main" id="{D96B102A-D8A8-9940-935D-BCC8C10EED3C}"/>
                  </a:ext>
                </a:extLst>
              </p:cNvPr>
              <p:cNvSpPr txBox="1">
                <a:spLocks noRot="1" noChangeAspect="1" noMove="1" noResize="1" noEditPoints="1" noAdjustHandles="1" noChangeArrowheads="1" noChangeShapeType="1" noTextEdit="1"/>
              </p:cNvSpPr>
              <p:nvPr/>
            </p:nvSpPr>
            <p:spPr>
              <a:xfrm>
                <a:off x="10213340" y="4519783"/>
                <a:ext cx="1442418" cy="1383554"/>
              </a:xfrm>
              <a:prstGeom prst="rect">
                <a:avLst/>
              </a:prstGeom>
              <a:blipFill>
                <a:blip r:embed="rId12"/>
                <a:stretch>
                  <a:fillRect t="-1818" b="-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276CD835-87D2-1940-9873-4A72781C96AE}"/>
                  </a:ext>
                </a:extLst>
              </p:cNvPr>
              <p:cNvSpPr/>
              <p:nvPr/>
            </p:nvSpPr>
            <p:spPr>
              <a:xfrm>
                <a:off x="9809793" y="4212492"/>
                <a:ext cx="761979" cy="3074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399" i="1" smtClean="0">
                              <a:latin typeface="Cambria Math" panose="02040503050406030204" pitchFamily="18" charset="0"/>
                            </a:rPr>
                          </m:ctrlPr>
                        </m:sSubPr>
                        <m:e>
                          <m:r>
                            <a:rPr lang="en-GB" sz="1399" i="1">
                              <a:latin typeface="Cambria Math" panose="02040503050406030204" pitchFamily="18" charset="0"/>
                            </a:rPr>
                            <m:t>h</m:t>
                          </m:r>
                        </m:e>
                        <m:sub>
                          <m:r>
                            <a:rPr lang="en-GB" sz="1399" i="1">
                              <a:latin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𝑓</m:t>
                          </m:r>
                        </m:e>
                        <m:sub>
                          <m:r>
                            <a:rPr lang="en-GB" sz="1399" i="1">
                              <a:latin typeface="Cambria Math" panose="02040503050406030204" pitchFamily="18" charset="0"/>
                              <a:ea typeface="Cambria Math" panose="02040503050406030204" pitchFamily="18" charset="0"/>
                            </a:rPr>
                            <m:t>𝑖</m:t>
                          </m:r>
                        </m:sub>
                      </m:sSub>
                    </m:oMath>
                  </m:oMathPara>
                </a14:m>
                <a:endParaRPr lang="en-GB" sz="1399" dirty="0"/>
              </a:p>
            </p:txBody>
          </p:sp>
        </mc:Choice>
        <mc:Fallback xmlns="">
          <p:sp>
            <p:nvSpPr>
              <p:cNvPr id="23" name="Rectangle 22">
                <a:extLst>
                  <a:ext uri="{FF2B5EF4-FFF2-40B4-BE49-F238E27FC236}">
                    <a16:creationId xmlns:a16="http://schemas.microsoft.com/office/drawing/2014/main" id="{276CD835-87D2-1940-9873-4A72781C96AE}"/>
                  </a:ext>
                </a:extLst>
              </p:cNvPr>
              <p:cNvSpPr>
                <a:spLocks noRot="1" noChangeAspect="1" noMove="1" noResize="1" noEditPoints="1" noAdjustHandles="1" noChangeArrowheads="1" noChangeShapeType="1" noTextEdit="1"/>
              </p:cNvSpPr>
              <p:nvPr/>
            </p:nvSpPr>
            <p:spPr>
              <a:xfrm>
                <a:off x="9809793" y="4212492"/>
                <a:ext cx="761979" cy="307457"/>
              </a:xfrm>
              <a:prstGeom prst="rect">
                <a:avLst/>
              </a:prstGeom>
              <a:blipFill>
                <a:blip r:embed="rId13"/>
                <a:stretch>
                  <a:fillRect b="-8000"/>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6CE96B74-6915-4440-BE67-FF1E1B1CC856}"/>
              </a:ext>
            </a:extLst>
          </p:cNvPr>
          <p:cNvSpPr txBox="1"/>
          <p:nvPr/>
        </p:nvSpPr>
        <p:spPr>
          <a:xfrm>
            <a:off x="1796904" y="6136182"/>
            <a:ext cx="9458462" cy="707373"/>
          </a:xfrm>
          <a:prstGeom prst="rect">
            <a:avLst/>
          </a:prstGeom>
          <a:noFill/>
        </p:spPr>
        <p:txBody>
          <a:bodyPr wrap="square" rtlCol="0">
            <a:spAutoFit/>
          </a:bodyPr>
          <a:lstStyle/>
          <a:p>
            <a:pPr algn="ctr"/>
            <a:r>
              <a:rPr lang="en-GB" sz="999" dirty="0">
                <a:solidFill>
                  <a:schemeClr val="tx1">
                    <a:lumMod val="60000"/>
                    <a:lumOff val="40000"/>
                  </a:schemeClr>
                </a:solidFill>
              </a:rPr>
              <a:t>Glenn R. Shafer and Prakash P. Shenoy: Probability Propagation. In: Annals of Mathematics and Artificial Intelligence, 1990.</a:t>
            </a:r>
          </a:p>
          <a:p>
            <a:pPr algn="ctr"/>
            <a:r>
              <a:rPr lang="en-GB" sz="999" dirty="0">
                <a:solidFill>
                  <a:schemeClr val="tx1">
                    <a:lumMod val="60000"/>
                    <a:lumOff val="40000"/>
                  </a:schemeClr>
                </a:solidFill>
              </a:rPr>
              <a:t>Finn V. Jensen and Steffen L. Lauritzen and Kristian G. Olesen: Bayesian Updating in Recursive Graphical Models by Local Computations. In: </a:t>
            </a:r>
            <a:r>
              <a:rPr lang="en-GB" sz="999" i="1" dirty="0">
                <a:solidFill>
                  <a:schemeClr val="tx1">
                    <a:lumMod val="60000"/>
                    <a:lumOff val="40000"/>
                  </a:schemeClr>
                </a:solidFill>
              </a:rPr>
              <a:t>Computational Statistics Quarterly</a:t>
            </a:r>
            <a:r>
              <a:rPr lang="en-GB" sz="999" dirty="0">
                <a:solidFill>
                  <a:schemeClr val="tx1">
                    <a:lumMod val="60000"/>
                    <a:lumOff val="40000"/>
                  </a:schemeClr>
                </a:solidFill>
              </a:rPr>
              <a:t>, 1990.</a:t>
            </a:r>
          </a:p>
          <a:p>
            <a:pPr algn="ctr"/>
            <a:r>
              <a:rPr lang="en-GB" sz="999" dirty="0">
                <a:solidFill>
                  <a:schemeClr val="tx1">
                    <a:lumMod val="60000"/>
                    <a:lumOff val="40000"/>
                  </a:schemeClr>
                </a:solidFill>
              </a:rPr>
              <a:t>Moritz Hoffmann, Tanya B, and Ralf </a:t>
            </a:r>
            <a:r>
              <a:rPr lang="en-GB" sz="999" dirty="0" err="1">
                <a:solidFill>
                  <a:schemeClr val="tx1">
                    <a:lumMod val="60000"/>
                    <a:lumOff val="40000"/>
                  </a:schemeClr>
                </a:solidFill>
              </a:rPr>
              <a:t>Möller</a:t>
            </a:r>
            <a:r>
              <a:rPr lang="en-GB" sz="999" dirty="0">
                <a:solidFill>
                  <a:schemeClr val="tx1">
                    <a:lumMod val="60000"/>
                    <a:lumOff val="40000"/>
                  </a:schemeClr>
                </a:solidFill>
              </a:rPr>
              <a:t>: Lifted Division for Lifted </a:t>
            </a:r>
            <a:r>
              <a:rPr lang="en-GB" sz="999" dirty="0" err="1">
                <a:solidFill>
                  <a:schemeClr val="tx1">
                    <a:lumMod val="60000"/>
                    <a:lumOff val="40000"/>
                  </a:schemeClr>
                </a:solidFill>
              </a:rPr>
              <a:t>Hugin</a:t>
            </a:r>
            <a:r>
              <a:rPr lang="en-GB" sz="999" dirty="0">
                <a:solidFill>
                  <a:schemeClr val="tx1">
                    <a:lumMod val="60000"/>
                    <a:lumOff val="40000"/>
                  </a:schemeClr>
                </a:solidFill>
              </a:rPr>
              <a:t> Belief Propagation. In: </a:t>
            </a:r>
            <a:r>
              <a:rPr lang="en-GB" sz="999" i="1" dirty="0">
                <a:solidFill>
                  <a:schemeClr val="tx1">
                    <a:lumMod val="60000"/>
                    <a:lumOff val="40000"/>
                  </a:schemeClr>
                </a:solidFill>
              </a:rPr>
              <a:t>AISTATS-22 Proceedings of the 25th International Conference on Artificial Intelligence and Statistics</a:t>
            </a:r>
            <a:r>
              <a:rPr lang="en-GB" sz="999" dirty="0">
                <a:solidFill>
                  <a:schemeClr val="tx1">
                    <a:lumMod val="60000"/>
                    <a:lumOff val="40000"/>
                  </a:schemeClr>
                </a:solidFill>
              </a:rPr>
              <a:t>, 2022</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A20AB1A-F7F4-0746-A652-A27167D64C5F}"/>
                  </a:ext>
                </a:extLst>
              </p:cNvPr>
              <p:cNvSpPr txBox="1"/>
              <p:nvPr/>
            </p:nvSpPr>
            <p:spPr>
              <a:xfrm>
                <a:off x="8274464" y="1668553"/>
                <a:ext cx="3832636" cy="1383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99" i="1" smtClean="0">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𝑖</m:t>
                          </m:r>
                          <m:r>
                            <a:rPr lang="en-GB" sz="1399" i="1">
                              <a:latin typeface="Cambria Math" panose="02040503050406030204" pitchFamily="18" charset="0"/>
                            </a:rPr>
                            <m:t>1</m:t>
                          </m:r>
                        </m:sub>
                      </m:sSub>
                      <m:r>
                        <a:rPr lang="en-GB" sz="1399" i="1">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VE</m:t>
                      </m:r>
                      <m:r>
                        <m:rPr>
                          <m:nor/>
                        </m:rPr>
                        <a:rPr lang="en-GB" sz="1399">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JT</m:t>
                      </m:r>
                      <m:d>
                        <m:dPr>
                          <m:ctrlPr>
                            <a:rPr lang="en-GB" sz="1399" i="1">
                              <a:latin typeface="Cambria Math" panose="02040503050406030204" pitchFamily="18" charset="0"/>
                              <a:ea typeface="Cambria Math" panose="02040503050406030204" pitchFamily="18" charset="0"/>
                            </a:rPr>
                          </m:ctrlPr>
                        </m:dPr>
                        <m:e>
                          <m:d>
                            <m:dPr>
                              <m:begChr m:val="{"/>
                              <m:endChr m:val="}"/>
                              <m:ctrlPr>
                                <a:rPr lang="en-GB" sz="1399" i="1">
                                  <a:latin typeface="Cambria Math" panose="02040503050406030204" pitchFamily="18" charset="0"/>
                                  <a:ea typeface="Cambria Math" panose="02040503050406030204" pitchFamily="18" charset="0"/>
                                </a:rPr>
                              </m:ctrlPr>
                            </m:dPr>
                            <m:e>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𝑓</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2</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3</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4</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5</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6</m:t>
                                  </m:r>
                                  <m:r>
                                    <a:rPr lang="en-GB" sz="1399" i="1">
                                      <a:latin typeface="Cambria Math" panose="02040503050406030204" pitchFamily="18" charset="0"/>
                                      <a:ea typeface="Cambria Math" panose="02040503050406030204" pitchFamily="18" charset="0"/>
                                    </a:rPr>
                                    <m:t>𝑖</m:t>
                                  </m:r>
                                </m:sub>
                              </m:sSub>
                            </m:e>
                          </m:d>
                          <m:r>
                            <a:rPr lang="en-GB" sz="1399" i="1">
                              <a:latin typeface="Cambria Math" panose="02040503050406030204" pitchFamily="18" charset="0"/>
                              <a:ea typeface="Cambria Math" panose="02040503050406030204" pitchFamily="18" charset="0"/>
                            </a:rPr>
                            <m:t>,.,.,.</m:t>
                          </m:r>
                        </m:e>
                      </m:d>
                    </m:oMath>
                  </m:oMathPara>
                </a14:m>
                <a:endParaRPr lang="en-GB" sz="1399"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𝑖</m:t>
                          </m:r>
                          <m:r>
                            <a:rPr lang="en-GB" sz="1399" i="1">
                              <a:latin typeface="Cambria Math" panose="02040503050406030204" pitchFamily="18" charset="0"/>
                            </a:rPr>
                            <m:t>2</m:t>
                          </m:r>
                        </m:sub>
                      </m:sSub>
                      <m:r>
                        <a:rPr lang="en-GB" sz="1399" i="1">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VE</m:t>
                      </m:r>
                      <m:r>
                        <m:rPr>
                          <m:nor/>
                        </m:rPr>
                        <a:rPr lang="en-GB" sz="1399">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JT</m:t>
                      </m:r>
                      <m:d>
                        <m:dPr>
                          <m:ctrlPr>
                            <a:rPr lang="en-GB" sz="1399" i="1">
                              <a:latin typeface="Cambria Math" panose="02040503050406030204" pitchFamily="18" charset="0"/>
                              <a:ea typeface="Cambria Math" panose="02040503050406030204" pitchFamily="18" charset="0"/>
                            </a:rPr>
                          </m:ctrlPr>
                        </m:dPr>
                        <m:e>
                          <m:d>
                            <m:dPr>
                              <m:begChr m:val="{"/>
                              <m:endChr m:val="}"/>
                              <m:ctrlPr>
                                <a:rPr lang="en-GB" sz="1399" i="1">
                                  <a:latin typeface="Cambria Math" panose="02040503050406030204" pitchFamily="18" charset="0"/>
                                  <a:ea typeface="Cambria Math" panose="02040503050406030204" pitchFamily="18" charset="0"/>
                                </a:rPr>
                              </m:ctrlPr>
                            </m:dPr>
                            <m:e>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𝑓</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1</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3</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4</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5</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6</m:t>
                                  </m:r>
                                  <m:r>
                                    <a:rPr lang="en-GB" sz="1399" i="1">
                                      <a:latin typeface="Cambria Math" panose="02040503050406030204" pitchFamily="18" charset="0"/>
                                      <a:ea typeface="Cambria Math" panose="02040503050406030204" pitchFamily="18" charset="0"/>
                                    </a:rPr>
                                    <m:t>𝑖</m:t>
                                  </m:r>
                                </m:sub>
                              </m:sSub>
                            </m:e>
                          </m:d>
                          <m:r>
                            <a:rPr lang="en-GB" sz="1399" i="1">
                              <a:latin typeface="Cambria Math" panose="02040503050406030204" pitchFamily="18" charset="0"/>
                              <a:ea typeface="Cambria Math" panose="02040503050406030204" pitchFamily="18" charset="0"/>
                            </a:rPr>
                            <m:t>,.,.,.</m:t>
                          </m:r>
                        </m:e>
                      </m:d>
                    </m:oMath>
                  </m:oMathPara>
                </a14:m>
                <a:endParaRPr lang="en-GB" sz="1399"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𝑖</m:t>
                          </m:r>
                          <m:r>
                            <a:rPr lang="en-GB" sz="1399" i="1">
                              <a:latin typeface="Cambria Math" panose="02040503050406030204" pitchFamily="18" charset="0"/>
                            </a:rPr>
                            <m:t>3</m:t>
                          </m:r>
                        </m:sub>
                      </m:sSub>
                      <m:r>
                        <a:rPr lang="en-GB" sz="1399" i="1">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VE</m:t>
                      </m:r>
                      <m:r>
                        <m:rPr>
                          <m:nor/>
                        </m:rPr>
                        <a:rPr lang="en-GB" sz="1399">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JT</m:t>
                      </m:r>
                      <m:d>
                        <m:dPr>
                          <m:ctrlPr>
                            <a:rPr lang="en-GB" sz="1399" i="1">
                              <a:latin typeface="Cambria Math" panose="02040503050406030204" pitchFamily="18" charset="0"/>
                              <a:ea typeface="Cambria Math" panose="02040503050406030204" pitchFamily="18" charset="0"/>
                            </a:rPr>
                          </m:ctrlPr>
                        </m:dPr>
                        <m:e>
                          <m:d>
                            <m:dPr>
                              <m:begChr m:val="{"/>
                              <m:endChr m:val="}"/>
                              <m:ctrlPr>
                                <a:rPr lang="en-GB" sz="1399" i="1">
                                  <a:latin typeface="Cambria Math" panose="02040503050406030204" pitchFamily="18" charset="0"/>
                                  <a:ea typeface="Cambria Math" panose="02040503050406030204" pitchFamily="18" charset="0"/>
                                </a:rPr>
                              </m:ctrlPr>
                            </m:dPr>
                            <m:e>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𝑓</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1</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2</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4</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5</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6</m:t>
                                  </m:r>
                                  <m:r>
                                    <a:rPr lang="en-GB" sz="1399" i="1">
                                      <a:latin typeface="Cambria Math" panose="02040503050406030204" pitchFamily="18" charset="0"/>
                                      <a:ea typeface="Cambria Math" panose="02040503050406030204" pitchFamily="18" charset="0"/>
                                    </a:rPr>
                                    <m:t>𝑖</m:t>
                                  </m:r>
                                </m:sub>
                              </m:sSub>
                            </m:e>
                          </m:d>
                          <m:r>
                            <a:rPr lang="en-GB" sz="1399" i="1">
                              <a:latin typeface="Cambria Math" panose="02040503050406030204" pitchFamily="18" charset="0"/>
                              <a:ea typeface="Cambria Math" panose="02040503050406030204" pitchFamily="18" charset="0"/>
                            </a:rPr>
                            <m:t>,.,.,.</m:t>
                          </m:r>
                        </m:e>
                      </m:d>
                    </m:oMath>
                  </m:oMathPara>
                </a14:m>
                <a:endParaRPr lang="en-GB" sz="1399"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𝑖</m:t>
                          </m:r>
                          <m:r>
                            <a:rPr lang="en-GB" sz="1399" i="1">
                              <a:latin typeface="Cambria Math" panose="02040503050406030204" pitchFamily="18" charset="0"/>
                            </a:rPr>
                            <m:t>4</m:t>
                          </m:r>
                        </m:sub>
                      </m:sSub>
                      <m:r>
                        <a:rPr lang="en-GB" sz="1399" i="1">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VE</m:t>
                      </m:r>
                      <m:r>
                        <m:rPr>
                          <m:nor/>
                        </m:rPr>
                        <a:rPr lang="en-GB" sz="1399">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JT</m:t>
                      </m:r>
                      <m:d>
                        <m:dPr>
                          <m:ctrlPr>
                            <a:rPr lang="en-GB" sz="1399" i="1">
                              <a:latin typeface="Cambria Math" panose="02040503050406030204" pitchFamily="18" charset="0"/>
                              <a:ea typeface="Cambria Math" panose="02040503050406030204" pitchFamily="18" charset="0"/>
                            </a:rPr>
                          </m:ctrlPr>
                        </m:dPr>
                        <m:e>
                          <m:d>
                            <m:dPr>
                              <m:begChr m:val="{"/>
                              <m:endChr m:val="}"/>
                              <m:ctrlPr>
                                <a:rPr lang="en-GB" sz="1399" i="1">
                                  <a:latin typeface="Cambria Math" panose="02040503050406030204" pitchFamily="18" charset="0"/>
                                  <a:ea typeface="Cambria Math" panose="02040503050406030204" pitchFamily="18" charset="0"/>
                                </a:rPr>
                              </m:ctrlPr>
                            </m:dPr>
                            <m:e>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𝑓</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1</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2</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3</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5</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6</m:t>
                                  </m:r>
                                  <m:r>
                                    <a:rPr lang="en-GB" sz="1399" i="1">
                                      <a:latin typeface="Cambria Math" panose="02040503050406030204" pitchFamily="18" charset="0"/>
                                      <a:ea typeface="Cambria Math" panose="02040503050406030204" pitchFamily="18" charset="0"/>
                                    </a:rPr>
                                    <m:t>𝑖</m:t>
                                  </m:r>
                                </m:sub>
                              </m:sSub>
                            </m:e>
                          </m:d>
                          <m:r>
                            <a:rPr lang="en-GB" sz="1399" i="1">
                              <a:latin typeface="Cambria Math" panose="02040503050406030204" pitchFamily="18" charset="0"/>
                              <a:ea typeface="Cambria Math" panose="02040503050406030204" pitchFamily="18" charset="0"/>
                            </a:rPr>
                            <m:t>,.,.,.</m:t>
                          </m:r>
                        </m:e>
                      </m:d>
                    </m:oMath>
                  </m:oMathPara>
                </a14:m>
                <a:endParaRPr lang="en-GB" sz="1399"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𝑖</m:t>
                          </m:r>
                          <m:r>
                            <a:rPr lang="en-GB" sz="1399" i="1">
                              <a:latin typeface="Cambria Math" panose="02040503050406030204" pitchFamily="18" charset="0"/>
                            </a:rPr>
                            <m:t>5</m:t>
                          </m:r>
                        </m:sub>
                      </m:sSub>
                      <m:r>
                        <a:rPr lang="en-GB" sz="1399" i="1">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VE</m:t>
                      </m:r>
                      <m:r>
                        <m:rPr>
                          <m:nor/>
                        </m:rPr>
                        <a:rPr lang="en-GB" sz="1399">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JT</m:t>
                      </m:r>
                      <m:d>
                        <m:dPr>
                          <m:ctrlPr>
                            <a:rPr lang="en-GB" sz="1399" i="1">
                              <a:latin typeface="Cambria Math" panose="02040503050406030204" pitchFamily="18" charset="0"/>
                              <a:ea typeface="Cambria Math" panose="02040503050406030204" pitchFamily="18" charset="0"/>
                            </a:rPr>
                          </m:ctrlPr>
                        </m:dPr>
                        <m:e>
                          <m:d>
                            <m:dPr>
                              <m:begChr m:val="{"/>
                              <m:endChr m:val="}"/>
                              <m:ctrlPr>
                                <a:rPr lang="en-GB" sz="1399" i="1">
                                  <a:latin typeface="Cambria Math" panose="02040503050406030204" pitchFamily="18" charset="0"/>
                                  <a:ea typeface="Cambria Math" panose="02040503050406030204" pitchFamily="18" charset="0"/>
                                </a:rPr>
                              </m:ctrlPr>
                            </m:dPr>
                            <m:e>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𝑓</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1</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2</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3</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4</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6</m:t>
                                  </m:r>
                                  <m:r>
                                    <a:rPr lang="en-GB" sz="1399" i="1">
                                      <a:latin typeface="Cambria Math" panose="02040503050406030204" pitchFamily="18" charset="0"/>
                                      <a:ea typeface="Cambria Math" panose="02040503050406030204" pitchFamily="18" charset="0"/>
                                    </a:rPr>
                                    <m:t>𝑖</m:t>
                                  </m:r>
                                </m:sub>
                              </m:sSub>
                            </m:e>
                          </m:d>
                          <m:r>
                            <a:rPr lang="en-GB" sz="1399" i="1">
                              <a:latin typeface="Cambria Math" panose="02040503050406030204" pitchFamily="18" charset="0"/>
                              <a:ea typeface="Cambria Math" panose="02040503050406030204" pitchFamily="18" charset="0"/>
                            </a:rPr>
                            <m:t>,.,.,.</m:t>
                          </m:r>
                        </m:e>
                      </m:d>
                    </m:oMath>
                  </m:oMathPara>
                </a14:m>
                <a:endParaRPr lang="en-GB" sz="1399"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399" i="1">
                              <a:latin typeface="Cambria Math" panose="02040503050406030204" pitchFamily="18" charset="0"/>
                            </a:rPr>
                          </m:ctrlPr>
                        </m:sSubPr>
                        <m:e>
                          <m:r>
                            <a:rPr lang="en-GB" sz="1399" i="1">
                              <a:latin typeface="Cambria Math" panose="02040503050406030204" pitchFamily="18" charset="0"/>
                            </a:rPr>
                            <m:t>𝑚</m:t>
                          </m:r>
                        </m:e>
                        <m:sub>
                          <m:r>
                            <a:rPr lang="en-GB" sz="1399" i="1">
                              <a:latin typeface="Cambria Math" panose="02040503050406030204" pitchFamily="18" charset="0"/>
                            </a:rPr>
                            <m:t>𝑖</m:t>
                          </m:r>
                          <m:r>
                            <a:rPr lang="en-GB" sz="1399" i="1">
                              <a:latin typeface="Cambria Math" panose="02040503050406030204" pitchFamily="18" charset="0"/>
                            </a:rPr>
                            <m:t>6</m:t>
                          </m:r>
                        </m:sub>
                      </m:sSub>
                      <m:r>
                        <a:rPr lang="en-GB" sz="1399" i="1">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VE</m:t>
                      </m:r>
                      <m:r>
                        <m:rPr>
                          <m:nor/>
                        </m:rPr>
                        <a:rPr lang="en-GB" sz="1399">
                          <a:latin typeface="Cambria Math" panose="02040503050406030204" pitchFamily="18" charset="0"/>
                          <a:ea typeface="Cambria Math" panose="02040503050406030204" pitchFamily="18" charset="0"/>
                        </a:rPr>
                        <m:t>−</m:t>
                      </m:r>
                      <m:r>
                        <m:rPr>
                          <m:sty m:val="p"/>
                        </m:rPr>
                        <a:rPr lang="en-GB" sz="1399">
                          <a:latin typeface="Cambria Math" panose="02040503050406030204" pitchFamily="18" charset="0"/>
                          <a:ea typeface="Cambria Math" panose="02040503050406030204" pitchFamily="18" charset="0"/>
                        </a:rPr>
                        <m:t>JT</m:t>
                      </m:r>
                      <m:d>
                        <m:dPr>
                          <m:ctrlPr>
                            <a:rPr lang="en-GB" sz="1399" i="1">
                              <a:latin typeface="Cambria Math" panose="02040503050406030204" pitchFamily="18" charset="0"/>
                              <a:ea typeface="Cambria Math" panose="02040503050406030204" pitchFamily="18" charset="0"/>
                            </a:rPr>
                          </m:ctrlPr>
                        </m:dPr>
                        <m:e>
                          <m:d>
                            <m:dPr>
                              <m:begChr m:val="{"/>
                              <m:endChr m:val="}"/>
                              <m:ctrlPr>
                                <a:rPr lang="en-GB" sz="1399" i="1">
                                  <a:latin typeface="Cambria Math" panose="02040503050406030204" pitchFamily="18" charset="0"/>
                                  <a:ea typeface="Cambria Math" panose="02040503050406030204" pitchFamily="18" charset="0"/>
                                </a:rPr>
                              </m:ctrlPr>
                            </m:dPr>
                            <m:e>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𝑓</m:t>
                                  </m:r>
                                </m:e>
                                <m:sub>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1</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2</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3</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4</m:t>
                                  </m:r>
                                  <m:r>
                                    <a:rPr lang="en-GB" sz="1399" i="1">
                                      <a:latin typeface="Cambria Math" panose="02040503050406030204" pitchFamily="18" charset="0"/>
                                      <a:ea typeface="Cambria Math" panose="02040503050406030204" pitchFamily="18" charset="0"/>
                                    </a:rPr>
                                    <m:t>𝑖</m:t>
                                  </m:r>
                                </m:sub>
                              </m:sSub>
                              <m:r>
                                <a:rPr lang="en-GB" sz="1399" i="1">
                                  <a:latin typeface="Cambria Math" panose="02040503050406030204" pitchFamily="18" charset="0"/>
                                  <a:ea typeface="Cambria Math" panose="02040503050406030204" pitchFamily="18" charset="0"/>
                                </a:rPr>
                                <m:t>, </m:t>
                              </m:r>
                              <m:sSub>
                                <m:sSubPr>
                                  <m:ctrlPr>
                                    <a:rPr lang="en-GB" sz="1399" i="1">
                                      <a:latin typeface="Cambria Math" panose="02040503050406030204" pitchFamily="18" charset="0"/>
                                      <a:ea typeface="Cambria Math" panose="02040503050406030204" pitchFamily="18" charset="0"/>
                                    </a:rPr>
                                  </m:ctrlPr>
                                </m:sSubPr>
                                <m:e>
                                  <m:r>
                                    <a:rPr lang="en-GB" sz="1399" i="1">
                                      <a:latin typeface="Cambria Math" panose="02040503050406030204" pitchFamily="18" charset="0"/>
                                      <a:ea typeface="Cambria Math" panose="02040503050406030204" pitchFamily="18" charset="0"/>
                                    </a:rPr>
                                    <m:t>𝑚</m:t>
                                  </m:r>
                                </m:e>
                                <m:sub>
                                  <m:r>
                                    <a:rPr lang="en-GB" sz="1399" i="1">
                                      <a:latin typeface="Cambria Math" panose="02040503050406030204" pitchFamily="18" charset="0"/>
                                      <a:ea typeface="Cambria Math" panose="02040503050406030204" pitchFamily="18" charset="0"/>
                                    </a:rPr>
                                    <m:t>5</m:t>
                                  </m:r>
                                  <m:r>
                                    <a:rPr lang="en-GB" sz="1399" i="1">
                                      <a:latin typeface="Cambria Math" panose="02040503050406030204" pitchFamily="18" charset="0"/>
                                      <a:ea typeface="Cambria Math" panose="02040503050406030204" pitchFamily="18" charset="0"/>
                                    </a:rPr>
                                    <m:t>𝑖</m:t>
                                  </m:r>
                                </m:sub>
                              </m:sSub>
                            </m:e>
                          </m:d>
                          <m:r>
                            <a:rPr lang="en-GB" sz="1399" i="1">
                              <a:latin typeface="Cambria Math" panose="02040503050406030204" pitchFamily="18" charset="0"/>
                              <a:ea typeface="Cambria Math" panose="02040503050406030204" pitchFamily="18" charset="0"/>
                            </a:rPr>
                            <m:t>,.,.,.</m:t>
                          </m:r>
                        </m:e>
                      </m:d>
                    </m:oMath>
                  </m:oMathPara>
                </a14:m>
                <a:endParaRPr lang="en-GB" sz="1399" dirty="0">
                  <a:ea typeface="Cambria Math" panose="02040503050406030204" pitchFamily="18" charset="0"/>
                </a:endParaRPr>
              </a:p>
            </p:txBody>
          </p:sp>
        </mc:Choice>
        <mc:Fallback xmlns="">
          <p:sp>
            <p:nvSpPr>
              <p:cNvPr id="26" name="TextBox 25">
                <a:extLst>
                  <a:ext uri="{FF2B5EF4-FFF2-40B4-BE49-F238E27FC236}">
                    <a16:creationId xmlns:a16="http://schemas.microsoft.com/office/drawing/2014/main" id="{6A20AB1A-F7F4-0746-A652-A27167D64C5F}"/>
                  </a:ext>
                </a:extLst>
              </p:cNvPr>
              <p:cNvSpPr txBox="1">
                <a:spLocks noRot="1" noChangeAspect="1" noMove="1" noResize="1" noEditPoints="1" noAdjustHandles="1" noChangeArrowheads="1" noChangeShapeType="1" noTextEdit="1"/>
              </p:cNvSpPr>
              <p:nvPr/>
            </p:nvSpPr>
            <p:spPr>
              <a:xfrm>
                <a:off x="8274464" y="1668553"/>
                <a:ext cx="3832636" cy="1383554"/>
              </a:xfrm>
              <a:prstGeom prst="rect">
                <a:avLst/>
              </a:prstGeom>
              <a:blipFill>
                <a:blip r:embed="rId14"/>
                <a:stretch>
                  <a:fillRect b="-909"/>
                </a:stretch>
              </a:blipFill>
            </p:spPr>
            <p:txBody>
              <a:bodyPr/>
              <a:lstStyle/>
              <a:p>
                <a:r>
                  <a:rPr lang="en-GB">
                    <a:noFill/>
                  </a:rPr>
                  <a:t> </a:t>
                </a:r>
              </a:p>
            </p:txBody>
          </p:sp>
        </mc:Fallback>
      </mc:AlternateContent>
      <p:sp>
        <p:nvSpPr>
          <p:cNvPr id="24" name="TextBox 23">
            <a:extLst>
              <a:ext uri="{FF2B5EF4-FFF2-40B4-BE49-F238E27FC236}">
                <a16:creationId xmlns:a16="http://schemas.microsoft.com/office/drawing/2014/main" id="{8ACCE77B-C4EE-1F4A-976C-022020EE2CBA}"/>
              </a:ext>
            </a:extLst>
          </p:cNvPr>
          <p:cNvSpPr txBox="1"/>
          <p:nvPr/>
        </p:nvSpPr>
        <p:spPr>
          <a:xfrm>
            <a:off x="6621220" y="544078"/>
            <a:ext cx="3616596" cy="86177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dirty="0"/>
              <a:t>There is also a lifted version of </a:t>
            </a:r>
            <a:r>
              <a:rPr lang="en-GB" dirty="0" err="1"/>
              <a:t>Hugin</a:t>
            </a:r>
            <a:r>
              <a:rPr lang="en-GB" dirty="0"/>
              <a:t> using a lifted division operator</a:t>
            </a:r>
          </a:p>
          <a:p>
            <a:r>
              <a:rPr lang="en-GB" sz="1400" dirty="0">
                <a:solidFill>
                  <a:schemeClr val="tx1">
                    <a:lumMod val="20000"/>
                    <a:lumOff val="80000"/>
                  </a:schemeClr>
                </a:solidFill>
              </a:rPr>
              <a:t>[Hoffmann et al., 2022]</a:t>
            </a:r>
          </a:p>
        </p:txBody>
      </p:sp>
    </p:spTree>
    <p:extLst>
      <p:ext uri="{BB962C8B-B14F-4D97-AF65-F5344CB8AC3E}">
        <p14:creationId xmlns:p14="http://schemas.microsoft.com/office/powerpoint/2010/main" val="271068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normAutofit/>
          </a:bodyPr>
          <a:lstStyle/>
          <a:p>
            <a:r>
              <a:rPr lang="en-GB" dirty="0"/>
              <a:t>Clustering of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p:txBody>
              <a:bodyPr>
                <a:normAutofit/>
              </a:bodyPr>
              <a:lstStyle/>
              <a:p>
                <a:r>
                  <a:rPr lang="en-GB" dirty="0"/>
                  <a:t>Factorised models encode independences:</a:t>
                </a:r>
              </a:p>
              <a:p>
                <a:pPr lvl="1"/>
                <a:r>
                  <a:rPr lang="en-GB" dirty="0"/>
                  <a:t>Any two subsets of variables are conditionally independent given a </a:t>
                </a:r>
                <a:r>
                  <a:rPr lang="en-GB" i="1" dirty="0"/>
                  <a:t>separating</a:t>
                </a:r>
                <a:r>
                  <a:rPr lang="en-GB" dirty="0"/>
                  <a:t> subset </a:t>
                </a:r>
                <a14:m>
                  <m:oMath xmlns:m="http://schemas.openxmlformats.org/officeDocument/2006/math">
                    <m:r>
                      <a:rPr lang="de-DE" b="1" i="1" smtClean="0">
                        <a:latin typeface="Cambria Math" panose="02040503050406030204" pitchFamily="18" charset="0"/>
                      </a:rPr>
                      <m:t>𝑺</m:t>
                    </m:r>
                  </m:oMath>
                </a14:m>
                <a:endParaRPr lang="en-GB" b="1" dirty="0"/>
              </a:p>
              <a:p>
                <a:pPr lvl="2"/>
                <a:r>
                  <a:rPr lang="en-GB" i="1" dirty="0">
                    <a:solidFill>
                      <a:srgbClr val="FFC000"/>
                    </a:solidFill>
                  </a:rPr>
                  <a:t>Separating</a:t>
                </a:r>
                <a:r>
                  <a:rPr lang="en-GB" dirty="0"/>
                  <a:t> subset </a:t>
                </a:r>
                <a14:m>
                  <m:oMath xmlns:m="http://schemas.openxmlformats.org/officeDocument/2006/math">
                    <m:r>
                      <a:rPr lang="de-DE" b="1" i="1">
                        <a:latin typeface="Cambria Math" panose="02040503050406030204" pitchFamily="18" charset="0"/>
                      </a:rPr>
                      <m:t>𝑺</m:t>
                    </m:r>
                  </m:oMath>
                </a14:m>
                <a:r>
                  <a:rPr lang="en-GB" dirty="0"/>
                  <a:t>: All paths from one subset</a:t>
                </a:r>
                <a:br>
                  <a:rPr lang="en-GB" dirty="0"/>
                </a:br>
                <a:r>
                  <a:rPr lang="en-GB" dirty="0"/>
                  <a:t>to the other run through </a:t>
                </a:r>
                <a14:m>
                  <m:oMath xmlns:m="http://schemas.openxmlformats.org/officeDocument/2006/math">
                    <m:r>
                      <a:rPr lang="de-DE" b="1" i="1">
                        <a:latin typeface="Cambria Math" panose="02040503050406030204" pitchFamily="18" charset="0"/>
                      </a:rPr>
                      <m:t>𝑺</m:t>
                    </m:r>
                  </m:oMath>
                </a14:m>
                <a:endParaRPr lang="en-GB" dirty="0"/>
              </a:p>
              <a:p>
                <a:pPr lvl="3"/>
                <a:r>
                  <a:rPr lang="en-GB" dirty="0"/>
                  <a:t>Also known as </a:t>
                </a:r>
                <a:r>
                  <a:rPr lang="en-GB" i="1" dirty="0"/>
                  <a:t>global Markov property</a:t>
                </a:r>
              </a:p>
              <a:p>
                <a:pPr lvl="2"/>
                <a:r>
                  <a:rPr lang="en-GB" dirty="0"/>
                  <a:t>E.g.,</a:t>
                </a:r>
              </a:p>
              <a:p>
                <a:pPr lvl="3"/>
                <a14:m>
                  <m:oMath xmlns:m="http://schemas.openxmlformats.org/officeDocument/2006/math">
                    <m:r>
                      <a:rPr lang="de-DE" i="1" smtClean="0">
                        <a:solidFill>
                          <a:schemeClr val="accent6"/>
                        </a:solidFill>
                        <a:latin typeface="Cambria Math" charset="0"/>
                      </a:rPr>
                      <m:t>𝑁𝑎𝑡</m:t>
                    </m:r>
                    <m:d>
                      <m:dPr>
                        <m:ctrlPr>
                          <a:rPr lang="de-DE" i="1">
                            <a:solidFill>
                              <a:schemeClr val="accent6"/>
                            </a:solidFill>
                            <a:latin typeface="Cambria Math" panose="02040503050406030204" pitchFamily="18" charset="0"/>
                          </a:rPr>
                        </m:ctrlPr>
                      </m:dPr>
                      <m:e>
                        <m:r>
                          <a:rPr lang="de-DE" i="1">
                            <a:solidFill>
                              <a:schemeClr val="accent6"/>
                            </a:solidFill>
                            <a:latin typeface="Cambria Math" panose="02040503050406030204" pitchFamily="18" charset="0"/>
                          </a:rPr>
                          <m:t>𝐷</m:t>
                        </m:r>
                      </m:e>
                    </m:d>
                  </m:oMath>
                </a14:m>
                <a:r>
                  <a:rPr lang="en-GB" dirty="0">
                    <a:solidFill>
                      <a:schemeClr val="accent6"/>
                    </a:solidFill>
                  </a:rPr>
                  <a:t>, </a:t>
                </a:r>
                <a14:m>
                  <m:oMath xmlns:m="http://schemas.openxmlformats.org/officeDocument/2006/math">
                    <m:r>
                      <a:rPr lang="de-DE" b="0" i="1" smtClean="0">
                        <a:solidFill>
                          <a:schemeClr val="accent6"/>
                        </a:solidFill>
                        <a:latin typeface="Cambria Math" panose="02040503050406030204" pitchFamily="18" charset="0"/>
                      </a:rPr>
                      <m:t>𝐴𝑐𝑐</m:t>
                    </m:r>
                    <m:d>
                      <m:dPr>
                        <m:ctrlPr>
                          <a:rPr lang="de-DE" i="1">
                            <a:solidFill>
                              <a:schemeClr val="accent6"/>
                            </a:solidFill>
                            <a:latin typeface="Cambria Math" panose="02040503050406030204" pitchFamily="18" charset="0"/>
                          </a:rPr>
                        </m:ctrlPr>
                      </m:dPr>
                      <m:e>
                        <m:r>
                          <a:rPr lang="de-DE" b="0" i="1" smtClean="0">
                            <a:solidFill>
                              <a:schemeClr val="accent6"/>
                            </a:solidFill>
                            <a:latin typeface="Cambria Math" panose="02040503050406030204" pitchFamily="18" charset="0"/>
                          </a:rPr>
                          <m:t>𝐼</m:t>
                        </m:r>
                      </m:e>
                    </m:d>
                  </m:oMath>
                </a14:m>
                <a:r>
                  <a:rPr lang="en-GB" dirty="0">
                    <a:solidFill>
                      <a:schemeClr val="accent6"/>
                    </a:solidFill>
                  </a:rPr>
                  <a:t>, </a:t>
                </a:r>
                <a14:m>
                  <m:oMath xmlns:m="http://schemas.openxmlformats.org/officeDocument/2006/math">
                    <m:r>
                      <a:rPr lang="de-DE" i="1">
                        <a:solidFill>
                          <a:schemeClr val="accent6"/>
                        </a:solidFill>
                        <a:latin typeface="Cambria Math" charset="0"/>
                      </a:rPr>
                      <m:t>𝐸𝑝𝑖𝑑</m:t>
                    </m:r>
                  </m:oMath>
                </a14:m>
                <a:r>
                  <a:rPr lang="en-GB" dirty="0">
                    <a:solidFill>
                      <a:schemeClr val="accent6"/>
                    </a:solidFill>
                  </a:rPr>
                  <a:t>: </a:t>
                </a:r>
                <a14:m>
                  <m:oMath xmlns:m="http://schemas.openxmlformats.org/officeDocument/2006/math">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a14:m>
                <a:r>
                  <a:rPr lang="en-GB" dirty="0">
                    <a:solidFill>
                      <a:schemeClr val="accent1"/>
                    </a:solidFill>
                  </a:rPr>
                  <a:t> </a:t>
                </a:r>
                <a:br>
                  <a:rPr lang="en-GB" dirty="0">
                    <a:solidFill>
                      <a:schemeClr val="accent1"/>
                    </a:solidFill>
                  </a:rPr>
                </a:br>
                <a:r>
                  <a:rPr lang="en-GB" dirty="0">
                    <a:solidFill>
                      <a:schemeClr val="accent6"/>
                    </a:solidFill>
                  </a:rPr>
                  <a:t>➝ independent of the rest given </a:t>
                </a:r>
                <a14:m>
                  <m:oMath xmlns:m="http://schemas.openxmlformats.org/officeDocument/2006/math">
                    <m:r>
                      <a:rPr lang="de-DE" i="1" smtClean="0">
                        <a:solidFill>
                          <a:srgbClr val="FFC000"/>
                        </a:solidFill>
                        <a:latin typeface="Cambria Math" charset="0"/>
                      </a:rPr>
                      <m:t>𝐸𝑝𝑖𝑑</m:t>
                    </m:r>
                    <m:r>
                      <a:rPr lang="de-DE" i="1">
                        <a:latin typeface="Cambria Math" charset="0"/>
                      </a:rPr>
                      <m:t> </m:t>
                    </m:r>
                  </m:oMath>
                </a14:m>
                <a:endParaRPr lang="de-DE" i="1" dirty="0">
                  <a:latin typeface="Cambria Math" charset="0"/>
                </a:endParaRPr>
              </a:p>
              <a:p>
                <a:pPr lvl="3"/>
                <a14:m>
                  <m:oMath xmlns:m="http://schemas.openxmlformats.org/officeDocument/2006/math">
                    <m:r>
                      <a:rPr lang="de-DE" b="0" i="1" smtClean="0">
                        <a:solidFill>
                          <a:schemeClr val="tx1">
                            <a:lumMod val="60000"/>
                            <a:lumOff val="40000"/>
                          </a:schemeClr>
                        </a:solidFill>
                        <a:latin typeface="Cambria Math" panose="02040503050406030204" pitchFamily="18" charset="0"/>
                      </a:rPr>
                      <m:t>𝑇𝑟𝑎𝑣𝑒𝑙</m:t>
                    </m:r>
                    <m:d>
                      <m:dPr>
                        <m:ctrlPr>
                          <a:rPr lang="de-DE" i="1">
                            <a:solidFill>
                              <a:schemeClr val="tx1">
                                <a:lumMod val="60000"/>
                                <a:lumOff val="40000"/>
                              </a:schemeClr>
                            </a:solidFill>
                            <a:latin typeface="Cambria Math" panose="02040503050406030204" pitchFamily="18" charset="0"/>
                          </a:rPr>
                        </m:ctrlPr>
                      </m:dPr>
                      <m:e>
                        <m:r>
                          <a:rPr lang="de-DE" b="0" i="1" smtClean="0">
                            <a:solidFill>
                              <a:schemeClr val="tx1">
                                <a:lumMod val="60000"/>
                                <a:lumOff val="40000"/>
                              </a:schemeClr>
                            </a:solidFill>
                            <a:latin typeface="Cambria Math" panose="02040503050406030204" pitchFamily="18" charset="0"/>
                          </a:rPr>
                          <m:t>𝑋</m:t>
                        </m:r>
                      </m:e>
                    </m:d>
                  </m:oMath>
                </a14:m>
                <a:r>
                  <a:rPr lang="en-GB" dirty="0">
                    <a:solidFill>
                      <a:schemeClr val="tx1">
                        <a:lumMod val="60000"/>
                        <a:lumOff val="40000"/>
                      </a:schemeClr>
                    </a:solidFill>
                  </a:rPr>
                  <a:t>, </a:t>
                </a:r>
                <a14:m>
                  <m:oMath xmlns:m="http://schemas.openxmlformats.org/officeDocument/2006/math">
                    <m:r>
                      <a:rPr lang="de-DE" b="0" i="1" smtClean="0">
                        <a:solidFill>
                          <a:schemeClr val="tx1">
                            <a:lumMod val="60000"/>
                            <a:lumOff val="40000"/>
                          </a:schemeClr>
                        </a:solidFill>
                        <a:latin typeface="Cambria Math" panose="02040503050406030204" pitchFamily="18" charset="0"/>
                      </a:rPr>
                      <m:t>𝑆𝑖𝑐𝑘</m:t>
                    </m:r>
                    <m:d>
                      <m:dPr>
                        <m:ctrlPr>
                          <a:rPr lang="de-DE" i="1">
                            <a:solidFill>
                              <a:schemeClr val="tx1">
                                <a:lumMod val="60000"/>
                                <a:lumOff val="40000"/>
                              </a:schemeClr>
                            </a:solidFill>
                            <a:latin typeface="Cambria Math" panose="02040503050406030204" pitchFamily="18" charset="0"/>
                          </a:rPr>
                        </m:ctrlPr>
                      </m:dPr>
                      <m:e>
                        <m:r>
                          <a:rPr lang="de-DE" b="0" i="1" smtClean="0">
                            <a:solidFill>
                              <a:schemeClr val="tx1">
                                <a:lumMod val="60000"/>
                                <a:lumOff val="40000"/>
                              </a:schemeClr>
                            </a:solidFill>
                            <a:latin typeface="Cambria Math" panose="02040503050406030204" pitchFamily="18" charset="0"/>
                          </a:rPr>
                          <m:t>𝑋</m:t>
                        </m:r>
                      </m:e>
                    </m:d>
                  </m:oMath>
                </a14:m>
                <a:r>
                  <a:rPr lang="en-GB" dirty="0">
                    <a:solidFill>
                      <a:schemeClr val="tx1">
                        <a:lumMod val="60000"/>
                        <a:lumOff val="40000"/>
                      </a:schemeClr>
                    </a:solidFill>
                  </a:rPr>
                  <a:t>, </a:t>
                </a:r>
                <a14:m>
                  <m:oMath xmlns:m="http://schemas.openxmlformats.org/officeDocument/2006/math">
                    <m:r>
                      <a:rPr lang="de-DE" i="1">
                        <a:solidFill>
                          <a:schemeClr val="tx1">
                            <a:lumMod val="60000"/>
                            <a:lumOff val="40000"/>
                          </a:schemeClr>
                        </a:solidFill>
                        <a:latin typeface="Cambria Math" charset="0"/>
                      </a:rPr>
                      <m:t>𝐸𝑝𝑖𝑑</m:t>
                    </m:r>
                  </m:oMath>
                </a14:m>
                <a:r>
                  <a:rPr lang="en-GB" dirty="0">
                    <a:solidFill>
                      <a:schemeClr val="tx1">
                        <a:lumMod val="60000"/>
                        <a:lumOff val="40000"/>
                      </a:schemeClr>
                    </a:solidFill>
                  </a:rPr>
                  <a:t>: </a:t>
                </a:r>
                <a14:m>
                  <m:oMath xmlns:m="http://schemas.openxmlformats.org/officeDocument/2006/math">
                    <m:sSub>
                      <m:sSubPr>
                        <m:ctrlPr>
                          <a:rPr lang="de-DE" b="0" i="1" smtClean="0">
                            <a:solidFill>
                              <a:schemeClr val="tx1">
                                <a:lumMod val="60000"/>
                                <a:lumOff val="40000"/>
                              </a:schemeClr>
                            </a:solidFill>
                            <a:latin typeface="Cambria Math" panose="02040503050406030204" pitchFamily="18" charset="0"/>
                          </a:rPr>
                        </m:ctrlPr>
                      </m:sSubPr>
                      <m:e>
                        <m:r>
                          <a:rPr lang="de-DE" b="0" i="1" smtClean="0">
                            <a:solidFill>
                              <a:schemeClr val="tx1">
                                <a:lumMod val="60000"/>
                                <a:lumOff val="40000"/>
                              </a:schemeClr>
                            </a:solidFill>
                            <a:latin typeface="Cambria Math" panose="02040503050406030204" pitchFamily="18" charset="0"/>
                          </a:rPr>
                          <m:t>𝑔</m:t>
                        </m:r>
                      </m:e>
                      <m:sub>
                        <m:r>
                          <a:rPr lang="de-DE" b="0" i="1" smtClean="0">
                            <a:solidFill>
                              <a:schemeClr val="tx1">
                                <a:lumMod val="60000"/>
                                <a:lumOff val="40000"/>
                              </a:schemeClr>
                            </a:solidFill>
                            <a:latin typeface="Cambria Math" panose="02040503050406030204" pitchFamily="18" charset="0"/>
                          </a:rPr>
                          <m:t>2</m:t>
                        </m:r>
                      </m:sub>
                    </m:sSub>
                  </m:oMath>
                </a14:m>
                <a:r>
                  <a:rPr lang="en-GB" dirty="0">
                    <a:solidFill>
                      <a:schemeClr val="tx1">
                        <a:lumMod val="60000"/>
                        <a:lumOff val="40000"/>
                      </a:schemeClr>
                    </a:solidFill>
                  </a:rPr>
                  <a:t> </a:t>
                </a:r>
                <a:br>
                  <a:rPr lang="en-GB" dirty="0">
                    <a:solidFill>
                      <a:schemeClr val="tx1">
                        <a:lumMod val="60000"/>
                        <a:lumOff val="40000"/>
                      </a:schemeClr>
                    </a:solidFill>
                  </a:rPr>
                </a:br>
                <a:r>
                  <a:rPr lang="en-GB" dirty="0">
                    <a:solidFill>
                      <a:schemeClr val="tx1">
                        <a:lumMod val="60000"/>
                        <a:lumOff val="40000"/>
                      </a:schemeClr>
                    </a:solidFill>
                  </a:rPr>
                  <a:t>➝ independent of the rest giv</a:t>
                </a:r>
                <a:r>
                  <a:rPr lang="en-GB" dirty="0">
                    <a:solidFill>
                      <a:schemeClr val="tx1">
                        <a:lumMod val="50000"/>
                        <a:lumOff val="50000"/>
                      </a:schemeClr>
                    </a:solidFill>
                  </a:rPr>
                  <a:t>en </a:t>
                </a:r>
                <a14:m>
                  <m:oMath xmlns:m="http://schemas.openxmlformats.org/officeDocument/2006/math">
                    <m:r>
                      <a:rPr lang="de-DE" i="1" smtClean="0">
                        <a:solidFill>
                          <a:srgbClr val="FFC000"/>
                        </a:solidFill>
                        <a:latin typeface="Cambria Math" charset="0"/>
                      </a:rPr>
                      <m:t>𝐸𝑝𝑖𝑑</m:t>
                    </m:r>
                    <m:r>
                      <a:rPr lang="de-DE" b="0" i="1" smtClean="0">
                        <a:solidFill>
                          <a:srgbClr val="FFC000"/>
                        </a:solidFill>
                        <a:latin typeface="Cambria Math" panose="02040503050406030204" pitchFamily="18" charset="0"/>
                      </a:rPr>
                      <m:t>,</m:t>
                    </m:r>
                    <m:r>
                      <a:rPr lang="de-DE" b="0" i="1" smtClean="0">
                        <a:solidFill>
                          <a:srgbClr val="FFC000"/>
                        </a:solidFill>
                        <a:latin typeface="Cambria Math" panose="02040503050406030204" pitchFamily="18" charset="0"/>
                      </a:rPr>
                      <m:t>𝑆𝑖𝑐𝑘</m:t>
                    </m:r>
                    <m:d>
                      <m:dPr>
                        <m:ctrlPr>
                          <a:rPr lang="de-DE" b="0" i="1" smtClean="0">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𝑋</m:t>
                        </m:r>
                      </m:e>
                    </m:d>
                  </m:oMath>
                </a14:m>
                <a:endParaRPr lang="en-GB" dirty="0">
                  <a:solidFill>
                    <a:schemeClr val="tx1">
                      <a:lumMod val="50000"/>
                      <a:lumOff val="50000"/>
                    </a:schemeClr>
                  </a:solidFill>
                </a:endParaRPr>
              </a:p>
              <a:p>
                <a:pPr lvl="3"/>
                <a14:m>
                  <m:oMath xmlns:m="http://schemas.openxmlformats.org/officeDocument/2006/math">
                    <m:r>
                      <a:rPr lang="de-DE" i="1" smtClean="0">
                        <a:solidFill>
                          <a:srgbClr val="7030A0"/>
                        </a:solidFill>
                        <a:latin typeface="Cambria Math" charset="0"/>
                      </a:rPr>
                      <m:t>𝑇𝑟𝑒𝑎𝑡</m:t>
                    </m:r>
                    <m:d>
                      <m:dPr>
                        <m:ctrlPr>
                          <a:rPr lang="de-DE" i="1">
                            <a:solidFill>
                              <a:srgbClr val="7030A0"/>
                            </a:solidFill>
                            <a:latin typeface="Cambria Math" panose="02040503050406030204" pitchFamily="18" charset="0"/>
                          </a:rPr>
                        </m:ctrlPr>
                      </m:dPr>
                      <m:e>
                        <m:r>
                          <a:rPr lang="de-DE" i="1">
                            <a:solidFill>
                              <a:srgbClr val="7030A0"/>
                            </a:solidFill>
                            <a:latin typeface="Cambria Math" charset="0"/>
                          </a:rPr>
                          <m:t>𝑋</m:t>
                        </m:r>
                        <m:r>
                          <a:rPr lang="de-DE" i="1">
                            <a:solidFill>
                              <a:srgbClr val="7030A0"/>
                            </a:solidFill>
                            <a:latin typeface="Cambria Math" charset="0"/>
                          </a:rPr>
                          <m:t>,</m:t>
                        </m:r>
                        <m:r>
                          <a:rPr lang="de-DE" b="0" i="1" smtClean="0">
                            <a:solidFill>
                              <a:srgbClr val="7030A0"/>
                            </a:solidFill>
                            <a:latin typeface="Cambria Math" panose="02040503050406030204" pitchFamily="18" charset="0"/>
                          </a:rPr>
                          <m:t>𝑀</m:t>
                        </m:r>
                      </m:e>
                    </m:d>
                  </m:oMath>
                </a14:m>
                <a:r>
                  <a:rPr lang="en-GB" dirty="0">
                    <a:solidFill>
                      <a:srgbClr val="7030A0"/>
                    </a:solidFill>
                  </a:rPr>
                  <a:t>, </a:t>
                </a:r>
                <a14:m>
                  <m:oMath xmlns:m="http://schemas.openxmlformats.org/officeDocument/2006/math">
                    <m:r>
                      <a:rPr lang="de-DE" i="1">
                        <a:solidFill>
                          <a:srgbClr val="7030A0"/>
                        </a:solidFill>
                        <a:latin typeface="Cambria Math" panose="02040503050406030204" pitchFamily="18" charset="0"/>
                      </a:rPr>
                      <m:t>𝑆𝑖𝑐𝑘</m:t>
                    </m:r>
                    <m:d>
                      <m:dPr>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𝑋</m:t>
                        </m:r>
                      </m:e>
                    </m:d>
                  </m:oMath>
                </a14:m>
                <a:r>
                  <a:rPr lang="en-GB" dirty="0">
                    <a:solidFill>
                      <a:srgbClr val="7030A0"/>
                    </a:solidFill>
                  </a:rPr>
                  <a:t>, </a:t>
                </a:r>
                <a14:m>
                  <m:oMath xmlns:m="http://schemas.openxmlformats.org/officeDocument/2006/math">
                    <m:r>
                      <a:rPr lang="de-DE" i="1">
                        <a:solidFill>
                          <a:srgbClr val="7030A0"/>
                        </a:solidFill>
                        <a:latin typeface="Cambria Math" charset="0"/>
                      </a:rPr>
                      <m:t>𝐸𝑝𝑖𝑑</m:t>
                    </m:r>
                  </m:oMath>
                </a14:m>
                <a:r>
                  <a:rPr lang="en-GB" dirty="0">
                    <a:solidFill>
                      <a:srgbClr val="7030A0"/>
                    </a:solidFill>
                  </a:rPr>
                  <a:t>: </a:t>
                </a:r>
                <a14:m>
                  <m:oMath xmlns:m="http://schemas.openxmlformats.org/officeDocument/2006/math">
                    <m:sSub>
                      <m:sSubPr>
                        <m:ctrlPr>
                          <a:rPr lang="de-DE" b="0" i="1" smtClean="0">
                            <a:solidFill>
                              <a:srgbClr val="7030A0"/>
                            </a:solidFill>
                            <a:latin typeface="Cambria Math" panose="02040503050406030204" pitchFamily="18" charset="0"/>
                          </a:rPr>
                        </m:ctrlPr>
                      </m:sSubPr>
                      <m:e>
                        <m:r>
                          <a:rPr lang="de-DE" b="0" i="1" smtClean="0">
                            <a:solidFill>
                              <a:srgbClr val="7030A0"/>
                            </a:solidFill>
                            <a:latin typeface="Cambria Math" panose="02040503050406030204" pitchFamily="18" charset="0"/>
                          </a:rPr>
                          <m:t>𝑔</m:t>
                        </m:r>
                      </m:e>
                      <m:sub>
                        <m:r>
                          <a:rPr lang="de-DE" b="0" i="1" smtClean="0">
                            <a:solidFill>
                              <a:srgbClr val="7030A0"/>
                            </a:solidFill>
                            <a:latin typeface="Cambria Math" panose="02040503050406030204" pitchFamily="18" charset="0"/>
                          </a:rPr>
                          <m:t>3</m:t>
                        </m:r>
                      </m:sub>
                    </m:sSub>
                  </m:oMath>
                </a14:m>
                <a:r>
                  <a:rPr lang="en-GB" dirty="0">
                    <a:solidFill>
                      <a:srgbClr val="7030A0"/>
                    </a:solidFill>
                  </a:rPr>
                  <a:t> </a:t>
                </a:r>
                <a:br>
                  <a:rPr lang="en-GB" dirty="0">
                    <a:solidFill>
                      <a:srgbClr val="7030A0"/>
                    </a:solidFill>
                  </a:rPr>
                </a:br>
                <a:r>
                  <a:rPr lang="en-GB" dirty="0">
                    <a:solidFill>
                      <a:srgbClr val="7030A0"/>
                    </a:solidFill>
                  </a:rPr>
                  <a:t>➝ independent of the rest given </a:t>
                </a:r>
                <a14:m>
                  <m:oMath xmlns:m="http://schemas.openxmlformats.org/officeDocument/2006/math">
                    <m:r>
                      <a:rPr lang="de-DE" i="1" smtClean="0">
                        <a:solidFill>
                          <a:srgbClr val="FFC000"/>
                        </a:solidFill>
                        <a:latin typeface="Cambria Math" charset="0"/>
                      </a:rPr>
                      <m:t>𝐸𝑝𝑖𝑑</m:t>
                    </m:r>
                    <m: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𝑆𝑖𝑐𝑘</m:t>
                    </m:r>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𝑋</m:t>
                        </m:r>
                      </m:e>
                    </m:d>
                  </m:oMath>
                </a14:m>
                <a:endParaRPr lang="en-GB" dirty="0">
                  <a:solidFill>
                    <a:schemeClr val="tx1">
                      <a:lumMod val="50000"/>
                      <a:lumOff val="50000"/>
                    </a:schemeClr>
                  </a:solidFill>
                </a:endParaRPr>
              </a:p>
            </p:txBody>
          </p:sp>
        </mc:Choice>
        <mc:Fallback xmlns="">
          <p:sp>
            <p:nvSpPr>
              <p:cNvPr id="3" name="Content Placeholder 2">
                <a:extLst>
                  <a:ext uri="{FF2B5EF4-FFF2-40B4-BE49-F238E27FC236}">
                    <a16:creationId xmlns:a16="http://schemas.microsoft.com/office/drawing/2014/main" id="{49579364-18FC-4D4A-BB78-1BBFC400662E}"/>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7</a:t>
            </a:fld>
            <a:endParaRPr lang="en-GB"/>
          </a:p>
        </p:txBody>
      </p:sp>
      <p:sp>
        <p:nvSpPr>
          <p:cNvPr id="5" name="Date Placeholder 4">
            <a:extLst>
              <a:ext uri="{FF2B5EF4-FFF2-40B4-BE49-F238E27FC236}">
                <a16:creationId xmlns:a16="http://schemas.microsoft.com/office/drawing/2014/main" id="{595080C8-BDF4-5942-8F9E-20DA1C42351F}"/>
              </a:ext>
            </a:extLst>
          </p:cNvPr>
          <p:cNvSpPr>
            <a:spLocks noGrp="1"/>
          </p:cNvSpPr>
          <p:nvPr>
            <p:ph type="dt" sz="half" idx="2"/>
          </p:nvPr>
        </p:nvSpPr>
        <p:spPr/>
        <p:txBody>
          <a:bodyPr/>
          <a:lstStyle/>
          <a:p>
            <a:r>
              <a:rPr lang="en-GB"/>
              <a:t>Exact Inference: LJT</a:t>
            </a:r>
            <a:endParaRPr lang="en-US" dirty="0"/>
          </a:p>
        </p:txBody>
      </p:sp>
      <p:sp>
        <p:nvSpPr>
          <p:cNvPr id="11" name="Footer Placeholder 10">
            <a:extLst>
              <a:ext uri="{FF2B5EF4-FFF2-40B4-BE49-F238E27FC236}">
                <a16:creationId xmlns:a16="http://schemas.microsoft.com/office/drawing/2014/main" id="{F5B42255-279D-1547-8B0F-BCFD8D3B7C8F}"/>
              </a:ext>
            </a:extLst>
          </p:cNvPr>
          <p:cNvSpPr>
            <a:spLocks noGrp="1"/>
          </p:cNvSpPr>
          <p:nvPr>
            <p:ph type="ftr" sz="quarter" idx="3"/>
          </p:nvPr>
        </p:nvSpPr>
        <p:spPr/>
        <p:txBody>
          <a:bodyPr/>
          <a:lstStyle/>
          <a:p>
            <a:r>
              <a:rPr lang="en-GB"/>
              <a:t>T. Braun - StaRAI</a:t>
            </a:r>
          </a:p>
        </p:txBody>
      </p:sp>
      <p:sp>
        <p:nvSpPr>
          <p:cNvPr id="40" name="Oval 39">
            <a:extLst>
              <a:ext uri="{FF2B5EF4-FFF2-40B4-BE49-F238E27FC236}">
                <a16:creationId xmlns:a16="http://schemas.microsoft.com/office/drawing/2014/main" id="{2A02B133-9DA0-5E44-8813-1A090C36CBDD}"/>
              </a:ext>
            </a:extLst>
          </p:cNvPr>
          <p:cNvSpPr/>
          <p:nvPr/>
        </p:nvSpPr>
        <p:spPr>
          <a:xfrm>
            <a:off x="6185090" y="2800351"/>
            <a:ext cx="5245982" cy="171262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a:extLst>
              <a:ext uri="{FF2B5EF4-FFF2-40B4-BE49-F238E27FC236}">
                <a16:creationId xmlns:a16="http://schemas.microsoft.com/office/drawing/2014/main" id="{6B820CB2-EA33-E841-B32D-1459ED3C072F}"/>
              </a:ext>
            </a:extLst>
          </p:cNvPr>
          <p:cNvSpPr/>
          <p:nvPr/>
        </p:nvSpPr>
        <p:spPr>
          <a:xfrm>
            <a:off x="5982005" y="4029923"/>
            <a:ext cx="3530222" cy="1895182"/>
          </a:xfrm>
          <a:prstGeom prst="roundRect">
            <a:avLst/>
          </a:prstGeom>
          <a:no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a:extLst>
              <a:ext uri="{FF2B5EF4-FFF2-40B4-BE49-F238E27FC236}">
                <a16:creationId xmlns:a16="http://schemas.microsoft.com/office/drawing/2014/main" id="{FFDD1390-AC03-1A46-B99A-F502718895B3}"/>
              </a:ext>
            </a:extLst>
          </p:cNvPr>
          <p:cNvSpPr/>
          <p:nvPr/>
        </p:nvSpPr>
        <p:spPr>
          <a:xfrm>
            <a:off x="8197157" y="4087460"/>
            <a:ext cx="3636734" cy="1890453"/>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a:extLst>
              <a:ext uri="{FF2B5EF4-FFF2-40B4-BE49-F238E27FC236}">
                <a16:creationId xmlns:a16="http://schemas.microsoft.com/office/drawing/2014/main" id="{3A3CAE9B-D1DD-E043-B235-FB8CE68C29FE}"/>
              </a:ext>
            </a:extLst>
          </p:cNvPr>
          <p:cNvGrpSpPr/>
          <p:nvPr/>
        </p:nvGrpSpPr>
        <p:grpSpPr>
          <a:xfrm>
            <a:off x="5982005" y="3451959"/>
            <a:ext cx="5849670" cy="2453955"/>
            <a:chOff x="5982005" y="3451959"/>
            <a:chExt cx="5849670" cy="2453955"/>
          </a:xfrm>
        </p:grpSpPr>
        <p:cxnSp>
          <p:nvCxnSpPr>
            <p:cNvPr id="45" name="Straight Connector 44">
              <a:extLst>
                <a:ext uri="{FF2B5EF4-FFF2-40B4-BE49-F238E27FC236}">
                  <a16:creationId xmlns:a16="http://schemas.microsoft.com/office/drawing/2014/main" id="{6B186A1F-67E2-4346-BCC7-A6588DE5E4F2}"/>
                </a:ext>
              </a:extLst>
            </p:cNvPr>
            <p:cNvCxnSpPr>
              <a:cxnSpLocks/>
              <a:stCxn id="49" idx="6"/>
              <a:endCxn id="76" idx="1"/>
            </p:cNvCxnSpPr>
            <p:nvPr/>
          </p:nvCxnSpPr>
          <p:spPr>
            <a:xfrm flipV="1">
              <a:off x="7317202" y="3646293"/>
              <a:ext cx="1466539"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AEB1E4A-4A41-DB45-BAE9-AE4613504122}"/>
                </a:ext>
              </a:extLst>
            </p:cNvPr>
            <p:cNvCxnSpPr>
              <a:cxnSpLocks/>
              <a:stCxn id="50" idx="2"/>
              <a:endCxn id="76" idx="3"/>
            </p:cNvCxnSpPr>
            <p:nvPr/>
          </p:nvCxnSpPr>
          <p:spPr>
            <a:xfrm flipH="1" flipV="1">
              <a:off x="8927741" y="3646293"/>
              <a:ext cx="1512328"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761D838-0F84-164A-96A0-23B1897FE38E}"/>
                </a:ext>
              </a:extLst>
            </p:cNvPr>
            <p:cNvCxnSpPr>
              <a:cxnSpLocks/>
              <a:stCxn id="53" idx="0"/>
              <a:endCxn id="76" idx="2"/>
            </p:cNvCxnSpPr>
            <p:nvPr/>
          </p:nvCxnSpPr>
          <p:spPr>
            <a:xfrm flipH="1" flipV="1">
              <a:off x="8855741" y="3718293"/>
              <a:ext cx="1" cy="369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4CF00FD-BA57-6A48-8ECE-6F3E828D94C4}"/>
                </a:ext>
              </a:extLst>
            </p:cNvPr>
            <p:cNvGrpSpPr/>
            <p:nvPr/>
          </p:nvGrpSpPr>
          <p:grpSpPr>
            <a:xfrm>
              <a:off x="8746652" y="3535379"/>
              <a:ext cx="520306" cy="392206"/>
              <a:chOff x="9540595" y="2902693"/>
              <a:chExt cx="520306" cy="392206"/>
            </a:xfrm>
          </p:grpSpPr>
          <p:sp>
            <p:nvSpPr>
              <p:cNvPr id="75" name="Rectangle 74">
                <a:extLst>
                  <a:ext uri="{FF2B5EF4-FFF2-40B4-BE49-F238E27FC236}">
                    <a16:creationId xmlns:a16="http://schemas.microsoft.com/office/drawing/2014/main" id="{2C617948-FC4C-514F-B131-7EFF7B5A5391}"/>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ACE10B05-705F-5041-B784-13379AEC2788}"/>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471B8F20-0D28-2145-A66E-7B433E7198ED}"/>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8BC6F7C2-8716-4445-A561-21C28B8CFF21}"/>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charset="0"/>
                                </a:rPr>
                                <m:t>1</m:t>
                              </m:r>
                            </m:sub>
                          </m:sSub>
                        </m:oMath>
                      </m:oMathPara>
                    </a14:m>
                    <a:endParaRPr lang="en-GB" dirty="0"/>
                  </a:p>
                </p:txBody>
              </p:sp>
            </mc:Choice>
            <mc:Fallback xmlns="">
              <p:sp>
                <p:nvSpPr>
                  <p:cNvPr id="157" name="TextBox 156">
                    <a:extLst>
                      <a:ext uri="{FF2B5EF4-FFF2-40B4-BE49-F238E27FC236}">
                        <a16:creationId xmlns:a16="http://schemas.microsoft.com/office/drawing/2014/main" id="{E1230739-D388-2A45-A13C-E27680445A45}"/>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9"/>
                    <a:stretch>
                      <a:fillRect l="-16667"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9ED905CF-D9DD-1F4C-ADC5-817689AC5BDB}"/>
                    </a:ext>
                  </a:extLst>
                </p:cNvPr>
                <p:cNvSpPr/>
                <p:nvPr/>
              </p:nvSpPr>
              <p:spPr>
                <a:xfrm>
                  <a:off x="6185090" y="3451959"/>
                  <a:ext cx="11321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𝑁𝑎𝑡</m:t>
                        </m:r>
                        <m:d>
                          <m:dPr>
                            <m:ctrlPr>
                              <a:rPr lang="de-DE" i="1">
                                <a:latin typeface="Cambria Math" panose="02040503050406030204" pitchFamily="18" charset="0"/>
                              </a:rPr>
                            </m:ctrlPr>
                          </m:dPr>
                          <m:e>
                            <m:r>
                              <a:rPr lang="de-DE" i="1">
                                <a:latin typeface="Cambria Math" panose="02040503050406030204" pitchFamily="18" charset="0"/>
                              </a:rPr>
                              <m:t>𝐷</m:t>
                            </m:r>
                          </m:e>
                        </m:d>
                      </m:oMath>
                    </m:oMathPara>
                  </a14:m>
                  <a:endParaRPr lang="en-GB" dirty="0"/>
                </a:p>
              </p:txBody>
            </p:sp>
          </mc:Choice>
          <mc:Fallback xmlns="">
            <p:sp>
              <p:nvSpPr>
                <p:cNvPr id="49" name="Oval 48">
                  <a:extLst>
                    <a:ext uri="{FF2B5EF4-FFF2-40B4-BE49-F238E27FC236}">
                      <a16:creationId xmlns:a16="http://schemas.microsoft.com/office/drawing/2014/main" id="{9ED905CF-D9DD-1F4C-ADC5-817689AC5BDB}"/>
                    </a:ext>
                  </a:extLst>
                </p:cNvPr>
                <p:cNvSpPr>
                  <a:spLocks noRot="1" noChangeAspect="1" noMove="1" noResize="1" noEditPoints="1" noAdjustHandles="1" noChangeArrowheads="1" noChangeShapeType="1" noTextEdit="1"/>
                </p:cNvSpPr>
                <p:nvPr/>
              </p:nvSpPr>
              <p:spPr>
                <a:xfrm>
                  <a:off x="6185090" y="3451959"/>
                  <a:ext cx="1132112"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2B111D9B-AEC0-324B-8A42-5CAA3DDDB7B2}"/>
                    </a:ext>
                  </a:extLst>
                </p:cNvPr>
                <p:cNvSpPr/>
                <p:nvPr/>
              </p:nvSpPr>
              <p:spPr>
                <a:xfrm>
                  <a:off x="10440069" y="3451959"/>
                  <a:ext cx="991003"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𝐴𝑐𝑐</m:t>
                        </m:r>
                        <m:d>
                          <m:dPr>
                            <m:ctrlPr>
                              <a:rPr lang="de-DE" i="1">
                                <a:latin typeface="Cambria Math" panose="02040503050406030204" pitchFamily="18" charset="0"/>
                              </a:rPr>
                            </m:ctrlPr>
                          </m:dPr>
                          <m:e>
                            <m:r>
                              <a:rPr lang="de-DE" b="0" i="1" smtClean="0">
                                <a:latin typeface="Cambria Math" panose="02040503050406030204" pitchFamily="18" charset="0"/>
                              </a:rPr>
                              <m:t>𝐼</m:t>
                            </m:r>
                          </m:e>
                        </m:d>
                      </m:oMath>
                    </m:oMathPara>
                  </a14:m>
                  <a:endParaRPr lang="en-GB" dirty="0"/>
                </a:p>
              </p:txBody>
            </p:sp>
          </mc:Choice>
          <mc:Fallback xmlns="">
            <p:sp>
              <p:nvSpPr>
                <p:cNvPr id="50" name="Oval 49">
                  <a:extLst>
                    <a:ext uri="{FF2B5EF4-FFF2-40B4-BE49-F238E27FC236}">
                      <a16:creationId xmlns:a16="http://schemas.microsoft.com/office/drawing/2014/main" id="{2B111D9B-AEC0-324B-8A42-5CAA3DDDB7B2}"/>
                    </a:ext>
                  </a:extLst>
                </p:cNvPr>
                <p:cNvSpPr>
                  <a:spLocks noRot="1" noChangeAspect="1" noMove="1" noResize="1" noEditPoints="1" noAdjustHandles="1" noChangeArrowheads="1" noChangeShapeType="1" noTextEdit="1"/>
                </p:cNvSpPr>
                <p:nvPr/>
              </p:nvSpPr>
              <p:spPr>
                <a:xfrm>
                  <a:off x="10440069" y="3451959"/>
                  <a:ext cx="991003" cy="389513"/>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BF248BCC-E088-9443-A0DA-A849A20BD5C1}"/>
                    </a:ext>
                  </a:extLst>
                </p:cNvPr>
                <p:cNvSpPr/>
                <p:nvPr/>
              </p:nvSpPr>
              <p:spPr>
                <a:xfrm>
                  <a:off x="8260742" y="5516401"/>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solidFill>
                              <a:srgbClr val="FFC000"/>
                            </a:solidFill>
                            <a:latin typeface="Cambria Math" panose="02040503050406030204" pitchFamily="18" charset="0"/>
                          </a:rPr>
                          <m:t>𝑆𝑖𝑐𝑘</m:t>
                        </m:r>
                        <m:d>
                          <m:dPr>
                            <m:ctrlPr>
                              <a:rPr lang="de-DE" i="1">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𝑋</m:t>
                            </m:r>
                          </m:e>
                        </m:d>
                      </m:oMath>
                    </m:oMathPara>
                  </a14:m>
                  <a:endParaRPr lang="en-GB" dirty="0">
                    <a:solidFill>
                      <a:srgbClr val="FFC000"/>
                    </a:solidFill>
                  </a:endParaRPr>
                </a:p>
              </p:txBody>
            </p:sp>
          </mc:Choice>
          <mc:Fallback xmlns="">
            <p:sp>
              <p:nvSpPr>
                <p:cNvPr id="51" name="Oval 50">
                  <a:extLst>
                    <a:ext uri="{FF2B5EF4-FFF2-40B4-BE49-F238E27FC236}">
                      <a16:creationId xmlns:a16="http://schemas.microsoft.com/office/drawing/2014/main" id="{BF248BCC-E088-9443-A0DA-A849A20BD5C1}"/>
                    </a:ext>
                  </a:extLst>
                </p:cNvPr>
                <p:cNvSpPr>
                  <a:spLocks noRot="1" noChangeAspect="1" noMove="1" noResize="1" noEditPoints="1" noAdjustHandles="1" noChangeArrowheads="1" noChangeShapeType="1" noTextEdit="1"/>
                </p:cNvSpPr>
                <p:nvPr/>
              </p:nvSpPr>
              <p:spPr>
                <a:xfrm>
                  <a:off x="8260742" y="5516401"/>
                  <a:ext cx="1189998" cy="389513"/>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Oval 51">
                  <a:extLst>
                    <a:ext uri="{FF2B5EF4-FFF2-40B4-BE49-F238E27FC236}">
                      <a16:creationId xmlns:a16="http://schemas.microsoft.com/office/drawing/2014/main" id="{47446C30-59BE-7649-8878-D986C61A0442}"/>
                    </a:ext>
                  </a:extLst>
                </p:cNvPr>
                <p:cNvSpPr/>
                <p:nvPr/>
              </p:nvSpPr>
              <p:spPr>
                <a:xfrm>
                  <a:off x="5982005" y="477819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52" name="Oval 51">
                  <a:extLst>
                    <a:ext uri="{FF2B5EF4-FFF2-40B4-BE49-F238E27FC236}">
                      <a16:creationId xmlns:a16="http://schemas.microsoft.com/office/drawing/2014/main" id="{47446C30-59BE-7649-8878-D986C61A0442}"/>
                    </a:ext>
                  </a:extLst>
                </p:cNvPr>
                <p:cNvSpPr>
                  <a:spLocks noRot="1" noChangeAspect="1" noMove="1" noResize="1" noEditPoints="1" noAdjustHandles="1" noChangeArrowheads="1" noChangeShapeType="1" noTextEdit="1"/>
                </p:cNvSpPr>
                <p:nvPr/>
              </p:nvSpPr>
              <p:spPr>
                <a:xfrm>
                  <a:off x="5982005" y="4778198"/>
                  <a:ext cx="1536412"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8FB463BE-FC9E-1E4D-A4C4-CC0B27DBCB46}"/>
                    </a:ext>
                  </a:extLst>
                </p:cNvPr>
                <p:cNvSpPr/>
                <p:nvPr/>
              </p:nvSpPr>
              <p:spPr>
                <a:xfrm>
                  <a:off x="8476417" y="4087460"/>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solidFill>
                              <a:srgbClr val="FFC000"/>
                            </a:solidFill>
                            <a:latin typeface="Cambria Math" panose="02040503050406030204" pitchFamily="18" charset="0"/>
                          </a:rPr>
                          <m:t>𝐸𝑝𝑖𝑑</m:t>
                        </m:r>
                      </m:oMath>
                    </m:oMathPara>
                  </a14:m>
                  <a:endParaRPr lang="en-GB" dirty="0">
                    <a:solidFill>
                      <a:srgbClr val="FFC000"/>
                    </a:solidFill>
                  </a:endParaRPr>
                </a:p>
              </p:txBody>
            </p:sp>
          </mc:Choice>
          <mc:Fallback xmlns="">
            <p:sp>
              <p:nvSpPr>
                <p:cNvPr id="53" name="Oval 52">
                  <a:extLst>
                    <a:ext uri="{FF2B5EF4-FFF2-40B4-BE49-F238E27FC236}">
                      <a16:creationId xmlns:a16="http://schemas.microsoft.com/office/drawing/2014/main" id="{8FB463BE-FC9E-1E4D-A4C4-CC0B27DBCB46}"/>
                    </a:ext>
                  </a:extLst>
                </p:cNvPr>
                <p:cNvSpPr>
                  <a:spLocks noRot="1" noChangeAspect="1" noMove="1" noResize="1" noEditPoints="1" noAdjustHandles="1" noChangeArrowheads="1" noChangeShapeType="1" noTextEdit="1"/>
                </p:cNvSpPr>
                <p:nvPr/>
              </p:nvSpPr>
              <p:spPr>
                <a:xfrm>
                  <a:off x="8476417" y="4087460"/>
                  <a:ext cx="758649" cy="389513"/>
                </a:xfrm>
                <a:prstGeom prst="ellipse">
                  <a:avLst/>
                </a:prstGeom>
                <a:blipFill>
                  <a:blip r:embed="rId14"/>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Oval 53">
                  <a:extLst>
                    <a:ext uri="{FF2B5EF4-FFF2-40B4-BE49-F238E27FC236}">
                      <a16:creationId xmlns:a16="http://schemas.microsoft.com/office/drawing/2014/main" id="{1BA27345-1CFB-F94A-B1A0-05F8540E58E7}"/>
                    </a:ext>
                  </a:extLst>
                </p:cNvPr>
                <p:cNvSpPr/>
                <p:nvPr/>
              </p:nvSpPr>
              <p:spPr>
                <a:xfrm>
                  <a:off x="10039464" y="477819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54" name="Oval 53">
                  <a:extLst>
                    <a:ext uri="{FF2B5EF4-FFF2-40B4-BE49-F238E27FC236}">
                      <a16:creationId xmlns:a16="http://schemas.microsoft.com/office/drawing/2014/main" id="{1BA27345-1CFB-F94A-B1A0-05F8540E58E7}"/>
                    </a:ext>
                  </a:extLst>
                </p:cNvPr>
                <p:cNvSpPr>
                  <a:spLocks noRot="1" noChangeAspect="1" noMove="1" noResize="1" noEditPoints="1" noAdjustHandles="1" noChangeArrowheads="1" noChangeShapeType="1" noTextEdit="1"/>
                </p:cNvSpPr>
                <p:nvPr/>
              </p:nvSpPr>
              <p:spPr>
                <a:xfrm>
                  <a:off x="10039464" y="4778198"/>
                  <a:ext cx="1792211"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4B8C9CCB-142D-D54B-A4DF-D4C2358E927F}"/>
                </a:ext>
              </a:extLst>
            </p:cNvPr>
            <p:cNvCxnSpPr>
              <a:cxnSpLocks/>
              <a:stCxn id="52" idx="6"/>
              <a:endCxn id="72" idx="1"/>
            </p:cNvCxnSpPr>
            <p:nvPr/>
          </p:nvCxnSpPr>
          <p:spPr>
            <a:xfrm flipV="1">
              <a:off x="7518417" y="4972954"/>
              <a:ext cx="4561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F4F015-E16B-0049-9105-BA3E3A5A2340}"/>
                </a:ext>
              </a:extLst>
            </p:cNvPr>
            <p:cNvCxnSpPr>
              <a:cxnSpLocks/>
              <a:stCxn id="53" idx="4"/>
              <a:endCxn id="72" idx="0"/>
            </p:cNvCxnSpPr>
            <p:nvPr/>
          </p:nvCxnSpPr>
          <p:spPr>
            <a:xfrm flipH="1">
              <a:off x="8046549" y="4476973"/>
              <a:ext cx="809193"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0EDB33D-B008-D241-A49A-B90F18840930}"/>
                </a:ext>
              </a:extLst>
            </p:cNvPr>
            <p:cNvCxnSpPr>
              <a:cxnSpLocks/>
              <a:stCxn id="51" idx="0"/>
              <a:endCxn id="72" idx="2"/>
            </p:cNvCxnSpPr>
            <p:nvPr/>
          </p:nvCxnSpPr>
          <p:spPr>
            <a:xfrm flipH="1" flipV="1">
              <a:off x="8046549" y="5044954"/>
              <a:ext cx="809192"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7DCC68A5-D5CE-9041-8AA5-B206D4E03051}"/>
                </a:ext>
              </a:extLst>
            </p:cNvPr>
            <p:cNvGrpSpPr/>
            <p:nvPr/>
          </p:nvGrpSpPr>
          <p:grpSpPr>
            <a:xfrm>
              <a:off x="7685565" y="4860142"/>
              <a:ext cx="474503" cy="391710"/>
              <a:chOff x="9288700" y="2902693"/>
              <a:chExt cx="474503" cy="391710"/>
            </a:xfrm>
          </p:grpSpPr>
          <p:sp>
            <p:nvSpPr>
              <p:cNvPr id="71" name="Rectangle 70">
                <a:extLst>
                  <a:ext uri="{FF2B5EF4-FFF2-40B4-BE49-F238E27FC236}">
                    <a16:creationId xmlns:a16="http://schemas.microsoft.com/office/drawing/2014/main" id="{A5259DCD-99CA-9543-AFF0-34C94ECF431B}"/>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611A81E3-24F4-D74E-A112-68BCAFC2CC68}"/>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A5D3F4A7-17D1-DC4B-B871-4E3FD0D5CF17}"/>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041DEF04-604B-1B47-BA10-C0EA6C74E5E3}"/>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149" name="TextBox 148">
                    <a:extLst>
                      <a:ext uri="{FF2B5EF4-FFF2-40B4-BE49-F238E27FC236}">
                        <a16:creationId xmlns:a16="http://schemas.microsoft.com/office/drawing/2014/main" id="{1DB7394A-7368-6A4A-B47E-9DE121BD3CA5}"/>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6"/>
                    <a:stretch>
                      <a:fillRect l="-16667" r="-4167" b="-26087"/>
                    </a:stretch>
                  </a:blipFill>
                </p:spPr>
                <p:txBody>
                  <a:bodyPr/>
                  <a:lstStyle/>
                  <a:p>
                    <a:r>
                      <a:rPr lang="en-GB">
                        <a:noFill/>
                      </a:rPr>
                      <a:t> </a:t>
                    </a:r>
                  </a:p>
                </p:txBody>
              </p:sp>
            </mc:Fallback>
          </mc:AlternateContent>
        </p:grpSp>
        <p:cxnSp>
          <p:nvCxnSpPr>
            <p:cNvPr id="59" name="Straight Connector 58">
              <a:extLst>
                <a:ext uri="{FF2B5EF4-FFF2-40B4-BE49-F238E27FC236}">
                  <a16:creationId xmlns:a16="http://schemas.microsoft.com/office/drawing/2014/main" id="{A8772958-689F-6147-A5DE-B2DB1504425C}"/>
                </a:ext>
              </a:extLst>
            </p:cNvPr>
            <p:cNvCxnSpPr>
              <a:cxnSpLocks/>
              <a:stCxn id="53" idx="4"/>
              <a:endCxn id="68" idx="0"/>
            </p:cNvCxnSpPr>
            <p:nvPr/>
          </p:nvCxnSpPr>
          <p:spPr>
            <a:xfrm>
              <a:off x="8855742" y="4476973"/>
              <a:ext cx="810014"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FDEDFE4-4582-BA4D-B08D-0BF98FD5EF35}"/>
                </a:ext>
              </a:extLst>
            </p:cNvPr>
            <p:cNvCxnSpPr>
              <a:cxnSpLocks/>
              <a:stCxn id="54" idx="2"/>
              <a:endCxn id="68" idx="3"/>
            </p:cNvCxnSpPr>
            <p:nvPr/>
          </p:nvCxnSpPr>
          <p:spPr>
            <a:xfrm flipH="1" flipV="1">
              <a:off x="9737756" y="4972954"/>
              <a:ext cx="30170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0C6DF48-9D2E-8D4E-917E-469961FDA279}"/>
                </a:ext>
              </a:extLst>
            </p:cNvPr>
            <p:cNvCxnSpPr>
              <a:cxnSpLocks/>
              <a:stCxn id="51" idx="0"/>
              <a:endCxn id="68" idx="2"/>
            </p:cNvCxnSpPr>
            <p:nvPr/>
          </p:nvCxnSpPr>
          <p:spPr>
            <a:xfrm flipV="1">
              <a:off x="8855741" y="5044954"/>
              <a:ext cx="810015"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CF9FC120-931F-BC40-BF96-276172DA5053}"/>
                </a:ext>
              </a:extLst>
            </p:cNvPr>
            <p:cNvGrpSpPr/>
            <p:nvPr/>
          </p:nvGrpSpPr>
          <p:grpSpPr>
            <a:xfrm>
              <a:off x="9556667" y="4860142"/>
              <a:ext cx="525629" cy="392206"/>
              <a:chOff x="9540595" y="2902693"/>
              <a:chExt cx="525629" cy="392206"/>
            </a:xfrm>
          </p:grpSpPr>
          <p:sp>
            <p:nvSpPr>
              <p:cNvPr id="67" name="Rectangle 66">
                <a:extLst>
                  <a:ext uri="{FF2B5EF4-FFF2-40B4-BE49-F238E27FC236}">
                    <a16:creationId xmlns:a16="http://schemas.microsoft.com/office/drawing/2014/main" id="{2DFB61BD-D172-CC49-AC89-C8A83BE265B1}"/>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AC0C2FC-5659-B747-B432-A93B67EB801B}"/>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9935BCEC-A3D8-E046-9D4F-AECF6E194F13}"/>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219461B-6923-FF4E-9D43-29B7C91E2D0F}"/>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70" name="TextBox 69">
                    <a:extLst>
                      <a:ext uri="{FF2B5EF4-FFF2-40B4-BE49-F238E27FC236}">
                        <a16:creationId xmlns:a16="http://schemas.microsoft.com/office/drawing/2014/main" id="{D219461B-6923-FF4E-9D43-29B7C91E2D0F}"/>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17"/>
                    <a:stretch>
                      <a:fillRect l="-16667" r="-4167" b="-21739"/>
                    </a:stretch>
                  </a:blipFill>
                </p:spPr>
                <p:txBody>
                  <a:bodyPr/>
                  <a:lstStyle/>
                  <a:p>
                    <a:r>
                      <a:rPr lang="en-GB">
                        <a:noFill/>
                      </a:rPr>
                      <a:t> </a:t>
                    </a:r>
                  </a:p>
                </p:txBody>
              </p:sp>
            </mc:Fallback>
          </mc:AlternateContent>
        </p:grpSp>
        <p:cxnSp>
          <p:nvCxnSpPr>
            <p:cNvPr id="63" name="Straight Connector 62">
              <a:extLst>
                <a:ext uri="{FF2B5EF4-FFF2-40B4-BE49-F238E27FC236}">
                  <a16:creationId xmlns:a16="http://schemas.microsoft.com/office/drawing/2014/main" id="{7FC54A03-FF09-3549-90FC-97622242657A}"/>
                </a:ext>
              </a:extLst>
            </p:cNvPr>
            <p:cNvCxnSpPr>
              <a:cxnSpLocks/>
              <a:stCxn id="53" idx="6"/>
              <a:endCxn id="65" idx="1"/>
            </p:cNvCxnSpPr>
            <p:nvPr/>
          </p:nvCxnSpPr>
          <p:spPr>
            <a:xfrm flipV="1">
              <a:off x="9235066" y="4282216"/>
              <a:ext cx="32453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7C8D0786-393F-6B43-AE77-2054D1548B10}"/>
                </a:ext>
              </a:extLst>
            </p:cNvPr>
            <p:cNvGrpSpPr/>
            <p:nvPr/>
          </p:nvGrpSpPr>
          <p:grpSpPr>
            <a:xfrm>
              <a:off x="9559597" y="4210216"/>
              <a:ext cx="437414" cy="348999"/>
              <a:chOff x="8957481" y="2952819"/>
              <a:chExt cx="437414" cy="348999"/>
            </a:xfrm>
          </p:grpSpPr>
          <p:sp>
            <p:nvSpPr>
              <p:cNvPr id="65" name="Rectangle 64">
                <a:extLst>
                  <a:ext uri="{FF2B5EF4-FFF2-40B4-BE49-F238E27FC236}">
                    <a16:creationId xmlns:a16="http://schemas.microsoft.com/office/drawing/2014/main" id="{31A45F1F-6F8E-1B4A-B4B0-6F48E5A4F976}"/>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8D1AE26-4227-F84D-82CD-4C4182E0ADB4}"/>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41" name="TextBox 140">
                    <a:extLst>
                      <a:ext uri="{FF2B5EF4-FFF2-40B4-BE49-F238E27FC236}">
                        <a16:creationId xmlns:a16="http://schemas.microsoft.com/office/drawing/2014/main" id="{0289E0D5-D59F-6542-AC5B-A53402FCEDD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18"/>
                    <a:stretch>
                      <a:fillRect l="-16667" r="-4167" b="-21739"/>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56525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7F4EA-18A5-2043-8A59-C88F73E91940}"/>
              </a:ext>
            </a:extLst>
          </p:cNvPr>
          <p:cNvSpPr>
            <a:spLocks noGrp="1"/>
          </p:cNvSpPr>
          <p:nvPr>
            <p:ph type="title"/>
          </p:nvPr>
        </p:nvSpPr>
        <p:spPr/>
        <p:txBody>
          <a:bodyPr>
            <a:normAutofit/>
          </a:bodyPr>
          <a:lstStyle/>
          <a:p>
            <a:r>
              <a:rPr lang="en-GB" dirty="0"/>
              <a:t>In terms of Lifting: Is it that simple?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AA5844-4FE1-F142-8591-D7D3DF1F679B}"/>
                  </a:ext>
                </a:extLst>
              </p:cNvPr>
              <p:cNvSpPr>
                <a:spLocks noGrp="1"/>
              </p:cNvSpPr>
              <p:nvPr>
                <p:ph idx="1"/>
              </p:nvPr>
            </p:nvSpPr>
            <p:spPr/>
            <p:txBody>
              <a:bodyPr>
                <a:normAutofit/>
              </a:bodyPr>
              <a:lstStyle/>
              <a:p>
                <a:r>
                  <a:rPr lang="en-GB" dirty="0"/>
                  <a:t>Algorithm-induced </a:t>
                </a:r>
                <a:r>
                  <a:rPr lang="en-GB" dirty="0">
                    <a:solidFill>
                      <a:srgbClr val="FFC000"/>
                    </a:solidFill>
                  </a:rPr>
                  <a:t>groundings</a:t>
                </a:r>
                <a:r>
                  <a:rPr lang="en-GB" dirty="0"/>
                  <a:t> due to message passing</a:t>
                </a:r>
              </a:p>
              <a:p>
                <a:pPr lvl="1"/>
                <a:r>
                  <a:rPr lang="en-GB" dirty="0"/>
                  <a:t>For message calculation, non-separator PRVs are eliminated </a:t>
                </a:r>
              </a:p>
              <a:p>
                <a:pPr lvl="2"/>
                <a:r>
                  <a:rPr lang="en-GB" dirty="0"/>
                  <a:t>Separator as the query terms containing </a:t>
                </a:r>
                <a:r>
                  <a:rPr lang="en-GB" i="1" dirty="0"/>
                  <a:t>logical variables</a:t>
                </a:r>
              </a:p>
              <a:p>
                <a:pPr lvl="1"/>
                <a:r>
                  <a:rPr lang="en-GB" dirty="0"/>
                  <a:t>Non-separator PRVs have to fulfil </a:t>
                </a:r>
                <a14:m>
                  <m:oMath xmlns:m="http://schemas.openxmlformats.org/officeDocument/2006/math">
                    <m:r>
                      <m:rPr>
                        <m:nor/>
                      </m:rPr>
                      <a:rPr lang="en-GB" i="0" smtClean="0">
                        <a:latin typeface="Cambria Math" panose="02040503050406030204" pitchFamily="18" charset="0"/>
                      </a:rPr>
                      <m:t>sum</m:t>
                    </m:r>
                    <m:r>
                      <m:rPr>
                        <m:nor/>
                      </m:rPr>
                      <a:rPr lang="en-GB" i="0" smtClean="0">
                        <a:latin typeface="Cambria Math" panose="02040503050406030204" pitchFamily="18" charset="0"/>
                      </a:rPr>
                      <m:t>−</m:t>
                    </m:r>
                    <m:r>
                      <m:rPr>
                        <m:nor/>
                      </m:rPr>
                      <a:rPr lang="en-GB" i="0" smtClean="0">
                        <a:latin typeface="Cambria Math" panose="02040503050406030204" pitchFamily="18" charset="0"/>
                      </a:rPr>
                      <m:t>out</m:t>
                    </m:r>
                  </m:oMath>
                </a14:m>
                <a:r>
                  <a:rPr lang="en-GB" dirty="0"/>
                  <a:t> preconditions</a:t>
                </a:r>
              </a:p>
              <a:p>
                <a:pPr lvl="2"/>
                <a:r>
                  <a:rPr lang="en-GB" dirty="0"/>
                  <a:t>Preconditions 1 + 3 fulfilled by construction</a:t>
                </a:r>
              </a:p>
              <a:p>
                <a:pPr lvl="2"/>
                <a:r>
                  <a:rPr lang="en-GB" i="1" dirty="0"/>
                  <a:t>May be that Precondition 2 is </a:t>
                </a:r>
                <a:r>
                  <a:rPr lang="en-GB" i="1" dirty="0">
                    <a:solidFill>
                      <a:srgbClr val="FFC000"/>
                    </a:solidFill>
                  </a:rPr>
                  <a:t>not</a:t>
                </a:r>
                <a:r>
                  <a:rPr lang="en-GB" i="1" dirty="0"/>
                  <a:t> fulfilled ➝ can cause groundings</a:t>
                </a:r>
              </a:p>
              <a:p>
                <a:pPr lvl="1"/>
                <a:r>
                  <a:rPr lang="en-GB" dirty="0"/>
                  <a:t>E.g., logical variable </a:t>
                </a:r>
                <a14:m>
                  <m:oMath xmlns:m="http://schemas.openxmlformats.org/officeDocument/2006/math">
                    <m:r>
                      <a:rPr lang="en-GB" i="1" smtClean="0">
                        <a:solidFill>
                          <a:schemeClr val="accent1"/>
                        </a:solidFill>
                        <a:latin typeface="Cambria Math" panose="02040503050406030204" pitchFamily="18" charset="0"/>
                      </a:rPr>
                      <m:t>𝐸</m:t>
                    </m:r>
                  </m:oMath>
                </a14:m>
                <a:r>
                  <a:rPr lang="en-GB" dirty="0"/>
                  <a:t> added to PRVs </a:t>
                </a:r>
                <a14:m>
                  <m:oMath xmlns:m="http://schemas.openxmlformats.org/officeDocument/2006/math">
                    <m:r>
                      <a:rPr lang="en-GB" i="1" smtClean="0">
                        <a:solidFill>
                          <a:schemeClr val="tx1"/>
                        </a:solidFill>
                        <a:latin typeface="Cambria Math" charset="0"/>
                      </a:rPr>
                      <m:t>𝐸𝑝𝑖𝑑</m:t>
                    </m:r>
                    <m:r>
                      <a:rPr lang="en-GB" b="0" i="1" smtClean="0">
                        <a:solidFill>
                          <a:schemeClr val="tx1"/>
                        </a:solidFill>
                        <a:latin typeface="Cambria Math" panose="02040503050406030204" pitchFamily="18" charset="0"/>
                      </a:rPr>
                      <m:t>,</m:t>
                    </m:r>
                    <m:r>
                      <a:rPr lang="en-GB" i="1">
                        <a:solidFill>
                          <a:schemeClr val="tx1"/>
                        </a:solidFill>
                        <a:latin typeface="Cambria Math" charset="0"/>
                      </a:rPr>
                      <m:t>𝑆𝑖𝑐𝑘</m:t>
                    </m:r>
                    <m:d>
                      <m:dPr>
                        <m:ctrlPr>
                          <a:rPr lang="en-GB" i="1" smtClean="0">
                            <a:solidFill>
                              <a:schemeClr val="tx1"/>
                            </a:solidFill>
                            <a:latin typeface="Cambria Math" panose="02040503050406030204" pitchFamily="18" charset="0"/>
                          </a:rPr>
                        </m:ctrlPr>
                      </m:dPr>
                      <m:e>
                        <m:r>
                          <a:rPr lang="en-GB" i="1" smtClean="0">
                            <a:solidFill>
                              <a:schemeClr val="tx1"/>
                            </a:solidFill>
                            <a:latin typeface="Cambria Math" panose="02040503050406030204" pitchFamily="18" charset="0"/>
                          </a:rPr>
                          <m:t>𝑋</m:t>
                        </m:r>
                      </m:e>
                    </m:d>
                    <m:r>
                      <a:rPr lang="en-GB" b="0" i="1" smtClean="0">
                        <a:solidFill>
                          <a:schemeClr val="tx1"/>
                        </a:solidFill>
                        <a:latin typeface="Cambria Math" panose="02040503050406030204" pitchFamily="18" charset="0"/>
                      </a:rPr>
                      <m:t>,</m:t>
                    </m:r>
                    <m:r>
                      <a:rPr lang="en-GB" i="1" smtClean="0">
                        <a:solidFill>
                          <a:schemeClr val="tx1"/>
                        </a:solidFill>
                        <a:latin typeface="Cambria Math" charset="0"/>
                      </a:rPr>
                      <m:t>𝑇𝑟𝑒𝑎𝑡</m:t>
                    </m:r>
                    <m:d>
                      <m:dPr>
                        <m:ctrlPr>
                          <a:rPr lang="en-GB" i="1" smtClean="0">
                            <a:solidFill>
                              <a:schemeClr val="tx1"/>
                            </a:solidFill>
                            <a:latin typeface="Cambria Math" panose="02040503050406030204" pitchFamily="18" charset="0"/>
                          </a:rPr>
                        </m:ctrlPr>
                      </m:dPr>
                      <m:e>
                        <m:r>
                          <a:rPr lang="en-GB" i="1" smtClean="0">
                            <a:solidFill>
                              <a:schemeClr val="tx1"/>
                            </a:solidFill>
                            <a:latin typeface="Cambria Math" charset="0"/>
                          </a:rPr>
                          <m:t>𝑋</m:t>
                        </m:r>
                        <m:r>
                          <a:rPr lang="en-GB" i="1" smtClean="0">
                            <a:solidFill>
                              <a:schemeClr val="tx1"/>
                            </a:solidFill>
                            <a:latin typeface="Cambria Math" charset="0"/>
                          </a:rPr>
                          <m:t>,</m:t>
                        </m:r>
                        <m:r>
                          <a:rPr lang="en-GB" i="1" smtClean="0">
                            <a:solidFill>
                              <a:schemeClr val="tx1"/>
                            </a:solidFill>
                            <a:latin typeface="Cambria Math" panose="02040503050406030204" pitchFamily="18" charset="0"/>
                          </a:rPr>
                          <m:t>𝑀</m:t>
                        </m:r>
                      </m:e>
                    </m:d>
                    <m:r>
                      <a:rPr lang="en-GB" i="1" smtClean="0">
                        <a:solidFill>
                          <a:schemeClr val="tx1"/>
                        </a:solidFill>
                        <a:latin typeface="Cambria Math" panose="02040503050406030204" pitchFamily="18" charset="0"/>
                      </a:rPr>
                      <m:t> </m:t>
                    </m:r>
                  </m:oMath>
                </a14:m>
                <a:endParaRPr lang="en-GB" dirty="0">
                  <a:solidFill>
                    <a:schemeClr val="tx1"/>
                  </a:solidFill>
                </a:endParaRPr>
              </a:p>
              <a:p>
                <a:pPr lvl="2"/>
                <a:r>
                  <a:rPr lang="en-GB" dirty="0"/>
                  <a:t>When calculating </a:t>
                </a:r>
                <a14:m>
                  <m:oMath xmlns:m="http://schemas.openxmlformats.org/officeDocument/2006/math">
                    <m:sSub>
                      <m:sSubPr>
                        <m:ctrlPr>
                          <a:rPr lang="en-GB" b="0" i="1" smtClean="0">
                            <a:solidFill>
                              <a:schemeClr val="tx1">
                                <a:lumMod val="60000"/>
                                <a:lumOff val="40000"/>
                              </a:schemeClr>
                            </a:solidFill>
                            <a:latin typeface="Cambria Math" panose="02040503050406030204" pitchFamily="18" charset="0"/>
                          </a:rPr>
                        </m:ctrlPr>
                      </m:sSubPr>
                      <m:e>
                        <m:r>
                          <a:rPr lang="en-GB" i="1" smtClean="0">
                            <a:solidFill>
                              <a:schemeClr val="tx1">
                                <a:lumMod val="60000"/>
                                <a:lumOff val="40000"/>
                              </a:schemeClr>
                            </a:solidFill>
                            <a:latin typeface="Cambria Math" panose="02040503050406030204" pitchFamily="18" charset="0"/>
                          </a:rPr>
                          <m:t>𝑚</m:t>
                        </m:r>
                      </m:e>
                      <m:sub>
                        <m:r>
                          <a:rPr lang="en-GB" b="0" i="1" smtClean="0">
                            <a:solidFill>
                              <a:schemeClr val="tx1">
                                <a:lumMod val="60000"/>
                                <a:lumOff val="40000"/>
                              </a:schemeClr>
                            </a:solidFill>
                            <a:latin typeface="Cambria Math" panose="02040503050406030204" pitchFamily="18" charset="0"/>
                          </a:rPr>
                          <m:t>23</m:t>
                        </m:r>
                      </m:sub>
                    </m:sSub>
                  </m:oMath>
                </a14:m>
                <a:r>
                  <a:rPr lang="en-GB" dirty="0">
                    <a:solidFill>
                      <a:schemeClr val="tx1"/>
                    </a:solidFill>
                  </a:rPr>
                  <a:t>, one has to eliminate </a:t>
                </a:r>
                <a14:m>
                  <m:oMath xmlns:m="http://schemas.openxmlformats.org/officeDocument/2006/math">
                    <m:r>
                      <a:rPr lang="en-GB" i="1">
                        <a:latin typeface="Cambria Math" charset="0"/>
                      </a:rPr>
                      <m:t>𝑇𝑟𝑎𝑣𝑒𝑙</m:t>
                    </m:r>
                    <m:d>
                      <m:dPr>
                        <m:ctrlPr>
                          <a:rPr lang="en-GB" i="1" smtClean="0">
                            <a:latin typeface="Cambria Math" panose="02040503050406030204" pitchFamily="18" charset="0"/>
                          </a:rPr>
                        </m:ctrlPr>
                      </m:dPr>
                      <m:e>
                        <m:r>
                          <a:rPr lang="en-GB" i="1" smtClean="0">
                            <a:latin typeface="Cambria Math" charset="0"/>
                          </a:rPr>
                          <m:t>𝑋</m:t>
                        </m:r>
                      </m:e>
                    </m:d>
                  </m:oMath>
                </a14:m>
                <a:r>
                  <a:rPr lang="en-GB" dirty="0">
                    <a:solidFill>
                      <a:schemeClr val="tx1"/>
                    </a:solidFill>
                  </a:rPr>
                  <a:t> </a:t>
                </a:r>
              </a:p>
              <a:p>
                <a:pPr lvl="3"/>
                <a:r>
                  <a:rPr lang="en-GB" dirty="0">
                    <a:solidFill>
                      <a:schemeClr val="tx1"/>
                    </a:solidFill>
                  </a:rPr>
                  <a:t>But: does not contain both </a:t>
                </a:r>
                <a14:m>
                  <m:oMath xmlns:m="http://schemas.openxmlformats.org/officeDocument/2006/math">
                    <m:r>
                      <a:rPr lang="en-GB" i="1" smtClean="0">
                        <a:latin typeface="Cambria Math" charset="0"/>
                      </a:rPr>
                      <m:t>𝑋</m:t>
                    </m:r>
                  </m:oMath>
                </a14:m>
                <a:r>
                  <a:rPr lang="en-GB" dirty="0"/>
                  <a:t> and </a:t>
                </a:r>
                <a14:m>
                  <m:oMath xmlns:m="http://schemas.openxmlformats.org/officeDocument/2006/math">
                    <m:r>
                      <a:rPr lang="en-GB" i="1" smtClean="0">
                        <a:solidFill>
                          <a:schemeClr val="accent1"/>
                        </a:solidFill>
                        <a:latin typeface="Cambria Math" panose="02040503050406030204" pitchFamily="18" charset="0"/>
                      </a:rPr>
                      <m:t>𝐸</m:t>
                    </m:r>
                  </m:oMath>
                </a14:m>
                <a:r>
                  <a:rPr lang="en-GB" dirty="0">
                    <a:solidFill>
                      <a:schemeClr val="tx1"/>
                    </a:solidFill>
                  </a:rPr>
                  <a:t>, count conversion does not apply (</a:t>
                </a:r>
                <a14:m>
                  <m:oMath xmlns:m="http://schemas.openxmlformats.org/officeDocument/2006/math">
                    <m:r>
                      <a:rPr lang="en-GB" i="1" smtClean="0">
                        <a:solidFill>
                          <a:schemeClr val="accent1"/>
                        </a:solidFill>
                        <a:latin typeface="Cambria Math" panose="02040503050406030204" pitchFamily="18" charset="0"/>
                      </a:rPr>
                      <m:t>𝐸</m:t>
                    </m:r>
                  </m:oMath>
                </a14:m>
                <a:r>
                  <a:rPr lang="en-GB" dirty="0">
                    <a:solidFill>
                      <a:schemeClr val="tx1"/>
                    </a:solidFill>
                  </a:rPr>
                  <a:t> occurs in two PRVs) ➝ </a:t>
                </a:r>
                <a:r>
                  <a:rPr lang="en-GB" dirty="0">
                    <a:solidFill>
                      <a:srgbClr val="FFC000"/>
                    </a:solidFill>
                  </a:rPr>
                  <a:t>ground</a:t>
                </a:r>
                <a:r>
                  <a:rPr lang="en-GB" dirty="0">
                    <a:solidFill>
                      <a:schemeClr val="tx1"/>
                    </a:solidFill>
                  </a:rPr>
                  <a:t> </a:t>
                </a:r>
                <a14:m>
                  <m:oMath xmlns:m="http://schemas.openxmlformats.org/officeDocument/2006/math">
                    <m:r>
                      <a:rPr lang="en-GB" i="1" smtClean="0">
                        <a:solidFill>
                          <a:schemeClr val="accent1"/>
                        </a:solidFill>
                        <a:latin typeface="Cambria Math" panose="02040503050406030204" pitchFamily="18" charset="0"/>
                      </a:rPr>
                      <m:t>𝐸</m:t>
                    </m:r>
                  </m:oMath>
                </a14:m>
                <a:endParaRPr lang="en-GB" dirty="0">
                  <a:solidFill>
                    <a:srgbClr val="FFC000"/>
                  </a:solidFill>
                </a:endParaRPr>
              </a:p>
            </p:txBody>
          </p:sp>
        </mc:Choice>
        <mc:Fallback xmlns="">
          <p:sp>
            <p:nvSpPr>
              <p:cNvPr id="3" name="Content Placeholder 2">
                <a:extLst>
                  <a:ext uri="{FF2B5EF4-FFF2-40B4-BE49-F238E27FC236}">
                    <a16:creationId xmlns:a16="http://schemas.microsoft.com/office/drawing/2014/main" id="{E5AA5844-4FE1-F142-8591-D7D3DF1F679B}"/>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3B6CFB6-C34F-3446-8109-C61A721D5145}"/>
              </a:ext>
            </a:extLst>
          </p:cNvPr>
          <p:cNvSpPr>
            <a:spLocks noGrp="1"/>
          </p:cNvSpPr>
          <p:nvPr>
            <p:ph type="sldNum" sz="quarter" idx="4"/>
          </p:nvPr>
        </p:nvSpPr>
        <p:spPr/>
        <p:txBody>
          <a:bodyPr/>
          <a:lstStyle/>
          <a:p>
            <a:fld id="{67C9959E-8E6B-B04C-9955-EA096F41CA7A}" type="slidenum">
              <a:rPr lang="en-GB" smtClean="0"/>
              <a:t>70</a:t>
            </a:fld>
            <a:endParaRPr lang="en-GB"/>
          </a:p>
        </p:txBody>
      </p:sp>
      <p:cxnSp>
        <p:nvCxnSpPr>
          <p:cNvPr id="31" name="Curved Connector 30">
            <a:extLst>
              <a:ext uri="{FF2B5EF4-FFF2-40B4-BE49-F238E27FC236}">
                <a16:creationId xmlns:a16="http://schemas.microsoft.com/office/drawing/2014/main" id="{25C748B9-681B-B448-8EBF-39E110D68D9B}"/>
              </a:ext>
            </a:extLst>
          </p:cNvPr>
          <p:cNvCxnSpPr>
            <a:cxnSpLocks/>
          </p:cNvCxnSpPr>
          <p:nvPr/>
        </p:nvCxnSpPr>
        <p:spPr>
          <a:xfrm rot="16200000" flipH="1">
            <a:off x="9232327" y="4336707"/>
            <a:ext cx="12700" cy="2786597"/>
          </a:xfrm>
          <a:prstGeom prst="curvedConnector3">
            <a:avLst>
              <a:gd name="adj1" fmla="val 1800000"/>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8156A742-4BE5-D94F-9527-174B55283CB1}"/>
                  </a:ext>
                </a:extLst>
              </p:cNvPr>
              <p:cNvSpPr/>
              <p:nvPr/>
            </p:nvSpPr>
            <p:spPr>
              <a:xfrm>
                <a:off x="7748594" y="5764112"/>
                <a:ext cx="533544"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panose="02040503050406030204" pitchFamily="18" charset="0"/>
                            </a:rPr>
                            <m:t>𝑚</m:t>
                          </m:r>
                        </m:e>
                        <m:sub>
                          <m:r>
                            <a:rPr lang="de-DE" sz="1400" i="1">
                              <a:solidFill>
                                <a:schemeClr val="tx1">
                                  <a:lumMod val="60000"/>
                                  <a:lumOff val="40000"/>
                                </a:schemeClr>
                              </a:solidFill>
                              <a:latin typeface="Cambria Math" panose="02040503050406030204" pitchFamily="18" charset="0"/>
                            </a:rPr>
                            <m:t>23</m:t>
                          </m:r>
                        </m:sub>
                      </m:sSub>
                    </m:oMath>
                  </m:oMathPara>
                </a14:m>
                <a:endParaRPr lang="en-GB" sz="1400" dirty="0">
                  <a:solidFill>
                    <a:schemeClr val="tx1">
                      <a:lumMod val="60000"/>
                      <a:lumOff val="40000"/>
                    </a:schemeClr>
                  </a:solidFill>
                </a:endParaRPr>
              </a:p>
            </p:txBody>
          </p:sp>
        </mc:Choice>
        <mc:Fallback xmlns="">
          <p:sp>
            <p:nvSpPr>
              <p:cNvPr id="32" name="Rectangle 31">
                <a:extLst>
                  <a:ext uri="{FF2B5EF4-FFF2-40B4-BE49-F238E27FC236}">
                    <a16:creationId xmlns:a16="http://schemas.microsoft.com/office/drawing/2014/main" id="{8156A742-4BE5-D94F-9527-174B55283CB1}"/>
                  </a:ext>
                </a:extLst>
              </p:cNvPr>
              <p:cNvSpPr>
                <a:spLocks noRot="1" noChangeAspect="1" noMove="1" noResize="1" noEditPoints="1" noAdjustHandles="1" noChangeArrowheads="1" noChangeShapeType="1" noTextEdit="1"/>
              </p:cNvSpPr>
              <p:nvPr/>
            </p:nvSpPr>
            <p:spPr>
              <a:xfrm>
                <a:off x="7748594" y="5764112"/>
                <a:ext cx="533544" cy="307777"/>
              </a:xfrm>
              <a:prstGeom prst="rect">
                <a:avLst/>
              </a:prstGeom>
              <a:blipFill>
                <a:blip r:embed="rId3"/>
                <a:stretch>
                  <a:fillRect/>
                </a:stretch>
              </a:blipFill>
            </p:spPr>
            <p:txBody>
              <a:bodyPr/>
              <a:lstStyle/>
              <a:p>
                <a:r>
                  <a:rPr lang="en-GB">
                    <a:noFill/>
                  </a:rPr>
                  <a:t> </a:t>
                </a:r>
              </a:p>
            </p:txBody>
          </p:sp>
        </mc:Fallback>
      </mc:AlternateContent>
      <p:sp>
        <p:nvSpPr>
          <p:cNvPr id="12" name="Date Placeholder 11">
            <a:extLst>
              <a:ext uri="{FF2B5EF4-FFF2-40B4-BE49-F238E27FC236}">
                <a16:creationId xmlns:a16="http://schemas.microsoft.com/office/drawing/2014/main" id="{0A2D708E-F166-FC4D-92E1-BE668D44EFF6}"/>
              </a:ext>
            </a:extLst>
          </p:cNvPr>
          <p:cNvSpPr>
            <a:spLocks noGrp="1"/>
          </p:cNvSpPr>
          <p:nvPr>
            <p:ph type="dt" sz="half" idx="2"/>
          </p:nvPr>
        </p:nvSpPr>
        <p:spPr/>
        <p:txBody>
          <a:bodyPr/>
          <a:lstStyle/>
          <a:p>
            <a:r>
              <a:rPr lang="en-GB"/>
              <a:t>Exact Inference: LJT</a:t>
            </a:r>
            <a:endParaRPr lang="en-US" dirty="0"/>
          </a:p>
        </p:txBody>
      </p:sp>
      <p:sp>
        <p:nvSpPr>
          <p:cNvPr id="13" name="Footer Placeholder 12">
            <a:extLst>
              <a:ext uri="{FF2B5EF4-FFF2-40B4-BE49-F238E27FC236}">
                <a16:creationId xmlns:a16="http://schemas.microsoft.com/office/drawing/2014/main" id="{588DB26A-C6F1-8B4D-BC5B-E02AD614EC3E}"/>
              </a:ext>
            </a:extLst>
          </p:cNvPr>
          <p:cNvSpPr>
            <a:spLocks noGrp="1"/>
          </p:cNvSpPr>
          <p:nvPr>
            <p:ph type="ftr" sz="quarter" idx="3"/>
          </p:nvPr>
        </p:nvSpPr>
        <p:spPr>
          <a:xfrm>
            <a:off x="359625" y="6172447"/>
            <a:ext cx="8416458" cy="360000"/>
          </a:xfrm>
        </p:spPr>
        <p:txBody>
          <a:bodyPr/>
          <a:lstStyle/>
          <a:p>
            <a:r>
              <a:rPr lang="en-GB" dirty="0"/>
              <a:t>T. Braun - StaRAI</a:t>
            </a:r>
          </a:p>
        </p:txBody>
      </p:sp>
      <p:grpSp>
        <p:nvGrpSpPr>
          <p:cNvPr id="21" name="Group 20">
            <a:extLst>
              <a:ext uri="{FF2B5EF4-FFF2-40B4-BE49-F238E27FC236}">
                <a16:creationId xmlns:a16="http://schemas.microsoft.com/office/drawing/2014/main" id="{F1505978-CE8D-EB40-A66F-5F4C5DC835AD}"/>
              </a:ext>
            </a:extLst>
          </p:cNvPr>
          <p:cNvGrpSpPr/>
          <p:nvPr/>
        </p:nvGrpSpPr>
        <p:grpSpPr>
          <a:xfrm>
            <a:off x="3747080" y="5017770"/>
            <a:ext cx="8084595" cy="952521"/>
            <a:chOff x="3793062" y="1663629"/>
            <a:chExt cx="8084595" cy="952521"/>
          </a:xfrm>
        </p:grpSpPr>
        <p:cxnSp>
          <p:nvCxnSpPr>
            <p:cNvPr id="22" name="Straight Connector 21">
              <a:extLst>
                <a:ext uri="{FF2B5EF4-FFF2-40B4-BE49-F238E27FC236}">
                  <a16:creationId xmlns:a16="http://schemas.microsoft.com/office/drawing/2014/main" id="{7C16A8E4-66F7-1246-BE09-5C10438B327C}"/>
                </a:ext>
              </a:extLst>
            </p:cNvPr>
            <p:cNvCxnSpPr>
              <a:cxnSpLocks/>
              <a:stCxn id="37" idx="3"/>
              <a:endCxn id="41" idx="1"/>
            </p:cNvCxnSpPr>
            <p:nvPr/>
          </p:nvCxnSpPr>
          <p:spPr>
            <a:xfrm flipV="1">
              <a:off x="5667303" y="2021174"/>
              <a:ext cx="95775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41023D-2EE1-B241-82A6-B04246AE8734}"/>
                </a:ext>
              </a:extLst>
            </p:cNvPr>
            <p:cNvCxnSpPr>
              <a:cxnSpLocks/>
              <a:stCxn id="41" idx="3"/>
              <a:endCxn id="39" idx="1"/>
            </p:cNvCxnSpPr>
            <p:nvPr/>
          </p:nvCxnSpPr>
          <p:spPr>
            <a:xfrm>
              <a:off x="8790532" y="2021174"/>
              <a:ext cx="932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AC36312-DA77-1845-833D-E209246676B1}"/>
                </a:ext>
              </a:extLst>
            </p:cNvPr>
            <p:cNvGrpSpPr/>
            <p:nvPr/>
          </p:nvGrpSpPr>
          <p:grpSpPr>
            <a:xfrm>
              <a:off x="6625053" y="1663629"/>
              <a:ext cx="2165479" cy="871319"/>
              <a:chOff x="2358910" y="4890630"/>
              <a:chExt cx="2165479" cy="871319"/>
            </a:xfrm>
          </p:grpSpPr>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1B344AA-E180-EE48-9C56-8DF1DF1E6058}"/>
                      </a:ext>
                    </a:extLst>
                  </p:cNvPr>
                  <p:cNvSpPr txBox="1"/>
                  <p:nvPr/>
                </p:nvSpPr>
                <p:spPr>
                  <a:xfrm>
                    <a:off x="3327994"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2</m:t>
                              </m:r>
                            </m:sub>
                          </m:sSub>
                        </m:oMath>
                      </m:oMathPara>
                    </a14:m>
                    <a:endParaRPr lang="en-GB" sz="1400" dirty="0">
                      <a:solidFill>
                        <a:schemeClr val="tx1"/>
                      </a:solidFill>
                    </a:endParaRPr>
                  </a:p>
                </p:txBody>
              </p:sp>
            </mc:Choice>
            <mc:Fallback xmlns="">
              <p:sp>
                <p:nvSpPr>
                  <p:cNvPr id="40" name="TextBox 39">
                    <a:extLst>
                      <a:ext uri="{FF2B5EF4-FFF2-40B4-BE49-F238E27FC236}">
                        <a16:creationId xmlns:a16="http://schemas.microsoft.com/office/drawing/2014/main" id="{D1B344AA-E180-EE48-9C56-8DF1DF1E6058}"/>
                      </a:ext>
                    </a:extLst>
                  </p:cNvPr>
                  <p:cNvSpPr txBox="1">
                    <a:spLocks noRot="1" noChangeAspect="1" noMove="1" noResize="1" noEditPoints="1" noAdjustHandles="1" noChangeArrowheads="1" noChangeShapeType="1" noTextEdit="1"/>
                  </p:cNvSpPr>
                  <p:nvPr/>
                </p:nvSpPr>
                <p:spPr>
                  <a:xfrm>
                    <a:off x="3327994" y="5546505"/>
                    <a:ext cx="227305" cy="215444"/>
                  </a:xfrm>
                  <a:prstGeom prst="rect">
                    <a:avLst/>
                  </a:prstGeom>
                  <a:blipFill>
                    <a:blip r:embed="rId4"/>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534FA0D-3BC9-0942-95B0-B74A2E713943}"/>
                      </a:ext>
                    </a:extLst>
                  </p:cNvPr>
                  <p:cNvSpPr txBox="1"/>
                  <p:nvPr/>
                </p:nvSpPr>
                <p:spPr>
                  <a:xfrm>
                    <a:off x="2358910" y="4890630"/>
                    <a:ext cx="216547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i="1" dirty="0">
                                  <a:solidFill>
                                    <a:schemeClr val="tx1"/>
                                  </a:solidFill>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de-DE" i="1" dirty="0">
                      <a:solidFill>
                        <a:schemeClr val="tx1"/>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solidFill>
                              <a:latin typeface="Cambria Math" charset="0"/>
                            </a:rPr>
                            <m:t>𝑇𝑟𝑎𝑣𝑒𝑙</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e>
                          </m:d>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4534FA0D-3BC9-0942-95B0-B74A2E713943}"/>
                      </a:ext>
                    </a:extLst>
                  </p:cNvPr>
                  <p:cNvSpPr txBox="1">
                    <a:spLocks noRot="1" noChangeAspect="1" noMove="1" noResize="1" noEditPoints="1" noAdjustHandles="1" noChangeArrowheads="1" noChangeShapeType="1" noTextEdit="1"/>
                  </p:cNvSpPr>
                  <p:nvPr/>
                </p:nvSpPr>
                <p:spPr>
                  <a:xfrm>
                    <a:off x="2358910" y="4890630"/>
                    <a:ext cx="2165479" cy="715089"/>
                  </a:xfrm>
                  <a:prstGeom prst="roundRect">
                    <a:avLst/>
                  </a:prstGeom>
                  <a:blipFill>
                    <a:blip r:embed="rId5"/>
                    <a:stretch>
                      <a:fillRect/>
                    </a:stretch>
                  </a:blipFill>
                  <a:ln>
                    <a:solidFill>
                      <a:schemeClr val="tx1"/>
                    </a:solidFill>
                  </a:ln>
                </p:spPr>
                <p:txBody>
                  <a:bodyPr/>
                  <a:lstStyle/>
                  <a:p>
                    <a:r>
                      <a:rPr lang="en-GB">
                        <a:noFill/>
                      </a:rPr>
                      <a:t> </a:t>
                    </a:r>
                  </a:p>
                </p:txBody>
              </p:sp>
            </mc:Fallback>
          </mc:AlternateContent>
        </p:grpSp>
        <p:grpSp>
          <p:nvGrpSpPr>
            <p:cNvPr id="25" name="Group 24">
              <a:extLst>
                <a:ext uri="{FF2B5EF4-FFF2-40B4-BE49-F238E27FC236}">
                  <a16:creationId xmlns:a16="http://schemas.microsoft.com/office/drawing/2014/main" id="{D6C1C43B-0313-1649-A6A4-EC340E8F5CBA}"/>
                </a:ext>
              </a:extLst>
            </p:cNvPr>
            <p:cNvGrpSpPr/>
            <p:nvPr/>
          </p:nvGrpSpPr>
          <p:grpSpPr>
            <a:xfrm>
              <a:off x="9722897" y="1663629"/>
              <a:ext cx="2148984" cy="871319"/>
              <a:chOff x="6515526" y="4890630"/>
              <a:chExt cx="2148984" cy="871319"/>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92F5686-5E00-DA4E-94FC-6F12F70BF425}"/>
                      </a:ext>
                    </a:extLst>
                  </p:cNvPr>
                  <p:cNvSpPr txBox="1"/>
                  <p:nvPr/>
                </p:nvSpPr>
                <p:spPr>
                  <a:xfrm>
                    <a:off x="7476364"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3</m:t>
                              </m:r>
                            </m:sub>
                          </m:sSub>
                        </m:oMath>
                      </m:oMathPara>
                    </a14:m>
                    <a:endParaRPr lang="en-GB" sz="1400" dirty="0">
                      <a:solidFill>
                        <a:schemeClr val="tx1"/>
                      </a:solidFill>
                    </a:endParaRPr>
                  </a:p>
                </p:txBody>
              </p:sp>
            </mc:Choice>
            <mc:Fallback xmlns="">
              <p:sp>
                <p:nvSpPr>
                  <p:cNvPr id="38" name="TextBox 37">
                    <a:extLst>
                      <a:ext uri="{FF2B5EF4-FFF2-40B4-BE49-F238E27FC236}">
                        <a16:creationId xmlns:a16="http://schemas.microsoft.com/office/drawing/2014/main" id="{A92F5686-5E00-DA4E-94FC-6F12F70BF425}"/>
                      </a:ext>
                    </a:extLst>
                  </p:cNvPr>
                  <p:cNvSpPr txBox="1">
                    <a:spLocks noRot="1" noChangeAspect="1" noMove="1" noResize="1" noEditPoints="1" noAdjustHandles="1" noChangeArrowheads="1" noChangeShapeType="1" noTextEdit="1"/>
                  </p:cNvSpPr>
                  <p:nvPr/>
                </p:nvSpPr>
                <p:spPr>
                  <a:xfrm>
                    <a:off x="7476364" y="5546505"/>
                    <a:ext cx="227305" cy="215444"/>
                  </a:xfrm>
                  <a:prstGeom prst="rect">
                    <a:avLst/>
                  </a:prstGeom>
                  <a:blipFill>
                    <a:blip r:embed="rId6"/>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BB40F88-E2EA-BC4A-A8C1-54B4D9C4F76A}"/>
                      </a:ext>
                    </a:extLst>
                  </p:cNvPr>
                  <p:cNvSpPr txBox="1"/>
                  <p:nvPr/>
                </p:nvSpPr>
                <p:spPr>
                  <a:xfrm>
                    <a:off x="6515526" y="4890630"/>
                    <a:ext cx="2148984"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i="1" dirty="0">
                                  <a:solidFill>
                                    <a:schemeClr val="tx1"/>
                                  </a:solidFill>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de-DE" i="1" dirty="0">
                      <a:solidFill>
                        <a:schemeClr val="tx1"/>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chemeClr val="tx1"/>
                              </a:solidFill>
                              <a:latin typeface="Cambria Math" charset="0"/>
                            </a:rPr>
                            <m:t>𝑇𝑟𝑒𝑎𝑡</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i="1" dirty="0">
                                  <a:solidFill>
                                    <a:schemeClr val="tx1"/>
                                  </a:solidFill>
                                  <a:latin typeface="Cambria Math" charset="0"/>
                                </a:rPr>
                                <m:t>,</m:t>
                              </m:r>
                              <m:r>
                                <a:rPr lang="de-DE" i="1" dirty="0">
                                  <a:solidFill>
                                    <a:schemeClr val="tx1"/>
                                  </a:solidFill>
                                  <a:latin typeface="Cambria Math" panose="02040503050406030204" pitchFamily="18" charset="0"/>
                                </a:rPr>
                                <m:t>𝑀</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en-GB" dirty="0">
                      <a:solidFill>
                        <a:schemeClr val="tx1"/>
                      </a:solidFill>
                    </a:endParaRPr>
                  </a:p>
                </p:txBody>
              </p:sp>
            </mc:Choice>
            <mc:Fallback xmlns="">
              <p:sp>
                <p:nvSpPr>
                  <p:cNvPr id="39" name="TextBox 38">
                    <a:extLst>
                      <a:ext uri="{FF2B5EF4-FFF2-40B4-BE49-F238E27FC236}">
                        <a16:creationId xmlns:a16="http://schemas.microsoft.com/office/drawing/2014/main" id="{CBB40F88-E2EA-BC4A-A8C1-54B4D9C4F76A}"/>
                      </a:ext>
                    </a:extLst>
                  </p:cNvPr>
                  <p:cNvSpPr txBox="1">
                    <a:spLocks noRot="1" noChangeAspect="1" noMove="1" noResize="1" noEditPoints="1" noAdjustHandles="1" noChangeArrowheads="1" noChangeShapeType="1" noTextEdit="1"/>
                  </p:cNvSpPr>
                  <p:nvPr/>
                </p:nvSpPr>
                <p:spPr>
                  <a:xfrm>
                    <a:off x="6515526" y="4890630"/>
                    <a:ext cx="2148984" cy="715089"/>
                  </a:xfrm>
                  <a:prstGeom prst="roundRect">
                    <a:avLst/>
                  </a:prstGeom>
                  <a:blipFill>
                    <a:blip r:embed="rId7"/>
                    <a:stretch>
                      <a:fillRect/>
                    </a:stretch>
                  </a:blipFill>
                  <a:ln>
                    <a:solidFill>
                      <a:schemeClr val="tx1"/>
                    </a:solidFill>
                  </a:ln>
                </p:spPr>
                <p:txBody>
                  <a:bodyPr/>
                  <a:lstStyle/>
                  <a:p>
                    <a:r>
                      <a:rPr lang="en-GB">
                        <a:noFill/>
                      </a:rPr>
                      <a:t> </a:t>
                    </a:r>
                  </a:p>
                </p:txBody>
              </p:sp>
            </mc:Fallback>
          </mc:AlternateContent>
        </p:grpSp>
        <p:grpSp>
          <p:nvGrpSpPr>
            <p:cNvPr id="26" name="Group 25">
              <a:extLst>
                <a:ext uri="{FF2B5EF4-FFF2-40B4-BE49-F238E27FC236}">
                  <a16:creationId xmlns:a16="http://schemas.microsoft.com/office/drawing/2014/main" id="{9CF0855E-B82B-7843-86C6-4EE31DEA1C5D}"/>
                </a:ext>
              </a:extLst>
            </p:cNvPr>
            <p:cNvGrpSpPr/>
            <p:nvPr/>
          </p:nvGrpSpPr>
          <p:grpSpPr>
            <a:xfrm>
              <a:off x="3793062" y="1663630"/>
              <a:ext cx="1874241" cy="871784"/>
              <a:chOff x="-1515811" y="4890630"/>
              <a:chExt cx="1874241" cy="871784"/>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5B561EE-5468-8E4E-A820-546A84FFCB47}"/>
                      </a:ext>
                    </a:extLst>
                  </p:cNvPr>
                  <p:cNvSpPr txBox="1"/>
                  <p:nvPr/>
                </p:nvSpPr>
                <p:spPr>
                  <a:xfrm>
                    <a:off x="-823350" y="5546970"/>
                    <a:ext cx="477182"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𝑔</m:t>
                              </m:r>
                            </m:e>
                            <m:sub>
                              <m:r>
                                <a:rPr lang="de-DE" sz="1400" i="1">
                                  <a:solidFill>
                                    <a:schemeClr val="tx1"/>
                                  </a:solidFill>
                                  <a:latin typeface="Cambria Math" panose="02040503050406030204" pitchFamily="18" charset="0"/>
                                </a:rPr>
                                <m:t>0</m:t>
                              </m:r>
                            </m:sub>
                          </m:sSub>
                          <m:r>
                            <a:rPr lang="de-DE" sz="1400" i="1">
                              <a:solidFill>
                                <a:schemeClr val="tx1"/>
                              </a:solidFill>
                              <a:latin typeface="Cambria Math" panose="02040503050406030204" pitchFamily="18" charset="0"/>
                            </a:rPr>
                            <m:t>,</m:t>
                          </m:r>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1</m:t>
                              </m:r>
                            </m:sub>
                          </m:sSub>
                        </m:oMath>
                      </m:oMathPara>
                    </a14:m>
                    <a:endParaRPr lang="en-GB" sz="1400" dirty="0">
                      <a:solidFill>
                        <a:schemeClr val="tx1"/>
                      </a:solidFill>
                    </a:endParaRPr>
                  </a:p>
                </p:txBody>
              </p:sp>
            </mc:Choice>
            <mc:Fallback xmlns="">
              <p:sp>
                <p:nvSpPr>
                  <p:cNvPr id="36" name="TextBox 35">
                    <a:extLst>
                      <a:ext uri="{FF2B5EF4-FFF2-40B4-BE49-F238E27FC236}">
                        <a16:creationId xmlns:a16="http://schemas.microsoft.com/office/drawing/2014/main" id="{E5B561EE-5468-8E4E-A820-546A84FFCB47}"/>
                      </a:ext>
                    </a:extLst>
                  </p:cNvPr>
                  <p:cNvSpPr txBox="1">
                    <a:spLocks noRot="1" noChangeAspect="1" noMove="1" noResize="1" noEditPoints="1" noAdjustHandles="1" noChangeArrowheads="1" noChangeShapeType="1" noTextEdit="1"/>
                  </p:cNvSpPr>
                  <p:nvPr/>
                </p:nvSpPr>
                <p:spPr>
                  <a:xfrm>
                    <a:off x="-823350" y="5546970"/>
                    <a:ext cx="477182" cy="215444"/>
                  </a:xfrm>
                  <a:prstGeom prst="rect">
                    <a:avLst/>
                  </a:prstGeom>
                  <a:blipFill>
                    <a:blip r:embed="rId8"/>
                    <a:stretch>
                      <a:fillRect l="-13158"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A0C1970-AA24-1A4A-A0F8-58BE9050D18F}"/>
                      </a:ext>
                    </a:extLst>
                  </p:cNvPr>
                  <p:cNvSpPr txBox="1"/>
                  <p:nvPr/>
                </p:nvSpPr>
                <p:spPr>
                  <a:xfrm>
                    <a:off x="-1515811" y="4890630"/>
                    <a:ext cx="1874241"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b="0" i="1" dirty="0" smtClean="0">
                                  <a:solidFill>
                                    <a:schemeClr val="tx1"/>
                                  </a:solidFill>
                                  <a:latin typeface="Cambria Math" panose="02040503050406030204" pitchFamily="18" charset="0"/>
                                </a:rPr>
                              </m:ctrlPr>
                            </m:dPr>
                            <m:e>
                              <m:r>
                                <a:rPr lang="de-DE" b="0"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 </m:t>
                          </m:r>
                          <m:r>
                            <a:rPr lang="de-DE" b="0" i="1" dirty="0" smtClean="0">
                              <a:solidFill>
                                <a:schemeClr val="tx1"/>
                              </a:solidFill>
                              <a:latin typeface="Cambria Math" panose="02040503050406030204" pitchFamily="18" charset="0"/>
                            </a:rPr>
                            <m:t>𝐴𝑐𝑐</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𝐼</m:t>
                              </m:r>
                            </m:e>
                          </m:d>
                        </m:oMath>
                      </m:oMathPara>
                    </a14:m>
                    <a:endParaRPr lang="de-DE" i="1" dirty="0">
                      <a:solidFill>
                        <a:schemeClr val="tx1"/>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tx1"/>
                              </a:solidFill>
                              <a:latin typeface="Cambria Math" panose="02040503050406030204" pitchFamily="18" charset="0"/>
                            </a:rPr>
                            <m:t>𝑁𝑎𝑡</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𝐷</m:t>
                              </m:r>
                            </m:e>
                          </m:d>
                        </m:oMath>
                      </m:oMathPara>
                    </a14:m>
                    <a:endParaRPr lang="en-GB" dirty="0">
                      <a:solidFill>
                        <a:schemeClr val="tx1"/>
                      </a:solidFill>
                    </a:endParaRPr>
                  </a:p>
                </p:txBody>
              </p:sp>
            </mc:Choice>
            <mc:Fallback xmlns="">
              <p:sp>
                <p:nvSpPr>
                  <p:cNvPr id="37" name="TextBox 36">
                    <a:extLst>
                      <a:ext uri="{FF2B5EF4-FFF2-40B4-BE49-F238E27FC236}">
                        <a16:creationId xmlns:a16="http://schemas.microsoft.com/office/drawing/2014/main" id="{FA0C1970-AA24-1A4A-A0F8-58BE9050D18F}"/>
                      </a:ext>
                    </a:extLst>
                  </p:cNvPr>
                  <p:cNvSpPr txBox="1">
                    <a:spLocks noRot="1" noChangeAspect="1" noMove="1" noResize="1" noEditPoints="1" noAdjustHandles="1" noChangeArrowheads="1" noChangeShapeType="1" noTextEdit="1"/>
                  </p:cNvSpPr>
                  <p:nvPr/>
                </p:nvSpPr>
                <p:spPr>
                  <a:xfrm>
                    <a:off x="-1515811" y="4890630"/>
                    <a:ext cx="1874241" cy="715089"/>
                  </a:xfrm>
                  <a:prstGeom prst="roundRect">
                    <a:avLst/>
                  </a:prstGeom>
                  <a:blipFill>
                    <a:blip r:embed="rId9"/>
                    <a:stretch>
                      <a:fillRect/>
                    </a:stretch>
                  </a:blipFill>
                  <a:ln>
                    <a:solidFill>
                      <a:schemeClr val="tx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9F4A6B58-893D-1245-8145-7336A8AB4953}"/>
                    </a:ext>
                  </a:extLst>
                </p:cNvPr>
                <p:cNvSpPr/>
                <p:nvPr/>
              </p:nvSpPr>
              <p:spPr>
                <a:xfrm>
                  <a:off x="5631298" y="1985499"/>
                  <a:ext cx="10690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d>
                          <m:dPr>
                            <m:ctrlPr>
                              <a:rPr lang="de-DE" i="1" dirty="0">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oMath>
                    </m:oMathPara>
                  </a14:m>
                  <a:endParaRPr lang="en-GB" dirty="0">
                    <a:solidFill>
                      <a:schemeClr val="tx1"/>
                    </a:solidFill>
                  </a:endParaRPr>
                </a:p>
              </p:txBody>
            </p:sp>
          </mc:Choice>
          <mc:Fallback xmlns="">
            <p:sp>
              <p:nvSpPr>
                <p:cNvPr id="27" name="Rectangle 26">
                  <a:extLst>
                    <a:ext uri="{FF2B5EF4-FFF2-40B4-BE49-F238E27FC236}">
                      <a16:creationId xmlns:a16="http://schemas.microsoft.com/office/drawing/2014/main" id="{9F4A6B58-893D-1245-8145-7336A8AB4953}"/>
                    </a:ext>
                  </a:extLst>
                </p:cNvPr>
                <p:cNvSpPr>
                  <a:spLocks noRot="1" noChangeAspect="1" noMove="1" noResize="1" noEditPoints="1" noAdjustHandles="1" noChangeArrowheads="1" noChangeShapeType="1" noTextEdit="1"/>
                </p:cNvSpPr>
                <p:nvPr/>
              </p:nvSpPr>
              <p:spPr>
                <a:xfrm>
                  <a:off x="5631298" y="1985499"/>
                  <a:ext cx="1069075"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2BD5F24A-8B4A-5041-BBC1-1F2B5811881A}"/>
                    </a:ext>
                  </a:extLst>
                </p:cNvPr>
                <p:cNvSpPr/>
                <p:nvPr/>
              </p:nvSpPr>
              <p:spPr>
                <a:xfrm>
                  <a:off x="8635760" y="1969819"/>
                  <a:ext cx="125848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d>
                          <m:dPr>
                            <m:ctrlPr>
                              <a:rPr lang="de-DE" b="0" i="1" smtClean="0">
                                <a:solidFill>
                                  <a:schemeClr val="tx1"/>
                                </a:solidFill>
                                <a:latin typeface="Cambria Math" panose="02040503050406030204" pitchFamily="18" charset="0"/>
                              </a:rPr>
                            </m:ctrlPr>
                          </m:dPr>
                          <m:e>
                            <m:r>
                              <a:rPr lang="de-DE" b="0" i="1" smtClean="0">
                                <a:solidFill>
                                  <a:schemeClr val="accent1"/>
                                </a:solidFill>
                                <a:latin typeface="Cambria Math" panose="02040503050406030204" pitchFamily="18" charset="0"/>
                              </a:rPr>
                              <m:t>𝐸</m:t>
                            </m:r>
                          </m:e>
                        </m:d>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r>
                              <a:rPr lang="de-DE" b="0" i="1" smtClean="0">
                                <a:solidFill>
                                  <a:schemeClr val="tx1"/>
                                </a:solidFill>
                                <a:latin typeface="Cambria Math" panose="02040503050406030204" pitchFamily="18" charset="0"/>
                              </a:rPr>
                              <m:t>,</m:t>
                            </m:r>
                            <m:r>
                              <a:rPr lang="de-DE" b="0" i="1" smtClean="0">
                                <a:solidFill>
                                  <a:schemeClr val="accent1"/>
                                </a:solidFill>
                                <a:latin typeface="Cambria Math" panose="02040503050406030204" pitchFamily="18" charset="0"/>
                              </a:rPr>
                              <m:t>𝐸</m:t>
                            </m:r>
                          </m:e>
                        </m:d>
                      </m:oMath>
                    </m:oMathPara>
                  </a14:m>
                  <a:endParaRPr lang="de-DE" dirty="0">
                    <a:solidFill>
                      <a:schemeClr val="tx1"/>
                    </a:solidFill>
                  </a:endParaRPr>
                </a:p>
              </p:txBody>
            </p:sp>
          </mc:Choice>
          <mc:Fallback xmlns="">
            <p:sp>
              <p:nvSpPr>
                <p:cNvPr id="28" name="Rectangle 27">
                  <a:extLst>
                    <a:ext uri="{FF2B5EF4-FFF2-40B4-BE49-F238E27FC236}">
                      <a16:creationId xmlns:a16="http://schemas.microsoft.com/office/drawing/2014/main" id="{2BD5F24A-8B4A-5041-BBC1-1F2B5811881A}"/>
                    </a:ext>
                  </a:extLst>
                </p:cNvPr>
                <p:cNvSpPr>
                  <a:spLocks noRot="1" noChangeAspect="1" noMove="1" noResize="1" noEditPoints="1" noAdjustHandles="1" noChangeArrowheads="1" noChangeShapeType="1" noTextEdit="1"/>
                </p:cNvSpPr>
                <p:nvPr/>
              </p:nvSpPr>
              <p:spPr>
                <a:xfrm>
                  <a:off x="8635760" y="1969819"/>
                  <a:ext cx="1258486"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D93CB86-5FCE-5E46-85F9-B8DF28BFC341}"/>
                    </a:ext>
                  </a:extLst>
                </p:cNvPr>
                <p:cNvSpPr txBox="1"/>
                <p:nvPr/>
              </p:nvSpPr>
              <p:spPr>
                <a:xfrm rot="5400000">
                  <a:off x="5381316" y="2097047"/>
                  <a:ext cx="270879" cy="295377"/>
                </a:xfrm>
                <a:prstGeom prst="round1Rect">
                  <a:avLst>
                    <a:gd name="adj" fmla="val 3886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33" name="TextBox 32">
                  <a:extLst>
                    <a:ext uri="{FF2B5EF4-FFF2-40B4-BE49-F238E27FC236}">
                      <a16:creationId xmlns:a16="http://schemas.microsoft.com/office/drawing/2014/main" id="{7D93CB86-5FCE-5E46-85F9-B8DF28BFC341}"/>
                    </a:ext>
                  </a:extLst>
                </p:cNvPr>
                <p:cNvSpPr txBox="1">
                  <a:spLocks noRot="1" noChangeAspect="1" noMove="1" noResize="1" noEditPoints="1" noAdjustHandles="1" noChangeArrowheads="1" noChangeShapeType="1" noTextEdit="1"/>
                </p:cNvSpPr>
                <p:nvPr/>
              </p:nvSpPr>
              <p:spPr>
                <a:xfrm rot="5400000">
                  <a:off x="5381316" y="2097047"/>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C66282B-2588-EB4F-AB34-3EDB0DF9FF73}"/>
                    </a:ext>
                  </a:extLst>
                </p:cNvPr>
                <p:cNvSpPr txBox="1"/>
                <p:nvPr/>
              </p:nvSpPr>
              <p:spPr>
                <a:xfrm rot="5400000">
                  <a:off x="8500319" y="2097047"/>
                  <a:ext cx="270879" cy="295377"/>
                </a:xfrm>
                <a:prstGeom prst="round1Rect">
                  <a:avLst>
                    <a:gd name="adj" fmla="val 3545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34" name="TextBox 33">
                  <a:extLst>
                    <a:ext uri="{FF2B5EF4-FFF2-40B4-BE49-F238E27FC236}">
                      <a16:creationId xmlns:a16="http://schemas.microsoft.com/office/drawing/2014/main" id="{1C66282B-2588-EB4F-AB34-3EDB0DF9FF73}"/>
                    </a:ext>
                  </a:extLst>
                </p:cNvPr>
                <p:cNvSpPr txBox="1">
                  <a:spLocks noRot="1" noChangeAspect="1" noMove="1" noResize="1" noEditPoints="1" noAdjustHandles="1" noChangeArrowheads="1" noChangeShapeType="1" noTextEdit="1"/>
                </p:cNvSpPr>
                <p:nvPr/>
              </p:nvSpPr>
              <p:spPr>
                <a:xfrm rot="5400000">
                  <a:off x="8500319" y="2097047"/>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792209E-2A2D-744D-899B-FDC93B8BDAC2}"/>
                    </a:ext>
                  </a:extLst>
                </p:cNvPr>
                <p:cNvSpPr txBox="1"/>
                <p:nvPr/>
              </p:nvSpPr>
              <p:spPr>
                <a:xfrm rot="5400000">
                  <a:off x="11594529" y="2097047"/>
                  <a:ext cx="270879" cy="295377"/>
                </a:xfrm>
                <a:prstGeom prst="round1Rect">
                  <a:avLst>
                    <a:gd name="adj" fmla="val 37158"/>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35" name="TextBox 34">
                  <a:extLst>
                    <a:ext uri="{FF2B5EF4-FFF2-40B4-BE49-F238E27FC236}">
                      <a16:creationId xmlns:a16="http://schemas.microsoft.com/office/drawing/2014/main" id="{1792209E-2A2D-744D-899B-FDC93B8BDAC2}"/>
                    </a:ext>
                  </a:extLst>
                </p:cNvPr>
                <p:cNvSpPr txBox="1">
                  <a:spLocks noRot="1" noChangeAspect="1" noMove="1" noResize="1" noEditPoints="1" noAdjustHandles="1" noChangeArrowheads="1" noChangeShapeType="1" noTextEdit="1"/>
                </p:cNvSpPr>
                <p:nvPr/>
              </p:nvSpPr>
              <p:spPr>
                <a:xfrm rot="5400000">
                  <a:off x="11594529" y="2097047"/>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p:pic>
        <p:nvPicPr>
          <p:cNvPr id="14" name="Picture 13">
            <a:extLst>
              <a:ext uri="{FF2B5EF4-FFF2-40B4-BE49-F238E27FC236}">
                <a16:creationId xmlns:a16="http://schemas.microsoft.com/office/drawing/2014/main" id="{7809107A-216E-C048-A525-E689A6E716BB}"/>
              </a:ext>
            </a:extLst>
          </p:cNvPr>
          <p:cNvPicPr>
            <a:picLocks noChangeAspect="1"/>
          </p:cNvPicPr>
          <p:nvPr/>
        </p:nvPicPr>
        <p:blipFill>
          <a:blip r:embed="rId15"/>
          <a:stretch>
            <a:fillRect/>
          </a:stretch>
        </p:blipFill>
        <p:spPr>
          <a:xfrm>
            <a:off x="7570534" y="2168073"/>
            <a:ext cx="5093182" cy="974389"/>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70949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845F-FED0-4C42-A5F8-4CA5E71AEB07}"/>
              </a:ext>
            </a:extLst>
          </p:cNvPr>
          <p:cNvSpPr>
            <a:spLocks noGrp="1"/>
          </p:cNvSpPr>
          <p:nvPr>
            <p:ph type="title"/>
          </p:nvPr>
        </p:nvSpPr>
        <p:spPr/>
        <p:txBody>
          <a:bodyPr/>
          <a:lstStyle/>
          <a:p>
            <a:r>
              <a:rPr lang="en-GB" dirty="0"/>
              <a:t>Conditions on Groundings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EDF7C1-DA57-D540-92A9-6768867EF270}"/>
                  </a:ext>
                </a:extLst>
              </p:cNvPr>
              <p:cNvSpPr>
                <a:spLocks noGrp="1"/>
              </p:cNvSpPr>
              <p:nvPr>
                <p:ph idx="1"/>
              </p:nvPr>
            </p:nvSpPr>
            <p:spPr/>
            <p:txBody>
              <a:bodyPr/>
              <a:lstStyle/>
              <a:p>
                <a:r>
                  <a:rPr lang="en-GB" dirty="0"/>
                  <a:t>For a lifted calculation of message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𝑚</m:t>
                        </m:r>
                      </m:e>
                      <m:sub>
                        <m:r>
                          <a:rPr lang="de-DE" b="0" i="1" dirty="0" smtClean="0">
                            <a:latin typeface="Cambria Math" panose="02040503050406030204" pitchFamily="18" charset="0"/>
                          </a:rPr>
                          <m:t>𝑖𝑗</m:t>
                        </m:r>
                      </m:sub>
                    </m:sSub>
                  </m:oMath>
                </a14:m>
                <a:r>
                  <a:rPr lang="en-GB" dirty="0"/>
                  <a:t>, it necessarily has to hold that </a:t>
                </a:r>
              </a:p>
              <a:p>
                <a:pPr lvl="1"/>
                <a:r>
                  <a:rPr lang="en-GB" dirty="0"/>
                  <a:t>for each PRV </a:t>
                </a:r>
                <a14:m>
                  <m:oMath xmlns:m="http://schemas.openxmlformats.org/officeDocument/2006/math">
                    <m:r>
                      <a:rPr lang="en-GB" i="1" dirty="0" smtClean="0">
                        <a:latin typeface="Cambria Math" panose="02040503050406030204" pitchFamily="18" charset="0"/>
                      </a:rPr>
                      <m:t>𝐴</m:t>
                    </m:r>
                    <m:r>
                      <a:rPr lang="en-GB" i="1"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ea typeface="Cambria Math" panose="02040503050406030204" pitchFamily="18" charset="0"/>
                              </a:rPr>
                            </m:ctrlPr>
                          </m:sSubPr>
                          <m:e>
                            <m:r>
                              <a:rPr lang="de-DE" b="1" i="1" dirty="0" smtClean="0">
                                <a:latin typeface="Cambria Math" panose="02040503050406030204" pitchFamily="18" charset="0"/>
                                <a:ea typeface="Cambria Math" panose="02040503050406030204" pitchFamily="18" charset="0"/>
                              </a:rPr>
                              <m:t>𝑪</m:t>
                            </m:r>
                          </m:e>
                          <m:sub>
                            <m:r>
                              <a:rPr lang="de-DE" b="0" i="1" dirty="0" smtClean="0">
                                <a:latin typeface="Cambria Math" panose="02040503050406030204" pitchFamily="18" charset="0"/>
                                <a:ea typeface="Cambria Math" panose="02040503050406030204" pitchFamily="18" charset="0"/>
                              </a:rPr>
                              <m:t>𝑖</m:t>
                            </m:r>
                          </m:sub>
                        </m:sSub>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1" i="1" dirty="0" smtClean="0">
                                <a:latin typeface="Cambria Math" panose="02040503050406030204" pitchFamily="18" charset="0"/>
                                <a:ea typeface="Cambria Math" panose="02040503050406030204" pitchFamily="18" charset="0"/>
                              </a:rPr>
                              <m:t>𝑺</m:t>
                            </m:r>
                          </m:e>
                          <m:sub>
                            <m:r>
                              <a:rPr lang="de-DE" b="0" i="1" dirty="0" smtClean="0">
                                <a:latin typeface="Cambria Math" panose="02040503050406030204" pitchFamily="18" charset="0"/>
                                <a:ea typeface="Cambria Math" panose="02040503050406030204" pitchFamily="18" charset="0"/>
                              </a:rPr>
                              <m:t>𝑖𝑗</m:t>
                            </m:r>
                          </m:sub>
                        </m:sSub>
                      </m:e>
                    </m:d>
                  </m:oMath>
                </a14:m>
                <a:r>
                  <a:rPr lang="en-GB" dirty="0"/>
                  <a:t>, i.e., </a:t>
                </a:r>
                <a14:m>
                  <m:oMath xmlns:m="http://schemas.openxmlformats.org/officeDocument/2006/math">
                    <m:r>
                      <a:rPr lang="en-GB" i="1" dirty="0" smtClean="0">
                        <a:latin typeface="Cambria Math" panose="02040503050406030204" pitchFamily="18" charset="0"/>
                      </a:rPr>
                      <m:t>𝐴</m:t>
                    </m:r>
                  </m:oMath>
                </a14:m>
                <a:r>
                  <a:rPr lang="en-GB" dirty="0"/>
                  <a:t> has to be eliminated:</a:t>
                </a:r>
              </a:p>
              <a:p>
                <a:pPr lvl="2"/>
                <a:r>
                  <a:rPr lang="en-GB" dirty="0"/>
                  <a:t>for each separator PRV </a:t>
                </a:r>
                <a14:m>
                  <m:oMath xmlns:m="http://schemas.openxmlformats.org/officeDocument/2006/math">
                    <m:r>
                      <a:rPr lang="de-DE" b="0" i="1" smtClean="0">
                        <a:latin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𝑺</m:t>
                        </m:r>
                      </m:e>
                      <m:sub>
                        <m:r>
                          <a:rPr lang="de-DE" b="0" i="1" smtClean="0">
                            <a:latin typeface="Cambria Math" panose="02040503050406030204" pitchFamily="18" charset="0"/>
                            <a:ea typeface="Cambria Math" panose="02040503050406030204" pitchFamily="18" charset="0"/>
                          </a:rPr>
                          <m:t>𝑖𝑗</m:t>
                        </m:r>
                      </m:sub>
                    </m:sSub>
                    <m:r>
                      <a:rPr lang="de-DE" b="0" i="1" smtClean="0">
                        <a:latin typeface="Cambria Math" panose="02040503050406030204" pitchFamily="18" charset="0"/>
                        <a:ea typeface="Cambria Math" panose="02040503050406030204" pitchFamily="18" charset="0"/>
                      </a:rPr>
                      <m:t> :</m:t>
                    </m:r>
                    <m:r>
                      <a:rPr lang="de-DE" b="0" i="1" smtClean="0">
                        <a:solidFill>
                          <a:schemeClr val="accent1"/>
                        </a:solidFill>
                        <a:latin typeface="Cambria Math" panose="02040503050406030204" pitchFamily="18" charset="0"/>
                      </a:rPr>
                      <m:t>𝑙𝑣</m:t>
                    </m:r>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𝑆</m:t>
                        </m:r>
                      </m:e>
                    </m:d>
                    <m:r>
                      <a:rPr lang="de-DE" b="0" i="1" smtClean="0">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𝑙𝑣</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𝐴</m:t>
                        </m:r>
                      </m:e>
                    </m:d>
                  </m:oMath>
                </a14:m>
                <a:r>
                  <a:rPr lang="en-GB" dirty="0"/>
                  <a:t>	(Cond. 1)</a:t>
                </a:r>
              </a:p>
              <a:p>
                <a:r>
                  <a:rPr lang="en-GB" dirty="0"/>
                  <a:t>If Cond. 1 does not hold, i.e., </a:t>
                </a:r>
                <a14:m>
                  <m:oMath xmlns:m="http://schemas.openxmlformats.org/officeDocument/2006/math">
                    <m:r>
                      <a:rPr lang="de-DE" i="1" smtClean="0">
                        <a:solidFill>
                          <a:schemeClr val="tx1"/>
                        </a:solidFill>
                        <a:latin typeface="Cambria Math" panose="02040503050406030204" pitchFamily="18" charset="0"/>
                      </a:rPr>
                      <m:t>𝑙𝑣</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𝑆</m:t>
                        </m:r>
                      </m:e>
                    </m:d>
                    <m:r>
                      <a:rPr lang="de-DE" i="1" smtClean="0">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𝑙𝑣</m:t>
                    </m:r>
                    <m:d>
                      <m:dPr>
                        <m:ctrlPr>
                          <a:rPr lang="de-DE" i="1">
                            <a:solidFill>
                              <a:schemeClr val="tx1"/>
                            </a:solidFill>
                            <a:latin typeface="Cambria Math" panose="02040503050406030204" pitchFamily="18" charset="0"/>
                            <a:ea typeface="Cambria Math" panose="02040503050406030204" pitchFamily="18" charset="0"/>
                          </a:rPr>
                        </m:ctrlPr>
                      </m:dPr>
                      <m:e>
                        <m:r>
                          <a:rPr lang="de-DE" i="1">
                            <a:solidFill>
                              <a:schemeClr val="tx1"/>
                            </a:solidFill>
                            <a:latin typeface="Cambria Math" panose="02040503050406030204" pitchFamily="18" charset="0"/>
                            <a:ea typeface="Cambria Math" panose="02040503050406030204" pitchFamily="18" charset="0"/>
                          </a:rPr>
                          <m:t>𝐴</m:t>
                        </m:r>
                      </m:e>
                    </m:d>
                  </m:oMath>
                </a14:m>
                <a:r>
                  <a:rPr lang="en-GB" dirty="0"/>
                  <a:t>, one may induce Cond. 1 by count conversion</a:t>
                </a:r>
              </a:p>
              <a:p>
                <a:pPr lvl="1"/>
                <a:r>
                  <a:rPr lang="en-GB" dirty="0"/>
                  <a:t>If </a:t>
                </a:r>
                <a14:m>
                  <m:oMath xmlns:m="http://schemas.openxmlformats.org/officeDocument/2006/math">
                    <m:r>
                      <a:rPr lang="de-DE" i="1" smtClean="0">
                        <a:solidFill>
                          <a:schemeClr val="accent2"/>
                        </a:solidFill>
                        <a:latin typeface="Cambria Math" panose="02040503050406030204" pitchFamily="18" charset="0"/>
                      </a:rPr>
                      <m:t>𝑙𝑣</m:t>
                    </m:r>
                    <m:d>
                      <m:dPr>
                        <m:ctrlPr>
                          <a:rPr lang="de-DE" i="1">
                            <a:solidFill>
                              <a:schemeClr val="accent2"/>
                            </a:solidFill>
                            <a:latin typeface="Cambria Math" panose="02040503050406030204" pitchFamily="18" charset="0"/>
                          </a:rPr>
                        </m:ctrlPr>
                      </m:dPr>
                      <m:e>
                        <m:r>
                          <a:rPr lang="de-DE" i="1">
                            <a:solidFill>
                              <a:schemeClr val="accent2"/>
                            </a:solidFill>
                            <a:latin typeface="Cambria Math" panose="02040503050406030204" pitchFamily="18" charset="0"/>
                          </a:rPr>
                          <m:t>𝑆</m:t>
                        </m:r>
                      </m:e>
                    </m:d>
                    <m:r>
                      <a:rPr lang="de-DE" i="1" smtClean="0">
                        <a:solidFill>
                          <a:schemeClr val="accent2"/>
                        </a:solidFill>
                        <a:latin typeface="Cambria Math" panose="02040503050406030204" pitchFamily="18" charset="0"/>
                        <a:ea typeface="Cambria Math" panose="02040503050406030204" pitchFamily="18" charset="0"/>
                      </a:rPr>
                      <m:t>∖</m:t>
                    </m:r>
                    <m:r>
                      <a:rPr lang="de-DE" i="1">
                        <a:solidFill>
                          <a:schemeClr val="accent2"/>
                        </a:solidFill>
                        <a:latin typeface="Cambria Math" panose="02040503050406030204" pitchFamily="18" charset="0"/>
                        <a:ea typeface="Cambria Math" panose="02040503050406030204" pitchFamily="18" charset="0"/>
                      </a:rPr>
                      <m:t>𝑙𝑣</m:t>
                    </m:r>
                    <m:d>
                      <m:dPr>
                        <m:ctrlPr>
                          <a:rPr lang="de-DE" i="1">
                            <a:solidFill>
                              <a:schemeClr val="accent2"/>
                            </a:solidFill>
                            <a:latin typeface="Cambria Math" panose="02040503050406030204" pitchFamily="18" charset="0"/>
                            <a:ea typeface="Cambria Math" panose="02040503050406030204" pitchFamily="18" charset="0"/>
                          </a:rPr>
                        </m:ctrlPr>
                      </m:dPr>
                      <m:e>
                        <m:r>
                          <a:rPr lang="de-DE" i="1">
                            <a:solidFill>
                              <a:schemeClr val="accent2"/>
                            </a:solidFill>
                            <a:latin typeface="Cambria Math" panose="02040503050406030204" pitchFamily="18" charset="0"/>
                            <a:ea typeface="Cambria Math" panose="02040503050406030204" pitchFamily="18" charset="0"/>
                          </a:rPr>
                          <m:t>𝐴</m:t>
                        </m:r>
                      </m:e>
                    </m:d>
                  </m:oMath>
                </a14:m>
                <a:r>
                  <a:rPr lang="en-GB" dirty="0">
                    <a:solidFill>
                      <a:schemeClr val="accent2"/>
                    </a:solidFill>
                  </a:rPr>
                  <a:t> are countable</a:t>
                </a:r>
                <a:r>
                  <a:rPr lang="en-GB" dirty="0">
                    <a:solidFill>
                      <a:schemeClr val="accent4"/>
                    </a:solidFill>
                  </a:rPr>
                  <a:t> </a:t>
                </a:r>
                <a:r>
                  <a:rPr lang="en-GB" dirty="0"/>
                  <a:t>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𝐺</m:t>
                        </m:r>
                      </m:e>
                      <m:sub>
                        <m:r>
                          <a:rPr lang="de-DE" b="0" i="1" dirty="0" smtClean="0">
                            <a:latin typeface="Cambria Math" panose="02040503050406030204" pitchFamily="18" charset="0"/>
                          </a:rPr>
                          <m:t>𝑖𝑗</m:t>
                        </m:r>
                      </m:sub>
                    </m:sSub>
                  </m:oMath>
                </a14:m>
                <a:r>
                  <a:rPr lang="en-GB" dirty="0"/>
                  <a:t>	(Cond. 2)</a:t>
                </a:r>
              </a:p>
            </p:txBody>
          </p:sp>
        </mc:Choice>
        <mc:Fallback xmlns="">
          <p:sp>
            <p:nvSpPr>
              <p:cNvPr id="3" name="Content Placeholder 2">
                <a:extLst>
                  <a:ext uri="{FF2B5EF4-FFF2-40B4-BE49-F238E27FC236}">
                    <a16:creationId xmlns:a16="http://schemas.microsoft.com/office/drawing/2014/main" id="{27EDF7C1-DA57-D540-92A9-6768867EF270}"/>
                  </a:ext>
                </a:extLst>
              </p:cNvPr>
              <p:cNvSpPr>
                <a:spLocks noGrp="1" noRot="1" noChangeAspect="1" noMove="1" noResize="1" noEditPoints="1" noAdjustHandles="1" noChangeArrowheads="1" noChangeShapeType="1" noTextEdit="1"/>
              </p:cNvSpPr>
              <p:nvPr>
                <p:ph idx="1"/>
              </p:nvPr>
            </p:nvSpPr>
            <p:spPr>
              <a:blipFill>
                <a:blip r:embed="rId2"/>
                <a:stretch>
                  <a:fillRect l="-1436" t="-2687" r="-44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4670DC7-5882-494D-84A3-EB82D808720B}"/>
              </a:ext>
            </a:extLst>
          </p:cNvPr>
          <p:cNvSpPr>
            <a:spLocks noGrp="1"/>
          </p:cNvSpPr>
          <p:nvPr>
            <p:ph type="sldNum" sz="quarter" idx="4"/>
          </p:nvPr>
        </p:nvSpPr>
        <p:spPr/>
        <p:txBody>
          <a:bodyPr/>
          <a:lstStyle/>
          <a:p>
            <a:fld id="{67C9959E-8E6B-B04C-9955-EA096F41CA7A}" type="slidenum">
              <a:rPr lang="en-GB" smtClean="0"/>
              <a:t>71</a:t>
            </a:fld>
            <a:endParaRPr lang="en-GB"/>
          </a:p>
        </p:txBody>
      </p:sp>
      <p:sp>
        <p:nvSpPr>
          <p:cNvPr id="38" name="Date Placeholder 37">
            <a:extLst>
              <a:ext uri="{FF2B5EF4-FFF2-40B4-BE49-F238E27FC236}">
                <a16:creationId xmlns:a16="http://schemas.microsoft.com/office/drawing/2014/main" id="{80A91E1C-3FC5-0F48-BA76-DE582F2A1024}"/>
              </a:ext>
            </a:extLst>
          </p:cNvPr>
          <p:cNvSpPr>
            <a:spLocks noGrp="1"/>
          </p:cNvSpPr>
          <p:nvPr>
            <p:ph type="dt" sz="half" idx="2"/>
          </p:nvPr>
        </p:nvSpPr>
        <p:spPr/>
        <p:txBody>
          <a:bodyPr/>
          <a:lstStyle/>
          <a:p>
            <a:r>
              <a:rPr lang="en-GB"/>
              <a:t>Exact Inference: LJT</a:t>
            </a:r>
            <a:endParaRPr lang="en-US" dirty="0"/>
          </a:p>
        </p:txBody>
      </p:sp>
      <p:sp>
        <p:nvSpPr>
          <p:cNvPr id="39" name="Footer Placeholder 38">
            <a:extLst>
              <a:ext uri="{FF2B5EF4-FFF2-40B4-BE49-F238E27FC236}">
                <a16:creationId xmlns:a16="http://schemas.microsoft.com/office/drawing/2014/main" id="{A195DCBB-1893-E745-AD0A-813A21B856F2}"/>
              </a:ext>
            </a:extLst>
          </p:cNvPr>
          <p:cNvSpPr>
            <a:spLocks noGrp="1"/>
          </p:cNvSpPr>
          <p:nvPr>
            <p:ph type="ftr" sz="quarter" idx="3"/>
          </p:nvPr>
        </p:nvSpPr>
        <p:spPr/>
        <p:txBody>
          <a:bodyPr/>
          <a:lstStyle/>
          <a:p>
            <a:r>
              <a:rPr lang="en-GB"/>
              <a:t>T. Braun - StaRAI</a:t>
            </a:r>
          </a:p>
        </p:txBody>
      </p:sp>
      <p:grpSp>
        <p:nvGrpSpPr>
          <p:cNvPr id="59" name="Group 58">
            <a:extLst>
              <a:ext uri="{FF2B5EF4-FFF2-40B4-BE49-F238E27FC236}">
                <a16:creationId xmlns:a16="http://schemas.microsoft.com/office/drawing/2014/main" id="{8BB2E362-AB9B-B84A-82AE-AF27C8F1976E}"/>
              </a:ext>
            </a:extLst>
          </p:cNvPr>
          <p:cNvGrpSpPr/>
          <p:nvPr/>
        </p:nvGrpSpPr>
        <p:grpSpPr>
          <a:xfrm>
            <a:off x="4576745" y="3925927"/>
            <a:ext cx="6288313" cy="952521"/>
            <a:chOff x="5589344" y="1663629"/>
            <a:chExt cx="6288313" cy="952521"/>
          </a:xfrm>
        </p:grpSpPr>
        <p:cxnSp>
          <p:nvCxnSpPr>
            <p:cNvPr id="60" name="Straight Connector 59">
              <a:extLst>
                <a:ext uri="{FF2B5EF4-FFF2-40B4-BE49-F238E27FC236}">
                  <a16:creationId xmlns:a16="http://schemas.microsoft.com/office/drawing/2014/main" id="{679C4FA3-873E-BC40-A36F-F1F20AA290B8}"/>
                </a:ext>
              </a:extLst>
            </p:cNvPr>
            <p:cNvCxnSpPr>
              <a:cxnSpLocks/>
              <a:stCxn id="71" idx="3"/>
              <a:endCxn id="75"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C04F25-2EE6-CC4A-9D3E-E6173CC43AD0}"/>
                </a:ext>
              </a:extLst>
            </p:cNvPr>
            <p:cNvCxnSpPr>
              <a:cxnSpLocks/>
              <a:stCxn id="75" idx="3"/>
              <a:endCxn id="73"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EC73111C-C256-C543-BF6D-6E7A91F1F7F5}"/>
                </a:ext>
              </a:extLst>
            </p:cNvPr>
            <p:cNvGrpSpPr/>
            <p:nvPr/>
          </p:nvGrpSpPr>
          <p:grpSpPr>
            <a:xfrm>
              <a:off x="7893400" y="1663629"/>
              <a:ext cx="1631714" cy="877611"/>
              <a:chOff x="3627257" y="4890630"/>
              <a:chExt cx="1631714" cy="877611"/>
            </a:xfrm>
          </p:grpSpPr>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F88651AE-AA12-2A4D-84C0-178F39969D60}"/>
                      </a:ext>
                    </a:extLst>
                  </p:cNvPr>
                  <p:cNvSpPr txBox="1"/>
                  <p:nvPr/>
                </p:nvSpPr>
                <p:spPr>
                  <a:xfrm>
                    <a:off x="4335520" y="5552797"/>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2</m:t>
                              </m:r>
                            </m:sub>
                          </m:sSub>
                        </m:oMath>
                      </m:oMathPara>
                    </a14:m>
                    <a:endParaRPr lang="en-GB" sz="1400" dirty="0">
                      <a:solidFill>
                        <a:schemeClr val="tx1"/>
                      </a:solidFill>
                    </a:endParaRPr>
                  </a:p>
                </p:txBody>
              </p:sp>
            </mc:Choice>
            <mc:Fallback xmlns="">
              <p:sp>
                <p:nvSpPr>
                  <p:cNvPr id="74" name="TextBox 73">
                    <a:extLst>
                      <a:ext uri="{FF2B5EF4-FFF2-40B4-BE49-F238E27FC236}">
                        <a16:creationId xmlns:a16="http://schemas.microsoft.com/office/drawing/2014/main" id="{F88651AE-AA12-2A4D-84C0-178F39969D60}"/>
                      </a:ext>
                    </a:extLst>
                  </p:cNvPr>
                  <p:cNvSpPr txBox="1">
                    <a:spLocks noRot="1" noChangeAspect="1" noMove="1" noResize="1" noEditPoints="1" noAdjustHandles="1" noChangeArrowheads="1" noChangeShapeType="1" noTextEdit="1"/>
                  </p:cNvSpPr>
                  <p:nvPr/>
                </p:nvSpPr>
                <p:spPr>
                  <a:xfrm>
                    <a:off x="4335520" y="5552797"/>
                    <a:ext cx="227305" cy="215444"/>
                  </a:xfrm>
                  <a:prstGeom prst="rect">
                    <a:avLst/>
                  </a:prstGeom>
                  <a:blipFill>
                    <a:blip r:embed="rId3"/>
                    <a:stretch>
                      <a:fillRect l="-27778"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A7EC9B1C-18A6-DD4B-ABCA-C118FC710128}"/>
                      </a:ext>
                    </a:extLst>
                  </p:cNvPr>
                  <p:cNvSpPr txBox="1"/>
                  <p:nvPr/>
                </p:nvSpPr>
                <p:spPr>
                  <a:xfrm>
                    <a:off x="3627257" y="4890630"/>
                    <a:ext cx="1631714"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r>
                            <a:rPr lang="en-GB" i="1" dirty="0" smtClean="0">
                              <a:solidFill>
                                <a:schemeClr val="tx1"/>
                              </a:solidFill>
                              <a:latin typeface="Cambria Math" charset="0"/>
                            </a:rPr>
                            <m:t> </m:t>
                          </m:r>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e>
                          </m:d>
                        </m:oMath>
                      </m:oMathPara>
                    </a14:m>
                    <a:endParaRPr lang="de-DE" i="1" dirty="0">
                      <a:solidFill>
                        <a:schemeClr val="tx1"/>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solidFill>
                              <a:latin typeface="Cambria Math" charset="0"/>
                            </a:rPr>
                            <m:t>𝑇𝑟𝑎𝑣𝑒𝑙</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e>
                          </m:d>
                        </m:oMath>
                      </m:oMathPara>
                    </a14:m>
                    <a:endParaRPr lang="en-GB" dirty="0">
                      <a:solidFill>
                        <a:schemeClr val="tx1"/>
                      </a:solidFill>
                    </a:endParaRPr>
                  </a:p>
                </p:txBody>
              </p:sp>
            </mc:Choice>
            <mc:Fallback xmlns="">
              <p:sp>
                <p:nvSpPr>
                  <p:cNvPr id="75" name="TextBox 74">
                    <a:extLst>
                      <a:ext uri="{FF2B5EF4-FFF2-40B4-BE49-F238E27FC236}">
                        <a16:creationId xmlns:a16="http://schemas.microsoft.com/office/drawing/2014/main" id="{A7EC9B1C-18A6-DD4B-ABCA-C118FC710128}"/>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4"/>
                    <a:stretch>
                      <a:fillRect/>
                    </a:stretch>
                  </a:blipFill>
                  <a:ln>
                    <a:solidFill>
                      <a:schemeClr val="tx1"/>
                    </a:solidFill>
                  </a:ln>
                </p:spPr>
                <p:txBody>
                  <a:bodyPr/>
                  <a:lstStyle/>
                  <a:p>
                    <a:r>
                      <a:rPr lang="en-GB">
                        <a:noFill/>
                      </a:rPr>
                      <a:t> </a:t>
                    </a:r>
                  </a:p>
                </p:txBody>
              </p:sp>
            </mc:Fallback>
          </mc:AlternateContent>
        </p:grpSp>
        <p:grpSp>
          <p:nvGrpSpPr>
            <p:cNvPr id="63" name="Group 62">
              <a:extLst>
                <a:ext uri="{FF2B5EF4-FFF2-40B4-BE49-F238E27FC236}">
                  <a16:creationId xmlns:a16="http://schemas.microsoft.com/office/drawing/2014/main" id="{5AFB39E4-9CEF-F845-94F7-A1047B869454}"/>
                </a:ext>
              </a:extLst>
            </p:cNvPr>
            <p:cNvGrpSpPr/>
            <p:nvPr/>
          </p:nvGrpSpPr>
          <p:grpSpPr>
            <a:xfrm>
              <a:off x="10254802" y="1663629"/>
              <a:ext cx="1622190" cy="881149"/>
              <a:chOff x="7047431" y="4890630"/>
              <a:chExt cx="1622190" cy="881149"/>
            </a:xfrm>
          </p:grpSpPr>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EA9AE2F9-0F73-2544-A37E-EC3CD6C3F358}"/>
                      </a:ext>
                    </a:extLst>
                  </p:cNvPr>
                  <p:cNvSpPr txBox="1"/>
                  <p:nvPr/>
                </p:nvSpPr>
                <p:spPr>
                  <a:xfrm>
                    <a:off x="7744872" y="555633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3</m:t>
                              </m:r>
                            </m:sub>
                          </m:sSub>
                        </m:oMath>
                      </m:oMathPara>
                    </a14:m>
                    <a:endParaRPr lang="en-GB" sz="1400" dirty="0">
                      <a:solidFill>
                        <a:schemeClr val="tx1"/>
                      </a:solidFill>
                    </a:endParaRPr>
                  </a:p>
                </p:txBody>
              </p:sp>
            </mc:Choice>
            <mc:Fallback xmlns="">
              <p:sp>
                <p:nvSpPr>
                  <p:cNvPr id="72" name="TextBox 71">
                    <a:extLst>
                      <a:ext uri="{FF2B5EF4-FFF2-40B4-BE49-F238E27FC236}">
                        <a16:creationId xmlns:a16="http://schemas.microsoft.com/office/drawing/2014/main" id="{EA9AE2F9-0F73-2544-A37E-EC3CD6C3F358}"/>
                      </a:ext>
                    </a:extLst>
                  </p:cNvPr>
                  <p:cNvSpPr txBox="1">
                    <a:spLocks noRot="1" noChangeAspect="1" noMove="1" noResize="1" noEditPoints="1" noAdjustHandles="1" noChangeArrowheads="1" noChangeShapeType="1" noTextEdit="1"/>
                  </p:cNvSpPr>
                  <p:nvPr/>
                </p:nvSpPr>
                <p:spPr>
                  <a:xfrm>
                    <a:off x="7744872" y="5556335"/>
                    <a:ext cx="227305" cy="215444"/>
                  </a:xfrm>
                  <a:prstGeom prst="rect">
                    <a:avLst/>
                  </a:prstGeom>
                  <a:blipFill>
                    <a:blip r:embed="rId5"/>
                    <a:stretch>
                      <a:fillRect l="-26316"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4B16868F-EC08-D046-9950-66A116125137}"/>
                      </a:ext>
                    </a:extLst>
                  </p:cNvPr>
                  <p:cNvSpPr txBox="1"/>
                  <p:nvPr/>
                </p:nvSpPr>
                <p:spPr>
                  <a:xfrm>
                    <a:off x="7047431" y="4890630"/>
                    <a:ext cx="1622190"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r>
                            <a:rPr lang="en-GB" i="1" dirty="0" smtClean="0">
                              <a:solidFill>
                                <a:schemeClr val="tx1"/>
                              </a:solidFill>
                              <a:latin typeface="Cambria Math" charset="0"/>
                            </a:rPr>
                            <m:t> </m:t>
                          </m:r>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oMath>
                      </m:oMathPara>
                    </a14:m>
                    <a:endParaRPr lang="de-DE" i="1" dirty="0">
                      <a:solidFill>
                        <a:schemeClr val="tx1"/>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chemeClr val="tx1"/>
                              </a:solidFill>
                              <a:latin typeface="Cambria Math" charset="0"/>
                            </a:rPr>
                            <m:t>𝑇𝑟𝑒𝑎𝑡</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i="1" dirty="0">
                                  <a:solidFill>
                                    <a:schemeClr val="tx1"/>
                                  </a:solidFill>
                                  <a:latin typeface="Cambria Math" charset="0"/>
                                </a:rPr>
                                <m:t>,</m:t>
                              </m:r>
                              <m:r>
                                <a:rPr lang="de-DE" i="1" dirty="0">
                                  <a:solidFill>
                                    <a:schemeClr val="tx1"/>
                                  </a:solidFill>
                                  <a:latin typeface="Cambria Math" panose="02040503050406030204" pitchFamily="18" charset="0"/>
                                </a:rPr>
                                <m:t>𝑀</m:t>
                              </m:r>
                            </m:e>
                          </m:d>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73" name="TextBox 72">
                    <a:extLst>
                      <a:ext uri="{FF2B5EF4-FFF2-40B4-BE49-F238E27FC236}">
                        <a16:creationId xmlns:a16="http://schemas.microsoft.com/office/drawing/2014/main" id="{4B16868F-EC08-D046-9950-66A11612513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6"/>
                    <a:stretch>
                      <a:fillRect b="-1724"/>
                    </a:stretch>
                  </a:blipFill>
                  <a:ln>
                    <a:solidFill>
                      <a:schemeClr val="tx1"/>
                    </a:solidFill>
                  </a:ln>
                </p:spPr>
                <p:txBody>
                  <a:bodyPr/>
                  <a:lstStyle/>
                  <a:p>
                    <a:r>
                      <a:rPr lang="en-GB">
                        <a:noFill/>
                      </a:rPr>
                      <a:t> </a:t>
                    </a:r>
                  </a:p>
                </p:txBody>
              </p:sp>
            </mc:Fallback>
          </mc:AlternateContent>
        </p:grpSp>
        <p:grpSp>
          <p:nvGrpSpPr>
            <p:cNvPr id="64" name="Group 63">
              <a:extLst>
                <a:ext uri="{FF2B5EF4-FFF2-40B4-BE49-F238E27FC236}">
                  <a16:creationId xmlns:a16="http://schemas.microsoft.com/office/drawing/2014/main" id="{C5A2ACE2-37C0-3F48-AC68-58A37668BD94}"/>
                </a:ext>
              </a:extLst>
            </p:cNvPr>
            <p:cNvGrpSpPr/>
            <p:nvPr/>
          </p:nvGrpSpPr>
          <p:grpSpPr>
            <a:xfrm>
              <a:off x="5589344" y="1663630"/>
              <a:ext cx="1532812" cy="877934"/>
              <a:chOff x="280471" y="4890630"/>
              <a:chExt cx="1532812" cy="877934"/>
            </a:xfrm>
          </p:grpSpPr>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3E7CDFD0-3F20-384C-8A53-012E7534889E}"/>
                      </a:ext>
                    </a:extLst>
                  </p:cNvPr>
                  <p:cNvSpPr txBox="1"/>
                  <p:nvPr/>
                </p:nvSpPr>
                <p:spPr>
                  <a:xfrm>
                    <a:off x="808284" y="5553120"/>
                    <a:ext cx="477182"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𝑔</m:t>
                              </m:r>
                            </m:e>
                            <m:sub>
                              <m:r>
                                <a:rPr lang="de-DE" sz="1400" i="1">
                                  <a:solidFill>
                                    <a:schemeClr val="tx1"/>
                                  </a:solidFill>
                                  <a:latin typeface="Cambria Math" panose="02040503050406030204" pitchFamily="18" charset="0"/>
                                </a:rPr>
                                <m:t>0</m:t>
                              </m:r>
                            </m:sub>
                          </m:sSub>
                          <m:r>
                            <a:rPr lang="de-DE" sz="1400" i="1">
                              <a:solidFill>
                                <a:schemeClr val="tx1"/>
                              </a:solidFill>
                              <a:latin typeface="Cambria Math" panose="02040503050406030204" pitchFamily="18" charset="0"/>
                            </a:rPr>
                            <m:t>,</m:t>
                          </m:r>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1</m:t>
                              </m:r>
                            </m:sub>
                          </m:sSub>
                        </m:oMath>
                      </m:oMathPara>
                    </a14:m>
                    <a:endParaRPr lang="en-GB" sz="1400" dirty="0">
                      <a:solidFill>
                        <a:schemeClr val="tx1"/>
                      </a:solidFill>
                    </a:endParaRPr>
                  </a:p>
                </p:txBody>
              </p:sp>
            </mc:Choice>
            <mc:Fallback xmlns="">
              <p:sp>
                <p:nvSpPr>
                  <p:cNvPr id="70" name="TextBox 69">
                    <a:extLst>
                      <a:ext uri="{FF2B5EF4-FFF2-40B4-BE49-F238E27FC236}">
                        <a16:creationId xmlns:a16="http://schemas.microsoft.com/office/drawing/2014/main" id="{3E7CDFD0-3F20-384C-8A53-012E7534889E}"/>
                      </a:ext>
                    </a:extLst>
                  </p:cNvPr>
                  <p:cNvSpPr txBox="1">
                    <a:spLocks noRot="1" noChangeAspect="1" noMove="1" noResize="1" noEditPoints="1" noAdjustHandles="1" noChangeArrowheads="1" noChangeShapeType="1" noTextEdit="1"/>
                  </p:cNvSpPr>
                  <p:nvPr/>
                </p:nvSpPr>
                <p:spPr>
                  <a:xfrm>
                    <a:off x="808284" y="5553120"/>
                    <a:ext cx="477182" cy="215444"/>
                  </a:xfrm>
                  <a:prstGeom prst="rect">
                    <a:avLst/>
                  </a:prstGeom>
                  <a:blipFill>
                    <a:blip r:embed="rId7"/>
                    <a:stretch>
                      <a:fillRect l="-12821"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6F8D7059-1508-D24F-9B7E-5B33A20AAE76}"/>
                      </a:ext>
                    </a:extLst>
                  </p:cNvPr>
                  <p:cNvSpPr txBox="1"/>
                  <p:nvPr/>
                </p:nvSpPr>
                <p:spPr>
                  <a:xfrm>
                    <a:off x="280471" y="4890630"/>
                    <a:ext cx="1532812"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r>
                            <a:rPr lang="en-GB" i="1" dirty="0" smtClean="0">
                              <a:solidFill>
                                <a:schemeClr val="tx1"/>
                              </a:solidFill>
                              <a:latin typeface="Cambria Math" charset="0"/>
                            </a:rPr>
                            <m:t> </m:t>
                          </m:r>
                          <m:r>
                            <a:rPr lang="de-DE" b="0" i="1" dirty="0" smtClean="0">
                              <a:solidFill>
                                <a:schemeClr val="tx1"/>
                              </a:solidFill>
                              <a:latin typeface="Cambria Math" panose="02040503050406030204" pitchFamily="18" charset="0"/>
                            </a:rPr>
                            <m:t>𝐴𝑐𝑐</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𝐼</m:t>
                              </m:r>
                            </m:e>
                          </m:d>
                        </m:oMath>
                      </m:oMathPara>
                    </a14:m>
                    <a:endParaRPr lang="de-DE" i="1" dirty="0">
                      <a:solidFill>
                        <a:schemeClr val="tx1"/>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tx1"/>
                              </a:solidFill>
                              <a:latin typeface="Cambria Math" panose="02040503050406030204" pitchFamily="18" charset="0"/>
                            </a:rPr>
                            <m:t>𝑁𝑎𝑡</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𝐷</m:t>
                              </m:r>
                            </m:e>
                          </m:d>
                        </m:oMath>
                      </m:oMathPara>
                    </a14:m>
                    <a:endParaRPr lang="en-GB" dirty="0">
                      <a:solidFill>
                        <a:schemeClr val="tx1"/>
                      </a:solidFill>
                    </a:endParaRPr>
                  </a:p>
                </p:txBody>
              </p:sp>
            </mc:Choice>
            <mc:Fallback xmlns="">
              <p:sp>
                <p:nvSpPr>
                  <p:cNvPr id="71" name="TextBox 70">
                    <a:extLst>
                      <a:ext uri="{FF2B5EF4-FFF2-40B4-BE49-F238E27FC236}">
                        <a16:creationId xmlns:a16="http://schemas.microsoft.com/office/drawing/2014/main" id="{6F8D7059-1508-D24F-9B7E-5B33A20AAE76}"/>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8"/>
                    <a:stretch>
                      <a:fillRect/>
                    </a:stretch>
                  </a:blipFill>
                  <a:ln>
                    <a:solidFill>
                      <a:schemeClr val="tx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571583A4-834F-ED41-92A0-0AC4CD917D56}"/>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9" name="Rectangle 58">
                  <a:extLst>
                    <a:ext uri="{FF2B5EF4-FFF2-40B4-BE49-F238E27FC236}">
                      <a16:creationId xmlns:a16="http://schemas.microsoft.com/office/drawing/2014/main" id="{B3E636DA-18DD-A544-8E58-7EFFE24D7F21}"/>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9"/>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7D3AB229-BFF4-EF4B-BB59-BBED64E3DD39}"/>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0" name="Rectangle 59">
                  <a:extLst>
                    <a:ext uri="{FF2B5EF4-FFF2-40B4-BE49-F238E27FC236}">
                      <a16:creationId xmlns:a16="http://schemas.microsoft.com/office/drawing/2014/main" id="{D4728319-06A3-9A42-8BAD-42F1D09385A7}"/>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3DBB41E-CC5E-104F-9379-ED168C8F1753}"/>
                    </a:ext>
                  </a:extLst>
                </p:cNvPr>
                <p:cNvSpPr txBox="1"/>
                <p:nvPr/>
              </p:nvSpPr>
              <p:spPr>
                <a:xfrm rot="5400000">
                  <a:off x="6847230" y="2104304"/>
                  <a:ext cx="270879" cy="295377"/>
                </a:xfrm>
                <a:prstGeom prst="round1Rect">
                  <a:avLst>
                    <a:gd name="adj" fmla="val 3886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C3DBB41E-CC5E-104F-9379-ED168C8F1753}"/>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C3DE6EC-9E92-DA4D-9AEF-776F5AFA2C31}"/>
                    </a:ext>
                  </a:extLst>
                </p:cNvPr>
                <p:cNvSpPr txBox="1"/>
                <p:nvPr/>
              </p:nvSpPr>
              <p:spPr>
                <a:xfrm rot="5400000">
                  <a:off x="9247790" y="2104304"/>
                  <a:ext cx="270879" cy="295377"/>
                </a:xfrm>
                <a:prstGeom prst="round1Rect">
                  <a:avLst>
                    <a:gd name="adj" fmla="val 3545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8C3DE6EC-9E92-DA4D-9AEF-776F5AFA2C31}"/>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CB5268C7-9569-874C-9768-580D6EB5C590}"/>
                    </a:ext>
                  </a:extLst>
                </p:cNvPr>
                <p:cNvSpPr txBox="1"/>
                <p:nvPr/>
              </p:nvSpPr>
              <p:spPr>
                <a:xfrm rot="5400000">
                  <a:off x="11594529" y="2104304"/>
                  <a:ext cx="270879" cy="295377"/>
                </a:xfrm>
                <a:prstGeom prst="round1Rect">
                  <a:avLst>
                    <a:gd name="adj" fmla="val 37158"/>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9" name="TextBox 68">
                  <a:extLst>
                    <a:ext uri="{FF2B5EF4-FFF2-40B4-BE49-F238E27FC236}">
                      <a16:creationId xmlns:a16="http://schemas.microsoft.com/office/drawing/2014/main" id="{CB5268C7-9569-874C-9768-580D6EB5C5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3"/>
                  <a:stretch>
                    <a:fillRect/>
                  </a:stretch>
                </a:blipFill>
              </p:spPr>
              <p:txBody>
                <a:bodyPr/>
                <a:lstStyle/>
                <a:p>
                  <a:r>
                    <a:rPr lang="en-GB">
                      <a:noFill/>
                    </a:rPr>
                    <a:t> </a:t>
                  </a:r>
                </a:p>
              </p:txBody>
            </p:sp>
          </mc:Fallback>
        </mc:AlternateContent>
      </p:grpSp>
      <p:sp>
        <p:nvSpPr>
          <p:cNvPr id="29" name="TextBox 28">
            <a:extLst>
              <a:ext uri="{FF2B5EF4-FFF2-40B4-BE49-F238E27FC236}">
                <a16:creationId xmlns:a16="http://schemas.microsoft.com/office/drawing/2014/main" id="{3C8D82DE-B1C6-4641-A24A-DE1CC9B1A719}"/>
              </a:ext>
            </a:extLst>
          </p:cNvPr>
          <p:cNvSpPr txBox="1"/>
          <p:nvPr/>
        </p:nvSpPr>
        <p:spPr>
          <a:xfrm>
            <a:off x="6053004" y="3685805"/>
            <a:ext cx="530915" cy="646331"/>
          </a:xfrm>
          <a:prstGeom prst="rect">
            <a:avLst/>
          </a:prstGeom>
          <a:noFill/>
        </p:spPr>
        <p:txBody>
          <a:bodyPr wrap="none" rtlCol="0">
            <a:spAutoFit/>
          </a:bodyPr>
          <a:lstStyle/>
          <a:p>
            <a:r>
              <a:rPr lang="en-GB" sz="3600" dirty="0">
                <a:solidFill>
                  <a:schemeClr val="accent1"/>
                </a:solidFill>
              </a:rPr>
              <a:t>✓</a:t>
            </a:r>
          </a:p>
        </p:txBody>
      </p:sp>
      <p:sp>
        <p:nvSpPr>
          <p:cNvPr id="30" name="Rectangle 29">
            <a:extLst>
              <a:ext uri="{FF2B5EF4-FFF2-40B4-BE49-F238E27FC236}">
                <a16:creationId xmlns:a16="http://schemas.microsoft.com/office/drawing/2014/main" id="{A48935A5-178C-3D4B-B5C3-2A2716826E1C}"/>
              </a:ext>
            </a:extLst>
          </p:cNvPr>
          <p:cNvSpPr/>
          <p:nvPr/>
        </p:nvSpPr>
        <p:spPr>
          <a:xfrm>
            <a:off x="5632286" y="4813378"/>
            <a:ext cx="519694" cy="584775"/>
          </a:xfrm>
          <a:prstGeom prst="rect">
            <a:avLst/>
          </a:prstGeom>
        </p:spPr>
        <p:txBody>
          <a:bodyPr wrap="none">
            <a:spAutoFit/>
          </a:bodyPr>
          <a:lstStyle/>
          <a:p>
            <a:r>
              <a:rPr lang="en-GB" sz="3200" dirty="0">
                <a:solidFill>
                  <a:schemeClr val="accent1"/>
                </a:solidFill>
              </a:rPr>
              <a:t>✗</a:t>
            </a:r>
          </a:p>
        </p:txBody>
      </p:sp>
      <p:sp>
        <p:nvSpPr>
          <p:cNvPr id="31" name="TextBox 30">
            <a:extLst>
              <a:ext uri="{FF2B5EF4-FFF2-40B4-BE49-F238E27FC236}">
                <a16:creationId xmlns:a16="http://schemas.microsoft.com/office/drawing/2014/main" id="{ADF5225D-A0C7-8B41-B158-3145C9FC1790}"/>
              </a:ext>
            </a:extLst>
          </p:cNvPr>
          <p:cNvSpPr txBox="1"/>
          <p:nvPr/>
        </p:nvSpPr>
        <p:spPr>
          <a:xfrm>
            <a:off x="5650064" y="4792343"/>
            <a:ext cx="530915" cy="646331"/>
          </a:xfrm>
          <a:prstGeom prst="rect">
            <a:avLst/>
          </a:prstGeom>
          <a:noFill/>
        </p:spPr>
        <p:txBody>
          <a:bodyPr wrap="none" rtlCol="0">
            <a:spAutoFit/>
          </a:bodyPr>
          <a:lstStyle/>
          <a:p>
            <a:r>
              <a:rPr lang="en-GB" sz="3600" dirty="0">
                <a:solidFill>
                  <a:schemeClr val="accent2"/>
                </a:solidFill>
              </a:rPr>
              <a:t>✓</a:t>
            </a:r>
          </a:p>
        </p:txBody>
      </p:sp>
      <p:sp>
        <p:nvSpPr>
          <p:cNvPr id="32" name="TextBox 31">
            <a:extLst>
              <a:ext uri="{FF2B5EF4-FFF2-40B4-BE49-F238E27FC236}">
                <a16:creationId xmlns:a16="http://schemas.microsoft.com/office/drawing/2014/main" id="{F0E7B2DB-4E6A-964D-923C-623696C27627}"/>
              </a:ext>
            </a:extLst>
          </p:cNvPr>
          <p:cNvSpPr txBox="1"/>
          <p:nvPr/>
        </p:nvSpPr>
        <p:spPr>
          <a:xfrm>
            <a:off x="6417847" y="3682410"/>
            <a:ext cx="530915" cy="646331"/>
          </a:xfrm>
          <a:prstGeom prst="rect">
            <a:avLst/>
          </a:prstGeom>
          <a:noFill/>
        </p:spPr>
        <p:txBody>
          <a:bodyPr wrap="none" rtlCol="0">
            <a:spAutoFit/>
          </a:bodyPr>
          <a:lstStyle/>
          <a:p>
            <a:r>
              <a:rPr lang="en-GB" sz="3600" dirty="0">
                <a:solidFill>
                  <a:schemeClr val="accent1"/>
                </a:solidFill>
              </a:rPr>
              <a:t>✓</a:t>
            </a:r>
          </a:p>
        </p:txBody>
      </p:sp>
      <p:sp>
        <p:nvSpPr>
          <p:cNvPr id="33" name="TextBox 32">
            <a:extLst>
              <a:ext uri="{FF2B5EF4-FFF2-40B4-BE49-F238E27FC236}">
                <a16:creationId xmlns:a16="http://schemas.microsoft.com/office/drawing/2014/main" id="{4D29F205-F903-8948-94DB-BEA612A33CDC}"/>
              </a:ext>
            </a:extLst>
          </p:cNvPr>
          <p:cNvSpPr txBox="1"/>
          <p:nvPr/>
        </p:nvSpPr>
        <p:spPr>
          <a:xfrm>
            <a:off x="8436489" y="3682450"/>
            <a:ext cx="530915" cy="646331"/>
          </a:xfrm>
          <a:prstGeom prst="rect">
            <a:avLst/>
          </a:prstGeom>
          <a:noFill/>
        </p:spPr>
        <p:txBody>
          <a:bodyPr wrap="none" rtlCol="0">
            <a:spAutoFit/>
          </a:bodyPr>
          <a:lstStyle/>
          <a:p>
            <a:r>
              <a:rPr lang="en-GB" sz="3600" dirty="0">
                <a:solidFill>
                  <a:schemeClr val="accent1"/>
                </a:solidFill>
              </a:rPr>
              <a:t>✓</a:t>
            </a:r>
          </a:p>
        </p:txBody>
      </p:sp>
      <p:sp>
        <p:nvSpPr>
          <p:cNvPr id="34" name="TextBox 33">
            <a:extLst>
              <a:ext uri="{FF2B5EF4-FFF2-40B4-BE49-F238E27FC236}">
                <a16:creationId xmlns:a16="http://schemas.microsoft.com/office/drawing/2014/main" id="{4EC13589-D936-684D-9657-901BBE2A6ACF}"/>
              </a:ext>
            </a:extLst>
          </p:cNvPr>
          <p:cNvSpPr txBox="1"/>
          <p:nvPr/>
        </p:nvSpPr>
        <p:spPr>
          <a:xfrm>
            <a:off x="8807749" y="3682314"/>
            <a:ext cx="530915" cy="646331"/>
          </a:xfrm>
          <a:prstGeom prst="rect">
            <a:avLst/>
          </a:prstGeom>
          <a:noFill/>
        </p:spPr>
        <p:txBody>
          <a:bodyPr wrap="none" rtlCol="0">
            <a:spAutoFit/>
          </a:bodyPr>
          <a:lstStyle/>
          <a:p>
            <a:r>
              <a:rPr lang="en-GB" sz="3600" dirty="0">
                <a:solidFill>
                  <a:schemeClr val="accent1"/>
                </a:solidFill>
              </a:rPr>
              <a:t>✓</a:t>
            </a:r>
          </a:p>
        </p:txBody>
      </p:sp>
      <p:sp>
        <p:nvSpPr>
          <p:cNvPr id="35" name="Rectangle 34">
            <a:extLst>
              <a:ext uri="{FF2B5EF4-FFF2-40B4-BE49-F238E27FC236}">
                <a16:creationId xmlns:a16="http://schemas.microsoft.com/office/drawing/2014/main" id="{B20F7284-0E37-414F-A048-A6B987C5D5C9}"/>
              </a:ext>
            </a:extLst>
          </p:cNvPr>
          <p:cNvSpPr/>
          <p:nvPr/>
        </p:nvSpPr>
        <p:spPr>
          <a:xfrm>
            <a:off x="6076782" y="4800066"/>
            <a:ext cx="519694" cy="584775"/>
          </a:xfrm>
          <a:prstGeom prst="rect">
            <a:avLst/>
          </a:prstGeom>
        </p:spPr>
        <p:txBody>
          <a:bodyPr wrap="none">
            <a:spAutoFit/>
          </a:bodyPr>
          <a:lstStyle/>
          <a:p>
            <a:r>
              <a:rPr lang="en-GB" sz="3200" dirty="0">
                <a:solidFill>
                  <a:schemeClr val="accent1"/>
                </a:solidFill>
              </a:rPr>
              <a:t>✗</a:t>
            </a:r>
          </a:p>
        </p:txBody>
      </p:sp>
      <p:sp>
        <p:nvSpPr>
          <p:cNvPr id="36" name="Rectangle 35">
            <a:extLst>
              <a:ext uri="{FF2B5EF4-FFF2-40B4-BE49-F238E27FC236}">
                <a16:creationId xmlns:a16="http://schemas.microsoft.com/office/drawing/2014/main" id="{CC7572E0-7770-CA45-A64D-BA7B1899A645}"/>
              </a:ext>
            </a:extLst>
          </p:cNvPr>
          <p:cNvSpPr/>
          <p:nvPr/>
        </p:nvSpPr>
        <p:spPr>
          <a:xfrm>
            <a:off x="8744550" y="4877543"/>
            <a:ext cx="519694" cy="584775"/>
          </a:xfrm>
          <a:prstGeom prst="rect">
            <a:avLst/>
          </a:prstGeom>
        </p:spPr>
        <p:txBody>
          <a:bodyPr wrap="none">
            <a:spAutoFit/>
          </a:bodyPr>
          <a:lstStyle/>
          <a:p>
            <a:r>
              <a:rPr lang="en-GB" sz="3200" dirty="0">
                <a:solidFill>
                  <a:schemeClr val="accent1"/>
                </a:solidFill>
              </a:rPr>
              <a:t>✗</a:t>
            </a:r>
          </a:p>
        </p:txBody>
      </p:sp>
      <p:sp>
        <p:nvSpPr>
          <p:cNvPr id="37" name="Rectangle 36">
            <a:extLst>
              <a:ext uri="{FF2B5EF4-FFF2-40B4-BE49-F238E27FC236}">
                <a16:creationId xmlns:a16="http://schemas.microsoft.com/office/drawing/2014/main" id="{DF2A4B5F-6796-C44B-B25C-FDA414BCEE6D}"/>
              </a:ext>
            </a:extLst>
          </p:cNvPr>
          <p:cNvSpPr/>
          <p:nvPr/>
        </p:nvSpPr>
        <p:spPr>
          <a:xfrm>
            <a:off x="9189047" y="4864231"/>
            <a:ext cx="492443" cy="584775"/>
          </a:xfrm>
          <a:prstGeom prst="rect">
            <a:avLst/>
          </a:prstGeom>
        </p:spPr>
        <p:txBody>
          <a:bodyPr wrap="none">
            <a:spAutoFit/>
          </a:bodyPr>
          <a:lstStyle/>
          <a:p>
            <a:r>
              <a:rPr lang="en-GB" sz="3200" dirty="0">
                <a:solidFill>
                  <a:schemeClr val="accent1"/>
                </a:solidFill>
              </a:rPr>
              <a:t>✓</a:t>
            </a:r>
            <a:endParaRPr lang="en-GB" sz="3200" dirty="0">
              <a:solidFill>
                <a:srgbClr val="C00000"/>
              </a:solidFill>
            </a:endParaRPr>
          </a:p>
        </p:txBody>
      </p:sp>
      <p:sp>
        <p:nvSpPr>
          <p:cNvPr id="42" name="TextBox 41">
            <a:extLst>
              <a:ext uri="{FF2B5EF4-FFF2-40B4-BE49-F238E27FC236}">
                <a16:creationId xmlns:a16="http://schemas.microsoft.com/office/drawing/2014/main" id="{5B87C3AC-12BE-144F-85F6-44A1C71A229C}"/>
              </a:ext>
            </a:extLst>
          </p:cNvPr>
          <p:cNvSpPr txBox="1"/>
          <p:nvPr/>
        </p:nvSpPr>
        <p:spPr>
          <a:xfrm>
            <a:off x="6090373" y="4787474"/>
            <a:ext cx="530915" cy="646331"/>
          </a:xfrm>
          <a:prstGeom prst="rect">
            <a:avLst/>
          </a:prstGeom>
          <a:noFill/>
        </p:spPr>
        <p:txBody>
          <a:bodyPr wrap="none" rtlCol="0">
            <a:spAutoFit/>
          </a:bodyPr>
          <a:lstStyle/>
          <a:p>
            <a:r>
              <a:rPr lang="en-GB" sz="3600" dirty="0">
                <a:solidFill>
                  <a:schemeClr val="accent2"/>
                </a:solidFill>
              </a:rPr>
              <a:t>✓</a:t>
            </a:r>
          </a:p>
        </p:txBody>
      </p:sp>
      <p:grpSp>
        <p:nvGrpSpPr>
          <p:cNvPr id="76" name="Group 75">
            <a:extLst>
              <a:ext uri="{FF2B5EF4-FFF2-40B4-BE49-F238E27FC236}">
                <a16:creationId xmlns:a16="http://schemas.microsoft.com/office/drawing/2014/main" id="{6BC5368D-5510-A149-B895-01C89B964A1F}"/>
              </a:ext>
            </a:extLst>
          </p:cNvPr>
          <p:cNvGrpSpPr/>
          <p:nvPr/>
        </p:nvGrpSpPr>
        <p:grpSpPr>
          <a:xfrm>
            <a:off x="3747080" y="5017770"/>
            <a:ext cx="8084595" cy="952521"/>
            <a:chOff x="3793062" y="1663629"/>
            <a:chExt cx="8084595" cy="952521"/>
          </a:xfrm>
        </p:grpSpPr>
        <p:cxnSp>
          <p:nvCxnSpPr>
            <p:cNvPr id="77" name="Straight Connector 76">
              <a:extLst>
                <a:ext uri="{FF2B5EF4-FFF2-40B4-BE49-F238E27FC236}">
                  <a16:creationId xmlns:a16="http://schemas.microsoft.com/office/drawing/2014/main" id="{4D87D999-0042-8C43-9EF8-54A39688F2B3}"/>
                </a:ext>
              </a:extLst>
            </p:cNvPr>
            <p:cNvCxnSpPr>
              <a:cxnSpLocks/>
              <a:stCxn id="88" idx="3"/>
              <a:endCxn id="92" idx="1"/>
            </p:cNvCxnSpPr>
            <p:nvPr/>
          </p:nvCxnSpPr>
          <p:spPr>
            <a:xfrm flipV="1">
              <a:off x="5667303" y="2021174"/>
              <a:ext cx="95775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D06C44F-5C80-7146-B373-5ACC9EE112FF}"/>
                </a:ext>
              </a:extLst>
            </p:cNvPr>
            <p:cNvCxnSpPr>
              <a:cxnSpLocks/>
              <a:stCxn id="92" idx="3"/>
              <a:endCxn id="90" idx="1"/>
            </p:cNvCxnSpPr>
            <p:nvPr/>
          </p:nvCxnSpPr>
          <p:spPr>
            <a:xfrm>
              <a:off x="8790532" y="2021174"/>
              <a:ext cx="932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D4ADB017-358A-1D4F-97B9-60691EC7CF38}"/>
                </a:ext>
              </a:extLst>
            </p:cNvPr>
            <p:cNvGrpSpPr/>
            <p:nvPr/>
          </p:nvGrpSpPr>
          <p:grpSpPr>
            <a:xfrm>
              <a:off x="6625053" y="1663629"/>
              <a:ext cx="2165479" cy="871319"/>
              <a:chOff x="2358910" y="4890630"/>
              <a:chExt cx="2165479" cy="871319"/>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CBA3358F-CC71-964E-A99A-921F9EF61FC1}"/>
                      </a:ext>
                    </a:extLst>
                  </p:cNvPr>
                  <p:cNvSpPr txBox="1"/>
                  <p:nvPr/>
                </p:nvSpPr>
                <p:spPr>
                  <a:xfrm>
                    <a:off x="3327994"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2</m:t>
                              </m:r>
                            </m:sub>
                          </m:sSub>
                        </m:oMath>
                      </m:oMathPara>
                    </a14:m>
                    <a:endParaRPr lang="en-GB" sz="1400" dirty="0">
                      <a:solidFill>
                        <a:schemeClr val="tx1"/>
                      </a:solidFill>
                    </a:endParaRPr>
                  </a:p>
                </p:txBody>
              </p:sp>
            </mc:Choice>
            <mc:Fallback xmlns="">
              <p:sp>
                <p:nvSpPr>
                  <p:cNvPr id="91" name="TextBox 90">
                    <a:extLst>
                      <a:ext uri="{FF2B5EF4-FFF2-40B4-BE49-F238E27FC236}">
                        <a16:creationId xmlns:a16="http://schemas.microsoft.com/office/drawing/2014/main" id="{CBA3358F-CC71-964E-A99A-921F9EF61FC1}"/>
                      </a:ext>
                    </a:extLst>
                  </p:cNvPr>
                  <p:cNvSpPr txBox="1">
                    <a:spLocks noRot="1" noChangeAspect="1" noMove="1" noResize="1" noEditPoints="1" noAdjustHandles="1" noChangeArrowheads="1" noChangeShapeType="1" noTextEdit="1"/>
                  </p:cNvSpPr>
                  <p:nvPr/>
                </p:nvSpPr>
                <p:spPr>
                  <a:xfrm>
                    <a:off x="3327994" y="5546505"/>
                    <a:ext cx="227305" cy="215444"/>
                  </a:xfrm>
                  <a:prstGeom prst="rect">
                    <a:avLst/>
                  </a:prstGeom>
                  <a:blipFill>
                    <a:blip r:embed="rId14"/>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16CDD410-72B1-6E42-99D2-D1B77854F204}"/>
                      </a:ext>
                    </a:extLst>
                  </p:cNvPr>
                  <p:cNvSpPr txBox="1"/>
                  <p:nvPr/>
                </p:nvSpPr>
                <p:spPr>
                  <a:xfrm>
                    <a:off x="2358910" y="4890630"/>
                    <a:ext cx="216547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i="1" dirty="0">
                                  <a:solidFill>
                                    <a:schemeClr val="tx1"/>
                                  </a:solidFill>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de-DE" i="1" dirty="0">
                      <a:solidFill>
                        <a:schemeClr val="tx1"/>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solidFill>
                              <a:latin typeface="Cambria Math" charset="0"/>
                            </a:rPr>
                            <m:t>𝑇𝑟𝑎𝑣𝑒𝑙</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e>
                          </m:d>
                        </m:oMath>
                      </m:oMathPara>
                    </a14:m>
                    <a:endParaRPr lang="en-GB" dirty="0">
                      <a:solidFill>
                        <a:schemeClr val="tx1"/>
                      </a:solidFill>
                    </a:endParaRPr>
                  </a:p>
                </p:txBody>
              </p:sp>
            </mc:Choice>
            <mc:Fallback xmlns="">
              <p:sp>
                <p:nvSpPr>
                  <p:cNvPr id="92" name="TextBox 91">
                    <a:extLst>
                      <a:ext uri="{FF2B5EF4-FFF2-40B4-BE49-F238E27FC236}">
                        <a16:creationId xmlns:a16="http://schemas.microsoft.com/office/drawing/2014/main" id="{16CDD410-72B1-6E42-99D2-D1B77854F204}"/>
                      </a:ext>
                    </a:extLst>
                  </p:cNvPr>
                  <p:cNvSpPr txBox="1">
                    <a:spLocks noRot="1" noChangeAspect="1" noMove="1" noResize="1" noEditPoints="1" noAdjustHandles="1" noChangeArrowheads="1" noChangeShapeType="1" noTextEdit="1"/>
                  </p:cNvSpPr>
                  <p:nvPr/>
                </p:nvSpPr>
                <p:spPr>
                  <a:xfrm>
                    <a:off x="2358910" y="4890630"/>
                    <a:ext cx="2165479" cy="715089"/>
                  </a:xfrm>
                  <a:prstGeom prst="roundRect">
                    <a:avLst/>
                  </a:prstGeom>
                  <a:blipFill>
                    <a:blip r:embed="rId15"/>
                    <a:stretch>
                      <a:fillRect/>
                    </a:stretch>
                  </a:blipFill>
                  <a:ln>
                    <a:solidFill>
                      <a:schemeClr val="tx1"/>
                    </a:solidFill>
                  </a:ln>
                </p:spPr>
                <p:txBody>
                  <a:bodyPr/>
                  <a:lstStyle/>
                  <a:p>
                    <a:r>
                      <a:rPr lang="en-GB">
                        <a:noFill/>
                      </a:rPr>
                      <a:t> </a:t>
                    </a:r>
                  </a:p>
                </p:txBody>
              </p:sp>
            </mc:Fallback>
          </mc:AlternateContent>
        </p:grpSp>
        <p:grpSp>
          <p:nvGrpSpPr>
            <p:cNvPr id="80" name="Group 79">
              <a:extLst>
                <a:ext uri="{FF2B5EF4-FFF2-40B4-BE49-F238E27FC236}">
                  <a16:creationId xmlns:a16="http://schemas.microsoft.com/office/drawing/2014/main" id="{3AC38611-7326-6149-9447-2E820F33342F}"/>
                </a:ext>
              </a:extLst>
            </p:cNvPr>
            <p:cNvGrpSpPr/>
            <p:nvPr/>
          </p:nvGrpSpPr>
          <p:grpSpPr>
            <a:xfrm>
              <a:off x="9722897" y="1663629"/>
              <a:ext cx="2148984" cy="871319"/>
              <a:chOff x="6515526" y="4890630"/>
              <a:chExt cx="2148984" cy="871319"/>
            </a:xfrm>
          </p:grpSpPr>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98DC6721-8AD1-2749-9EAC-B1893656450F}"/>
                      </a:ext>
                    </a:extLst>
                  </p:cNvPr>
                  <p:cNvSpPr txBox="1"/>
                  <p:nvPr/>
                </p:nvSpPr>
                <p:spPr>
                  <a:xfrm>
                    <a:off x="7476364"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3</m:t>
                              </m:r>
                            </m:sub>
                          </m:sSub>
                        </m:oMath>
                      </m:oMathPara>
                    </a14:m>
                    <a:endParaRPr lang="en-GB" sz="1400" dirty="0">
                      <a:solidFill>
                        <a:schemeClr val="tx1"/>
                      </a:solidFill>
                    </a:endParaRPr>
                  </a:p>
                </p:txBody>
              </p:sp>
            </mc:Choice>
            <mc:Fallback xmlns="">
              <p:sp>
                <p:nvSpPr>
                  <p:cNvPr id="89" name="TextBox 88">
                    <a:extLst>
                      <a:ext uri="{FF2B5EF4-FFF2-40B4-BE49-F238E27FC236}">
                        <a16:creationId xmlns:a16="http://schemas.microsoft.com/office/drawing/2014/main" id="{98DC6721-8AD1-2749-9EAC-B1893656450F}"/>
                      </a:ext>
                    </a:extLst>
                  </p:cNvPr>
                  <p:cNvSpPr txBox="1">
                    <a:spLocks noRot="1" noChangeAspect="1" noMove="1" noResize="1" noEditPoints="1" noAdjustHandles="1" noChangeArrowheads="1" noChangeShapeType="1" noTextEdit="1"/>
                  </p:cNvSpPr>
                  <p:nvPr/>
                </p:nvSpPr>
                <p:spPr>
                  <a:xfrm>
                    <a:off x="7476364" y="5546505"/>
                    <a:ext cx="227305" cy="215444"/>
                  </a:xfrm>
                  <a:prstGeom prst="rect">
                    <a:avLst/>
                  </a:prstGeom>
                  <a:blipFill>
                    <a:blip r:embed="rId16"/>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8B961F95-88AB-134A-BC0E-23B860C9B1A2}"/>
                      </a:ext>
                    </a:extLst>
                  </p:cNvPr>
                  <p:cNvSpPr txBox="1"/>
                  <p:nvPr/>
                </p:nvSpPr>
                <p:spPr>
                  <a:xfrm>
                    <a:off x="6515526" y="4890630"/>
                    <a:ext cx="2148984"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i="1" dirty="0">
                                  <a:solidFill>
                                    <a:schemeClr val="tx1"/>
                                  </a:solidFill>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de-DE" i="1" dirty="0">
                      <a:solidFill>
                        <a:schemeClr val="tx1"/>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chemeClr val="tx1"/>
                              </a:solidFill>
                              <a:latin typeface="Cambria Math" charset="0"/>
                            </a:rPr>
                            <m:t>𝑇𝑟𝑒𝑎𝑡</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i="1" dirty="0">
                                  <a:solidFill>
                                    <a:schemeClr val="tx1"/>
                                  </a:solidFill>
                                  <a:latin typeface="Cambria Math" charset="0"/>
                                </a:rPr>
                                <m:t>,</m:t>
                              </m:r>
                              <m:r>
                                <a:rPr lang="de-DE" i="1" dirty="0">
                                  <a:solidFill>
                                    <a:schemeClr val="tx1"/>
                                  </a:solidFill>
                                  <a:latin typeface="Cambria Math" panose="02040503050406030204" pitchFamily="18" charset="0"/>
                                </a:rPr>
                                <m:t>𝑀</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en-GB" dirty="0">
                      <a:solidFill>
                        <a:schemeClr val="tx1"/>
                      </a:solidFill>
                    </a:endParaRPr>
                  </a:p>
                </p:txBody>
              </p:sp>
            </mc:Choice>
            <mc:Fallback xmlns="">
              <p:sp>
                <p:nvSpPr>
                  <p:cNvPr id="90" name="TextBox 89">
                    <a:extLst>
                      <a:ext uri="{FF2B5EF4-FFF2-40B4-BE49-F238E27FC236}">
                        <a16:creationId xmlns:a16="http://schemas.microsoft.com/office/drawing/2014/main" id="{8B961F95-88AB-134A-BC0E-23B860C9B1A2}"/>
                      </a:ext>
                    </a:extLst>
                  </p:cNvPr>
                  <p:cNvSpPr txBox="1">
                    <a:spLocks noRot="1" noChangeAspect="1" noMove="1" noResize="1" noEditPoints="1" noAdjustHandles="1" noChangeArrowheads="1" noChangeShapeType="1" noTextEdit="1"/>
                  </p:cNvSpPr>
                  <p:nvPr/>
                </p:nvSpPr>
                <p:spPr>
                  <a:xfrm>
                    <a:off x="6515526" y="4890630"/>
                    <a:ext cx="2148984" cy="715089"/>
                  </a:xfrm>
                  <a:prstGeom prst="roundRect">
                    <a:avLst/>
                  </a:prstGeom>
                  <a:blipFill>
                    <a:blip r:embed="rId17"/>
                    <a:stretch>
                      <a:fillRect/>
                    </a:stretch>
                  </a:blipFill>
                  <a:ln>
                    <a:solidFill>
                      <a:schemeClr val="tx1"/>
                    </a:solidFill>
                  </a:ln>
                </p:spPr>
                <p:txBody>
                  <a:bodyPr/>
                  <a:lstStyle/>
                  <a:p>
                    <a:r>
                      <a:rPr lang="en-GB">
                        <a:noFill/>
                      </a:rPr>
                      <a:t> </a:t>
                    </a:r>
                  </a:p>
                </p:txBody>
              </p:sp>
            </mc:Fallback>
          </mc:AlternateContent>
        </p:grpSp>
        <p:grpSp>
          <p:nvGrpSpPr>
            <p:cNvPr id="81" name="Group 80">
              <a:extLst>
                <a:ext uri="{FF2B5EF4-FFF2-40B4-BE49-F238E27FC236}">
                  <a16:creationId xmlns:a16="http://schemas.microsoft.com/office/drawing/2014/main" id="{0212ED9A-0444-9A4E-9331-481B4C6B2F25}"/>
                </a:ext>
              </a:extLst>
            </p:cNvPr>
            <p:cNvGrpSpPr/>
            <p:nvPr/>
          </p:nvGrpSpPr>
          <p:grpSpPr>
            <a:xfrm>
              <a:off x="3793062" y="1663630"/>
              <a:ext cx="1874241" cy="871784"/>
              <a:chOff x="-1515811" y="4890630"/>
              <a:chExt cx="1874241" cy="871784"/>
            </a:xfrm>
          </p:grpSpPr>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CEF63F73-801D-244E-9572-87D5681A800B}"/>
                      </a:ext>
                    </a:extLst>
                  </p:cNvPr>
                  <p:cNvSpPr txBox="1"/>
                  <p:nvPr/>
                </p:nvSpPr>
                <p:spPr>
                  <a:xfrm>
                    <a:off x="-823350" y="5546970"/>
                    <a:ext cx="477182"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𝑔</m:t>
                              </m:r>
                            </m:e>
                            <m:sub>
                              <m:r>
                                <a:rPr lang="de-DE" sz="1400" i="1">
                                  <a:solidFill>
                                    <a:schemeClr val="tx1"/>
                                  </a:solidFill>
                                  <a:latin typeface="Cambria Math" panose="02040503050406030204" pitchFamily="18" charset="0"/>
                                </a:rPr>
                                <m:t>0</m:t>
                              </m:r>
                            </m:sub>
                          </m:sSub>
                          <m:r>
                            <a:rPr lang="de-DE" sz="1400" i="1">
                              <a:solidFill>
                                <a:schemeClr val="tx1"/>
                              </a:solidFill>
                              <a:latin typeface="Cambria Math" panose="02040503050406030204" pitchFamily="18" charset="0"/>
                            </a:rPr>
                            <m:t>,</m:t>
                          </m:r>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1</m:t>
                              </m:r>
                            </m:sub>
                          </m:sSub>
                        </m:oMath>
                      </m:oMathPara>
                    </a14:m>
                    <a:endParaRPr lang="en-GB" sz="1400" dirty="0">
                      <a:solidFill>
                        <a:schemeClr val="tx1"/>
                      </a:solidFill>
                    </a:endParaRPr>
                  </a:p>
                </p:txBody>
              </p:sp>
            </mc:Choice>
            <mc:Fallback xmlns="">
              <p:sp>
                <p:nvSpPr>
                  <p:cNvPr id="87" name="TextBox 86">
                    <a:extLst>
                      <a:ext uri="{FF2B5EF4-FFF2-40B4-BE49-F238E27FC236}">
                        <a16:creationId xmlns:a16="http://schemas.microsoft.com/office/drawing/2014/main" id="{CEF63F73-801D-244E-9572-87D5681A800B}"/>
                      </a:ext>
                    </a:extLst>
                  </p:cNvPr>
                  <p:cNvSpPr txBox="1">
                    <a:spLocks noRot="1" noChangeAspect="1" noMove="1" noResize="1" noEditPoints="1" noAdjustHandles="1" noChangeArrowheads="1" noChangeShapeType="1" noTextEdit="1"/>
                  </p:cNvSpPr>
                  <p:nvPr/>
                </p:nvSpPr>
                <p:spPr>
                  <a:xfrm>
                    <a:off x="-823350" y="5546970"/>
                    <a:ext cx="477182" cy="215444"/>
                  </a:xfrm>
                  <a:prstGeom prst="rect">
                    <a:avLst/>
                  </a:prstGeom>
                  <a:blipFill>
                    <a:blip r:embed="rId18"/>
                    <a:stretch>
                      <a:fillRect l="-13158"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254E7DE4-6DFB-DC43-B56D-60C640B159FB}"/>
                      </a:ext>
                    </a:extLst>
                  </p:cNvPr>
                  <p:cNvSpPr txBox="1"/>
                  <p:nvPr/>
                </p:nvSpPr>
                <p:spPr>
                  <a:xfrm>
                    <a:off x="-1515811" y="4890630"/>
                    <a:ext cx="1874241"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b="0" i="1" dirty="0" smtClean="0">
                                  <a:solidFill>
                                    <a:schemeClr val="tx1"/>
                                  </a:solidFill>
                                  <a:latin typeface="Cambria Math" panose="02040503050406030204" pitchFamily="18" charset="0"/>
                                </a:rPr>
                              </m:ctrlPr>
                            </m:dPr>
                            <m:e>
                              <m:r>
                                <a:rPr lang="de-DE" b="0"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 </m:t>
                          </m:r>
                          <m:r>
                            <a:rPr lang="de-DE" b="0" i="1" dirty="0" smtClean="0">
                              <a:solidFill>
                                <a:schemeClr val="tx1"/>
                              </a:solidFill>
                              <a:latin typeface="Cambria Math" panose="02040503050406030204" pitchFamily="18" charset="0"/>
                            </a:rPr>
                            <m:t>𝐴𝑐𝑐</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𝐼</m:t>
                              </m:r>
                            </m:e>
                          </m:d>
                        </m:oMath>
                      </m:oMathPara>
                    </a14:m>
                    <a:endParaRPr lang="de-DE" i="1" dirty="0">
                      <a:solidFill>
                        <a:schemeClr val="tx1"/>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tx1"/>
                              </a:solidFill>
                              <a:latin typeface="Cambria Math" panose="02040503050406030204" pitchFamily="18" charset="0"/>
                            </a:rPr>
                            <m:t>𝑁𝑎𝑡</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𝐷</m:t>
                              </m:r>
                            </m:e>
                          </m:d>
                        </m:oMath>
                      </m:oMathPara>
                    </a14:m>
                    <a:endParaRPr lang="en-GB" dirty="0">
                      <a:solidFill>
                        <a:schemeClr val="tx1"/>
                      </a:solidFill>
                    </a:endParaRPr>
                  </a:p>
                </p:txBody>
              </p:sp>
            </mc:Choice>
            <mc:Fallback xmlns="">
              <p:sp>
                <p:nvSpPr>
                  <p:cNvPr id="88" name="TextBox 87">
                    <a:extLst>
                      <a:ext uri="{FF2B5EF4-FFF2-40B4-BE49-F238E27FC236}">
                        <a16:creationId xmlns:a16="http://schemas.microsoft.com/office/drawing/2014/main" id="{254E7DE4-6DFB-DC43-B56D-60C640B159FB}"/>
                      </a:ext>
                    </a:extLst>
                  </p:cNvPr>
                  <p:cNvSpPr txBox="1">
                    <a:spLocks noRot="1" noChangeAspect="1" noMove="1" noResize="1" noEditPoints="1" noAdjustHandles="1" noChangeArrowheads="1" noChangeShapeType="1" noTextEdit="1"/>
                  </p:cNvSpPr>
                  <p:nvPr/>
                </p:nvSpPr>
                <p:spPr>
                  <a:xfrm>
                    <a:off x="-1515811" y="4890630"/>
                    <a:ext cx="1874241" cy="715089"/>
                  </a:xfrm>
                  <a:prstGeom prst="roundRect">
                    <a:avLst/>
                  </a:prstGeom>
                  <a:blipFill>
                    <a:blip r:embed="rId19"/>
                    <a:stretch>
                      <a:fillRect/>
                    </a:stretch>
                  </a:blipFill>
                  <a:ln>
                    <a:solidFill>
                      <a:schemeClr val="tx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BD10FED0-EA17-DB41-95DB-3E6EE54DC72A}"/>
                    </a:ext>
                  </a:extLst>
                </p:cNvPr>
                <p:cNvSpPr/>
                <p:nvPr/>
              </p:nvSpPr>
              <p:spPr>
                <a:xfrm>
                  <a:off x="5631298" y="1985499"/>
                  <a:ext cx="10690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d>
                          <m:dPr>
                            <m:ctrlPr>
                              <a:rPr lang="de-DE" i="1" dirty="0">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oMath>
                    </m:oMathPara>
                  </a14:m>
                  <a:endParaRPr lang="en-GB" dirty="0">
                    <a:solidFill>
                      <a:schemeClr val="tx1"/>
                    </a:solidFill>
                  </a:endParaRPr>
                </a:p>
              </p:txBody>
            </p:sp>
          </mc:Choice>
          <mc:Fallback xmlns="">
            <p:sp>
              <p:nvSpPr>
                <p:cNvPr id="82" name="Rectangle 81">
                  <a:extLst>
                    <a:ext uri="{FF2B5EF4-FFF2-40B4-BE49-F238E27FC236}">
                      <a16:creationId xmlns:a16="http://schemas.microsoft.com/office/drawing/2014/main" id="{BD10FED0-EA17-DB41-95DB-3E6EE54DC72A}"/>
                    </a:ext>
                  </a:extLst>
                </p:cNvPr>
                <p:cNvSpPr>
                  <a:spLocks noRot="1" noChangeAspect="1" noMove="1" noResize="1" noEditPoints="1" noAdjustHandles="1" noChangeArrowheads="1" noChangeShapeType="1" noTextEdit="1"/>
                </p:cNvSpPr>
                <p:nvPr/>
              </p:nvSpPr>
              <p:spPr>
                <a:xfrm>
                  <a:off x="5631298" y="1985499"/>
                  <a:ext cx="1069075" cy="369332"/>
                </a:xfrm>
                <a:prstGeom prst="rect">
                  <a:avLst/>
                </a:prstGeom>
                <a:blipFill>
                  <a:blip r:embed="rId2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AD136089-CE82-4347-98F1-CB62C7BC4485}"/>
                    </a:ext>
                  </a:extLst>
                </p:cNvPr>
                <p:cNvSpPr/>
                <p:nvPr/>
              </p:nvSpPr>
              <p:spPr>
                <a:xfrm>
                  <a:off x="8635760" y="1969819"/>
                  <a:ext cx="125848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d>
                          <m:dPr>
                            <m:ctrlPr>
                              <a:rPr lang="de-DE" b="0" i="1" smtClean="0">
                                <a:solidFill>
                                  <a:schemeClr val="tx1"/>
                                </a:solidFill>
                                <a:latin typeface="Cambria Math" panose="02040503050406030204" pitchFamily="18" charset="0"/>
                              </a:rPr>
                            </m:ctrlPr>
                          </m:dPr>
                          <m:e>
                            <m:r>
                              <a:rPr lang="de-DE" b="0" i="1" smtClean="0">
                                <a:solidFill>
                                  <a:schemeClr val="accent1"/>
                                </a:solidFill>
                                <a:latin typeface="Cambria Math" panose="02040503050406030204" pitchFamily="18" charset="0"/>
                              </a:rPr>
                              <m:t>𝐸</m:t>
                            </m:r>
                          </m:e>
                        </m:d>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r>
                              <a:rPr lang="de-DE" b="0" i="1" smtClean="0">
                                <a:solidFill>
                                  <a:schemeClr val="tx1"/>
                                </a:solidFill>
                                <a:latin typeface="Cambria Math" panose="02040503050406030204" pitchFamily="18" charset="0"/>
                              </a:rPr>
                              <m:t>,</m:t>
                            </m:r>
                            <m:r>
                              <a:rPr lang="de-DE" b="0" i="1" smtClean="0">
                                <a:solidFill>
                                  <a:schemeClr val="accent1"/>
                                </a:solidFill>
                                <a:latin typeface="Cambria Math" panose="02040503050406030204" pitchFamily="18" charset="0"/>
                              </a:rPr>
                              <m:t>𝐸</m:t>
                            </m:r>
                          </m:e>
                        </m:d>
                      </m:oMath>
                    </m:oMathPara>
                  </a14:m>
                  <a:endParaRPr lang="de-DE" dirty="0">
                    <a:solidFill>
                      <a:schemeClr val="tx1"/>
                    </a:solidFill>
                  </a:endParaRPr>
                </a:p>
              </p:txBody>
            </p:sp>
          </mc:Choice>
          <mc:Fallback xmlns="">
            <p:sp>
              <p:nvSpPr>
                <p:cNvPr id="83" name="Rectangle 82">
                  <a:extLst>
                    <a:ext uri="{FF2B5EF4-FFF2-40B4-BE49-F238E27FC236}">
                      <a16:creationId xmlns:a16="http://schemas.microsoft.com/office/drawing/2014/main" id="{AD136089-CE82-4347-98F1-CB62C7BC4485}"/>
                    </a:ext>
                  </a:extLst>
                </p:cNvPr>
                <p:cNvSpPr>
                  <a:spLocks noRot="1" noChangeAspect="1" noMove="1" noResize="1" noEditPoints="1" noAdjustHandles="1" noChangeArrowheads="1" noChangeShapeType="1" noTextEdit="1"/>
                </p:cNvSpPr>
                <p:nvPr/>
              </p:nvSpPr>
              <p:spPr>
                <a:xfrm>
                  <a:off x="8635760" y="1969819"/>
                  <a:ext cx="1258486" cy="646331"/>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4E4126E4-1351-4841-AE8B-83D73E308DDC}"/>
                    </a:ext>
                  </a:extLst>
                </p:cNvPr>
                <p:cNvSpPr txBox="1"/>
                <p:nvPr/>
              </p:nvSpPr>
              <p:spPr>
                <a:xfrm rot="5400000">
                  <a:off x="5381316" y="2097047"/>
                  <a:ext cx="270879" cy="295377"/>
                </a:xfrm>
                <a:prstGeom prst="round1Rect">
                  <a:avLst>
                    <a:gd name="adj" fmla="val 3886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84" name="TextBox 83">
                  <a:extLst>
                    <a:ext uri="{FF2B5EF4-FFF2-40B4-BE49-F238E27FC236}">
                      <a16:creationId xmlns:a16="http://schemas.microsoft.com/office/drawing/2014/main" id="{4E4126E4-1351-4841-AE8B-83D73E308DDC}"/>
                    </a:ext>
                  </a:extLst>
                </p:cNvPr>
                <p:cNvSpPr txBox="1">
                  <a:spLocks noRot="1" noChangeAspect="1" noMove="1" noResize="1" noEditPoints="1" noAdjustHandles="1" noChangeArrowheads="1" noChangeShapeType="1" noTextEdit="1"/>
                </p:cNvSpPr>
                <p:nvPr/>
              </p:nvSpPr>
              <p:spPr>
                <a:xfrm rot="5400000">
                  <a:off x="5381316" y="2097047"/>
                  <a:ext cx="270879" cy="295377"/>
                </a:xfrm>
                <a:prstGeom prst="round1Rect">
                  <a:avLst>
                    <a:gd name="adj" fmla="val 38863"/>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6EE56E04-2842-6244-BD86-75B64E6FCCC7}"/>
                    </a:ext>
                  </a:extLst>
                </p:cNvPr>
                <p:cNvSpPr txBox="1"/>
                <p:nvPr/>
              </p:nvSpPr>
              <p:spPr>
                <a:xfrm rot="5400000">
                  <a:off x="8500319" y="2097047"/>
                  <a:ext cx="270879" cy="295377"/>
                </a:xfrm>
                <a:prstGeom prst="round1Rect">
                  <a:avLst>
                    <a:gd name="adj" fmla="val 3545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85" name="TextBox 84">
                  <a:extLst>
                    <a:ext uri="{FF2B5EF4-FFF2-40B4-BE49-F238E27FC236}">
                      <a16:creationId xmlns:a16="http://schemas.microsoft.com/office/drawing/2014/main" id="{6EE56E04-2842-6244-BD86-75B64E6FCCC7}"/>
                    </a:ext>
                  </a:extLst>
                </p:cNvPr>
                <p:cNvSpPr txBox="1">
                  <a:spLocks noRot="1" noChangeAspect="1" noMove="1" noResize="1" noEditPoints="1" noAdjustHandles="1" noChangeArrowheads="1" noChangeShapeType="1" noTextEdit="1"/>
                </p:cNvSpPr>
                <p:nvPr/>
              </p:nvSpPr>
              <p:spPr>
                <a:xfrm rot="5400000">
                  <a:off x="8500319" y="2097047"/>
                  <a:ext cx="270879" cy="295377"/>
                </a:xfrm>
                <a:prstGeom prst="round1Rect">
                  <a:avLst>
                    <a:gd name="adj" fmla="val 35453"/>
                  </a:avLst>
                </a:prstGeom>
                <a:blipFill>
                  <a:blip r:embed="rId2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69E1D986-0172-FE47-A6AD-2D671CEAAFA0}"/>
                    </a:ext>
                  </a:extLst>
                </p:cNvPr>
                <p:cNvSpPr txBox="1"/>
                <p:nvPr/>
              </p:nvSpPr>
              <p:spPr>
                <a:xfrm rot="5400000">
                  <a:off x="11594529" y="2097047"/>
                  <a:ext cx="270879" cy="295377"/>
                </a:xfrm>
                <a:prstGeom prst="round1Rect">
                  <a:avLst>
                    <a:gd name="adj" fmla="val 37158"/>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86" name="TextBox 85">
                  <a:extLst>
                    <a:ext uri="{FF2B5EF4-FFF2-40B4-BE49-F238E27FC236}">
                      <a16:creationId xmlns:a16="http://schemas.microsoft.com/office/drawing/2014/main" id="{69E1D986-0172-FE47-A6AD-2D671CEAAFA0}"/>
                    </a:ext>
                  </a:extLst>
                </p:cNvPr>
                <p:cNvSpPr txBox="1">
                  <a:spLocks noRot="1" noChangeAspect="1" noMove="1" noResize="1" noEditPoints="1" noAdjustHandles="1" noChangeArrowheads="1" noChangeShapeType="1" noTextEdit="1"/>
                </p:cNvSpPr>
                <p:nvPr/>
              </p:nvSpPr>
              <p:spPr>
                <a:xfrm rot="5400000">
                  <a:off x="11594529" y="2097047"/>
                  <a:ext cx="270879" cy="295377"/>
                </a:xfrm>
                <a:prstGeom prst="round1Rect">
                  <a:avLst>
                    <a:gd name="adj" fmla="val 37158"/>
                  </a:avLst>
                </a:prstGeom>
                <a:blipFill>
                  <a:blip r:embed="rId24"/>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8432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0" grpId="1"/>
      <p:bldP spid="31" grpId="0"/>
      <p:bldP spid="32" grpId="0"/>
      <p:bldP spid="33" grpId="0"/>
      <p:bldP spid="34" grpId="0"/>
      <p:bldP spid="35" grpId="0"/>
      <p:bldP spid="35" grpId="1"/>
      <p:bldP spid="36" grpId="0"/>
      <p:bldP spid="37" grpId="0"/>
      <p:bldP spid="4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845F-FED0-4C42-A5F8-4CA5E71AEB07}"/>
              </a:ext>
            </a:extLst>
          </p:cNvPr>
          <p:cNvSpPr>
            <a:spLocks noGrp="1"/>
          </p:cNvSpPr>
          <p:nvPr>
            <p:ph type="title"/>
          </p:nvPr>
        </p:nvSpPr>
        <p:spPr/>
        <p:txBody>
          <a:bodyPr/>
          <a:lstStyle/>
          <a:p>
            <a:r>
              <a:rPr lang="en-GB" dirty="0"/>
              <a:t>Conditions on Groundings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EDF7C1-DA57-D540-92A9-6768867EF270}"/>
                  </a:ext>
                </a:extLst>
              </p:cNvPr>
              <p:cNvSpPr>
                <a:spLocks noGrp="1"/>
              </p:cNvSpPr>
              <p:nvPr>
                <p:ph idx="1"/>
              </p:nvPr>
            </p:nvSpPr>
            <p:spPr/>
            <p:txBody>
              <a:bodyPr>
                <a:normAutofit/>
              </a:bodyPr>
              <a:lstStyle/>
              <a:p>
                <a:r>
                  <a:rPr lang="en-GB" dirty="0"/>
                  <a:t>Problem with Cond. 1 induced using count conversions on logical variables </a:t>
                </a:r>
                <a14:m>
                  <m:oMath xmlns:m="http://schemas.openxmlformats.org/officeDocument/2006/math">
                    <m:r>
                      <a:rPr lang="en-GB" i="1">
                        <a:solidFill>
                          <a:schemeClr val="tx1"/>
                        </a:solidFill>
                        <a:latin typeface="Cambria Math" panose="02040503050406030204" pitchFamily="18" charset="0"/>
                      </a:rPr>
                      <m:t>𝑙𝑣</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𝑆</m:t>
                        </m:r>
                      </m:e>
                    </m:d>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𝑙𝑣</m:t>
                    </m:r>
                    <m:d>
                      <m:dPr>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𝐴</m:t>
                        </m:r>
                      </m:e>
                    </m:d>
                  </m:oMath>
                </a14:m>
                <a:r>
                  <a:rPr lang="en-GB" dirty="0">
                    <a:solidFill>
                      <a:schemeClr val="tx1"/>
                    </a:solidFill>
                  </a:rPr>
                  <a:t>:</a:t>
                </a:r>
                <a:endParaRPr lang="en-GB" dirty="0"/>
              </a:p>
              <a:p>
                <a:pPr lvl="1"/>
                <a:r>
                  <a:rPr lang="en-GB" dirty="0"/>
                  <a:t>Logical variables that were previously not counted are now counted</a:t>
                </a:r>
              </a:p>
              <a:p>
                <a:pPr lvl="1"/>
                <a:r>
                  <a:rPr lang="en-GB" dirty="0"/>
                  <a:t>All receiving parclusters need to be able to handle counted versions, which needs to be checked</a:t>
                </a:r>
              </a:p>
              <a:p>
                <a:pPr lvl="2"/>
                <a:r>
                  <a:rPr lang="en-GB" dirty="0"/>
                  <a:t>If newly counted logical variable arrives at parcluster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𝑪</m:t>
                        </m:r>
                      </m:e>
                      <m:sub>
                        <m:r>
                          <a:rPr lang="de-DE" b="0" i="1" dirty="0" smtClean="0">
                            <a:latin typeface="Cambria Math" panose="02040503050406030204" pitchFamily="18" charset="0"/>
                          </a:rPr>
                          <m:t>𝑘</m:t>
                        </m:r>
                      </m:sub>
                    </m:sSub>
                  </m:oMath>
                </a14:m>
                <a:r>
                  <a:rPr lang="en-GB" dirty="0"/>
                  <a:t>, it has to be </a:t>
                </a:r>
                <a:r>
                  <a:rPr lang="en-GB" dirty="0">
                    <a:solidFill>
                      <a:srgbClr val="7030A0"/>
                    </a:solidFill>
                  </a:rPr>
                  <a:t>countable in </a:t>
                </a:r>
                <a14:m>
                  <m:oMath xmlns:m="http://schemas.openxmlformats.org/officeDocument/2006/math">
                    <m:sSub>
                      <m:sSubPr>
                        <m:ctrlPr>
                          <a:rPr lang="de-DE" b="0" i="1" dirty="0" smtClean="0">
                            <a:solidFill>
                              <a:srgbClr val="7030A0"/>
                            </a:solidFill>
                            <a:latin typeface="Cambria Math" panose="02040503050406030204" pitchFamily="18" charset="0"/>
                          </a:rPr>
                        </m:ctrlPr>
                      </m:sSubPr>
                      <m:e>
                        <m:r>
                          <a:rPr lang="en-GB" i="1" dirty="0" smtClean="0">
                            <a:solidFill>
                              <a:srgbClr val="7030A0"/>
                            </a:solidFill>
                            <a:latin typeface="Cambria Math" panose="02040503050406030204" pitchFamily="18" charset="0"/>
                          </a:rPr>
                          <m:t>𝐺</m:t>
                        </m:r>
                      </m:e>
                      <m:sub>
                        <m:r>
                          <a:rPr lang="de-DE" b="0" i="1" dirty="0" smtClean="0">
                            <a:solidFill>
                              <a:srgbClr val="7030A0"/>
                            </a:solidFill>
                            <a:latin typeface="Cambria Math" panose="02040503050406030204" pitchFamily="18" charset="0"/>
                          </a:rPr>
                          <m:t>𝑘</m:t>
                        </m:r>
                      </m:sub>
                    </m:sSub>
                  </m:oMath>
                </a14:m>
                <a:r>
                  <a:rPr lang="en-GB" dirty="0">
                    <a:solidFill>
                      <a:srgbClr val="7030A0"/>
                    </a:solidFill>
                  </a:rPr>
                  <a:t> </a:t>
                </a:r>
                <a:r>
                  <a:rPr lang="en-GB" dirty="0"/>
                  <a:t>as well (Cond. 3)</a:t>
                </a:r>
              </a:p>
              <a:p>
                <a:pPr lvl="3"/>
                <a:r>
                  <a:rPr lang="en-GB" dirty="0"/>
                  <a:t>For further calculations, since they refer to the same set of randvars, they have to occur in the same form, i.e., at one point the logical variable has to be counted in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𝐺</m:t>
                        </m:r>
                      </m:e>
                      <m:sub>
                        <m:r>
                          <a:rPr lang="de-DE" i="1" dirty="0">
                            <a:latin typeface="Cambria Math" panose="02040503050406030204" pitchFamily="18" charset="0"/>
                          </a:rPr>
                          <m:t>𝑘</m:t>
                        </m:r>
                      </m:sub>
                    </m:sSub>
                  </m:oMath>
                </a14:m>
                <a:r>
                  <a:rPr lang="en-GB" dirty="0"/>
                  <a:t> as well</a:t>
                </a:r>
              </a:p>
            </p:txBody>
          </p:sp>
        </mc:Choice>
        <mc:Fallback xmlns="">
          <p:sp>
            <p:nvSpPr>
              <p:cNvPr id="3" name="Content Placeholder 2">
                <a:extLst>
                  <a:ext uri="{FF2B5EF4-FFF2-40B4-BE49-F238E27FC236}">
                    <a16:creationId xmlns:a16="http://schemas.microsoft.com/office/drawing/2014/main" id="{27EDF7C1-DA57-D540-92A9-6768867EF270}"/>
                  </a:ext>
                </a:extLst>
              </p:cNvPr>
              <p:cNvSpPr>
                <a:spLocks noGrp="1" noRot="1" noChangeAspect="1" noMove="1" noResize="1" noEditPoints="1" noAdjustHandles="1" noChangeArrowheads="1" noChangeShapeType="1" noTextEdit="1"/>
              </p:cNvSpPr>
              <p:nvPr>
                <p:ph idx="1"/>
              </p:nvPr>
            </p:nvSpPr>
            <p:spPr>
              <a:blipFill>
                <a:blip r:embed="rId2"/>
                <a:stretch>
                  <a:fillRect l="-1436" t="-2687" r="-22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4670DC7-5882-494D-84A3-EB82D808720B}"/>
              </a:ext>
            </a:extLst>
          </p:cNvPr>
          <p:cNvSpPr>
            <a:spLocks noGrp="1"/>
          </p:cNvSpPr>
          <p:nvPr>
            <p:ph type="sldNum" sz="quarter" idx="4"/>
          </p:nvPr>
        </p:nvSpPr>
        <p:spPr/>
        <p:txBody>
          <a:bodyPr/>
          <a:lstStyle/>
          <a:p>
            <a:fld id="{67C9959E-8E6B-B04C-9955-EA096F41CA7A}" type="slidenum">
              <a:rPr lang="en-GB" smtClean="0"/>
              <a:t>72</a:t>
            </a:fld>
            <a:endParaRPr lang="en-GB"/>
          </a:p>
        </p:txBody>
      </p:sp>
      <p:sp>
        <p:nvSpPr>
          <p:cNvPr id="31" name="Date Placeholder 30">
            <a:extLst>
              <a:ext uri="{FF2B5EF4-FFF2-40B4-BE49-F238E27FC236}">
                <a16:creationId xmlns:a16="http://schemas.microsoft.com/office/drawing/2014/main" id="{D94F498D-8786-9444-91FB-405CE6047ADF}"/>
              </a:ext>
            </a:extLst>
          </p:cNvPr>
          <p:cNvSpPr>
            <a:spLocks noGrp="1"/>
          </p:cNvSpPr>
          <p:nvPr>
            <p:ph type="dt" sz="half" idx="2"/>
          </p:nvPr>
        </p:nvSpPr>
        <p:spPr/>
        <p:txBody>
          <a:bodyPr/>
          <a:lstStyle/>
          <a:p>
            <a:r>
              <a:rPr lang="en-GB"/>
              <a:t>Exact Inference: LJT</a:t>
            </a:r>
            <a:endParaRPr lang="en-US" dirty="0"/>
          </a:p>
        </p:txBody>
      </p:sp>
      <p:sp>
        <p:nvSpPr>
          <p:cNvPr id="38" name="Footer Placeholder 37">
            <a:extLst>
              <a:ext uri="{FF2B5EF4-FFF2-40B4-BE49-F238E27FC236}">
                <a16:creationId xmlns:a16="http://schemas.microsoft.com/office/drawing/2014/main" id="{401063D0-7BD5-2F43-BCD3-9298E0DFA428}"/>
              </a:ext>
            </a:extLst>
          </p:cNvPr>
          <p:cNvSpPr>
            <a:spLocks noGrp="1"/>
          </p:cNvSpPr>
          <p:nvPr>
            <p:ph type="ftr" sz="quarter" idx="3"/>
          </p:nvPr>
        </p:nvSpPr>
        <p:spPr/>
        <p:txBody>
          <a:bodyPr/>
          <a:lstStyle/>
          <a:p>
            <a:r>
              <a:rPr lang="en-GB"/>
              <a:t>T. Braun - StaRAI</a:t>
            </a:r>
          </a:p>
        </p:txBody>
      </p:sp>
      <p:grpSp>
        <p:nvGrpSpPr>
          <p:cNvPr id="121" name="Group 120">
            <a:extLst>
              <a:ext uri="{FF2B5EF4-FFF2-40B4-BE49-F238E27FC236}">
                <a16:creationId xmlns:a16="http://schemas.microsoft.com/office/drawing/2014/main" id="{D1335B71-A70B-AE4F-ACD2-4E21F0712121}"/>
              </a:ext>
            </a:extLst>
          </p:cNvPr>
          <p:cNvGrpSpPr/>
          <p:nvPr/>
        </p:nvGrpSpPr>
        <p:grpSpPr>
          <a:xfrm>
            <a:off x="4576745" y="3925927"/>
            <a:ext cx="6288313" cy="952521"/>
            <a:chOff x="5589344" y="1663629"/>
            <a:chExt cx="6288313" cy="952521"/>
          </a:xfrm>
        </p:grpSpPr>
        <p:cxnSp>
          <p:nvCxnSpPr>
            <p:cNvPr id="122" name="Straight Connector 121">
              <a:extLst>
                <a:ext uri="{FF2B5EF4-FFF2-40B4-BE49-F238E27FC236}">
                  <a16:creationId xmlns:a16="http://schemas.microsoft.com/office/drawing/2014/main" id="{97D340C6-C5F7-D54D-9667-4400B5CFE5EF}"/>
                </a:ext>
              </a:extLst>
            </p:cNvPr>
            <p:cNvCxnSpPr>
              <a:cxnSpLocks/>
              <a:stCxn id="133" idx="3"/>
              <a:endCxn id="137"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33DEC25-E524-3A45-B677-88898F00E993}"/>
                </a:ext>
              </a:extLst>
            </p:cNvPr>
            <p:cNvCxnSpPr>
              <a:cxnSpLocks/>
              <a:stCxn id="137" idx="3"/>
              <a:endCxn id="135"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80BCF96F-CF60-4C43-985A-6668CCCA500B}"/>
                </a:ext>
              </a:extLst>
            </p:cNvPr>
            <p:cNvGrpSpPr/>
            <p:nvPr/>
          </p:nvGrpSpPr>
          <p:grpSpPr>
            <a:xfrm>
              <a:off x="7893400" y="1663629"/>
              <a:ext cx="1631714" cy="877611"/>
              <a:chOff x="3627257" y="4890630"/>
              <a:chExt cx="1631714" cy="877611"/>
            </a:xfrm>
          </p:grpSpPr>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128845A9-6250-1C45-B78E-0D202A3BEB5D}"/>
                      </a:ext>
                    </a:extLst>
                  </p:cNvPr>
                  <p:cNvSpPr txBox="1"/>
                  <p:nvPr/>
                </p:nvSpPr>
                <p:spPr>
                  <a:xfrm>
                    <a:off x="4335520" y="5552797"/>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2</m:t>
                              </m:r>
                            </m:sub>
                          </m:sSub>
                        </m:oMath>
                      </m:oMathPara>
                    </a14:m>
                    <a:endParaRPr lang="en-GB" sz="1400" dirty="0">
                      <a:solidFill>
                        <a:schemeClr val="tx1"/>
                      </a:solidFill>
                    </a:endParaRPr>
                  </a:p>
                </p:txBody>
              </p:sp>
            </mc:Choice>
            <mc:Fallback xmlns="">
              <p:sp>
                <p:nvSpPr>
                  <p:cNvPr id="136" name="TextBox 135">
                    <a:extLst>
                      <a:ext uri="{FF2B5EF4-FFF2-40B4-BE49-F238E27FC236}">
                        <a16:creationId xmlns:a16="http://schemas.microsoft.com/office/drawing/2014/main" id="{128845A9-6250-1C45-B78E-0D202A3BEB5D}"/>
                      </a:ext>
                    </a:extLst>
                  </p:cNvPr>
                  <p:cNvSpPr txBox="1">
                    <a:spLocks noRot="1" noChangeAspect="1" noMove="1" noResize="1" noEditPoints="1" noAdjustHandles="1" noChangeArrowheads="1" noChangeShapeType="1" noTextEdit="1"/>
                  </p:cNvSpPr>
                  <p:nvPr/>
                </p:nvSpPr>
                <p:spPr>
                  <a:xfrm>
                    <a:off x="4335520" y="5552797"/>
                    <a:ext cx="227305" cy="215444"/>
                  </a:xfrm>
                  <a:prstGeom prst="rect">
                    <a:avLst/>
                  </a:prstGeom>
                  <a:blipFill>
                    <a:blip r:embed="rId3"/>
                    <a:stretch>
                      <a:fillRect l="-27778"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7E8E6781-00CD-F548-99D1-AD5C12656605}"/>
                      </a:ext>
                    </a:extLst>
                  </p:cNvPr>
                  <p:cNvSpPr txBox="1"/>
                  <p:nvPr/>
                </p:nvSpPr>
                <p:spPr>
                  <a:xfrm>
                    <a:off x="3627257" y="4890630"/>
                    <a:ext cx="1631714"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r>
                            <a:rPr lang="en-GB" i="1" dirty="0" smtClean="0">
                              <a:solidFill>
                                <a:schemeClr val="tx1"/>
                              </a:solidFill>
                              <a:latin typeface="Cambria Math" charset="0"/>
                            </a:rPr>
                            <m:t> </m:t>
                          </m:r>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e>
                          </m:d>
                        </m:oMath>
                      </m:oMathPara>
                    </a14:m>
                    <a:endParaRPr lang="de-DE" i="1" dirty="0">
                      <a:solidFill>
                        <a:schemeClr val="tx1"/>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solidFill>
                              <a:latin typeface="Cambria Math" charset="0"/>
                            </a:rPr>
                            <m:t>𝑇𝑟𝑎𝑣𝑒𝑙</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e>
                          </m:d>
                        </m:oMath>
                      </m:oMathPara>
                    </a14:m>
                    <a:endParaRPr lang="en-GB" dirty="0">
                      <a:solidFill>
                        <a:schemeClr val="tx1"/>
                      </a:solidFill>
                    </a:endParaRPr>
                  </a:p>
                </p:txBody>
              </p:sp>
            </mc:Choice>
            <mc:Fallback xmlns="">
              <p:sp>
                <p:nvSpPr>
                  <p:cNvPr id="137" name="TextBox 136">
                    <a:extLst>
                      <a:ext uri="{FF2B5EF4-FFF2-40B4-BE49-F238E27FC236}">
                        <a16:creationId xmlns:a16="http://schemas.microsoft.com/office/drawing/2014/main" id="{7E8E6781-00CD-F548-99D1-AD5C12656605}"/>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4"/>
                    <a:stretch>
                      <a:fillRect/>
                    </a:stretch>
                  </a:blipFill>
                  <a:ln>
                    <a:solidFill>
                      <a:schemeClr val="tx1"/>
                    </a:solidFill>
                  </a:ln>
                </p:spPr>
                <p:txBody>
                  <a:bodyPr/>
                  <a:lstStyle/>
                  <a:p>
                    <a:r>
                      <a:rPr lang="en-GB">
                        <a:noFill/>
                      </a:rPr>
                      <a:t> </a:t>
                    </a:r>
                  </a:p>
                </p:txBody>
              </p:sp>
            </mc:Fallback>
          </mc:AlternateContent>
        </p:grpSp>
        <p:grpSp>
          <p:nvGrpSpPr>
            <p:cNvPr id="125" name="Group 124">
              <a:extLst>
                <a:ext uri="{FF2B5EF4-FFF2-40B4-BE49-F238E27FC236}">
                  <a16:creationId xmlns:a16="http://schemas.microsoft.com/office/drawing/2014/main" id="{8DAABD30-70B9-4841-BF3E-9967880077FD}"/>
                </a:ext>
              </a:extLst>
            </p:cNvPr>
            <p:cNvGrpSpPr/>
            <p:nvPr/>
          </p:nvGrpSpPr>
          <p:grpSpPr>
            <a:xfrm>
              <a:off x="10254802" y="1663629"/>
              <a:ext cx="1622190" cy="881149"/>
              <a:chOff x="7047431" y="4890630"/>
              <a:chExt cx="1622190" cy="881149"/>
            </a:xfrm>
          </p:grpSpPr>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A3BC1AFE-5A48-C246-8BE4-54B6EEF6FF19}"/>
                      </a:ext>
                    </a:extLst>
                  </p:cNvPr>
                  <p:cNvSpPr txBox="1"/>
                  <p:nvPr/>
                </p:nvSpPr>
                <p:spPr>
                  <a:xfrm>
                    <a:off x="7744872" y="555633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3</m:t>
                              </m:r>
                            </m:sub>
                          </m:sSub>
                        </m:oMath>
                      </m:oMathPara>
                    </a14:m>
                    <a:endParaRPr lang="en-GB" sz="1400" dirty="0">
                      <a:solidFill>
                        <a:schemeClr val="tx1"/>
                      </a:solidFill>
                    </a:endParaRPr>
                  </a:p>
                </p:txBody>
              </p:sp>
            </mc:Choice>
            <mc:Fallback xmlns="">
              <p:sp>
                <p:nvSpPr>
                  <p:cNvPr id="134" name="TextBox 133">
                    <a:extLst>
                      <a:ext uri="{FF2B5EF4-FFF2-40B4-BE49-F238E27FC236}">
                        <a16:creationId xmlns:a16="http://schemas.microsoft.com/office/drawing/2014/main" id="{A3BC1AFE-5A48-C246-8BE4-54B6EEF6FF19}"/>
                      </a:ext>
                    </a:extLst>
                  </p:cNvPr>
                  <p:cNvSpPr txBox="1">
                    <a:spLocks noRot="1" noChangeAspect="1" noMove="1" noResize="1" noEditPoints="1" noAdjustHandles="1" noChangeArrowheads="1" noChangeShapeType="1" noTextEdit="1"/>
                  </p:cNvSpPr>
                  <p:nvPr/>
                </p:nvSpPr>
                <p:spPr>
                  <a:xfrm>
                    <a:off x="7744872" y="5556335"/>
                    <a:ext cx="227305" cy="215444"/>
                  </a:xfrm>
                  <a:prstGeom prst="rect">
                    <a:avLst/>
                  </a:prstGeom>
                  <a:blipFill>
                    <a:blip r:embed="rId5"/>
                    <a:stretch>
                      <a:fillRect l="-26316"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7279EF78-CC56-9547-8D6C-6829C82FDC28}"/>
                      </a:ext>
                    </a:extLst>
                  </p:cNvPr>
                  <p:cNvSpPr txBox="1"/>
                  <p:nvPr/>
                </p:nvSpPr>
                <p:spPr>
                  <a:xfrm>
                    <a:off x="7047431" y="4890630"/>
                    <a:ext cx="1622190"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r>
                            <a:rPr lang="en-GB" i="1" dirty="0" smtClean="0">
                              <a:solidFill>
                                <a:schemeClr val="tx1"/>
                              </a:solidFill>
                              <a:latin typeface="Cambria Math" charset="0"/>
                            </a:rPr>
                            <m:t> </m:t>
                          </m:r>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oMath>
                      </m:oMathPara>
                    </a14:m>
                    <a:endParaRPr lang="de-DE" i="1" dirty="0">
                      <a:solidFill>
                        <a:schemeClr val="tx1"/>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chemeClr val="tx1"/>
                              </a:solidFill>
                              <a:latin typeface="Cambria Math" charset="0"/>
                            </a:rPr>
                            <m:t>𝑇𝑟𝑒𝑎𝑡</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i="1" dirty="0">
                                  <a:solidFill>
                                    <a:schemeClr val="tx1"/>
                                  </a:solidFill>
                                  <a:latin typeface="Cambria Math" charset="0"/>
                                </a:rPr>
                                <m:t>,</m:t>
                              </m:r>
                              <m:r>
                                <a:rPr lang="de-DE" i="1" dirty="0">
                                  <a:solidFill>
                                    <a:schemeClr val="tx1"/>
                                  </a:solidFill>
                                  <a:latin typeface="Cambria Math" panose="02040503050406030204" pitchFamily="18" charset="0"/>
                                </a:rPr>
                                <m:t>𝑀</m:t>
                              </m:r>
                            </m:e>
                          </m:d>
                          <m:r>
                            <a:rPr lang="de-DE" b="0" i="1" dirty="0" smtClean="0">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135" name="TextBox 134">
                    <a:extLst>
                      <a:ext uri="{FF2B5EF4-FFF2-40B4-BE49-F238E27FC236}">
                        <a16:creationId xmlns:a16="http://schemas.microsoft.com/office/drawing/2014/main" id="{7279EF78-CC56-9547-8D6C-6829C82FDC28}"/>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6"/>
                    <a:stretch>
                      <a:fillRect b="-1724"/>
                    </a:stretch>
                  </a:blipFill>
                  <a:ln>
                    <a:solidFill>
                      <a:schemeClr val="tx1"/>
                    </a:solidFill>
                  </a:ln>
                </p:spPr>
                <p:txBody>
                  <a:bodyPr/>
                  <a:lstStyle/>
                  <a:p>
                    <a:r>
                      <a:rPr lang="en-GB">
                        <a:noFill/>
                      </a:rPr>
                      <a:t> </a:t>
                    </a:r>
                  </a:p>
                </p:txBody>
              </p:sp>
            </mc:Fallback>
          </mc:AlternateContent>
        </p:grpSp>
        <p:grpSp>
          <p:nvGrpSpPr>
            <p:cNvPr id="126" name="Group 125">
              <a:extLst>
                <a:ext uri="{FF2B5EF4-FFF2-40B4-BE49-F238E27FC236}">
                  <a16:creationId xmlns:a16="http://schemas.microsoft.com/office/drawing/2014/main" id="{C95B2A5A-DD9E-7A41-891C-DE289718B040}"/>
                </a:ext>
              </a:extLst>
            </p:cNvPr>
            <p:cNvGrpSpPr/>
            <p:nvPr/>
          </p:nvGrpSpPr>
          <p:grpSpPr>
            <a:xfrm>
              <a:off x="5589344" y="1663630"/>
              <a:ext cx="1532812" cy="877934"/>
              <a:chOff x="280471" y="4890630"/>
              <a:chExt cx="1532812" cy="877934"/>
            </a:xfrm>
          </p:grpSpPr>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86032B0C-F34C-3642-A6B8-A356A31EEDA4}"/>
                      </a:ext>
                    </a:extLst>
                  </p:cNvPr>
                  <p:cNvSpPr txBox="1"/>
                  <p:nvPr/>
                </p:nvSpPr>
                <p:spPr>
                  <a:xfrm>
                    <a:off x="808284" y="5553120"/>
                    <a:ext cx="477182"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𝑔</m:t>
                              </m:r>
                            </m:e>
                            <m:sub>
                              <m:r>
                                <a:rPr lang="de-DE" sz="1400" i="1">
                                  <a:solidFill>
                                    <a:schemeClr val="tx1"/>
                                  </a:solidFill>
                                  <a:latin typeface="Cambria Math" panose="02040503050406030204" pitchFamily="18" charset="0"/>
                                </a:rPr>
                                <m:t>0</m:t>
                              </m:r>
                            </m:sub>
                          </m:sSub>
                          <m:r>
                            <a:rPr lang="de-DE" sz="1400" i="1">
                              <a:solidFill>
                                <a:schemeClr val="tx1"/>
                              </a:solidFill>
                              <a:latin typeface="Cambria Math" panose="02040503050406030204" pitchFamily="18" charset="0"/>
                            </a:rPr>
                            <m:t>,</m:t>
                          </m:r>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1</m:t>
                              </m:r>
                            </m:sub>
                          </m:sSub>
                        </m:oMath>
                      </m:oMathPara>
                    </a14:m>
                    <a:endParaRPr lang="en-GB" sz="1400" dirty="0">
                      <a:solidFill>
                        <a:schemeClr val="tx1"/>
                      </a:solidFill>
                    </a:endParaRPr>
                  </a:p>
                </p:txBody>
              </p:sp>
            </mc:Choice>
            <mc:Fallback xmlns="">
              <p:sp>
                <p:nvSpPr>
                  <p:cNvPr id="132" name="TextBox 131">
                    <a:extLst>
                      <a:ext uri="{FF2B5EF4-FFF2-40B4-BE49-F238E27FC236}">
                        <a16:creationId xmlns:a16="http://schemas.microsoft.com/office/drawing/2014/main" id="{86032B0C-F34C-3642-A6B8-A356A31EEDA4}"/>
                      </a:ext>
                    </a:extLst>
                  </p:cNvPr>
                  <p:cNvSpPr txBox="1">
                    <a:spLocks noRot="1" noChangeAspect="1" noMove="1" noResize="1" noEditPoints="1" noAdjustHandles="1" noChangeArrowheads="1" noChangeShapeType="1" noTextEdit="1"/>
                  </p:cNvSpPr>
                  <p:nvPr/>
                </p:nvSpPr>
                <p:spPr>
                  <a:xfrm>
                    <a:off x="808284" y="5553120"/>
                    <a:ext cx="477182" cy="215444"/>
                  </a:xfrm>
                  <a:prstGeom prst="rect">
                    <a:avLst/>
                  </a:prstGeom>
                  <a:blipFill>
                    <a:blip r:embed="rId7"/>
                    <a:stretch>
                      <a:fillRect l="-12821"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6C04E536-C867-EF46-9400-AC2BEA113343}"/>
                      </a:ext>
                    </a:extLst>
                  </p:cNvPr>
                  <p:cNvSpPr txBox="1"/>
                  <p:nvPr/>
                </p:nvSpPr>
                <p:spPr>
                  <a:xfrm>
                    <a:off x="280471" y="4890630"/>
                    <a:ext cx="1532812"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r>
                            <a:rPr lang="en-GB" i="1" dirty="0" smtClean="0">
                              <a:solidFill>
                                <a:schemeClr val="tx1"/>
                              </a:solidFill>
                              <a:latin typeface="Cambria Math" charset="0"/>
                            </a:rPr>
                            <m:t> </m:t>
                          </m:r>
                          <m:r>
                            <a:rPr lang="de-DE" b="0" i="1" dirty="0" smtClean="0">
                              <a:solidFill>
                                <a:schemeClr val="tx1"/>
                              </a:solidFill>
                              <a:latin typeface="Cambria Math" panose="02040503050406030204" pitchFamily="18" charset="0"/>
                            </a:rPr>
                            <m:t>𝐴𝑐𝑐</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𝐼</m:t>
                              </m:r>
                            </m:e>
                          </m:d>
                        </m:oMath>
                      </m:oMathPara>
                    </a14:m>
                    <a:endParaRPr lang="de-DE" i="1" dirty="0">
                      <a:solidFill>
                        <a:schemeClr val="tx1"/>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tx1"/>
                              </a:solidFill>
                              <a:latin typeface="Cambria Math" panose="02040503050406030204" pitchFamily="18" charset="0"/>
                            </a:rPr>
                            <m:t>𝑁𝑎𝑡</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𝐷</m:t>
                              </m:r>
                            </m:e>
                          </m:d>
                        </m:oMath>
                      </m:oMathPara>
                    </a14:m>
                    <a:endParaRPr lang="en-GB" dirty="0">
                      <a:solidFill>
                        <a:schemeClr val="tx1"/>
                      </a:solidFill>
                    </a:endParaRPr>
                  </a:p>
                </p:txBody>
              </p:sp>
            </mc:Choice>
            <mc:Fallback xmlns="">
              <p:sp>
                <p:nvSpPr>
                  <p:cNvPr id="133" name="TextBox 132">
                    <a:extLst>
                      <a:ext uri="{FF2B5EF4-FFF2-40B4-BE49-F238E27FC236}">
                        <a16:creationId xmlns:a16="http://schemas.microsoft.com/office/drawing/2014/main" id="{6C04E536-C867-EF46-9400-AC2BEA113343}"/>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8"/>
                    <a:stretch>
                      <a:fillRect/>
                    </a:stretch>
                  </a:blipFill>
                  <a:ln>
                    <a:solidFill>
                      <a:schemeClr val="tx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D2DF2685-852A-D14D-B6FD-F928E9290534}"/>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59" name="Rectangle 58">
                  <a:extLst>
                    <a:ext uri="{FF2B5EF4-FFF2-40B4-BE49-F238E27FC236}">
                      <a16:creationId xmlns:a16="http://schemas.microsoft.com/office/drawing/2014/main" id="{B3E636DA-18DD-A544-8E58-7EFFE24D7F21}"/>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9"/>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8" name="Rectangle 127">
                  <a:extLst>
                    <a:ext uri="{FF2B5EF4-FFF2-40B4-BE49-F238E27FC236}">
                      <a16:creationId xmlns:a16="http://schemas.microsoft.com/office/drawing/2014/main" id="{E2C3E8E1-A836-1547-8B47-294D471EA180}"/>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0" name="Rectangle 59">
                  <a:extLst>
                    <a:ext uri="{FF2B5EF4-FFF2-40B4-BE49-F238E27FC236}">
                      <a16:creationId xmlns:a16="http://schemas.microsoft.com/office/drawing/2014/main" id="{D4728319-06A3-9A42-8BAD-42F1D09385A7}"/>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E93A412A-100C-A143-AC4F-8C50B4897ADB}"/>
                    </a:ext>
                  </a:extLst>
                </p:cNvPr>
                <p:cNvSpPr txBox="1"/>
                <p:nvPr/>
              </p:nvSpPr>
              <p:spPr>
                <a:xfrm rot="5400000">
                  <a:off x="6847230" y="2104304"/>
                  <a:ext cx="270879" cy="295377"/>
                </a:xfrm>
                <a:prstGeom prst="round1Rect">
                  <a:avLst>
                    <a:gd name="adj" fmla="val 3886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129" name="TextBox 128">
                  <a:extLst>
                    <a:ext uri="{FF2B5EF4-FFF2-40B4-BE49-F238E27FC236}">
                      <a16:creationId xmlns:a16="http://schemas.microsoft.com/office/drawing/2014/main" id="{E93A412A-100C-A143-AC4F-8C50B4897ADB}"/>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4A2A1DB0-DFBD-F84B-9BBA-1C2F143736A3}"/>
                    </a:ext>
                  </a:extLst>
                </p:cNvPr>
                <p:cNvSpPr txBox="1"/>
                <p:nvPr/>
              </p:nvSpPr>
              <p:spPr>
                <a:xfrm rot="5400000">
                  <a:off x="9247790" y="2104304"/>
                  <a:ext cx="270879" cy="295377"/>
                </a:xfrm>
                <a:prstGeom prst="round1Rect">
                  <a:avLst>
                    <a:gd name="adj" fmla="val 3545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130" name="TextBox 129">
                  <a:extLst>
                    <a:ext uri="{FF2B5EF4-FFF2-40B4-BE49-F238E27FC236}">
                      <a16:creationId xmlns:a16="http://schemas.microsoft.com/office/drawing/2014/main" id="{4A2A1DB0-DFBD-F84B-9BBA-1C2F143736A3}"/>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9FBA238F-D663-4D42-9E3A-E1AFFDB11C15}"/>
                    </a:ext>
                  </a:extLst>
                </p:cNvPr>
                <p:cNvSpPr txBox="1"/>
                <p:nvPr/>
              </p:nvSpPr>
              <p:spPr>
                <a:xfrm rot="5400000">
                  <a:off x="11594529" y="2104304"/>
                  <a:ext cx="270879" cy="295377"/>
                </a:xfrm>
                <a:prstGeom prst="round1Rect">
                  <a:avLst>
                    <a:gd name="adj" fmla="val 37158"/>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131" name="TextBox 130">
                  <a:extLst>
                    <a:ext uri="{FF2B5EF4-FFF2-40B4-BE49-F238E27FC236}">
                      <a16:creationId xmlns:a16="http://schemas.microsoft.com/office/drawing/2014/main" id="{9FBA238F-D663-4D42-9E3A-E1AFFDB11C15}"/>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3"/>
                  <a:stretch>
                    <a:fillRect/>
                  </a:stretch>
                </a:blipFill>
              </p:spPr>
              <p:txBody>
                <a:bodyPr/>
                <a:lstStyle/>
                <a:p>
                  <a:r>
                    <a:rPr lang="en-GB">
                      <a:noFill/>
                    </a:rPr>
                    <a:t> </a:t>
                  </a:r>
                </a:p>
              </p:txBody>
            </p:sp>
          </mc:Fallback>
        </mc:AlternateContent>
      </p:grpSp>
      <p:sp>
        <p:nvSpPr>
          <p:cNvPr id="138" name="TextBox 137">
            <a:extLst>
              <a:ext uri="{FF2B5EF4-FFF2-40B4-BE49-F238E27FC236}">
                <a16:creationId xmlns:a16="http://schemas.microsoft.com/office/drawing/2014/main" id="{63A7932E-1399-9A4E-9C6A-3891CE6C9CDB}"/>
              </a:ext>
            </a:extLst>
          </p:cNvPr>
          <p:cNvSpPr txBox="1"/>
          <p:nvPr/>
        </p:nvSpPr>
        <p:spPr>
          <a:xfrm>
            <a:off x="6053004" y="3685805"/>
            <a:ext cx="530915" cy="646331"/>
          </a:xfrm>
          <a:prstGeom prst="rect">
            <a:avLst/>
          </a:prstGeom>
          <a:noFill/>
        </p:spPr>
        <p:txBody>
          <a:bodyPr wrap="none" rtlCol="0">
            <a:spAutoFit/>
          </a:bodyPr>
          <a:lstStyle/>
          <a:p>
            <a:r>
              <a:rPr lang="en-GB" sz="3600" dirty="0">
                <a:solidFill>
                  <a:schemeClr val="accent1"/>
                </a:solidFill>
              </a:rPr>
              <a:t>✓</a:t>
            </a:r>
          </a:p>
        </p:txBody>
      </p:sp>
      <p:sp>
        <p:nvSpPr>
          <p:cNvPr id="141" name="TextBox 140">
            <a:extLst>
              <a:ext uri="{FF2B5EF4-FFF2-40B4-BE49-F238E27FC236}">
                <a16:creationId xmlns:a16="http://schemas.microsoft.com/office/drawing/2014/main" id="{50974416-ED84-744E-BD8B-FB44B46187AA}"/>
              </a:ext>
            </a:extLst>
          </p:cNvPr>
          <p:cNvSpPr txBox="1"/>
          <p:nvPr/>
        </p:nvSpPr>
        <p:spPr>
          <a:xfrm>
            <a:off x="6417847" y="3682410"/>
            <a:ext cx="530915" cy="646331"/>
          </a:xfrm>
          <a:prstGeom prst="rect">
            <a:avLst/>
          </a:prstGeom>
          <a:noFill/>
        </p:spPr>
        <p:txBody>
          <a:bodyPr wrap="none" rtlCol="0">
            <a:spAutoFit/>
          </a:bodyPr>
          <a:lstStyle/>
          <a:p>
            <a:r>
              <a:rPr lang="en-GB" sz="3600" dirty="0">
                <a:solidFill>
                  <a:schemeClr val="accent1"/>
                </a:solidFill>
              </a:rPr>
              <a:t>✓</a:t>
            </a:r>
          </a:p>
        </p:txBody>
      </p:sp>
      <p:sp>
        <p:nvSpPr>
          <p:cNvPr id="142" name="TextBox 141">
            <a:extLst>
              <a:ext uri="{FF2B5EF4-FFF2-40B4-BE49-F238E27FC236}">
                <a16:creationId xmlns:a16="http://schemas.microsoft.com/office/drawing/2014/main" id="{C39A4EE9-5BBD-9541-95D4-DEFFC8E98FD2}"/>
              </a:ext>
            </a:extLst>
          </p:cNvPr>
          <p:cNvSpPr txBox="1"/>
          <p:nvPr/>
        </p:nvSpPr>
        <p:spPr>
          <a:xfrm>
            <a:off x="8436489" y="3682450"/>
            <a:ext cx="530915" cy="646331"/>
          </a:xfrm>
          <a:prstGeom prst="rect">
            <a:avLst/>
          </a:prstGeom>
          <a:noFill/>
        </p:spPr>
        <p:txBody>
          <a:bodyPr wrap="none" rtlCol="0">
            <a:spAutoFit/>
          </a:bodyPr>
          <a:lstStyle/>
          <a:p>
            <a:r>
              <a:rPr lang="en-GB" sz="3600" dirty="0">
                <a:solidFill>
                  <a:schemeClr val="accent1"/>
                </a:solidFill>
              </a:rPr>
              <a:t>✓</a:t>
            </a:r>
          </a:p>
        </p:txBody>
      </p:sp>
      <p:sp>
        <p:nvSpPr>
          <p:cNvPr id="143" name="TextBox 142">
            <a:extLst>
              <a:ext uri="{FF2B5EF4-FFF2-40B4-BE49-F238E27FC236}">
                <a16:creationId xmlns:a16="http://schemas.microsoft.com/office/drawing/2014/main" id="{BBC92849-67E8-FC42-850A-746B3AB476FF}"/>
              </a:ext>
            </a:extLst>
          </p:cNvPr>
          <p:cNvSpPr txBox="1"/>
          <p:nvPr/>
        </p:nvSpPr>
        <p:spPr>
          <a:xfrm>
            <a:off x="8807749" y="3682314"/>
            <a:ext cx="530915" cy="646331"/>
          </a:xfrm>
          <a:prstGeom prst="rect">
            <a:avLst/>
          </a:prstGeom>
          <a:noFill/>
        </p:spPr>
        <p:txBody>
          <a:bodyPr wrap="none" rtlCol="0">
            <a:spAutoFit/>
          </a:bodyPr>
          <a:lstStyle/>
          <a:p>
            <a:r>
              <a:rPr lang="en-GB" sz="3600" dirty="0">
                <a:solidFill>
                  <a:schemeClr val="accent1"/>
                </a:solidFill>
              </a:rPr>
              <a:t>✓</a:t>
            </a:r>
          </a:p>
        </p:txBody>
      </p:sp>
      <p:sp>
        <p:nvSpPr>
          <p:cNvPr id="145" name="Rectangle 144">
            <a:extLst>
              <a:ext uri="{FF2B5EF4-FFF2-40B4-BE49-F238E27FC236}">
                <a16:creationId xmlns:a16="http://schemas.microsoft.com/office/drawing/2014/main" id="{40ADAF68-9070-2044-867A-29D2586E244E}"/>
              </a:ext>
            </a:extLst>
          </p:cNvPr>
          <p:cNvSpPr/>
          <p:nvPr/>
        </p:nvSpPr>
        <p:spPr>
          <a:xfrm>
            <a:off x="8744550" y="4877543"/>
            <a:ext cx="519694" cy="584775"/>
          </a:xfrm>
          <a:prstGeom prst="rect">
            <a:avLst/>
          </a:prstGeom>
        </p:spPr>
        <p:txBody>
          <a:bodyPr wrap="none">
            <a:spAutoFit/>
          </a:bodyPr>
          <a:lstStyle/>
          <a:p>
            <a:r>
              <a:rPr lang="en-GB" sz="3200" dirty="0">
                <a:solidFill>
                  <a:schemeClr val="accent1"/>
                </a:solidFill>
              </a:rPr>
              <a:t>✗</a:t>
            </a:r>
          </a:p>
        </p:txBody>
      </p:sp>
      <p:sp>
        <p:nvSpPr>
          <p:cNvPr id="146" name="Rectangle 145">
            <a:extLst>
              <a:ext uri="{FF2B5EF4-FFF2-40B4-BE49-F238E27FC236}">
                <a16:creationId xmlns:a16="http://schemas.microsoft.com/office/drawing/2014/main" id="{C2EBF8E0-A213-7240-B7C1-BDC23246AA1D}"/>
              </a:ext>
            </a:extLst>
          </p:cNvPr>
          <p:cNvSpPr/>
          <p:nvPr/>
        </p:nvSpPr>
        <p:spPr>
          <a:xfrm>
            <a:off x="9189047" y="4864231"/>
            <a:ext cx="492443" cy="584775"/>
          </a:xfrm>
          <a:prstGeom prst="rect">
            <a:avLst/>
          </a:prstGeom>
        </p:spPr>
        <p:txBody>
          <a:bodyPr wrap="none">
            <a:spAutoFit/>
          </a:bodyPr>
          <a:lstStyle/>
          <a:p>
            <a:r>
              <a:rPr lang="en-GB" sz="3200" dirty="0">
                <a:solidFill>
                  <a:schemeClr val="accent1"/>
                </a:solidFill>
              </a:rPr>
              <a:t>✓</a:t>
            </a:r>
            <a:endParaRPr lang="en-GB" sz="3200" dirty="0">
              <a:solidFill>
                <a:srgbClr val="C00000"/>
              </a:solidFill>
            </a:endParaRPr>
          </a:p>
        </p:txBody>
      </p:sp>
      <p:grpSp>
        <p:nvGrpSpPr>
          <p:cNvPr id="148" name="Group 147">
            <a:extLst>
              <a:ext uri="{FF2B5EF4-FFF2-40B4-BE49-F238E27FC236}">
                <a16:creationId xmlns:a16="http://schemas.microsoft.com/office/drawing/2014/main" id="{15BCA069-4FB7-EB4D-99B7-7295C4EB0871}"/>
              </a:ext>
            </a:extLst>
          </p:cNvPr>
          <p:cNvGrpSpPr/>
          <p:nvPr/>
        </p:nvGrpSpPr>
        <p:grpSpPr>
          <a:xfrm>
            <a:off x="3747080" y="5017770"/>
            <a:ext cx="8084595" cy="952521"/>
            <a:chOff x="3793062" y="1663629"/>
            <a:chExt cx="8084595" cy="952521"/>
          </a:xfrm>
        </p:grpSpPr>
        <p:cxnSp>
          <p:nvCxnSpPr>
            <p:cNvPr id="149" name="Straight Connector 148">
              <a:extLst>
                <a:ext uri="{FF2B5EF4-FFF2-40B4-BE49-F238E27FC236}">
                  <a16:creationId xmlns:a16="http://schemas.microsoft.com/office/drawing/2014/main" id="{F34A490B-A2C9-DC46-8B72-4040846C6E95}"/>
                </a:ext>
              </a:extLst>
            </p:cNvPr>
            <p:cNvCxnSpPr>
              <a:cxnSpLocks/>
              <a:stCxn id="160" idx="3"/>
              <a:endCxn id="164" idx="1"/>
            </p:cNvCxnSpPr>
            <p:nvPr/>
          </p:nvCxnSpPr>
          <p:spPr>
            <a:xfrm flipV="1">
              <a:off x="5667303" y="2021174"/>
              <a:ext cx="95775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5701CEE-EA62-F042-80E3-FEC811D4CBA7}"/>
                </a:ext>
              </a:extLst>
            </p:cNvPr>
            <p:cNvCxnSpPr>
              <a:cxnSpLocks/>
              <a:stCxn id="164" idx="3"/>
              <a:endCxn id="162" idx="1"/>
            </p:cNvCxnSpPr>
            <p:nvPr/>
          </p:nvCxnSpPr>
          <p:spPr>
            <a:xfrm>
              <a:off x="8790532" y="2021174"/>
              <a:ext cx="932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8B0B290C-50CF-7D4E-A2E5-AFCC79694A1D}"/>
                </a:ext>
              </a:extLst>
            </p:cNvPr>
            <p:cNvGrpSpPr/>
            <p:nvPr/>
          </p:nvGrpSpPr>
          <p:grpSpPr>
            <a:xfrm>
              <a:off x="6625053" y="1663629"/>
              <a:ext cx="2165479" cy="871319"/>
              <a:chOff x="2358910" y="4890630"/>
              <a:chExt cx="2165479" cy="871319"/>
            </a:xfrm>
          </p:grpSpPr>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6CFD269A-274E-994E-82A0-28886C8A7FB6}"/>
                      </a:ext>
                    </a:extLst>
                  </p:cNvPr>
                  <p:cNvSpPr txBox="1"/>
                  <p:nvPr/>
                </p:nvSpPr>
                <p:spPr>
                  <a:xfrm>
                    <a:off x="3327994"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2</m:t>
                              </m:r>
                            </m:sub>
                          </m:sSub>
                        </m:oMath>
                      </m:oMathPara>
                    </a14:m>
                    <a:endParaRPr lang="en-GB" sz="1400" dirty="0">
                      <a:solidFill>
                        <a:schemeClr val="tx1"/>
                      </a:solidFill>
                    </a:endParaRPr>
                  </a:p>
                </p:txBody>
              </p:sp>
            </mc:Choice>
            <mc:Fallback xmlns="">
              <p:sp>
                <p:nvSpPr>
                  <p:cNvPr id="163" name="TextBox 162">
                    <a:extLst>
                      <a:ext uri="{FF2B5EF4-FFF2-40B4-BE49-F238E27FC236}">
                        <a16:creationId xmlns:a16="http://schemas.microsoft.com/office/drawing/2014/main" id="{6CFD269A-274E-994E-82A0-28886C8A7FB6}"/>
                      </a:ext>
                    </a:extLst>
                  </p:cNvPr>
                  <p:cNvSpPr txBox="1">
                    <a:spLocks noRot="1" noChangeAspect="1" noMove="1" noResize="1" noEditPoints="1" noAdjustHandles="1" noChangeArrowheads="1" noChangeShapeType="1" noTextEdit="1"/>
                  </p:cNvSpPr>
                  <p:nvPr/>
                </p:nvSpPr>
                <p:spPr>
                  <a:xfrm>
                    <a:off x="3327994" y="5546505"/>
                    <a:ext cx="227305" cy="215444"/>
                  </a:xfrm>
                  <a:prstGeom prst="rect">
                    <a:avLst/>
                  </a:prstGeom>
                  <a:blipFill>
                    <a:blip r:embed="rId14"/>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612E74F3-4A3F-3147-B24D-A63A210EE06E}"/>
                      </a:ext>
                    </a:extLst>
                  </p:cNvPr>
                  <p:cNvSpPr txBox="1"/>
                  <p:nvPr/>
                </p:nvSpPr>
                <p:spPr>
                  <a:xfrm>
                    <a:off x="2358910" y="4890630"/>
                    <a:ext cx="216547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i="1" dirty="0">
                                  <a:solidFill>
                                    <a:schemeClr val="tx1"/>
                                  </a:solidFill>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de-DE" i="1" dirty="0">
                      <a:solidFill>
                        <a:schemeClr val="tx1"/>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solidFill>
                              <a:latin typeface="Cambria Math" charset="0"/>
                            </a:rPr>
                            <m:t>𝑇𝑟𝑎𝑣𝑒𝑙</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e>
                          </m:d>
                        </m:oMath>
                      </m:oMathPara>
                    </a14:m>
                    <a:endParaRPr lang="en-GB" dirty="0">
                      <a:solidFill>
                        <a:schemeClr val="tx1"/>
                      </a:solidFill>
                    </a:endParaRPr>
                  </a:p>
                </p:txBody>
              </p:sp>
            </mc:Choice>
            <mc:Fallback xmlns="">
              <p:sp>
                <p:nvSpPr>
                  <p:cNvPr id="164" name="TextBox 163">
                    <a:extLst>
                      <a:ext uri="{FF2B5EF4-FFF2-40B4-BE49-F238E27FC236}">
                        <a16:creationId xmlns:a16="http://schemas.microsoft.com/office/drawing/2014/main" id="{612E74F3-4A3F-3147-B24D-A63A210EE06E}"/>
                      </a:ext>
                    </a:extLst>
                  </p:cNvPr>
                  <p:cNvSpPr txBox="1">
                    <a:spLocks noRot="1" noChangeAspect="1" noMove="1" noResize="1" noEditPoints="1" noAdjustHandles="1" noChangeArrowheads="1" noChangeShapeType="1" noTextEdit="1"/>
                  </p:cNvSpPr>
                  <p:nvPr/>
                </p:nvSpPr>
                <p:spPr>
                  <a:xfrm>
                    <a:off x="2358910" y="4890630"/>
                    <a:ext cx="2165479" cy="715089"/>
                  </a:xfrm>
                  <a:prstGeom prst="roundRect">
                    <a:avLst/>
                  </a:prstGeom>
                  <a:blipFill>
                    <a:blip r:embed="rId15"/>
                    <a:stretch>
                      <a:fillRect/>
                    </a:stretch>
                  </a:blipFill>
                  <a:ln>
                    <a:solidFill>
                      <a:schemeClr val="tx1"/>
                    </a:solidFill>
                  </a:ln>
                </p:spPr>
                <p:txBody>
                  <a:bodyPr/>
                  <a:lstStyle/>
                  <a:p>
                    <a:r>
                      <a:rPr lang="en-GB">
                        <a:noFill/>
                      </a:rPr>
                      <a:t> </a:t>
                    </a:r>
                  </a:p>
                </p:txBody>
              </p:sp>
            </mc:Fallback>
          </mc:AlternateContent>
        </p:grpSp>
        <p:grpSp>
          <p:nvGrpSpPr>
            <p:cNvPr id="152" name="Group 151">
              <a:extLst>
                <a:ext uri="{FF2B5EF4-FFF2-40B4-BE49-F238E27FC236}">
                  <a16:creationId xmlns:a16="http://schemas.microsoft.com/office/drawing/2014/main" id="{78ACDAFC-8BD6-C844-8178-32F72233CF87}"/>
                </a:ext>
              </a:extLst>
            </p:cNvPr>
            <p:cNvGrpSpPr/>
            <p:nvPr/>
          </p:nvGrpSpPr>
          <p:grpSpPr>
            <a:xfrm>
              <a:off x="9722897" y="1663629"/>
              <a:ext cx="2148984" cy="871319"/>
              <a:chOff x="6515526" y="4890630"/>
              <a:chExt cx="2148984" cy="871319"/>
            </a:xfrm>
          </p:grpSpPr>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C7B9C650-FDB8-E644-A9EE-E47294EB78F3}"/>
                      </a:ext>
                    </a:extLst>
                  </p:cNvPr>
                  <p:cNvSpPr txBox="1"/>
                  <p:nvPr/>
                </p:nvSpPr>
                <p:spPr>
                  <a:xfrm>
                    <a:off x="7476364"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3</m:t>
                              </m:r>
                            </m:sub>
                          </m:sSub>
                        </m:oMath>
                      </m:oMathPara>
                    </a14:m>
                    <a:endParaRPr lang="en-GB" sz="1400" dirty="0">
                      <a:solidFill>
                        <a:schemeClr val="tx1"/>
                      </a:solidFill>
                    </a:endParaRPr>
                  </a:p>
                </p:txBody>
              </p:sp>
            </mc:Choice>
            <mc:Fallback xmlns="">
              <p:sp>
                <p:nvSpPr>
                  <p:cNvPr id="161" name="TextBox 160">
                    <a:extLst>
                      <a:ext uri="{FF2B5EF4-FFF2-40B4-BE49-F238E27FC236}">
                        <a16:creationId xmlns:a16="http://schemas.microsoft.com/office/drawing/2014/main" id="{C7B9C650-FDB8-E644-A9EE-E47294EB78F3}"/>
                      </a:ext>
                    </a:extLst>
                  </p:cNvPr>
                  <p:cNvSpPr txBox="1">
                    <a:spLocks noRot="1" noChangeAspect="1" noMove="1" noResize="1" noEditPoints="1" noAdjustHandles="1" noChangeArrowheads="1" noChangeShapeType="1" noTextEdit="1"/>
                  </p:cNvSpPr>
                  <p:nvPr/>
                </p:nvSpPr>
                <p:spPr>
                  <a:xfrm>
                    <a:off x="7476364" y="5546505"/>
                    <a:ext cx="227305" cy="215444"/>
                  </a:xfrm>
                  <a:prstGeom prst="rect">
                    <a:avLst/>
                  </a:prstGeom>
                  <a:blipFill>
                    <a:blip r:embed="rId16"/>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24F07565-D938-804F-989C-268600828681}"/>
                      </a:ext>
                    </a:extLst>
                  </p:cNvPr>
                  <p:cNvSpPr txBox="1"/>
                  <p:nvPr/>
                </p:nvSpPr>
                <p:spPr>
                  <a:xfrm>
                    <a:off x="6515526" y="4890630"/>
                    <a:ext cx="2148984"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i="1" dirty="0">
                                  <a:solidFill>
                                    <a:schemeClr val="tx1"/>
                                  </a:solidFill>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de-DE" i="1" dirty="0">
                      <a:solidFill>
                        <a:schemeClr val="tx1"/>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chemeClr val="tx1"/>
                              </a:solidFill>
                              <a:latin typeface="Cambria Math" charset="0"/>
                            </a:rPr>
                            <m:t>𝑇𝑟𝑒𝑎𝑡</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i="1" dirty="0">
                                  <a:solidFill>
                                    <a:schemeClr val="tx1"/>
                                  </a:solidFill>
                                  <a:latin typeface="Cambria Math" charset="0"/>
                                </a:rPr>
                                <m:t>,</m:t>
                              </m:r>
                              <m:r>
                                <a:rPr lang="de-DE" i="1" dirty="0">
                                  <a:solidFill>
                                    <a:schemeClr val="tx1"/>
                                  </a:solidFill>
                                  <a:latin typeface="Cambria Math" panose="02040503050406030204" pitchFamily="18" charset="0"/>
                                </a:rPr>
                                <m:t>𝑀</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en-GB" dirty="0">
                      <a:solidFill>
                        <a:schemeClr val="tx1"/>
                      </a:solidFill>
                    </a:endParaRPr>
                  </a:p>
                </p:txBody>
              </p:sp>
            </mc:Choice>
            <mc:Fallback xmlns="">
              <p:sp>
                <p:nvSpPr>
                  <p:cNvPr id="162" name="TextBox 161">
                    <a:extLst>
                      <a:ext uri="{FF2B5EF4-FFF2-40B4-BE49-F238E27FC236}">
                        <a16:creationId xmlns:a16="http://schemas.microsoft.com/office/drawing/2014/main" id="{24F07565-D938-804F-989C-268600828681}"/>
                      </a:ext>
                    </a:extLst>
                  </p:cNvPr>
                  <p:cNvSpPr txBox="1">
                    <a:spLocks noRot="1" noChangeAspect="1" noMove="1" noResize="1" noEditPoints="1" noAdjustHandles="1" noChangeArrowheads="1" noChangeShapeType="1" noTextEdit="1"/>
                  </p:cNvSpPr>
                  <p:nvPr/>
                </p:nvSpPr>
                <p:spPr>
                  <a:xfrm>
                    <a:off x="6515526" y="4890630"/>
                    <a:ext cx="2148984" cy="715089"/>
                  </a:xfrm>
                  <a:prstGeom prst="roundRect">
                    <a:avLst/>
                  </a:prstGeom>
                  <a:blipFill>
                    <a:blip r:embed="rId17"/>
                    <a:stretch>
                      <a:fillRect/>
                    </a:stretch>
                  </a:blipFill>
                  <a:ln>
                    <a:solidFill>
                      <a:schemeClr val="tx1"/>
                    </a:solidFill>
                  </a:ln>
                </p:spPr>
                <p:txBody>
                  <a:bodyPr/>
                  <a:lstStyle/>
                  <a:p>
                    <a:r>
                      <a:rPr lang="en-GB">
                        <a:noFill/>
                      </a:rPr>
                      <a:t> </a:t>
                    </a:r>
                  </a:p>
                </p:txBody>
              </p:sp>
            </mc:Fallback>
          </mc:AlternateContent>
        </p:grpSp>
        <p:grpSp>
          <p:nvGrpSpPr>
            <p:cNvPr id="153" name="Group 152">
              <a:extLst>
                <a:ext uri="{FF2B5EF4-FFF2-40B4-BE49-F238E27FC236}">
                  <a16:creationId xmlns:a16="http://schemas.microsoft.com/office/drawing/2014/main" id="{B615B82E-0E96-1F49-89D1-F381678BF901}"/>
                </a:ext>
              </a:extLst>
            </p:cNvPr>
            <p:cNvGrpSpPr/>
            <p:nvPr/>
          </p:nvGrpSpPr>
          <p:grpSpPr>
            <a:xfrm>
              <a:off x="3793062" y="1663630"/>
              <a:ext cx="1874241" cy="871784"/>
              <a:chOff x="-1515811" y="4890630"/>
              <a:chExt cx="1874241" cy="871784"/>
            </a:xfrm>
          </p:grpSpPr>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D5DA9BF0-CF8E-9A4E-80E5-7187B33EA93D}"/>
                      </a:ext>
                    </a:extLst>
                  </p:cNvPr>
                  <p:cNvSpPr txBox="1"/>
                  <p:nvPr/>
                </p:nvSpPr>
                <p:spPr>
                  <a:xfrm>
                    <a:off x="-823350" y="5546970"/>
                    <a:ext cx="477182"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𝑔</m:t>
                              </m:r>
                            </m:e>
                            <m:sub>
                              <m:r>
                                <a:rPr lang="de-DE" sz="1400" i="1">
                                  <a:solidFill>
                                    <a:schemeClr val="tx1"/>
                                  </a:solidFill>
                                  <a:latin typeface="Cambria Math" panose="02040503050406030204" pitchFamily="18" charset="0"/>
                                </a:rPr>
                                <m:t>0</m:t>
                              </m:r>
                            </m:sub>
                          </m:sSub>
                          <m:r>
                            <a:rPr lang="de-DE" sz="1400" i="1">
                              <a:solidFill>
                                <a:schemeClr val="tx1"/>
                              </a:solidFill>
                              <a:latin typeface="Cambria Math" panose="02040503050406030204" pitchFamily="18" charset="0"/>
                            </a:rPr>
                            <m:t>,</m:t>
                          </m:r>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1</m:t>
                              </m:r>
                            </m:sub>
                          </m:sSub>
                        </m:oMath>
                      </m:oMathPara>
                    </a14:m>
                    <a:endParaRPr lang="en-GB" sz="1400" dirty="0">
                      <a:solidFill>
                        <a:schemeClr val="tx1"/>
                      </a:solidFill>
                    </a:endParaRPr>
                  </a:p>
                </p:txBody>
              </p:sp>
            </mc:Choice>
            <mc:Fallback xmlns="">
              <p:sp>
                <p:nvSpPr>
                  <p:cNvPr id="159" name="TextBox 158">
                    <a:extLst>
                      <a:ext uri="{FF2B5EF4-FFF2-40B4-BE49-F238E27FC236}">
                        <a16:creationId xmlns:a16="http://schemas.microsoft.com/office/drawing/2014/main" id="{D5DA9BF0-CF8E-9A4E-80E5-7187B33EA93D}"/>
                      </a:ext>
                    </a:extLst>
                  </p:cNvPr>
                  <p:cNvSpPr txBox="1">
                    <a:spLocks noRot="1" noChangeAspect="1" noMove="1" noResize="1" noEditPoints="1" noAdjustHandles="1" noChangeArrowheads="1" noChangeShapeType="1" noTextEdit="1"/>
                  </p:cNvSpPr>
                  <p:nvPr/>
                </p:nvSpPr>
                <p:spPr>
                  <a:xfrm>
                    <a:off x="-823350" y="5546970"/>
                    <a:ext cx="477182" cy="215444"/>
                  </a:xfrm>
                  <a:prstGeom prst="rect">
                    <a:avLst/>
                  </a:prstGeom>
                  <a:blipFill>
                    <a:blip r:embed="rId18"/>
                    <a:stretch>
                      <a:fillRect l="-13158"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3691E096-FE90-F84B-B1F6-03DE6E43EFBE}"/>
                      </a:ext>
                    </a:extLst>
                  </p:cNvPr>
                  <p:cNvSpPr txBox="1"/>
                  <p:nvPr/>
                </p:nvSpPr>
                <p:spPr>
                  <a:xfrm>
                    <a:off x="-1515811" y="4890630"/>
                    <a:ext cx="1874241"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b="0" i="1" dirty="0" smtClean="0">
                                  <a:solidFill>
                                    <a:schemeClr val="tx1"/>
                                  </a:solidFill>
                                  <a:latin typeface="Cambria Math" panose="02040503050406030204" pitchFamily="18" charset="0"/>
                                </a:rPr>
                              </m:ctrlPr>
                            </m:dPr>
                            <m:e>
                              <m:r>
                                <a:rPr lang="de-DE" b="0"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 </m:t>
                          </m:r>
                          <m:r>
                            <a:rPr lang="de-DE" b="0" i="1" dirty="0" smtClean="0">
                              <a:solidFill>
                                <a:schemeClr val="tx1"/>
                              </a:solidFill>
                              <a:latin typeface="Cambria Math" panose="02040503050406030204" pitchFamily="18" charset="0"/>
                            </a:rPr>
                            <m:t>𝐴𝑐𝑐</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𝐼</m:t>
                              </m:r>
                            </m:e>
                          </m:d>
                        </m:oMath>
                      </m:oMathPara>
                    </a14:m>
                    <a:endParaRPr lang="de-DE" i="1" dirty="0">
                      <a:solidFill>
                        <a:schemeClr val="tx1"/>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tx1"/>
                              </a:solidFill>
                              <a:latin typeface="Cambria Math" panose="02040503050406030204" pitchFamily="18" charset="0"/>
                            </a:rPr>
                            <m:t>𝑁𝑎𝑡</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𝐷</m:t>
                              </m:r>
                            </m:e>
                          </m:d>
                        </m:oMath>
                      </m:oMathPara>
                    </a14:m>
                    <a:endParaRPr lang="en-GB" dirty="0">
                      <a:solidFill>
                        <a:schemeClr val="tx1"/>
                      </a:solidFill>
                    </a:endParaRPr>
                  </a:p>
                </p:txBody>
              </p:sp>
            </mc:Choice>
            <mc:Fallback xmlns="">
              <p:sp>
                <p:nvSpPr>
                  <p:cNvPr id="160" name="TextBox 159">
                    <a:extLst>
                      <a:ext uri="{FF2B5EF4-FFF2-40B4-BE49-F238E27FC236}">
                        <a16:creationId xmlns:a16="http://schemas.microsoft.com/office/drawing/2014/main" id="{3691E096-FE90-F84B-B1F6-03DE6E43EFBE}"/>
                      </a:ext>
                    </a:extLst>
                  </p:cNvPr>
                  <p:cNvSpPr txBox="1">
                    <a:spLocks noRot="1" noChangeAspect="1" noMove="1" noResize="1" noEditPoints="1" noAdjustHandles="1" noChangeArrowheads="1" noChangeShapeType="1" noTextEdit="1"/>
                  </p:cNvSpPr>
                  <p:nvPr/>
                </p:nvSpPr>
                <p:spPr>
                  <a:xfrm>
                    <a:off x="-1515811" y="4890630"/>
                    <a:ext cx="1874241" cy="715089"/>
                  </a:xfrm>
                  <a:prstGeom prst="roundRect">
                    <a:avLst/>
                  </a:prstGeom>
                  <a:blipFill>
                    <a:blip r:embed="rId19"/>
                    <a:stretch>
                      <a:fillRect/>
                    </a:stretch>
                  </a:blipFill>
                  <a:ln>
                    <a:solidFill>
                      <a:schemeClr val="tx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4" name="Rectangle 153">
                  <a:extLst>
                    <a:ext uri="{FF2B5EF4-FFF2-40B4-BE49-F238E27FC236}">
                      <a16:creationId xmlns:a16="http://schemas.microsoft.com/office/drawing/2014/main" id="{4ACAE3FB-A2DF-444F-8728-0EA98B24AF40}"/>
                    </a:ext>
                  </a:extLst>
                </p:cNvPr>
                <p:cNvSpPr/>
                <p:nvPr/>
              </p:nvSpPr>
              <p:spPr>
                <a:xfrm>
                  <a:off x="5631298" y="1985499"/>
                  <a:ext cx="10690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d>
                          <m:dPr>
                            <m:ctrlPr>
                              <a:rPr lang="de-DE" i="1" dirty="0">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oMath>
                    </m:oMathPara>
                  </a14:m>
                  <a:endParaRPr lang="en-GB" dirty="0">
                    <a:solidFill>
                      <a:schemeClr val="tx1"/>
                    </a:solidFill>
                  </a:endParaRPr>
                </a:p>
              </p:txBody>
            </p:sp>
          </mc:Choice>
          <mc:Fallback xmlns="">
            <p:sp>
              <p:nvSpPr>
                <p:cNvPr id="154" name="Rectangle 153">
                  <a:extLst>
                    <a:ext uri="{FF2B5EF4-FFF2-40B4-BE49-F238E27FC236}">
                      <a16:creationId xmlns:a16="http://schemas.microsoft.com/office/drawing/2014/main" id="{4ACAE3FB-A2DF-444F-8728-0EA98B24AF40}"/>
                    </a:ext>
                  </a:extLst>
                </p:cNvPr>
                <p:cNvSpPr>
                  <a:spLocks noRot="1" noChangeAspect="1" noMove="1" noResize="1" noEditPoints="1" noAdjustHandles="1" noChangeArrowheads="1" noChangeShapeType="1" noTextEdit="1"/>
                </p:cNvSpPr>
                <p:nvPr/>
              </p:nvSpPr>
              <p:spPr>
                <a:xfrm>
                  <a:off x="5631298" y="1985499"/>
                  <a:ext cx="1069075" cy="369332"/>
                </a:xfrm>
                <a:prstGeom prst="rect">
                  <a:avLst/>
                </a:prstGeom>
                <a:blipFill>
                  <a:blip r:embed="rId2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DE6B95A0-E307-704A-B285-B7A2ECD9FDDA}"/>
                    </a:ext>
                  </a:extLst>
                </p:cNvPr>
                <p:cNvSpPr/>
                <p:nvPr/>
              </p:nvSpPr>
              <p:spPr>
                <a:xfrm>
                  <a:off x="8635760" y="1969819"/>
                  <a:ext cx="125848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d>
                          <m:dPr>
                            <m:ctrlPr>
                              <a:rPr lang="de-DE" b="0" i="1" smtClean="0">
                                <a:solidFill>
                                  <a:schemeClr val="tx1"/>
                                </a:solidFill>
                                <a:latin typeface="Cambria Math" panose="02040503050406030204" pitchFamily="18" charset="0"/>
                              </a:rPr>
                            </m:ctrlPr>
                          </m:dPr>
                          <m:e>
                            <m:r>
                              <a:rPr lang="de-DE" b="0" i="1" smtClean="0">
                                <a:solidFill>
                                  <a:schemeClr val="accent1"/>
                                </a:solidFill>
                                <a:latin typeface="Cambria Math" panose="02040503050406030204" pitchFamily="18" charset="0"/>
                              </a:rPr>
                              <m:t>𝐸</m:t>
                            </m:r>
                          </m:e>
                        </m:d>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r>
                              <a:rPr lang="de-DE" b="0" i="1" smtClean="0">
                                <a:solidFill>
                                  <a:schemeClr val="tx1"/>
                                </a:solidFill>
                                <a:latin typeface="Cambria Math" panose="02040503050406030204" pitchFamily="18" charset="0"/>
                              </a:rPr>
                              <m:t>,</m:t>
                            </m:r>
                            <m:r>
                              <a:rPr lang="de-DE" b="0" i="1" smtClean="0">
                                <a:solidFill>
                                  <a:schemeClr val="accent1"/>
                                </a:solidFill>
                                <a:latin typeface="Cambria Math" panose="02040503050406030204" pitchFamily="18" charset="0"/>
                              </a:rPr>
                              <m:t>𝐸</m:t>
                            </m:r>
                          </m:e>
                        </m:d>
                      </m:oMath>
                    </m:oMathPara>
                  </a14:m>
                  <a:endParaRPr lang="de-DE" dirty="0">
                    <a:solidFill>
                      <a:schemeClr val="tx1"/>
                    </a:solidFill>
                  </a:endParaRPr>
                </a:p>
              </p:txBody>
            </p:sp>
          </mc:Choice>
          <mc:Fallback xmlns="">
            <p:sp>
              <p:nvSpPr>
                <p:cNvPr id="155" name="Rectangle 154">
                  <a:extLst>
                    <a:ext uri="{FF2B5EF4-FFF2-40B4-BE49-F238E27FC236}">
                      <a16:creationId xmlns:a16="http://schemas.microsoft.com/office/drawing/2014/main" id="{DE6B95A0-E307-704A-B285-B7A2ECD9FDDA}"/>
                    </a:ext>
                  </a:extLst>
                </p:cNvPr>
                <p:cNvSpPr>
                  <a:spLocks noRot="1" noChangeAspect="1" noMove="1" noResize="1" noEditPoints="1" noAdjustHandles="1" noChangeArrowheads="1" noChangeShapeType="1" noTextEdit="1"/>
                </p:cNvSpPr>
                <p:nvPr/>
              </p:nvSpPr>
              <p:spPr>
                <a:xfrm>
                  <a:off x="8635760" y="1969819"/>
                  <a:ext cx="1258486" cy="646331"/>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A87F9D4E-988D-DF4D-861B-CAF8818425B4}"/>
                    </a:ext>
                  </a:extLst>
                </p:cNvPr>
                <p:cNvSpPr txBox="1"/>
                <p:nvPr/>
              </p:nvSpPr>
              <p:spPr>
                <a:xfrm rot="5400000">
                  <a:off x="5381316" y="2097047"/>
                  <a:ext cx="270879" cy="295377"/>
                </a:xfrm>
                <a:prstGeom prst="round1Rect">
                  <a:avLst>
                    <a:gd name="adj" fmla="val 3886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156" name="TextBox 155">
                  <a:extLst>
                    <a:ext uri="{FF2B5EF4-FFF2-40B4-BE49-F238E27FC236}">
                      <a16:creationId xmlns:a16="http://schemas.microsoft.com/office/drawing/2014/main" id="{A87F9D4E-988D-DF4D-861B-CAF8818425B4}"/>
                    </a:ext>
                  </a:extLst>
                </p:cNvPr>
                <p:cNvSpPr txBox="1">
                  <a:spLocks noRot="1" noChangeAspect="1" noMove="1" noResize="1" noEditPoints="1" noAdjustHandles="1" noChangeArrowheads="1" noChangeShapeType="1" noTextEdit="1"/>
                </p:cNvSpPr>
                <p:nvPr/>
              </p:nvSpPr>
              <p:spPr>
                <a:xfrm rot="5400000">
                  <a:off x="5381316" y="2097047"/>
                  <a:ext cx="270879" cy="295377"/>
                </a:xfrm>
                <a:prstGeom prst="round1Rect">
                  <a:avLst>
                    <a:gd name="adj" fmla="val 38863"/>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08E5CBD2-1E0D-1C4B-B946-1C814E04906F}"/>
                    </a:ext>
                  </a:extLst>
                </p:cNvPr>
                <p:cNvSpPr txBox="1"/>
                <p:nvPr/>
              </p:nvSpPr>
              <p:spPr>
                <a:xfrm rot="5400000">
                  <a:off x="8500319" y="2097047"/>
                  <a:ext cx="270879" cy="295377"/>
                </a:xfrm>
                <a:prstGeom prst="round1Rect">
                  <a:avLst>
                    <a:gd name="adj" fmla="val 3545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157" name="TextBox 156">
                  <a:extLst>
                    <a:ext uri="{FF2B5EF4-FFF2-40B4-BE49-F238E27FC236}">
                      <a16:creationId xmlns:a16="http://schemas.microsoft.com/office/drawing/2014/main" id="{08E5CBD2-1E0D-1C4B-B946-1C814E04906F}"/>
                    </a:ext>
                  </a:extLst>
                </p:cNvPr>
                <p:cNvSpPr txBox="1">
                  <a:spLocks noRot="1" noChangeAspect="1" noMove="1" noResize="1" noEditPoints="1" noAdjustHandles="1" noChangeArrowheads="1" noChangeShapeType="1" noTextEdit="1"/>
                </p:cNvSpPr>
                <p:nvPr/>
              </p:nvSpPr>
              <p:spPr>
                <a:xfrm rot="5400000">
                  <a:off x="8500319" y="2097047"/>
                  <a:ext cx="270879" cy="295377"/>
                </a:xfrm>
                <a:prstGeom prst="round1Rect">
                  <a:avLst>
                    <a:gd name="adj" fmla="val 35453"/>
                  </a:avLst>
                </a:prstGeom>
                <a:blipFill>
                  <a:blip r:embed="rId2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E7611595-95D0-AD4B-90BF-07D9E70109AE}"/>
                    </a:ext>
                  </a:extLst>
                </p:cNvPr>
                <p:cNvSpPr txBox="1"/>
                <p:nvPr/>
              </p:nvSpPr>
              <p:spPr>
                <a:xfrm rot="5400000">
                  <a:off x="11594529" y="2097047"/>
                  <a:ext cx="270879" cy="295377"/>
                </a:xfrm>
                <a:prstGeom prst="round1Rect">
                  <a:avLst>
                    <a:gd name="adj" fmla="val 37158"/>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158" name="TextBox 157">
                  <a:extLst>
                    <a:ext uri="{FF2B5EF4-FFF2-40B4-BE49-F238E27FC236}">
                      <a16:creationId xmlns:a16="http://schemas.microsoft.com/office/drawing/2014/main" id="{E7611595-95D0-AD4B-90BF-07D9E70109AE}"/>
                    </a:ext>
                  </a:extLst>
                </p:cNvPr>
                <p:cNvSpPr txBox="1">
                  <a:spLocks noRot="1" noChangeAspect="1" noMove="1" noResize="1" noEditPoints="1" noAdjustHandles="1" noChangeArrowheads="1" noChangeShapeType="1" noTextEdit="1"/>
                </p:cNvSpPr>
                <p:nvPr/>
              </p:nvSpPr>
              <p:spPr>
                <a:xfrm rot="5400000">
                  <a:off x="11594529" y="2097047"/>
                  <a:ext cx="270879" cy="295377"/>
                </a:xfrm>
                <a:prstGeom prst="round1Rect">
                  <a:avLst>
                    <a:gd name="adj" fmla="val 37158"/>
                  </a:avLst>
                </a:prstGeom>
                <a:blipFill>
                  <a:blip r:embed="rId24"/>
                  <a:stretch>
                    <a:fillRect/>
                  </a:stretch>
                </a:blipFill>
              </p:spPr>
              <p:txBody>
                <a:bodyPr/>
                <a:lstStyle/>
                <a:p>
                  <a:r>
                    <a:rPr lang="en-GB">
                      <a:noFill/>
                    </a:rPr>
                    <a:t> </a:t>
                  </a:r>
                </a:p>
              </p:txBody>
            </p:sp>
          </mc:Fallback>
        </mc:AlternateContent>
      </p:grpSp>
      <p:sp>
        <p:nvSpPr>
          <p:cNvPr id="165" name="TextBox 164">
            <a:extLst>
              <a:ext uri="{FF2B5EF4-FFF2-40B4-BE49-F238E27FC236}">
                <a16:creationId xmlns:a16="http://schemas.microsoft.com/office/drawing/2014/main" id="{E80E78FD-50FA-0941-B832-CD0C7ECA684F}"/>
              </a:ext>
            </a:extLst>
          </p:cNvPr>
          <p:cNvSpPr txBox="1"/>
          <p:nvPr/>
        </p:nvSpPr>
        <p:spPr>
          <a:xfrm>
            <a:off x="5650064" y="4792343"/>
            <a:ext cx="530915" cy="646331"/>
          </a:xfrm>
          <a:prstGeom prst="rect">
            <a:avLst/>
          </a:prstGeom>
          <a:noFill/>
        </p:spPr>
        <p:txBody>
          <a:bodyPr wrap="none" rtlCol="0">
            <a:spAutoFit/>
          </a:bodyPr>
          <a:lstStyle/>
          <a:p>
            <a:r>
              <a:rPr lang="en-GB" sz="3600" dirty="0">
                <a:solidFill>
                  <a:schemeClr val="accent2"/>
                </a:solidFill>
              </a:rPr>
              <a:t>✓</a:t>
            </a:r>
          </a:p>
        </p:txBody>
      </p:sp>
      <p:sp>
        <p:nvSpPr>
          <p:cNvPr id="166" name="TextBox 165">
            <a:extLst>
              <a:ext uri="{FF2B5EF4-FFF2-40B4-BE49-F238E27FC236}">
                <a16:creationId xmlns:a16="http://schemas.microsoft.com/office/drawing/2014/main" id="{C52273F8-C507-2B46-B25F-EF7E67EC9774}"/>
              </a:ext>
            </a:extLst>
          </p:cNvPr>
          <p:cNvSpPr txBox="1"/>
          <p:nvPr/>
        </p:nvSpPr>
        <p:spPr>
          <a:xfrm>
            <a:off x="6090373" y="4787474"/>
            <a:ext cx="530915" cy="646331"/>
          </a:xfrm>
          <a:prstGeom prst="rect">
            <a:avLst/>
          </a:prstGeom>
          <a:noFill/>
        </p:spPr>
        <p:txBody>
          <a:bodyPr wrap="none" rtlCol="0">
            <a:spAutoFit/>
          </a:bodyPr>
          <a:lstStyle/>
          <a:p>
            <a:r>
              <a:rPr lang="en-GB" sz="3600" dirty="0">
                <a:solidFill>
                  <a:schemeClr val="accent2"/>
                </a:solidFill>
              </a:rPr>
              <a:t>✓</a:t>
            </a:r>
          </a:p>
        </p:txBody>
      </p:sp>
    </p:spTree>
    <p:extLst>
      <p:ext uri="{BB962C8B-B14F-4D97-AF65-F5344CB8AC3E}">
        <p14:creationId xmlns:p14="http://schemas.microsoft.com/office/powerpoint/2010/main" val="19643392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A6496-D702-8140-BA57-EDC6F0287A36}"/>
              </a:ext>
            </a:extLst>
          </p:cNvPr>
          <p:cNvSpPr>
            <a:spLocks noGrp="1"/>
          </p:cNvSpPr>
          <p:nvPr>
            <p:ph type="title"/>
          </p:nvPr>
        </p:nvSpPr>
        <p:spPr/>
        <p:txBody>
          <a:bodyPr/>
          <a:lstStyle/>
          <a:p>
            <a:r>
              <a:rPr lang="en-GB" dirty="0"/>
              <a:t>Fusion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6BC237-5348-AF4A-9D3C-55BC5823A721}"/>
                  </a:ext>
                </a:extLst>
              </p:cNvPr>
              <p:cNvSpPr>
                <a:spLocks noGrp="1"/>
              </p:cNvSpPr>
              <p:nvPr>
                <p:ph sz="half" idx="1"/>
              </p:nvPr>
            </p:nvSpPr>
            <p:spPr>
              <a:xfrm>
                <a:off x="359962" y="1666800"/>
                <a:ext cx="5452008" cy="4239112"/>
              </a:xfrm>
            </p:spPr>
            <p:txBody>
              <a:bodyPr>
                <a:normAutofit/>
              </a:bodyPr>
              <a:lstStyle/>
              <a:p>
                <a:r>
                  <a:rPr lang="en-GB" dirty="0"/>
                  <a:t>Test each message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𝑚</m:t>
                        </m:r>
                      </m:e>
                      <m:sub>
                        <m:r>
                          <a:rPr lang="de-DE" b="0" i="1" dirty="0" smtClean="0">
                            <a:latin typeface="Cambria Math" panose="02040503050406030204" pitchFamily="18" charset="0"/>
                          </a:rPr>
                          <m:t>𝑖𝑗</m:t>
                        </m:r>
                      </m:sub>
                    </m:sSub>
                  </m:oMath>
                </a14:m>
                <a:r>
                  <a:rPr lang="en-GB" dirty="0"/>
                  <a:t> for each PRV </a:t>
                </a:r>
                <a14:m>
                  <m:oMath xmlns:m="http://schemas.openxmlformats.org/officeDocument/2006/math">
                    <m:r>
                      <a:rPr lang="en-GB" i="1" dirty="0" smtClean="0">
                        <a:latin typeface="Cambria Math" panose="02040503050406030204" pitchFamily="18" charset="0"/>
                      </a:rPr>
                      <m:t>𝐴</m:t>
                    </m:r>
                  </m:oMath>
                </a14:m>
                <a:r>
                  <a:rPr lang="en-GB" dirty="0"/>
                  <a:t> to eliminate and each separator PRV </a:t>
                </a:r>
                <a14:m>
                  <m:oMath xmlns:m="http://schemas.openxmlformats.org/officeDocument/2006/math">
                    <m:r>
                      <a:rPr lang="en-GB" i="1" dirty="0" smtClean="0">
                        <a:latin typeface="Cambria Math" panose="02040503050406030204" pitchFamily="18" charset="0"/>
                      </a:rPr>
                      <m:t>𝑆</m:t>
                    </m:r>
                  </m:oMath>
                </a14:m>
                <a:endParaRPr lang="en-GB" dirty="0"/>
              </a:p>
              <a:p>
                <a:pPr lvl="1"/>
                <a:r>
                  <a:rPr lang="en-GB" dirty="0"/>
                  <a:t>If Cond. 1 holds: continue (no groundings)</a:t>
                </a:r>
              </a:p>
              <a:p>
                <a:pPr lvl="1"/>
                <a:r>
                  <a:rPr lang="en-GB" dirty="0"/>
                  <a:t>Else if Cond. 2 and Cond. 3 holds: continue</a:t>
                </a:r>
              </a:p>
              <a:p>
                <a:pPr lvl="1"/>
                <a:r>
                  <a:rPr lang="en-GB" dirty="0"/>
                  <a:t>Else: mark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𝑚</m:t>
                        </m:r>
                      </m:e>
                      <m:sub>
                        <m:r>
                          <a:rPr lang="de-DE" i="1" dirty="0">
                            <a:latin typeface="Cambria Math" panose="02040503050406030204" pitchFamily="18" charset="0"/>
                          </a:rPr>
                          <m:t>𝑖𝑗</m:t>
                        </m:r>
                      </m:sub>
                    </m:sSub>
                  </m:oMath>
                </a14:m>
                <a:r>
                  <a:rPr lang="en-GB" dirty="0"/>
                  <a:t> (</a:t>
                </a:r>
                <a:r>
                  <a:rPr lang="en-GB" dirty="0">
                    <a:solidFill>
                      <a:srgbClr val="FFC000"/>
                    </a:solidFill>
                  </a:rPr>
                  <a:t>grounding</a:t>
                </a:r>
                <a:r>
                  <a:rPr lang="en-GB" dirty="0"/>
                  <a:t>); continue with next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𝑚</m:t>
                        </m:r>
                      </m:e>
                      <m:sub>
                        <m:r>
                          <a:rPr lang="de-DE" i="1" dirty="0">
                            <a:latin typeface="Cambria Math" panose="02040503050406030204" pitchFamily="18" charset="0"/>
                          </a:rPr>
                          <m:t>𝑖𝑗</m:t>
                        </m:r>
                      </m:sub>
                    </m:sSub>
                  </m:oMath>
                </a14:m>
                <a:endParaRPr lang="en-GB" b="1" dirty="0"/>
              </a:p>
              <a:p>
                <a:r>
                  <a:rPr lang="en-GB" dirty="0"/>
                  <a:t>For each message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𝑚</m:t>
                        </m:r>
                      </m:e>
                      <m:sub>
                        <m:r>
                          <a:rPr lang="de-DE" i="1" dirty="0">
                            <a:latin typeface="Cambria Math" panose="02040503050406030204" pitchFamily="18" charset="0"/>
                          </a:rPr>
                          <m:t>𝑖𝑗</m:t>
                        </m:r>
                      </m:sub>
                    </m:sSub>
                  </m:oMath>
                </a14:m>
                <a:r>
                  <a:rPr lang="en-GB" dirty="0"/>
                  <a:t> marked:</a:t>
                </a:r>
              </a:p>
              <a:p>
                <a:pPr lvl="1"/>
                <a:r>
                  <a:rPr lang="en-GB" dirty="0"/>
                  <a:t>Merge parclusters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𝑪</m:t>
                        </m:r>
                      </m:e>
                      <m:sub>
                        <m:r>
                          <a:rPr lang="de-DE" b="0" i="1" smtClean="0">
                            <a:latin typeface="Cambria Math" panose="02040503050406030204" pitchFamily="18" charset="0"/>
                          </a:rPr>
                          <m:t>𝑖</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1" i="1" smtClean="0">
                            <a:latin typeface="Cambria Math" panose="02040503050406030204" pitchFamily="18" charset="0"/>
                          </a:rPr>
                          <m:t>𝑪</m:t>
                        </m:r>
                      </m:e>
                      <m:sub>
                        <m:r>
                          <a:rPr lang="de-DE" b="0" i="1" smtClean="0">
                            <a:latin typeface="Cambria Math" panose="02040503050406030204" pitchFamily="18" charset="0"/>
                          </a:rPr>
                          <m:t>𝑗</m:t>
                        </m:r>
                      </m:sub>
                    </m:sSub>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A66BC237-5348-AF4A-9D3C-55BC5823A721}"/>
                  </a:ext>
                </a:extLst>
              </p:cNvPr>
              <p:cNvSpPr>
                <a:spLocks noGrp="1" noRot="1" noChangeAspect="1" noMove="1" noResize="1" noEditPoints="1" noAdjustHandles="1" noChangeArrowheads="1" noChangeShapeType="1" noTextEdit="1"/>
              </p:cNvSpPr>
              <p:nvPr>
                <p:ph sz="half" idx="1"/>
              </p:nvPr>
            </p:nvSpPr>
            <p:spPr>
              <a:xfrm>
                <a:off x="359962" y="1666800"/>
                <a:ext cx="5452008" cy="4239112"/>
              </a:xfrm>
              <a:blipFill>
                <a:blip r:embed="rId2"/>
                <a:stretch>
                  <a:fillRect l="-3016" t="-2687" r="-18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Content Placeholder 29">
                <a:extLst>
                  <a:ext uri="{FF2B5EF4-FFF2-40B4-BE49-F238E27FC236}">
                    <a16:creationId xmlns:a16="http://schemas.microsoft.com/office/drawing/2014/main" id="{37D4044F-135D-9B41-B6D3-397D6C5C43F3}"/>
                  </a:ext>
                </a:extLst>
              </p:cNvPr>
              <p:cNvSpPr>
                <a:spLocks noGrp="1"/>
              </p:cNvSpPr>
              <p:nvPr>
                <p:ph sz="half" idx="2"/>
              </p:nvPr>
            </p:nvSpPr>
            <p:spPr>
              <a:xfrm>
                <a:off x="6257842" y="1666800"/>
                <a:ext cx="5573833" cy="4239112"/>
              </a:xfrm>
            </p:spPr>
            <p:txBody>
              <a:bodyPr/>
              <a:lstStyle/>
              <a:p>
                <a:r>
                  <a:rPr lang="en-GB" dirty="0"/>
                  <a:t>Fusion an additional step after construction to guarantee lifted calculations for liftable models</a:t>
                </a:r>
              </a:p>
              <a:p>
                <a:r>
                  <a:rPr lang="en-GB" dirty="0"/>
                  <a:t>E.g., testing marks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23</m:t>
                        </m:r>
                      </m:sub>
                    </m:sSub>
                  </m:oMath>
                </a14:m>
                <a:r>
                  <a:rPr lang="en-GB" dirty="0"/>
                  <a:t> </a:t>
                </a:r>
                <a:br>
                  <a:rPr lang="en-GB" dirty="0"/>
                </a:br>
                <a:r>
                  <a:rPr lang="en-GB" dirty="0"/>
                  <a:t>➝ merge </a:t>
                </a:r>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𝑪</m:t>
                        </m:r>
                      </m:e>
                      <m:sub>
                        <m:r>
                          <a:rPr lang="de-DE" i="1">
                            <a:latin typeface="Cambria Math" panose="02040503050406030204" pitchFamily="18" charset="0"/>
                          </a:rPr>
                          <m:t>3</m:t>
                        </m:r>
                      </m:sub>
                    </m:sSub>
                  </m:oMath>
                </a14:m>
                <a:r>
                  <a:rPr lang="en-GB" dirty="0"/>
                  <a:t> (as in minimisation)</a:t>
                </a:r>
              </a:p>
              <a:p>
                <a:endParaRPr lang="en-GB" dirty="0"/>
              </a:p>
              <a:p>
                <a:endParaRPr lang="en-GB" dirty="0"/>
              </a:p>
            </p:txBody>
          </p:sp>
        </mc:Choice>
        <mc:Fallback xmlns="">
          <p:sp>
            <p:nvSpPr>
              <p:cNvPr id="30" name="Content Placeholder 29">
                <a:extLst>
                  <a:ext uri="{FF2B5EF4-FFF2-40B4-BE49-F238E27FC236}">
                    <a16:creationId xmlns:a16="http://schemas.microsoft.com/office/drawing/2014/main" id="{37D4044F-135D-9B41-B6D3-397D6C5C43F3}"/>
                  </a:ext>
                </a:extLst>
              </p:cNvPr>
              <p:cNvSpPr>
                <a:spLocks noGrp="1" noRot="1" noChangeAspect="1" noMove="1" noResize="1" noEditPoints="1" noAdjustHandles="1" noChangeArrowheads="1" noChangeShapeType="1" noTextEdit="1"/>
              </p:cNvSpPr>
              <p:nvPr>
                <p:ph sz="half" idx="2"/>
              </p:nvPr>
            </p:nvSpPr>
            <p:spPr>
              <a:xfrm>
                <a:off x="6257842" y="1666800"/>
                <a:ext cx="5573833" cy="4239112"/>
              </a:xfrm>
              <a:blipFill>
                <a:blip r:embed="rId3"/>
                <a:stretch>
                  <a:fillRect l="-2955" t="-2687"/>
                </a:stretch>
              </a:blipFill>
            </p:spPr>
            <p:txBody>
              <a:bodyPr/>
              <a:lstStyle/>
              <a:p>
                <a:r>
                  <a:rPr lang="en-GB">
                    <a:noFill/>
                  </a:rPr>
                  <a:t> </a:t>
                </a:r>
              </a:p>
            </p:txBody>
          </p:sp>
        </mc:Fallback>
      </mc:AlternateContent>
      <p:sp>
        <p:nvSpPr>
          <p:cNvPr id="23" name="Date Placeholder 22">
            <a:extLst>
              <a:ext uri="{FF2B5EF4-FFF2-40B4-BE49-F238E27FC236}">
                <a16:creationId xmlns:a16="http://schemas.microsoft.com/office/drawing/2014/main" id="{74098689-F9EF-1140-9ECF-D8505EDB89D6}"/>
              </a:ext>
            </a:extLst>
          </p:cNvPr>
          <p:cNvSpPr>
            <a:spLocks noGrp="1"/>
          </p:cNvSpPr>
          <p:nvPr>
            <p:ph type="dt" sz="half" idx="10"/>
          </p:nvPr>
        </p:nvSpPr>
        <p:spPr/>
        <p:txBody>
          <a:bodyPr/>
          <a:lstStyle/>
          <a:p>
            <a:r>
              <a:rPr lang="en-GB"/>
              <a:t>Exact Inference: LJT</a:t>
            </a:r>
            <a:endParaRPr lang="en-US" dirty="0"/>
          </a:p>
        </p:txBody>
      </p:sp>
      <p:sp>
        <p:nvSpPr>
          <p:cNvPr id="25" name="Footer Placeholder 24">
            <a:extLst>
              <a:ext uri="{FF2B5EF4-FFF2-40B4-BE49-F238E27FC236}">
                <a16:creationId xmlns:a16="http://schemas.microsoft.com/office/drawing/2014/main" id="{F6777061-0CFC-BD43-AEBD-EE2860F37434}"/>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588C91AE-F839-8E45-892E-654BB78CFB74}"/>
              </a:ext>
            </a:extLst>
          </p:cNvPr>
          <p:cNvSpPr>
            <a:spLocks noGrp="1"/>
          </p:cNvSpPr>
          <p:nvPr>
            <p:ph type="sldNum" sz="quarter" idx="4"/>
          </p:nvPr>
        </p:nvSpPr>
        <p:spPr/>
        <p:txBody>
          <a:bodyPr/>
          <a:lstStyle/>
          <a:p>
            <a:fld id="{67C9959E-8E6B-B04C-9955-EA096F41CA7A}" type="slidenum">
              <a:rPr lang="en-GB" smtClean="0"/>
              <a:t>73</a:t>
            </a:fld>
            <a:endParaRPr lang="en-GB"/>
          </a:p>
        </p:txBody>
      </p:sp>
      <p:grpSp>
        <p:nvGrpSpPr>
          <p:cNvPr id="48" name="Group 47">
            <a:extLst>
              <a:ext uri="{FF2B5EF4-FFF2-40B4-BE49-F238E27FC236}">
                <a16:creationId xmlns:a16="http://schemas.microsoft.com/office/drawing/2014/main" id="{4D807F01-9DE3-3E4E-A4B4-2BEA94AF9C3F}"/>
              </a:ext>
            </a:extLst>
          </p:cNvPr>
          <p:cNvGrpSpPr/>
          <p:nvPr/>
        </p:nvGrpSpPr>
        <p:grpSpPr>
          <a:xfrm>
            <a:off x="3747080" y="5017770"/>
            <a:ext cx="8084595" cy="952521"/>
            <a:chOff x="3793062" y="1663629"/>
            <a:chExt cx="8084595" cy="952521"/>
          </a:xfrm>
        </p:grpSpPr>
        <p:cxnSp>
          <p:nvCxnSpPr>
            <p:cNvPr id="49" name="Straight Connector 48">
              <a:extLst>
                <a:ext uri="{FF2B5EF4-FFF2-40B4-BE49-F238E27FC236}">
                  <a16:creationId xmlns:a16="http://schemas.microsoft.com/office/drawing/2014/main" id="{9E542CF3-C730-F946-9BC5-7B96A54CAFF8}"/>
                </a:ext>
              </a:extLst>
            </p:cNvPr>
            <p:cNvCxnSpPr>
              <a:cxnSpLocks/>
              <a:stCxn id="60" idx="3"/>
              <a:endCxn id="64" idx="1"/>
            </p:cNvCxnSpPr>
            <p:nvPr/>
          </p:nvCxnSpPr>
          <p:spPr>
            <a:xfrm flipV="1">
              <a:off x="5667303" y="2021174"/>
              <a:ext cx="95775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FF6C0B2-3FE0-2540-9D16-4C4363CCAE06}"/>
                </a:ext>
              </a:extLst>
            </p:cNvPr>
            <p:cNvCxnSpPr>
              <a:cxnSpLocks/>
              <a:stCxn id="64" idx="3"/>
              <a:endCxn id="62" idx="1"/>
            </p:cNvCxnSpPr>
            <p:nvPr/>
          </p:nvCxnSpPr>
          <p:spPr>
            <a:xfrm>
              <a:off x="8790532" y="2021174"/>
              <a:ext cx="932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92BCC575-5F26-CC40-A372-47ACB318F688}"/>
                </a:ext>
              </a:extLst>
            </p:cNvPr>
            <p:cNvGrpSpPr/>
            <p:nvPr/>
          </p:nvGrpSpPr>
          <p:grpSpPr>
            <a:xfrm>
              <a:off x="6625053" y="1663629"/>
              <a:ext cx="2165479" cy="871319"/>
              <a:chOff x="2358910" y="4890630"/>
              <a:chExt cx="2165479" cy="871319"/>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EFE6FBCA-66BC-C94C-B4E6-4BFB35BDC67D}"/>
                      </a:ext>
                    </a:extLst>
                  </p:cNvPr>
                  <p:cNvSpPr txBox="1"/>
                  <p:nvPr/>
                </p:nvSpPr>
                <p:spPr>
                  <a:xfrm>
                    <a:off x="3327994"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2</m:t>
                              </m:r>
                            </m:sub>
                          </m:sSub>
                        </m:oMath>
                      </m:oMathPara>
                    </a14:m>
                    <a:endParaRPr lang="en-GB" sz="1400" dirty="0">
                      <a:solidFill>
                        <a:schemeClr val="tx1"/>
                      </a:solidFill>
                    </a:endParaRPr>
                  </a:p>
                </p:txBody>
              </p:sp>
            </mc:Choice>
            <mc:Fallback xmlns="">
              <p:sp>
                <p:nvSpPr>
                  <p:cNvPr id="63" name="TextBox 62">
                    <a:extLst>
                      <a:ext uri="{FF2B5EF4-FFF2-40B4-BE49-F238E27FC236}">
                        <a16:creationId xmlns:a16="http://schemas.microsoft.com/office/drawing/2014/main" id="{EFE6FBCA-66BC-C94C-B4E6-4BFB35BDC67D}"/>
                      </a:ext>
                    </a:extLst>
                  </p:cNvPr>
                  <p:cNvSpPr txBox="1">
                    <a:spLocks noRot="1" noChangeAspect="1" noMove="1" noResize="1" noEditPoints="1" noAdjustHandles="1" noChangeArrowheads="1" noChangeShapeType="1" noTextEdit="1"/>
                  </p:cNvSpPr>
                  <p:nvPr/>
                </p:nvSpPr>
                <p:spPr>
                  <a:xfrm>
                    <a:off x="3327994" y="5546505"/>
                    <a:ext cx="227305" cy="215444"/>
                  </a:xfrm>
                  <a:prstGeom prst="rect">
                    <a:avLst/>
                  </a:prstGeom>
                  <a:blipFill>
                    <a:blip r:embed="rId4"/>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3035F22D-ECB3-8A43-BD23-A56A0608DA56}"/>
                      </a:ext>
                    </a:extLst>
                  </p:cNvPr>
                  <p:cNvSpPr txBox="1"/>
                  <p:nvPr/>
                </p:nvSpPr>
                <p:spPr>
                  <a:xfrm>
                    <a:off x="2358910" y="4890630"/>
                    <a:ext cx="216547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i="1" dirty="0">
                                  <a:solidFill>
                                    <a:schemeClr val="tx1"/>
                                  </a:solidFill>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de-DE" i="1" dirty="0">
                      <a:solidFill>
                        <a:schemeClr val="tx1"/>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solidFill>
                              <a:latin typeface="Cambria Math" charset="0"/>
                            </a:rPr>
                            <m:t>𝑇𝑟𝑎𝑣𝑒𝑙</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e>
                          </m:d>
                        </m:oMath>
                      </m:oMathPara>
                    </a14:m>
                    <a:endParaRPr lang="en-GB" dirty="0">
                      <a:solidFill>
                        <a:schemeClr val="tx1"/>
                      </a:solidFill>
                    </a:endParaRPr>
                  </a:p>
                </p:txBody>
              </p:sp>
            </mc:Choice>
            <mc:Fallback xmlns="">
              <p:sp>
                <p:nvSpPr>
                  <p:cNvPr id="64" name="TextBox 63">
                    <a:extLst>
                      <a:ext uri="{FF2B5EF4-FFF2-40B4-BE49-F238E27FC236}">
                        <a16:creationId xmlns:a16="http://schemas.microsoft.com/office/drawing/2014/main" id="{3035F22D-ECB3-8A43-BD23-A56A0608DA56}"/>
                      </a:ext>
                    </a:extLst>
                  </p:cNvPr>
                  <p:cNvSpPr txBox="1">
                    <a:spLocks noRot="1" noChangeAspect="1" noMove="1" noResize="1" noEditPoints="1" noAdjustHandles="1" noChangeArrowheads="1" noChangeShapeType="1" noTextEdit="1"/>
                  </p:cNvSpPr>
                  <p:nvPr/>
                </p:nvSpPr>
                <p:spPr>
                  <a:xfrm>
                    <a:off x="2358910" y="4890630"/>
                    <a:ext cx="2165479" cy="715089"/>
                  </a:xfrm>
                  <a:prstGeom prst="roundRect">
                    <a:avLst/>
                  </a:prstGeom>
                  <a:blipFill>
                    <a:blip r:embed="rId5"/>
                    <a:stretch>
                      <a:fillRect/>
                    </a:stretch>
                  </a:blipFill>
                  <a:ln>
                    <a:solidFill>
                      <a:schemeClr val="tx1"/>
                    </a:solidFill>
                  </a:ln>
                </p:spPr>
                <p:txBody>
                  <a:bodyPr/>
                  <a:lstStyle/>
                  <a:p>
                    <a:r>
                      <a:rPr lang="en-GB">
                        <a:noFill/>
                      </a:rPr>
                      <a:t> </a:t>
                    </a:r>
                  </a:p>
                </p:txBody>
              </p:sp>
            </mc:Fallback>
          </mc:AlternateContent>
        </p:grpSp>
        <p:grpSp>
          <p:nvGrpSpPr>
            <p:cNvPr id="52" name="Group 51">
              <a:extLst>
                <a:ext uri="{FF2B5EF4-FFF2-40B4-BE49-F238E27FC236}">
                  <a16:creationId xmlns:a16="http://schemas.microsoft.com/office/drawing/2014/main" id="{ED149C7A-1CC3-0C46-93E4-962455047000}"/>
                </a:ext>
              </a:extLst>
            </p:cNvPr>
            <p:cNvGrpSpPr/>
            <p:nvPr/>
          </p:nvGrpSpPr>
          <p:grpSpPr>
            <a:xfrm>
              <a:off x="9722897" y="1663629"/>
              <a:ext cx="2148984" cy="871319"/>
              <a:chOff x="6515526" y="4890630"/>
              <a:chExt cx="2148984" cy="871319"/>
            </a:xfrm>
          </p:grpSpPr>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AD9528B-2366-C748-874A-0663456A6B6A}"/>
                      </a:ext>
                    </a:extLst>
                  </p:cNvPr>
                  <p:cNvSpPr txBox="1"/>
                  <p:nvPr/>
                </p:nvSpPr>
                <p:spPr>
                  <a:xfrm>
                    <a:off x="7476364"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3</m:t>
                              </m:r>
                            </m:sub>
                          </m:sSub>
                        </m:oMath>
                      </m:oMathPara>
                    </a14:m>
                    <a:endParaRPr lang="en-GB" sz="1400" dirty="0">
                      <a:solidFill>
                        <a:schemeClr val="tx1"/>
                      </a:solidFill>
                    </a:endParaRPr>
                  </a:p>
                </p:txBody>
              </p:sp>
            </mc:Choice>
            <mc:Fallback xmlns="">
              <p:sp>
                <p:nvSpPr>
                  <p:cNvPr id="61" name="TextBox 60">
                    <a:extLst>
                      <a:ext uri="{FF2B5EF4-FFF2-40B4-BE49-F238E27FC236}">
                        <a16:creationId xmlns:a16="http://schemas.microsoft.com/office/drawing/2014/main" id="{4AD9528B-2366-C748-874A-0663456A6B6A}"/>
                      </a:ext>
                    </a:extLst>
                  </p:cNvPr>
                  <p:cNvSpPr txBox="1">
                    <a:spLocks noRot="1" noChangeAspect="1" noMove="1" noResize="1" noEditPoints="1" noAdjustHandles="1" noChangeArrowheads="1" noChangeShapeType="1" noTextEdit="1"/>
                  </p:cNvSpPr>
                  <p:nvPr/>
                </p:nvSpPr>
                <p:spPr>
                  <a:xfrm>
                    <a:off x="7476364" y="5546505"/>
                    <a:ext cx="227305" cy="215444"/>
                  </a:xfrm>
                  <a:prstGeom prst="rect">
                    <a:avLst/>
                  </a:prstGeom>
                  <a:blipFill>
                    <a:blip r:embed="rId6"/>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A17E9E3-76A5-8C49-A539-2C202BD71C83}"/>
                      </a:ext>
                    </a:extLst>
                  </p:cNvPr>
                  <p:cNvSpPr txBox="1"/>
                  <p:nvPr/>
                </p:nvSpPr>
                <p:spPr>
                  <a:xfrm>
                    <a:off x="6515526" y="4890630"/>
                    <a:ext cx="2148984"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i="1" dirty="0">
                                  <a:solidFill>
                                    <a:schemeClr val="tx1"/>
                                  </a:solidFill>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de-DE" i="1" dirty="0">
                      <a:solidFill>
                        <a:schemeClr val="tx1"/>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chemeClr val="tx1"/>
                              </a:solidFill>
                              <a:latin typeface="Cambria Math" charset="0"/>
                            </a:rPr>
                            <m:t>𝑇𝑟𝑒𝑎𝑡</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i="1" dirty="0">
                                  <a:solidFill>
                                    <a:schemeClr val="tx1"/>
                                  </a:solidFill>
                                  <a:latin typeface="Cambria Math" charset="0"/>
                                </a:rPr>
                                <m:t>,</m:t>
                              </m:r>
                              <m:r>
                                <a:rPr lang="de-DE" i="1" dirty="0">
                                  <a:solidFill>
                                    <a:schemeClr val="tx1"/>
                                  </a:solidFill>
                                  <a:latin typeface="Cambria Math" panose="02040503050406030204" pitchFamily="18" charset="0"/>
                                </a:rPr>
                                <m:t>𝑀</m:t>
                              </m:r>
                              <m:r>
                                <a:rPr lang="de-DE" b="0" i="1" dirty="0" smtClean="0">
                                  <a:solidFill>
                                    <a:schemeClr val="tx1"/>
                                  </a:solidFill>
                                  <a:latin typeface="Cambria Math" panose="02040503050406030204" pitchFamily="18" charset="0"/>
                                </a:rPr>
                                <m:t>,</m:t>
                              </m:r>
                              <m:r>
                                <a:rPr lang="de-DE" b="0" i="1" dirty="0" smtClean="0">
                                  <a:solidFill>
                                    <a:schemeClr val="accent1"/>
                                  </a:solidFill>
                                  <a:latin typeface="Cambria Math" panose="02040503050406030204" pitchFamily="18" charset="0"/>
                                </a:rPr>
                                <m:t>𝐸</m:t>
                              </m:r>
                            </m:e>
                          </m:d>
                        </m:oMath>
                      </m:oMathPara>
                    </a14:m>
                    <a:endParaRPr lang="en-GB" dirty="0">
                      <a:solidFill>
                        <a:schemeClr val="tx1"/>
                      </a:solidFill>
                    </a:endParaRPr>
                  </a:p>
                </p:txBody>
              </p:sp>
            </mc:Choice>
            <mc:Fallback xmlns="">
              <p:sp>
                <p:nvSpPr>
                  <p:cNvPr id="62" name="TextBox 61">
                    <a:extLst>
                      <a:ext uri="{FF2B5EF4-FFF2-40B4-BE49-F238E27FC236}">
                        <a16:creationId xmlns:a16="http://schemas.microsoft.com/office/drawing/2014/main" id="{8A17E9E3-76A5-8C49-A539-2C202BD71C83}"/>
                      </a:ext>
                    </a:extLst>
                  </p:cNvPr>
                  <p:cNvSpPr txBox="1">
                    <a:spLocks noRot="1" noChangeAspect="1" noMove="1" noResize="1" noEditPoints="1" noAdjustHandles="1" noChangeArrowheads="1" noChangeShapeType="1" noTextEdit="1"/>
                  </p:cNvSpPr>
                  <p:nvPr/>
                </p:nvSpPr>
                <p:spPr>
                  <a:xfrm>
                    <a:off x="6515526" y="4890630"/>
                    <a:ext cx="2148984" cy="715089"/>
                  </a:xfrm>
                  <a:prstGeom prst="roundRect">
                    <a:avLst/>
                  </a:prstGeom>
                  <a:blipFill>
                    <a:blip r:embed="rId7"/>
                    <a:stretch>
                      <a:fillRect/>
                    </a:stretch>
                  </a:blipFill>
                  <a:ln>
                    <a:solidFill>
                      <a:schemeClr val="tx1"/>
                    </a:solidFill>
                  </a:ln>
                </p:spPr>
                <p:txBody>
                  <a:bodyPr/>
                  <a:lstStyle/>
                  <a:p>
                    <a:r>
                      <a:rPr lang="en-GB">
                        <a:noFill/>
                      </a:rPr>
                      <a:t> </a:t>
                    </a:r>
                  </a:p>
                </p:txBody>
              </p:sp>
            </mc:Fallback>
          </mc:AlternateContent>
        </p:grpSp>
        <p:grpSp>
          <p:nvGrpSpPr>
            <p:cNvPr id="53" name="Group 52">
              <a:extLst>
                <a:ext uri="{FF2B5EF4-FFF2-40B4-BE49-F238E27FC236}">
                  <a16:creationId xmlns:a16="http://schemas.microsoft.com/office/drawing/2014/main" id="{9E2E3EB6-8482-B047-A946-BC710F6AF75B}"/>
                </a:ext>
              </a:extLst>
            </p:cNvPr>
            <p:cNvGrpSpPr/>
            <p:nvPr/>
          </p:nvGrpSpPr>
          <p:grpSpPr>
            <a:xfrm>
              <a:off x="3793062" y="1663630"/>
              <a:ext cx="1874241" cy="871784"/>
              <a:chOff x="-1515811" y="4890630"/>
              <a:chExt cx="1874241" cy="871784"/>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1CC778EE-CA4B-0F4B-B122-2345DFFC84EE}"/>
                      </a:ext>
                    </a:extLst>
                  </p:cNvPr>
                  <p:cNvSpPr txBox="1"/>
                  <p:nvPr/>
                </p:nvSpPr>
                <p:spPr>
                  <a:xfrm>
                    <a:off x="-823350" y="5546970"/>
                    <a:ext cx="477182"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𝑔</m:t>
                              </m:r>
                            </m:e>
                            <m:sub>
                              <m:r>
                                <a:rPr lang="de-DE" sz="1400" i="1">
                                  <a:solidFill>
                                    <a:schemeClr val="tx1"/>
                                  </a:solidFill>
                                  <a:latin typeface="Cambria Math" panose="02040503050406030204" pitchFamily="18" charset="0"/>
                                </a:rPr>
                                <m:t>0</m:t>
                              </m:r>
                            </m:sub>
                          </m:sSub>
                          <m:r>
                            <a:rPr lang="de-DE" sz="1400" i="1">
                              <a:solidFill>
                                <a:schemeClr val="tx1"/>
                              </a:solidFill>
                              <a:latin typeface="Cambria Math" panose="02040503050406030204" pitchFamily="18" charset="0"/>
                            </a:rPr>
                            <m:t>,</m:t>
                          </m:r>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1</m:t>
                              </m:r>
                            </m:sub>
                          </m:sSub>
                        </m:oMath>
                      </m:oMathPara>
                    </a14:m>
                    <a:endParaRPr lang="en-GB" sz="1400" dirty="0">
                      <a:solidFill>
                        <a:schemeClr val="tx1"/>
                      </a:solidFill>
                    </a:endParaRPr>
                  </a:p>
                </p:txBody>
              </p:sp>
            </mc:Choice>
            <mc:Fallback xmlns="">
              <p:sp>
                <p:nvSpPr>
                  <p:cNvPr id="59" name="TextBox 58">
                    <a:extLst>
                      <a:ext uri="{FF2B5EF4-FFF2-40B4-BE49-F238E27FC236}">
                        <a16:creationId xmlns:a16="http://schemas.microsoft.com/office/drawing/2014/main" id="{1CC778EE-CA4B-0F4B-B122-2345DFFC84EE}"/>
                      </a:ext>
                    </a:extLst>
                  </p:cNvPr>
                  <p:cNvSpPr txBox="1">
                    <a:spLocks noRot="1" noChangeAspect="1" noMove="1" noResize="1" noEditPoints="1" noAdjustHandles="1" noChangeArrowheads="1" noChangeShapeType="1" noTextEdit="1"/>
                  </p:cNvSpPr>
                  <p:nvPr/>
                </p:nvSpPr>
                <p:spPr>
                  <a:xfrm>
                    <a:off x="-823350" y="5546970"/>
                    <a:ext cx="477182" cy="215444"/>
                  </a:xfrm>
                  <a:prstGeom prst="rect">
                    <a:avLst/>
                  </a:prstGeom>
                  <a:blipFill>
                    <a:blip r:embed="rId8"/>
                    <a:stretch>
                      <a:fillRect l="-13158"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7D481FFC-7F97-4F43-81BC-A724DEF10D39}"/>
                      </a:ext>
                    </a:extLst>
                  </p:cNvPr>
                  <p:cNvSpPr txBox="1"/>
                  <p:nvPr/>
                </p:nvSpPr>
                <p:spPr>
                  <a:xfrm>
                    <a:off x="-1515811" y="4890630"/>
                    <a:ext cx="1874241"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charset="0"/>
                            </a:rPr>
                            <m:t>𝐸𝑝𝑖𝑑</m:t>
                          </m:r>
                          <m:d>
                            <m:dPr>
                              <m:ctrlPr>
                                <a:rPr lang="de-DE" b="0" i="1" dirty="0" smtClean="0">
                                  <a:solidFill>
                                    <a:schemeClr val="tx1"/>
                                  </a:solidFill>
                                  <a:latin typeface="Cambria Math" panose="02040503050406030204" pitchFamily="18" charset="0"/>
                                </a:rPr>
                              </m:ctrlPr>
                            </m:dPr>
                            <m:e>
                              <m:r>
                                <a:rPr lang="de-DE" b="0" i="1" dirty="0" smtClean="0">
                                  <a:solidFill>
                                    <a:schemeClr val="accent1"/>
                                  </a:solidFill>
                                  <a:latin typeface="Cambria Math" panose="02040503050406030204" pitchFamily="18" charset="0"/>
                                </a:rPr>
                                <m:t>𝐸</m:t>
                              </m:r>
                            </m:e>
                          </m:d>
                          <m:r>
                            <a:rPr lang="en-GB" i="1" dirty="0" smtClean="0">
                              <a:solidFill>
                                <a:schemeClr val="tx1"/>
                              </a:solidFill>
                              <a:latin typeface="Cambria Math" charset="0"/>
                            </a:rPr>
                            <m:t> </m:t>
                          </m:r>
                          <m:r>
                            <a:rPr lang="de-DE" b="0" i="1" dirty="0" smtClean="0">
                              <a:solidFill>
                                <a:schemeClr val="tx1"/>
                              </a:solidFill>
                              <a:latin typeface="Cambria Math" panose="02040503050406030204" pitchFamily="18" charset="0"/>
                            </a:rPr>
                            <m:t>𝐴𝑐𝑐</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𝐼</m:t>
                              </m:r>
                            </m:e>
                          </m:d>
                        </m:oMath>
                      </m:oMathPara>
                    </a14:m>
                    <a:endParaRPr lang="de-DE" i="1" dirty="0">
                      <a:solidFill>
                        <a:schemeClr val="tx1"/>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tx1"/>
                              </a:solidFill>
                              <a:latin typeface="Cambria Math" panose="02040503050406030204" pitchFamily="18" charset="0"/>
                            </a:rPr>
                            <m:t>𝑁𝑎𝑡</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𝐷</m:t>
                              </m:r>
                            </m:e>
                          </m:d>
                        </m:oMath>
                      </m:oMathPara>
                    </a14:m>
                    <a:endParaRPr lang="en-GB" dirty="0">
                      <a:solidFill>
                        <a:schemeClr val="tx1"/>
                      </a:solidFill>
                    </a:endParaRPr>
                  </a:p>
                </p:txBody>
              </p:sp>
            </mc:Choice>
            <mc:Fallback xmlns="">
              <p:sp>
                <p:nvSpPr>
                  <p:cNvPr id="60" name="TextBox 59">
                    <a:extLst>
                      <a:ext uri="{FF2B5EF4-FFF2-40B4-BE49-F238E27FC236}">
                        <a16:creationId xmlns:a16="http://schemas.microsoft.com/office/drawing/2014/main" id="{7D481FFC-7F97-4F43-81BC-A724DEF10D39}"/>
                      </a:ext>
                    </a:extLst>
                  </p:cNvPr>
                  <p:cNvSpPr txBox="1">
                    <a:spLocks noRot="1" noChangeAspect="1" noMove="1" noResize="1" noEditPoints="1" noAdjustHandles="1" noChangeArrowheads="1" noChangeShapeType="1" noTextEdit="1"/>
                  </p:cNvSpPr>
                  <p:nvPr/>
                </p:nvSpPr>
                <p:spPr>
                  <a:xfrm>
                    <a:off x="-1515811" y="4890630"/>
                    <a:ext cx="1874241" cy="715089"/>
                  </a:xfrm>
                  <a:prstGeom prst="roundRect">
                    <a:avLst/>
                  </a:prstGeom>
                  <a:blipFill>
                    <a:blip r:embed="rId9"/>
                    <a:stretch>
                      <a:fillRect/>
                    </a:stretch>
                  </a:blipFill>
                  <a:ln>
                    <a:solidFill>
                      <a:schemeClr val="tx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368BE0E5-CDB1-4841-9CBA-F95F7D9A6010}"/>
                    </a:ext>
                  </a:extLst>
                </p:cNvPr>
                <p:cNvSpPr/>
                <p:nvPr/>
              </p:nvSpPr>
              <p:spPr>
                <a:xfrm>
                  <a:off x="5631298" y="1985499"/>
                  <a:ext cx="10690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d>
                          <m:dPr>
                            <m:ctrlPr>
                              <a:rPr lang="de-DE" i="1" dirty="0">
                                <a:latin typeface="Cambria Math" panose="02040503050406030204" pitchFamily="18" charset="0"/>
                              </a:rPr>
                            </m:ctrlPr>
                          </m:dPr>
                          <m:e>
                            <m:r>
                              <a:rPr lang="de-DE" i="1" dirty="0" smtClean="0">
                                <a:solidFill>
                                  <a:schemeClr val="accent1"/>
                                </a:solidFill>
                                <a:latin typeface="Cambria Math" panose="02040503050406030204" pitchFamily="18" charset="0"/>
                              </a:rPr>
                              <m:t>𝐸</m:t>
                            </m:r>
                          </m:e>
                        </m:d>
                      </m:oMath>
                    </m:oMathPara>
                  </a14:m>
                  <a:endParaRPr lang="en-GB" dirty="0">
                    <a:solidFill>
                      <a:schemeClr val="tx1"/>
                    </a:solidFill>
                  </a:endParaRPr>
                </a:p>
              </p:txBody>
            </p:sp>
          </mc:Choice>
          <mc:Fallback xmlns="">
            <p:sp>
              <p:nvSpPr>
                <p:cNvPr id="54" name="Rectangle 53">
                  <a:extLst>
                    <a:ext uri="{FF2B5EF4-FFF2-40B4-BE49-F238E27FC236}">
                      <a16:creationId xmlns:a16="http://schemas.microsoft.com/office/drawing/2014/main" id="{368BE0E5-CDB1-4841-9CBA-F95F7D9A6010}"/>
                    </a:ext>
                  </a:extLst>
                </p:cNvPr>
                <p:cNvSpPr>
                  <a:spLocks noRot="1" noChangeAspect="1" noMove="1" noResize="1" noEditPoints="1" noAdjustHandles="1" noChangeArrowheads="1" noChangeShapeType="1" noTextEdit="1"/>
                </p:cNvSpPr>
                <p:nvPr/>
              </p:nvSpPr>
              <p:spPr>
                <a:xfrm>
                  <a:off x="5631298" y="1985499"/>
                  <a:ext cx="1069075"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F262AFCF-99E3-8F47-A9D5-4AB3FC8FF90C}"/>
                    </a:ext>
                  </a:extLst>
                </p:cNvPr>
                <p:cNvSpPr/>
                <p:nvPr/>
              </p:nvSpPr>
              <p:spPr>
                <a:xfrm>
                  <a:off x="8635760" y="1969819"/>
                  <a:ext cx="125848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d>
                          <m:dPr>
                            <m:ctrlPr>
                              <a:rPr lang="de-DE" b="0" i="1" smtClean="0">
                                <a:solidFill>
                                  <a:schemeClr val="tx1"/>
                                </a:solidFill>
                                <a:latin typeface="Cambria Math" panose="02040503050406030204" pitchFamily="18" charset="0"/>
                              </a:rPr>
                            </m:ctrlPr>
                          </m:dPr>
                          <m:e>
                            <m:r>
                              <a:rPr lang="de-DE" b="0" i="1" smtClean="0">
                                <a:solidFill>
                                  <a:schemeClr val="accent1"/>
                                </a:solidFill>
                                <a:latin typeface="Cambria Math" panose="02040503050406030204" pitchFamily="18" charset="0"/>
                              </a:rPr>
                              <m:t>𝐸</m:t>
                            </m:r>
                          </m:e>
                        </m:d>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r>
                              <a:rPr lang="de-DE" b="0" i="1" smtClean="0">
                                <a:solidFill>
                                  <a:schemeClr val="tx1"/>
                                </a:solidFill>
                                <a:latin typeface="Cambria Math" panose="02040503050406030204" pitchFamily="18" charset="0"/>
                              </a:rPr>
                              <m:t>,</m:t>
                            </m:r>
                            <m:r>
                              <a:rPr lang="de-DE" b="0" i="1" smtClean="0">
                                <a:solidFill>
                                  <a:schemeClr val="accent1"/>
                                </a:solidFill>
                                <a:latin typeface="Cambria Math" panose="02040503050406030204" pitchFamily="18" charset="0"/>
                              </a:rPr>
                              <m:t>𝐸</m:t>
                            </m:r>
                          </m:e>
                        </m:d>
                      </m:oMath>
                    </m:oMathPara>
                  </a14:m>
                  <a:endParaRPr lang="de-DE" dirty="0">
                    <a:solidFill>
                      <a:schemeClr val="tx1"/>
                    </a:solidFill>
                  </a:endParaRPr>
                </a:p>
              </p:txBody>
            </p:sp>
          </mc:Choice>
          <mc:Fallback xmlns="">
            <p:sp>
              <p:nvSpPr>
                <p:cNvPr id="55" name="Rectangle 54">
                  <a:extLst>
                    <a:ext uri="{FF2B5EF4-FFF2-40B4-BE49-F238E27FC236}">
                      <a16:creationId xmlns:a16="http://schemas.microsoft.com/office/drawing/2014/main" id="{F262AFCF-99E3-8F47-A9D5-4AB3FC8FF90C}"/>
                    </a:ext>
                  </a:extLst>
                </p:cNvPr>
                <p:cNvSpPr>
                  <a:spLocks noRot="1" noChangeAspect="1" noMove="1" noResize="1" noEditPoints="1" noAdjustHandles="1" noChangeArrowheads="1" noChangeShapeType="1" noTextEdit="1"/>
                </p:cNvSpPr>
                <p:nvPr/>
              </p:nvSpPr>
              <p:spPr>
                <a:xfrm>
                  <a:off x="8635760" y="1969819"/>
                  <a:ext cx="1258486"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C77AF50A-4278-D944-9EED-AAB2FD53AE8C}"/>
                    </a:ext>
                  </a:extLst>
                </p:cNvPr>
                <p:cNvSpPr txBox="1"/>
                <p:nvPr/>
              </p:nvSpPr>
              <p:spPr>
                <a:xfrm rot="5400000">
                  <a:off x="5381316" y="2097047"/>
                  <a:ext cx="270879" cy="295377"/>
                </a:xfrm>
                <a:prstGeom prst="round1Rect">
                  <a:avLst>
                    <a:gd name="adj" fmla="val 3886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56" name="TextBox 55">
                  <a:extLst>
                    <a:ext uri="{FF2B5EF4-FFF2-40B4-BE49-F238E27FC236}">
                      <a16:creationId xmlns:a16="http://schemas.microsoft.com/office/drawing/2014/main" id="{C77AF50A-4278-D944-9EED-AAB2FD53AE8C}"/>
                    </a:ext>
                  </a:extLst>
                </p:cNvPr>
                <p:cNvSpPr txBox="1">
                  <a:spLocks noRot="1" noChangeAspect="1" noMove="1" noResize="1" noEditPoints="1" noAdjustHandles="1" noChangeArrowheads="1" noChangeShapeType="1" noTextEdit="1"/>
                </p:cNvSpPr>
                <p:nvPr/>
              </p:nvSpPr>
              <p:spPr>
                <a:xfrm rot="5400000">
                  <a:off x="5381316" y="2097047"/>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6821A1CD-912C-8B42-B04A-39BAA4185E32}"/>
                    </a:ext>
                  </a:extLst>
                </p:cNvPr>
                <p:cNvSpPr txBox="1"/>
                <p:nvPr/>
              </p:nvSpPr>
              <p:spPr>
                <a:xfrm rot="5400000">
                  <a:off x="8500319" y="2097047"/>
                  <a:ext cx="270879" cy="295377"/>
                </a:xfrm>
                <a:prstGeom prst="round1Rect">
                  <a:avLst>
                    <a:gd name="adj" fmla="val 35453"/>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57" name="TextBox 56">
                  <a:extLst>
                    <a:ext uri="{FF2B5EF4-FFF2-40B4-BE49-F238E27FC236}">
                      <a16:creationId xmlns:a16="http://schemas.microsoft.com/office/drawing/2014/main" id="{6821A1CD-912C-8B42-B04A-39BAA4185E32}"/>
                    </a:ext>
                  </a:extLst>
                </p:cNvPr>
                <p:cNvSpPr txBox="1">
                  <a:spLocks noRot="1" noChangeAspect="1" noMove="1" noResize="1" noEditPoints="1" noAdjustHandles="1" noChangeArrowheads="1" noChangeShapeType="1" noTextEdit="1"/>
                </p:cNvSpPr>
                <p:nvPr/>
              </p:nvSpPr>
              <p:spPr>
                <a:xfrm rot="5400000">
                  <a:off x="8500319" y="2097047"/>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B110D3B-43BD-BE44-AFB4-1C81F5449448}"/>
                    </a:ext>
                  </a:extLst>
                </p:cNvPr>
                <p:cNvSpPr txBox="1"/>
                <p:nvPr/>
              </p:nvSpPr>
              <p:spPr>
                <a:xfrm rot="5400000">
                  <a:off x="11594529" y="2097047"/>
                  <a:ext cx="270879" cy="295377"/>
                </a:xfrm>
                <a:prstGeom prst="round1Rect">
                  <a:avLst>
                    <a:gd name="adj" fmla="val 37158"/>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58" name="TextBox 57">
                  <a:extLst>
                    <a:ext uri="{FF2B5EF4-FFF2-40B4-BE49-F238E27FC236}">
                      <a16:creationId xmlns:a16="http://schemas.microsoft.com/office/drawing/2014/main" id="{FB110D3B-43BD-BE44-AFB4-1C81F5449448}"/>
                    </a:ext>
                  </a:extLst>
                </p:cNvPr>
                <p:cNvSpPr txBox="1">
                  <a:spLocks noRot="1" noChangeAspect="1" noMove="1" noResize="1" noEditPoints="1" noAdjustHandles="1" noChangeArrowheads="1" noChangeShapeType="1" noTextEdit="1"/>
                </p:cNvSpPr>
                <p:nvPr/>
              </p:nvSpPr>
              <p:spPr>
                <a:xfrm rot="5400000">
                  <a:off x="11594529" y="2097047"/>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p:sp>
        <p:nvSpPr>
          <p:cNvPr id="15" name="Rectangle 14">
            <a:extLst>
              <a:ext uri="{FF2B5EF4-FFF2-40B4-BE49-F238E27FC236}">
                <a16:creationId xmlns:a16="http://schemas.microsoft.com/office/drawing/2014/main" id="{08D6AAED-AD4A-F747-B16F-59A4EF880F44}"/>
              </a:ext>
            </a:extLst>
          </p:cNvPr>
          <p:cNvSpPr/>
          <p:nvPr/>
        </p:nvSpPr>
        <p:spPr>
          <a:xfrm>
            <a:off x="5662985" y="4904763"/>
            <a:ext cx="492443" cy="584775"/>
          </a:xfrm>
          <a:prstGeom prst="rect">
            <a:avLst/>
          </a:prstGeom>
        </p:spPr>
        <p:txBody>
          <a:bodyPr wrap="none">
            <a:spAutoFit/>
          </a:bodyPr>
          <a:lstStyle/>
          <a:p>
            <a:r>
              <a:rPr lang="en-GB" sz="3200" dirty="0">
                <a:solidFill>
                  <a:srgbClr val="7030A0"/>
                </a:solidFill>
              </a:rPr>
              <a:t>✓</a:t>
            </a:r>
          </a:p>
        </p:txBody>
      </p:sp>
      <p:sp>
        <p:nvSpPr>
          <p:cNvPr id="16" name="Rectangle 15">
            <a:extLst>
              <a:ext uri="{FF2B5EF4-FFF2-40B4-BE49-F238E27FC236}">
                <a16:creationId xmlns:a16="http://schemas.microsoft.com/office/drawing/2014/main" id="{3F903193-46D2-044A-A9D1-A21D56C72806}"/>
              </a:ext>
            </a:extLst>
          </p:cNvPr>
          <p:cNvSpPr/>
          <p:nvPr/>
        </p:nvSpPr>
        <p:spPr>
          <a:xfrm>
            <a:off x="6116190" y="4891451"/>
            <a:ext cx="492443" cy="584775"/>
          </a:xfrm>
          <a:prstGeom prst="rect">
            <a:avLst/>
          </a:prstGeom>
        </p:spPr>
        <p:txBody>
          <a:bodyPr wrap="none">
            <a:spAutoFit/>
          </a:bodyPr>
          <a:lstStyle/>
          <a:p>
            <a:r>
              <a:rPr lang="en-GB" sz="3200" dirty="0">
                <a:solidFill>
                  <a:srgbClr val="7030A0"/>
                </a:solidFill>
              </a:rPr>
              <a:t>✓</a:t>
            </a:r>
          </a:p>
        </p:txBody>
      </p:sp>
      <p:sp>
        <p:nvSpPr>
          <p:cNvPr id="17" name="Rectangle 16">
            <a:extLst>
              <a:ext uri="{FF2B5EF4-FFF2-40B4-BE49-F238E27FC236}">
                <a16:creationId xmlns:a16="http://schemas.microsoft.com/office/drawing/2014/main" id="{232915EE-5A56-E94B-92E6-F2FCA386884B}"/>
              </a:ext>
            </a:extLst>
          </p:cNvPr>
          <p:cNvSpPr/>
          <p:nvPr/>
        </p:nvSpPr>
        <p:spPr>
          <a:xfrm>
            <a:off x="8734199" y="4873092"/>
            <a:ext cx="519694" cy="584775"/>
          </a:xfrm>
          <a:prstGeom prst="rect">
            <a:avLst/>
          </a:prstGeom>
        </p:spPr>
        <p:txBody>
          <a:bodyPr wrap="none">
            <a:spAutoFit/>
          </a:bodyPr>
          <a:lstStyle/>
          <a:p>
            <a:r>
              <a:rPr lang="en-GB" sz="3200" dirty="0">
                <a:solidFill>
                  <a:srgbClr val="FFC000"/>
                </a:solidFill>
              </a:rPr>
              <a:t>✗</a:t>
            </a:r>
          </a:p>
        </p:txBody>
      </p:sp>
      <p:sp>
        <p:nvSpPr>
          <p:cNvPr id="18" name="Rectangle 17">
            <a:extLst>
              <a:ext uri="{FF2B5EF4-FFF2-40B4-BE49-F238E27FC236}">
                <a16:creationId xmlns:a16="http://schemas.microsoft.com/office/drawing/2014/main" id="{68178E61-BBAA-CC47-A540-28A0B22AF48C}"/>
              </a:ext>
            </a:extLst>
          </p:cNvPr>
          <p:cNvSpPr/>
          <p:nvPr/>
        </p:nvSpPr>
        <p:spPr>
          <a:xfrm>
            <a:off x="9178696" y="4859780"/>
            <a:ext cx="492443" cy="584775"/>
          </a:xfrm>
          <a:prstGeom prst="rect">
            <a:avLst/>
          </a:prstGeom>
        </p:spPr>
        <p:txBody>
          <a:bodyPr wrap="none">
            <a:spAutoFit/>
          </a:bodyPr>
          <a:lstStyle/>
          <a:p>
            <a:r>
              <a:rPr lang="en-GB" sz="3200" dirty="0">
                <a:solidFill>
                  <a:schemeClr val="accent1"/>
                </a:solidFill>
              </a:rPr>
              <a:t>✓</a:t>
            </a:r>
            <a:endParaRPr lang="en-GB" sz="3200" dirty="0">
              <a:solidFill>
                <a:srgbClr val="C00000"/>
              </a:solidFill>
            </a:endParaRPr>
          </a:p>
        </p:txBody>
      </p:sp>
      <p:grpSp>
        <p:nvGrpSpPr>
          <p:cNvPr id="19" name="Group 18">
            <a:extLst>
              <a:ext uri="{FF2B5EF4-FFF2-40B4-BE49-F238E27FC236}">
                <a16:creationId xmlns:a16="http://schemas.microsoft.com/office/drawing/2014/main" id="{D3DD0005-38A0-E44E-AFC5-3FBD751B08E4}"/>
              </a:ext>
            </a:extLst>
          </p:cNvPr>
          <p:cNvGrpSpPr/>
          <p:nvPr/>
        </p:nvGrpSpPr>
        <p:grpSpPr>
          <a:xfrm>
            <a:off x="7368609" y="3853388"/>
            <a:ext cx="4463066" cy="1021556"/>
            <a:chOff x="1048080" y="5316384"/>
            <a:chExt cx="4463066" cy="1021556"/>
          </a:xfrm>
        </p:grpSpPr>
        <p:grpSp>
          <p:nvGrpSpPr>
            <p:cNvPr id="20" name="Group 19">
              <a:extLst>
                <a:ext uri="{FF2B5EF4-FFF2-40B4-BE49-F238E27FC236}">
                  <a16:creationId xmlns:a16="http://schemas.microsoft.com/office/drawing/2014/main" id="{E5DF8F9F-B6B8-E04E-BB1C-1402A6847D58}"/>
                </a:ext>
              </a:extLst>
            </p:cNvPr>
            <p:cNvGrpSpPr/>
            <p:nvPr/>
          </p:nvGrpSpPr>
          <p:grpSpPr>
            <a:xfrm>
              <a:off x="1048080" y="5316384"/>
              <a:ext cx="4463066" cy="1021556"/>
              <a:chOff x="-1142421" y="4803796"/>
              <a:chExt cx="4463066" cy="1021556"/>
            </a:xfrm>
          </p:grpSpPr>
          <p:cxnSp>
            <p:nvCxnSpPr>
              <p:cNvPr id="24" name="Straight Connector 23">
                <a:extLst>
                  <a:ext uri="{FF2B5EF4-FFF2-40B4-BE49-F238E27FC236}">
                    <a16:creationId xmlns:a16="http://schemas.microsoft.com/office/drawing/2014/main" id="{5A9813A1-FB17-864C-BF2C-19488BEF8948}"/>
                  </a:ext>
                </a:extLst>
              </p:cNvPr>
              <p:cNvCxnSpPr>
                <a:cxnSpLocks/>
                <a:stCxn id="28" idx="3"/>
                <a:endCxn id="26" idx="1"/>
              </p:cNvCxnSpPr>
              <p:nvPr/>
            </p:nvCxnSpPr>
            <p:spPr>
              <a:xfrm>
                <a:off x="585594" y="5312343"/>
                <a:ext cx="731471" cy="22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8FD1AEA-D929-1F41-B533-CB41112E9137}"/>
                      </a:ext>
                    </a:extLst>
                  </p:cNvPr>
                  <p:cNvSpPr txBox="1"/>
                  <p:nvPr/>
                </p:nvSpPr>
                <p:spPr>
                  <a:xfrm>
                    <a:off x="1317065" y="4803796"/>
                    <a:ext cx="2003580" cy="1021556"/>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15875" algn="ctr"/>
                    <a14:m>
                      <m:oMathPara xmlns:m="http://schemas.openxmlformats.org/officeDocument/2006/math">
                        <m:oMathParaPr>
                          <m:jc m:val="center"/>
                        </m:oMathParaPr>
                        <m:oMath xmlns:m="http://schemas.openxmlformats.org/officeDocument/2006/math">
                          <m:r>
                            <a:rPr lang="de-DE" i="1" dirty="0">
                              <a:solidFill>
                                <a:schemeClr val="tx1"/>
                              </a:solidFill>
                              <a:latin typeface="Cambria Math" panose="02040503050406030204" pitchFamily="18" charset="0"/>
                            </a:rPr>
                            <m:t> </m:t>
                          </m:r>
                          <m:r>
                            <a:rPr lang="en-GB" i="1" dirty="0">
                              <a:solidFill>
                                <a:schemeClr val="tx1"/>
                              </a:solidFill>
                              <a:latin typeface="Cambria Math" charset="0"/>
                            </a:rPr>
                            <m:t>𝐸𝑝𝑖𝑑</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𝐸</m:t>
                              </m:r>
                            </m:e>
                          </m:d>
                          <m:r>
                            <a:rPr lang="de-DE" i="1" dirty="0">
                              <a:solidFill>
                                <a:schemeClr val="tx1"/>
                              </a:solidFill>
                              <a:latin typeface="Cambria Math" panose="02040503050406030204" pitchFamily="18" charset="0"/>
                            </a:rPr>
                            <m:t> </m:t>
                          </m:r>
                          <m:r>
                            <a:rPr lang="en-GB" i="1" dirty="0">
                              <a:solidFill>
                                <a:schemeClr val="tx1"/>
                              </a:solidFill>
                              <a:latin typeface="Cambria Math"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i="1" dirty="0">
                                  <a:solidFill>
                                    <a:schemeClr val="tx1"/>
                                  </a:solidFill>
                                  <a:latin typeface="Cambria Math" panose="02040503050406030204" pitchFamily="18" charset="0"/>
                                </a:rPr>
                                <m:t>,</m:t>
                              </m:r>
                              <m:r>
                                <a:rPr lang="de-DE" i="1" dirty="0">
                                  <a:solidFill>
                                    <a:schemeClr val="tx1"/>
                                  </a:solidFill>
                                  <a:latin typeface="Cambria Math" panose="02040503050406030204" pitchFamily="18" charset="0"/>
                                </a:rPr>
                                <m:t>𝐸</m:t>
                              </m:r>
                            </m:e>
                          </m:d>
                        </m:oMath>
                      </m:oMathPara>
                    </a14:m>
                    <a:endParaRPr lang="de-DE" i="1" dirty="0">
                      <a:solidFill>
                        <a:schemeClr val="tx1"/>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solidFill>
                              <a:latin typeface="Cambria Math" charset="0"/>
                            </a:rPr>
                            <m:t>𝑇𝑟𝑎𝑣𝑒𝑙</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e>
                          </m:d>
                        </m:oMath>
                      </m:oMathPara>
                    </a14:m>
                    <a:endParaRPr lang="de-DE" dirty="0">
                      <a:solidFill>
                        <a:schemeClr val="tx1"/>
                      </a:solidFill>
                    </a:endParaRPr>
                  </a:p>
                  <a:p>
                    <a:pPr marL="15875" algn="ctr"/>
                    <a14:m>
                      <m:oMathPara xmlns:m="http://schemas.openxmlformats.org/officeDocument/2006/math">
                        <m:oMathParaPr>
                          <m:jc m:val="center"/>
                        </m:oMathParaPr>
                        <m:oMath xmlns:m="http://schemas.openxmlformats.org/officeDocument/2006/math">
                          <m:r>
                            <a:rPr lang="de-DE" i="1" dirty="0">
                              <a:solidFill>
                                <a:schemeClr val="tx1"/>
                              </a:solidFill>
                              <a:latin typeface="Cambria Math" charset="0"/>
                            </a:rPr>
                            <m:t>𝑇𝑟𝑒𝑎𝑡</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charset="0"/>
                                </a:rPr>
                                <m:t>𝑋</m:t>
                              </m:r>
                              <m:r>
                                <a:rPr lang="de-DE" i="1" dirty="0">
                                  <a:solidFill>
                                    <a:schemeClr val="tx1"/>
                                  </a:solidFill>
                                  <a:latin typeface="Cambria Math" charset="0"/>
                                </a:rPr>
                                <m:t>,</m:t>
                              </m:r>
                              <m:r>
                                <a:rPr lang="de-DE" i="1" dirty="0">
                                  <a:solidFill>
                                    <a:schemeClr val="tx1"/>
                                  </a:solidFill>
                                  <a:latin typeface="Cambria Math" panose="02040503050406030204" pitchFamily="18" charset="0"/>
                                </a:rPr>
                                <m:t>𝑀</m:t>
                              </m:r>
                              <m:r>
                                <a:rPr lang="de-DE" i="1" dirty="0">
                                  <a:solidFill>
                                    <a:schemeClr val="tx1"/>
                                  </a:solidFill>
                                  <a:latin typeface="Cambria Math" panose="02040503050406030204" pitchFamily="18" charset="0"/>
                                </a:rPr>
                                <m:t>,</m:t>
                              </m:r>
                              <m:r>
                                <a:rPr lang="de-DE" i="1" dirty="0">
                                  <a:solidFill>
                                    <a:schemeClr val="tx1"/>
                                  </a:solidFill>
                                  <a:latin typeface="Cambria Math" panose="02040503050406030204" pitchFamily="18" charset="0"/>
                                </a:rPr>
                                <m:t>𝐸</m:t>
                              </m:r>
                            </m:e>
                          </m:d>
                        </m:oMath>
                      </m:oMathPara>
                    </a14:m>
                    <a:endParaRPr lang="en-GB" dirty="0">
                      <a:solidFill>
                        <a:schemeClr val="tx1"/>
                      </a:solidFill>
                    </a:endParaRPr>
                  </a:p>
                </p:txBody>
              </p:sp>
            </mc:Choice>
            <mc:Fallback xmlns="">
              <p:sp>
                <p:nvSpPr>
                  <p:cNvPr id="26" name="TextBox 25">
                    <a:extLst>
                      <a:ext uri="{FF2B5EF4-FFF2-40B4-BE49-F238E27FC236}">
                        <a16:creationId xmlns:a16="http://schemas.microsoft.com/office/drawing/2014/main" id="{98FD1AEA-D929-1F41-B533-CB41112E9137}"/>
                      </a:ext>
                    </a:extLst>
                  </p:cNvPr>
                  <p:cNvSpPr txBox="1">
                    <a:spLocks noRot="1" noChangeAspect="1" noMove="1" noResize="1" noEditPoints="1" noAdjustHandles="1" noChangeArrowheads="1" noChangeShapeType="1" noTextEdit="1"/>
                  </p:cNvSpPr>
                  <p:nvPr/>
                </p:nvSpPr>
                <p:spPr>
                  <a:xfrm>
                    <a:off x="1317065" y="4803796"/>
                    <a:ext cx="2003580" cy="1021556"/>
                  </a:xfrm>
                  <a:prstGeom prst="roundRect">
                    <a:avLst/>
                  </a:prstGeom>
                  <a:blipFill>
                    <a:blip r:embed="rId15"/>
                    <a:stretch>
                      <a:fillRect l="-43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688A9B1-B20C-1E4A-B027-60A740CF9703}"/>
                      </a:ext>
                    </a:extLst>
                  </p:cNvPr>
                  <p:cNvSpPr txBox="1"/>
                  <p:nvPr/>
                </p:nvSpPr>
                <p:spPr>
                  <a:xfrm>
                    <a:off x="-1142421" y="4954798"/>
                    <a:ext cx="1728015"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9213" algn="ctr"/>
                    <a14:m>
                      <m:oMathPara xmlns:m="http://schemas.openxmlformats.org/officeDocument/2006/math">
                        <m:oMathParaPr>
                          <m:jc m:val="center"/>
                        </m:oMathParaPr>
                        <m:oMath xmlns:m="http://schemas.openxmlformats.org/officeDocument/2006/math">
                          <m:r>
                            <a:rPr lang="de-DE" i="1" dirty="0" smtClean="0">
                              <a:solidFill>
                                <a:schemeClr val="tx1"/>
                              </a:solidFill>
                              <a:latin typeface="Cambria Math" panose="02040503050406030204" pitchFamily="18" charset="0"/>
                            </a:rPr>
                            <m:t> </m:t>
                          </m:r>
                          <m:r>
                            <a:rPr lang="en-GB" i="1" dirty="0">
                              <a:solidFill>
                                <a:schemeClr val="tx1"/>
                              </a:solidFill>
                              <a:latin typeface="Cambria Math" charset="0"/>
                            </a:rPr>
                            <m:t>𝐸𝑝𝑖𝑑</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𝐸</m:t>
                              </m:r>
                            </m:e>
                          </m:d>
                          <m:r>
                            <a:rPr lang="en-GB" i="1" dirty="0">
                              <a:solidFill>
                                <a:schemeClr val="tx1"/>
                              </a:solidFill>
                              <a:latin typeface="Cambria Math" charset="0"/>
                            </a:rPr>
                            <m:t> </m:t>
                          </m:r>
                          <m:r>
                            <a:rPr lang="de-DE" b="0" i="1" dirty="0" smtClean="0">
                              <a:solidFill>
                                <a:schemeClr val="tx1"/>
                              </a:solidFill>
                              <a:latin typeface="Cambria Math" panose="02040503050406030204" pitchFamily="18" charset="0"/>
                            </a:rPr>
                            <m:t>𝐴𝑐𝑐</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𝐼</m:t>
                              </m:r>
                            </m:e>
                          </m:d>
                        </m:oMath>
                      </m:oMathPara>
                    </a14:m>
                    <a:endParaRPr lang="de-DE" i="1" dirty="0">
                      <a:solidFill>
                        <a:schemeClr val="tx1"/>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tx1"/>
                              </a:solidFill>
                              <a:latin typeface="Cambria Math" panose="02040503050406030204" pitchFamily="18" charset="0"/>
                            </a:rPr>
                            <m:t>𝑁𝑎𝑡</m:t>
                          </m:r>
                          <m:d>
                            <m:dPr>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𝐷</m:t>
                              </m:r>
                            </m:e>
                          </m:d>
                        </m:oMath>
                      </m:oMathPara>
                    </a14:m>
                    <a:endParaRPr lang="en-GB" dirty="0">
                      <a:solidFill>
                        <a:schemeClr val="tx1"/>
                      </a:solidFill>
                    </a:endParaRPr>
                  </a:p>
                </p:txBody>
              </p:sp>
            </mc:Choice>
            <mc:Fallback xmlns="">
              <p:sp>
                <p:nvSpPr>
                  <p:cNvPr id="28" name="TextBox 27">
                    <a:extLst>
                      <a:ext uri="{FF2B5EF4-FFF2-40B4-BE49-F238E27FC236}">
                        <a16:creationId xmlns:a16="http://schemas.microsoft.com/office/drawing/2014/main" id="{9688A9B1-B20C-1E4A-B027-60A740CF9703}"/>
                      </a:ext>
                    </a:extLst>
                  </p:cNvPr>
                  <p:cNvSpPr txBox="1">
                    <a:spLocks noRot="1" noChangeAspect="1" noMove="1" noResize="1" noEditPoints="1" noAdjustHandles="1" noChangeArrowheads="1" noChangeShapeType="1" noTextEdit="1"/>
                  </p:cNvSpPr>
                  <p:nvPr/>
                </p:nvSpPr>
                <p:spPr>
                  <a:xfrm>
                    <a:off x="-1142421" y="4954798"/>
                    <a:ext cx="1728015" cy="715089"/>
                  </a:xfrm>
                  <a:prstGeom prst="roundRect">
                    <a:avLst/>
                  </a:prstGeom>
                  <a:blipFill>
                    <a:blip r:embed="rId16"/>
                    <a:stretch>
                      <a:fillRect l="-2174"/>
                    </a:stretch>
                  </a:blipFill>
                  <a:ln>
                    <a:solidFill>
                      <a:schemeClr val="tx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000B2C5-907B-B749-B34A-B6812BCF123D}"/>
                    </a:ext>
                  </a:extLst>
                </p:cNvPr>
                <p:cNvSpPr txBox="1"/>
                <p:nvPr/>
              </p:nvSpPr>
              <p:spPr>
                <a:xfrm rot="5400000">
                  <a:off x="2492965" y="5898014"/>
                  <a:ext cx="270879" cy="295377"/>
                </a:xfrm>
                <a:prstGeom prst="round1Rect">
                  <a:avLst>
                    <a:gd name="adj" fmla="val 28634"/>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21" name="TextBox 20">
                  <a:extLst>
                    <a:ext uri="{FF2B5EF4-FFF2-40B4-BE49-F238E27FC236}">
                      <a16:creationId xmlns:a16="http://schemas.microsoft.com/office/drawing/2014/main" id="{6000B2C5-907B-B749-B34A-B6812BCF123D}"/>
                    </a:ext>
                  </a:extLst>
                </p:cNvPr>
                <p:cNvSpPr txBox="1">
                  <a:spLocks noRot="1" noChangeAspect="1" noMove="1" noResize="1" noEditPoints="1" noAdjustHandles="1" noChangeArrowheads="1" noChangeShapeType="1" noTextEdit="1"/>
                </p:cNvSpPr>
                <p:nvPr/>
              </p:nvSpPr>
              <p:spPr>
                <a:xfrm rot="5400000">
                  <a:off x="2492965" y="5898014"/>
                  <a:ext cx="270879" cy="295377"/>
                </a:xfrm>
                <a:prstGeom prst="round1Rect">
                  <a:avLst>
                    <a:gd name="adj" fmla="val 28634"/>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2E33FBC-01C8-D342-AD45-704DED56C288}"/>
                    </a:ext>
                  </a:extLst>
                </p:cNvPr>
                <p:cNvSpPr txBox="1"/>
                <p:nvPr/>
              </p:nvSpPr>
              <p:spPr>
                <a:xfrm rot="5400000">
                  <a:off x="5228016" y="6049016"/>
                  <a:ext cx="270879" cy="295377"/>
                </a:xfrm>
                <a:prstGeom prst="round1Rect">
                  <a:avLst>
                    <a:gd name="adj" fmla="val 50000"/>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b="1" i="1">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up>
                            <m:r>
                              <a:rPr lang="de-DE" sz="1400" b="1" i="1">
                                <a:solidFill>
                                  <a:schemeClr val="bg1"/>
                                </a:solidFill>
                                <a:latin typeface="Cambria Math" panose="02040503050406030204" pitchFamily="18" charset="0"/>
                              </a:rPr>
                              <m:t>′</m:t>
                            </m:r>
                          </m:sup>
                        </m:sSubSup>
                      </m:oMath>
                    </m:oMathPara>
                  </a14:m>
                  <a:endParaRPr lang="en-GB" sz="1400" dirty="0">
                    <a:solidFill>
                      <a:schemeClr val="bg1"/>
                    </a:solidFill>
                  </a:endParaRPr>
                </a:p>
              </p:txBody>
            </p:sp>
          </mc:Choice>
          <mc:Fallback xmlns="">
            <p:sp>
              <p:nvSpPr>
                <p:cNvPr id="22" name="TextBox 21">
                  <a:extLst>
                    <a:ext uri="{FF2B5EF4-FFF2-40B4-BE49-F238E27FC236}">
                      <a16:creationId xmlns:a16="http://schemas.microsoft.com/office/drawing/2014/main" id="{82E33FBC-01C8-D342-AD45-704DED56C288}"/>
                    </a:ext>
                  </a:extLst>
                </p:cNvPr>
                <p:cNvSpPr txBox="1">
                  <a:spLocks noRot="1" noChangeAspect="1" noMove="1" noResize="1" noEditPoints="1" noAdjustHandles="1" noChangeArrowheads="1" noChangeShapeType="1" noTextEdit="1"/>
                </p:cNvSpPr>
                <p:nvPr/>
              </p:nvSpPr>
              <p:spPr>
                <a:xfrm rot="5400000">
                  <a:off x="5228016" y="6049016"/>
                  <a:ext cx="270879" cy="295377"/>
                </a:xfrm>
                <a:prstGeom prst="round1Rect">
                  <a:avLst>
                    <a:gd name="adj" fmla="val 50000"/>
                  </a:avLst>
                </a:prstGeom>
                <a:blipFill>
                  <a:blip r:embed="rId18"/>
                  <a:stretch>
                    <a:fillRect l="-4167" b="-4348"/>
                  </a:stretch>
                </a:blipFill>
              </p:spPr>
              <p:txBody>
                <a:bodyPr/>
                <a:lstStyle/>
                <a:p>
                  <a:r>
                    <a:rPr lang="en-GB">
                      <a:noFill/>
                    </a:rPr>
                    <a:t> </a:t>
                  </a:r>
                </a:p>
              </p:txBody>
            </p:sp>
          </mc:Fallback>
        </mc:AlternateContent>
      </p:grpSp>
      <p:sp>
        <p:nvSpPr>
          <p:cNvPr id="27" name="Rectangle 26">
            <a:extLst>
              <a:ext uri="{FF2B5EF4-FFF2-40B4-BE49-F238E27FC236}">
                <a16:creationId xmlns:a16="http://schemas.microsoft.com/office/drawing/2014/main" id="{F091920F-5545-4C40-9FB2-8DD278FD873C}"/>
              </a:ext>
            </a:extLst>
          </p:cNvPr>
          <p:cNvSpPr/>
          <p:nvPr/>
        </p:nvSpPr>
        <p:spPr>
          <a:xfrm>
            <a:off x="359624" y="1663734"/>
            <a:ext cx="5430305" cy="2974494"/>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BDBD64DD-FB10-194E-9CED-61D7B5CE2F6E}"/>
              </a:ext>
            </a:extLst>
          </p:cNvPr>
          <p:cNvSpPr/>
          <p:nvPr/>
        </p:nvSpPr>
        <p:spPr>
          <a:xfrm>
            <a:off x="3922850" y="4351042"/>
            <a:ext cx="1867079" cy="28791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Fusion</a:t>
            </a:r>
          </a:p>
        </p:txBody>
      </p:sp>
    </p:spTree>
    <p:extLst>
      <p:ext uri="{BB962C8B-B14F-4D97-AF65-F5344CB8AC3E}">
        <p14:creationId xmlns:p14="http://schemas.microsoft.com/office/powerpoint/2010/main" val="412950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5">
                                            <p:txEl>
                                              <p:pRg st="0" end="0"/>
                                            </p:txEl>
                                          </p:spTgt>
                                        </p:tgtEl>
                                        <p:attrNameLst>
                                          <p:attrName>style.color</p:attrName>
                                        </p:attrNameLst>
                                      </p:cBhvr>
                                      <p:to>
                                        <a:srgbClr val="6F30A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6">
                                            <p:txEl>
                                              <p:pRg st="0" end="0"/>
                                            </p:txEl>
                                          </p:spTgt>
                                        </p:tgtEl>
                                        <p:attrNameLst>
                                          <p:attrName>style.color</p:attrName>
                                        </p:attrNameLst>
                                      </p:cBhvr>
                                      <p:to>
                                        <a:srgbClr val="6F30A0"/>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28BA4-697C-C44C-97BC-A498FAF804C2}"/>
              </a:ext>
            </a:extLst>
          </p:cNvPr>
          <p:cNvSpPr>
            <a:spLocks noGrp="1"/>
          </p:cNvSpPr>
          <p:nvPr>
            <p:ph type="title"/>
          </p:nvPr>
        </p:nvSpPr>
        <p:spPr/>
        <p:txBody>
          <a:bodyPr/>
          <a:lstStyle/>
          <a:p>
            <a:r>
              <a:rPr lang="en-GB" dirty="0"/>
              <a:t>LJT: Complexity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8EC210-8E64-0D4F-AB26-1B9987B819DE}"/>
                  </a:ext>
                </a:extLst>
              </p:cNvPr>
              <p:cNvSpPr>
                <a:spLocks noGrp="1"/>
              </p:cNvSpPr>
              <p:nvPr>
                <p:ph idx="1"/>
              </p:nvPr>
            </p:nvSpPr>
            <p:spPr/>
            <p:txBody>
              <a:bodyPr>
                <a:normAutofit/>
              </a:bodyPr>
              <a:lstStyle/>
              <a:p>
                <a:r>
                  <a:rPr lang="en-GB" dirty="0"/>
                  <a:t>Uses also the notion of lifted width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𝑇</m:t>
                        </m:r>
                      </m:sub>
                    </m:sSub>
                    <m:r>
                      <a:rPr lang="de-DE" i="1">
                        <a:latin typeface="Cambria Math" panose="02040503050406030204" pitchFamily="18" charset="0"/>
                      </a:rPr>
                      <m:t>=</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𝑔</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m:t>
                            </m:r>
                          </m:sub>
                        </m:sSub>
                      </m:e>
                    </m:d>
                  </m:oMath>
                </a14:m>
                <a:endParaRPr lang="en-GB" dirty="0"/>
              </a:p>
              <a:p>
                <a:pPr lvl="1"/>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𝑔</m:t>
                        </m:r>
                      </m:sub>
                    </m:sSub>
                  </m:oMath>
                </a14:m>
                <a:r>
                  <a:rPr lang="en-GB" dirty="0"/>
                  <a:t> </a:t>
                </a:r>
                <a:r>
                  <a:rPr lang="en-GB" dirty="0">
                    <a:solidFill>
                      <a:schemeClr val="tx1"/>
                    </a:solidFill>
                  </a:rPr>
                  <a:t>largest ground width</a:t>
                </a:r>
              </a:p>
              <a:p>
                <a:pPr lvl="1"/>
                <a14:m>
                  <m:oMath xmlns:m="http://schemas.openxmlformats.org/officeDocument/2006/math">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𝑤</m:t>
                        </m:r>
                      </m:e>
                      <m:sub>
                        <m:r>
                          <a:rPr lang="de-DE" i="1">
                            <a:solidFill>
                              <a:schemeClr val="tx1"/>
                            </a:solidFill>
                            <a:latin typeface="Cambria Math" panose="02040503050406030204" pitchFamily="18" charset="0"/>
                          </a:rPr>
                          <m:t>#</m:t>
                        </m:r>
                      </m:sub>
                    </m:sSub>
                  </m:oMath>
                </a14:m>
                <a:r>
                  <a:rPr lang="en-GB" dirty="0">
                    <a:solidFill>
                      <a:schemeClr val="tx1"/>
                    </a:solidFill>
                  </a:rPr>
                  <a:t> largest counting width</a:t>
                </a:r>
                <a:endParaRPr lang="de-DE" dirty="0">
                  <a:solidFill>
                    <a:schemeClr val="tx1"/>
                  </a:solidFill>
                </a:endParaRPr>
              </a:p>
              <a:p>
                <a:pPr lvl="1"/>
                <a:r>
                  <a:rPr lang="en-GB" dirty="0"/>
                  <a:t>As FO jtree constructed from FO dtree,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𝑇</m:t>
                        </m:r>
                      </m:sub>
                    </m:sSub>
                  </m:oMath>
                </a14:m>
                <a:r>
                  <a:rPr lang="en-GB" dirty="0"/>
                  <a:t> identical between LVE and LJT</a:t>
                </a:r>
              </a:p>
              <a:p>
                <a:pPr lvl="2"/>
                <a:r>
                  <a:rPr lang="en-GB" dirty="0"/>
                  <a:t>Fusion may change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𝑇</m:t>
                        </m:r>
                      </m:sub>
                    </m:sSub>
                  </m:oMath>
                </a14:m>
                <a:r>
                  <a:rPr lang="en-GB" dirty="0"/>
                  <a:t> in terms of the FO jtree</a:t>
                </a:r>
              </a:p>
              <a:p>
                <a:pPr lvl="3"/>
                <a:r>
                  <a:rPr lang="en-GB" dirty="0"/>
                  <a:t>But in terms of the LVE calculations in the merged parcluster,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𝑇</m:t>
                        </m:r>
                      </m:sub>
                    </m:sSub>
                  </m:oMath>
                </a14:m>
                <a:r>
                  <a:rPr lang="en-GB" dirty="0"/>
                  <a:t> is still the same with multiple nodes being combined into one</a:t>
                </a:r>
              </a:p>
              <a:p>
                <a:pPr lvl="3"/>
                <a:r>
                  <a:rPr lang="de-DE" dirty="0"/>
                  <a:t>F</a:t>
                </a:r>
                <a:r>
                  <a:rPr lang="en-GB" dirty="0"/>
                  <a:t>or simplicity, let us consider models that all fulfil Cond. 1 in fusion such that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𝑇</m:t>
                        </m:r>
                      </m:sub>
                    </m:sSub>
                  </m:oMath>
                </a14:m>
                <a:r>
                  <a:rPr lang="en-GB" dirty="0"/>
                  <a:t> is identical for both LJT and LVE</a:t>
                </a:r>
              </a:p>
              <a:p>
                <a:pPr lvl="3"/>
                <a:endParaRPr lang="en-GB" dirty="0"/>
              </a:p>
            </p:txBody>
          </p:sp>
        </mc:Choice>
        <mc:Fallback xmlns="">
          <p:sp>
            <p:nvSpPr>
              <p:cNvPr id="3" name="Content Placeholder 2">
                <a:extLst>
                  <a:ext uri="{FF2B5EF4-FFF2-40B4-BE49-F238E27FC236}">
                    <a16:creationId xmlns:a16="http://schemas.microsoft.com/office/drawing/2014/main" id="{548EC210-8E64-0D4F-AB26-1B9987B819DE}"/>
                  </a:ext>
                </a:extLst>
              </p:cNvPr>
              <p:cNvSpPr>
                <a:spLocks noGrp="1" noRot="1" noChangeAspect="1" noMove="1" noResize="1" noEditPoints="1" noAdjustHandles="1" noChangeArrowheads="1" noChangeShapeType="1" noTextEdit="1"/>
              </p:cNvSpPr>
              <p:nvPr>
                <p:ph idx="1"/>
              </p:nvPr>
            </p:nvSpPr>
            <p:spPr>
              <a:blipFill>
                <a:blip r:embed="rId2"/>
                <a:stretch>
                  <a:fillRect l="-1447" t="-12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5337273-BCE8-2C47-9F08-5868CE5CD454}"/>
              </a:ext>
            </a:extLst>
          </p:cNvPr>
          <p:cNvSpPr>
            <a:spLocks noGrp="1"/>
          </p:cNvSpPr>
          <p:nvPr>
            <p:ph type="sldNum" sz="quarter" idx="4"/>
          </p:nvPr>
        </p:nvSpPr>
        <p:spPr/>
        <p:txBody>
          <a:bodyPr/>
          <a:lstStyle/>
          <a:p>
            <a:fld id="{67C9959E-8E6B-B04C-9955-EA096F41CA7A}" type="slidenum">
              <a:rPr lang="en-GB" smtClean="0"/>
              <a:t>74</a:t>
            </a:fld>
            <a:endParaRPr lang="en-GB"/>
          </a:p>
        </p:txBody>
      </p:sp>
      <p:sp>
        <p:nvSpPr>
          <p:cNvPr id="5" name="Date Placeholder 4">
            <a:extLst>
              <a:ext uri="{FF2B5EF4-FFF2-40B4-BE49-F238E27FC236}">
                <a16:creationId xmlns:a16="http://schemas.microsoft.com/office/drawing/2014/main" id="{3A780A5A-0AE9-A34E-B2C0-0366C08AF914}"/>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C1E78181-4DE1-AA47-9E9A-F0F3BD579BA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2867908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28BA4-697C-C44C-97BC-A498FAF804C2}"/>
              </a:ext>
            </a:extLst>
          </p:cNvPr>
          <p:cNvSpPr>
            <a:spLocks noGrp="1"/>
          </p:cNvSpPr>
          <p:nvPr>
            <p:ph type="title"/>
          </p:nvPr>
        </p:nvSpPr>
        <p:spPr/>
        <p:txBody>
          <a:bodyPr/>
          <a:lstStyle/>
          <a:p>
            <a:r>
              <a:rPr lang="en-GB" dirty="0"/>
              <a:t>LJT: Complexity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8EC210-8E64-0D4F-AB26-1B9987B819DE}"/>
                  </a:ext>
                </a:extLst>
              </p:cNvPr>
              <p:cNvSpPr>
                <a:spLocks noGrp="1"/>
              </p:cNvSpPr>
              <p:nvPr>
                <p:ph idx="1"/>
              </p:nvPr>
            </p:nvSpPr>
            <p:spPr/>
            <p:txBody>
              <a:bodyPr>
                <a:normAutofit lnSpcReduction="10000"/>
              </a:bodyPr>
              <a:lstStyle/>
              <a:p>
                <a:r>
                  <a:rPr lang="en-GB" dirty="0"/>
                  <a:t>LJT complexity based on complexity of LVE: </a:t>
                </a:r>
                <a:endParaRPr lang="en-GB" i="1" dirty="0">
                  <a:solidFill>
                    <a:schemeClr val="accent1"/>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i="1" smtClean="0">
                          <a:solidFill>
                            <a:schemeClr val="tx1"/>
                          </a:solidFill>
                          <a:latin typeface="Cambria Math" panose="02040503050406030204" pitchFamily="18" charset="0"/>
                        </a:rPr>
                        <m:t>𝑂</m:t>
                      </m:r>
                      <m:d>
                        <m:dPr>
                          <m:ctrlPr>
                            <a:rPr lang="en-GB" i="1" smtClean="0">
                              <a:solidFill>
                                <a:schemeClr val="tx1"/>
                              </a:solidFill>
                              <a:latin typeface="Cambria Math" panose="02040503050406030204" pitchFamily="18" charset="0"/>
                            </a:rPr>
                          </m:ctrlPr>
                        </m:dPr>
                        <m:e>
                          <m:sSub>
                            <m:sSubPr>
                              <m:ctrlPr>
                                <a:rPr lang="en-GB" i="1" smtClean="0">
                                  <a:solidFill>
                                    <a:schemeClr val="tx1"/>
                                  </a:solidFill>
                                  <a:latin typeface="Cambria Math" panose="02040503050406030204" pitchFamily="18" charset="0"/>
                                </a:rPr>
                              </m:ctrlPr>
                            </m:sSubPr>
                            <m:e>
                              <m:r>
                                <a:rPr lang="en-GB" i="1" smtClean="0">
                                  <a:solidFill>
                                    <a:schemeClr val="tx1"/>
                                  </a:solidFill>
                                  <a:latin typeface="Cambria Math" panose="02040503050406030204" pitchFamily="18" charset="0"/>
                                </a:rPr>
                                <m:t>𝑛</m:t>
                              </m:r>
                            </m:e>
                            <m:sub>
                              <m:r>
                                <a:rPr lang="en-GB" i="1" smtClean="0">
                                  <a:solidFill>
                                    <a:schemeClr val="tx1"/>
                                  </a:solidFill>
                                  <a:latin typeface="Cambria Math" panose="02040503050406030204" pitchFamily="18" charset="0"/>
                                </a:rPr>
                                <m:t>𝑇</m:t>
                              </m:r>
                            </m:sub>
                          </m:sSub>
                          <m:r>
                            <a:rPr lang="en-GB" i="1">
                              <a:solidFill>
                                <a:schemeClr val="tx1"/>
                              </a:solidFill>
                              <a:latin typeface="Cambria Math" panose="02040503050406030204" pitchFamily="18" charset="0"/>
                              <a:ea typeface="Cambria Math" panose="02040503050406030204" pitchFamily="18" charset="0"/>
                            </a:rPr>
                            <m:t>∙</m:t>
                          </m:r>
                          <m:func>
                            <m:funcPr>
                              <m:ctrlPr>
                                <a:rPr lang="en-GB" i="1" smtClean="0">
                                  <a:solidFill>
                                    <a:schemeClr val="accent1"/>
                                  </a:solidFill>
                                  <a:latin typeface="Cambria Math" panose="02040503050406030204" pitchFamily="18" charset="0"/>
                                </a:rPr>
                              </m:ctrlPr>
                            </m:funcPr>
                            <m:fName>
                              <m:sSub>
                                <m:sSubPr>
                                  <m:ctrlPr>
                                    <a:rPr lang="en-GB" i="1" smtClean="0">
                                      <a:solidFill>
                                        <a:schemeClr val="accent1"/>
                                      </a:solidFill>
                                      <a:latin typeface="Cambria Math" panose="02040503050406030204" pitchFamily="18" charset="0"/>
                                    </a:rPr>
                                  </m:ctrlPr>
                                </m:sSubPr>
                                <m:e>
                                  <m:r>
                                    <m:rPr>
                                      <m:sty m:val="p"/>
                                    </m:rPr>
                                    <a:rPr lang="en-GB" smtClean="0">
                                      <a:solidFill>
                                        <a:schemeClr val="accent1"/>
                                      </a:solidFill>
                                      <a:latin typeface="Cambria Math" panose="02040503050406030204" pitchFamily="18" charset="0"/>
                                    </a:rPr>
                                    <m:t>log</m:t>
                                  </m:r>
                                </m:e>
                                <m:sub>
                                  <m:r>
                                    <a:rPr lang="en-GB" i="1" smtClean="0">
                                      <a:solidFill>
                                        <a:schemeClr val="accent1"/>
                                      </a:solidFill>
                                      <a:latin typeface="Cambria Math" panose="02040503050406030204" pitchFamily="18" charset="0"/>
                                    </a:rPr>
                                    <m:t>2</m:t>
                                  </m:r>
                                </m:sub>
                              </m:sSub>
                            </m:fName>
                            <m:e>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𝑛</m:t>
                                  </m:r>
                                </m:e>
                              </m:d>
                            </m:e>
                          </m:func>
                          <m:r>
                            <a:rPr lang="en-GB" i="1">
                              <a:solidFill>
                                <a:schemeClr val="tx1"/>
                              </a:solidFill>
                              <a:latin typeface="Cambria Math" panose="02040503050406030204" pitchFamily="18" charset="0"/>
                              <a:ea typeface="Cambria Math" panose="02040503050406030204" pitchFamily="18" charset="0"/>
                            </a:rPr>
                            <m:t>∙</m:t>
                          </m:r>
                          <m:sSup>
                            <m:sSupPr>
                              <m:ctrlPr>
                                <a:rPr lang="en-GB" i="1" smtClean="0">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solidFill>
                                <a:schemeClr val="tx1"/>
                              </a:solidFill>
                              <a:latin typeface="Cambria Math" panose="02040503050406030204" pitchFamily="18" charset="0"/>
                              <a:ea typeface="Cambria Math" panose="02040503050406030204" pitchFamily="18" charset="0"/>
                            </a:rPr>
                            <m:t>∙</m:t>
                          </m:r>
                          <m:sSup>
                            <m:sSupPr>
                              <m:ctrlPr>
                                <a:rPr lang="en-GB" i="1" smtClean="0">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smtClean="0">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m:oMathPara>
                </a14:m>
                <a:endParaRPr lang="en-GB" dirty="0"/>
              </a:p>
              <a:p>
                <a:r>
                  <a:rPr lang="en-GB" dirty="0"/>
                  <a:t>Complexity of individual steps</a:t>
                </a:r>
              </a:p>
              <a:p>
                <a:pPr lvl="1"/>
                <a:r>
                  <a:rPr lang="en-GB" dirty="0"/>
                  <a:t>Construction: linear in number of nodes, no calculations; negligible compared to later steps</a:t>
                </a:r>
              </a:p>
              <a:p>
                <a:pPr lvl="1"/>
                <a:r>
                  <a:rPr lang="en-GB" dirty="0"/>
                  <a:t>Evidence entering: </a:t>
                </a:r>
                <a14:m>
                  <m:oMath xmlns:m="http://schemas.openxmlformats.org/officeDocument/2006/math">
                    <m:r>
                      <a:rPr lang="en-GB" b="0" i="1" smtClean="0">
                        <a:latin typeface="Cambria Math" panose="02040503050406030204" pitchFamily="18" charset="0"/>
                      </a:rPr>
                      <m:t>𝑂</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smtClean="0">
                                <a:solidFill>
                                  <a:schemeClr val="accent1"/>
                                </a:solidFill>
                                <a:latin typeface="Cambria Math" panose="02040503050406030204" pitchFamily="18" charset="0"/>
                              </a:rPr>
                            </m:ctrlPr>
                          </m:funcPr>
                          <m:fName>
                            <m:sSub>
                              <m:sSubPr>
                                <m:ctrlPr>
                                  <a:rPr lang="en-GB" i="1" smtClean="0">
                                    <a:solidFill>
                                      <a:schemeClr val="accent1"/>
                                    </a:solidFill>
                                    <a:latin typeface="Cambria Math" panose="02040503050406030204" pitchFamily="18" charset="0"/>
                                  </a:rPr>
                                </m:ctrlPr>
                              </m:sSubPr>
                              <m:e>
                                <m:r>
                                  <m:rPr>
                                    <m:sty m:val="p"/>
                                  </m:rPr>
                                  <a:rPr lang="en-GB" smtClean="0">
                                    <a:solidFill>
                                      <a:schemeClr val="accent1"/>
                                    </a:solidFill>
                                    <a:latin typeface="Cambria Math" panose="02040503050406030204" pitchFamily="18" charset="0"/>
                                  </a:rPr>
                                  <m:t>log</m:t>
                                </m:r>
                              </m:e>
                              <m:sub>
                                <m:r>
                                  <a:rPr lang="en-GB" i="1" smtClean="0">
                                    <a:solidFill>
                                      <a:schemeClr val="accent1"/>
                                    </a:solidFill>
                                    <a:latin typeface="Cambria Math" panose="02040503050406030204" pitchFamily="18" charset="0"/>
                                  </a:rPr>
                                  <m:t>2</m:t>
                                </m:r>
                              </m:sub>
                            </m:sSub>
                          </m:fName>
                          <m:e>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smtClean="0">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pPr lvl="2"/>
                <a:r>
                  <a:rPr lang="en-GB" dirty="0"/>
                  <a:t>Absorbing evidence complexity: </a:t>
                </a:r>
                <a14:m>
                  <m:oMath xmlns:m="http://schemas.openxmlformats.org/officeDocument/2006/math">
                    <m:r>
                      <a:rPr lang="en-GB" b="0" i="1" smtClean="0">
                        <a:solidFill>
                          <a:schemeClr val="tx1"/>
                        </a:solidFill>
                        <a:latin typeface="Cambria Math" panose="02040503050406030204" pitchFamily="18" charset="0"/>
                      </a:rPr>
                      <m:t>𝑂</m:t>
                    </m:r>
                    <m:d>
                      <m:dPr>
                        <m:ctrlPr>
                          <a:rPr lang="en-GB" b="0" i="1" smtClean="0">
                            <a:solidFill>
                              <a:schemeClr val="tx1"/>
                            </a:solidFill>
                            <a:latin typeface="Cambria Math" panose="02040503050406030204" pitchFamily="18" charset="0"/>
                          </a:rPr>
                        </m:ctrlPr>
                      </m:dPr>
                      <m:e>
                        <m:func>
                          <m:funcPr>
                            <m:ctrlPr>
                              <a:rPr lang="en-GB" i="1" smtClean="0">
                                <a:solidFill>
                                  <a:schemeClr val="accent1"/>
                                </a:solidFill>
                                <a:latin typeface="Cambria Math" panose="02040503050406030204" pitchFamily="18" charset="0"/>
                              </a:rPr>
                            </m:ctrlPr>
                          </m:funcPr>
                          <m:fName>
                            <m:sSub>
                              <m:sSubPr>
                                <m:ctrlPr>
                                  <a:rPr lang="en-GB" i="1" smtClean="0">
                                    <a:solidFill>
                                      <a:schemeClr val="accent1"/>
                                    </a:solidFill>
                                    <a:latin typeface="Cambria Math" panose="02040503050406030204" pitchFamily="18" charset="0"/>
                                  </a:rPr>
                                </m:ctrlPr>
                              </m:sSubPr>
                              <m:e>
                                <m:r>
                                  <m:rPr>
                                    <m:sty m:val="p"/>
                                  </m:rPr>
                                  <a:rPr lang="en-GB" smtClean="0">
                                    <a:solidFill>
                                      <a:schemeClr val="accent1"/>
                                    </a:solidFill>
                                    <a:latin typeface="Cambria Math" panose="02040503050406030204" pitchFamily="18" charset="0"/>
                                  </a:rPr>
                                  <m:t>log</m:t>
                                </m:r>
                              </m:e>
                              <m:sub>
                                <m:r>
                                  <a:rPr lang="en-GB" i="1" smtClean="0">
                                    <a:solidFill>
                                      <a:schemeClr val="accent1"/>
                                    </a:solidFill>
                                    <a:latin typeface="Cambria Math" panose="02040503050406030204" pitchFamily="18" charset="0"/>
                                  </a:rPr>
                                  <m:t>2</m:t>
                                </m:r>
                              </m:sub>
                            </m:sSub>
                          </m:fName>
                          <m:e>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r>
                              <a:rPr lang="de-DE" b="0" i="1" smtClean="0">
                                <a:solidFill>
                                  <a:schemeClr val="tx1">
                                    <a:lumMod val="50000"/>
                                    <a:lumOff val="50000"/>
                                  </a:schemeClr>
                                </a:solidFill>
                                <a:latin typeface="Cambria Math" panose="02040503050406030204" pitchFamily="18" charset="0"/>
                              </a:rPr>
                              <m:t>−1</m:t>
                            </m:r>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smtClean="0">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pPr lvl="3"/>
                <a:r>
                  <a:rPr lang="en-GB" dirty="0"/>
                  <a:t>Visits </a:t>
                </a:r>
                <a14:m>
                  <m:oMath xmlns:m="http://schemas.openxmlformats.org/officeDocument/2006/math">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𝑟</m:t>
                        </m:r>
                      </m:den>
                    </m:f>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oMath>
                </a14:m>
                <a:r>
                  <a:rPr lang="en-GB" dirty="0"/>
                  <a:t> lines, possibly exponentiates the potentials</a:t>
                </a:r>
              </a:p>
              <a:p>
                <a:pPr lvl="2"/>
                <a:r>
                  <a:rPr lang="en-GB" dirty="0"/>
                  <a:t>At each node ➝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𝑂</m:t>
                    </m:r>
                    <m:d>
                      <m:dPr>
                        <m:ctrlPr>
                          <a:rPr lang="en-GB" i="1">
                            <a:latin typeface="Cambria Math" panose="02040503050406030204" pitchFamily="18" charset="0"/>
                          </a:rPr>
                        </m:ctrlPr>
                      </m:dPr>
                      <m:e>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r>
                              <a:rPr lang="de-DE" b="0" i="1" smtClean="0">
                                <a:solidFill>
                                  <a:schemeClr val="tx1">
                                    <a:lumMod val="50000"/>
                                    <a:lumOff val="50000"/>
                                  </a:schemeClr>
                                </a:solidFill>
                                <a:latin typeface="Cambria Math" panose="02040503050406030204" pitchFamily="18" charset="0"/>
                              </a:rPr>
                              <m:t>−1</m:t>
                            </m:r>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pPr lvl="3"/>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oMath>
                </a14:m>
                <a:r>
                  <a:rPr lang="en-GB" dirty="0"/>
                  <a:t> number of nodes in FO jtree </a:t>
                </a:r>
                <a14:m>
                  <m:oMath xmlns:m="http://schemas.openxmlformats.org/officeDocument/2006/math">
                    <m:r>
                      <a:rPr lang="en-GB" i="1">
                        <a:latin typeface="Cambria Math" panose="02040503050406030204" pitchFamily="18" charset="0"/>
                      </a:rPr>
                      <m:t>𝐽</m:t>
                    </m:r>
                    <m:r>
                      <a:rPr lang="en-GB" i="1">
                        <a:latin typeface="Cambria Math" panose="02040503050406030204" pitchFamily="18" charset="0"/>
                      </a:rPr>
                      <m:t> </m:t>
                    </m:r>
                  </m:oMath>
                </a14:m>
                <a:endParaRPr lang="en-GB" dirty="0"/>
              </a:p>
              <a:p>
                <a:pPr lvl="2"/>
                <a:r>
                  <a:rPr lang="en-GB" dirty="0"/>
                  <a:t>For each </a:t>
                </a:r>
                <a14:m>
                  <m:oMath xmlns:m="http://schemas.openxmlformats.org/officeDocument/2006/math">
                    <m:r>
                      <a:rPr lang="en-GB" i="1" dirty="0" smtClean="0">
                        <a:latin typeface="Cambria Math" panose="02040503050406030204" pitchFamily="18" charset="0"/>
                      </a:rPr>
                      <m:t>𝑒</m:t>
                    </m:r>
                  </m:oMath>
                </a14:m>
                <a:r>
                  <a:rPr lang="en-GB" dirty="0"/>
                  <a:t> evidence parfactors ➝ </a:t>
                </a:r>
                <a14:m>
                  <m:oMath xmlns:m="http://schemas.openxmlformats.org/officeDocument/2006/math">
                    <m:r>
                      <a:rPr lang="de-DE" b="0" i="1" smtClean="0">
                        <a:latin typeface="Cambria Math" panose="02040503050406030204" pitchFamily="18" charset="0"/>
                      </a:rPr>
                      <m:t>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r>
                              <a:rPr lang="de-DE" i="1">
                                <a:solidFill>
                                  <a:schemeClr val="tx1">
                                    <a:lumMod val="50000"/>
                                    <a:lumOff val="50000"/>
                                  </a:schemeClr>
                                </a:solidFill>
                                <a:latin typeface="Cambria Math" panose="02040503050406030204" pitchFamily="18" charset="0"/>
                              </a:rPr>
                              <m:t>−1</m:t>
                            </m:r>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de-DE" dirty="0">
                  <a:solidFill>
                    <a:schemeClr val="tx1">
                      <a:lumMod val="50000"/>
                      <a:lumOff val="50000"/>
                    </a:schemeClr>
                  </a:solidFill>
                  <a:ea typeface="Cambria Math" panose="02040503050406030204" pitchFamily="18" charset="0"/>
                </a:endParaRPr>
              </a:p>
              <a:p>
                <a:pPr lvl="3"/>
                <a:r>
                  <a:rPr lang="en-GB" dirty="0"/>
                  <a:t>Assuming </a:t>
                </a:r>
                <a14:m>
                  <m:oMath xmlns:m="http://schemas.openxmlformats.org/officeDocument/2006/math">
                    <m:r>
                      <a:rPr lang="de-DE" i="1">
                        <a:latin typeface="Cambria Math" panose="02040503050406030204" pitchFamily="18" charset="0"/>
                      </a:rPr>
                      <m:t>𝑒</m:t>
                    </m:r>
                    <m:r>
                      <a:rPr lang="de-DE"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oMath>
                </a14:m>
                <a:r>
                  <a:rPr lang="en-GB" dirty="0"/>
                  <a:t> ➝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r>
                              <a:rPr lang="de-DE" i="1">
                                <a:solidFill>
                                  <a:schemeClr val="tx1">
                                    <a:lumMod val="50000"/>
                                    <a:lumOff val="50000"/>
                                  </a:schemeClr>
                                </a:solidFill>
                                <a:latin typeface="Cambria Math" panose="02040503050406030204" pitchFamily="18" charset="0"/>
                              </a:rPr>
                              <m:t>−1</m:t>
                            </m:r>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pPr lvl="1"/>
                <a:r>
                  <a:rPr lang="en-GB" dirty="0"/>
                  <a:t>First two steps accumulated: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r>
                              <a:rPr lang="de-DE" i="1">
                                <a:solidFill>
                                  <a:schemeClr val="tx1">
                                    <a:lumMod val="50000"/>
                                    <a:lumOff val="50000"/>
                                  </a:schemeClr>
                                </a:solidFill>
                                <a:latin typeface="Cambria Math" panose="02040503050406030204" pitchFamily="18" charset="0"/>
                              </a:rPr>
                              <m:t>−1</m:t>
                            </m:r>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p:txBody>
          </p:sp>
        </mc:Choice>
        <mc:Fallback xmlns="">
          <p:sp>
            <p:nvSpPr>
              <p:cNvPr id="3" name="Content Placeholder 2">
                <a:extLst>
                  <a:ext uri="{FF2B5EF4-FFF2-40B4-BE49-F238E27FC236}">
                    <a16:creationId xmlns:a16="http://schemas.microsoft.com/office/drawing/2014/main" id="{548EC210-8E64-0D4F-AB26-1B9987B819DE}"/>
                  </a:ext>
                </a:extLst>
              </p:cNvPr>
              <p:cNvSpPr>
                <a:spLocks noGrp="1" noRot="1" noChangeAspect="1" noMove="1" noResize="1" noEditPoints="1" noAdjustHandles="1" noChangeArrowheads="1" noChangeShapeType="1" noTextEdit="1"/>
              </p:cNvSpPr>
              <p:nvPr>
                <p:ph idx="1"/>
              </p:nvPr>
            </p:nvSpPr>
            <p:spPr>
              <a:blipFill>
                <a:blip r:embed="rId2"/>
                <a:stretch>
                  <a:fillRect l="-1436" t="-358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5337273-BCE8-2C47-9F08-5868CE5CD454}"/>
              </a:ext>
            </a:extLst>
          </p:cNvPr>
          <p:cNvSpPr>
            <a:spLocks noGrp="1"/>
          </p:cNvSpPr>
          <p:nvPr>
            <p:ph type="sldNum" sz="quarter" idx="4"/>
          </p:nvPr>
        </p:nvSpPr>
        <p:spPr/>
        <p:txBody>
          <a:bodyPr/>
          <a:lstStyle/>
          <a:p>
            <a:fld id="{67C9959E-8E6B-B04C-9955-EA096F41CA7A}" type="slidenum">
              <a:rPr lang="en-GB" smtClean="0"/>
              <a:t>75</a:t>
            </a:fld>
            <a:endParaRPr lang="en-GB"/>
          </a:p>
        </p:txBody>
      </p:sp>
      <p:sp>
        <p:nvSpPr>
          <p:cNvPr id="5" name="Date Placeholder 4">
            <a:extLst>
              <a:ext uri="{FF2B5EF4-FFF2-40B4-BE49-F238E27FC236}">
                <a16:creationId xmlns:a16="http://schemas.microsoft.com/office/drawing/2014/main" id="{BFB774CF-48F9-484F-BB24-765EFDB29BD7}"/>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3CBF400B-C890-7747-B990-EA3964402E7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55664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28BA4-697C-C44C-97BC-A498FAF804C2}"/>
              </a:ext>
            </a:extLst>
          </p:cNvPr>
          <p:cNvSpPr>
            <a:spLocks noGrp="1"/>
          </p:cNvSpPr>
          <p:nvPr>
            <p:ph type="title"/>
          </p:nvPr>
        </p:nvSpPr>
        <p:spPr/>
        <p:txBody>
          <a:bodyPr/>
          <a:lstStyle/>
          <a:p>
            <a:r>
              <a:rPr lang="en-GB" dirty="0"/>
              <a:t>LJT: Complexity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8EC210-8E64-0D4F-AB26-1B9987B819DE}"/>
                  </a:ext>
                </a:extLst>
              </p:cNvPr>
              <p:cNvSpPr>
                <a:spLocks noGrp="1"/>
              </p:cNvSpPr>
              <p:nvPr>
                <p:ph idx="1"/>
              </p:nvPr>
            </p:nvSpPr>
            <p:spPr/>
            <p:txBody>
              <a:bodyPr>
                <a:normAutofit fontScale="92500"/>
              </a:bodyPr>
              <a:lstStyle/>
              <a:p>
                <a:r>
                  <a:rPr lang="en-GB" dirty="0"/>
                  <a:t>Complexity of individual steps</a:t>
                </a:r>
              </a:p>
              <a:p>
                <a:pPr lvl="1"/>
                <a:r>
                  <a:rPr lang="en-GB" dirty="0"/>
                  <a:t>First two steps accumulated: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r>
                              <a:rPr lang="de-DE" i="1">
                                <a:solidFill>
                                  <a:schemeClr val="tx1">
                                    <a:lumMod val="50000"/>
                                    <a:lumOff val="50000"/>
                                  </a:schemeClr>
                                </a:solidFill>
                                <a:latin typeface="Cambria Math" panose="02040503050406030204" pitchFamily="18" charset="0"/>
                              </a:rPr>
                              <m:t>−1</m:t>
                            </m:r>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pPr lvl="1"/>
                <a:r>
                  <a:rPr lang="en-GB" dirty="0"/>
                  <a:t>Message passing: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pPr lvl="2"/>
                <a:r>
                  <a:rPr lang="en-GB" dirty="0"/>
                  <a:t>Calculating one message = answering one query on a parcluster</a:t>
                </a:r>
              </a:p>
              <a:p>
                <a:pPr lvl="3"/>
                <a:r>
                  <a:rPr lang="en-GB" dirty="0"/>
                  <a:t>Worst-case parfactor size at parcluster: </a:t>
                </a:r>
                <a14:m>
                  <m:oMath xmlns:m="http://schemas.openxmlformats.org/officeDocument/2006/math">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oMath>
                </a14:m>
                <a:endParaRPr lang="de-DE" dirty="0">
                  <a:solidFill>
                    <a:schemeClr val="tx1">
                      <a:lumMod val="50000"/>
                      <a:lumOff val="50000"/>
                    </a:schemeClr>
                  </a:solidFill>
                  <a:ea typeface="Cambria Math" panose="02040503050406030204" pitchFamily="18" charset="0"/>
                </a:endParaRPr>
              </a:p>
              <a:p>
                <a:pPr lvl="3"/>
                <a:r>
                  <a:rPr lang="en-GB" dirty="0"/>
                  <a:t>Elimination of </a:t>
                </a:r>
                <a14:m>
                  <m:oMath xmlns:m="http://schemas.openxmlformats.org/officeDocument/2006/math">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1" i="1" smtClean="0">
                                <a:latin typeface="Cambria Math" panose="02040503050406030204" pitchFamily="18" charset="0"/>
                              </a:rPr>
                              <m:t>𝑪</m:t>
                            </m:r>
                          </m:e>
                          <m:sub>
                            <m:r>
                              <a:rPr lang="de-DE" b="0" i="1" smtClean="0">
                                <a:latin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𝑺</m:t>
                            </m:r>
                          </m:e>
                          <m:sub>
                            <m:r>
                              <a:rPr lang="de-DE" b="0" i="1" smtClean="0">
                                <a:latin typeface="Cambria Math" panose="02040503050406030204" pitchFamily="18" charset="0"/>
                                <a:ea typeface="Cambria Math" panose="02040503050406030204" pitchFamily="18" charset="0"/>
                              </a:rPr>
                              <m:t>𝑖𝑗</m:t>
                            </m:r>
                          </m:sub>
                        </m:sSub>
                      </m:e>
                    </m:d>
                  </m:oMath>
                </a14:m>
                <a:r>
                  <a:rPr lang="en-GB" dirty="0"/>
                  <a:t> PRVs goes through each line, potentials may be exponentiated ➝ </a:t>
                </a:r>
                <a14:m>
                  <m:oMath xmlns:m="http://schemas.openxmlformats.org/officeDocument/2006/math">
                    <m:r>
                      <a:rPr lang="de-DE" b="0" i="1" smtClean="0">
                        <a:latin typeface="Cambria Math" panose="02040503050406030204" pitchFamily="18" charset="0"/>
                      </a:rPr>
                      <m:t>𝑂</m:t>
                    </m:r>
                    <m:d>
                      <m:dPr>
                        <m:ctrlPr>
                          <a:rPr lang="de-DE" b="0" i="1" smtClean="0">
                            <a:latin typeface="Cambria Math" panose="02040503050406030204" pitchFamily="18" charset="0"/>
                          </a:rPr>
                        </m:ctrlPr>
                      </m:dPr>
                      <m:e>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pPr lvl="2"/>
                <a:r>
                  <a:rPr lang="en-GB" dirty="0"/>
                  <a:t>Two messages per edge,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b="0" i="1" smtClean="0">
                        <a:latin typeface="Cambria Math" panose="02040503050406030204" pitchFamily="18" charset="0"/>
                      </a:rPr>
                      <m:t>−1</m:t>
                    </m:r>
                  </m:oMath>
                </a14:m>
                <a:r>
                  <a:rPr lang="en-GB" dirty="0"/>
                  <a:t> edges in </a:t>
                </a:r>
                <a14:m>
                  <m:oMath xmlns:m="http://schemas.openxmlformats.org/officeDocument/2006/math">
                    <m:r>
                      <a:rPr lang="en-GB" i="1" dirty="0" smtClean="0">
                        <a:latin typeface="Cambria Math" panose="02040503050406030204" pitchFamily="18" charset="0"/>
                      </a:rPr>
                      <m:t>𝐽</m:t>
                    </m:r>
                  </m:oMath>
                </a14:m>
                <a:r>
                  <a:rPr lang="en-GB" dirty="0"/>
                  <a:t> ➝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𝑂</m:t>
                    </m:r>
                    <m:d>
                      <m:dPr>
                        <m:ctrlPr>
                          <a:rPr lang="de-DE" i="1">
                            <a:latin typeface="Cambria Math" panose="02040503050406030204" pitchFamily="18" charset="0"/>
                          </a:rPr>
                        </m:ctrlPr>
                      </m:dPr>
                      <m:e>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pPr lvl="1"/>
                <a:r>
                  <a:rPr lang="en-GB" dirty="0"/>
                  <a:t>Query answering: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r>
                          <a:rPr lang="de-DE" b="0" i="1" smtClean="0">
                            <a:latin typeface="Cambria Math" panose="02040503050406030204" pitchFamily="18" charset="0"/>
                          </a:rPr>
                          <m:t>𝑚</m:t>
                        </m:r>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de-DE" dirty="0">
                  <a:solidFill>
                    <a:schemeClr val="tx1">
                      <a:lumMod val="50000"/>
                      <a:lumOff val="50000"/>
                    </a:schemeClr>
                  </a:solidFill>
                  <a:ea typeface="Cambria Math" panose="02040503050406030204" pitchFamily="18" charset="0"/>
                </a:endParaRPr>
              </a:p>
              <a:p>
                <a:pPr lvl="2"/>
                <a:r>
                  <a:rPr lang="en-GB" dirty="0"/>
                  <a:t>Each query answered in one parcluster ➝ </a:t>
                </a:r>
                <a14:m>
                  <m:oMath xmlns:m="http://schemas.openxmlformats.org/officeDocument/2006/math">
                    <m:r>
                      <a:rPr lang="de-DE" i="1">
                        <a:latin typeface="Cambria Math" panose="02040503050406030204" pitchFamily="18" charset="0"/>
                      </a:rPr>
                      <m:t>𝑂</m:t>
                    </m:r>
                    <m:d>
                      <m:dPr>
                        <m:ctrlPr>
                          <a:rPr lang="de-DE" i="1">
                            <a:latin typeface="Cambria Math" panose="02040503050406030204" pitchFamily="18" charset="0"/>
                          </a:rPr>
                        </m:ctrlPr>
                      </m:dPr>
                      <m:e>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pPr lvl="2"/>
                <a:r>
                  <a:rPr lang="en-GB" dirty="0"/>
                  <a:t>With </a:t>
                </a:r>
                <a14:m>
                  <m:oMath xmlns:m="http://schemas.openxmlformats.org/officeDocument/2006/math">
                    <m:r>
                      <a:rPr lang="en-GB" i="1" dirty="0">
                        <a:latin typeface="Cambria Math" panose="02040503050406030204" pitchFamily="18" charset="0"/>
                      </a:rPr>
                      <m:t>𝑚</m:t>
                    </m:r>
                  </m:oMath>
                </a14:m>
                <a:r>
                  <a:rPr lang="en-GB" dirty="0"/>
                  <a:t> query terms ➝ </a:t>
                </a:r>
                <a14:m>
                  <m:oMath xmlns:m="http://schemas.openxmlformats.org/officeDocument/2006/math">
                    <m:r>
                      <a:rPr lang="de-DE" i="1">
                        <a:latin typeface="Cambria Math" panose="02040503050406030204" pitchFamily="18" charset="0"/>
                      </a:rPr>
                      <m:t>𝑚</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𝑂</m:t>
                    </m:r>
                    <m:d>
                      <m:dPr>
                        <m:ctrlPr>
                          <a:rPr lang="en-GB" i="1">
                            <a:latin typeface="Cambria Math" panose="02040503050406030204" pitchFamily="18" charset="0"/>
                          </a:rPr>
                        </m:ctrlPr>
                      </m:dPr>
                      <m:e>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r>
                  <a:rPr lang="en-GB" dirty="0"/>
                  <a:t>All four steps accumulated:</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d>
                            <m:dPr>
                              <m:ctrlPr>
                                <a:rPr lang="de-DE"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b="0" i="1" smtClean="0">
                                  <a:latin typeface="Cambria Math" panose="02040503050406030204" pitchFamily="18" charset="0"/>
                                </a:rPr>
                                <m:t>+</m:t>
                              </m:r>
                              <m:r>
                                <a:rPr lang="de-DE" b="0" i="1" smtClean="0">
                                  <a:latin typeface="Cambria Math" panose="02040503050406030204" pitchFamily="18" charset="0"/>
                                </a:rPr>
                                <m:t>𝑚</m:t>
                              </m:r>
                            </m:e>
                          </m:d>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m:oMathPara>
                </a14:m>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548EC210-8E64-0D4F-AB26-1B9987B819DE}"/>
                  </a:ext>
                </a:extLst>
              </p:cNvPr>
              <p:cNvSpPr>
                <a:spLocks noGrp="1" noRot="1" noChangeAspect="1" noMove="1" noResize="1" noEditPoints="1" noAdjustHandles="1" noChangeArrowheads="1" noChangeShapeType="1" noTextEdit="1"/>
              </p:cNvSpPr>
              <p:nvPr>
                <p:ph idx="1"/>
              </p:nvPr>
            </p:nvSpPr>
            <p:spPr>
              <a:blipFill>
                <a:blip r:embed="rId2"/>
                <a:stretch>
                  <a:fillRect l="-132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5337273-BCE8-2C47-9F08-5868CE5CD454}"/>
              </a:ext>
            </a:extLst>
          </p:cNvPr>
          <p:cNvSpPr>
            <a:spLocks noGrp="1"/>
          </p:cNvSpPr>
          <p:nvPr>
            <p:ph type="sldNum" sz="quarter" idx="4"/>
          </p:nvPr>
        </p:nvSpPr>
        <p:spPr/>
        <p:txBody>
          <a:bodyPr/>
          <a:lstStyle/>
          <a:p>
            <a:fld id="{67C9959E-8E6B-B04C-9955-EA096F41CA7A}" type="slidenum">
              <a:rPr lang="en-GB" smtClean="0"/>
              <a:t>76</a:t>
            </a:fld>
            <a:endParaRPr lang="en-GB"/>
          </a:p>
        </p:txBody>
      </p:sp>
      <p:sp>
        <p:nvSpPr>
          <p:cNvPr id="5" name="Date Placeholder 4">
            <a:extLst>
              <a:ext uri="{FF2B5EF4-FFF2-40B4-BE49-F238E27FC236}">
                <a16:creationId xmlns:a16="http://schemas.microsoft.com/office/drawing/2014/main" id="{C892EF94-58A6-D742-BC8E-0D33365B90A9}"/>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810A9654-0539-C641-B807-10FB3B039587}"/>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823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6702-C3C1-1C40-A2C4-83EAD7074596}"/>
              </a:ext>
            </a:extLst>
          </p:cNvPr>
          <p:cNvSpPr>
            <a:spLocks noGrp="1"/>
          </p:cNvSpPr>
          <p:nvPr>
            <p:ph type="title"/>
          </p:nvPr>
        </p:nvSpPr>
        <p:spPr/>
        <p:txBody>
          <a:bodyPr/>
          <a:lstStyle/>
          <a:p>
            <a:r>
              <a:rPr lang="en-GB" dirty="0"/>
              <a:t>Comparison to LVE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DC807B6-ACA0-1245-A043-28C50FC09FD8}"/>
                  </a:ext>
                </a:extLst>
              </p:cNvPr>
              <p:cNvSpPr>
                <a:spLocks noGrp="1"/>
              </p:cNvSpPr>
              <p:nvPr>
                <p:ph idx="1"/>
              </p:nvPr>
            </p:nvSpPr>
            <p:spPr/>
            <p:txBody>
              <a:bodyPr>
                <a:normAutofit/>
              </a:bodyPr>
              <a:lstStyle/>
              <a:p>
                <a:r>
                  <a:rPr lang="en-GB" dirty="0"/>
                  <a:t>LVE complexity of one query = LJT complexity of message passing</a:t>
                </a:r>
              </a:p>
              <a:p>
                <a:pPr lvl="1"/>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de-DE" b="0" i="1" smtClean="0">
                                <a:latin typeface="Cambria Math" panose="02040503050406030204" pitchFamily="18" charset="0"/>
                              </a:rPr>
                              <m:t>𝑇</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r>
                  <a:rPr lang="de-DE" dirty="0">
                    <a:ea typeface="Cambria Math" panose="02040503050406030204" pitchFamily="18" charset="0"/>
                  </a:rPr>
                  <a:t> vs.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pPr lvl="1"/>
                <a:r>
                  <a:rPr lang="en-GB" dirty="0"/>
                  <a:t>Actual number of calculations:</a:t>
                </a:r>
              </a:p>
              <a:p>
                <a:pPr lvl="2"/>
                <a:r>
                  <a:rPr lang="en-GB" dirty="0"/>
                  <a:t>In LVE: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𝑐</m:t>
                        </m:r>
                      </m:e>
                      <m:sub>
                        <m:r>
                          <a:rPr lang="de-DE" b="0" i="1" dirty="0" smtClean="0">
                            <a:latin typeface="Cambria Math" panose="02040503050406030204" pitchFamily="18" charset="0"/>
                          </a:rPr>
                          <m:t>𝐿𝑉𝐸</m:t>
                        </m:r>
                      </m:sub>
                    </m:sSub>
                  </m:oMath>
                </a14:m>
                <a:endParaRPr lang="en-GB" dirty="0"/>
              </a:p>
              <a:p>
                <a:pPr lvl="2"/>
                <a:r>
                  <a:rPr lang="en-GB" dirty="0"/>
                  <a:t>For message pass: </a:t>
                </a:r>
                <a14:m>
                  <m:oMath xmlns:m="http://schemas.openxmlformats.org/officeDocument/2006/math">
                    <m:r>
                      <a:rPr lang="de-DE" b="0" i="0" dirty="0" smtClean="0">
                        <a:latin typeface="Cambria Math" panose="02040503050406030204" pitchFamily="18" charset="0"/>
                      </a:rPr>
                      <m:t>2</m:t>
                    </m:r>
                    <m:r>
                      <a:rPr lang="de-DE" b="0"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en-GB" i="1" dirty="0">
                            <a:latin typeface="Cambria Math" panose="02040503050406030204" pitchFamily="18" charset="0"/>
                          </a:rPr>
                          <m:t>𝑐</m:t>
                        </m:r>
                      </m:e>
                      <m:sub>
                        <m:r>
                          <a:rPr lang="de-DE" i="1" dirty="0">
                            <a:latin typeface="Cambria Math" panose="02040503050406030204" pitchFamily="18" charset="0"/>
                          </a:rPr>
                          <m:t>𝐿𝑉𝐸</m:t>
                        </m:r>
                      </m:sub>
                    </m:sSub>
                  </m:oMath>
                </a14:m>
                <a:endParaRPr lang="en-GB" dirty="0"/>
              </a:p>
              <a:p>
                <a:r>
                  <a:rPr lang="en-GB" dirty="0"/>
                  <a:t>For </a:t>
                </a:r>
                <a14:m>
                  <m:oMath xmlns:m="http://schemas.openxmlformats.org/officeDocument/2006/math">
                    <m:r>
                      <a:rPr lang="en-GB" i="1" dirty="0">
                        <a:latin typeface="Cambria Math" panose="02040503050406030204" pitchFamily="18" charset="0"/>
                      </a:rPr>
                      <m:t>𝑚</m:t>
                    </m:r>
                  </m:oMath>
                </a14:m>
                <a:r>
                  <a:rPr lang="en-GB" dirty="0"/>
                  <a:t> queries</a:t>
                </a:r>
              </a:p>
              <a:p>
                <a:pPr lvl="1"/>
                <a:r>
                  <a:rPr lang="en-GB" dirty="0"/>
                  <a:t>LVE: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r>
                          <a:rPr lang="de-DE" b="0" i="1" smtClean="0">
                            <a:latin typeface="Cambria Math" panose="02040503050406030204" pitchFamily="18" charset="0"/>
                          </a:rPr>
                          <m:t>𝑚</m:t>
                        </m:r>
                        <m:r>
                          <a:rPr lang="en-GB" i="1">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𝑛</m:t>
                            </m:r>
                          </m:e>
                          <m:sub>
                            <m:r>
                              <a:rPr lang="de-DE" b="0" i="1" smtClean="0">
                                <a:latin typeface="Cambria Math" panose="02040503050406030204" pitchFamily="18" charset="0"/>
                              </a:rPr>
                              <m:t>𝑇</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r>
                  <a:rPr lang="en-GB" dirty="0"/>
                  <a:t> </a:t>
                </a:r>
              </a:p>
              <a:p>
                <a:pPr lvl="1"/>
                <a:r>
                  <a:rPr lang="en-GB" dirty="0"/>
                  <a:t>LJT: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d>
                          <m:dPr>
                            <m:ctrlPr>
                              <a:rPr lang="de-DE"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i="1">
                                <a:latin typeface="Cambria Math" panose="02040503050406030204" pitchFamily="18" charset="0"/>
                              </a:rPr>
                              <m:t>+</m:t>
                            </m:r>
                            <m:r>
                              <a:rPr lang="de-DE" i="1">
                                <a:latin typeface="Cambria Math" panose="02040503050406030204" pitchFamily="18" charset="0"/>
                              </a:rPr>
                              <m:t>𝑚</m:t>
                            </m:r>
                          </m:e>
                        </m:d>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endParaRPr lang="en-GB" dirty="0"/>
              </a:p>
              <a:p>
                <a:pPr lvl="1"/>
                <a:r>
                  <a:rPr lang="en-GB" dirty="0"/>
                  <a:t>Difference in </a:t>
                </a:r>
                <a14:m>
                  <m:oMath xmlns:m="http://schemas.openxmlformats.org/officeDocument/2006/math">
                    <m:r>
                      <a:rPr lang="de-DE" i="1">
                        <a:latin typeface="Cambria Math" panose="02040503050406030204" pitchFamily="18" charset="0"/>
                      </a:rPr>
                      <m:t>𝑚</m:t>
                    </m:r>
                    <m:r>
                      <a:rPr lang="en-GB"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𝑇</m:t>
                        </m:r>
                      </m:sub>
                    </m:sSub>
                  </m:oMath>
                </a14:m>
                <a:r>
                  <a:rPr lang="en-GB" dirty="0"/>
                  <a:t> vs. </a:t>
                </a:r>
                <a14:m>
                  <m:oMath xmlns:m="http://schemas.openxmlformats.org/officeDocument/2006/math">
                    <m:d>
                      <m:dPr>
                        <m:ctrlPr>
                          <a:rPr lang="de-DE"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i="1">
                            <a:latin typeface="Cambria Math" panose="02040503050406030204" pitchFamily="18" charset="0"/>
                          </a:rPr>
                          <m:t>+</m:t>
                        </m:r>
                        <m:r>
                          <a:rPr lang="de-DE" i="1">
                            <a:latin typeface="Cambria Math" panose="02040503050406030204" pitchFamily="18" charset="0"/>
                          </a:rPr>
                          <m:t>𝑚</m:t>
                        </m:r>
                      </m:e>
                    </m:d>
                  </m:oMath>
                </a14:m>
                <a:endParaRPr lang="en-GB" dirty="0"/>
              </a:p>
              <a:p>
                <a:pPr lvl="2"/>
                <a:r>
                  <a:rPr lang="en-GB" dirty="0"/>
                  <a:t>LVE has complexity of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de-DE" i="1">
                                <a:latin typeface="Cambria Math" panose="02040503050406030204" pitchFamily="18" charset="0"/>
                              </a:rPr>
                              <m:t>𝑇</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r>
                  <a:rPr lang="en-GB" dirty="0"/>
                  <a:t> for one query</a:t>
                </a:r>
              </a:p>
              <a:p>
                <a:pPr lvl="2"/>
                <a:r>
                  <a:rPr lang="en-GB" dirty="0"/>
                  <a:t>LJT only complexity of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r>
                  <a:rPr lang="en-GB" dirty="0"/>
                  <a:t> for one query</a:t>
                </a:r>
              </a:p>
            </p:txBody>
          </p:sp>
        </mc:Choice>
        <mc:Fallback xmlns="">
          <p:sp>
            <p:nvSpPr>
              <p:cNvPr id="3" name="Content Placeholder 2">
                <a:extLst>
                  <a:ext uri="{FF2B5EF4-FFF2-40B4-BE49-F238E27FC236}">
                    <a16:creationId xmlns:a16="http://schemas.microsoft.com/office/drawing/2014/main" id="{FDC807B6-ACA0-1245-A043-28C50FC09FD8}"/>
                  </a:ext>
                </a:extLst>
              </p:cNvPr>
              <p:cNvSpPr>
                <a:spLocks noGrp="1" noRot="1" noChangeAspect="1" noMove="1" noResize="1" noEditPoints="1" noAdjustHandles="1" noChangeArrowheads="1" noChangeShapeType="1" noTextEdit="1"/>
              </p:cNvSpPr>
              <p:nvPr>
                <p:ph idx="1"/>
              </p:nvPr>
            </p:nvSpPr>
            <p:spPr>
              <a:blipFill>
                <a:blip r:embed="rId2"/>
                <a:stretch>
                  <a:fillRect l="-1436" t="-2687" b="-89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A5AC4C0-DF09-1047-B3E7-726218A302FE}"/>
              </a:ext>
            </a:extLst>
          </p:cNvPr>
          <p:cNvSpPr>
            <a:spLocks noGrp="1"/>
          </p:cNvSpPr>
          <p:nvPr>
            <p:ph type="sldNum" sz="quarter" idx="4"/>
          </p:nvPr>
        </p:nvSpPr>
        <p:spPr/>
        <p:txBody>
          <a:bodyPr/>
          <a:lstStyle/>
          <a:p>
            <a:fld id="{67C9959E-8E6B-B04C-9955-EA096F41CA7A}" type="slidenum">
              <a:rPr lang="en-GB" smtClean="0"/>
              <a:t>77</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571626-84F0-CF45-91F2-8755241196C3}"/>
                  </a:ext>
                </a:extLst>
              </p:cNvPr>
              <p:cNvSpPr txBox="1"/>
              <p:nvPr/>
            </p:nvSpPr>
            <p:spPr>
              <a:xfrm>
                <a:off x="9088475" y="1665066"/>
                <a:ext cx="274320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LJT only pays off if </a:t>
                </a:r>
                <a14:m>
                  <m:oMath xmlns:m="http://schemas.openxmlformats.org/officeDocument/2006/math">
                    <m:r>
                      <a:rPr lang="en-GB" i="1" dirty="0">
                        <a:latin typeface="Cambria Math" panose="02040503050406030204" pitchFamily="18" charset="0"/>
                      </a:rPr>
                      <m:t>𝑚</m:t>
                    </m:r>
                    <m:r>
                      <a:rPr lang="de-DE" i="1" dirty="0">
                        <a:latin typeface="Cambria Math" panose="02040503050406030204" pitchFamily="18" charset="0"/>
                      </a:rPr>
                      <m:t>&gt;1</m:t>
                    </m:r>
                  </m:oMath>
                </a14:m>
                <a:r>
                  <a:rPr lang="en-GB" dirty="0"/>
                  <a:t>, most likely, starting with third query (two queries in LVE = one message pass)</a:t>
                </a:r>
              </a:p>
            </p:txBody>
          </p:sp>
        </mc:Choice>
        <mc:Fallback xmlns="">
          <p:sp>
            <p:nvSpPr>
              <p:cNvPr id="5" name="TextBox 4">
                <a:extLst>
                  <a:ext uri="{FF2B5EF4-FFF2-40B4-BE49-F238E27FC236}">
                    <a16:creationId xmlns:a16="http://schemas.microsoft.com/office/drawing/2014/main" id="{01571626-84F0-CF45-91F2-8755241196C3}"/>
                  </a:ext>
                </a:extLst>
              </p:cNvPr>
              <p:cNvSpPr txBox="1">
                <a:spLocks noRot="1" noChangeAspect="1" noMove="1" noResize="1" noEditPoints="1" noAdjustHandles="1" noChangeArrowheads="1" noChangeShapeType="1" noTextEdit="1"/>
              </p:cNvSpPr>
              <p:nvPr/>
            </p:nvSpPr>
            <p:spPr>
              <a:xfrm>
                <a:off x="9088475" y="1665066"/>
                <a:ext cx="2743200" cy="1200329"/>
              </a:xfrm>
              <a:prstGeom prst="rect">
                <a:avLst/>
              </a:prstGeom>
              <a:blipFill>
                <a:blip r:embed="rId3"/>
                <a:stretch>
                  <a:fillRect/>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FDD60A82-5D0C-DD4F-923F-8B761A22BF1F}"/>
              </a:ext>
            </a:extLst>
          </p:cNvPr>
          <p:cNvSpPr>
            <a:spLocks noGrp="1"/>
          </p:cNvSpPr>
          <p:nvPr>
            <p:ph type="dt" sz="half" idx="2"/>
          </p:nvPr>
        </p:nvSpPr>
        <p:spPr/>
        <p:txBody>
          <a:bodyPr/>
          <a:lstStyle/>
          <a:p>
            <a:r>
              <a:rPr lang="en-GB"/>
              <a:t>Exact Inference: LJT</a:t>
            </a:r>
            <a:endParaRPr lang="en-US" dirty="0"/>
          </a:p>
        </p:txBody>
      </p:sp>
      <p:sp>
        <p:nvSpPr>
          <p:cNvPr id="7" name="Footer Placeholder 6">
            <a:extLst>
              <a:ext uri="{FF2B5EF4-FFF2-40B4-BE49-F238E27FC236}">
                <a16:creationId xmlns:a16="http://schemas.microsoft.com/office/drawing/2014/main" id="{E771650B-5AB1-CC4D-AA91-72D26738AE5C}"/>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32896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6E0C-7745-B844-9E56-A71F74507E9D}"/>
              </a:ext>
            </a:extLst>
          </p:cNvPr>
          <p:cNvSpPr>
            <a:spLocks noGrp="1"/>
          </p:cNvSpPr>
          <p:nvPr>
            <p:ph type="title"/>
          </p:nvPr>
        </p:nvSpPr>
        <p:spPr/>
        <p:txBody>
          <a:bodyPr/>
          <a:lstStyle/>
          <a:p>
            <a:r>
              <a:rPr lang="en-GB" dirty="0"/>
              <a:t>LJT: Implementation</a:t>
            </a:r>
          </a:p>
        </p:txBody>
      </p:sp>
      <p:sp>
        <p:nvSpPr>
          <p:cNvPr id="3" name="Content Placeholder 2">
            <a:extLst>
              <a:ext uri="{FF2B5EF4-FFF2-40B4-BE49-F238E27FC236}">
                <a16:creationId xmlns:a16="http://schemas.microsoft.com/office/drawing/2014/main" id="{94E95E78-5233-7C4B-84B4-9A6850C25AAC}"/>
              </a:ext>
            </a:extLst>
          </p:cNvPr>
          <p:cNvSpPr>
            <a:spLocks noGrp="1"/>
          </p:cNvSpPr>
          <p:nvPr>
            <p:ph idx="1"/>
          </p:nvPr>
        </p:nvSpPr>
        <p:spPr/>
        <p:txBody>
          <a:bodyPr/>
          <a:lstStyle/>
          <a:p>
            <a:r>
              <a:rPr lang="en-GB" dirty="0"/>
              <a:t>Available at:</a:t>
            </a:r>
          </a:p>
          <a:p>
            <a:pPr lvl="1"/>
            <a:r>
              <a:rPr lang="en-GB" dirty="0">
                <a:hlinkClick r:id="rId2"/>
              </a:rPr>
              <a:t>https://www.ifis.uni-luebeck.de/index.php?id=518&amp;L=2</a:t>
            </a:r>
            <a:endParaRPr lang="en-GB" dirty="0"/>
          </a:p>
          <a:p>
            <a:pPr lvl="1"/>
            <a:r>
              <a:rPr lang="en-GB" dirty="0"/>
              <a:t>Based on the LVE implementation by </a:t>
            </a:r>
            <a:r>
              <a:rPr lang="en-GB" dirty="0" err="1"/>
              <a:t>Taghipour</a:t>
            </a:r>
            <a:endParaRPr lang="en-GB" dirty="0"/>
          </a:p>
          <a:p>
            <a:pPr lvl="2"/>
            <a:r>
              <a:rPr lang="en-GB" dirty="0"/>
              <a:t>Available at:</a:t>
            </a:r>
          </a:p>
          <a:p>
            <a:pPr lvl="3"/>
            <a:r>
              <a:rPr lang="en-GB" dirty="0">
                <a:hlinkClick r:id="rId3"/>
              </a:rPr>
              <a:t>https://dtai.cs.kuleuven.be/software/gcfove</a:t>
            </a:r>
            <a:r>
              <a:rPr lang="en-GB" dirty="0"/>
              <a:t> </a:t>
            </a:r>
          </a:p>
          <a:p>
            <a:pPr lvl="1"/>
            <a:r>
              <a:rPr lang="en-GB" dirty="0"/>
              <a:t>Includes an implementation of the propositional junction tree algorithm for comparison</a:t>
            </a:r>
          </a:p>
          <a:p>
            <a:r>
              <a:rPr lang="en-GB" dirty="0"/>
              <a:t>Input: BLOG files</a:t>
            </a:r>
          </a:p>
          <a:p>
            <a:pPr lvl="1"/>
            <a:r>
              <a:rPr lang="en-GB" dirty="0"/>
              <a:t>Based on Bayesian Logic Programming Language</a:t>
            </a:r>
          </a:p>
          <a:p>
            <a:pPr lvl="2"/>
            <a:r>
              <a:rPr lang="en-GB" dirty="0">
                <a:hlinkClick r:id="rId4"/>
              </a:rPr>
              <a:t>https://bayesianlogic.github.io</a:t>
            </a:r>
            <a:endParaRPr lang="en-GB" dirty="0"/>
          </a:p>
        </p:txBody>
      </p:sp>
      <p:sp>
        <p:nvSpPr>
          <p:cNvPr id="4" name="Slide Number Placeholder 3">
            <a:extLst>
              <a:ext uri="{FF2B5EF4-FFF2-40B4-BE49-F238E27FC236}">
                <a16:creationId xmlns:a16="http://schemas.microsoft.com/office/drawing/2014/main" id="{DBADF237-0B49-8942-B38F-07B6C9DCEFE2}"/>
              </a:ext>
            </a:extLst>
          </p:cNvPr>
          <p:cNvSpPr>
            <a:spLocks noGrp="1"/>
          </p:cNvSpPr>
          <p:nvPr>
            <p:ph type="sldNum" sz="quarter" idx="4"/>
          </p:nvPr>
        </p:nvSpPr>
        <p:spPr/>
        <p:txBody>
          <a:bodyPr/>
          <a:lstStyle/>
          <a:p>
            <a:fld id="{67C9959E-8E6B-B04C-9955-EA096F41CA7A}" type="slidenum">
              <a:rPr lang="en-GB" smtClean="0"/>
              <a:t>78</a:t>
            </a:fld>
            <a:endParaRPr lang="en-GB"/>
          </a:p>
        </p:txBody>
      </p:sp>
      <p:sp>
        <p:nvSpPr>
          <p:cNvPr id="5" name="Date Placeholder 4">
            <a:extLst>
              <a:ext uri="{FF2B5EF4-FFF2-40B4-BE49-F238E27FC236}">
                <a16:creationId xmlns:a16="http://schemas.microsoft.com/office/drawing/2014/main" id="{54BF60AD-A8FB-404F-AE24-937A74563F13}"/>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AB3D5009-2C50-8442-9C9D-F05ED56C0392}"/>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281754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14A5A-7DB3-1D42-AD31-E3DC2CF80D46}"/>
              </a:ext>
            </a:extLst>
          </p:cNvPr>
          <p:cNvSpPr>
            <a:spLocks noGrp="1"/>
          </p:cNvSpPr>
          <p:nvPr>
            <p:ph type="title"/>
          </p:nvPr>
        </p:nvSpPr>
        <p:spPr/>
        <p:txBody>
          <a:bodyPr>
            <a:normAutofit/>
          </a:bodyPr>
          <a:lstStyle/>
          <a:p>
            <a:r>
              <a:rPr lang="en-GB" dirty="0"/>
              <a:t>Runtimes: Increasing Domain Sizes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A0AC51-54FF-D448-B3D2-BB744CF34997}"/>
                  </a:ext>
                </a:extLst>
              </p:cNvPr>
              <p:cNvSpPr>
                <a:spLocks noGrp="1"/>
              </p:cNvSpPr>
              <p:nvPr>
                <p:ph sz="half" idx="1"/>
              </p:nvPr>
            </p:nvSpPr>
            <p:spPr/>
            <p:txBody>
              <a:bodyPr>
                <a:noAutofit/>
              </a:bodyPr>
              <a:lstStyle/>
              <a:p>
                <a:r>
                  <a:rPr lang="en-GB" dirty="0"/>
                  <a:t>Example model with a</a:t>
                </a:r>
                <a:r>
                  <a:rPr lang="en-GB" dirty="0">
                    <a:ea typeface="Cambria Math" panose="02040503050406030204" pitchFamily="18" charset="0"/>
                  </a:rPr>
                  <a:t>ll domain sizes </a:t>
                </a:r>
                <a14:m>
                  <m:oMath xmlns:m="http://schemas.openxmlformats.org/officeDocument/2006/math">
                    <m:r>
                      <a:rPr lang="de-DE" b="0" i="1" smtClean="0">
                        <a:latin typeface="Cambria Math" panose="02040503050406030204" pitchFamily="18" charset="0"/>
                        <a:ea typeface="Cambria Math" panose="02040503050406030204" pitchFamily="18" charset="0"/>
                      </a:rPr>
                      <m:t>∈</m:t>
                    </m:r>
                    <m:r>
                      <a:rPr lang="de-DE" b="0" i="0"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2,4,</m:t>
                    </m:r>
                    <m:r>
                      <a:rPr lang="de-DE"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20,</m:t>
                    </m:r>
                    <m:r>
                      <a:rPr lang="de-DE"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30,</m:t>
                    </m:r>
                    <m:r>
                      <a:rPr lang="de-DE"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100</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200, …,1000</m:t>
                    </m:r>
                    <m:r>
                      <a:rPr lang="de-DE" b="0" i="0" smtClean="0">
                        <a:latin typeface="Cambria Math" panose="02040503050406030204" pitchFamily="18" charset="0"/>
                        <a:ea typeface="Cambria Math" panose="02040503050406030204" pitchFamily="18" charset="0"/>
                      </a:rPr>
                      <m:t>}</m:t>
                    </m:r>
                  </m:oMath>
                </a14:m>
                <a:endParaRPr lang="en-GB" dirty="0"/>
              </a:p>
              <a:p>
                <a:r>
                  <a:rPr lang="en-GB" dirty="0"/>
                  <a:t>No evidence</a:t>
                </a:r>
              </a:p>
              <a:p>
                <a:r>
                  <a:rPr lang="en-GB" dirty="0"/>
                  <a:t>Queries: </a:t>
                </a:r>
              </a:p>
              <a:p>
                <a:pPr lvl="1"/>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i="1" smtClean="0">
                            <a:latin typeface="Cambria Math" panose="02040503050406030204" pitchFamily="18" charset="0"/>
                          </a:rPr>
                          <m:t>𝑇𝑟𝑎𝑣𝑒𝑙</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1</m:t>
                                </m:r>
                              </m:sub>
                            </m:sSub>
                          </m:e>
                        </m:d>
                      </m:e>
                    </m:d>
                  </m:oMath>
                </a14:m>
                <a:endParaRPr lang="en-GB" dirty="0"/>
              </a:p>
              <a:p>
                <a:pPr lvl="1"/>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𝑆𝑖𝑐𝑘</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e>
                        </m:d>
                      </m:e>
                    </m:d>
                  </m:oMath>
                </a14:m>
                <a:endParaRPr lang="en-GB" dirty="0"/>
              </a:p>
              <a:p>
                <a:pPr lvl="1"/>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𝑇𝑟𝑒𝑎𝑡</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𝑚</m:t>
                                </m:r>
                              </m:e>
                              <m:sub>
                                <m:r>
                                  <a:rPr lang="de-DE" b="0" i="1" smtClean="0">
                                    <a:latin typeface="Cambria Math" panose="02040503050406030204" pitchFamily="18" charset="0"/>
                                  </a:rPr>
                                  <m:t>1</m:t>
                                </m:r>
                              </m:sub>
                            </m:sSub>
                          </m:e>
                        </m:d>
                      </m:e>
                    </m:d>
                  </m:oMath>
                </a14:m>
                <a:endParaRPr lang="de-DE" dirty="0"/>
              </a:p>
              <a:p>
                <a:pPr lvl="1"/>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𝑁𝑎𝑡</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de-DE" b="0" i="1" smtClean="0">
                                    <a:latin typeface="Cambria Math" panose="02040503050406030204" pitchFamily="18" charset="0"/>
                                  </a:rPr>
                                  <m:t>𝑑</m:t>
                                </m:r>
                              </m:e>
                              <m:sub>
                                <m:r>
                                  <a:rPr lang="en-GB" i="1">
                                    <a:latin typeface="Cambria Math" panose="02040503050406030204" pitchFamily="18" charset="0"/>
                                  </a:rPr>
                                  <m:t>1</m:t>
                                </m:r>
                              </m:sub>
                            </m:sSub>
                          </m:e>
                        </m:d>
                      </m:e>
                    </m:d>
                  </m:oMath>
                </a14:m>
                <a:endParaRPr lang="en-GB" dirty="0"/>
              </a:p>
              <a:p>
                <a:pPr lvl="1"/>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𝑀𝑎𝑛</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de-DE" b="0" i="1" smtClean="0">
                                    <a:latin typeface="Cambria Math" panose="02040503050406030204" pitchFamily="18" charset="0"/>
                                  </a:rPr>
                                  <m:t>𝑤</m:t>
                                </m:r>
                              </m:e>
                              <m:sub>
                                <m:r>
                                  <a:rPr lang="en-GB" i="1">
                                    <a:latin typeface="Cambria Math" panose="02040503050406030204" pitchFamily="18" charset="0"/>
                                  </a:rPr>
                                  <m:t>1</m:t>
                                </m:r>
                              </m:sub>
                            </m:sSub>
                          </m:e>
                        </m:d>
                      </m:e>
                    </m:d>
                  </m:oMath>
                </a14:m>
                <a:endParaRPr lang="en-GB" dirty="0"/>
              </a:p>
              <a:p>
                <a:pPr lvl="1"/>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𝐸𝑝𝑖𝑑</m:t>
                        </m:r>
                      </m:e>
                    </m:d>
                  </m:oMath>
                </a14:m>
                <a:endParaRPr lang="en-GB" dirty="0"/>
              </a:p>
              <a:p>
                <a:pPr lvl="2"/>
                <a:endParaRPr lang="en-GB" dirty="0"/>
              </a:p>
              <a:p>
                <a:pPr lvl="2"/>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CBA0AC51-54FF-D448-B3D2-BB744CF34997}"/>
                  </a:ext>
                </a:extLst>
              </p:cNvPr>
              <p:cNvSpPr>
                <a:spLocks noGrp="1" noRot="1" noChangeAspect="1" noMove="1" noResize="1" noEditPoints="1" noAdjustHandles="1" noChangeArrowheads="1" noChangeShapeType="1" noTextEdit="1"/>
              </p:cNvSpPr>
              <p:nvPr>
                <p:ph sz="half" idx="1"/>
              </p:nvPr>
            </p:nvSpPr>
            <p:spPr>
              <a:blipFill>
                <a:blip r:embed="rId2"/>
                <a:stretch>
                  <a:fillRect l="-3016" t="-268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313DBE35-0926-1E4E-A4E1-0022E6C56D6D}"/>
                  </a:ext>
                </a:extLst>
              </p:cNvPr>
              <p:cNvSpPr>
                <a:spLocks noGrp="1"/>
              </p:cNvSpPr>
              <p:nvPr>
                <p:ph sz="half" idx="2"/>
              </p:nvPr>
            </p:nvSpPr>
            <p:spPr/>
            <p:txBody>
              <a:bodyPr>
                <a:normAutofit/>
              </a:bodyPr>
              <a:lstStyle/>
              <a:p>
                <a:r>
                  <a:rPr lang="en-GB" dirty="0"/>
                  <a:t>Test </a:t>
                </a:r>
              </a:p>
              <a:p>
                <a:pPr lvl="1"/>
                <a:r>
                  <a:rPr lang="en-GB" dirty="0"/>
                  <a:t>Increasing</a:t>
                </a:r>
              </a:p>
              <a:p>
                <a:pPr lvl="2"/>
                <a:r>
                  <a:rPr lang="en-GB" dirty="0"/>
                  <a:t>Ground width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𝑤</m:t>
                        </m:r>
                      </m:e>
                      <m:sub>
                        <m:r>
                          <a:rPr lang="de-DE" b="0" i="1" dirty="0" smtClean="0">
                            <a:latin typeface="Cambria Math" panose="02040503050406030204" pitchFamily="18" charset="0"/>
                          </a:rPr>
                          <m:t>𝑔</m:t>
                        </m:r>
                      </m:sub>
                    </m:sSub>
                  </m:oMath>
                </a14:m>
                <a:endParaRPr lang="en-GB" dirty="0"/>
              </a:p>
              <a:p>
                <a:pPr lvl="3"/>
                <a:r>
                  <a:rPr lang="en-GB" dirty="0"/>
                  <a:t>Default: 3</a:t>
                </a:r>
              </a:p>
              <a:p>
                <a:pPr lvl="2"/>
                <a:r>
                  <a:rPr lang="en-GB" dirty="0"/>
                  <a:t>Counting width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𝑤</m:t>
                        </m:r>
                      </m:e>
                      <m:sub>
                        <m:r>
                          <a:rPr lang="de-DE" b="0" i="1" dirty="0" smtClean="0">
                            <a:latin typeface="Cambria Math" panose="02040503050406030204" pitchFamily="18" charset="0"/>
                          </a:rPr>
                          <m:t>#</m:t>
                        </m:r>
                      </m:sub>
                    </m:sSub>
                  </m:oMath>
                </a14:m>
                <a:endParaRPr lang="en-GB" dirty="0"/>
              </a:p>
              <a:p>
                <a:pPr lvl="3"/>
                <a:r>
                  <a:rPr lang="en-GB" dirty="0"/>
                  <a:t>Default: 1</a:t>
                </a:r>
              </a:p>
              <a:p>
                <a:pPr lvl="2"/>
                <a:r>
                  <a:rPr lang="en-GB" dirty="0"/>
                  <a:t>Number of nodes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𝑛</m:t>
                        </m:r>
                      </m:e>
                      <m:sub>
                        <m:r>
                          <a:rPr lang="de-DE" b="0" i="1" dirty="0" smtClean="0">
                            <a:latin typeface="Cambria Math" panose="02040503050406030204" pitchFamily="18" charset="0"/>
                          </a:rPr>
                          <m:t>𝐽</m:t>
                        </m:r>
                      </m:sub>
                    </m:sSub>
                  </m:oMath>
                </a14:m>
                <a:endParaRPr lang="en-GB" dirty="0"/>
              </a:p>
              <a:p>
                <a:pPr lvl="3"/>
                <a:r>
                  <a:rPr lang="en-GB" dirty="0"/>
                  <a:t>Default: 3</a:t>
                </a:r>
              </a:p>
              <a:p>
                <a:pPr lvl="2"/>
                <a:r>
                  <a:rPr lang="en-GB" dirty="0"/>
                  <a:t>Domain size </a:t>
                </a:r>
                <a14:m>
                  <m:oMath xmlns:m="http://schemas.openxmlformats.org/officeDocument/2006/math">
                    <m:r>
                      <a:rPr lang="en-GB" i="1" dirty="0" smtClean="0">
                        <a:latin typeface="Cambria Math" panose="02040503050406030204" pitchFamily="18" charset="0"/>
                      </a:rPr>
                      <m:t>𝑛</m:t>
                    </m:r>
                  </m:oMath>
                </a14:m>
                <a:endParaRPr lang="en-GB" dirty="0"/>
              </a:p>
              <a:p>
                <a:pPr lvl="3"/>
                <a:r>
                  <a:rPr lang="en-GB" dirty="0"/>
                  <a:t>Default: 1000</a:t>
                </a:r>
              </a:p>
              <a:p>
                <a:pPr lvl="2"/>
                <a:r>
                  <a:rPr lang="en-GB" dirty="0"/>
                  <a:t>Based on </a:t>
                </a:r>
                <a14:m>
                  <m:oMath xmlns:m="http://schemas.openxmlformats.org/officeDocument/2006/math">
                    <m:r>
                      <a:rPr lang="de-DE"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r>
                  <a:rPr lang="en-GB" dirty="0"/>
                  <a:t> </a:t>
                </a:r>
              </a:p>
              <a:p>
                <a:pPr lvl="1"/>
                <a:endParaRPr lang="en-GB" dirty="0"/>
              </a:p>
            </p:txBody>
          </p:sp>
        </mc:Choice>
        <mc:Fallback>
          <p:sp>
            <p:nvSpPr>
              <p:cNvPr id="5" name="Content Placeholder 4">
                <a:extLst>
                  <a:ext uri="{FF2B5EF4-FFF2-40B4-BE49-F238E27FC236}">
                    <a16:creationId xmlns:a16="http://schemas.microsoft.com/office/drawing/2014/main" id="{313DBE35-0926-1E4E-A4E1-0022E6C56D6D}"/>
                  </a:ext>
                </a:extLst>
              </p:cNvPr>
              <p:cNvSpPr>
                <a:spLocks noGrp="1" noRot="1" noChangeAspect="1" noMove="1" noResize="1" noEditPoints="1" noAdjustHandles="1" noChangeArrowheads="1" noChangeShapeType="1" noTextEdit="1"/>
              </p:cNvSpPr>
              <p:nvPr>
                <p:ph sz="half" idx="2"/>
              </p:nvPr>
            </p:nvSpPr>
            <p:spPr>
              <a:blipFill>
                <a:blip r:embed="rId3"/>
                <a:stretch>
                  <a:fillRect l="-2955" t="-2687"/>
                </a:stretch>
              </a:blipFill>
            </p:spPr>
            <p:txBody>
              <a:bodyPr/>
              <a:lstStyle/>
              <a:p>
                <a:r>
                  <a:rPr lang="en-GB">
                    <a:noFill/>
                  </a:rPr>
                  <a:t> </a:t>
                </a:r>
              </a:p>
            </p:txBody>
          </p:sp>
        </mc:Fallback>
      </mc:AlternateContent>
      <p:sp>
        <p:nvSpPr>
          <p:cNvPr id="7" name="Date Placeholder 6">
            <a:extLst>
              <a:ext uri="{FF2B5EF4-FFF2-40B4-BE49-F238E27FC236}">
                <a16:creationId xmlns:a16="http://schemas.microsoft.com/office/drawing/2014/main" id="{1A461D4C-13F8-FB4D-85C9-691218D5CB15}"/>
              </a:ext>
            </a:extLst>
          </p:cNvPr>
          <p:cNvSpPr>
            <a:spLocks noGrp="1"/>
          </p:cNvSpPr>
          <p:nvPr>
            <p:ph type="dt" sz="half" idx="10"/>
          </p:nvPr>
        </p:nvSpPr>
        <p:spPr/>
        <p:txBody>
          <a:bodyPr/>
          <a:lstStyle/>
          <a:p>
            <a:r>
              <a:rPr lang="en-GB"/>
              <a:t>Exact Inference: LJT</a:t>
            </a:r>
            <a:endParaRPr lang="en-US" dirty="0"/>
          </a:p>
        </p:txBody>
      </p:sp>
      <p:sp>
        <p:nvSpPr>
          <p:cNvPr id="8" name="Footer Placeholder 7">
            <a:extLst>
              <a:ext uri="{FF2B5EF4-FFF2-40B4-BE49-F238E27FC236}">
                <a16:creationId xmlns:a16="http://schemas.microsoft.com/office/drawing/2014/main" id="{A4955F41-73FA-3B4D-A118-8EEC93613E6C}"/>
              </a:ext>
            </a:extLst>
          </p:cNvPr>
          <p:cNvSpPr>
            <a:spLocks noGrp="1"/>
          </p:cNvSpPr>
          <p:nvPr>
            <p:ph type="ftr" sz="quarter" idx="3"/>
          </p:nvPr>
        </p:nvSpPr>
        <p:spPr/>
        <p:txBody>
          <a:bodyPr/>
          <a:lstStyle/>
          <a:p>
            <a:r>
              <a:rPr lang="en-GB" dirty="0"/>
              <a:t>T. Braun - StaRAI</a:t>
            </a:r>
          </a:p>
        </p:txBody>
      </p:sp>
      <p:sp>
        <p:nvSpPr>
          <p:cNvPr id="4" name="Slide Number Placeholder 3">
            <a:extLst>
              <a:ext uri="{FF2B5EF4-FFF2-40B4-BE49-F238E27FC236}">
                <a16:creationId xmlns:a16="http://schemas.microsoft.com/office/drawing/2014/main" id="{3D44E01F-0F8D-5F44-9D52-0E26BFF6F758}"/>
              </a:ext>
            </a:extLst>
          </p:cNvPr>
          <p:cNvSpPr>
            <a:spLocks noGrp="1"/>
          </p:cNvSpPr>
          <p:nvPr>
            <p:ph type="sldNum" sz="quarter" idx="4"/>
          </p:nvPr>
        </p:nvSpPr>
        <p:spPr/>
        <p:txBody>
          <a:bodyPr/>
          <a:lstStyle/>
          <a:p>
            <a:fld id="{67C9959E-8E6B-B04C-9955-EA096F41CA7A}" type="slidenum">
              <a:rPr lang="en-GB" smtClean="0"/>
              <a:t>79</a:t>
            </a:fld>
            <a:endParaRPr lang="en-GB"/>
          </a:p>
        </p:txBody>
      </p:sp>
      <p:grpSp>
        <p:nvGrpSpPr>
          <p:cNvPr id="40" name="Group 39">
            <a:extLst>
              <a:ext uri="{FF2B5EF4-FFF2-40B4-BE49-F238E27FC236}">
                <a16:creationId xmlns:a16="http://schemas.microsoft.com/office/drawing/2014/main" id="{8801CEBF-D4BD-3047-9324-40B287CAE792}"/>
              </a:ext>
            </a:extLst>
          </p:cNvPr>
          <p:cNvGrpSpPr/>
          <p:nvPr/>
        </p:nvGrpSpPr>
        <p:grpSpPr>
          <a:xfrm>
            <a:off x="8169497" y="745865"/>
            <a:ext cx="3658145" cy="1650928"/>
            <a:chOff x="6907622" y="3651587"/>
            <a:chExt cx="5051915" cy="2279933"/>
          </a:xfrm>
        </p:grpSpPr>
        <p:grpSp>
          <p:nvGrpSpPr>
            <p:cNvPr id="41" name="Group 40">
              <a:extLst>
                <a:ext uri="{FF2B5EF4-FFF2-40B4-BE49-F238E27FC236}">
                  <a16:creationId xmlns:a16="http://schemas.microsoft.com/office/drawing/2014/main" id="{23D38531-3788-124C-AB27-4331394FC92D}"/>
                </a:ext>
              </a:extLst>
            </p:cNvPr>
            <p:cNvGrpSpPr/>
            <p:nvPr/>
          </p:nvGrpSpPr>
          <p:grpSpPr>
            <a:xfrm>
              <a:off x="8323703" y="3758390"/>
              <a:ext cx="1952714" cy="514051"/>
              <a:chOff x="8737128" y="3128966"/>
              <a:chExt cx="1952714" cy="514051"/>
            </a:xfrm>
          </p:grpSpPr>
          <p:cxnSp>
            <p:nvCxnSpPr>
              <p:cNvPr id="69" name="Straight Connector 68">
                <a:extLst>
                  <a:ext uri="{FF2B5EF4-FFF2-40B4-BE49-F238E27FC236}">
                    <a16:creationId xmlns:a16="http://schemas.microsoft.com/office/drawing/2014/main" id="{CD7144F0-59FA-024A-B99B-64731BCA3341}"/>
                  </a:ext>
                </a:extLst>
              </p:cNvPr>
              <p:cNvCxnSpPr>
                <a:cxnSpLocks/>
                <a:stCxn id="42" idx="6"/>
                <a:endCxn id="105" idx="1"/>
              </p:cNvCxnSpPr>
              <p:nvPr/>
            </p:nvCxnSpPr>
            <p:spPr>
              <a:xfrm>
                <a:off x="8737128" y="3231353"/>
                <a:ext cx="840557" cy="8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E28DDF0-E060-FB48-9077-428A6D4EA2FB}"/>
                  </a:ext>
                </a:extLst>
              </p:cNvPr>
              <p:cNvCxnSpPr>
                <a:cxnSpLocks/>
                <a:stCxn id="43" idx="2"/>
                <a:endCxn id="105" idx="3"/>
              </p:cNvCxnSpPr>
              <p:nvPr/>
            </p:nvCxnSpPr>
            <p:spPr>
              <a:xfrm flipH="1">
                <a:off x="9721685" y="3231357"/>
                <a:ext cx="968157" cy="8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9DEF78-D02D-D34C-810E-F2E283E1B04F}"/>
                  </a:ext>
                </a:extLst>
              </p:cNvPr>
              <p:cNvCxnSpPr>
                <a:cxnSpLocks/>
                <a:stCxn id="46" idx="0"/>
                <a:endCxn id="105" idx="2"/>
              </p:cNvCxnSpPr>
              <p:nvPr/>
            </p:nvCxnSpPr>
            <p:spPr>
              <a:xfrm flipH="1" flipV="1">
                <a:off x="9649685" y="3311884"/>
                <a:ext cx="6670" cy="33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E84C975C-0323-984D-934F-8ECC68AF8093}"/>
                  </a:ext>
                </a:extLst>
              </p:cNvPr>
              <p:cNvGrpSpPr/>
              <p:nvPr/>
            </p:nvGrpSpPr>
            <p:grpSpPr>
              <a:xfrm>
                <a:off x="9540595" y="3128966"/>
                <a:ext cx="540370" cy="412745"/>
                <a:chOff x="9540595" y="3128966"/>
                <a:chExt cx="540370" cy="412745"/>
              </a:xfrm>
            </p:grpSpPr>
            <p:sp>
              <p:nvSpPr>
                <p:cNvPr id="73" name="Rectangle 72">
                  <a:extLst>
                    <a:ext uri="{FF2B5EF4-FFF2-40B4-BE49-F238E27FC236}">
                      <a16:creationId xmlns:a16="http://schemas.microsoft.com/office/drawing/2014/main" id="{A725CDE9-348D-2A45-BB09-7475FF976D6A}"/>
                    </a:ext>
                  </a:extLst>
                </p:cNvPr>
                <p:cNvSpPr/>
                <p:nvPr/>
              </p:nvSpPr>
              <p:spPr>
                <a:xfrm>
                  <a:off x="9540595" y="31289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5" name="Rectangle 104">
                  <a:extLst>
                    <a:ext uri="{FF2B5EF4-FFF2-40B4-BE49-F238E27FC236}">
                      <a16:creationId xmlns:a16="http://schemas.microsoft.com/office/drawing/2014/main" id="{8E035F45-D47E-2F40-B6C6-1FCEADC2ADAC}"/>
                    </a:ext>
                  </a:extLst>
                </p:cNvPr>
                <p:cNvSpPr/>
                <p:nvPr/>
              </p:nvSpPr>
              <p:spPr>
                <a:xfrm>
                  <a:off x="9577685" y="3167884"/>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6" name="Rectangle 105">
                  <a:extLst>
                    <a:ext uri="{FF2B5EF4-FFF2-40B4-BE49-F238E27FC236}">
                      <a16:creationId xmlns:a16="http://schemas.microsoft.com/office/drawing/2014/main" id="{A178A0DC-DD2B-9C48-A8B8-6428F94A1260}"/>
                    </a:ext>
                  </a:extLst>
                </p:cNvPr>
                <p:cNvSpPr/>
                <p:nvPr/>
              </p:nvSpPr>
              <p:spPr>
                <a:xfrm>
                  <a:off x="9619203" y="3210883"/>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EB4CE901-5854-2E4A-A524-DAC174A17E5B}"/>
                        </a:ext>
                      </a:extLst>
                    </p:cNvPr>
                    <p:cNvSpPr txBox="1"/>
                    <p:nvPr/>
                  </p:nvSpPr>
                  <p:spPr>
                    <a:xfrm>
                      <a:off x="9772811" y="3244180"/>
                      <a:ext cx="308154" cy="2975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charset="0"/>
                                  </a:rPr>
                                  <m:t>𝑔</m:t>
                                </m:r>
                              </m:e>
                              <m:sub>
                                <m:r>
                                  <a:rPr lang="de-DE" sz="1400" i="1">
                                    <a:latin typeface="Cambria Math" charset="0"/>
                                  </a:rPr>
                                  <m:t>1</m:t>
                                </m:r>
                              </m:sub>
                            </m:sSub>
                          </m:oMath>
                        </m:oMathPara>
                      </a14:m>
                      <a:endParaRPr lang="en-GB" sz="1400" dirty="0"/>
                    </a:p>
                  </p:txBody>
                </p:sp>
              </mc:Choice>
              <mc:Fallback xmlns="">
                <p:sp>
                  <p:nvSpPr>
                    <p:cNvPr id="542" name="TextBox 541">
                      <a:extLst>
                        <a:ext uri="{FF2B5EF4-FFF2-40B4-BE49-F238E27FC236}">
                          <a16:creationId xmlns:a16="http://schemas.microsoft.com/office/drawing/2014/main" id="{C734339B-8611-B244-B833-E634A9B1EF6D}"/>
                        </a:ext>
                      </a:extLst>
                    </p:cNvPr>
                    <p:cNvSpPr txBox="1">
                      <a:spLocks noRot="1" noChangeAspect="1" noMove="1" noResize="1" noEditPoints="1" noAdjustHandles="1" noChangeArrowheads="1" noChangeShapeType="1" noTextEdit="1"/>
                    </p:cNvSpPr>
                    <p:nvPr/>
                  </p:nvSpPr>
                  <p:spPr>
                    <a:xfrm>
                      <a:off x="9772811" y="3244180"/>
                      <a:ext cx="308154" cy="297531"/>
                    </a:xfrm>
                    <a:prstGeom prst="rect">
                      <a:avLst/>
                    </a:prstGeom>
                    <a:blipFill>
                      <a:blip r:embed="rId40"/>
                      <a:stretch>
                        <a:fillRect l="-15789"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9902DB39-B3DD-AD4E-8A2B-6288544CAEC6}"/>
                    </a:ext>
                  </a:extLst>
                </p:cNvPr>
                <p:cNvSpPr/>
                <p:nvPr/>
              </p:nvSpPr>
              <p:spPr>
                <a:xfrm>
                  <a:off x="7109772" y="3651587"/>
                  <a:ext cx="1213931"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i="1" smtClean="0">
                            <a:latin typeface="Cambria Math" charset="0"/>
                          </a:rPr>
                          <m:t>𝑁𝑎𝑡</m:t>
                        </m:r>
                        <m:d>
                          <m:dPr>
                            <m:ctrlPr>
                              <a:rPr lang="de-DE" sz="1400" i="1">
                                <a:latin typeface="Cambria Math" panose="02040503050406030204" pitchFamily="18" charset="0"/>
                              </a:rPr>
                            </m:ctrlPr>
                          </m:dPr>
                          <m:e>
                            <m:r>
                              <a:rPr lang="de-DE" sz="1400" i="1">
                                <a:latin typeface="Cambria Math" panose="02040503050406030204" pitchFamily="18" charset="0"/>
                              </a:rPr>
                              <m:t>𝐷</m:t>
                            </m:r>
                          </m:e>
                        </m:d>
                      </m:oMath>
                    </m:oMathPara>
                  </a14:m>
                  <a:endParaRPr lang="en-GB" sz="1400" dirty="0"/>
                </a:p>
              </p:txBody>
            </p:sp>
          </mc:Choice>
          <mc:Fallback xmlns="">
            <p:sp>
              <p:nvSpPr>
                <p:cNvPr id="508" name="Oval 507">
                  <a:extLst>
                    <a:ext uri="{FF2B5EF4-FFF2-40B4-BE49-F238E27FC236}">
                      <a16:creationId xmlns:a16="http://schemas.microsoft.com/office/drawing/2014/main" id="{B294B7F9-2548-884B-90CB-70D7B1AE5DED}"/>
                    </a:ext>
                  </a:extLst>
                </p:cNvPr>
                <p:cNvSpPr>
                  <a:spLocks noRot="1" noChangeAspect="1" noMove="1" noResize="1" noEditPoints="1" noAdjustHandles="1" noChangeArrowheads="1" noChangeShapeType="1" noTextEdit="1"/>
                </p:cNvSpPr>
                <p:nvPr/>
              </p:nvSpPr>
              <p:spPr>
                <a:xfrm>
                  <a:off x="7109772" y="3651587"/>
                  <a:ext cx="1213931" cy="418381"/>
                </a:xfrm>
                <a:prstGeom prst="ellipse">
                  <a:avLst/>
                </a:prstGeom>
                <a:blipFill>
                  <a:blip r:embed="rId4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14ADD8F4-2AEB-3E4E-B629-6CB03E8EE584}"/>
                    </a:ext>
                  </a:extLst>
                </p:cNvPr>
                <p:cNvSpPr/>
                <p:nvPr/>
              </p:nvSpPr>
              <p:spPr>
                <a:xfrm>
                  <a:off x="10276417" y="3651590"/>
                  <a:ext cx="1058655" cy="418381"/>
                </a:xfrm>
                <a:prstGeom prst="ellipse">
                  <a:avLst/>
                </a:prstGeom>
                <a:solidFill>
                  <a:schemeClr val="bg1"/>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𝐴𝑐𝑐</m:t>
                        </m:r>
                        <m:d>
                          <m:dPr>
                            <m:ctrlPr>
                              <a:rPr lang="de-DE" sz="1400" i="1">
                                <a:latin typeface="Cambria Math" panose="02040503050406030204" pitchFamily="18" charset="0"/>
                              </a:rPr>
                            </m:ctrlPr>
                          </m:dPr>
                          <m:e>
                            <m:r>
                              <a:rPr lang="de-DE" sz="1400" b="0" i="1" smtClean="0">
                                <a:latin typeface="Cambria Math" panose="02040503050406030204" pitchFamily="18" charset="0"/>
                              </a:rPr>
                              <m:t>𝐼</m:t>
                            </m:r>
                          </m:e>
                        </m:d>
                      </m:oMath>
                    </m:oMathPara>
                  </a14:m>
                  <a:endParaRPr lang="en-GB" sz="1400" dirty="0"/>
                </a:p>
              </p:txBody>
            </p:sp>
          </mc:Choice>
          <mc:Fallback xmlns="">
            <p:sp>
              <p:nvSpPr>
                <p:cNvPr id="509" name="Oval 508">
                  <a:extLst>
                    <a:ext uri="{FF2B5EF4-FFF2-40B4-BE49-F238E27FC236}">
                      <a16:creationId xmlns:a16="http://schemas.microsoft.com/office/drawing/2014/main" id="{083CD013-6FF5-3946-84FA-EE94AF0155A6}"/>
                    </a:ext>
                  </a:extLst>
                </p:cNvPr>
                <p:cNvSpPr>
                  <a:spLocks noRot="1" noChangeAspect="1" noMove="1" noResize="1" noEditPoints="1" noAdjustHandles="1" noChangeArrowheads="1" noChangeShapeType="1" noTextEdit="1"/>
                </p:cNvSpPr>
                <p:nvPr/>
              </p:nvSpPr>
              <p:spPr>
                <a:xfrm>
                  <a:off x="10276417" y="3651590"/>
                  <a:ext cx="1058655" cy="418381"/>
                </a:xfrm>
                <a:prstGeom prst="ellipse">
                  <a:avLst/>
                </a:prstGeom>
                <a:blipFill>
                  <a:blip r:embed="rId4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Oval 43">
                  <a:extLst>
                    <a:ext uri="{FF2B5EF4-FFF2-40B4-BE49-F238E27FC236}">
                      <a16:creationId xmlns:a16="http://schemas.microsoft.com/office/drawing/2014/main" id="{D58F0F76-4D1B-B74C-9226-5C267DDF7419}"/>
                    </a:ext>
                  </a:extLst>
                </p:cNvPr>
                <p:cNvSpPr/>
                <p:nvPr/>
              </p:nvSpPr>
              <p:spPr>
                <a:xfrm>
                  <a:off x="8617876" y="5513138"/>
                  <a:ext cx="1254398"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49" name="Oval 48">
                  <a:extLst>
                    <a:ext uri="{FF2B5EF4-FFF2-40B4-BE49-F238E27FC236}">
                      <a16:creationId xmlns:a16="http://schemas.microsoft.com/office/drawing/2014/main" id="{E54DC2EF-E83C-124B-8B87-FA36420A46D6}"/>
                    </a:ext>
                  </a:extLst>
                </p:cNvPr>
                <p:cNvSpPr>
                  <a:spLocks noRot="1" noChangeAspect="1" noMove="1" noResize="1" noEditPoints="1" noAdjustHandles="1" noChangeArrowheads="1" noChangeShapeType="1" noTextEdit="1"/>
                </p:cNvSpPr>
                <p:nvPr/>
              </p:nvSpPr>
              <p:spPr>
                <a:xfrm>
                  <a:off x="8617876" y="5513138"/>
                  <a:ext cx="1254398" cy="418382"/>
                </a:xfrm>
                <a:prstGeom prst="ellipse">
                  <a:avLst/>
                </a:prstGeom>
                <a:blipFill>
                  <a:blip r:embed="rId4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Oval 44">
                  <a:extLst>
                    <a:ext uri="{FF2B5EF4-FFF2-40B4-BE49-F238E27FC236}">
                      <a16:creationId xmlns:a16="http://schemas.microsoft.com/office/drawing/2014/main" id="{695625B6-BF9E-EC4A-ADAF-F90488C679D5}"/>
                    </a:ext>
                  </a:extLst>
                </p:cNvPr>
                <p:cNvSpPr/>
                <p:nvPr/>
              </p:nvSpPr>
              <p:spPr>
                <a:xfrm>
                  <a:off x="6907622" y="4892572"/>
                  <a:ext cx="1650615"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511" name="Oval 510">
                  <a:extLst>
                    <a:ext uri="{FF2B5EF4-FFF2-40B4-BE49-F238E27FC236}">
                      <a16:creationId xmlns:a16="http://schemas.microsoft.com/office/drawing/2014/main" id="{DE22F68C-A241-A94A-9618-D2B967715D33}"/>
                    </a:ext>
                  </a:extLst>
                </p:cNvPr>
                <p:cNvSpPr>
                  <a:spLocks noRot="1" noChangeAspect="1" noMove="1" noResize="1" noEditPoints="1" noAdjustHandles="1" noChangeArrowheads="1" noChangeShapeType="1" noTextEdit="1"/>
                </p:cNvSpPr>
                <p:nvPr/>
              </p:nvSpPr>
              <p:spPr>
                <a:xfrm>
                  <a:off x="6907622" y="4892572"/>
                  <a:ext cx="1650615" cy="418381"/>
                </a:xfrm>
                <a:prstGeom prst="ellipse">
                  <a:avLst/>
                </a:prstGeom>
                <a:blipFill>
                  <a:blip r:embed="rId4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Oval 45">
                  <a:extLst>
                    <a:ext uri="{FF2B5EF4-FFF2-40B4-BE49-F238E27FC236}">
                      <a16:creationId xmlns:a16="http://schemas.microsoft.com/office/drawing/2014/main" id="{4C8D4C5D-B74E-714C-BA69-19AEDCBB9DC3}"/>
                    </a:ext>
                  </a:extLst>
                </p:cNvPr>
                <p:cNvSpPr/>
                <p:nvPr/>
              </p:nvSpPr>
              <p:spPr>
                <a:xfrm>
                  <a:off x="8837373" y="4272442"/>
                  <a:ext cx="811112"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512" name="Oval 511">
                  <a:extLst>
                    <a:ext uri="{FF2B5EF4-FFF2-40B4-BE49-F238E27FC236}">
                      <a16:creationId xmlns:a16="http://schemas.microsoft.com/office/drawing/2014/main" id="{9814F389-F4ED-C742-B90C-2AA7DEAE3EB8}"/>
                    </a:ext>
                  </a:extLst>
                </p:cNvPr>
                <p:cNvSpPr>
                  <a:spLocks noRot="1" noChangeAspect="1" noMove="1" noResize="1" noEditPoints="1" noAdjustHandles="1" noChangeArrowheads="1" noChangeShapeType="1" noTextEdit="1"/>
                </p:cNvSpPr>
                <p:nvPr/>
              </p:nvSpPr>
              <p:spPr>
                <a:xfrm>
                  <a:off x="8837373" y="4272442"/>
                  <a:ext cx="811112" cy="418381"/>
                </a:xfrm>
                <a:prstGeom prst="ellipse">
                  <a:avLst/>
                </a:prstGeom>
                <a:blipFill>
                  <a:blip r:embed="rId45"/>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85471EB9-E411-D548-B900-2CA01DB19CC4}"/>
                    </a:ext>
                  </a:extLst>
                </p:cNvPr>
                <p:cNvSpPr/>
                <p:nvPr/>
              </p:nvSpPr>
              <p:spPr>
                <a:xfrm>
                  <a:off x="10039464" y="4892572"/>
                  <a:ext cx="1920073"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513" name="Oval 512">
                  <a:extLst>
                    <a:ext uri="{FF2B5EF4-FFF2-40B4-BE49-F238E27FC236}">
                      <a16:creationId xmlns:a16="http://schemas.microsoft.com/office/drawing/2014/main" id="{76FEE5F9-01A0-6B41-A7CD-69B3879494B7}"/>
                    </a:ext>
                  </a:extLst>
                </p:cNvPr>
                <p:cNvSpPr>
                  <a:spLocks noRot="1" noChangeAspect="1" noMove="1" noResize="1" noEditPoints="1" noAdjustHandles="1" noChangeArrowheads="1" noChangeShapeType="1" noTextEdit="1"/>
                </p:cNvSpPr>
                <p:nvPr/>
              </p:nvSpPr>
              <p:spPr>
                <a:xfrm>
                  <a:off x="10039464" y="4892572"/>
                  <a:ext cx="1920073" cy="418381"/>
                </a:xfrm>
                <a:prstGeom prst="ellipse">
                  <a:avLst/>
                </a:prstGeom>
                <a:blipFill>
                  <a:blip r:embed="rId46"/>
                  <a:stretch>
                    <a:fillRect/>
                  </a:stretch>
                </a:blipFill>
                <a:ln>
                  <a:solidFill>
                    <a:schemeClr val="tx1"/>
                  </a:solidFill>
                </a:ln>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F83CC3FF-1CB2-644E-9533-EEE196CFF4C0}"/>
                </a:ext>
              </a:extLst>
            </p:cNvPr>
            <p:cNvCxnSpPr>
              <a:cxnSpLocks/>
              <a:stCxn id="45" idx="6"/>
              <a:endCxn id="66" idx="1"/>
            </p:cNvCxnSpPr>
            <p:nvPr/>
          </p:nvCxnSpPr>
          <p:spPr>
            <a:xfrm flipV="1">
              <a:off x="8558237" y="5101135"/>
              <a:ext cx="340995"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D47A8D4-99C0-5348-A432-C8F8FC0C366F}"/>
                </a:ext>
              </a:extLst>
            </p:cNvPr>
            <p:cNvCxnSpPr>
              <a:cxnSpLocks/>
              <a:stCxn id="46" idx="4"/>
              <a:endCxn id="66" idx="0"/>
            </p:cNvCxnSpPr>
            <p:nvPr/>
          </p:nvCxnSpPr>
          <p:spPr>
            <a:xfrm flipH="1">
              <a:off x="8971232" y="4690824"/>
              <a:ext cx="271697"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99E0F24-7DE0-B149-95C1-2884E089283B}"/>
                </a:ext>
              </a:extLst>
            </p:cNvPr>
            <p:cNvCxnSpPr>
              <a:cxnSpLocks/>
              <a:stCxn id="44" idx="0"/>
              <a:endCxn id="66" idx="2"/>
            </p:cNvCxnSpPr>
            <p:nvPr/>
          </p:nvCxnSpPr>
          <p:spPr>
            <a:xfrm flipH="1" flipV="1">
              <a:off x="8971232" y="5173133"/>
              <a:ext cx="273844"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7CD5F0C5-45F6-ED48-8F47-F40207CCEF3B}"/>
                </a:ext>
              </a:extLst>
            </p:cNvPr>
            <p:cNvGrpSpPr/>
            <p:nvPr/>
          </p:nvGrpSpPr>
          <p:grpSpPr>
            <a:xfrm>
              <a:off x="8610247" y="4990220"/>
              <a:ext cx="474503" cy="412240"/>
              <a:chOff x="9288700" y="3036033"/>
              <a:chExt cx="474503" cy="412240"/>
            </a:xfrm>
          </p:grpSpPr>
          <p:sp>
            <p:nvSpPr>
              <p:cNvPr id="65" name="Rectangle 64">
                <a:extLst>
                  <a:ext uri="{FF2B5EF4-FFF2-40B4-BE49-F238E27FC236}">
                    <a16:creationId xmlns:a16="http://schemas.microsoft.com/office/drawing/2014/main" id="{973294AE-95B4-404B-B9BF-1A2A8FC50F2A}"/>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6" name="Rectangle 65">
                <a:extLst>
                  <a:ext uri="{FF2B5EF4-FFF2-40B4-BE49-F238E27FC236}">
                    <a16:creationId xmlns:a16="http://schemas.microsoft.com/office/drawing/2014/main" id="{6F46E0DB-E063-C445-8B43-788070037886}"/>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7" name="Rectangle 66">
                <a:extLst>
                  <a:ext uri="{FF2B5EF4-FFF2-40B4-BE49-F238E27FC236}">
                    <a16:creationId xmlns:a16="http://schemas.microsoft.com/office/drawing/2014/main" id="{ED27EC81-D629-CE41-B940-9677F2EB7FFC}"/>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18FEEE6D-7130-D649-8717-E65131EC7C45}"/>
                      </a:ext>
                    </a:extLst>
                  </p:cNvPr>
                  <p:cNvSpPr txBox="1"/>
                  <p:nvPr/>
                </p:nvSpPr>
                <p:spPr>
                  <a:xfrm>
                    <a:off x="9288700" y="3150745"/>
                    <a:ext cx="313909"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534" name="TextBox 533">
                    <a:extLst>
                      <a:ext uri="{FF2B5EF4-FFF2-40B4-BE49-F238E27FC236}">
                        <a16:creationId xmlns:a16="http://schemas.microsoft.com/office/drawing/2014/main" id="{187647C0-B74A-6245-8E12-58A612C0BE3F}"/>
                      </a:ext>
                    </a:extLst>
                  </p:cNvPr>
                  <p:cNvSpPr txBox="1">
                    <a:spLocks noRot="1" noChangeAspect="1" noMove="1" noResize="1" noEditPoints="1" noAdjustHandles="1" noChangeArrowheads="1" noChangeShapeType="1" noTextEdit="1"/>
                  </p:cNvSpPr>
                  <p:nvPr/>
                </p:nvSpPr>
                <p:spPr>
                  <a:xfrm>
                    <a:off x="9288700" y="3150745"/>
                    <a:ext cx="313909" cy="297528"/>
                  </a:xfrm>
                  <a:prstGeom prst="rect">
                    <a:avLst/>
                  </a:prstGeom>
                  <a:blipFill>
                    <a:blip r:embed="rId47"/>
                    <a:stretch>
                      <a:fillRect l="-15789" r="-5263" b="-16667"/>
                    </a:stretch>
                  </a:blipFill>
                </p:spPr>
                <p:txBody>
                  <a:bodyPr/>
                  <a:lstStyle/>
                  <a:p>
                    <a:r>
                      <a:rPr lang="en-GB">
                        <a:noFill/>
                      </a:rPr>
                      <a:t> </a:t>
                    </a:r>
                  </a:p>
                </p:txBody>
              </p:sp>
            </mc:Fallback>
          </mc:AlternateContent>
        </p:grpSp>
        <p:cxnSp>
          <p:nvCxnSpPr>
            <p:cNvPr id="52" name="Straight Connector 51">
              <a:extLst>
                <a:ext uri="{FF2B5EF4-FFF2-40B4-BE49-F238E27FC236}">
                  <a16:creationId xmlns:a16="http://schemas.microsoft.com/office/drawing/2014/main" id="{6A988B0F-09F4-9545-97E0-3D335B489122}"/>
                </a:ext>
              </a:extLst>
            </p:cNvPr>
            <p:cNvCxnSpPr>
              <a:cxnSpLocks/>
              <a:stCxn id="46" idx="4"/>
              <a:endCxn id="62" idx="0"/>
            </p:cNvCxnSpPr>
            <p:nvPr/>
          </p:nvCxnSpPr>
          <p:spPr>
            <a:xfrm>
              <a:off x="9242930" y="4690824"/>
              <a:ext cx="259175"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84D5522-7C57-184D-9176-54C8E3213DE9}"/>
                </a:ext>
              </a:extLst>
            </p:cNvPr>
            <p:cNvCxnSpPr>
              <a:cxnSpLocks/>
              <a:stCxn id="47" idx="2"/>
              <a:endCxn id="62" idx="3"/>
            </p:cNvCxnSpPr>
            <p:nvPr/>
          </p:nvCxnSpPr>
          <p:spPr>
            <a:xfrm flipH="1" flipV="1">
              <a:off x="9574104" y="5101135"/>
              <a:ext cx="465360"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32C7589-3478-C54F-A009-26C90AF7F19C}"/>
                </a:ext>
              </a:extLst>
            </p:cNvPr>
            <p:cNvCxnSpPr>
              <a:cxnSpLocks/>
              <a:stCxn id="44" idx="0"/>
              <a:endCxn id="62" idx="2"/>
            </p:cNvCxnSpPr>
            <p:nvPr/>
          </p:nvCxnSpPr>
          <p:spPr>
            <a:xfrm flipV="1">
              <a:off x="9245076" y="5173133"/>
              <a:ext cx="257028"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22A68E2E-C15F-A344-B81D-C9954EB1B49F}"/>
                </a:ext>
              </a:extLst>
            </p:cNvPr>
            <p:cNvGrpSpPr/>
            <p:nvPr/>
          </p:nvGrpSpPr>
          <p:grpSpPr>
            <a:xfrm>
              <a:off x="9393015" y="4990220"/>
              <a:ext cx="546126" cy="412737"/>
              <a:chOff x="9540595" y="3036033"/>
              <a:chExt cx="546126" cy="412737"/>
            </a:xfrm>
          </p:grpSpPr>
          <p:sp>
            <p:nvSpPr>
              <p:cNvPr id="61" name="Rectangle 60">
                <a:extLst>
                  <a:ext uri="{FF2B5EF4-FFF2-40B4-BE49-F238E27FC236}">
                    <a16:creationId xmlns:a16="http://schemas.microsoft.com/office/drawing/2014/main" id="{343C8079-5B6E-7644-90EA-0B6A423FA094}"/>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2" name="Rectangle 61">
                <a:extLst>
                  <a:ext uri="{FF2B5EF4-FFF2-40B4-BE49-F238E27FC236}">
                    <a16:creationId xmlns:a16="http://schemas.microsoft.com/office/drawing/2014/main" id="{A33FEA1E-62F6-A541-B090-311D43BE4E65}"/>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3" name="Rectangle 62">
                <a:extLst>
                  <a:ext uri="{FF2B5EF4-FFF2-40B4-BE49-F238E27FC236}">
                    <a16:creationId xmlns:a16="http://schemas.microsoft.com/office/drawing/2014/main" id="{C4E20B86-1B80-0349-B818-4CD456DB3E24}"/>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9C229C9-83C6-A846-98EB-4A68EF1A2604}"/>
                      </a:ext>
                    </a:extLst>
                  </p:cNvPr>
                  <p:cNvSpPr txBox="1"/>
                  <p:nvPr/>
                </p:nvSpPr>
                <p:spPr>
                  <a:xfrm>
                    <a:off x="9772811" y="3151242"/>
                    <a:ext cx="313910"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530" name="TextBox 529">
                    <a:extLst>
                      <a:ext uri="{FF2B5EF4-FFF2-40B4-BE49-F238E27FC236}">
                        <a16:creationId xmlns:a16="http://schemas.microsoft.com/office/drawing/2014/main" id="{D882A47A-1E5F-6A45-A9FA-D8280459B7F1}"/>
                      </a:ext>
                    </a:extLst>
                  </p:cNvPr>
                  <p:cNvSpPr txBox="1">
                    <a:spLocks noRot="1" noChangeAspect="1" noMove="1" noResize="1" noEditPoints="1" noAdjustHandles="1" noChangeArrowheads="1" noChangeShapeType="1" noTextEdit="1"/>
                  </p:cNvSpPr>
                  <p:nvPr/>
                </p:nvSpPr>
                <p:spPr>
                  <a:xfrm>
                    <a:off x="9772811" y="3151242"/>
                    <a:ext cx="313910" cy="297528"/>
                  </a:xfrm>
                  <a:prstGeom prst="rect">
                    <a:avLst/>
                  </a:prstGeom>
                  <a:blipFill>
                    <a:blip r:embed="rId48"/>
                    <a:stretch>
                      <a:fillRect l="-15789" b="-16667"/>
                    </a:stretch>
                  </a:blipFill>
                </p:spPr>
                <p:txBody>
                  <a:bodyPr/>
                  <a:lstStyle/>
                  <a:p>
                    <a:r>
                      <a:rPr lang="en-GB">
                        <a:noFill/>
                      </a:rPr>
                      <a:t> </a:t>
                    </a:r>
                  </a:p>
                </p:txBody>
              </p:sp>
            </mc:Fallback>
          </mc:AlternateContent>
        </p:grpSp>
        <p:grpSp>
          <p:nvGrpSpPr>
            <p:cNvPr id="56" name="Group 55">
              <a:extLst>
                <a:ext uri="{FF2B5EF4-FFF2-40B4-BE49-F238E27FC236}">
                  <a16:creationId xmlns:a16="http://schemas.microsoft.com/office/drawing/2014/main" id="{7A097853-47BA-E84F-8398-D61E9C584246}"/>
                </a:ext>
              </a:extLst>
            </p:cNvPr>
            <p:cNvGrpSpPr/>
            <p:nvPr/>
          </p:nvGrpSpPr>
          <p:grpSpPr>
            <a:xfrm>
              <a:off x="9648485" y="4409628"/>
              <a:ext cx="749540" cy="380873"/>
              <a:chOff x="8665851" y="3155493"/>
              <a:chExt cx="749540" cy="380873"/>
            </a:xfrm>
          </p:grpSpPr>
          <p:cxnSp>
            <p:nvCxnSpPr>
              <p:cNvPr id="57" name="Straight Connector 56">
                <a:extLst>
                  <a:ext uri="{FF2B5EF4-FFF2-40B4-BE49-F238E27FC236}">
                    <a16:creationId xmlns:a16="http://schemas.microsoft.com/office/drawing/2014/main" id="{89F82D80-2300-4747-97EB-5133202645E0}"/>
                  </a:ext>
                </a:extLst>
              </p:cNvPr>
              <p:cNvCxnSpPr>
                <a:cxnSpLocks/>
                <a:stCxn id="46" idx="6"/>
                <a:endCxn id="59" idx="1"/>
              </p:cNvCxnSpPr>
              <p:nvPr/>
            </p:nvCxnSpPr>
            <p:spPr>
              <a:xfrm flipV="1">
                <a:off x="8665851" y="3227493"/>
                <a:ext cx="291629" cy="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31B58FBA-FB47-1544-B35B-8B8491D6C9E2}"/>
                  </a:ext>
                </a:extLst>
              </p:cNvPr>
              <p:cNvGrpSpPr/>
              <p:nvPr/>
            </p:nvGrpSpPr>
            <p:grpSpPr>
              <a:xfrm>
                <a:off x="8957481" y="3155493"/>
                <a:ext cx="457910" cy="380873"/>
                <a:chOff x="8957481" y="3155493"/>
                <a:chExt cx="457910" cy="380873"/>
              </a:xfrm>
            </p:grpSpPr>
            <p:sp>
              <p:nvSpPr>
                <p:cNvPr id="59" name="Rectangle 58">
                  <a:extLst>
                    <a:ext uri="{FF2B5EF4-FFF2-40B4-BE49-F238E27FC236}">
                      <a16:creationId xmlns:a16="http://schemas.microsoft.com/office/drawing/2014/main" id="{C74A9208-4D63-A245-908E-AAD4845AEF7D}"/>
                    </a:ext>
                  </a:extLst>
                </p:cNvPr>
                <p:cNvSpPr/>
                <p:nvPr/>
              </p:nvSpPr>
              <p:spPr>
                <a:xfrm>
                  <a:off x="8957481" y="31554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FD7AEB3-0AFC-9E4D-ACB9-878E989A1263}"/>
                        </a:ext>
                      </a:extLst>
                    </p:cNvPr>
                    <p:cNvSpPr txBox="1"/>
                    <p:nvPr/>
                  </p:nvSpPr>
                  <p:spPr>
                    <a:xfrm>
                      <a:off x="9101481" y="3238837"/>
                      <a:ext cx="313910"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526" name="TextBox 525">
                      <a:extLst>
                        <a:ext uri="{FF2B5EF4-FFF2-40B4-BE49-F238E27FC236}">
                          <a16:creationId xmlns:a16="http://schemas.microsoft.com/office/drawing/2014/main" id="{134681A7-07EA-3942-A554-CA12A0BEECA0}"/>
                        </a:ext>
                      </a:extLst>
                    </p:cNvPr>
                    <p:cNvSpPr txBox="1">
                      <a:spLocks noRot="1" noChangeAspect="1" noMove="1" noResize="1" noEditPoints="1" noAdjustHandles="1" noChangeArrowheads="1" noChangeShapeType="1" noTextEdit="1"/>
                    </p:cNvSpPr>
                    <p:nvPr/>
                  </p:nvSpPr>
                  <p:spPr>
                    <a:xfrm>
                      <a:off x="9101481" y="3238837"/>
                      <a:ext cx="313910" cy="297529"/>
                    </a:xfrm>
                    <a:prstGeom prst="rect">
                      <a:avLst/>
                    </a:prstGeom>
                    <a:blipFill>
                      <a:blip r:embed="rId49"/>
                      <a:stretch>
                        <a:fillRect l="-15789" r="-5263" b="-22222"/>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2457884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normAutofit/>
          </a:bodyPr>
          <a:lstStyle/>
          <a:p>
            <a:r>
              <a:rPr lang="en-GB" dirty="0"/>
              <a:t>Clustering of Models</a:t>
            </a:r>
          </a:p>
        </p:txBody>
      </p:sp>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a:xfrm>
            <a:off x="359626" y="1665066"/>
            <a:ext cx="4889128" cy="4240848"/>
          </a:xfrm>
        </p:spPr>
        <p:txBody>
          <a:bodyPr>
            <a:normAutofit/>
          </a:bodyPr>
          <a:lstStyle/>
          <a:p>
            <a:r>
              <a:rPr lang="en-GB" dirty="0"/>
              <a:t>Put clusters and their separators into a graph structure where</a:t>
            </a:r>
          </a:p>
          <a:p>
            <a:pPr lvl="1"/>
            <a:r>
              <a:rPr lang="en-GB" dirty="0"/>
              <a:t>Nodes are clusters with parfactors assigned containing the cluster PRVs (</a:t>
            </a:r>
            <a:r>
              <a:rPr lang="en-GB" i="1" dirty="0"/>
              <a:t>local model</a:t>
            </a:r>
            <a:r>
              <a:rPr lang="en-GB" dirty="0"/>
              <a:t>)</a:t>
            </a:r>
          </a:p>
          <a:p>
            <a:pPr lvl="1"/>
            <a:r>
              <a:rPr lang="en-GB" dirty="0"/>
              <a:t>Edges are labelled with the </a:t>
            </a:r>
            <a:r>
              <a:rPr lang="en-GB" i="1" dirty="0"/>
              <a:t>separator</a:t>
            </a:r>
            <a:r>
              <a:rPr lang="en-GB" dirty="0"/>
              <a:t>  (separating subset) between neighbouring nodes</a:t>
            </a:r>
          </a:p>
          <a:p>
            <a:pPr lvl="1"/>
            <a:r>
              <a:rPr lang="en-GB" dirty="0"/>
              <a:t>If two nodes contain the same PRV, every node on the path between the two nodes contain the PRV (</a:t>
            </a:r>
            <a:r>
              <a:rPr lang="en-GB" i="1" dirty="0"/>
              <a:t>running intersection property</a:t>
            </a:r>
            <a:r>
              <a:rPr lang="en-GB" dirty="0"/>
              <a:t>)</a:t>
            </a:r>
          </a:p>
        </p:txBody>
      </p:sp>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8</a:t>
            </a:fld>
            <a:endParaRPr lang="en-GB"/>
          </a:p>
        </p:txBody>
      </p:sp>
      <p:sp>
        <p:nvSpPr>
          <p:cNvPr id="5" name="Date Placeholder 4">
            <a:extLst>
              <a:ext uri="{FF2B5EF4-FFF2-40B4-BE49-F238E27FC236}">
                <a16:creationId xmlns:a16="http://schemas.microsoft.com/office/drawing/2014/main" id="{56C6E0F0-CEF1-9947-B55C-265C51A88BC6}"/>
              </a:ext>
            </a:extLst>
          </p:cNvPr>
          <p:cNvSpPr>
            <a:spLocks noGrp="1"/>
          </p:cNvSpPr>
          <p:nvPr>
            <p:ph type="dt" sz="half" idx="2"/>
          </p:nvPr>
        </p:nvSpPr>
        <p:spPr/>
        <p:txBody>
          <a:bodyPr/>
          <a:lstStyle/>
          <a:p>
            <a:r>
              <a:rPr lang="en-GB"/>
              <a:t>Exact Inference: LJT</a:t>
            </a:r>
            <a:endParaRPr lang="en-US" dirty="0"/>
          </a:p>
        </p:txBody>
      </p:sp>
      <p:sp>
        <p:nvSpPr>
          <p:cNvPr id="11" name="Footer Placeholder 10">
            <a:extLst>
              <a:ext uri="{FF2B5EF4-FFF2-40B4-BE49-F238E27FC236}">
                <a16:creationId xmlns:a16="http://schemas.microsoft.com/office/drawing/2014/main" id="{F8140EB5-AC4E-A24D-91F5-C156B57FF73D}"/>
              </a:ext>
            </a:extLst>
          </p:cNvPr>
          <p:cNvSpPr>
            <a:spLocks noGrp="1"/>
          </p:cNvSpPr>
          <p:nvPr>
            <p:ph type="ftr" sz="quarter" idx="3"/>
          </p:nvPr>
        </p:nvSpPr>
        <p:spPr/>
        <p:txBody>
          <a:bodyPr/>
          <a:lstStyle/>
          <a:p>
            <a:r>
              <a:rPr lang="en-GB"/>
              <a:t>T. Braun - StaRAI</a:t>
            </a:r>
          </a:p>
        </p:txBody>
      </p:sp>
      <p:sp>
        <p:nvSpPr>
          <p:cNvPr id="97" name="Oval 96">
            <a:extLst>
              <a:ext uri="{FF2B5EF4-FFF2-40B4-BE49-F238E27FC236}">
                <a16:creationId xmlns:a16="http://schemas.microsoft.com/office/drawing/2014/main" id="{867080B5-B7F6-4946-A0C0-C6F8E259618E}"/>
              </a:ext>
            </a:extLst>
          </p:cNvPr>
          <p:cNvSpPr/>
          <p:nvPr/>
        </p:nvSpPr>
        <p:spPr>
          <a:xfrm>
            <a:off x="6185090" y="2800351"/>
            <a:ext cx="5245982" cy="171262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ounded Rectangle 97">
            <a:extLst>
              <a:ext uri="{FF2B5EF4-FFF2-40B4-BE49-F238E27FC236}">
                <a16:creationId xmlns:a16="http://schemas.microsoft.com/office/drawing/2014/main" id="{7CA39B88-93BE-FA46-B386-57816ACAD5EF}"/>
              </a:ext>
            </a:extLst>
          </p:cNvPr>
          <p:cNvSpPr/>
          <p:nvPr/>
        </p:nvSpPr>
        <p:spPr>
          <a:xfrm>
            <a:off x="5982005" y="4029923"/>
            <a:ext cx="3530222" cy="1895182"/>
          </a:xfrm>
          <a:prstGeom prst="roundRect">
            <a:avLst/>
          </a:prstGeom>
          <a:no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ounded Rectangle 98">
            <a:extLst>
              <a:ext uri="{FF2B5EF4-FFF2-40B4-BE49-F238E27FC236}">
                <a16:creationId xmlns:a16="http://schemas.microsoft.com/office/drawing/2014/main" id="{B498997D-C463-8643-B1B1-F5471012FE40}"/>
              </a:ext>
            </a:extLst>
          </p:cNvPr>
          <p:cNvSpPr/>
          <p:nvPr/>
        </p:nvSpPr>
        <p:spPr>
          <a:xfrm>
            <a:off x="8197157" y="4087460"/>
            <a:ext cx="3636734" cy="1890453"/>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0" name="Group 99">
            <a:extLst>
              <a:ext uri="{FF2B5EF4-FFF2-40B4-BE49-F238E27FC236}">
                <a16:creationId xmlns:a16="http://schemas.microsoft.com/office/drawing/2014/main" id="{0C8B6AAA-3095-4A4C-8E77-DCF7AE10463F}"/>
              </a:ext>
            </a:extLst>
          </p:cNvPr>
          <p:cNvGrpSpPr/>
          <p:nvPr/>
        </p:nvGrpSpPr>
        <p:grpSpPr>
          <a:xfrm>
            <a:off x="5982005" y="3451959"/>
            <a:ext cx="5849670" cy="2453955"/>
            <a:chOff x="5982005" y="3451959"/>
            <a:chExt cx="5849670" cy="2453955"/>
          </a:xfrm>
        </p:grpSpPr>
        <p:cxnSp>
          <p:nvCxnSpPr>
            <p:cNvPr id="101" name="Straight Connector 100">
              <a:extLst>
                <a:ext uri="{FF2B5EF4-FFF2-40B4-BE49-F238E27FC236}">
                  <a16:creationId xmlns:a16="http://schemas.microsoft.com/office/drawing/2014/main" id="{4B2B9C40-C605-B94E-897F-14D72CEC1290}"/>
                </a:ext>
              </a:extLst>
            </p:cNvPr>
            <p:cNvCxnSpPr>
              <a:cxnSpLocks/>
              <a:stCxn id="105" idx="6"/>
              <a:endCxn id="132" idx="1"/>
            </p:cNvCxnSpPr>
            <p:nvPr/>
          </p:nvCxnSpPr>
          <p:spPr>
            <a:xfrm flipV="1">
              <a:off x="7317202" y="3646293"/>
              <a:ext cx="1466539"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D67E7C3-F36F-C543-9D9C-993ED951EFA3}"/>
                </a:ext>
              </a:extLst>
            </p:cNvPr>
            <p:cNvCxnSpPr>
              <a:cxnSpLocks/>
              <a:stCxn id="106" idx="2"/>
              <a:endCxn id="132" idx="3"/>
            </p:cNvCxnSpPr>
            <p:nvPr/>
          </p:nvCxnSpPr>
          <p:spPr>
            <a:xfrm flipH="1" flipV="1">
              <a:off x="8927741" y="3646293"/>
              <a:ext cx="1512328"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F034122-8B03-AF41-AF2E-49AED0BEC99C}"/>
                </a:ext>
              </a:extLst>
            </p:cNvPr>
            <p:cNvCxnSpPr>
              <a:cxnSpLocks/>
              <a:stCxn id="109" idx="0"/>
              <a:endCxn id="132" idx="2"/>
            </p:cNvCxnSpPr>
            <p:nvPr/>
          </p:nvCxnSpPr>
          <p:spPr>
            <a:xfrm flipH="1" flipV="1">
              <a:off x="8855741" y="3718293"/>
              <a:ext cx="1" cy="369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8012B17A-9A59-794F-A2AF-52B0A49B3D01}"/>
                </a:ext>
              </a:extLst>
            </p:cNvPr>
            <p:cNvGrpSpPr/>
            <p:nvPr/>
          </p:nvGrpSpPr>
          <p:grpSpPr>
            <a:xfrm>
              <a:off x="8746652" y="3535379"/>
              <a:ext cx="520306" cy="392206"/>
              <a:chOff x="9540595" y="2902693"/>
              <a:chExt cx="520306" cy="392206"/>
            </a:xfrm>
          </p:grpSpPr>
          <p:sp>
            <p:nvSpPr>
              <p:cNvPr id="131" name="Rectangle 130">
                <a:extLst>
                  <a:ext uri="{FF2B5EF4-FFF2-40B4-BE49-F238E27FC236}">
                    <a16:creationId xmlns:a16="http://schemas.microsoft.com/office/drawing/2014/main" id="{BD32EB1F-8F03-2D40-AA27-72937B6DA13A}"/>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EDA3259E-C2D7-F24C-A497-07E604596BEC}"/>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3C43613F-C041-224F-8DBF-80F4E6258375}"/>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70B8189A-BD26-2B49-88C0-3F8C09EC09EB}"/>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charset="0"/>
                                </a:rPr>
                                <m:t>1</m:t>
                              </m:r>
                            </m:sub>
                          </m:sSub>
                        </m:oMath>
                      </m:oMathPara>
                    </a14:m>
                    <a:endParaRPr lang="en-GB" dirty="0"/>
                  </a:p>
                </p:txBody>
              </p:sp>
            </mc:Choice>
            <mc:Fallback xmlns="">
              <p:sp>
                <p:nvSpPr>
                  <p:cNvPr id="157" name="TextBox 156">
                    <a:extLst>
                      <a:ext uri="{FF2B5EF4-FFF2-40B4-BE49-F238E27FC236}">
                        <a16:creationId xmlns:a16="http://schemas.microsoft.com/office/drawing/2014/main" id="{E1230739-D388-2A45-A13C-E27680445A45}"/>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9"/>
                    <a:stretch>
                      <a:fillRect l="-16667"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05" name="Oval 104">
                  <a:extLst>
                    <a:ext uri="{FF2B5EF4-FFF2-40B4-BE49-F238E27FC236}">
                      <a16:creationId xmlns:a16="http://schemas.microsoft.com/office/drawing/2014/main" id="{8D1F1F5B-5FB4-7141-B8E5-03B11F203A59}"/>
                    </a:ext>
                  </a:extLst>
                </p:cNvPr>
                <p:cNvSpPr/>
                <p:nvPr/>
              </p:nvSpPr>
              <p:spPr>
                <a:xfrm>
                  <a:off x="6185090" y="3451959"/>
                  <a:ext cx="11321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𝑁𝑎𝑡</m:t>
                        </m:r>
                        <m:d>
                          <m:dPr>
                            <m:ctrlPr>
                              <a:rPr lang="de-DE" i="1">
                                <a:latin typeface="Cambria Math" panose="02040503050406030204" pitchFamily="18" charset="0"/>
                              </a:rPr>
                            </m:ctrlPr>
                          </m:dPr>
                          <m:e>
                            <m:r>
                              <a:rPr lang="de-DE" i="1">
                                <a:latin typeface="Cambria Math" panose="02040503050406030204" pitchFamily="18" charset="0"/>
                              </a:rPr>
                              <m:t>𝐷</m:t>
                            </m:r>
                          </m:e>
                        </m:d>
                      </m:oMath>
                    </m:oMathPara>
                  </a14:m>
                  <a:endParaRPr lang="en-GB" dirty="0"/>
                </a:p>
              </p:txBody>
            </p:sp>
          </mc:Choice>
          <mc:Fallback xmlns="">
            <p:sp>
              <p:nvSpPr>
                <p:cNvPr id="105" name="Oval 104">
                  <a:extLst>
                    <a:ext uri="{FF2B5EF4-FFF2-40B4-BE49-F238E27FC236}">
                      <a16:creationId xmlns:a16="http://schemas.microsoft.com/office/drawing/2014/main" id="{8D1F1F5B-5FB4-7141-B8E5-03B11F203A59}"/>
                    </a:ext>
                  </a:extLst>
                </p:cNvPr>
                <p:cNvSpPr>
                  <a:spLocks noRot="1" noChangeAspect="1" noMove="1" noResize="1" noEditPoints="1" noAdjustHandles="1" noChangeArrowheads="1" noChangeShapeType="1" noTextEdit="1"/>
                </p:cNvSpPr>
                <p:nvPr/>
              </p:nvSpPr>
              <p:spPr>
                <a:xfrm>
                  <a:off x="6185090" y="3451959"/>
                  <a:ext cx="1132112"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 name="Oval 105">
                  <a:extLst>
                    <a:ext uri="{FF2B5EF4-FFF2-40B4-BE49-F238E27FC236}">
                      <a16:creationId xmlns:a16="http://schemas.microsoft.com/office/drawing/2014/main" id="{97E449F9-7CB2-864F-881A-EEA6313CE2A4}"/>
                    </a:ext>
                  </a:extLst>
                </p:cNvPr>
                <p:cNvSpPr/>
                <p:nvPr/>
              </p:nvSpPr>
              <p:spPr>
                <a:xfrm>
                  <a:off x="10440069" y="3451959"/>
                  <a:ext cx="991003"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𝐴𝑐𝑐</m:t>
                        </m:r>
                        <m:d>
                          <m:dPr>
                            <m:ctrlPr>
                              <a:rPr lang="de-DE" i="1">
                                <a:latin typeface="Cambria Math" panose="02040503050406030204" pitchFamily="18" charset="0"/>
                              </a:rPr>
                            </m:ctrlPr>
                          </m:dPr>
                          <m:e>
                            <m:r>
                              <a:rPr lang="de-DE" b="0" i="1" smtClean="0">
                                <a:latin typeface="Cambria Math" panose="02040503050406030204" pitchFamily="18" charset="0"/>
                              </a:rPr>
                              <m:t>𝐼</m:t>
                            </m:r>
                          </m:e>
                        </m:d>
                      </m:oMath>
                    </m:oMathPara>
                  </a14:m>
                  <a:endParaRPr lang="en-GB" dirty="0"/>
                </a:p>
              </p:txBody>
            </p:sp>
          </mc:Choice>
          <mc:Fallback xmlns="">
            <p:sp>
              <p:nvSpPr>
                <p:cNvPr id="106" name="Oval 105">
                  <a:extLst>
                    <a:ext uri="{FF2B5EF4-FFF2-40B4-BE49-F238E27FC236}">
                      <a16:creationId xmlns:a16="http://schemas.microsoft.com/office/drawing/2014/main" id="{97E449F9-7CB2-864F-881A-EEA6313CE2A4}"/>
                    </a:ext>
                  </a:extLst>
                </p:cNvPr>
                <p:cNvSpPr>
                  <a:spLocks noRot="1" noChangeAspect="1" noMove="1" noResize="1" noEditPoints="1" noAdjustHandles="1" noChangeArrowheads="1" noChangeShapeType="1" noTextEdit="1"/>
                </p:cNvSpPr>
                <p:nvPr/>
              </p:nvSpPr>
              <p:spPr>
                <a:xfrm>
                  <a:off x="10440069" y="3451959"/>
                  <a:ext cx="991003" cy="389513"/>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7" name="Oval 106">
                  <a:extLst>
                    <a:ext uri="{FF2B5EF4-FFF2-40B4-BE49-F238E27FC236}">
                      <a16:creationId xmlns:a16="http://schemas.microsoft.com/office/drawing/2014/main" id="{459F0750-B798-1741-9E36-7E04FD5EB1C7}"/>
                    </a:ext>
                  </a:extLst>
                </p:cNvPr>
                <p:cNvSpPr/>
                <p:nvPr/>
              </p:nvSpPr>
              <p:spPr>
                <a:xfrm>
                  <a:off x="8260742" y="5516401"/>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solidFill>
                              <a:srgbClr val="FFC000"/>
                            </a:solidFill>
                            <a:latin typeface="Cambria Math" panose="02040503050406030204" pitchFamily="18" charset="0"/>
                          </a:rPr>
                          <m:t>𝑆𝑖𝑐𝑘</m:t>
                        </m:r>
                        <m:d>
                          <m:dPr>
                            <m:ctrlPr>
                              <a:rPr lang="de-DE" i="1">
                                <a:solidFill>
                                  <a:srgbClr val="FFC000"/>
                                </a:solidFill>
                                <a:latin typeface="Cambria Math" panose="02040503050406030204" pitchFamily="18" charset="0"/>
                              </a:rPr>
                            </m:ctrlPr>
                          </m:dPr>
                          <m:e>
                            <m:r>
                              <a:rPr lang="de-DE" b="0" i="1" smtClean="0">
                                <a:solidFill>
                                  <a:srgbClr val="FFC000"/>
                                </a:solidFill>
                                <a:latin typeface="Cambria Math" panose="02040503050406030204" pitchFamily="18" charset="0"/>
                              </a:rPr>
                              <m:t>𝑋</m:t>
                            </m:r>
                          </m:e>
                        </m:d>
                      </m:oMath>
                    </m:oMathPara>
                  </a14:m>
                  <a:endParaRPr lang="en-GB" dirty="0">
                    <a:solidFill>
                      <a:srgbClr val="FFC000"/>
                    </a:solidFill>
                  </a:endParaRPr>
                </a:p>
              </p:txBody>
            </p:sp>
          </mc:Choice>
          <mc:Fallback xmlns="">
            <p:sp>
              <p:nvSpPr>
                <p:cNvPr id="107" name="Oval 106">
                  <a:extLst>
                    <a:ext uri="{FF2B5EF4-FFF2-40B4-BE49-F238E27FC236}">
                      <a16:creationId xmlns:a16="http://schemas.microsoft.com/office/drawing/2014/main" id="{459F0750-B798-1741-9E36-7E04FD5EB1C7}"/>
                    </a:ext>
                  </a:extLst>
                </p:cNvPr>
                <p:cNvSpPr>
                  <a:spLocks noRot="1" noChangeAspect="1" noMove="1" noResize="1" noEditPoints="1" noAdjustHandles="1" noChangeArrowheads="1" noChangeShapeType="1" noTextEdit="1"/>
                </p:cNvSpPr>
                <p:nvPr/>
              </p:nvSpPr>
              <p:spPr>
                <a:xfrm>
                  <a:off x="8260742" y="5516401"/>
                  <a:ext cx="1189998" cy="389513"/>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Oval 107">
                  <a:extLst>
                    <a:ext uri="{FF2B5EF4-FFF2-40B4-BE49-F238E27FC236}">
                      <a16:creationId xmlns:a16="http://schemas.microsoft.com/office/drawing/2014/main" id="{F748228C-0497-D24C-B228-AB445D12A2A3}"/>
                    </a:ext>
                  </a:extLst>
                </p:cNvPr>
                <p:cNvSpPr/>
                <p:nvPr/>
              </p:nvSpPr>
              <p:spPr>
                <a:xfrm>
                  <a:off x="5982005" y="477819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08" name="Oval 107">
                  <a:extLst>
                    <a:ext uri="{FF2B5EF4-FFF2-40B4-BE49-F238E27FC236}">
                      <a16:creationId xmlns:a16="http://schemas.microsoft.com/office/drawing/2014/main" id="{F748228C-0497-D24C-B228-AB445D12A2A3}"/>
                    </a:ext>
                  </a:extLst>
                </p:cNvPr>
                <p:cNvSpPr>
                  <a:spLocks noRot="1" noChangeAspect="1" noMove="1" noResize="1" noEditPoints="1" noAdjustHandles="1" noChangeArrowheads="1" noChangeShapeType="1" noTextEdit="1"/>
                </p:cNvSpPr>
                <p:nvPr/>
              </p:nvSpPr>
              <p:spPr>
                <a:xfrm>
                  <a:off x="5982005" y="4778198"/>
                  <a:ext cx="1536412"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ED76ECAB-8CA2-7D45-8BF2-EB19D71D49FD}"/>
                    </a:ext>
                  </a:extLst>
                </p:cNvPr>
                <p:cNvSpPr/>
                <p:nvPr/>
              </p:nvSpPr>
              <p:spPr>
                <a:xfrm>
                  <a:off x="8476417" y="4087460"/>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solidFill>
                              <a:srgbClr val="FFC000"/>
                            </a:solidFill>
                            <a:latin typeface="Cambria Math" panose="02040503050406030204" pitchFamily="18" charset="0"/>
                          </a:rPr>
                          <m:t>𝐸𝑝𝑖𝑑</m:t>
                        </m:r>
                      </m:oMath>
                    </m:oMathPara>
                  </a14:m>
                  <a:endParaRPr lang="en-GB" dirty="0">
                    <a:solidFill>
                      <a:srgbClr val="FFC000"/>
                    </a:solidFill>
                  </a:endParaRPr>
                </a:p>
              </p:txBody>
            </p:sp>
          </mc:Choice>
          <mc:Fallback xmlns="">
            <p:sp>
              <p:nvSpPr>
                <p:cNvPr id="109" name="Oval 108">
                  <a:extLst>
                    <a:ext uri="{FF2B5EF4-FFF2-40B4-BE49-F238E27FC236}">
                      <a16:creationId xmlns:a16="http://schemas.microsoft.com/office/drawing/2014/main" id="{ED76ECAB-8CA2-7D45-8BF2-EB19D71D49FD}"/>
                    </a:ext>
                  </a:extLst>
                </p:cNvPr>
                <p:cNvSpPr>
                  <a:spLocks noRot="1" noChangeAspect="1" noMove="1" noResize="1" noEditPoints="1" noAdjustHandles="1" noChangeArrowheads="1" noChangeShapeType="1" noTextEdit="1"/>
                </p:cNvSpPr>
                <p:nvPr/>
              </p:nvSpPr>
              <p:spPr>
                <a:xfrm>
                  <a:off x="8476417" y="4087460"/>
                  <a:ext cx="758649" cy="389513"/>
                </a:xfrm>
                <a:prstGeom prst="ellipse">
                  <a:avLst/>
                </a:prstGeom>
                <a:blipFill>
                  <a:blip r:embed="rId14"/>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Oval 109">
                  <a:extLst>
                    <a:ext uri="{FF2B5EF4-FFF2-40B4-BE49-F238E27FC236}">
                      <a16:creationId xmlns:a16="http://schemas.microsoft.com/office/drawing/2014/main" id="{59D85B2E-037B-574D-BAE1-202783CB14EF}"/>
                    </a:ext>
                  </a:extLst>
                </p:cNvPr>
                <p:cNvSpPr/>
                <p:nvPr/>
              </p:nvSpPr>
              <p:spPr>
                <a:xfrm>
                  <a:off x="10039464" y="477819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10" name="Oval 109">
                  <a:extLst>
                    <a:ext uri="{FF2B5EF4-FFF2-40B4-BE49-F238E27FC236}">
                      <a16:creationId xmlns:a16="http://schemas.microsoft.com/office/drawing/2014/main" id="{59D85B2E-037B-574D-BAE1-202783CB14EF}"/>
                    </a:ext>
                  </a:extLst>
                </p:cNvPr>
                <p:cNvSpPr>
                  <a:spLocks noRot="1" noChangeAspect="1" noMove="1" noResize="1" noEditPoints="1" noAdjustHandles="1" noChangeArrowheads="1" noChangeShapeType="1" noTextEdit="1"/>
                </p:cNvSpPr>
                <p:nvPr/>
              </p:nvSpPr>
              <p:spPr>
                <a:xfrm>
                  <a:off x="10039464" y="4778198"/>
                  <a:ext cx="1792211"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p:cxnSp>
          <p:nvCxnSpPr>
            <p:cNvPr id="111" name="Straight Connector 110">
              <a:extLst>
                <a:ext uri="{FF2B5EF4-FFF2-40B4-BE49-F238E27FC236}">
                  <a16:creationId xmlns:a16="http://schemas.microsoft.com/office/drawing/2014/main" id="{808C69B1-BF78-5B44-8906-8C28C39A7D14}"/>
                </a:ext>
              </a:extLst>
            </p:cNvPr>
            <p:cNvCxnSpPr>
              <a:cxnSpLocks/>
              <a:stCxn id="108" idx="6"/>
              <a:endCxn id="128" idx="1"/>
            </p:cNvCxnSpPr>
            <p:nvPr/>
          </p:nvCxnSpPr>
          <p:spPr>
            <a:xfrm flipV="1">
              <a:off x="7518417" y="4972954"/>
              <a:ext cx="4561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8A08D6E-36AD-8542-911C-495158543EA0}"/>
                </a:ext>
              </a:extLst>
            </p:cNvPr>
            <p:cNvCxnSpPr>
              <a:cxnSpLocks/>
              <a:stCxn id="109" idx="4"/>
              <a:endCxn id="128" idx="0"/>
            </p:cNvCxnSpPr>
            <p:nvPr/>
          </p:nvCxnSpPr>
          <p:spPr>
            <a:xfrm flipH="1">
              <a:off x="8046549" y="4476973"/>
              <a:ext cx="809193"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CF69E8E-19B5-8E44-BADE-BAFA65E46DDD}"/>
                </a:ext>
              </a:extLst>
            </p:cNvPr>
            <p:cNvCxnSpPr>
              <a:cxnSpLocks/>
              <a:stCxn id="107" idx="0"/>
              <a:endCxn id="128" idx="2"/>
            </p:cNvCxnSpPr>
            <p:nvPr/>
          </p:nvCxnSpPr>
          <p:spPr>
            <a:xfrm flipH="1" flipV="1">
              <a:off x="8046549" y="5044954"/>
              <a:ext cx="809192"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0159D1D3-6BDF-4649-912B-2AF0227E5A28}"/>
                </a:ext>
              </a:extLst>
            </p:cNvPr>
            <p:cNvGrpSpPr/>
            <p:nvPr/>
          </p:nvGrpSpPr>
          <p:grpSpPr>
            <a:xfrm>
              <a:off x="7685565" y="4860142"/>
              <a:ext cx="474503" cy="391710"/>
              <a:chOff x="9288700" y="2902693"/>
              <a:chExt cx="474503" cy="391710"/>
            </a:xfrm>
          </p:grpSpPr>
          <p:sp>
            <p:nvSpPr>
              <p:cNvPr id="127" name="Rectangle 126">
                <a:extLst>
                  <a:ext uri="{FF2B5EF4-FFF2-40B4-BE49-F238E27FC236}">
                    <a16:creationId xmlns:a16="http://schemas.microsoft.com/office/drawing/2014/main" id="{F2AC38A0-A736-D647-9FE4-7C5019E1491C}"/>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E65F80D1-18C0-1443-8AE4-E43EE6C446E6}"/>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A7E3FF74-0255-EC4D-855A-00E9B8855365}"/>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F81D4494-FED2-1E4B-9CB7-83E10695912E}"/>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149" name="TextBox 148">
                    <a:extLst>
                      <a:ext uri="{FF2B5EF4-FFF2-40B4-BE49-F238E27FC236}">
                        <a16:creationId xmlns:a16="http://schemas.microsoft.com/office/drawing/2014/main" id="{1DB7394A-7368-6A4A-B47E-9DE121BD3CA5}"/>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6"/>
                    <a:stretch>
                      <a:fillRect l="-16667" r="-4167" b="-26087"/>
                    </a:stretch>
                  </a:blipFill>
                </p:spPr>
                <p:txBody>
                  <a:bodyPr/>
                  <a:lstStyle/>
                  <a:p>
                    <a:r>
                      <a:rPr lang="en-GB">
                        <a:noFill/>
                      </a:rPr>
                      <a:t> </a:t>
                    </a:r>
                  </a:p>
                </p:txBody>
              </p:sp>
            </mc:Fallback>
          </mc:AlternateContent>
        </p:grpSp>
        <p:cxnSp>
          <p:nvCxnSpPr>
            <p:cNvPr id="115" name="Straight Connector 114">
              <a:extLst>
                <a:ext uri="{FF2B5EF4-FFF2-40B4-BE49-F238E27FC236}">
                  <a16:creationId xmlns:a16="http://schemas.microsoft.com/office/drawing/2014/main" id="{52A91FB0-6D27-FF43-A781-EF7543BB266D}"/>
                </a:ext>
              </a:extLst>
            </p:cNvPr>
            <p:cNvCxnSpPr>
              <a:cxnSpLocks/>
              <a:stCxn id="109" idx="4"/>
              <a:endCxn id="124" idx="0"/>
            </p:cNvCxnSpPr>
            <p:nvPr/>
          </p:nvCxnSpPr>
          <p:spPr>
            <a:xfrm>
              <a:off x="8855742" y="4476973"/>
              <a:ext cx="810014" cy="423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08CA228-FDEC-4149-BAE8-77610978EACF}"/>
                </a:ext>
              </a:extLst>
            </p:cNvPr>
            <p:cNvCxnSpPr>
              <a:cxnSpLocks/>
              <a:stCxn id="110" idx="2"/>
              <a:endCxn id="124" idx="3"/>
            </p:cNvCxnSpPr>
            <p:nvPr/>
          </p:nvCxnSpPr>
          <p:spPr>
            <a:xfrm flipH="1" flipV="1">
              <a:off x="9737756" y="4972954"/>
              <a:ext cx="30170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B2DCED8-C0BF-9C49-A394-583D2D8E464A}"/>
                </a:ext>
              </a:extLst>
            </p:cNvPr>
            <p:cNvCxnSpPr>
              <a:cxnSpLocks/>
              <a:stCxn id="107" idx="0"/>
              <a:endCxn id="124" idx="2"/>
            </p:cNvCxnSpPr>
            <p:nvPr/>
          </p:nvCxnSpPr>
          <p:spPr>
            <a:xfrm flipV="1">
              <a:off x="8855741" y="5044954"/>
              <a:ext cx="810015" cy="47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C7BAA245-8011-714A-9F2C-79BD074239E1}"/>
                </a:ext>
              </a:extLst>
            </p:cNvPr>
            <p:cNvGrpSpPr/>
            <p:nvPr/>
          </p:nvGrpSpPr>
          <p:grpSpPr>
            <a:xfrm>
              <a:off x="9556667" y="4860142"/>
              <a:ext cx="525629" cy="392206"/>
              <a:chOff x="9540595" y="2902693"/>
              <a:chExt cx="525629" cy="392206"/>
            </a:xfrm>
          </p:grpSpPr>
          <p:sp>
            <p:nvSpPr>
              <p:cNvPr id="123" name="Rectangle 122">
                <a:extLst>
                  <a:ext uri="{FF2B5EF4-FFF2-40B4-BE49-F238E27FC236}">
                    <a16:creationId xmlns:a16="http://schemas.microsoft.com/office/drawing/2014/main" id="{83158AD9-81EF-2B49-8579-4A4BACD2A501}"/>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4EA5059F-FF73-1B47-8811-3000DB6977C4}"/>
                  </a:ext>
                </a:extLst>
              </p:cNvPr>
              <p:cNvSpPr/>
              <p:nvPr/>
            </p:nvSpPr>
            <p:spPr>
              <a:xfrm>
                <a:off x="9577684" y="294350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4A4B95A2-3773-7643-8B02-55C6AE96F959}"/>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8CFC986A-69EE-7646-B64F-8ABFC82CBF03}"/>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126" name="TextBox 125">
                    <a:extLst>
                      <a:ext uri="{FF2B5EF4-FFF2-40B4-BE49-F238E27FC236}">
                        <a16:creationId xmlns:a16="http://schemas.microsoft.com/office/drawing/2014/main" id="{8CFC986A-69EE-7646-B64F-8ABFC82CBF0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17"/>
                    <a:stretch>
                      <a:fillRect l="-16667" r="-4167" b="-21739"/>
                    </a:stretch>
                  </a:blipFill>
                </p:spPr>
                <p:txBody>
                  <a:bodyPr/>
                  <a:lstStyle/>
                  <a:p>
                    <a:r>
                      <a:rPr lang="en-GB">
                        <a:noFill/>
                      </a:rPr>
                      <a:t> </a:t>
                    </a:r>
                  </a:p>
                </p:txBody>
              </p:sp>
            </mc:Fallback>
          </mc:AlternateContent>
        </p:grpSp>
        <p:cxnSp>
          <p:nvCxnSpPr>
            <p:cNvPr id="119" name="Straight Connector 118">
              <a:extLst>
                <a:ext uri="{FF2B5EF4-FFF2-40B4-BE49-F238E27FC236}">
                  <a16:creationId xmlns:a16="http://schemas.microsoft.com/office/drawing/2014/main" id="{171B9EB1-62A0-C545-9671-FF897DE90882}"/>
                </a:ext>
              </a:extLst>
            </p:cNvPr>
            <p:cNvCxnSpPr>
              <a:cxnSpLocks/>
              <a:stCxn id="109" idx="6"/>
              <a:endCxn id="121" idx="1"/>
            </p:cNvCxnSpPr>
            <p:nvPr/>
          </p:nvCxnSpPr>
          <p:spPr>
            <a:xfrm flipV="1">
              <a:off x="9235066" y="4282216"/>
              <a:ext cx="32453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5437794C-E6CF-3941-99AD-35C78EF96012}"/>
                </a:ext>
              </a:extLst>
            </p:cNvPr>
            <p:cNvGrpSpPr/>
            <p:nvPr/>
          </p:nvGrpSpPr>
          <p:grpSpPr>
            <a:xfrm>
              <a:off x="9559597" y="4210216"/>
              <a:ext cx="437414" cy="348999"/>
              <a:chOff x="8957481" y="2952819"/>
              <a:chExt cx="437414" cy="348999"/>
            </a:xfrm>
          </p:grpSpPr>
          <p:sp>
            <p:nvSpPr>
              <p:cNvPr id="121" name="Rectangle 120">
                <a:extLst>
                  <a:ext uri="{FF2B5EF4-FFF2-40B4-BE49-F238E27FC236}">
                    <a16:creationId xmlns:a16="http://schemas.microsoft.com/office/drawing/2014/main" id="{8D320AE7-7DA6-B64A-8BC2-A827C0671758}"/>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24AEE964-2EE5-2C42-88E4-7D3AA5D14502}"/>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41" name="TextBox 140">
                    <a:extLst>
                      <a:ext uri="{FF2B5EF4-FFF2-40B4-BE49-F238E27FC236}">
                        <a16:creationId xmlns:a16="http://schemas.microsoft.com/office/drawing/2014/main" id="{0289E0D5-D59F-6542-AC5B-A53402FCEDD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18"/>
                    <a:stretch>
                      <a:fillRect l="-16667" r="-4167" b="-21739"/>
                    </a:stretch>
                  </a:blipFill>
                </p:spPr>
                <p:txBody>
                  <a:bodyPr/>
                  <a:lstStyle/>
                  <a:p>
                    <a:r>
                      <a:rPr lang="en-GB">
                        <a:noFill/>
                      </a:rPr>
                      <a:t> </a:t>
                    </a:r>
                  </a:p>
                </p:txBody>
              </p:sp>
            </mc:Fallback>
          </mc:AlternateContent>
        </p:grpSp>
      </p:grpSp>
      <p:grpSp>
        <p:nvGrpSpPr>
          <p:cNvPr id="152" name="Group 151">
            <a:extLst>
              <a:ext uri="{FF2B5EF4-FFF2-40B4-BE49-F238E27FC236}">
                <a16:creationId xmlns:a16="http://schemas.microsoft.com/office/drawing/2014/main" id="{21AA0940-DB9A-8B44-A8A1-F52CB5325BE1}"/>
              </a:ext>
            </a:extLst>
          </p:cNvPr>
          <p:cNvGrpSpPr/>
          <p:nvPr/>
        </p:nvGrpSpPr>
        <p:grpSpPr>
          <a:xfrm>
            <a:off x="5543362" y="1665066"/>
            <a:ext cx="6287648" cy="986246"/>
            <a:chOff x="5589344" y="1663629"/>
            <a:chExt cx="6287648" cy="986246"/>
          </a:xfrm>
        </p:grpSpPr>
        <p:cxnSp>
          <p:nvCxnSpPr>
            <p:cNvPr id="153" name="Straight Connector 152">
              <a:extLst>
                <a:ext uri="{FF2B5EF4-FFF2-40B4-BE49-F238E27FC236}">
                  <a16:creationId xmlns:a16="http://schemas.microsoft.com/office/drawing/2014/main" id="{A36827DA-B75E-7340-B6B6-7CEB9658D01D}"/>
                </a:ext>
              </a:extLst>
            </p:cNvPr>
            <p:cNvCxnSpPr>
              <a:cxnSpLocks/>
              <a:stCxn id="164" idx="3"/>
              <a:endCxn id="168"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89B07B6-C660-C348-AAFC-62754F1A86B4}"/>
                </a:ext>
              </a:extLst>
            </p:cNvPr>
            <p:cNvCxnSpPr>
              <a:cxnSpLocks/>
              <a:stCxn id="168" idx="3"/>
              <a:endCxn id="166"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6A10FFCC-604D-A84F-9219-B22A18247877}"/>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E8673985-A4D6-9941-BD1D-8FF22DF6BE3C}"/>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167" name="TextBox 166">
                    <a:extLst>
                      <a:ext uri="{FF2B5EF4-FFF2-40B4-BE49-F238E27FC236}">
                        <a16:creationId xmlns:a16="http://schemas.microsoft.com/office/drawing/2014/main" id="{E8673985-A4D6-9941-BD1D-8FF22DF6BE3C}"/>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19"/>
                    <a:stretch>
                      <a:fillRect l="-25000" b="-27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57448455-AFB3-344D-9E2F-9315CD71F33F}"/>
                      </a:ext>
                    </a:extLst>
                  </p:cNvPr>
                  <p:cNvSpPr txBox="1"/>
                  <p:nvPr/>
                </p:nvSpPr>
                <p:spPr>
                  <a:xfrm>
                    <a:off x="3627257" y="4890630"/>
                    <a:ext cx="1631714" cy="715089"/>
                  </a:xfrm>
                  <a:prstGeom prst="round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168" name="TextBox 167">
                    <a:extLst>
                      <a:ext uri="{FF2B5EF4-FFF2-40B4-BE49-F238E27FC236}">
                        <a16:creationId xmlns:a16="http://schemas.microsoft.com/office/drawing/2014/main" id="{57448455-AFB3-344D-9E2F-9315CD71F33F}"/>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20"/>
                    <a:stretch>
                      <a:fillRect/>
                    </a:stretch>
                  </a:blipFill>
                  <a:ln>
                    <a:solidFill>
                      <a:schemeClr val="tx1">
                        <a:lumMod val="50000"/>
                        <a:lumOff val="50000"/>
                      </a:schemeClr>
                    </a:solidFill>
                  </a:ln>
                </p:spPr>
                <p:txBody>
                  <a:bodyPr/>
                  <a:lstStyle/>
                  <a:p>
                    <a:r>
                      <a:rPr lang="en-GB">
                        <a:noFill/>
                      </a:rPr>
                      <a:t> </a:t>
                    </a:r>
                  </a:p>
                </p:txBody>
              </p:sp>
            </mc:Fallback>
          </mc:AlternateContent>
        </p:grpSp>
        <p:grpSp>
          <p:nvGrpSpPr>
            <p:cNvPr id="156" name="Group 155">
              <a:extLst>
                <a:ext uri="{FF2B5EF4-FFF2-40B4-BE49-F238E27FC236}">
                  <a16:creationId xmlns:a16="http://schemas.microsoft.com/office/drawing/2014/main" id="{3F379D8C-B0C5-4548-9B3D-4BF1DAE5D4A0}"/>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7B3F6D95-9585-C848-A24D-56C226A7ADC7}"/>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charset="0"/>
                                </a:rPr>
                                <m:t>𝑔</m:t>
                              </m:r>
                            </m:e>
                            <m:sub>
                              <m:r>
                                <a:rPr lang="de-DE" i="1">
                                  <a:solidFill>
                                    <a:srgbClr val="7030A0"/>
                                  </a:solidFill>
                                  <a:latin typeface="Cambria Math" charset="0"/>
                                </a:rPr>
                                <m:t>3</m:t>
                              </m:r>
                            </m:sub>
                          </m:sSub>
                        </m:oMath>
                      </m:oMathPara>
                    </a14:m>
                    <a:endParaRPr lang="en-GB" dirty="0">
                      <a:solidFill>
                        <a:srgbClr val="7030A0"/>
                      </a:solidFill>
                    </a:endParaRPr>
                  </a:p>
                </p:txBody>
              </p:sp>
            </mc:Choice>
            <mc:Fallback xmlns="">
              <p:sp>
                <p:nvSpPr>
                  <p:cNvPr id="165" name="TextBox 164">
                    <a:extLst>
                      <a:ext uri="{FF2B5EF4-FFF2-40B4-BE49-F238E27FC236}">
                        <a16:creationId xmlns:a16="http://schemas.microsoft.com/office/drawing/2014/main" id="{7B3F6D95-9585-C848-A24D-56C226A7ADC7}"/>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21"/>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731CFC29-D3C4-1542-9DEA-AE898641F4DD}"/>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oMath>
                      </m:oMathPara>
                    </a14:m>
                    <a:endParaRPr lang="en-GB" dirty="0">
                      <a:solidFill>
                        <a:srgbClr val="7030A0"/>
                      </a:solidFill>
                    </a:endParaRPr>
                  </a:p>
                </p:txBody>
              </p:sp>
            </mc:Choice>
            <mc:Fallback xmlns="">
              <p:sp>
                <p:nvSpPr>
                  <p:cNvPr id="166" name="TextBox 165">
                    <a:extLst>
                      <a:ext uri="{FF2B5EF4-FFF2-40B4-BE49-F238E27FC236}">
                        <a16:creationId xmlns:a16="http://schemas.microsoft.com/office/drawing/2014/main" id="{731CFC29-D3C4-1542-9DEA-AE898641F4DD}"/>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22"/>
                    <a:stretch>
                      <a:fillRect/>
                    </a:stretch>
                  </a:blipFill>
                  <a:ln>
                    <a:solidFill>
                      <a:srgbClr val="7030A0"/>
                    </a:solidFill>
                  </a:ln>
                </p:spPr>
                <p:txBody>
                  <a:bodyPr/>
                  <a:lstStyle/>
                  <a:p>
                    <a:r>
                      <a:rPr lang="en-GB">
                        <a:noFill/>
                      </a:rPr>
                      <a:t> </a:t>
                    </a:r>
                  </a:p>
                </p:txBody>
              </p:sp>
            </mc:Fallback>
          </mc:AlternateContent>
        </p:grpSp>
        <p:grpSp>
          <p:nvGrpSpPr>
            <p:cNvPr id="157" name="Group 156">
              <a:extLst>
                <a:ext uri="{FF2B5EF4-FFF2-40B4-BE49-F238E27FC236}">
                  <a16:creationId xmlns:a16="http://schemas.microsoft.com/office/drawing/2014/main" id="{1F9C453D-272B-834A-87A2-25116A82BFDC}"/>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B0F69FCC-8E12-C54B-93D6-D10F0B220450}"/>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b="0" i="1" smtClean="0">
                                  <a:solidFill>
                                    <a:schemeClr val="accent6"/>
                                  </a:solidFill>
                                  <a:latin typeface="Cambria Math" panose="02040503050406030204" pitchFamily="18" charset="0"/>
                                </a:rPr>
                              </m:ctrlPr>
                            </m:sSubPr>
                            <m:e>
                              <m:r>
                                <a:rPr lang="de-DE" b="0" i="1" smtClean="0">
                                  <a:solidFill>
                                    <a:schemeClr val="accent6"/>
                                  </a:solidFill>
                                  <a:latin typeface="Cambria Math" panose="02040503050406030204" pitchFamily="18" charset="0"/>
                                </a:rPr>
                                <m:t>𝑔</m:t>
                              </m:r>
                            </m:e>
                            <m:sub>
                              <m:r>
                                <a:rPr lang="de-DE" b="0" i="1" smtClean="0">
                                  <a:solidFill>
                                    <a:schemeClr val="accent6"/>
                                  </a:solidFill>
                                  <a:latin typeface="Cambria Math" panose="02040503050406030204" pitchFamily="18" charset="0"/>
                                </a:rPr>
                                <m:t>0</m:t>
                              </m:r>
                            </m:sub>
                          </m:sSub>
                          <m:r>
                            <a:rPr lang="de-DE" b="0" i="1" smtClean="0">
                              <a:solidFill>
                                <a:schemeClr val="accent6"/>
                              </a:solidFill>
                              <a:latin typeface="Cambria Math" panose="02040503050406030204" pitchFamily="18" charset="0"/>
                            </a:rPr>
                            <m:t>,</m:t>
                          </m:r>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m:oMathPara>
                    </a14:m>
                    <a:endParaRPr lang="en-GB" dirty="0">
                      <a:solidFill>
                        <a:schemeClr val="accent6"/>
                      </a:solidFill>
                    </a:endParaRPr>
                  </a:p>
                </p:txBody>
              </p:sp>
            </mc:Choice>
            <mc:Fallback xmlns="">
              <p:sp>
                <p:nvSpPr>
                  <p:cNvPr id="163" name="TextBox 162">
                    <a:extLst>
                      <a:ext uri="{FF2B5EF4-FFF2-40B4-BE49-F238E27FC236}">
                        <a16:creationId xmlns:a16="http://schemas.microsoft.com/office/drawing/2014/main" id="{B0F69FCC-8E12-C54B-93D6-D10F0B220450}"/>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23"/>
                    <a:stretch>
                      <a:fillRect l="-1224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586C6A1B-7C6A-2745-BC81-E3A3C11E15E1}"/>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164" name="TextBox 163">
                    <a:extLst>
                      <a:ext uri="{FF2B5EF4-FFF2-40B4-BE49-F238E27FC236}">
                        <a16:creationId xmlns:a16="http://schemas.microsoft.com/office/drawing/2014/main" id="{586C6A1B-7C6A-2745-BC81-E3A3C11E15E1}"/>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24"/>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8" name="Rectangle 157">
                  <a:extLst>
                    <a:ext uri="{FF2B5EF4-FFF2-40B4-BE49-F238E27FC236}">
                      <a16:creationId xmlns:a16="http://schemas.microsoft.com/office/drawing/2014/main" id="{DA994648-9F80-2D4A-B7D8-A6B012A802E9}"/>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𝐸𝑝𝑖𝑑</m:t>
                        </m:r>
                      </m:oMath>
                    </m:oMathPara>
                  </a14:m>
                  <a:endParaRPr lang="en-GB" dirty="0">
                    <a:solidFill>
                      <a:srgbClr val="FFC000"/>
                    </a:solidFill>
                  </a:endParaRPr>
                </a:p>
              </p:txBody>
            </p:sp>
          </mc:Choice>
          <mc:Fallback xmlns="">
            <p:sp>
              <p:nvSpPr>
                <p:cNvPr id="158" name="Rectangle 157">
                  <a:extLst>
                    <a:ext uri="{FF2B5EF4-FFF2-40B4-BE49-F238E27FC236}">
                      <a16:creationId xmlns:a16="http://schemas.microsoft.com/office/drawing/2014/main" id="{DA994648-9F80-2D4A-B7D8-A6B012A802E9}"/>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25"/>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Rectangle 158">
                  <a:extLst>
                    <a:ext uri="{FF2B5EF4-FFF2-40B4-BE49-F238E27FC236}">
                      <a16:creationId xmlns:a16="http://schemas.microsoft.com/office/drawing/2014/main" id="{DF5B4378-297F-1C43-BEBD-E3168543754B}"/>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𝐸𝑝𝑖𝑑</m:t>
                        </m:r>
                      </m:oMath>
                    </m:oMathPara>
                  </a14:m>
                  <a:endParaRPr lang="de-DE" i="1" dirty="0">
                    <a:solidFill>
                      <a:srgbClr val="FFC000"/>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rgbClr val="FFC000"/>
                            </a:solidFill>
                            <a:latin typeface="Cambria Math" panose="02040503050406030204" pitchFamily="18" charset="0"/>
                          </a:rPr>
                          <m:t>𝑆𝑖𝑐𝑘</m:t>
                        </m:r>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𝑋</m:t>
                            </m:r>
                          </m:e>
                        </m:d>
                      </m:oMath>
                    </m:oMathPara>
                  </a14:m>
                  <a:endParaRPr lang="de-DE" dirty="0">
                    <a:solidFill>
                      <a:srgbClr val="FFC000"/>
                    </a:solidFill>
                  </a:endParaRPr>
                </a:p>
              </p:txBody>
            </p:sp>
          </mc:Choice>
          <mc:Fallback xmlns="">
            <p:sp>
              <p:nvSpPr>
                <p:cNvPr id="159" name="Rectangle 158">
                  <a:extLst>
                    <a:ext uri="{FF2B5EF4-FFF2-40B4-BE49-F238E27FC236}">
                      <a16:creationId xmlns:a16="http://schemas.microsoft.com/office/drawing/2014/main" id="{DF5B4378-297F-1C43-BEBD-E3168543754B}"/>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26"/>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424527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60E1-F8C6-4845-BEDA-601618D85029}"/>
              </a:ext>
            </a:extLst>
          </p:cNvPr>
          <p:cNvSpPr>
            <a:spLocks noGrp="1"/>
          </p:cNvSpPr>
          <p:nvPr>
            <p:ph type="title"/>
          </p:nvPr>
        </p:nvSpPr>
        <p:spPr/>
        <p:txBody>
          <a:bodyPr/>
          <a:lstStyle/>
          <a:p>
            <a:r>
              <a:rPr lang="en-GB" dirty="0"/>
              <a:t>Step-wise</a:t>
            </a:r>
          </a:p>
        </p:txBody>
      </p:sp>
      <p:sp>
        <p:nvSpPr>
          <p:cNvPr id="5" name="Date Placeholder 4">
            <a:extLst>
              <a:ext uri="{FF2B5EF4-FFF2-40B4-BE49-F238E27FC236}">
                <a16:creationId xmlns:a16="http://schemas.microsoft.com/office/drawing/2014/main" id="{1B483886-535B-4743-9442-460E695FF6FF}"/>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9C5EA72D-7DAC-9149-97C4-73C4D2E6BE64}"/>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15675B10-E744-6F4A-9957-3FCBAA26167C}"/>
              </a:ext>
            </a:extLst>
          </p:cNvPr>
          <p:cNvSpPr>
            <a:spLocks noGrp="1"/>
          </p:cNvSpPr>
          <p:nvPr>
            <p:ph type="sldNum" sz="quarter" idx="4"/>
          </p:nvPr>
        </p:nvSpPr>
        <p:spPr/>
        <p:txBody>
          <a:bodyPr/>
          <a:lstStyle/>
          <a:p>
            <a:fld id="{67C9959E-8E6B-B04C-9955-EA096F41CA7A}" type="slidenum">
              <a:rPr lang="en-GB" smtClean="0"/>
              <a:t>80</a:t>
            </a:fld>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472E4D7-0947-BE4F-8BCE-D5E219262765}"/>
                  </a:ext>
                </a:extLst>
              </p:cNvPr>
              <p:cNvSpPr txBox="1"/>
              <p:nvPr/>
            </p:nvSpPr>
            <p:spPr>
              <a:xfrm>
                <a:off x="4477855" y="6180752"/>
                <a:ext cx="3338798" cy="540725"/>
              </a:xfrm>
              <a:prstGeom prst="rect">
                <a:avLst/>
              </a:prstGeom>
              <a:noFill/>
            </p:spPr>
            <p:txBody>
              <a:bodyPr wrap="none" rtlCol="0">
                <a:spAutoFit/>
              </a:bodyPr>
              <a:lstStyle/>
              <a:p>
                <a:pPr algn="ctr"/>
                <a:r>
                  <a:rPr lang="en-GB" sz="1400" dirty="0"/>
                  <a:t>Runtimes in milliseconds</a:t>
                </a:r>
              </a:p>
              <a:p>
                <a:pPr algn="ctr"/>
                <a:r>
                  <a:rPr lang="en-GB" sz="1400" dirty="0"/>
                  <a:t>Default: </a:t>
                </a:r>
                <a14:m>
                  <m:oMath xmlns:m="http://schemas.openxmlformats.org/officeDocument/2006/math">
                    <m:r>
                      <a:rPr lang="en-GB" sz="1400" i="1" dirty="0">
                        <a:latin typeface="Cambria Math" panose="02040503050406030204" pitchFamily="18" charset="0"/>
                      </a:rPr>
                      <m:t>𝑛</m:t>
                    </m:r>
                    <m:r>
                      <a:rPr lang="de-DE" sz="1400" dirty="0">
                        <a:latin typeface="Cambria Math" panose="02040503050406030204" pitchFamily="18" charset="0"/>
                      </a:rPr>
                      <m:t>=1000,</m:t>
                    </m:r>
                    <m:sSub>
                      <m:sSubPr>
                        <m:ctrlPr>
                          <a:rPr lang="de-DE" sz="1400" i="1" dirty="0">
                            <a:latin typeface="Cambria Math" panose="02040503050406030204" pitchFamily="18" charset="0"/>
                          </a:rPr>
                        </m:ctrlPr>
                      </m:sSubPr>
                      <m:e>
                        <m:r>
                          <a:rPr lang="de-DE" sz="1400" i="1" dirty="0">
                            <a:latin typeface="Cambria Math" panose="02040503050406030204" pitchFamily="18" charset="0"/>
                          </a:rPr>
                          <m:t>𝑛</m:t>
                        </m:r>
                      </m:e>
                      <m:sub>
                        <m:r>
                          <a:rPr lang="de-DE" sz="1400" i="1" dirty="0">
                            <a:latin typeface="Cambria Math" panose="02040503050406030204" pitchFamily="18" charset="0"/>
                          </a:rPr>
                          <m:t>𝐽</m:t>
                        </m:r>
                      </m:sub>
                    </m:sSub>
                    <m:r>
                      <a:rPr lang="de-DE" sz="1400" i="1" dirty="0">
                        <a:latin typeface="Cambria Math" panose="02040503050406030204" pitchFamily="18" charset="0"/>
                      </a:rPr>
                      <m:t>=3,</m:t>
                    </m:r>
                    <m:sSub>
                      <m:sSubPr>
                        <m:ctrlPr>
                          <a:rPr lang="de-DE" sz="1400" i="1" dirty="0">
                            <a:latin typeface="Cambria Math" panose="02040503050406030204" pitchFamily="18" charset="0"/>
                          </a:rPr>
                        </m:ctrlPr>
                      </m:sSubPr>
                      <m:e>
                        <m:r>
                          <a:rPr lang="de-DE" sz="1400" i="1" dirty="0">
                            <a:latin typeface="Cambria Math" panose="02040503050406030204" pitchFamily="18" charset="0"/>
                          </a:rPr>
                          <m:t>𝑤</m:t>
                        </m:r>
                      </m:e>
                      <m:sub>
                        <m:r>
                          <a:rPr lang="de-DE" sz="1400" i="1" dirty="0">
                            <a:latin typeface="Cambria Math" panose="02040503050406030204" pitchFamily="18" charset="0"/>
                          </a:rPr>
                          <m:t>𝑔</m:t>
                        </m:r>
                      </m:sub>
                    </m:sSub>
                    <m:r>
                      <a:rPr lang="de-DE" sz="1400" i="1" dirty="0">
                        <a:latin typeface="Cambria Math" panose="02040503050406030204" pitchFamily="18" charset="0"/>
                      </a:rPr>
                      <m:t>=3, </m:t>
                    </m:r>
                    <m:sSub>
                      <m:sSubPr>
                        <m:ctrlPr>
                          <a:rPr lang="de-DE" sz="1400" i="1" dirty="0">
                            <a:latin typeface="Cambria Math" panose="02040503050406030204" pitchFamily="18" charset="0"/>
                          </a:rPr>
                        </m:ctrlPr>
                      </m:sSubPr>
                      <m:e>
                        <m:r>
                          <a:rPr lang="de-DE" sz="1400" i="1" dirty="0">
                            <a:latin typeface="Cambria Math" panose="02040503050406030204" pitchFamily="18" charset="0"/>
                          </a:rPr>
                          <m:t>𝑤</m:t>
                        </m:r>
                      </m:e>
                      <m:sub>
                        <m:r>
                          <a:rPr lang="de-DE" sz="1400" i="1" dirty="0">
                            <a:latin typeface="Cambria Math" panose="02040503050406030204" pitchFamily="18" charset="0"/>
                          </a:rPr>
                          <m:t>#</m:t>
                        </m:r>
                      </m:sub>
                    </m:sSub>
                    <m:r>
                      <a:rPr lang="de-DE" sz="1400" i="1" dirty="0">
                        <a:latin typeface="Cambria Math" panose="02040503050406030204" pitchFamily="18" charset="0"/>
                      </a:rPr>
                      <m:t>=1</m:t>
                    </m:r>
                  </m:oMath>
                </a14:m>
                <a:endParaRPr lang="en-GB" sz="1400" i="1" dirty="0"/>
              </a:p>
            </p:txBody>
          </p:sp>
        </mc:Choice>
        <mc:Fallback xmlns="">
          <p:sp>
            <p:nvSpPr>
              <p:cNvPr id="9" name="TextBox 8">
                <a:extLst>
                  <a:ext uri="{FF2B5EF4-FFF2-40B4-BE49-F238E27FC236}">
                    <a16:creationId xmlns:a16="http://schemas.microsoft.com/office/drawing/2014/main" id="{4472E4D7-0947-BE4F-8BCE-D5E219262765}"/>
                  </a:ext>
                </a:extLst>
              </p:cNvPr>
              <p:cNvSpPr txBox="1">
                <a:spLocks noRot="1" noChangeAspect="1" noMove="1" noResize="1" noEditPoints="1" noAdjustHandles="1" noChangeArrowheads="1" noChangeShapeType="1" noTextEdit="1"/>
              </p:cNvSpPr>
              <p:nvPr/>
            </p:nvSpPr>
            <p:spPr>
              <a:xfrm>
                <a:off x="4477855" y="6180752"/>
                <a:ext cx="3338798" cy="540725"/>
              </a:xfrm>
              <a:prstGeom prst="rect">
                <a:avLst/>
              </a:prstGeom>
              <a:blipFill>
                <a:blip r:embed="rId2"/>
                <a:stretch>
                  <a:fillRect t="-2326" b="-69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E2CB691-3774-EE41-8356-F056C347F768}"/>
                  </a:ext>
                </a:extLst>
              </p:cNvPr>
              <p:cNvSpPr txBox="1"/>
              <p:nvPr/>
            </p:nvSpPr>
            <p:spPr>
              <a:xfrm>
                <a:off x="7538433" y="3064870"/>
                <a:ext cx="1901033" cy="322909"/>
              </a:xfrm>
              <a:prstGeom prst="rect">
                <a:avLst/>
              </a:prstGeom>
              <a:noFill/>
            </p:spPr>
            <p:txBody>
              <a:bodyPr wrap="none" rtlCol="0">
                <a:spAutoFit/>
              </a:bodyPr>
              <a:lstStyle/>
              <a:p>
                <a:pPr algn="ctr"/>
                <a14:m>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𝑛</m:t>
                        </m:r>
                      </m:e>
                      <m:sub>
                        <m:r>
                          <a:rPr lang="de-DE" sz="1400" i="1" dirty="0">
                            <a:latin typeface="Cambria Math" panose="02040503050406030204" pitchFamily="18" charset="0"/>
                          </a:rPr>
                          <m:t>𝐽</m:t>
                        </m:r>
                      </m:sub>
                    </m:sSub>
                  </m:oMath>
                </a14:m>
                <a:r>
                  <a:rPr lang="en-GB" sz="1400" dirty="0"/>
                  <a:t> ranging from </a:t>
                </a:r>
                <a14:m>
                  <m:oMath xmlns:m="http://schemas.openxmlformats.org/officeDocument/2006/math">
                    <m:r>
                      <a:rPr lang="en-GB" sz="1400" i="1" dirty="0">
                        <a:latin typeface="Cambria Math" panose="02040503050406030204" pitchFamily="18" charset="0"/>
                      </a:rPr>
                      <m:t>2</m:t>
                    </m:r>
                  </m:oMath>
                </a14:m>
                <a:r>
                  <a:rPr lang="en-GB" sz="1400" dirty="0"/>
                  <a:t> to </a:t>
                </a:r>
                <a14:m>
                  <m:oMath xmlns:m="http://schemas.openxmlformats.org/officeDocument/2006/math">
                    <m:r>
                      <a:rPr lang="de-DE" sz="1400" i="1" dirty="0">
                        <a:latin typeface="Cambria Math" panose="02040503050406030204" pitchFamily="18" charset="0"/>
                      </a:rPr>
                      <m:t>11</m:t>
                    </m:r>
                  </m:oMath>
                </a14:m>
                <a:endParaRPr lang="en-GB" sz="1400" dirty="0"/>
              </a:p>
            </p:txBody>
          </p:sp>
        </mc:Choice>
        <mc:Fallback xmlns="">
          <p:sp>
            <p:nvSpPr>
              <p:cNvPr id="14" name="TextBox 13">
                <a:extLst>
                  <a:ext uri="{FF2B5EF4-FFF2-40B4-BE49-F238E27FC236}">
                    <a16:creationId xmlns:a16="http://schemas.microsoft.com/office/drawing/2014/main" id="{EE2CB691-3774-EE41-8356-F056C347F768}"/>
                  </a:ext>
                </a:extLst>
              </p:cNvPr>
              <p:cNvSpPr txBox="1">
                <a:spLocks noRot="1" noChangeAspect="1" noMove="1" noResize="1" noEditPoints="1" noAdjustHandles="1" noChangeArrowheads="1" noChangeShapeType="1" noTextEdit="1"/>
              </p:cNvSpPr>
              <p:nvPr/>
            </p:nvSpPr>
            <p:spPr>
              <a:xfrm>
                <a:off x="7538433" y="3064870"/>
                <a:ext cx="1901033" cy="322909"/>
              </a:xfrm>
              <a:prstGeom prst="rect">
                <a:avLst/>
              </a:prstGeom>
              <a:blipFill>
                <a:blip r:embed="rId3"/>
                <a:stretch>
                  <a:fillRect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E25C56F-CBB6-C842-AFAC-5D78C7AE9E69}"/>
                  </a:ext>
                </a:extLst>
              </p:cNvPr>
              <p:cNvSpPr txBox="1"/>
              <p:nvPr/>
            </p:nvSpPr>
            <p:spPr>
              <a:xfrm>
                <a:off x="7563248" y="5725578"/>
                <a:ext cx="1851404" cy="307777"/>
              </a:xfrm>
              <a:prstGeom prst="rect">
                <a:avLst/>
              </a:prstGeom>
              <a:noFill/>
            </p:spPr>
            <p:txBody>
              <a:bodyPr wrap="none" rtlCol="0">
                <a:spAutoFit/>
              </a:bodyPr>
              <a:lstStyle/>
              <a:p>
                <a:pPr algn="ctr"/>
                <a14:m>
                  <m:oMath xmlns:m="http://schemas.openxmlformats.org/officeDocument/2006/math">
                    <m:sSub>
                      <m:sSubPr>
                        <m:ctrlPr>
                          <a:rPr lang="de-DE" sz="1400" i="1" dirty="0">
                            <a:latin typeface="Cambria Math" panose="02040503050406030204" pitchFamily="18" charset="0"/>
                          </a:rPr>
                        </m:ctrlPr>
                      </m:sSubPr>
                      <m:e>
                        <m:r>
                          <a:rPr lang="de-DE" sz="1400" i="1" dirty="0">
                            <a:latin typeface="Cambria Math" panose="02040503050406030204" pitchFamily="18" charset="0"/>
                          </a:rPr>
                          <m:t>𝑤</m:t>
                        </m:r>
                      </m:e>
                      <m:sub>
                        <m:r>
                          <a:rPr lang="de-DE" sz="1400" i="1" dirty="0">
                            <a:latin typeface="Cambria Math" panose="02040503050406030204" pitchFamily="18" charset="0"/>
                          </a:rPr>
                          <m:t>#</m:t>
                        </m:r>
                      </m:sub>
                    </m:sSub>
                  </m:oMath>
                </a14:m>
                <a:r>
                  <a:rPr lang="en-GB" sz="1400" dirty="0"/>
                  <a:t> ranging from </a:t>
                </a:r>
                <a14:m>
                  <m:oMath xmlns:m="http://schemas.openxmlformats.org/officeDocument/2006/math">
                    <m:r>
                      <a:rPr lang="de-DE" sz="1400" i="1" dirty="0">
                        <a:latin typeface="Cambria Math" panose="02040503050406030204" pitchFamily="18" charset="0"/>
                      </a:rPr>
                      <m:t>0</m:t>
                    </m:r>
                  </m:oMath>
                </a14:m>
                <a:r>
                  <a:rPr lang="en-GB" sz="1400" dirty="0"/>
                  <a:t> to </a:t>
                </a:r>
                <a14:m>
                  <m:oMath xmlns:m="http://schemas.openxmlformats.org/officeDocument/2006/math">
                    <m:r>
                      <a:rPr lang="de-DE" sz="1400" i="1" dirty="0">
                        <a:latin typeface="Cambria Math" panose="02040503050406030204" pitchFamily="18" charset="0"/>
                      </a:rPr>
                      <m:t>9</m:t>
                    </m:r>
                  </m:oMath>
                </a14:m>
                <a:endParaRPr lang="en-GB" sz="1400" dirty="0"/>
              </a:p>
            </p:txBody>
          </p:sp>
        </mc:Choice>
        <mc:Fallback xmlns="">
          <p:sp>
            <p:nvSpPr>
              <p:cNvPr id="15" name="TextBox 14">
                <a:extLst>
                  <a:ext uri="{FF2B5EF4-FFF2-40B4-BE49-F238E27FC236}">
                    <a16:creationId xmlns:a16="http://schemas.microsoft.com/office/drawing/2014/main" id="{1E25C56F-CBB6-C842-AFAC-5D78C7AE9E69}"/>
                  </a:ext>
                </a:extLst>
              </p:cNvPr>
              <p:cNvSpPr txBox="1">
                <a:spLocks noRot="1" noChangeAspect="1" noMove="1" noResize="1" noEditPoints="1" noAdjustHandles="1" noChangeArrowheads="1" noChangeShapeType="1" noTextEdit="1"/>
              </p:cNvSpPr>
              <p:nvPr/>
            </p:nvSpPr>
            <p:spPr>
              <a:xfrm>
                <a:off x="7563248" y="5725578"/>
                <a:ext cx="1851404" cy="307777"/>
              </a:xfrm>
              <a:prstGeom prst="rect">
                <a:avLst/>
              </a:prstGeom>
              <a:blipFill>
                <a:blip r:embed="rId4"/>
                <a:stretch>
                  <a:fillRect t="-4000"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F52558C-A97A-3A4C-916B-454E02A9C131}"/>
                  </a:ext>
                </a:extLst>
              </p:cNvPr>
              <p:cNvSpPr txBox="1"/>
              <p:nvPr/>
            </p:nvSpPr>
            <p:spPr>
              <a:xfrm>
                <a:off x="2990584" y="5725577"/>
                <a:ext cx="1944700" cy="325282"/>
              </a:xfrm>
              <a:prstGeom prst="rect">
                <a:avLst/>
              </a:prstGeom>
              <a:noFill/>
            </p:spPr>
            <p:txBody>
              <a:bodyPr wrap="none" rtlCol="0">
                <a:spAutoFit/>
              </a:bodyPr>
              <a:lstStyle/>
              <a:p>
                <a:pPr algn="ctr"/>
                <a14:m>
                  <m:oMath xmlns:m="http://schemas.openxmlformats.org/officeDocument/2006/math">
                    <m:sSub>
                      <m:sSubPr>
                        <m:ctrlPr>
                          <a:rPr lang="de-DE" sz="1400" i="1" dirty="0">
                            <a:latin typeface="Cambria Math" panose="02040503050406030204" pitchFamily="18" charset="0"/>
                          </a:rPr>
                        </m:ctrlPr>
                      </m:sSubPr>
                      <m:e>
                        <m:r>
                          <a:rPr lang="de-DE" sz="1400" i="1" dirty="0">
                            <a:latin typeface="Cambria Math" panose="02040503050406030204" pitchFamily="18" charset="0"/>
                          </a:rPr>
                          <m:t>𝑤</m:t>
                        </m:r>
                      </m:e>
                      <m:sub>
                        <m:r>
                          <a:rPr lang="de-DE" sz="1400" i="1" dirty="0">
                            <a:latin typeface="Cambria Math" panose="02040503050406030204" pitchFamily="18" charset="0"/>
                          </a:rPr>
                          <m:t>𝑔</m:t>
                        </m:r>
                      </m:sub>
                    </m:sSub>
                  </m:oMath>
                </a14:m>
                <a:r>
                  <a:rPr lang="en-GB" sz="1400" dirty="0"/>
                  <a:t> ranging from </a:t>
                </a:r>
                <a14:m>
                  <m:oMath xmlns:m="http://schemas.openxmlformats.org/officeDocument/2006/math">
                    <m:r>
                      <a:rPr lang="de-DE" sz="1400" i="1" dirty="0">
                        <a:latin typeface="Cambria Math" panose="02040503050406030204" pitchFamily="18" charset="0"/>
                      </a:rPr>
                      <m:t>2</m:t>
                    </m:r>
                  </m:oMath>
                </a14:m>
                <a:r>
                  <a:rPr lang="en-GB" sz="1400" dirty="0"/>
                  <a:t> to </a:t>
                </a:r>
                <a14:m>
                  <m:oMath xmlns:m="http://schemas.openxmlformats.org/officeDocument/2006/math">
                    <m:r>
                      <a:rPr lang="de-DE" sz="1400" i="1" dirty="0">
                        <a:latin typeface="Cambria Math" panose="02040503050406030204" pitchFamily="18" charset="0"/>
                      </a:rPr>
                      <m:t>11</m:t>
                    </m:r>
                  </m:oMath>
                </a14:m>
                <a:endParaRPr lang="en-GB" sz="1400" dirty="0"/>
              </a:p>
            </p:txBody>
          </p:sp>
        </mc:Choice>
        <mc:Fallback xmlns="">
          <p:sp>
            <p:nvSpPr>
              <p:cNvPr id="16" name="TextBox 15">
                <a:extLst>
                  <a:ext uri="{FF2B5EF4-FFF2-40B4-BE49-F238E27FC236}">
                    <a16:creationId xmlns:a16="http://schemas.microsoft.com/office/drawing/2014/main" id="{9F52558C-A97A-3A4C-916B-454E02A9C131}"/>
                  </a:ext>
                </a:extLst>
              </p:cNvPr>
              <p:cNvSpPr txBox="1">
                <a:spLocks noRot="1" noChangeAspect="1" noMove="1" noResize="1" noEditPoints="1" noAdjustHandles="1" noChangeArrowheads="1" noChangeShapeType="1" noTextEdit="1"/>
              </p:cNvSpPr>
              <p:nvPr/>
            </p:nvSpPr>
            <p:spPr>
              <a:xfrm>
                <a:off x="2990584" y="5725577"/>
                <a:ext cx="1944700" cy="325282"/>
              </a:xfrm>
              <a:prstGeom prst="rect">
                <a:avLst/>
              </a:prstGeom>
              <a:blipFill>
                <a:blip r:embed="rId5"/>
                <a:stretch>
                  <a:fillRect t="-3846" b="-15385"/>
                </a:stretch>
              </a:blipFill>
            </p:spPr>
            <p:txBody>
              <a:bodyPr/>
              <a:lstStyle/>
              <a:p>
                <a:r>
                  <a:rPr lang="en-GB">
                    <a:noFill/>
                  </a:rPr>
                  <a:t> </a:t>
                </a:r>
              </a:p>
            </p:txBody>
          </p:sp>
        </mc:Fallback>
      </mc:AlternateContent>
      <p:pic>
        <p:nvPicPr>
          <p:cNvPr id="18" name="Picture 17">
            <a:extLst>
              <a:ext uri="{FF2B5EF4-FFF2-40B4-BE49-F238E27FC236}">
                <a16:creationId xmlns:a16="http://schemas.microsoft.com/office/drawing/2014/main" id="{0BEAB7FD-7025-A443-99CD-BD2FF9BDC9AB}"/>
              </a:ext>
            </a:extLst>
          </p:cNvPr>
          <p:cNvPicPr>
            <a:picLocks noChangeAspect="1"/>
          </p:cNvPicPr>
          <p:nvPr/>
        </p:nvPicPr>
        <p:blipFill>
          <a:blip r:embed="rId6"/>
          <a:stretch>
            <a:fillRect/>
          </a:stretch>
        </p:blipFill>
        <p:spPr>
          <a:xfrm>
            <a:off x="2261509" y="3565577"/>
            <a:ext cx="3402857" cy="2160000"/>
          </a:xfrm>
          <a:prstGeom prst="rect">
            <a:avLst/>
          </a:prstGeom>
        </p:spPr>
      </p:pic>
      <p:pic>
        <p:nvPicPr>
          <p:cNvPr id="20" name="Picture 19">
            <a:extLst>
              <a:ext uri="{FF2B5EF4-FFF2-40B4-BE49-F238E27FC236}">
                <a16:creationId xmlns:a16="http://schemas.microsoft.com/office/drawing/2014/main" id="{D3B4302A-B133-6842-BB2D-85650ACA488F}"/>
              </a:ext>
            </a:extLst>
          </p:cNvPr>
          <p:cNvPicPr>
            <a:picLocks noChangeAspect="1"/>
          </p:cNvPicPr>
          <p:nvPr/>
        </p:nvPicPr>
        <p:blipFill>
          <a:blip r:embed="rId7"/>
          <a:stretch>
            <a:fillRect/>
          </a:stretch>
        </p:blipFill>
        <p:spPr>
          <a:xfrm>
            <a:off x="6787522" y="904869"/>
            <a:ext cx="3402857" cy="2160000"/>
          </a:xfrm>
          <a:prstGeom prst="rect">
            <a:avLst/>
          </a:prstGeom>
        </p:spPr>
      </p:pic>
      <p:pic>
        <p:nvPicPr>
          <p:cNvPr id="22" name="Picture 21">
            <a:extLst>
              <a:ext uri="{FF2B5EF4-FFF2-40B4-BE49-F238E27FC236}">
                <a16:creationId xmlns:a16="http://schemas.microsoft.com/office/drawing/2014/main" id="{CC07C8AF-FABF-D642-AC3A-C35C5BF33F39}"/>
              </a:ext>
            </a:extLst>
          </p:cNvPr>
          <p:cNvPicPr>
            <a:picLocks noChangeAspect="1"/>
          </p:cNvPicPr>
          <p:nvPr/>
        </p:nvPicPr>
        <p:blipFill>
          <a:blip r:embed="rId8"/>
          <a:stretch>
            <a:fillRect/>
          </a:stretch>
        </p:blipFill>
        <p:spPr>
          <a:xfrm>
            <a:off x="2261508" y="904869"/>
            <a:ext cx="3402857" cy="2160000"/>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19381E3-7546-CD48-9C00-74792C2FD5F6}"/>
                  </a:ext>
                </a:extLst>
              </p:cNvPr>
              <p:cNvSpPr txBox="1"/>
              <p:nvPr/>
            </p:nvSpPr>
            <p:spPr>
              <a:xfrm>
                <a:off x="2943457" y="3064870"/>
                <a:ext cx="2038955" cy="307777"/>
              </a:xfrm>
              <a:prstGeom prst="rect">
                <a:avLst/>
              </a:prstGeom>
              <a:noFill/>
            </p:spPr>
            <p:txBody>
              <a:bodyPr wrap="none" rtlCol="0">
                <a:spAutoFit/>
              </a:bodyPr>
              <a:lstStyle/>
              <a:p>
                <a:pPr algn="ctr"/>
                <a14:m>
                  <m:oMath xmlns:m="http://schemas.openxmlformats.org/officeDocument/2006/math">
                    <m:r>
                      <a:rPr lang="en-GB" sz="1400" i="1" dirty="0">
                        <a:latin typeface="Cambria Math" panose="02040503050406030204" pitchFamily="18" charset="0"/>
                      </a:rPr>
                      <m:t>𝑛</m:t>
                    </m:r>
                  </m:oMath>
                </a14:m>
                <a:r>
                  <a:rPr lang="en-GB" sz="1400" dirty="0"/>
                  <a:t> ranging from </a:t>
                </a:r>
                <a14:m>
                  <m:oMath xmlns:m="http://schemas.openxmlformats.org/officeDocument/2006/math">
                    <m:r>
                      <a:rPr lang="en-GB" sz="1400" i="1" dirty="0">
                        <a:latin typeface="Cambria Math" panose="02040503050406030204" pitchFamily="18" charset="0"/>
                      </a:rPr>
                      <m:t>2</m:t>
                    </m:r>
                  </m:oMath>
                </a14:m>
                <a:r>
                  <a:rPr lang="en-GB" sz="1400" dirty="0"/>
                  <a:t> to </a:t>
                </a:r>
                <a14:m>
                  <m:oMath xmlns:m="http://schemas.openxmlformats.org/officeDocument/2006/math">
                    <m:r>
                      <a:rPr lang="en-GB" sz="1400" i="1" dirty="0">
                        <a:latin typeface="Cambria Math" panose="02040503050406030204" pitchFamily="18" charset="0"/>
                      </a:rPr>
                      <m:t>1000</m:t>
                    </m:r>
                  </m:oMath>
                </a14:m>
                <a:endParaRPr lang="en-GB" sz="1400" dirty="0"/>
              </a:p>
            </p:txBody>
          </p:sp>
        </mc:Choice>
        <mc:Fallback xmlns="">
          <p:sp>
            <p:nvSpPr>
              <p:cNvPr id="23" name="TextBox 22">
                <a:extLst>
                  <a:ext uri="{FF2B5EF4-FFF2-40B4-BE49-F238E27FC236}">
                    <a16:creationId xmlns:a16="http://schemas.microsoft.com/office/drawing/2014/main" id="{E19381E3-7546-CD48-9C00-74792C2FD5F6}"/>
                  </a:ext>
                </a:extLst>
              </p:cNvPr>
              <p:cNvSpPr txBox="1">
                <a:spLocks noRot="1" noChangeAspect="1" noMove="1" noResize="1" noEditPoints="1" noAdjustHandles="1" noChangeArrowheads="1" noChangeShapeType="1" noTextEdit="1"/>
              </p:cNvSpPr>
              <p:nvPr/>
            </p:nvSpPr>
            <p:spPr>
              <a:xfrm>
                <a:off x="2943457" y="3064870"/>
                <a:ext cx="2038955" cy="307777"/>
              </a:xfrm>
              <a:prstGeom prst="rect">
                <a:avLst/>
              </a:prstGeom>
              <a:blipFill>
                <a:blip r:embed="rId9"/>
                <a:stretch>
                  <a:fillRect b="-15385"/>
                </a:stretch>
              </a:blipFill>
            </p:spPr>
            <p:txBody>
              <a:bodyPr/>
              <a:lstStyle/>
              <a:p>
                <a:r>
                  <a:rPr lang="en-GB">
                    <a:noFill/>
                  </a:rPr>
                  <a:t> </a:t>
                </a:r>
              </a:p>
            </p:txBody>
          </p:sp>
        </mc:Fallback>
      </mc:AlternateContent>
      <p:pic>
        <p:nvPicPr>
          <p:cNvPr id="25" name="Picture 24">
            <a:extLst>
              <a:ext uri="{FF2B5EF4-FFF2-40B4-BE49-F238E27FC236}">
                <a16:creationId xmlns:a16="http://schemas.microsoft.com/office/drawing/2014/main" id="{97EE4D10-D439-FA45-9458-233D70BE83E6}"/>
              </a:ext>
            </a:extLst>
          </p:cNvPr>
          <p:cNvPicPr>
            <a:picLocks noChangeAspect="1"/>
          </p:cNvPicPr>
          <p:nvPr/>
        </p:nvPicPr>
        <p:blipFill>
          <a:blip r:embed="rId10"/>
          <a:stretch>
            <a:fillRect/>
          </a:stretch>
        </p:blipFill>
        <p:spPr>
          <a:xfrm>
            <a:off x="6787522" y="3565577"/>
            <a:ext cx="3402857" cy="2160000"/>
          </a:xfrm>
          <a:prstGeom prst="rect">
            <a:avLst/>
          </a:prstGeom>
        </p:spPr>
      </p:pic>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E347C27D-4B76-B34B-80C2-F6F3ED447523}"/>
                  </a:ext>
                </a:extLst>
              </p:cNvPr>
              <p:cNvSpPr/>
              <p:nvPr/>
            </p:nvSpPr>
            <p:spPr>
              <a:xfrm>
                <a:off x="4820961" y="318561"/>
                <a:ext cx="2995692" cy="408510"/>
              </a:xfrm>
              <a:prstGeom prst="rect">
                <a:avLst/>
              </a:prstGeom>
            </p:spPr>
            <p:txBody>
              <a:bodyPr wrap="none">
                <a:spAutoFit/>
              </a:bodyPr>
              <a:lstStyle/>
              <a:p>
                <a14:m>
                  <m:oMath xmlns:m="http://schemas.openxmlformats.org/officeDocument/2006/math">
                    <m:r>
                      <a:rPr lang="de-DE"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a14:m>
                <a:r>
                  <a:rPr lang="en-GB" dirty="0"/>
                  <a:t> </a:t>
                </a:r>
              </a:p>
            </p:txBody>
          </p:sp>
        </mc:Choice>
        <mc:Fallback xmlns="">
          <p:sp>
            <p:nvSpPr>
              <p:cNvPr id="26" name="Rectangle 25">
                <a:extLst>
                  <a:ext uri="{FF2B5EF4-FFF2-40B4-BE49-F238E27FC236}">
                    <a16:creationId xmlns:a16="http://schemas.microsoft.com/office/drawing/2014/main" id="{E347C27D-4B76-B34B-80C2-F6F3ED447523}"/>
                  </a:ext>
                </a:extLst>
              </p:cNvPr>
              <p:cNvSpPr>
                <a:spLocks noRot="1" noChangeAspect="1" noMove="1" noResize="1" noEditPoints="1" noAdjustHandles="1" noChangeArrowheads="1" noChangeShapeType="1" noTextEdit="1"/>
              </p:cNvSpPr>
              <p:nvPr/>
            </p:nvSpPr>
            <p:spPr>
              <a:xfrm>
                <a:off x="4820961" y="318561"/>
                <a:ext cx="2995692" cy="408510"/>
              </a:xfrm>
              <a:prstGeom prst="rect">
                <a:avLst/>
              </a:prstGeom>
              <a:blipFill>
                <a:blip r:embed="rId11"/>
                <a:stretch>
                  <a:fillRect b="-9091"/>
                </a:stretch>
              </a:blipFill>
            </p:spPr>
            <p:txBody>
              <a:bodyPr/>
              <a:lstStyle/>
              <a:p>
                <a:r>
                  <a:rPr lang="en-GB">
                    <a:noFill/>
                  </a:rPr>
                  <a:t> </a:t>
                </a:r>
              </a:p>
            </p:txBody>
          </p:sp>
        </mc:Fallback>
      </mc:AlternateContent>
    </p:spTree>
    <p:extLst>
      <p:ext uri="{BB962C8B-B14F-4D97-AF65-F5344CB8AC3E}">
        <p14:creationId xmlns:p14="http://schemas.microsoft.com/office/powerpoint/2010/main" val="24302645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D5608-8797-1847-A37E-D4212F543172}"/>
              </a:ext>
            </a:extLst>
          </p:cNvPr>
          <p:cNvSpPr>
            <a:spLocks noGrp="1"/>
          </p:cNvSpPr>
          <p:nvPr>
            <p:ph type="title"/>
          </p:nvPr>
        </p:nvSpPr>
        <p:spPr/>
        <p:txBody>
          <a:bodyPr/>
          <a:lstStyle/>
          <a:p>
            <a:r>
              <a:rPr lang="en-GB" dirty="0"/>
              <a:t>Changing Inputs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154E6B-580E-8941-A8B6-FEA71D5CA192}"/>
                  </a:ext>
                </a:extLst>
              </p:cNvPr>
              <p:cNvSpPr>
                <a:spLocks noGrp="1"/>
              </p:cNvSpPr>
              <p:nvPr>
                <p:ph idx="1"/>
              </p:nvPr>
            </p:nvSpPr>
            <p:spPr>
              <a:xfrm>
                <a:off x="359625" y="1666902"/>
                <a:ext cx="6451556" cy="4236435"/>
              </a:xfrm>
            </p:spPr>
            <p:txBody>
              <a:bodyPr>
                <a:normAutofit/>
              </a:bodyPr>
              <a:lstStyle/>
              <a:p>
                <a:r>
                  <a:rPr lang="en-GB" dirty="0"/>
                  <a:t>Known as </a:t>
                </a:r>
                <a:r>
                  <a:rPr lang="en-GB" dirty="0">
                    <a:solidFill>
                      <a:schemeClr val="accent1"/>
                    </a:solidFill>
                  </a:rPr>
                  <a:t>adaptive inference</a:t>
                </a:r>
              </a:p>
              <a:p>
                <a:pPr lvl="1"/>
                <a:r>
                  <a:rPr lang="en-GB" dirty="0"/>
                  <a:t>Goal: do not start from scratch</a:t>
                </a:r>
              </a:p>
              <a:p>
                <a:r>
                  <a:rPr lang="en-GB" dirty="0"/>
                  <a:t>New queries </a:t>
                </a:r>
                <a14:m>
                  <m:oMath xmlns:m="http://schemas.openxmlformats.org/officeDocument/2006/math">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Sup>
                              <m:sSubSupPr>
                                <m:ctrlPr>
                                  <a:rPr lang="en-GB" b="1" i="1" smtClean="0">
                                    <a:latin typeface="Cambria Math" panose="02040503050406030204" pitchFamily="18" charset="0"/>
                                  </a:rPr>
                                </m:ctrlPr>
                              </m:sSubSupPr>
                              <m:e>
                                <m:r>
                                  <a:rPr lang="en-GB" b="1" i="1">
                                    <a:latin typeface="Cambria Math" panose="02040503050406030204" pitchFamily="18" charset="0"/>
                                  </a:rPr>
                                  <m:t>𝑸</m:t>
                                </m:r>
                              </m:e>
                              <m:sub>
                                <m:r>
                                  <a:rPr lang="en-GB" i="1">
                                    <a:latin typeface="Cambria Math" panose="02040503050406030204" pitchFamily="18" charset="0"/>
                                  </a:rPr>
                                  <m:t>𝑖</m:t>
                                </m:r>
                              </m:sub>
                              <m:sup>
                                <m:r>
                                  <a:rPr lang="en-GB" b="0" i="1" smtClean="0">
                                    <a:latin typeface="Cambria Math" panose="02040503050406030204" pitchFamily="18" charset="0"/>
                                  </a:rPr>
                                  <m:t>′</m:t>
                                </m:r>
                              </m:sup>
                            </m:sSubSup>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𝑚</m:t>
                        </m:r>
                      </m:sup>
                    </m:sSubSup>
                  </m:oMath>
                </a14:m>
                <a:endParaRPr lang="en-GB" dirty="0"/>
              </a:p>
              <a:p>
                <a:pPr lvl="1"/>
                <a:r>
                  <a:rPr lang="en-GB" dirty="0"/>
                  <a:t>Restart query answering step: Answer queries in </a:t>
                </a:r>
                <a14:m>
                  <m:oMath xmlns:m="http://schemas.openxmlformats.org/officeDocument/2006/math">
                    <m:r>
                      <a:rPr lang="en-GB" i="1" smtClean="0">
                        <a:latin typeface="Cambria Math" panose="02040503050406030204" pitchFamily="18" charset="0"/>
                      </a:rPr>
                      <m:t>𝐽</m:t>
                    </m:r>
                  </m:oMath>
                </a14:m>
                <a:endParaRPr lang="en-GB" dirty="0"/>
              </a:p>
              <a:p>
                <a:pPr lvl="2"/>
                <a:r>
                  <a:rPr lang="en-GB" dirty="0"/>
                  <a:t>JLT supports </a:t>
                </a:r>
                <a:r>
                  <a:rPr lang="en-GB" i="1" dirty="0"/>
                  <a:t>online</a:t>
                </a:r>
                <a:r>
                  <a:rPr lang="en-GB" dirty="0"/>
                  <a:t> query answering</a:t>
                </a:r>
              </a:p>
              <a:p>
                <a:pPr lvl="3"/>
                <a:r>
                  <a:rPr lang="en-GB" dirty="0"/>
                  <a:t>Queries not known beforehand ➝ Stream of queries</a:t>
                </a:r>
              </a:p>
              <a:p>
                <a:r>
                  <a:rPr lang="en-GB" dirty="0"/>
                  <a:t>Changed evidence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r>
                          <a:rPr lang="en-GB" b="0" i="1" smtClean="0">
                            <a:latin typeface="Cambria Math" panose="02040503050406030204" pitchFamily="18" charset="0"/>
                          </a:rPr>
                          <m:t>′</m:t>
                        </m:r>
                      </m:sup>
                    </m:sSup>
                  </m:oMath>
                </a14:m>
                <a:endParaRPr lang="en-GB" dirty="0"/>
              </a:p>
              <a:p>
                <a:pPr lvl="1"/>
                <a:r>
                  <a:rPr lang="en-GB" dirty="0"/>
                  <a:t>Restart with evidence handling: take original local models, handle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r>
                          <a:rPr lang="en-GB" i="1">
                            <a:latin typeface="Cambria Math" panose="02040503050406030204" pitchFamily="18" charset="0"/>
                          </a:rPr>
                          <m:t>′</m:t>
                        </m:r>
                      </m:sup>
                    </m:sSup>
                  </m:oMath>
                </a14:m>
                <a:r>
                  <a:rPr lang="en-GB" dirty="0"/>
                  <a:t>, pass messages, answer queries</a:t>
                </a:r>
              </a:p>
              <a:p>
                <a:r>
                  <a:rPr lang="en-GB" dirty="0"/>
                  <a:t>Changed model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𝐺</m:t>
                        </m:r>
                      </m:e>
                      <m:sup>
                        <m:r>
                          <a:rPr lang="en-GB" b="0" i="1" smtClean="0">
                            <a:latin typeface="Cambria Math" panose="02040503050406030204" pitchFamily="18" charset="0"/>
                          </a:rPr>
                          <m:t>′</m:t>
                        </m:r>
                      </m:sup>
                    </m:sSup>
                  </m:oMath>
                </a14:m>
                <a:endParaRPr lang="en-GB" dirty="0"/>
              </a:p>
              <a:p>
                <a:pPr lvl="1"/>
                <a:r>
                  <a:rPr lang="en-GB" dirty="0"/>
                  <a:t>Restart at beginning: Build new </a:t>
                </a:r>
                <a:br>
                  <a:rPr lang="en-GB" dirty="0"/>
                </a:br>
                <a:r>
                  <a:rPr lang="en-GB" dirty="0"/>
                  <a:t>FO jtree, ...</a:t>
                </a:r>
              </a:p>
            </p:txBody>
          </p:sp>
        </mc:Choice>
        <mc:Fallback xmlns="">
          <p:sp>
            <p:nvSpPr>
              <p:cNvPr id="3" name="Content Placeholder 2">
                <a:extLst>
                  <a:ext uri="{FF2B5EF4-FFF2-40B4-BE49-F238E27FC236}">
                    <a16:creationId xmlns:a16="http://schemas.microsoft.com/office/drawing/2014/main" id="{56154E6B-580E-8941-A8B6-FEA71D5CA192}"/>
                  </a:ext>
                </a:extLst>
              </p:cNvPr>
              <p:cNvSpPr>
                <a:spLocks noGrp="1" noRot="1" noChangeAspect="1" noMove="1" noResize="1" noEditPoints="1" noAdjustHandles="1" noChangeArrowheads="1" noChangeShapeType="1" noTextEdit="1"/>
              </p:cNvSpPr>
              <p:nvPr>
                <p:ph idx="1"/>
              </p:nvPr>
            </p:nvSpPr>
            <p:spPr>
              <a:xfrm>
                <a:off x="359625" y="1666902"/>
                <a:ext cx="6451556" cy="4236435"/>
              </a:xfrm>
              <a:blipFill>
                <a:blip r:embed="rId2"/>
                <a:stretch>
                  <a:fillRect l="-2554" t="-2687" b="-3284"/>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6AA660F4-DFE7-124F-8E20-1D231FAF8637}"/>
              </a:ext>
            </a:extLst>
          </p:cNvPr>
          <p:cNvSpPr>
            <a:spLocks noGrp="1"/>
          </p:cNvSpPr>
          <p:nvPr>
            <p:ph type="dt" sz="half" idx="2"/>
          </p:nvPr>
        </p:nvSpPr>
        <p:spPr/>
        <p:txBody>
          <a:bodyPr/>
          <a:lstStyle/>
          <a:p>
            <a:r>
              <a:rPr lang="en-GB"/>
              <a:t>Exact Inference: LJT</a:t>
            </a:r>
            <a:endParaRPr lang="en-GB" dirty="0"/>
          </a:p>
        </p:txBody>
      </p:sp>
      <p:sp>
        <p:nvSpPr>
          <p:cNvPr id="5" name="Footer Placeholder 4">
            <a:extLst>
              <a:ext uri="{FF2B5EF4-FFF2-40B4-BE49-F238E27FC236}">
                <a16:creationId xmlns:a16="http://schemas.microsoft.com/office/drawing/2014/main" id="{EE98B822-4AD5-C148-8F5F-9574F762ACAA}"/>
              </a:ext>
            </a:extLst>
          </p:cNvPr>
          <p:cNvSpPr>
            <a:spLocks noGrp="1"/>
          </p:cNvSpPr>
          <p:nvPr>
            <p:ph type="ftr" sz="quarter" idx="3"/>
          </p:nvPr>
        </p:nvSpPr>
        <p:spPr/>
        <p:txBody>
          <a:bodyPr/>
          <a:lstStyle/>
          <a:p>
            <a:r>
              <a:rPr lang="en-GB"/>
              <a:t>T. Braun - StaRAI</a:t>
            </a:r>
            <a:endParaRPr lang="en-GB" dirty="0"/>
          </a:p>
        </p:txBody>
      </p:sp>
      <p:sp>
        <p:nvSpPr>
          <p:cNvPr id="6" name="Slide Number Placeholder 5">
            <a:extLst>
              <a:ext uri="{FF2B5EF4-FFF2-40B4-BE49-F238E27FC236}">
                <a16:creationId xmlns:a16="http://schemas.microsoft.com/office/drawing/2014/main" id="{FC8EA303-7F71-D844-BBCD-1ED21CBC82A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81</a:t>
            </a:fld>
            <a:r>
              <a:rPr lang="en-GB" dirty="0"/>
              <a:t> </a:t>
            </a:r>
            <a:endParaRPr lang="en-GB" sz="1399" dirty="0"/>
          </a:p>
        </p:txBody>
      </p:sp>
      <p:grpSp>
        <p:nvGrpSpPr>
          <p:cNvPr id="144" name="Group 143">
            <a:extLst>
              <a:ext uri="{FF2B5EF4-FFF2-40B4-BE49-F238E27FC236}">
                <a16:creationId xmlns:a16="http://schemas.microsoft.com/office/drawing/2014/main" id="{B101D80F-2BB6-0745-BA0D-AD4348950B4B}"/>
              </a:ext>
            </a:extLst>
          </p:cNvPr>
          <p:cNvGrpSpPr/>
          <p:nvPr/>
        </p:nvGrpSpPr>
        <p:grpSpPr>
          <a:xfrm>
            <a:off x="5543362" y="4919668"/>
            <a:ext cx="6288313" cy="952521"/>
            <a:chOff x="5589344" y="1663629"/>
            <a:chExt cx="6288313" cy="952521"/>
          </a:xfrm>
        </p:grpSpPr>
        <p:cxnSp>
          <p:nvCxnSpPr>
            <p:cNvPr id="145" name="Straight Connector 144">
              <a:extLst>
                <a:ext uri="{FF2B5EF4-FFF2-40B4-BE49-F238E27FC236}">
                  <a16:creationId xmlns:a16="http://schemas.microsoft.com/office/drawing/2014/main" id="{4B2DAA06-248F-484B-81C4-8E1E8B2E3C11}"/>
                </a:ext>
              </a:extLst>
            </p:cNvPr>
            <p:cNvCxnSpPr>
              <a:cxnSpLocks/>
              <a:stCxn id="156" idx="3"/>
              <a:endCxn id="160"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9F91C72-16BA-BC48-A2E0-4C10CF1267C1}"/>
                </a:ext>
              </a:extLst>
            </p:cNvPr>
            <p:cNvCxnSpPr>
              <a:cxnSpLocks/>
              <a:stCxn id="160" idx="3"/>
              <a:endCxn id="158"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3B8CBDF2-4BD2-7D49-81AA-E08869AF6C87}"/>
                </a:ext>
              </a:extLst>
            </p:cNvPr>
            <p:cNvGrpSpPr/>
            <p:nvPr/>
          </p:nvGrpSpPr>
          <p:grpSpPr>
            <a:xfrm>
              <a:off x="7893400" y="1663629"/>
              <a:ext cx="1631714" cy="871319"/>
              <a:chOff x="3627257" y="4890630"/>
              <a:chExt cx="1631714" cy="871319"/>
            </a:xfrm>
          </p:grpSpPr>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7C48D343-9C43-7444-A7C7-9078FE987B91}"/>
                      </a:ext>
                    </a:extLst>
                  </p:cNvPr>
                  <p:cNvSpPr txBox="1"/>
                  <p:nvPr/>
                </p:nvSpPr>
                <p:spPr>
                  <a:xfrm>
                    <a:off x="4329460"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lumMod val="60000"/>
                                      <a:lumOff val="40000"/>
                                    </a:schemeClr>
                                  </a:solidFill>
                                  <a:latin typeface="Cambria Math" panose="02040503050406030204" pitchFamily="18" charset="0"/>
                                </a:rPr>
                              </m:ctrlPr>
                            </m:sSubPr>
                            <m:e>
                              <m:r>
                                <a:rPr lang="de-DE" sz="1400" i="1">
                                  <a:solidFill>
                                    <a:schemeClr val="tx1">
                                      <a:lumMod val="60000"/>
                                      <a:lumOff val="40000"/>
                                    </a:schemeClr>
                                  </a:solidFill>
                                  <a:latin typeface="Cambria Math" charset="0"/>
                                </a:rPr>
                                <m:t>𝑔</m:t>
                              </m:r>
                            </m:e>
                            <m:sub>
                              <m:r>
                                <a:rPr lang="de-DE" sz="1400" i="1">
                                  <a:solidFill>
                                    <a:schemeClr val="tx1">
                                      <a:lumMod val="60000"/>
                                      <a:lumOff val="40000"/>
                                    </a:schemeClr>
                                  </a:solidFill>
                                  <a:latin typeface="Cambria Math" charset="0"/>
                                </a:rPr>
                                <m:t>2</m:t>
                              </m:r>
                            </m:sub>
                          </m:sSub>
                        </m:oMath>
                      </m:oMathPara>
                    </a14:m>
                    <a:endParaRPr lang="en-GB" sz="1400" dirty="0">
                      <a:solidFill>
                        <a:schemeClr val="tx1">
                          <a:lumMod val="60000"/>
                          <a:lumOff val="40000"/>
                        </a:schemeClr>
                      </a:solidFill>
                    </a:endParaRPr>
                  </a:p>
                </p:txBody>
              </p:sp>
            </mc:Choice>
            <mc:Fallback xmlns="">
              <p:sp>
                <p:nvSpPr>
                  <p:cNvPr id="159" name="TextBox 158">
                    <a:extLst>
                      <a:ext uri="{FF2B5EF4-FFF2-40B4-BE49-F238E27FC236}">
                        <a16:creationId xmlns:a16="http://schemas.microsoft.com/office/drawing/2014/main" id="{7C48D343-9C43-7444-A7C7-9078FE987B91}"/>
                      </a:ext>
                    </a:extLst>
                  </p:cNvPr>
                  <p:cNvSpPr txBox="1">
                    <a:spLocks noRot="1" noChangeAspect="1" noMove="1" noResize="1" noEditPoints="1" noAdjustHandles="1" noChangeArrowheads="1" noChangeShapeType="1" noTextEdit="1"/>
                  </p:cNvSpPr>
                  <p:nvPr/>
                </p:nvSpPr>
                <p:spPr>
                  <a:xfrm>
                    <a:off x="4329460" y="5546505"/>
                    <a:ext cx="227305" cy="215444"/>
                  </a:xfrm>
                  <a:prstGeom prst="rect">
                    <a:avLst/>
                  </a:prstGeom>
                  <a:blipFill>
                    <a:blip r:embed="rId3"/>
                    <a:stretch>
                      <a:fillRect l="-210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76CDB907-BE22-7042-9650-47B39674E5C4}"/>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148" name="Group 147">
              <a:extLst>
                <a:ext uri="{FF2B5EF4-FFF2-40B4-BE49-F238E27FC236}">
                  <a16:creationId xmlns:a16="http://schemas.microsoft.com/office/drawing/2014/main" id="{8764522F-AFCF-3F48-BF40-A64D71581D98}"/>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08F6ABB8-F7F7-1A4B-9D18-D99E8F318C9D}"/>
                      </a:ext>
                    </a:extLst>
                  </p:cNvPr>
                  <p:cNvSpPr txBox="1"/>
                  <p:nvPr/>
                </p:nvSpPr>
                <p:spPr>
                  <a:xfrm>
                    <a:off x="7744873"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7030A0"/>
                                  </a:solidFill>
                                  <a:latin typeface="Cambria Math" panose="02040503050406030204" pitchFamily="18" charset="0"/>
                                </a:rPr>
                              </m:ctrlPr>
                            </m:sSubPr>
                            <m:e>
                              <m:r>
                                <a:rPr lang="de-DE" sz="1400" i="1">
                                  <a:solidFill>
                                    <a:srgbClr val="7030A0"/>
                                  </a:solidFill>
                                  <a:latin typeface="Cambria Math" charset="0"/>
                                </a:rPr>
                                <m:t>𝑔</m:t>
                              </m:r>
                            </m:e>
                            <m:sub>
                              <m:r>
                                <a:rPr lang="de-DE" sz="1400" i="1">
                                  <a:solidFill>
                                    <a:srgbClr val="7030A0"/>
                                  </a:solidFill>
                                  <a:latin typeface="Cambria Math" charset="0"/>
                                </a:rPr>
                                <m:t>3</m:t>
                              </m:r>
                            </m:sub>
                          </m:sSub>
                        </m:oMath>
                      </m:oMathPara>
                    </a14:m>
                    <a:endParaRPr lang="en-GB" sz="1400" dirty="0">
                      <a:solidFill>
                        <a:srgbClr val="7030A0"/>
                      </a:solidFill>
                    </a:endParaRPr>
                  </a:p>
                </p:txBody>
              </p:sp>
            </mc:Choice>
            <mc:Fallback xmlns="">
              <p:sp>
                <p:nvSpPr>
                  <p:cNvPr id="157" name="TextBox 156">
                    <a:extLst>
                      <a:ext uri="{FF2B5EF4-FFF2-40B4-BE49-F238E27FC236}">
                        <a16:creationId xmlns:a16="http://schemas.microsoft.com/office/drawing/2014/main" id="{08F6ABB8-F7F7-1A4B-9D18-D99E8F318C9D}"/>
                      </a:ext>
                    </a:extLst>
                  </p:cNvPr>
                  <p:cNvSpPr txBox="1">
                    <a:spLocks noRot="1" noChangeAspect="1" noMove="1" noResize="1" noEditPoints="1" noAdjustHandles="1" noChangeArrowheads="1" noChangeShapeType="1" noTextEdit="1"/>
                  </p:cNvSpPr>
                  <p:nvPr/>
                </p:nvSpPr>
                <p:spPr>
                  <a:xfrm>
                    <a:off x="7744873" y="5546505"/>
                    <a:ext cx="227305" cy="215444"/>
                  </a:xfrm>
                  <a:prstGeom prst="rect">
                    <a:avLst/>
                  </a:prstGeom>
                  <a:blipFill>
                    <a:blip r:embed="rId6"/>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12E6D889-EAE9-E246-9B64-B2A32FBB48FB}"/>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7"/>
                    <a:stretch>
                      <a:fillRect/>
                    </a:stretch>
                  </a:blipFill>
                  <a:ln>
                    <a:solidFill>
                      <a:srgbClr val="7030A0"/>
                    </a:solidFill>
                  </a:ln>
                </p:spPr>
                <p:txBody>
                  <a:bodyPr/>
                  <a:lstStyle/>
                  <a:p>
                    <a:r>
                      <a:rPr lang="en-GB">
                        <a:noFill/>
                      </a:rPr>
                      <a:t> </a:t>
                    </a:r>
                  </a:p>
                </p:txBody>
              </p:sp>
            </mc:Fallback>
          </mc:AlternateContent>
        </p:grpSp>
        <p:grpSp>
          <p:nvGrpSpPr>
            <p:cNvPr id="149" name="Group 148">
              <a:extLst>
                <a:ext uri="{FF2B5EF4-FFF2-40B4-BE49-F238E27FC236}">
                  <a16:creationId xmlns:a16="http://schemas.microsoft.com/office/drawing/2014/main" id="{BE67410D-461E-A142-9852-8F89012F65B0}"/>
                </a:ext>
              </a:extLst>
            </p:cNvPr>
            <p:cNvGrpSpPr/>
            <p:nvPr/>
          </p:nvGrpSpPr>
          <p:grpSpPr>
            <a:xfrm>
              <a:off x="5589344" y="1663630"/>
              <a:ext cx="1532812" cy="871784"/>
              <a:chOff x="280471" y="4890630"/>
              <a:chExt cx="1532812" cy="871784"/>
            </a:xfrm>
          </p:grpSpPr>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66FE2709-D1A2-4147-B1D6-B327C9A52AD8}"/>
                      </a:ext>
                    </a:extLst>
                  </p:cNvPr>
                  <p:cNvSpPr txBox="1"/>
                  <p:nvPr/>
                </p:nvSpPr>
                <p:spPr>
                  <a:xfrm>
                    <a:off x="614410" y="5546970"/>
                    <a:ext cx="852798"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panose="02040503050406030204" pitchFamily="18" charset="0"/>
                                </a:rPr>
                                <m:t>𝑔</m:t>
                              </m:r>
                            </m:e>
                            <m:sub>
                              <m:r>
                                <a:rPr lang="de-DE" sz="1400" i="1">
                                  <a:solidFill>
                                    <a:schemeClr val="accent6"/>
                                  </a:solidFill>
                                  <a:latin typeface="Cambria Math" panose="02040503050406030204" pitchFamily="18" charset="0"/>
                                </a:rPr>
                                <m:t>0</m:t>
                              </m:r>
                            </m:sub>
                          </m:sSub>
                          <m:r>
                            <a:rPr lang="de-DE" sz="1400" i="1">
                              <a:solidFill>
                                <a:schemeClr val="accent6"/>
                              </a:solidFill>
                              <a:latin typeface="Cambria Math" panose="02040503050406030204" pitchFamily="18" charset="0"/>
                            </a:rPr>
                            <m:t>,</m:t>
                          </m:r>
                          <m:sSub>
                            <m:sSubPr>
                              <m:ctrlPr>
                                <a:rPr lang="de-DE" sz="1400" i="1" smtClean="0">
                                  <a:solidFill>
                                    <a:schemeClr val="accent6"/>
                                  </a:solidFill>
                                  <a:latin typeface="Cambria Math" panose="02040503050406030204" pitchFamily="18" charset="0"/>
                                </a:rPr>
                              </m:ctrlPr>
                            </m:sSubPr>
                            <m:e>
                              <m:r>
                                <a:rPr lang="de-DE" sz="1400" i="1">
                                  <a:solidFill>
                                    <a:schemeClr val="accent6"/>
                                  </a:solidFill>
                                  <a:latin typeface="Cambria Math" charset="0"/>
                                </a:rPr>
                                <m:t>𝑔</m:t>
                              </m:r>
                            </m:e>
                            <m:sub>
                              <m:r>
                                <a:rPr lang="de-DE" sz="1400" i="1">
                                  <a:solidFill>
                                    <a:schemeClr val="accent6"/>
                                  </a:solidFill>
                                  <a:latin typeface="Cambria Math" charset="0"/>
                                </a:rPr>
                                <m:t>1</m:t>
                              </m:r>
                            </m:sub>
                          </m:sSub>
                          <m:r>
                            <a:rPr lang="de-DE" sz="1400" b="0" i="1" smtClean="0">
                              <a:solidFill>
                                <a:schemeClr val="accent6"/>
                              </a:solidFill>
                              <a:latin typeface="Cambria Math" panose="02040503050406030204" pitchFamily="18" charset="0"/>
                            </a:rPr>
                            <m:t>,</m:t>
                          </m:r>
                          <m:sSub>
                            <m:sSubPr>
                              <m:ctrlPr>
                                <a:rPr lang="en-GB" sz="1400" i="1">
                                  <a:solidFill>
                                    <a:schemeClr val="tx1">
                                      <a:lumMod val="60000"/>
                                      <a:lumOff val="40000"/>
                                    </a:schemeClr>
                                  </a:solidFill>
                                  <a:latin typeface="Cambria Math" panose="02040503050406030204" pitchFamily="18" charset="0"/>
                                </a:rPr>
                              </m:ctrlPr>
                            </m:sSubPr>
                            <m:e>
                              <m:r>
                                <a:rPr lang="en-GB" sz="1400" i="1">
                                  <a:solidFill>
                                    <a:schemeClr val="tx1">
                                      <a:lumMod val="60000"/>
                                      <a:lumOff val="40000"/>
                                    </a:schemeClr>
                                  </a:solidFill>
                                  <a:latin typeface="Cambria Math" panose="02040503050406030204" pitchFamily="18" charset="0"/>
                                </a:rPr>
                                <m:t>𝑚</m:t>
                              </m:r>
                            </m:e>
                            <m:sub>
                              <m:r>
                                <a:rPr lang="en-GB"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accent6"/>
                      </a:solidFill>
                    </a:endParaRPr>
                  </a:p>
                </p:txBody>
              </p:sp>
            </mc:Choice>
            <mc:Fallback xmlns="">
              <p:sp>
                <p:nvSpPr>
                  <p:cNvPr id="155" name="TextBox 154">
                    <a:extLst>
                      <a:ext uri="{FF2B5EF4-FFF2-40B4-BE49-F238E27FC236}">
                        <a16:creationId xmlns:a16="http://schemas.microsoft.com/office/drawing/2014/main" id="{66FE2709-D1A2-4147-B1D6-B327C9A52AD8}"/>
                      </a:ext>
                    </a:extLst>
                  </p:cNvPr>
                  <p:cNvSpPr txBox="1">
                    <a:spLocks noRot="1" noChangeAspect="1" noMove="1" noResize="1" noEditPoints="1" noAdjustHandles="1" noChangeArrowheads="1" noChangeShapeType="1" noTextEdit="1"/>
                  </p:cNvSpPr>
                  <p:nvPr/>
                </p:nvSpPr>
                <p:spPr>
                  <a:xfrm>
                    <a:off x="614410" y="5546970"/>
                    <a:ext cx="852798" cy="215444"/>
                  </a:xfrm>
                  <a:prstGeom prst="rect">
                    <a:avLst/>
                  </a:prstGeom>
                  <a:blipFill>
                    <a:blip r:embed="rId8"/>
                    <a:stretch>
                      <a:fillRect l="-73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527BA908-F2D7-F347-9598-0116EF6CBF08}"/>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0" name="Rectangle 149">
                  <a:extLst>
                    <a:ext uri="{FF2B5EF4-FFF2-40B4-BE49-F238E27FC236}">
                      <a16:creationId xmlns:a16="http://schemas.microsoft.com/office/drawing/2014/main" id="{0FA99D2B-684B-6A4C-82BF-DA9B87BF0051}"/>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1" name="Rectangle 150">
                  <a:extLst>
                    <a:ext uri="{FF2B5EF4-FFF2-40B4-BE49-F238E27FC236}">
                      <a16:creationId xmlns:a16="http://schemas.microsoft.com/office/drawing/2014/main" id="{8DDDE307-08BC-8744-AEF1-D0E10D179047}"/>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charset="0"/>
                          </a:rPr>
                          <m:t>𝐸𝑝𝑖𝑑</m:t>
                        </m:r>
                      </m:oMath>
                    </m:oMathPara>
                  </a14:m>
                  <a:endParaRPr lang="de-DE"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𝑆𝑖𝑐𝑘</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oMath>
                    </m:oMathPara>
                  </a14:m>
                  <a:endParaRPr lang="de-DE"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0AE2511A-069C-EF41-956E-0D55E42C5F89}"/>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AE70EA42-B7B8-EF4E-8DCD-4BC2D03C2359}"/>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56F335FE-269A-124E-ACCB-A5F51BE70508}"/>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08C40CA9-528D-A84E-B780-9BAE8DD53AD1}"/>
                  </a:ext>
                </a:extLst>
              </p:cNvPr>
              <p:cNvSpPr txBox="1"/>
              <p:nvPr/>
            </p:nvSpPr>
            <p:spPr>
              <a:xfrm>
                <a:off x="7732185" y="2458755"/>
                <a:ext cx="4354462" cy="1510029"/>
              </a:xfrm>
              <a:prstGeom prst="rect">
                <a:avLst/>
              </a:prstGeom>
              <a:noFill/>
            </p:spPr>
            <p:txBody>
              <a:bodyPr wrap="none" rtlCol="0">
                <a:spAutoFit/>
              </a:bodyPr>
              <a:lstStyle/>
              <a:p>
                <a:pPr algn="ctr"/>
                <a:r>
                  <a:rPr lang="en-GB" sz="1798" dirty="0"/>
                  <a:t>Evidence: </a:t>
                </a: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𝑠𝑖𝑐𝑘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𝑒𝑣𝑒</m:t>
                          </m:r>
                        </m:e>
                      </m:d>
                    </m:oMath>
                  </m:oMathPara>
                </a14:m>
                <a:endParaRPr lang="en-GB" sz="1798" dirty="0"/>
              </a:p>
              <a:p>
                <a:pPr algn="ctr"/>
                <a:endParaRPr lang="en-GB" sz="1798" dirty="0"/>
              </a:p>
              <a:p>
                <a:pPr algn="ctr"/>
                <a:r>
                  <a:rPr lang="en-GB" sz="1798" dirty="0"/>
                  <a:t>Queries: </a:t>
                </a:r>
              </a:p>
              <a:p>
                <a:pPr algn="ctr"/>
                <a14:m>
                  <m:oMathPara xmlns:m="http://schemas.openxmlformats.org/officeDocument/2006/math">
                    <m:oMathParaPr>
                      <m:jc m:val="centerGroup"/>
                    </m:oMathParaPr>
                    <m:oMath xmlns:m="http://schemas.openxmlformats.org/officeDocument/2006/math">
                      <m:d>
                        <m:dPr>
                          <m:begChr m:val="{"/>
                          <m:endChr m:val="}"/>
                          <m:ctrlPr>
                            <a:rPr lang="en-GB" sz="1798" i="1">
                              <a:latin typeface="Cambria Math" panose="02040503050406030204" pitchFamily="18" charset="0"/>
                            </a:rPr>
                          </m:ctrlPr>
                        </m:dPr>
                        <m:e>
                          <m:d>
                            <m:dPr>
                              <m:begChr m:val="{"/>
                              <m:endChr m:val="}"/>
                              <m:ctrlPr>
                                <a:rPr lang="en-GB" sz="1798" i="1">
                                  <a:latin typeface="Cambria Math" panose="02040503050406030204" pitchFamily="18" charset="0"/>
                                </a:rPr>
                              </m:ctrlPr>
                            </m:dPr>
                            <m:e>
                              <m:r>
                                <a:rPr lang="en-GB" sz="1798" i="1">
                                  <a:latin typeface="Cambria Math" panose="02040503050406030204" pitchFamily="18" charset="0"/>
                                </a:rPr>
                                <m:t>𝐸𝑝𝑖𝑑</m:t>
                              </m:r>
                            </m:e>
                          </m:d>
                          <m:r>
                            <a:rPr lang="en-GB" sz="1798" i="1">
                              <a:latin typeface="Cambria Math" panose="02040503050406030204" pitchFamily="18" charset="0"/>
                            </a:rPr>
                            <m:t>, </m:t>
                          </m:r>
                          <m:d>
                            <m:dPr>
                              <m:begChr m:val="{"/>
                              <m:endChr m:val="}"/>
                              <m:ctrlPr>
                                <a:rPr lang="en-GB" sz="1798" i="1">
                                  <a:latin typeface="Cambria Math" panose="02040503050406030204" pitchFamily="18" charset="0"/>
                                </a:rPr>
                              </m:ctrlPr>
                            </m:dPr>
                            <m:e>
                              <m:r>
                                <a:rPr lang="en-GB" sz="1798" i="1">
                                  <a:latin typeface="Cambria Math" panose="02040503050406030204" pitchFamily="18"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𝑒𝑣𝑒</m:t>
                                  </m:r>
                                </m:e>
                              </m:d>
                              <m:r>
                                <a:rPr lang="de-DE" sz="1798" b="0" i="1" smtClean="0">
                                  <a:latin typeface="Cambria Math" panose="02040503050406030204" pitchFamily="18" charset="0"/>
                                </a:rPr>
                                <m:t> </m:t>
                              </m:r>
                              <m:r>
                                <a:rPr lang="en-GB" sz="1798" i="1">
                                  <a:latin typeface="Cambria Math" panose="02040503050406030204" pitchFamily="18" charset="0"/>
                                </a:rPr>
                                <m:t>,</m:t>
                              </m:r>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𝑒𝑣𝑒</m:t>
                                  </m:r>
                                  <m:r>
                                    <a:rPr lang="de-DE" sz="1798" b="0" i="1" smtClean="0">
                                      <a:latin typeface="Cambria Math" panose="02040503050406030204" pitchFamily="18" charset="0"/>
                                    </a:rPr>
                                    <m:t>,</m:t>
                                  </m:r>
                                  <m:sSub>
                                    <m:sSubPr>
                                      <m:ctrlPr>
                                        <a:rPr lang="de-DE" sz="1798" b="0" i="1" smtClean="0">
                                          <a:latin typeface="Cambria Math" panose="02040503050406030204" pitchFamily="18" charset="0"/>
                                        </a:rPr>
                                      </m:ctrlPr>
                                    </m:sSubPr>
                                    <m:e>
                                      <m:r>
                                        <a:rPr lang="de-DE" sz="1798" b="0" i="1" smtClean="0">
                                          <a:latin typeface="Cambria Math" panose="02040503050406030204" pitchFamily="18" charset="0"/>
                                        </a:rPr>
                                        <m:t>𝑚</m:t>
                                      </m:r>
                                    </m:e>
                                    <m:sub>
                                      <m:r>
                                        <a:rPr lang="de-DE" sz="1798" b="0" i="1" smtClean="0">
                                          <a:latin typeface="Cambria Math" panose="02040503050406030204" pitchFamily="18" charset="0"/>
                                        </a:rPr>
                                        <m:t>1</m:t>
                                      </m:r>
                                    </m:sub>
                                  </m:sSub>
                                </m:e>
                              </m:d>
                            </m:e>
                          </m:d>
                        </m:e>
                      </m:d>
                    </m:oMath>
                  </m:oMathPara>
                </a14:m>
                <a:endParaRPr lang="en-GB" sz="1798" dirty="0"/>
              </a:p>
            </p:txBody>
          </p:sp>
        </mc:Choice>
        <mc:Fallback xmlns="">
          <p:sp>
            <p:nvSpPr>
              <p:cNvPr id="168" name="TextBox 167">
                <a:extLst>
                  <a:ext uri="{FF2B5EF4-FFF2-40B4-BE49-F238E27FC236}">
                    <a16:creationId xmlns:a16="http://schemas.microsoft.com/office/drawing/2014/main" id="{08C40CA9-528D-A84E-B780-9BAE8DD53AD1}"/>
                  </a:ext>
                </a:extLst>
              </p:cNvPr>
              <p:cNvSpPr txBox="1">
                <a:spLocks noRot="1" noChangeAspect="1" noMove="1" noResize="1" noEditPoints="1" noAdjustHandles="1" noChangeArrowheads="1" noChangeShapeType="1" noTextEdit="1"/>
              </p:cNvSpPr>
              <p:nvPr/>
            </p:nvSpPr>
            <p:spPr>
              <a:xfrm>
                <a:off x="7732185" y="2458755"/>
                <a:ext cx="4354462" cy="1510029"/>
              </a:xfrm>
              <a:prstGeom prst="rect">
                <a:avLst/>
              </a:prstGeom>
              <a:blipFill>
                <a:blip r:embed="rId15"/>
                <a:stretch>
                  <a:fillRect t="-1667"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2761B20B-065B-9446-B88C-1D6ACF6416D1}"/>
                  </a:ext>
                </a:extLst>
              </p:cNvPr>
              <p:cNvSpPr/>
              <p:nvPr/>
            </p:nvSpPr>
            <p:spPr>
              <a:xfrm>
                <a:off x="7931277" y="5659400"/>
                <a:ext cx="1463991" cy="261610"/>
              </a:xfrm>
              <a:prstGeom prst="rect">
                <a:avLst/>
              </a:prstGeom>
              <a:solidFill>
                <a:schemeClr val="bg1"/>
              </a:solidFill>
            </p:spPr>
            <p:txBody>
              <a:bodyPr wrap="none" tIns="0">
                <a:spAutoFit/>
              </a:bodyPr>
              <a:lstStyle/>
              <a:p>
                <a:pPr/>
                <a14:m>
                  <m:oMathPara xmlns:m="http://schemas.openxmlformats.org/officeDocument/2006/math">
                    <m:oMathParaPr>
                      <m:jc m:val="centerGroup"/>
                    </m:oMathParaPr>
                    <m:oMath xmlns:m="http://schemas.openxmlformats.org/officeDocument/2006/math">
                      <m:sSubSup>
                        <m:sSubSupPr>
                          <m:ctrlPr>
                            <a:rPr lang="de-DE" sz="1400" i="1" dirty="0" smtClean="0">
                              <a:solidFill>
                                <a:schemeClr val="tx1">
                                  <a:lumMod val="60000"/>
                                  <a:lumOff val="40000"/>
                                </a:schemeClr>
                              </a:solidFill>
                              <a:latin typeface="Cambria Math" panose="02040503050406030204" pitchFamily="18" charset="0"/>
                            </a:rPr>
                          </m:ctrlPr>
                        </m:sSubSupPr>
                        <m:e>
                          <m:r>
                            <a:rPr lang="de-DE" sz="1400" i="1" dirty="0">
                              <a:solidFill>
                                <a:schemeClr val="tx1">
                                  <a:lumMod val="60000"/>
                                  <a:lumOff val="40000"/>
                                </a:schemeClr>
                              </a:solidFill>
                              <a:latin typeface="Cambria Math" panose="02040503050406030204" pitchFamily="18" charset="0"/>
                            </a:rPr>
                            <m:t>𝑔</m:t>
                          </m:r>
                        </m:e>
                        <m:sub>
                          <m:r>
                            <a:rPr lang="de-DE" sz="1400" i="1" dirty="0">
                              <a:solidFill>
                                <a:schemeClr val="tx1">
                                  <a:lumMod val="60000"/>
                                  <a:lumOff val="40000"/>
                                </a:schemeClr>
                              </a:solidFill>
                              <a:latin typeface="Cambria Math" panose="02040503050406030204" pitchFamily="18" charset="0"/>
                            </a:rPr>
                            <m:t>2</m:t>
                          </m:r>
                        </m:sub>
                        <m:sup>
                          <m:r>
                            <a:rPr lang="de-DE" sz="1400" i="1" dirty="0">
                              <a:solidFill>
                                <a:schemeClr val="tx1">
                                  <a:lumMod val="60000"/>
                                  <a:lumOff val="40000"/>
                                </a:schemeClr>
                              </a:solidFill>
                              <a:latin typeface="Cambria Math" panose="02040503050406030204" pitchFamily="18" charset="0"/>
                            </a:rPr>
                            <m:t>𝑒</m:t>
                          </m:r>
                          <m:r>
                            <a:rPr lang="de-DE" sz="1400" i="1" dirty="0">
                              <a:solidFill>
                                <a:schemeClr val="tx1">
                                  <a:lumMod val="60000"/>
                                  <a:lumOff val="40000"/>
                                </a:schemeClr>
                              </a:solidFill>
                              <a:latin typeface="Cambria Math" panose="02040503050406030204" pitchFamily="18" charset="0"/>
                            </a:rPr>
                            <m:t>′</m:t>
                          </m:r>
                        </m:sup>
                      </m:sSubSup>
                      <m:r>
                        <a:rPr lang="de-DE" sz="1400" i="1" dirty="0">
                          <a:solidFill>
                            <a:schemeClr val="tx1">
                              <a:lumMod val="60000"/>
                              <a:lumOff val="40000"/>
                            </a:schemeClr>
                          </a:solidFill>
                          <a:latin typeface="Cambria Math" panose="02040503050406030204" pitchFamily="18" charset="0"/>
                        </a:rPr>
                        <m:t>, </m:t>
                      </m:r>
                      <m:sSubSup>
                        <m:sSubSupPr>
                          <m:ctrlPr>
                            <a:rPr lang="de-DE" sz="1400" i="1" dirty="0">
                              <a:solidFill>
                                <a:schemeClr val="tx1">
                                  <a:lumMod val="60000"/>
                                  <a:lumOff val="40000"/>
                                </a:schemeClr>
                              </a:solidFill>
                              <a:latin typeface="Cambria Math" panose="02040503050406030204" pitchFamily="18" charset="0"/>
                            </a:rPr>
                          </m:ctrlPr>
                        </m:sSubSupPr>
                        <m:e>
                          <m:r>
                            <a:rPr lang="de-DE" sz="1400" i="1" dirty="0">
                              <a:solidFill>
                                <a:schemeClr val="tx1">
                                  <a:lumMod val="60000"/>
                                  <a:lumOff val="40000"/>
                                </a:schemeClr>
                              </a:solidFill>
                              <a:latin typeface="Cambria Math" panose="02040503050406030204" pitchFamily="18" charset="0"/>
                            </a:rPr>
                            <m:t>𝑔</m:t>
                          </m:r>
                        </m:e>
                        <m:sub>
                          <m:r>
                            <a:rPr lang="de-DE" sz="1400" i="1" dirty="0">
                              <a:solidFill>
                                <a:schemeClr val="tx1">
                                  <a:lumMod val="60000"/>
                                  <a:lumOff val="40000"/>
                                </a:schemeClr>
                              </a:solidFill>
                              <a:latin typeface="Cambria Math" panose="02040503050406030204" pitchFamily="18" charset="0"/>
                            </a:rPr>
                            <m:t>2</m:t>
                          </m:r>
                        </m:sub>
                        <m:sup>
                          <m:r>
                            <a:rPr lang="de-DE" sz="1400" i="1" dirty="0">
                              <a:solidFill>
                                <a:schemeClr val="tx1">
                                  <a:lumMod val="60000"/>
                                  <a:lumOff val="40000"/>
                                </a:schemeClr>
                              </a:solidFill>
                              <a:latin typeface="Cambria Math" panose="02040503050406030204" pitchFamily="18" charset="0"/>
                            </a:rPr>
                            <m:t>′</m:t>
                          </m:r>
                        </m:sup>
                      </m:sSubSup>
                      <m:r>
                        <a:rPr lang="de-DE" sz="1400" b="0" i="1" dirty="0" smtClean="0">
                          <a:solidFill>
                            <a:schemeClr val="tx1">
                              <a:lumMod val="60000"/>
                              <a:lumOff val="40000"/>
                            </a:schemeClr>
                          </a:solidFill>
                          <a:latin typeface="Cambria Math" panose="02040503050406030204" pitchFamily="18" charset="0"/>
                        </a:rPr>
                        <m:t>,</m:t>
                      </m:r>
                      <m:sSub>
                        <m:sSubPr>
                          <m:ctrlPr>
                            <a:rPr lang="en-GB" sz="1400" i="1">
                              <a:solidFill>
                                <a:schemeClr val="accent6"/>
                              </a:solidFill>
                              <a:latin typeface="Cambria Math" panose="02040503050406030204" pitchFamily="18" charset="0"/>
                              <a:ea typeface="Cambria Math" panose="02040503050406030204" pitchFamily="18" charset="0"/>
                            </a:rPr>
                          </m:ctrlPr>
                        </m:sSubPr>
                        <m:e>
                          <m:r>
                            <a:rPr lang="en-GB" sz="1400" i="1">
                              <a:solidFill>
                                <a:schemeClr val="accent6"/>
                              </a:solidFill>
                              <a:latin typeface="Cambria Math" panose="02040503050406030204" pitchFamily="18" charset="0"/>
                              <a:ea typeface="Cambria Math" panose="02040503050406030204" pitchFamily="18" charset="0"/>
                            </a:rPr>
                            <m:t>𝑚</m:t>
                          </m:r>
                        </m:e>
                        <m:sub>
                          <m:r>
                            <a:rPr lang="en-GB" sz="1400" i="1">
                              <a:solidFill>
                                <a:schemeClr val="accent6"/>
                              </a:solidFill>
                              <a:latin typeface="Cambria Math" panose="02040503050406030204" pitchFamily="18" charset="0"/>
                              <a:ea typeface="Cambria Math" panose="02040503050406030204" pitchFamily="18" charset="0"/>
                            </a:rPr>
                            <m:t>12</m:t>
                          </m:r>
                        </m:sub>
                      </m:sSub>
                      <m:r>
                        <a:rPr lang="de-DE" sz="1400" b="0" i="1" dirty="0" smtClean="0">
                          <a:solidFill>
                            <a:schemeClr val="tx1">
                              <a:lumMod val="60000"/>
                              <a:lumOff val="40000"/>
                            </a:schemeClr>
                          </a:solidFill>
                          <a:latin typeface="Cambria Math" panose="02040503050406030204" pitchFamily="18" charset="0"/>
                        </a:rPr>
                        <m:t>,</m:t>
                      </m:r>
                      <m:sSub>
                        <m:sSubPr>
                          <m:ctrlPr>
                            <a:rPr lang="en-GB" sz="1400" i="1">
                              <a:solidFill>
                                <a:srgbClr val="7030A0"/>
                              </a:solidFill>
                              <a:latin typeface="Cambria Math" panose="02040503050406030204" pitchFamily="18" charset="0"/>
                            </a:rPr>
                          </m:ctrlPr>
                        </m:sSubPr>
                        <m:e>
                          <m:r>
                            <a:rPr lang="en-GB" sz="1400" i="1">
                              <a:solidFill>
                                <a:srgbClr val="7030A0"/>
                              </a:solidFill>
                              <a:latin typeface="Cambria Math" panose="02040503050406030204" pitchFamily="18" charset="0"/>
                            </a:rPr>
                            <m:t>𝑚</m:t>
                          </m:r>
                        </m:e>
                        <m:sub>
                          <m:r>
                            <a:rPr lang="en-GB" sz="1400" i="1">
                              <a:solidFill>
                                <a:srgbClr val="7030A0"/>
                              </a:solidFill>
                              <a:latin typeface="Cambria Math" panose="02040503050406030204" pitchFamily="18" charset="0"/>
                            </a:rPr>
                            <m:t>32</m:t>
                          </m:r>
                        </m:sub>
                      </m:sSub>
                    </m:oMath>
                  </m:oMathPara>
                </a14:m>
                <a:endParaRPr lang="en-GB" sz="1400" dirty="0">
                  <a:solidFill>
                    <a:schemeClr val="tx1">
                      <a:lumMod val="60000"/>
                      <a:lumOff val="40000"/>
                    </a:schemeClr>
                  </a:solidFill>
                </a:endParaRPr>
              </a:p>
            </p:txBody>
          </p:sp>
        </mc:Choice>
        <mc:Fallback xmlns="">
          <p:sp>
            <p:nvSpPr>
              <p:cNvPr id="161" name="Rectangle 160">
                <a:extLst>
                  <a:ext uri="{FF2B5EF4-FFF2-40B4-BE49-F238E27FC236}">
                    <a16:creationId xmlns:a16="http://schemas.microsoft.com/office/drawing/2014/main" id="{2761B20B-065B-9446-B88C-1D6ACF6416D1}"/>
                  </a:ext>
                </a:extLst>
              </p:cNvPr>
              <p:cNvSpPr>
                <a:spLocks noRot="1" noChangeAspect="1" noMove="1" noResize="1" noEditPoints="1" noAdjustHandles="1" noChangeArrowheads="1" noChangeShapeType="1" noTextEdit="1"/>
              </p:cNvSpPr>
              <p:nvPr/>
            </p:nvSpPr>
            <p:spPr>
              <a:xfrm>
                <a:off x="7931277" y="5659400"/>
                <a:ext cx="1463991" cy="261610"/>
              </a:xfrm>
              <a:prstGeom prst="rect">
                <a:avLst/>
              </a:prstGeom>
              <a:blipFill>
                <a:blip r:embed="rId16"/>
                <a:stretch>
                  <a:fillRect b="-47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25FB9E93-96F9-9C47-9CE0-A57C5C5EBE29}"/>
                  </a:ext>
                </a:extLst>
              </p:cNvPr>
              <p:cNvSpPr/>
              <p:nvPr/>
            </p:nvSpPr>
            <p:spPr>
              <a:xfrm>
                <a:off x="10473642" y="5648661"/>
                <a:ext cx="1092543" cy="261610"/>
              </a:xfrm>
              <a:prstGeom prst="rect">
                <a:avLst/>
              </a:prstGeom>
              <a:solidFill>
                <a:schemeClr val="bg1"/>
              </a:solidFill>
            </p:spPr>
            <p:txBody>
              <a:bodyPr wrap="none" tIns="0">
                <a:spAutoFit/>
              </a:bodyPr>
              <a:lstStyle/>
              <a:p>
                <a:pPr/>
                <a14:m>
                  <m:oMathPara xmlns:m="http://schemas.openxmlformats.org/officeDocument/2006/math">
                    <m:oMathParaPr>
                      <m:jc m:val="center"/>
                    </m:oMathParaPr>
                    <m:oMath xmlns:m="http://schemas.openxmlformats.org/officeDocument/2006/math">
                      <m:sSubSup>
                        <m:sSubSupPr>
                          <m:ctrlPr>
                            <a:rPr lang="de-DE" sz="1400" i="1" dirty="0" smtClean="0">
                              <a:solidFill>
                                <a:srgbClr val="7030A0"/>
                              </a:solidFill>
                              <a:latin typeface="Cambria Math" panose="02040503050406030204" pitchFamily="18" charset="0"/>
                            </a:rPr>
                          </m:ctrlPr>
                        </m:sSubSupPr>
                        <m:e>
                          <m:r>
                            <a:rPr lang="de-DE" sz="1400" i="1" dirty="0">
                              <a:solidFill>
                                <a:srgbClr val="7030A0"/>
                              </a:solidFill>
                              <a:latin typeface="Cambria Math" panose="02040503050406030204" pitchFamily="18" charset="0"/>
                            </a:rPr>
                            <m:t>𝑔</m:t>
                          </m:r>
                        </m:e>
                        <m:sub>
                          <m:r>
                            <a:rPr lang="de-DE" sz="1400" i="1" dirty="0">
                              <a:solidFill>
                                <a:srgbClr val="7030A0"/>
                              </a:solidFill>
                              <a:latin typeface="Cambria Math" panose="02040503050406030204" pitchFamily="18" charset="0"/>
                            </a:rPr>
                            <m:t>3</m:t>
                          </m:r>
                        </m:sub>
                        <m:sup>
                          <m:r>
                            <a:rPr lang="de-DE" sz="1400" i="1" dirty="0">
                              <a:solidFill>
                                <a:srgbClr val="7030A0"/>
                              </a:solidFill>
                              <a:latin typeface="Cambria Math" panose="02040503050406030204" pitchFamily="18" charset="0"/>
                            </a:rPr>
                            <m:t>𝑒</m:t>
                          </m:r>
                          <m:r>
                            <a:rPr lang="de-DE" sz="1400" i="1" dirty="0">
                              <a:solidFill>
                                <a:srgbClr val="7030A0"/>
                              </a:solidFill>
                              <a:latin typeface="Cambria Math" panose="02040503050406030204" pitchFamily="18" charset="0"/>
                            </a:rPr>
                            <m:t>′</m:t>
                          </m:r>
                        </m:sup>
                      </m:sSubSup>
                      <m:r>
                        <a:rPr lang="de-DE" sz="1400" i="1" dirty="0">
                          <a:solidFill>
                            <a:srgbClr val="7030A0"/>
                          </a:solidFill>
                          <a:latin typeface="Cambria Math" panose="02040503050406030204" pitchFamily="18" charset="0"/>
                        </a:rPr>
                        <m:t>, </m:t>
                      </m:r>
                      <m:sSubSup>
                        <m:sSubSupPr>
                          <m:ctrlPr>
                            <a:rPr lang="de-DE" sz="1400" i="1" dirty="0">
                              <a:solidFill>
                                <a:srgbClr val="7030A0"/>
                              </a:solidFill>
                              <a:latin typeface="Cambria Math" panose="02040503050406030204" pitchFamily="18" charset="0"/>
                            </a:rPr>
                          </m:ctrlPr>
                        </m:sSubSupPr>
                        <m:e>
                          <m:r>
                            <a:rPr lang="de-DE" sz="1400" i="1" dirty="0">
                              <a:solidFill>
                                <a:srgbClr val="7030A0"/>
                              </a:solidFill>
                              <a:latin typeface="Cambria Math" panose="02040503050406030204" pitchFamily="18" charset="0"/>
                            </a:rPr>
                            <m:t>𝑔</m:t>
                          </m:r>
                        </m:e>
                        <m:sub>
                          <m:r>
                            <a:rPr lang="de-DE" sz="1400" i="1" dirty="0">
                              <a:solidFill>
                                <a:srgbClr val="7030A0"/>
                              </a:solidFill>
                              <a:latin typeface="Cambria Math" panose="02040503050406030204" pitchFamily="18" charset="0"/>
                            </a:rPr>
                            <m:t>3</m:t>
                          </m:r>
                        </m:sub>
                        <m:sup>
                          <m:r>
                            <a:rPr lang="de-DE" sz="1400" i="1" dirty="0">
                              <a:solidFill>
                                <a:srgbClr val="7030A0"/>
                              </a:solidFill>
                              <a:latin typeface="Cambria Math" panose="02040503050406030204" pitchFamily="18" charset="0"/>
                            </a:rPr>
                            <m:t>′</m:t>
                          </m:r>
                        </m:sup>
                      </m:sSubSup>
                      <m:r>
                        <a:rPr lang="de-DE" sz="1400" b="0" i="1" dirty="0" smtClean="0">
                          <a:solidFill>
                            <a:srgbClr val="7030A0"/>
                          </a:solidFill>
                          <a:latin typeface="Cambria Math" panose="02040503050406030204" pitchFamily="18" charset="0"/>
                        </a:rPr>
                        <m:t>,</m:t>
                      </m:r>
                      <m:sSub>
                        <m:sSubPr>
                          <m:ctrlPr>
                            <a:rPr lang="en-GB" sz="1400" i="1">
                              <a:solidFill>
                                <a:schemeClr val="tx1">
                                  <a:lumMod val="60000"/>
                                  <a:lumOff val="40000"/>
                                </a:schemeClr>
                              </a:solidFill>
                              <a:latin typeface="Cambria Math" panose="02040503050406030204" pitchFamily="18" charset="0"/>
                            </a:rPr>
                          </m:ctrlPr>
                        </m:sSubPr>
                        <m:e>
                          <m:r>
                            <a:rPr lang="en-GB" sz="1400" i="1">
                              <a:solidFill>
                                <a:schemeClr val="tx1">
                                  <a:lumMod val="60000"/>
                                  <a:lumOff val="40000"/>
                                </a:schemeClr>
                              </a:solidFill>
                              <a:latin typeface="Cambria Math" panose="02040503050406030204" pitchFamily="18" charset="0"/>
                            </a:rPr>
                            <m:t>𝑚</m:t>
                          </m:r>
                        </m:e>
                        <m:sub>
                          <m:r>
                            <a:rPr lang="en-GB" sz="1400" i="1">
                              <a:solidFill>
                                <a:schemeClr val="tx1">
                                  <a:lumMod val="60000"/>
                                  <a:lumOff val="40000"/>
                                </a:schemeClr>
                              </a:solidFill>
                              <a:latin typeface="Cambria Math" panose="02040503050406030204" pitchFamily="18" charset="0"/>
                            </a:rPr>
                            <m:t>21</m:t>
                          </m:r>
                        </m:sub>
                      </m:sSub>
                    </m:oMath>
                  </m:oMathPara>
                </a14:m>
                <a:endParaRPr lang="en-GB" sz="1400" dirty="0">
                  <a:solidFill>
                    <a:srgbClr val="7030A0"/>
                  </a:solidFill>
                </a:endParaRPr>
              </a:p>
            </p:txBody>
          </p:sp>
        </mc:Choice>
        <mc:Fallback xmlns="">
          <p:sp>
            <p:nvSpPr>
              <p:cNvPr id="162" name="Rectangle 161">
                <a:extLst>
                  <a:ext uri="{FF2B5EF4-FFF2-40B4-BE49-F238E27FC236}">
                    <a16:creationId xmlns:a16="http://schemas.microsoft.com/office/drawing/2014/main" id="{25FB9E93-96F9-9C47-9CE0-A57C5C5EBE29}"/>
                  </a:ext>
                </a:extLst>
              </p:cNvPr>
              <p:cNvSpPr>
                <a:spLocks noRot="1" noChangeAspect="1" noMove="1" noResize="1" noEditPoints="1" noAdjustHandles="1" noChangeArrowheads="1" noChangeShapeType="1" noTextEdit="1"/>
              </p:cNvSpPr>
              <p:nvPr/>
            </p:nvSpPr>
            <p:spPr>
              <a:xfrm>
                <a:off x="10473642" y="5648661"/>
                <a:ext cx="1092543" cy="261610"/>
              </a:xfrm>
              <a:prstGeom prst="rect">
                <a:avLst/>
              </a:prstGeom>
              <a:blipFill>
                <a:blip r:embed="rId17"/>
                <a:stretch>
                  <a:fillRect b="-47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DBBE3C3-774C-A841-9D2B-5340CB705144}"/>
                  </a:ext>
                </a:extLst>
              </p:cNvPr>
              <p:cNvSpPr txBox="1"/>
              <p:nvPr/>
            </p:nvSpPr>
            <p:spPr>
              <a:xfrm>
                <a:off x="5086524" y="1675496"/>
                <a:ext cx="2480592" cy="64569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If only local changes in </a:t>
                </a:r>
                <a14:m>
                  <m:oMath xmlns:m="http://schemas.openxmlformats.org/officeDocument/2006/math">
                    <m:r>
                      <a:rPr lang="en-GB" sz="1798" b="1" i="1">
                        <a:latin typeface="Cambria Math" panose="02040503050406030204" pitchFamily="18" charset="0"/>
                      </a:rPr>
                      <m:t>𝒆</m:t>
                    </m:r>
                  </m:oMath>
                </a14:m>
                <a:r>
                  <a:rPr lang="en-GB" sz="1798" dirty="0"/>
                  <a:t> or </a:t>
                </a:r>
                <a14:m>
                  <m:oMath xmlns:m="http://schemas.openxmlformats.org/officeDocument/2006/math">
                    <m:r>
                      <a:rPr lang="en-GB" sz="1798" b="0" i="1" smtClean="0">
                        <a:latin typeface="Cambria Math" panose="02040503050406030204" pitchFamily="18" charset="0"/>
                      </a:rPr>
                      <m:t>𝐺</m:t>
                    </m:r>
                  </m:oMath>
                </a14:m>
                <a:r>
                  <a:rPr lang="en-GB" sz="1798" dirty="0"/>
                  <a:t>, proceed adaptively</a:t>
                </a:r>
              </a:p>
            </p:txBody>
          </p:sp>
        </mc:Choice>
        <mc:Fallback xmlns="">
          <p:sp>
            <p:nvSpPr>
              <p:cNvPr id="53" name="TextBox 52">
                <a:extLst>
                  <a:ext uri="{FF2B5EF4-FFF2-40B4-BE49-F238E27FC236}">
                    <a16:creationId xmlns:a16="http://schemas.microsoft.com/office/drawing/2014/main" id="{0DBBE3C3-774C-A841-9D2B-5340CB705144}"/>
                  </a:ext>
                </a:extLst>
              </p:cNvPr>
              <p:cNvSpPr txBox="1">
                <a:spLocks noRot="1" noChangeAspect="1" noMove="1" noResize="1" noEditPoints="1" noAdjustHandles="1" noChangeArrowheads="1" noChangeShapeType="1" noTextEdit="1"/>
              </p:cNvSpPr>
              <p:nvPr/>
            </p:nvSpPr>
            <p:spPr>
              <a:xfrm>
                <a:off x="5086524" y="1675496"/>
                <a:ext cx="2480592" cy="645690"/>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833F6849-8AB5-2341-84E8-22A0164A02A4}"/>
                  </a:ext>
                </a:extLst>
              </p:cNvPr>
              <p:cNvSpPr/>
              <p:nvPr/>
            </p:nvSpPr>
            <p:spPr>
              <a:xfrm>
                <a:off x="8820066" y="3780819"/>
                <a:ext cx="2178694" cy="403217"/>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n-GB" sz="1798" i="1" smtClean="0">
                              <a:solidFill>
                                <a:srgbClr val="FFC000"/>
                              </a:solidFill>
                              <a:latin typeface="Cambria Math" panose="02040503050406030204" pitchFamily="18" charset="0"/>
                            </a:rPr>
                          </m:ctrlPr>
                        </m:dPr>
                        <m:e>
                          <m:d>
                            <m:dPr>
                              <m:begChr m:val="{"/>
                              <m:endChr m:val="}"/>
                              <m:ctrlPr>
                                <a:rPr lang="en-GB" sz="1798" i="1">
                                  <a:solidFill>
                                    <a:srgbClr val="FFC000"/>
                                  </a:solidFill>
                                  <a:latin typeface="Cambria Math" panose="02040503050406030204" pitchFamily="18" charset="0"/>
                                </a:rPr>
                              </m:ctrlPr>
                            </m:dPr>
                            <m:e>
                              <m:r>
                                <a:rPr lang="de-DE" sz="1798" b="0" i="1" smtClean="0">
                                  <a:solidFill>
                                    <a:srgbClr val="FFC000"/>
                                  </a:solidFill>
                                  <a:latin typeface="Cambria Math" panose="02040503050406030204" pitchFamily="18" charset="0"/>
                                </a:rPr>
                                <m:t>𝑠𝑖𝑐𝑘</m:t>
                              </m:r>
                              <m:d>
                                <m:dPr>
                                  <m:ctrlPr>
                                    <a:rPr lang="de-DE" sz="1798" b="0" i="1" smtClean="0">
                                      <a:solidFill>
                                        <a:srgbClr val="FFC000"/>
                                      </a:solidFill>
                                      <a:latin typeface="Cambria Math" panose="02040503050406030204" pitchFamily="18" charset="0"/>
                                    </a:rPr>
                                  </m:ctrlPr>
                                </m:dPr>
                                <m:e>
                                  <m:r>
                                    <a:rPr lang="de-DE" sz="1798" b="0" i="1" smtClean="0">
                                      <a:solidFill>
                                        <a:srgbClr val="FFC000"/>
                                      </a:solidFill>
                                      <a:latin typeface="Cambria Math" panose="02040503050406030204" pitchFamily="18" charset="0"/>
                                    </a:rPr>
                                    <m:t>𝑎𝑙𝑖𝑐𝑒</m:t>
                                  </m:r>
                                </m:e>
                              </m:d>
                            </m:e>
                          </m:d>
                          <m:r>
                            <a:rPr lang="en-GB" sz="1798" i="1">
                              <a:solidFill>
                                <a:srgbClr val="FFC000"/>
                              </a:solidFill>
                              <a:latin typeface="Cambria Math" panose="02040503050406030204" pitchFamily="18" charset="0"/>
                            </a:rPr>
                            <m:t>,</m:t>
                          </m:r>
                          <m:d>
                            <m:dPr>
                              <m:begChr m:val="{"/>
                              <m:endChr m:val="}"/>
                              <m:ctrlPr>
                                <a:rPr lang="en-GB" sz="1798" i="1">
                                  <a:solidFill>
                                    <a:srgbClr val="FFC000"/>
                                  </a:solidFill>
                                  <a:latin typeface="Cambria Math" panose="02040503050406030204" pitchFamily="18" charset="0"/>
                                </a:rPr>
                              </m:ctrlPr>
                            </m:dPr>
                            <m:e>
                              <m:r>
                                <a:rPr lang="de-DE" sz="1798" b="0" i="1" smtClean="0">
                                  <a:solidFill>
                                    <a:srgbClr val="FFC000"/>
                                  </a:solidFill>
                                  <a:latin typeface="Cambria Math" panose="02040503050406030204" pitchFamily="18" charset="0"/>
                                </a:rPr>
                                <m:t>𝑇𝑟𝑒𝑎𝑡</m:t>
                              </m:r>
                              <m:d>
                                <m:dPr>
                                  <m:ctrlPr>
                                    <a:rPr lang="de-DE" sz="1798" b="0" i="1" smtClean="0">
                                      <a:solidFill>
                                        <a:srgbClr val="FFC000"/>
                                      </a:solidFill>
                                      <a:latin typeface="Cambria Math" panose="02040503050406030204" pitchFamily="18" charset="0"/>
                                    </a:rPr>
                                  </m:ctrlPr>
                                </m:dPr>
                                <m:e>
                                  <m:r>
                                    <a:rPr lang="de-DE" sz="1798" b="0" i="1" smtClean="0">
                                      <a:solidFill>
                                        <a:srgbClr val="FFC000"/>
                                      </a:solidFill>
                                      <a:latin typeface="Cambria Math" panose="02040503050406030204" pitchFamily="18" charset="0"/>
                                    </a:rPr>
                                    <m:t>𝑒𝑣𝑒</m:t>
                                  </m:r>
                                  <m:r>
                                    <a:rPr lang="de-DE" sz="1798" b="0" i="1" smtClean="0">
                                      <a:solidFill>
                                        <a:srgbClr val="FFC000"/>
                                      </a:solidFill>
                                      <a:latin typeface="Cambria Math" panose="02040503050406030204" pitchFamily="18" charset="0"/>
                                    </a:rPr>
                                    <m:t>,</m:t>
                                  </m:r>
                                  <m:sSub>
                                    <m:sSubPr>
                                      <m:ctrlPr>
                                        <a:rPr lang="de-DE" sz="1798" b="0" i="1" smtClean="0">
                                          <a:solidFill>
                                            <a:srgbClr val="FFC000"/>
                                          </a:solidFill>
                                          <a:latin typeface="Cambria Math" panose="02040503050406030204" pitchFamily="18" charset="0"/>
                                        </a:rPr>
                                      </m:ctrlPr>
                                    </m:sSubPr>
                                    <m:e>
                                      <m:r>
                                        <a:rPr lang="de-DE" sz="1798" b="0" i="1" smtClean="0">
                                          <a:solidFill>
                                            <a:srgbClr val="FFC000"/>
                                          </a:solidFill>
                                          <a:latin typeface="Cambria Math" panose="02040503050406030204" pitchFamily="18" charset="0"/>
                                        </a:rPr>
                                        <m:t>𝑚</m:t>
                                      </m:r>
                                    </m:e>
                                    <m:sub>
                                      <m:r>
                                        <a:rPr lang="de-DE" sz="1798" b="0" i="1" smtClean="0">
                                          <a:solidFill>
                                            <a:srgbClr val="FFC000"/>
                                          </a:solidFill>
                                          <a:latin typeface="Cambria Math" panose="02040503050406030204" pitchFamily="18" charset="0"/>
                                        </a:rPr>
                                        <m:t>2</m:t>
                                      </m:r>
                                    </m:sub>
                                  </m:sSub>
                                </m:e>
                              </m:d>
                            </m:e>
                          </m:d>
                        </m:e>
                      </m:d>
                    </m:oMath>
                  </m:oMathPara>
                </a14:m>
                <a:endParaRPr lang="en-GB" sz="1798" dirty="0">
                  <a:solidFill>
                    <a:srgbClr val="FFC000"/>
                  </a:solidFill>
                </a:endParaRPr>
              </a:p>
            </p:txBody>
          </p:sp>
        </mc:Choice>
        <mc:Fallback xmlns="">
          <p:sp>
            <p:nvSpPr>
              <p:cNvPr id="54" name="Rectangle 53">
                <a:extLst>
                  <a:ext uri="{FF2B5EF4-FFF2-40B4-BE49-F238E27FC236}">
                    <a16:creationId xmlns:a16="http://schemas.microsoft.com/office/drawing/2014/main" id="{833F6849-8AB5-2341-84E8-22A0164A02A4}"/>
                  </a:ext>
                </a:extLst>
              </p:cNvPr>
              <p:cNvSpPr>
                <a:spLocks noRot="1" noChangeAspect="1" noMove="1" noResize="1" noEditPoints="1" noAdjustHandles="1" noChangeArrowheads="1" noChangeShapeType="1" noTextEdit="1"/>
              </p:cNvSpPr>
              <p:nvPr/>
            </p:nvSpPr>
            <p:spPr>
              <a:xfrm>
                <a:off x="8820066" y="3780819"/>
                <a:ext cx="2178694" cy="403217"/>
              </a:xfrm>
              <a:prstGeom prst="rect">
                <a:avLst/>
              </a:prstGeom>
              <a:blipFill>
                <a:blip r:embed="rId19"/>
                <a:stretch>
                  <a:fillRect l="-24277" r="-21965"/>
                </a:stretch>
              </a:blipFill>
            </p:spPr>
            <p:txBody>
              <a:bodyPr/>
              <a:lstStyle/>
              <a:p>
                <a:r>
                  <a:rPr lang="en-GB">
                    <a:noFill/>
                  </a:rPr>
                  <a:t> </a:t>
                </a:r>
              </a:p>
            </p:txBody>
          </p:sp>
        </mc:Fallback>
      </mc:AlternateContent>
      <p:cxnSp>
        <p:nvCxnSpPr>
          <p:cNvPr id="56" name="Straight Connector 55">
            <a:extLst>
              <a:ext uri="{FF2B5EF4-FFF2-40B4-BE49-F238E27FC236}">
                <a16:creationId xmlns:a16="http://schemas.microsoft.com/office/drawing/2014/main" id="{07C982D7-DC51-9B48-B7DC-43769AD614C2}"/>
              </a:ext>
            </a:extLst>
          </p:cNvPr>
          <p:cNvCxnSpPr>
            <a:cxnSpLocks/>
          </p:cNvCxnSpPr>
          <p:nvPr/>
        </p:nvCxnSpPr>
        <p:spPr>
          <a:xfrm>
            <a:off x="7947813" y="3758332"/>
            <a:ext cx="394787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711982E-3566-D44B-9D35-F4661B0F4EAE}"/>
              </a:ext>
            </a:extLst>
          </p:cNvPr>
          <p:cNvCxnSpPr>
            <a:cxnSpLocks/>
          </p:cNvCxnSpPr>
          <p:nvPr/>
        </p:nvCxnSpPr>
        <p:spPr>
          <a:xfrm>
            <a:off x="9401165" y="2937227"/>
            <a:ext cx="104202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50765ED2-3558-F14E-8101-E63A8EBAB578}"/>
                  </a:ext>
                </a:extLst>
              </p:cNvPr>
              <p:cNvSpPr/>
              <p:nvPr/>
            </p:nvSpPr>
            <p:spPr>
              <a:xfrm>
                <a:off x="8494762" y="3036297"/>
                <a:ext cx="2829301" cy="3690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ea typeface="Cambria Math" panose="02040503050406030204" pitchFamily="18" charset="0"/>
                        </a:rPr>
                        <m:t>¬</m:t>
                      </m:r>
                      <m:r>
                        <a:rPr lang="en-GB" sz="1798" i="1">
                          <a:solidFill>
                            <a:srgbClr val="FFC000"/>
                          </a:solidFill>
                          <a:latin typeface="Cambria Math" panose="02040503050406030204" pitchFamily="18" charset="0"/>
                        </a:rPr>
                        <m:t>𝑡𝑟𝑎𝑣𝑒𝑙</m:t>
                      </m:r>
                      <m:d>
                        <m:dPr>
                          <m:ctrlPr>
                            <a:rPr lang="de-DE" sz="1798" b="0" i="1" smtClean="0">
                              <a:solidFill>
                                <a:srgbClr val="FFC000"/>
                              </a:solidFill>
                              <a:latin typeface="Cambria Math" panose="02040503050406030204" pitchFamily="18" charset="0"/>
                            </a:rPr>
                          </m:ctrlPr>
                        </m:dPr>
                        <m:e>
                          <m:r>
                            <a:rPr lang="de-DE" sz="1798" b="0" i="1" smtClean="0">
                              <a:solidFill>
                                <a:srgbClr val="FFC000"/>
                              </a:solidFill>
                              <a:latin typeface="Cambria Math" panose="02040503050406030204" pitchFamily="18" charset="0"/>
                            </a:rPr>
                            <m:t>𝑒𝑣𝑒</m:t>
                          </m:r>
                        </m:e>
                      </m:d>
                      <m:r>
                        <a:rPr lang="en-GB" sz="1798" i="1">
                          <a:solidFill>
                            <a:srgbClr val="FFC000"/>
                          </a:solidFill>
                          <a:latin typeface="Cambria Math" panose="02040503050406030204" pitchFamily="18" charset="0"/>
                        </a:rPr>
                        <m:t>,¬</m:t>
                      </m:r>
                      <m:r>
                        <a:rPr lang="en-GB" sz="1798" i="1">
                          <a:solidFill>
                            <a:srgbClr val="FFC000"/>
                          </a:solidFill>
                          <a:latin typeface="Cambria Math" panose="02040503050406030204" pitchFamily="18" charset="0"/>
                          <a:ea typeface="Cambria Math" panose="02040503050406030204" pitchFamily="18" charset="0"/>
                        </a:rPr>
                        <m:t>𝑠𝑖𝑐𝑘</m:t>
                      </m:r>
                      <m:d>
                        <m:dPr>
                          <m:ctrlPr>
                            <a:rPr lang="de-DE" sz="1798" b="0" i="1" smtClean="0">
                              <a:solidFill>
                                <a:srgbClr val="FFC000"/>
                              </a:solidFill>
                              <a:latin typeface="Cambria Math" panose="02040503050406030204" pitchFamily="18" charset="0"/>
                              <a:ea typeface="Cambria Math" panose="02040503050406030204" pitchFamily="18" charset="0"/>
                            </a:rPr>
                          </m:ctrlPr>
                        </m:dPr>
                        <m:e>
                          <m:r>
                            <a:rPr lang="de-DE" sz="1798" b="0" i="1" smtClean="0">
                              <a:solidFill>
                                <a:srgbClr val="FFC000"/>
                              </a:solidFill>
                              <a:latin typeface="Cambria Math" panose="02040503050406030204" pitchFamily="18" charset="0"/>
                              <a:ea typeface="Cambria Math" panose="02040503050406030204" pitchFamily="18" charset="0"/>
                            </a:rPr>
                            <m:t>𝑒𝑣𝑒</m:t>
                          </m:r>
                        </m:e>
                      </m:d>
                    </m:oMath>
                  </m:oMathPara>
                </a14:m>
                <a:endParaRPr lang="en-GB" sz="1798" dirty="0">
                  <a:solidFill>
                    <a:srgbClr val="FFC000"/>
                  </a:solidFill>
                </a:endParaRPr>
              </a:p>
            </p:txBody>
          </p:sp>
        </mc:Choice>
        <mc:Fallback xmlns="">
          <p:sp>
            <p:nvSpPr>
              <p:cNvPr id="61" name="Rectangle 60">
                <a:extLst>
                  <a:ext uri="{FF2B5EF4-FFF2-40B4-BE49-F238E27FC236}">
                    <a16:creationId xmlns:a16="http://schemas.microsoft.com/office/drawing/2014/main" id="{50765ED2-3558-F14E-8101-E63A8EBAB578}"/>
                  </a:ext>
                </a:extLst>
              </p:cNvPr>
              <p:cNvSpPr>
                <a:spLocks noRot="1" noChangeAspect="1" noMove="1" noResize="1" noEditPoints="1" noAdjustHandles="1" noChangeArrowheads="1" noChangeShapeType="1" noTextEdit="1"/>
              </p:cNvSpPr>
              <p:nvPr/>
            </p:nvSpPr>
            <p:spPr>
              <a:xfrm>
                <a:off x="8494762" y="3036297"/>
                <a:ext cx="2829301" cy="369012"/>
              </a:xfrm>
              <a:prstGeom prst="rect">
                <a:avLst/>
              </a:prstGeom>
              <a:blipFill>
                <a:blip r:embed="rId20"/>
                <a:stretch>
                  <a:fillRect/>
                </a:stretch>
              </a:blipFill>
            </p:spPr>
            <p:txBody>
              <a:bodyPr/>
              <a:lstStyle/>
              <a:p>
                <a:r>
                  <a:rPr lang="en-GB">
                    <a:noFill/>
                  </a:rPr>
                  <a:t> </a:t>
                </a:r>
              </a:p>
            </p:txBody>
          </p:sp>
        </mc:Fallback>
      </mc:AlternateContent>
      <p:cxnSp>
        <p:nvCxnSpPr>
          <p:cNvPr id="62" name="Straight Connector 61">
            <a:extLst>
              <a:ext uri="{FF2B5EF4-FFF2-40B4-BE49-F238E27FC236}">
                <a16:creationId xmlns:a16="http://schemas.microsoft.com/office/drawing/2014/main" id="{F81CA7FA-E403-6645-88AB-F0D6E6651A84}"/>
              </a:ext>
            </a:extLst>
          </p:cNvPr>
          <p:cNvCxnSpPr>
            <a:cxnSpLocks/>
          </p:cNvCxnSpPr>
          <p:nvPr/>
        </p:nvCxnSpPr>
        <p:spPr>
          <a:xfrm>
            <a:off x="6315012" y="5713896"/>
            <a:ext cx="41489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2D32300-8539-3E44-AAC7-897DA98ED8B4}"/>
              </a:ext>
            </a:extLst>
          </p:cNvPr>
          <p:cNvCxnSpPr>
            <a:cxnSpLocks/>
          </p:cNvCxnSpPr>
          <p:nvPr/>
        </p:nvCxnSpPr>
        <p:spPr>
          <a:xfrm>
            <a:off x="11112424" y="5787998"/>
            <a:ext cx="41489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4A54E77-C0F7-A045-AD27-4ADE0E1C8754}"/>
              </a:ext>
            </a:extLst>
          </p:cNvPr>
          <p:cNvCxnSpPr>
            <a:cxnSpLocks/>
          </p:cNvCxnSpPr>
          <p:nvPr/>
        </p:nvCxnSpPr>
        <p:spPr>
          <a:xfrm>
            <a:off x="8568635" y="5790987"/>
            <a:ext cx="67696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95D8A6A-F446-8040-A5C5-5D301F4ADE0F}"/>
              </a:ext>
            </a:extLst>
          </p:cNvPr>
          <p:cNvCxnSpPr>
            <a:cxnSpLocks/>
          </p:cNvCxnSpPr>
          <p:nvPr/>
        </p:nvCxnSpPr>
        <p:spPr>
          <a:xfrm>
            <a:off x="8061609" y="5803770"/>
            <a:ext cx="25426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D41F183-8F5E-4B45-A01D-DEE797B2A94C}"/>
              </a:ext>
            </a:extLst>
          </p:cNvPr>
          <p:cNvCxnSpPr>
            <a:cxnSpLocks/>
          </p:cNvCxnSpPr>
          <p:nvPr/>
        </p:nvCxnSpPr>
        <p:spPr>
          <a:xfrm>
            <a:off x="10554933" y="5784969"/>
            <a:ext cx="26546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BEC862-FB53-EC43-9F2B-0557419485BC}"/>
              </a:ext>
            </a:extLst>
          </p:cNvPr>
          <p:cNvCxnSpPr>
            <a:cxnSpLocks/>
          </p:cNvCxnSpPr>
          <p:nvPr/>
        </p:nvCxnSpPr>
        <p:spPr>
          <a:xfrm>
            <a:off x="5502993" y="4937860"/>
            <a:ext cx="6353980" cy="69689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A6D1FD2-AC5A-0343-96F8-6F217AD33013}"/>
              </a:ext>
            </a:extLst>
          </p:cNvPr>
          <p:cNvCxnSpPr>
            <a:cxnSpLocks/>
          </p:cNvCxnSpPr>
          <p:nvPr/>
        </p:nvCxnSpPr>
        <p:spPr>
          <a:xfrm flipH="1">
            <a:off x="5472913" y="4941140"/>
            <a:ext cx="6354729" cy="73232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35F73E64-A91E-4643-B1BC-3AB32071D8EA}"/>
              </a:ext>
            </a:extLst>
          </p:cNvPr>
          <p:cNvGrpSpPr/>
          <p:nvPr/>
        </p:nvGrpSpPr>
        <p:grpSpPr>
          <a:xfrm>
            <a:off x="8169497" y="745865"/>
            <a:ext cx="3658145" cy="1650928"/>
            <a:chOff x="6907622" y="3651587"/>
            <a:chExt cx="5051915" cy="2279933"/>
          </a:xfrm>
        </p:grpSpPr>
        <p:grpSp>
          <p:nvGrpSpPr>
            <p:cNvPr id="68" name="Group 67">
              <a:extLst>
                <a:ext uri="{FF2B5EF4-FFF2-40B4-BE49-F238E27FC236}">
                  <a16:creationId xmlns:a16="http://schemas.microsoft.com/office/drawing/2014/main" id="{2B45033F-DEFC-EF42-B67C-5CA800B21C64}"/>
                </a:ext>
              </a:extLst>
            </p:cNvPr>
            <p:cNvGrpSpPr/>
            <p:nvPr/>
          </p:nvGrpSpPr>
          <p:grpSpPr>
            <a:xfrm>
              <a:off x="8323703" y="3758390"/>
              <a:ext cx="1952714" cy="514051"/>
              <a:chOff x="8737128" y="3128966"/>
              <a:chExt cx="1952714" cy="514051"/>
            </a:xfrm>
          </p:grpSpPr>
          <p:cxnSp>
            <p:nvCxnSpPr>
              <p:cNvPr id="99" name="Straight Connector 98">
                <a:extLst>
                  <a:ext uri="{FF2B5EF4-FFF2-40B4-BE49-F238E27FC236}">
                    <a16:creationId xmlns:a16="http://schemas.microsoft.com/office/drawing/2014/main" id="{2266FD2D-4545-1D49-A58A-2EBA2726ED5B}"/>
                  </a:ext>
                </a:extLst>
              </p:cNvPr>
              <p:cNvCxnSpPr>
                <a:cxnSpLocks/>
                <a:stCxn id="71" idx="6"/>
                <a:endCxn id="104" idx="1"/>
              </p:cNvCxnSpPr>
              <p:nvPr/>
            </p:nvCxnSpPr>
            <p:spPr>
              <a:xfrm>
                <a:off x="8737128" y="3231353"/>
                <a:ext cx="840557" cy="8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59E704D-C5C6-514C-9F00-31B86AE28C07}"/>
                  </a:ext>
                </a:extLst>
              </p:cNvPr>
              <p:cNvCxnSpPr>
                <a:cxnSpLocks/>
                <a:stCxn id="73" idx="2"/>
                <a:endCxn id="104" idx="3"/>
              </p:cNvCxnSpPr>
              <p:nvPr/>
            </p:nvCxnSpPr>
            <p:spPr>
              <a:xfrm flipH="1">
                <a:off x="9721685" y="3231357"/>
                <a:ext cx="968157" cy="8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B040B3D-14CF-7B4E-98A6-B77219BD7090}"/>
                  </a:ext>
                </a:extLst>
              </p:cNvPr>
              <p:cNvCxnSpPr>
                <a:cxnSpLocks/>
                <a:stCxn id="76" idx="0"/>
                <a:endCxn id="104" idx="2"/>
              </p:cNvCxnSpPr>
              <p:nvPr/>
            </p:nvCxnSpPr>
            <p:spPr>
              <a:xfrm flipH="1" flipV="1">
                <a:off x="9649685" y="3311884"/>
                <a:ext cx="6670" cy="33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E65D7650-2D75-5540-9382-8E7D62DF9A96}"/>
                  </a:ext>
                </a:extLst>
              </p:cNvPr>
              <p:cNvGrpSpPr/>
              <p:nvPr/>
            </p:nvGrpSpPr>
            <p:grpSpPr>
              <a:xfrm>
                <a:off x="9540595" y="3128966"/>
                <a:ext cx="540370" cy="412745"/>
                <a:chOff x="9540595" y="3128966"/>
                <a:chExt cx="540370" cy="412745"/>
              </a:xfrm>
            </p:grpSpPr>
            <p:sp>
              <p:nvSpPr>
                <p:cNvPr id="103" name="Rectangle 102">
                  <a:extLst>
                    <a:ext uri="{FF2B5EF4-FFF2-40B4-BE49-F238E27FC236}">
                      <a16:creationId xmlns:a16="http://schemas.microsoft.com/office/drawing/2014/main" id="{48F7DA61-A316-1045-B39A-6180D207AF7E}"/>
                    </a:ext>
                  </a:extLst>
                </p:cNvPr>
                <p:cNvSpPr/>
                <p:nvPr/>
              </p:nvSpPr>
              <p:spPr>
                <a:xfrm>
                  <a:off x="9540595" y="31289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4" name="Rectangle 103">
                  <a:extLst>
                    <a:ext uri="{FF2B5EF4-FFF2-40B4-BE49-F238E27FC236}">
                      <a16:creationId xmlns:a16="http://schemas.microsoft.com/office/drawing/2014/main" id="{F16F75B4-8C82-1946-9C09-F9B925F16E21}"/>
                    </a:ext>
                  </a:extLst>
                </p:cNvPr>
                <p:cNvSpPr/>
                <p:nvPr/>
              </p:nvSpPr>
              <p:spPr>
                <a:xfrm>
                  <a:off x="9577685" y="3167884"/>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5" name="Rectangle 104">
                  <a:extLst>
                    <a:ext uri="{FF2B5EF4-FFF2-40B4-BE49-F238E27FC236}">
                      <a16:creationId xmlns:a16="http://schemas.microsoft.com/office/drawing/2014/main" id="{D4A96DE9-D865-C047-BC72-AB6FCDF2443E}"/>
                    </a:ext>
                  </a:extLst>
                </p:cNvPr>
                <p:cNvSpPr/>
                <p:nvPr/>
              </p:nvSpPr>
              <p:spPr>
                <a:xfrm>
                  <a:off x="9619203" y="3210883"/>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4F4A7F2A-9533-D64A-A18C-62EB59E7A4F3}"/>
                        </a:ext>
                      </a:extLst>
                    </p:cNvPr>
                    <p:cNvSpPr txBox="1"/>
                    <p:nvPr/>
                  </p:nvSpPr>
                  <p:spPr>
                    <a:xfrm>
                      <a:off x="9772811" y="3244180"/>
                      <a:ext cx="308154" cy="2975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charset="0"/>
                                  </a:rPr>
                                  <m:t>𝑔</m:t>
                                </m:r>
                              </m:e>
                              <m:sub>
                                <m:r>
                                  <a:rPr lang="de-DE" sz="1400" i="1">
                                    <a:latin typeface="Cambria Math" charset="0"/>
                                  </a:rPr>
                                  <m:t>1</m:t>
                                </m:r>
                              </m:sub>
                            </m:sSub>
                          </m:oMath>
                        </m:oMathPara>
                      </a14:m>
                      <a:endParaRPr lang="en-GB" sz="1400" dirty="0"/>
                    </a:p>
                  </p:txBody>
                </p:sp>
              </mc:Choice>
              <mc:Fallback xmlns="">
                <p:sp>
                  <p:nvSpPr>
                    <p:cNvPr id="542" name="TextBox 541">
                      <a:extLst>
                        <a:ext uri="{FF2B5EF4-FFF2-40B4-BE49-F238E27FC236}">
                          <a16:creationId xmlns:a16="http://schemas.microsoft.com/office/drawing/2014/main" id="{C734339B-8611-B244-B833-E634A9B1EF6D}"/>
                        </a:ext>
                      </a:extLst>
                    </p:cNvPr>
                    <p:cNvSpPr txBox="1">
                      <a:spLocks noRot="1" noChangeAspect="1" noMove="1" noResize="1" noEditPoints="1" noAdjustHandles="1" noChangeArrowheads="1" noChangeShapeType="1" noTextEdit="1"/>
                    </p:cNvSpPr>
                    <p:nvPr/>
                  </p:nvSpPr>
                  <p:spPr>
                    <a:xfrm>
                      <a:off x="9772811" y="3244180"/>
                      <a:ext cx="308154" cy="297531"/>
                    </a:xfrm>
                    <a:prstGeom prst="rect">
                      <a:avLst/>
                    </a:prstGeom>
                    <a:blipFill>
                      <a:blip r:embed="rId40"/>
                      <a:stretch>
                        <a:fillRect l="-15789"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2DBCB66B-93C8-794D-8F82-6BBE937FF0AB}"/>
                    </a:ext>
                  </a:extLst>
                </p:cNvPr>
                <p:cNvSpPr/>
                <p:nvPr/>
              </p:nvSpPr>
              <p:spPr>
                <a:xfrm>
                  <a:off x="7109772" y="3651587"/>
                  <a:ext cx="1213931"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i="1" smtClean="0">
                            <a:latin typeface="Cambria Math" charset="0"/>
                          </a:rPr>
                          <m:t>𝑁𝑎𝑡</m:t>
                        </m:r>
                        <m:d>
                          <m:dPr>
                            <m:ctrlPr>
                              <a:rPr lang="de-DE" sz="1400" i="1">
                                <a:latin typeface="Cambria Math" panose="02040503050406030204" pitchFamily="18" charset="0"/>
                              </a:rPr>
                            </m:ctrlPr>
                          </m:dPr>
                          <m:e>
                            <m:r>
                              <a:rPr lang="de-DE" sz="1400" i="1">
                                <a:latin typeface="Cambria Math" panose="02040503050406030204" pitchFamily="18" charset="0"/>
                              </a:rPr>
                              <m:t>𝐷</m:t>
                            </m:r>
                          </m:e>
                        </m:d>
                      </m:oMath>
                    </m:oMathPara>
                  </a14:m>
                  <a:endParaRPr lang="en-GB" sz="1400" dirty="0"/>
                </a:p>
              </p:txBody>
            </p:sp>
          </mc:Choice>
          <mc:Fallback xmlns="">
            <p:sp>
              <p:nvSpPr>
                <p:cNvPr id="508" name="Oval 507">
                  <a:extLst>
                    <a:ext uri="{FF2B5EF4-FFF2-40B4-BE49-F238E27FC236}">
                      <a16:creationId xmlns:a16="http://schemas.microsoft.com/office/drawing/2014/main" id="{B294B7F9-2548-884B-90CB-70D7B1AE5DED}"/>
                    </a:ext>
                  </a:extLst>
                </p:cNvPr>
                <p:cNvSpPr>
                  <a:spLocks noRot="1" noChangeAspect="1" noMove="1" noResize="1" noEditPoints="1" noAdjustHandles="1" noChangeArrowheads="1" noChangeShapeType="1" noTextEdit="1"/>
                </p:cNvSpPr>
                <p:nvPr/>
              </p:nvSpPr>
              <p:spPr>
                <a:xfrm>
                  <a:off x="7109772" y="3651587"/>
                  <a:ext cx="1213931" cy="418381"/>
                </a:xfrm>
                <a:prstGeom prst="ellipse">
                  <a:avLst/>
                </a:prstGeom>
                <a:blipFill>
                  <a:blip r:embed="rId4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0BD17EE4-5DD1-B342-8057-333AEA65F63C}"/>
                    </a:ext>
                  </a:extLst>
                </p:cNvPr>
                <p:cNvSpPr/>
                <p:nvPr/>
              </p:nvSpPr>
              <p:spPr>
                <a:xfrm>
                  <a:off x="10276417" y="3651590"/>
                  <a:ext cx="1058655" cy="418381"/>
                </a:xfrm>
                <a:prstGeom prst="ellipse">
                  <a:avLst/>
                </a:prstGeom>
                <a:solidFill>
                  <a:schemeClr val="bg1"/>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𝐴𝑐𝑐</m:t>
                        </m:r>
                        <m:d>
                          <m:dPr>
                            <m:ctrlPr>
                              <a:rPr lang="de-DE" sz="1400" i="1">
                                <a:latin typeface="Cambria Math" panose="02040503050406030204" pitchFamily="18" charset="0"/>
                              </a:rPr>
                            </m:ctrlPr>
                          </m:dPr>
                          <m:e>
                            <m:r>
                              <a:rPr lang="de-DE" sz="1400" b="0" i="1" smtClean="0">
                                <a:latin typeface="Cambria Math" panose="02040503050406030204" pitchFamily="18" charset="0"/>
                              </a:rPr>
                              <m:t>𝐼</m:t>
                            </m:r>
                          </m:e>
                        </m:d>
                      </m:oMath>
                    </m:oMathPara>
                  </a14:m>
                  <a:endParaRPr lang="en-GB" sz="1400" dirty="0"/>
                </a:p>
              </p:txBody>
            </p:sp>
          </mc:Choice>
          <mc:Fallback xmlns="">
            <p:sp>
              <p:nvSpPr>
                <p:cNvPr id="509" name="Oval 508">
                  <a:extLst>
                    <a:ext uri="{FF2B5EF4-FFF2-40B4-BE49-F238E27FC236}">
                      <a16:creationId xmlns:a16="http://schemas.microsoft.com/office/drawing/2014/main" id="{083CD013-6FF5-3946-84FA-EE94AF0155A6}"/>
                    </a:ext>
                  </a:extLst>
                </p:cNvPr>
                <p:cNvSpPr>
                  <a:spLocks noRot="1" noChangeAspect="1" noMove="1" noResize="1" noEditPoints="1" noAdjustHandles="1" noChangeArrowheads="1" noChangeShapeType="1" noTextEdit="1"/>
                </p:cNvSpPr>
                <p:nvPr/>
              </p:nvSpPr>
              <p:spPr>
                <a:xfrm>
                  <a:off x="10276417" y="3651590"/>
                  <a:ext cx="1058655" cy="418381"/>
                </a:xfrm>
                <a:prstGeom prst="ellipse">
                  <a:avLst/>
                </a:prstGeom>
                <a:blipFill>
                  <a:blip r:embed="rId4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8161E7B8-6364-A54B-B058-F4EB3E4E0F91}"/>
                    </a:ext>
                  </a:extLst>
                </p:cNvPr>
                <p:cNvSpPr/>
                <p:nvPr/>
              </p:nvSpPr>
              <p:spPr>
                <a:xfrm>
                  <a:off x="8617876" y="5513138"/>
                  <a:ext cx="1254398"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49" name="Oval 48">
                  <a:extLst>
                    <a:ext uri="{FF2B5EF4-FFF2-40B4-BE49-F238E27FC236}">
                      <a16:creationId xmlns:a16="http://schemas.microsoft.com/office/drawing/2014/main" id="{E54DC2EF-E83C-124B-8B87-FA36420A46D6}"/>
                    </a:ext>
                  </a:extLst>
                </p:cNvPr>
                <p:cNvSpPr>
                  <a:spLocks noRot="1" noChangeAspect="1" noMove="1" noResize="1" noEditPoints="1" noAdjustHandles="1" noChangeArrowheads="1" noChangeShapeType="1" noTextEdit="1"/>
                </p:cNvSpPr>
                <p:nvPr/>
              </p:nvSpPr>
              <p:spPr>
                <a:xfrm>
                  <a:off x="8617876" y="5513138"/>
                  <a:ext cx="1254398" cy="418382"/>
                </a:xfrm>
                <a:prstGeom prst="ellipse">
                  <a:avLst/>
                </a:prstGeom>
                <a:blipFill>
                  <a:blip r:embed="rId4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Oval 74">
                  <a:extLst>
                    <a:ext uri="{FF2B5EF4-FFF2-40B4-BE49-F238E27FC236}">
                      <a16:creationId xmlns:a16="http://schemas.microsoft.com/office/drawing/2014/main" id="{9067BECB-7BBB-0945-B165-1187FDB223AA}"/>
                    </a:ext>
                  </a:extLst>
                </p:cNvPr>
                <p:cNvSpPr/>
                <p:nvPr/>
              </p:nvSpPr>
              <p:spPr>
                <a:xfrm>
                  <a:off x="6907622" y="4892572"/>
                  <a:ext cx="1650615"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511" name="Oval 510">
                  <a:extLst>
                    <a:ext uri="{FF2B5EF4-FFF2-40B4-BE49-F238E27FC236}">
                      <a16:creationId xmlns:a16="http://schemas.microsoft.com/office/drawing/2014/main" id="{DE22F68C-A241-A94A-9618-D2B967715D33}"/>
                    </a:ext>
                  </a:extLst>
                </p:cNvPr>
                <p:cNvSpPr>
                  <a:spLocks noRot="1" noChangeAspect="1" noMove="1" noResize="1" noEditPoints="1" noAdjustHandles="1" noChangeArrowheads="1" noChangeShapeType="1" noTextEdit="1"/>
                </p:cNvSpPr>
                <p:nvPr/>
              </p:nvSpPr>
              <p:spPr>
                <a:xfrm>
                  <a:off x="6907622" y="4892572"/>
                  <a:ext cx="1650615" cy="418381"/>
                </a:xfrm>
                <a:prstGeom prst="ellipse">
                  <a:avLst/>
                </a:prstGeom>
                <a:blipFill>
                  <a:blip r:embed="rId4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586FF8CC-B363-DE4D-810E-524678DD05A9}"/>
                    </a:ext>
                  </a:extLst>
                </p:cNvPr>
                <p:cNvSpPr/>
                <p:nvPr/>
              </p:nvSpPr>
              <p:spPr>
                <a:xfrm>
                  <a:off x="8837373" y="4272442"/>
                  <a:ext cx="811112"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512" name="Oval 511">
                  <a:extLst>
                    <a:ext uri="{FF2B5EF4-FFF2-40B4-BE49-F238E27FC236}">
                      <a16:creationId xmlns:a16="http://schemas.microsoft.com/office/drawing/2014/main" id="{9814F389-F4ED-C742-B90C-2AA7DEAE3EB8}"/>
                    </a:ext>
                  </a:extLst>
                </p:cNvPr>
                <p:cNvSpPr>
                  <a:spLocks noRot="1" noChangeAspect="1" noMove="1" noResize="1" noEditPoints="1" noAdjustHandles="1" noChangeArrowheads="1" noChangeShapeType="1" noTextEdit="1"/>
                </p:cNvSpPr>
                <p:nvPr/>
              </p:nvSpPr>
              <p:spPr>
                <a:xfrm>
                  <a:off x="8837373" y="4272442"/>
                  <a:ext cx="811112" cy="418381"/>
                </a:xfrm>
                <a:prstGeom prst="ellipse">
                  <a:avLst/>
                </a:prstGeom>
                <a:blipFill>
                  <a:blip r:embed="rId45"/>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Oval 76">
                  <a:extLst>
                    <a:ext uri="{FF2B5EF4-FFF2-40B4-BE49-F238E27FC236}">
                      <a16:creationId xmlns:a16="http://schemas.microsoft.com/office/drawing/2014/main" id="{F5189318-4157-774C-B315-75F87F24B096}"/>
                    </a:ext>
                  </a:extLst>
                </p:cNvPr>
                <p:cNvSpPr/>
                <p:nvPr/>
              </p:nvSpPr>
              <p:spPr>
                <a:xfrm>
                  <a:off x="10039464" y="4892572"/>
                  <a:ext cx="1920073"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513" name="Oval 512">
                  <a:extLst>
                    <a:ext uri="{FF2B5EF4-FFF2-40B4-BE49-F238E27FC236}">
                      <a16:creationId xmlns:a16="http://schemas.microsoft.com/office/drawing/2014/main" id="{76FEE5F9-01A0-6B41-A7CD-69B3879494B7}"/>
                    </a:ext>
                  </a:extLst>
                </p:cNvPr>
                <p:cNvSpPr>
                  <a:spLocks noRot="1" noChangeAspect="1" noMove="1" noResize="1" noEditPoints="1" noAdjustHandles="1" noChangeArrowheads="1" noChangeShapeType="1" noTextEdit="1"/>
                </p:cNvSpPr>
                <p:nvPr/>
              </p:nvSpPr>
              <p:spPr>
                <a:xfrm>
                  <a:off x="10039464" y="4892572"/>
                  <a:ext cx="1920073" cy="418381"/>
                </a:xfrm>
                <a:prstGeom prst="ellipse">
                  <a:avLst/>
                </a:prstGeom>
                <a:blipFill>
                  <a:blip r:embed="rId46"/>
                  <a:stretch>
                    <a:fillRect/>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BC99C911-EE95-514A-BE83-4FFBAE1D2508}"/>
                </a:ext>
              </a:extLst>
            </p:cNvPr>
            <p:cNvCxnSpPr>
              <a:cxnSpLocks/>
              <a:stCxn id="75" idx="6"/>
              <a:endCxn id="96" idx="1"/>
            </p:cNvCxnSpPr>
            <p:nvPr/>
          </p:nvCxnSpPr>
          <p:spPr>
            <a:xfrm flipV="1">
              <a:off x="8558237" y="5101135"/>
              <a:ext cx="340995"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095250D-73B4-3045-A82B-9EF0AFCCFD62}"/>
                </a:ext>
              </a:extLst>
            </p:cNvPr>
            <p:cNvCxnSpPr>
              <a:cxnSpLocks/>
              <a:stCxn id="76" idx="4"/>
              <a:endCxn id="96" idx="0"/>
            </p:cNvCxnSpPr>
            <p:nvPr/>
          </p:nvCxnSpPr>
          <p:spPr>
            <a:xfrm flipH="1">
              <a:off x="8971232" y="4690824"/>
              <a:ext cx="271697"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A54DA92-C1CF-D749-BCF0-C4AC46883A62}"/>
                </a:ext>
              </a:extLst>
            </p:cNvPr>
            <p:cNvCxnSpPr>
              <a:cxnSpLocks/>
              <a:stCxn id="74" idx="0"/>
              <a:endCxn id="96" idx="2"/>
            </p:cNvCxnSpPr>
            <p:nvPr/>
          </p:nvCxnSpPr>
          <p:spPr>
            <a:xfrm flipH="1" flipV="1">
              <a:off x="8971232" y="5173133"/>
              <a:ext cx="273844"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E4301F99-043D-2349-BEAA-9B214389EBD5}"/>
                </a:ext>
              </a:extLst>
            </p:cNvPr>
            <p:cNvGrpSpPr/>
            <p:nvPr/>
          </p:nvGrpSpPr>
          <p:grpSpPr>
            <a:xfrm>
              <a:off x="8610247" y="4990220"/>
              <a:ext cx="474503" cy="412240"/>
              <a:chOff x="9288700" y="3036033"/>
              <a:chExt cx="474503" cy="412240"/>
            </a:xfrm>
          </p:grpSpPr>
          <p:sp>
            <p:nvSpPr>
              <p:cNvPr id="95" name="Rectangle 94">
                <a:extLst>
                  <a:ext uri="{FF2B5EF4-FFF2-40B4-BE49-F238E27FC236}">
                    <a16:creationId xmlns:a16="http://schemas.microsoft.com/office/drawing/2014/main" id="{A25C677C-A9F6-4445-858A-1D0325F33593}"/>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6" name="Rectangle 95">
                <a:extLst>
                  <a:ext uri="{FF2B5EF4-FFF2-40B4-BE49-F238E27FC236}">
                    <a16:creationId xmlns:a16="http://schemas.microsoft.com/office/drawing/2014/main" id="{C8BD080F-A2A6-A34B-9E6E-49D7BC9F8168}"/>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7" name="Rectangle 96">
                <a:extLst>
                  <a:ext uri="{FF2B5EF4-FFF2-40B4-BE49-F238E27FC236}">
                    <a16:creationId xmlns:a16="http://schemas.microsoft.com/office/drawing/2014/main" id="{026454C9-35B1-FD46-B425-29A9B109D997}"/>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B966FA2F-B705-4E4E-B7F4-B3C47801332B}"/>
                      </a:ext>
                    </a:extLst>
                  </p:cNvPr>
                  <p:cNvSpPr txBox="1"/>
                  <p:nvPr/>
                </p:nvSpPr>
                <p:spPr>
                  <a:xfrm>
                    <a:off x="9288700" y="3150745"/>
                    <a:ext cx="313909"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534" name="TextBox 533">
                    <a:extLst>
                      <a:ext uri="{FF2B5EF4-FFF2-40B4-BE49-F238E27FC236}">
                        <a16:creationId xmlns:a16="http://schemas.microsoft.com/office/drawing/2014/main" id="{187647C0-B74A-6245-8E12-58A612C0BE3F}"/>
                      </a:ext>
                    </a:extLst>
                  </p:cNvPr>
                  <p:cNvSpPr txBox="1">
                    <a:spLocks noRot="1" noChangeAspect="1" noMove="1" noResize="1" noEditPoints="1" noAdjustHandles="1" noChangeArrowheads="1" noChangeShapeType="1" noTextEdit="1"/>
                  </p:cNvSpPr>
                  <p:nvPr/>
                </p:nvSpPr>
                <p:spPr>
                  <a:xfrm>
                    <a:off x="9288700" y="3150745"/>
                    <a:ext cx="313909" cy="297528"/>
                  </a:xfrm>
                  <a:prstGeom prst="rect">
                    <a:avLst/>
                  </a:prstGeom>
                  <a:blipFill>
                    <a:blip r:embed="rId47"/>
                    <a:stretch>
                      <a:fillRect l="-15789" r="-5263" b="-16667"/>
                    </a:stretch>
                  </a:blipFill>
                </p:spPr>
                <p:txBody>
                  <a:bodyPr/>
                  <a:lstStyle/>
                  <a:p>
                    <a:r>
                      <a:rPr lang="en-GB">
                        <a:noFill/>
                      </a:rPr>
                      <a:t> </a:t>
                    </a:r>
                  </a:p>
                </p:txBody>
              </p:sp>
            </mc:Fallback>
          </mc:AlternateContent>
        </p:grpSp>
        <p:cxnSp>
          <p:nvCxnSpPr>
            <p:cNvPr id="82" name="Straight Connector 81">
              <a:extLst>
                <a:ext uri="{FF2B5EF4-FFF2-40B4-BE49-F238E27FC236}">
                  <a16:creationId xmlns:a16="http://schemas.microsoft.com/office/drawing/2014/main" id="{DA4A187E-D0F8-4A4D-BA7B-24C689BADE7A}"/>
                </a:ext>
              </a:extLst>
            </p:cNvPr>
            <p:cNvCxnSpPr>
              <a:cxnSpLocks/>
              <a:stCxn id="76" idx="4"/>
              <a:endCxn id="92" idx="0"/>
            </p:cNvCxnSpPr>
            <p:nvPr/>
          </p:nvCxnSpPr>
          <p:spPr>
            <a:xfrm>
              <a:off x="9242930" y="4690824"/>
              <a:ext cx="259175"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4CCAFD-F2F1-5F4A-9FE5-6015378279A8}"/>
                </a:ext>
              </a:extLst>
            </p:cNvPr>
            <p:cNvCxnSpPr>
              <a:cxnSpLocks/>
              <a:stCxn id="77" idx="2"/>
              <a:endCxn id="92" idx="3"/>
            </p:cNvCxnSpPr>
            <p:nvPr/>
          </p:nvCxnSpPr>
          <p:spPr>
            <a:xfrm flipH="1" flipV="1">
              <a:off x="9574104" y="5101135"/>
              <a:ext cx="465360"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F4BCF50-01EA-0F4E-8B7A-8D62874F687C}"/>
                </a:ext>
              </a:extLst>
            </p:cNvPr>
            <p:cNvCxnSpPr>
              <a:cxnSpLocks/>
              <a:stCxn id="74" idx="0"/>
              <a:endCxn id="92" idx="2"/>
            </p:cNvCxnSpPr>
            <p:nvPr/>
          </p:nvCxnSpPr>
          <p:spPr>
            <a:xfrm flipV="1">
              <a:off x="9245076" y="5173133"/>
              <a:ext cx="257028"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E1CE8D2A-F1A1-C74D-B7BB-3882D648ACAB}"/>
                </a:ext>
              </a:extLst>
            </p:cNvPr>
            <p:cNvGrpSpPr/>
            <p:nvPr/>
          </p:nvGrpSpPr>
          <p:grpSpPr>
            <a:xfrm>
              <a:off x="9393015" y="4990220"/>
              <a:ext cx="546126" cy="412737"/>
              <a:chOff x="9540595" y="3036033"/>
              <a:chExt cx="546126" cy="412737"/>
            </a:xfrm>
          </p:grpSpPr>
          <p:sp>
            <p:nvSpPr>
              <p:cNvPr id="91" name="Rectangle 90">
                <a:extLst>
                  <a:ext uri="{FF2B5EF4-FFF2-40B4-BE49-F238E27FC236}">
                    <a16:creationId xmlns:a16="http://schemas.microsoft.com/office/drawing/2014/main" id="{945055BF-DB8F-E24B-9D48-23BCCD0288B7}"/>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2" name="Rectangle 91">
                <a:extLst>
                  <a:ext uri="{FF2B5EF4-FFF2-40B4-BE49-F238E27FC236}">
                    <a16:creationId xmlns:a16="http://schemas.microsoft.com/office/drawing/2014/main" id="{FC9EC8B3-767C-4448-9B13-148D36B13B63}"/>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3" name="Rectangle 92">
                <a:extLst>
                  <a:ext uri="{FF2B5EF4-FFF2-40B4-BE49-F238E27FC236}">
                    <a16:creationId xmlns:a16="http://schemas.microsoft.com/office/drawing/2014/main" id="{F4982040-4B19-4145-9371-9B37D080716B}"/>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E3AF6A7A-E94D-8E42-9F71-7BDBA9C82859}"/>
                      </a:ext>
                    </a:extLst>
                  </p:cNvPr>
                  <p:cNvSpPr txBox="1"/>
                  <p:nvPr/>
                </p:nvSpPr>
                <p:spPr>
                  <a:xfrm>
                    <a:off x="9772811" y="3151242"/>
                    <a:ext cx="313910"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530" name="TextBox 529">
                    <a:extLst>
                      <a:ext uri="{FF2B5EF4-FFF2-40B4-BE49-F238E27FC236}">
                        <a16:creationId xmlns:a16="http://schemas.microsoft.com/office/drawing/2014/main" id="{D882A47A-1E5F-6A45-A9FA-D8280459B7F1}"/>
                      </a:ext>
                    </a:extLst>
                  </p:cNvPr>
                  <p:cNvSpPr txBox="1">
                    <a:spLocks noRot="1" noChangeAspect="1" noMove="1" noResize="1" noEditPoints="1" noAdjustHandles="1" noChangeArrowheads="1" noChangeShapeType="1" noTextEdit="1"/>
                  </p:cNvSpPr>
                  <p:nvPr/>
                </p:nvSpPr>
                <p:spPr>
                  <a:xfrm>
                    <a:off x="9772811" y="3151242"/>
                    <a:ext cx="313910" cy="297528"/>
                  </a:xfrm>
                  <a:prstGeom prst="rect">
                    <a:avLst/>
                  </a:prstGeom>
                  <a:blipFill>
                    <a:blip r:embed="rId48"/>
                    <a:stretch>
                      <a:fillRect l="-15789" b="-16667"/>
                    </a:stretch>
                  </a:blipFill>
                </p:spPr>
                <p:txBody>
                  <a:bodyPr/>
                  <a:lstStyle/>
                  <a:p>
                    <a:r>
                      <a:rPr lang="en-GB">
                        <a:noFill/>
                      </a:rPr>
                      <a:t> </a:t>
                    </a:r>
                  </a:p>
                </p:txBody>
              </p:sp>
            </mc:Fallback>
          </mc:AlternateContent>
        </p:grpSp>
        <p:grpSp>
          <p:nvGrpSpPr>
            <p:cNvPr id="86" name="Group 85">
              <a:extLst>
                <a:ext uri="{FF2B5EF4-FFF2-40B4-BE49-F238E27FC236}">
                  <a16:creationId xmlns:a16="http://schemas.microsoft.com/office/drawing/2014/main" id="{EC765BBD-61E8-9647-976B-1156AB21896B}"/>
                </a:ext>
              </a:extLst>
            </p:cNvPr>
            <p:cNvGrpSpPr/>
            <p:nvPr/>
          </p:nvGrpSpPr>
          <p:grpSpPr>
            <a:xfrm>
              <a:off x="9648485" y="4409628"/>
              <a:ext cx="749540" cy="380873"/>
              <a:chOff x="8665851" y="3155493"/>
              <a:chExt cx="749540" cy="380873"/>
            </a:xfrm>
          </p:grpSpPr>
          <p:cxnSp>
            <p:nvCxnSpPr>
              <p:cNvPr id="87" name="Straight Connector 86">
                <a:extLst>
                  <a:ext uri="{FF2B5EF4-FFF2-40B4-BE49-F238E27FC236}">
                    <a16:creationId xmlns:a16="http://schemas.microsoft.com/office/drawing/2014/main" id="{A2B98456-875C-E745-BADD-16A394ACAAE3}"/>
                  </a:ext>
                </a:extLst>
              </p:cNvPr>
              <p:cNvCxnSpPr>
                <a:cxnSpLocks/>
                <a:stCxn id="76" idx="6"/>
                <a:endCxn id="89" idx="1"/>
              </p:cNvCxnSpPr>
              <p:nvPr/>
            </p:nvCxnSpPr>
            <p:spPr>
              <a:xfrm flipV="1">
                <a:off x="8665851" y="3227493"/>
                <a:ext cx="291629" cy="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175EC371-2EE7-AE46-BED9-B3CA0EB326BC}"/>
                  </a:ext>
                </a:extLst>
              </p:cNvPr>
              <p:cNvGrpSpPr/>
              <p:nvPr/>
            </p:nvGrpSpPr>
            <p:grpSpPr>
              <a:xfrm>
                <a:off x="8957481" y="3155493"/>
                <a:ext cx="457910" cy="380873"/>
                <a:chOff x="8957481" y="3155493"/>
                <a:chExt cx="457910" cy="380873"/>
              </a:xfrm>
            </p:grpSpPr>
            <p:sp>
              <p:nvSpPr>
                <p:cNvPr id="89" name="Rectangle 88">
                  <a:extLst>
                    <a:ext uri="{FF2B5EF4-FFF2-40B4-BE49-F238E27FC236}">
                      <a16:creationId xmlns:a16="http://schemas.microsoft.com/office/drawing/2014/main" id="{984BC414-A6F9-6E47-BA49-4303DA0B614F}"/>
                    </a:ext>
                  </a:extLst>
                </p:cNvPr>
                <p:cNvSpPr/>
                <p:nvPr/>
              </p:nvSpPr>
              <p:spPr>
                <a:xfrm>
                  <a:off x="8957481" y="31554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793537F7-A1BA-1C48-9CE6-DBC3C3886262}"/>
                        </a:ext>
                      </a:extLst>
                    </p:cNvPr>
                    <p:cNvSpPr txBox="1"/>
                    <p:nvPr/>
                  </p:nvSpPr>
                  <p:spPr>
                    <a:xfrm>
                      <a:off x="9101481" y="3238837"/>
                      <a:ext cx="313910"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526" name="TextBox 525">
                      <a:extLst>
                        <a:ext uri="{FF2B5EF4-FFF2-40B4-BE49-F238E27FC236}">
                          <a16:creationId xmlns:a16="http://schemas.microsoft.com/office/drawing/2014/main" id="{134681A7-07EA-3942-A554-CA12A0BEECA0}"/>
                        </a:ext>
                      </a:extLst>
                    </p:cNvPr>
                    <p:cNvSpPr txBox="1">
                      <a:spLocks noRot="1" noChangeAspect="1" noMove="1" noResize="1" noEditPoints="1" noAdjustHandles="1" noChangeArrowheads="1" noChangeShapeType="1" noTextEdit="1"/>
                    </p:cNvSpPr>
                    <p:nvPr/>
                  </p:nvSpPr>
                  <p:spPr>
                    <a:xfrm>
                      <a:off x="9101481" y="3238837"/>
                      <a:ext cx="313910" cy="297529"/>
                    </a:xfrm>
                    <a:prstGeom prst="rect">
                      <a:avLst/>
                    </a:prstGeom>
                    <a:blipFill>
                      <a:blip r:embed="rId49"/>
                      <a:stretch>
                        <a:fillRect l="-15789" r="-5263" b="-22222"/>
                      </a:stretch>
                    </a:blipFill>
                  </p:spPr>
                  <p:txBody>
                    <a:bodyPr/>
                    <a:lstStyle/>
                    <a:p>
                      <a:r>
                        <a:rPr lang="en-GB">
                          <a:noFill/>
                        </a:rPr>
                        <a:t> </a:t>
                      </a:r>
                    </a:p>
                  </p:txBody>
                </p:sp>
              </mc:Fallback>
            </mc:AlternateContent>
          </p:grpSp>
        </p:grpSp>
      </p:grpSp>
      <p:cxnSp>
        <p:nvCxnSpPr>
          <p:cNvPr id="166" name="Straight Connector 165">
            <a:extLst>
              <a:ext uri="{FF2B5EF4-FFF2-40B4-BE49-F238E27FC236}">
                <a16:creationId xmlns:a16="http://schemas.microsoft.com/office/drawing/2014/main" id="{DCBA62FA-8758-184A-872B-B3958CAEBEBC}"/>
              </a:ext>
            </a:extLst>
          </p:cNvPr>
          <p:cNvCxnSpPr>
            <a:cxnSpLocks/>
          </p:cNvCxnSpPr>
          <p:nvPr/>
        </p:nvCxnSpPr>
        <p:spPr>
          <a:xfrm>
            <a:off x="8448290" y="5722307"/>
            <a:ext cx="72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D44B8C88-6B42-A049-9752-5BECDE296525}"/>
              </a:ext>
            </a:extLst>
          </p:cNvPr>
          <p:cNvCxnSpPr>
            <a:cxnSpLocks/>
          </p:cNvCxnSpPr>
          <p:nvPr/>
        </p:nvCxnSpPr>
        <p:spPr>
          <a:xfrm>
            <a:off x="10998760" y="5703506"/>
            <a:ext cx="72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8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6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D5608-8797-1847-A37E-D4212F543172}"/>
              </a:ext>
            </a:extLst>
          </p:cNvPr>
          <p:cNvSpPr>
            <a:spLocks noGrp="1"/>
          </p:cNvSpPr>
          <p:nvPr>
            <p:ph type="title"/>
          </p:nvPr>
        </p:nvSpPr>
        <p:spPr/>
        <p:txBody>
          <a:bodyPr/>
          <a:lstStyle/>
          <a:p>
            <a:r>
              <a:rPr lang="en-GB" dirty="0"/>
              <a:t>Changing Inputs and Adaptive Message Passing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154E6B-580E-8941-A8B6-FEA71D5CA192}"/>
                  </a:ext>
                </a:extLst>
              </p:cNvPr>
              <p:cNvSpPr>
                <a:spLocks noGrp="1"/>
              </p:cNvSpPr>
              <p:nvPr>
                <p:ph idx="1"/>
              </p:nvPr>
            </p:nvSpPr>
            <p:spPr>
              <a:xfrm>
                <a:off x="359625" y="1666901"/>
                <a:ext cx="7921952" cy="4336362"/>
              </a:xfrm>
            </p:spPr>
            <p:txBody>
              <a:bodyPr>
                <a:normAutofit lnSpcReduction="10000"/>
              </a:bodyPr>
              <a:lstStyle/>
              <a:p>
                <a:r>
                  <a:rPr lang="en-GB" dirty="0"/>
                  <a:t>Local changes in </a:t>
                </a:r>
                <a14:m>
                  <m:oMath xmlns:m="http://schemas.openxmlformats.org/officeDocument/2006/math">
                    <m:r>
                      <a:rPr lang="en-GB" b="0" i="1" smtClean="0">
                        <a:latin typeface="Cambria Math" panose="02040503050406030204" pitchFamily="18" charset="0"/>
                      </a:rPr>
                      <m:t>𝐺</m:t>
                    </m:r>
                  </m:oMath>
                </a14:m>
                <a:endParaRPr lang="en-GB" dirty="0"/>
              </a:p>
              <a:p>
                <a:pPr lvl="1"/>
                <a:r>
                  <a:rPr lang="en-GB" dirty="0"/>
                  <a:t>Different potentials in parfactors</a:t>
                </a:r>
              </a:p>
              <a:p>
                <a:pPr lvl="1"/>
                <a:r>
                  <a:rPr lang="en-GB" dirty="0"/>
                  <a:t>Changes in domain sizes (</a:t>
                </a:r>
                <a:r>
                  <a:rPr lang="en-GB" i="1" dirty="0">
                    <a:solidFill>
                      <a:schemeClr val="accent1"/>
                    </a:solidFill>
                  </a:rPr>
                  <a:t>special to relational modelling</a:t>
                </a:r>
                <a:r>
                  <a:rPr lang="en-GB" dirty="0"/>
                  <a:t>)</a:t>
                </a:r>
              </a:p>
              <a:p>
                <a:pPr lvl="1"/>
                <a:r>
                  <a:rPr lang="en-GB" dirty="0"/>
                  <a:t>Parfactors are removed or added </a:t>
                </a:r>
              </a:p>
              <a:p>
                <a:pPr lvl="2"/>
                <a:r>
                  <a:rPr lang="en-GB" dirty="0"/>
                  <a:t>Maintain FO jtree properties!</a:t>
                </a:r>
              </a:p>
              <a:p>
                <a:pPr lvl="2"/>
                <a:r>
                  <a:rPr lang="en-GB" dirty="0"/>
                  <a:t>Only worth it given local changes, otherwise build anew</a:t>
                </a:r>
              </a:p>
              <a:p>
                <a:r>
                  <a:rPr lang="en-GB" dirty="0"/>
                  <a:t>Local changes in </a:t>
                </a:r>
                <a14:m>
                  <m:oMath xmlns:m="http://schemas.openxmlformats.org/officeDocument/2006/math">
                    <m:r>
                      <a:rPr lang="en-GB" b="1" i="1" smtClean="0">
                        <a:latin typeface="Cambria Math" panose="02040503050406030204" pitchFamily="18" charset="0"/>
                      </a:rPr>
                      <m:t>𝒆</m:t>
                    </m:r>
                  </m:oMath>
                </a14:m>
                <a:endParaRPr lang="en-GB" b="1" dirty="0"/>
              </a:p>
              <a:p>
                <a:pPr lvl="1"/>
                <a:r>
                  <a:rPr lang="en-GB" dirty="0"/>
                  <a:t>Only reset local models of parclusters covered by evidence</a:t>
                </a:r>
              </a:p>
              <a:p>
                <a:r>
                  <a:rPr lang="en-GB" dirty="0"/>
                  <a:t>Adaptive message passing</a:t>
                </a:r>
              </a:p>
              <a:p>
                <a:pPr lvl="1"/>
                <a:r>
                  <a:rPr lang="en-GB" dirty="0"/>
                  <a:t>If changes in local model or incoming </a:t>
                </a:r>
                <a:br>
                  <a:rPr lang="en-GB" dirty="0"/>
                </a:br>
                <a:r>
                  <a:rPr lang="en-GB" dirty="0"/>
                  <a:t>message, calculate new message</a:t>
                </a:r>
              </a:p>
              <a:p>
                <a:pPr lvl="2"/>
                <a:r>
                  <a:rPr lang="en-GB" dirty="0"/>
                  <a:t>Otherwise: send empty message</a:t>
                </a:r>
              </a:p>
              <a:p>
                <a:pPr lvl="1"/>
                <a:r>
                  <a:rPr lang="en-GB" dirty="0">
                    <a:solidFill>
                      <a:schemeClr val="accent1"/>
                    </a:solidFill>
                  </a:rPr>
                  <a:t>Save up to half of the messages</a:t>
                </a:r>
              </a:p>
            </p:txBody>
          </p:sp>
        </mc:Choice>
        <mc:Fallback xmlns="">
          <p:sp>
            <p:nvSpPr>
              <p:cNvPr id="3" name="Content Placeholder 2">
                <a:extLst>
                  <a:ext uri="{FF2B5EF4-FFF2-40B4-BE49-F238E27FC236}">
                    <a16:creationId xmlns:a16="http://schemas.microsoft.com/office/drawing/2014/main" id="{56154E6B-580E-8941-A8B6-FEA71D5CA192}"/>
                  </a:ext>
                </a:extLst>
              </p:cNvPr>
              <p:cNvSpPr>
                <a:spLocks noGrp="1" noRot="1" noChangeAspect="1" noMove="1" noResize="1" noEditPoints="1" noAdjustHandles="1" noChangeArrowheads="1" noChangeShapeType="1" noTextEdit="1"/>
              </p:cNvSpPr>
              <p:nvPr>
                <p:ph idx="1"/>
              </p:nvPr>
            </p:nvSpPr>
            <p:spPr>
              <a:xfrm>
                <a:off x="359625" y="1666901"/>
                <a:ext cx="7921952" cy="4336362"/>
              </a:xfrm>
              <a:blipFill>
                <a:blip r:embed="rId3"/>
                <a:stretch>
                  <a:fillRect l="-2080" t="-3499" b="-292"/>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6AA660F4-DFE7-124F-8E20-1D231FAF8637}"/>
              </a:ext>
            </a:extLst>
          </p:cNvPr>
          <p:cNvSpPr>
            <a:spLocks noGrp="1"/>
          </p:cNvSpPr>
          <p:nvPr>
            <p:ph type="dt" sz="half" idx="2"/>
          </p:nvPr>
        </p:nvSpPr>
        <p:spPr/>
        <p:txBody>
          <a:bodyPr/>
          <a:lstStyle/>
          <a:p>
            <a:r>
              <a:rPr lang="en-GB" dirty="0"/>
              <a:t>Exact Inference: LJT</a:t>
            </a:r>
          </a:p>
        </p:txBody>
      </p:sp>
      <p:sp>
        <p:nvSpPr>
          <p:cNvPr id="5" name="Footer Placeholder 4">
            <a:extLst>
              <a:ext uri="{FF2B5EF4-FFF2-40B4-BE49-F238E27FC236}">
                <a16:creationId xmlns:a16="http://schemas.microsoft.com/office/drawing/2014/main" id="{EE98B822-4AD5-C148-8F5F-9574F762ACAA}"/>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FC8EA303-7F71-D844-BBCD-1ED21CBC82A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82</a:t>
            </a:fld>
            <a:r>
              <a:rPr lang="en-GB" dirty="0"/>
              <a:t> </a:t>
            </a:r>
            <a:endParaRPr lang="en-GB" sz="1399" dirty="0"/>
          </a:p>
        </p:txBody>
      </p:sp>
      <p:grpSp>
        <p:nvGrpSpPr>
          <p:cNvPr id="53" name="Group 52">
            <a:extLst>
              <a:ext uri="{FF2B5EF4-FFF2-40B4-BE49-F238E27FC236}">
                <a16:creationId xmlns:a16="http://schemas.microsoft.com/office/drawing/2014/main" id="{EFE00B7B-8D8C-994D-869C-B8AF02C0898E}"/>
              </a:ext>
            </a:extLst>
          </p:cNvPr>
          <p:cNvGrpSpPr/>
          <p:nvPr/>
        </p:nvGrpSpPr>
        <p:grpSpPr>
          <a:xfrm>
            <a:off x="5543362" y="4919668"/>
            <a:ext cx="6288313" cy="952521"/>
            <a:chOff x="5589344" y="1663629"/>
            <a:chExt cx="6288313" cy="952521"/>
          </a:xfrm>
        </p:grpSpPr>
        <p:cxnSp>
          <p:nvCxnSpPr>
            <p:cNvPr id="54" name="Straight Connector 53">
              <a:extLst>
                <a:ext uri="{FF2B5EF4-FFF2-40B4-BE49-F238E27FC236}">
                  <a16:creationId xmlns:a16="http://schemas.microsoft.com/office/drawing/2014/main" id="{D7E44D94-B330-E042-B4EA-B75E013E5D28}"/>
                </a:ext>
              </a:extLst>
            </p:cNvPr>
            <p:cNvCxnSpPr>
              <a:cxnSpLocks/>
              <a:stCxn id="65" idx="3"/>
              <a:endCxn id="69"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068CB2-A51C-1B43-B01E-15E9A0D64AAE}"/>
                </a:ext>
              </a:extLst>
            </p:cNvPr>
            <p:cNvCxnSpPr>
              <a:cxnSpLocks/>
              <a:stCxn id="69" idx="3"/>
              <a:endCxn id="67"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DDBE4B6-CF60-2C4F-8944-B6229F140D37}"/>
                </a:ext>
              </a:extLst>
            </p:cNvPr>
            <p:cNvGrpSpPr/>
            <p:nvPr/>
          </p:nvGrpSpPr>
          <p:grpSpPr>
            <a:xfrm>
              <a:off x="7893400" y="1663629"/>
              <a:ext cx="1631714" cy="871319"/>
              <a:chOff x="3627257" y="4890630"/>
              <a:chExt cx="1631714" cy="871319"/>
            </a:xfrm>
          </p:grpSpPr>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5C4B078A-C94B-344C-AD94-6A005E3E4D13}"/>
                      </a:ext>
                    </a:extLst>
                  </p:cNvPr>
                  <p:cNvSpPr txBox="1"/>
                  <p:nvPr/>
                </p:nvSpPr>
                <p:spPr>
                  <a:xfrm>
                    <a:off x="4329460"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400" i="1" smtClean="0">
                                  <a:solidFill>
                                    <a:schemeClr val="tx1">
                                      <a:lumMod val="60000"/>
                                      <a:lumOff val="40000"/>
                                    </a:schemeClr>
                                  </a:solidFill>
                                  <a:latin typeface="Cambria Math" panose="02040503050406030204" pitchFamily="18" charset="0"/>
                                </a:rPr>
                              </m:ctrlPr>
                            </m:sSubPr>
                            <m:e>
                              <m:r>
                                <a:rPr lang="en-GB" sz="1400" i="1">
                                  <a:solidFill>
                                    <a:schemeClr val="tx1">
                                      <a:lumMod val="60000"/>
                                      <a:lumOff val="40000"/>
                                    </a:schemeClr>
                                  </a:solidFill>
                                  <a:latin typeface="Cambria Math" charset="0"/>
                                </a:rPr>
                                <m:t>𝑔</m:t>
                              </m:r>
                            </m:e>
                            <m:sub>
                              <m:r>
                                <a:rPr lang="en-GB" sz="1400" i="1">
                                  <a:solidFill>
                                    <a:schemeClr val="tx1">
                                      <a:lumMod val="60000"/>
                                      <a:lumOff val="40000"/>
                                    </a:schemeClr>
                                  </a:solidFill>
                                  <a:latin typeface="Cambria Math" charset="0"/>
                                </a:rPr>
                                <m:t>2</m:t>
                              </m:r>
                            </m:sub>
                          </m:sSub>
                        </m:oMath>
                      </m:oMathPara>
                    </a14:m>
                    <a:endParaRPr lang="en-GB" sz="1400" dirty="0">
                      <a:solidFill>
                        <a:schemeClr val="tx1">
                          <a:lumMod val="60000"/>
                          <a:lumOff val="40000"/>
                        </a:schemeClr>
                      </a:solidFill>
                    </a:endParaRPr>
                  </a:p>
                </p:txBody>
              </p:sp>
            </mc:Choice>
            <mc:Fallback xmlns="">
              <p:sp>
                <p:nvSpPr>
                  <p:cNvPr id="68" name="TextBox 67">
                    <a:extLst>
                      <a:ext uri="{FF2B5EF4-FFF2-40B4-BE49-F238E27FC236}">
                        <a16:creationId xmlns:a16="http://schemas.microsoft.com/office/drawing/2014/main" id="{5C4B078A-C94B-344C-AD94-6A005E3E4D13}"/>
                      </a:ext>
                    </a:extLst>
                  </p:cNvPr>
                  <p:cNvSpPr txBox="1">
                    <a:spLocks noRot="1" noChangeAspect="1" noMove="1" noResize="1" noEditPoints="1" noAdjustHandles="1" noChangeArrowheads="1" noChangeShapeType="1" noTextEdit="1"/>
                  </p:cNvSpPr>
                  <p:nvPr/>
                </p:nvSpPr>
                <p:spPr>
                  <a:xfrm>
                    <a:off x="4329460" y="5546505"/>
                    <a:ext cx="227305" cy="215444"/>
                  </a:xfrm>
                  <a:prstGeom prst="rect">
                    <a:avLst/>
                  </a:prstGeom>
                  <a:blipFill>
                    <a:blip r:embed="rId4"/>
                    <a:stretch>
                      <a:fillRect l="-210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F376DE6-DDDB-9E4A-926D-1FBF6A90F037}"/>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smtClean="0">
                              <a:solidFill>
                                <a:schemeClr val="tx1">
                                  <a:lumMod val="60000"/>
                                  <a:lumOff val="40000"/>
                                </a:schemeClr>
                              </a:solidFill>
                              <a:latin typeface="Cambria Math" charset="0"/>
                            </a:rPr>
                            <m:t>𝐸𝑝𝑖𝑑</m:t>
                          </m:r>
                          <m:r>
                            <a:rPr lang="en-GB" i="1" smtClean="0">
                              <a:solidFill>
                                <a:schemeClr val="tx1">
                                  <a:lumMod val="60000"/>
                                  <a:lumOff val="40000"/>
                                </a:schemeClr>
                              </a:solidFill>
                              <a:latin typeface="Cambria Math" charset="0"/>
                            </a:rPr>
                            <m:t> </m:t>
                          </m:r>
                          <m:r>
                            <a:rPr lang="en-GB" i="1" smtClean="0">
                              <a:solidFill>
                                <a:schemeClr val="tx1">
                                  <a:lumMod val="60000"/>
                                  <a:lumOff val="40000"/>
                                </a:schemeClr>
                              </a:solidFill>
                              <a:latin typeface="Cambria Math" charset="0"/>
                            </a:rPr>
                            <m:t>𝑆𝑖𝑐𝑘</m:t>
                          </m:r>
                          <m:d>
                            <m:dPr>
                              <m:ctrlPr>
                                <a:rPr lang="en-GB" i="1">
                                  <a:solidFill>
                                    <a:schemeClr val="tx1">
                                      <a:lumMod val="60000"/>
                                      <a:lumOff val="40000"/>
                                    </a:schemeClr>
                                  </a:solidFill>
                                  <a:latin typeface="Cambria Math" panose="02040503050406030204" pitchFamily="18" charset="0"/>
                                </a:rPr>
                              </m:ctrlPr>
                            </m:dPr>
                            <m:e>
                              <m:r>
                                <a:rPr lang="en-GB" i="1">
                                  <a:solidFill>
                                    <a:schemeClr val="tx1">
                                      <a:lumMod val="60000"/>
                                      <a:lumOff val="40000"/>
                                    </a:schemeClr>
                                  </a:solidFill>
                                  <a:latin typeface="Cambria Math" charset="0"/>
                                </a:rPr>
                                <m:t>𝑋</m:t>
                              </m:r>
                            </m:e>
                          </m:d>
                        </m:oMath>
                      </m:oMathPara>
                    </a14:m>
                    <a:endParaRPr lang="en-GB"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a:solidFill>
                                <a:schemeClr val="tx1">
                                  <a:lumMod val="60000"/>
                                  <a:lumOff val="40000"/>
                                </a:schemeClr>
                              </a:solidFill>
                              <a:latin typeface="Cambria Math" charset="0"/>
                            </a:rPr>
                            <m:t>𝑇𝑟𝑎𝑣𝑒𝑙</m:t>
                          </m:r>
                          <m:d>
                            <m:dPr>
                              <m:ctrlPr>
                                <a:rPr lang="en-GB" i="1">
                                  <a:solidFill>
                                    <a:schemeClr val="tx1">
                                      <a:lumMod val="60000"/>
                                      <a:lumOff val="40000"/>
                                    </a:schemeClr>
                                  </a:solidFill>
                                  <a:latin typeface="Cambria Math" panose="02040503050406030204" pitchFamily="18" charset="0"/>
                                </a:rPr>
                              </m:ctrlPr>
                            </m:dPr>
                            <m:e>
                              <m:r>
                                <a:rPr lang="en-GB" i="1">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74" name="TextBox 73">
                    <a:extLst>
                      <a:ext uri="{FF2B5EF4-FFF2-40B4-BE49-F238E27FC236}">
                        <a16:creationId xmlns:a16="http://schemas.microsoft.com/office/drawing/2014/main" id="{6DE60FA8-0B0C-6142-B376-1432B65F74C3}"/>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5"/>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57" name="Group 56">
              <a:extLst>
                <a:ext uri="{FF2B5EF4-FFF2-40B4-BE49-F238E27FC236}">
                  <a16:creationId xmlns:a16="http://schemas.microsoft.com/office/drawing/2014/main" id="{AE25BF16-0D6C-E34C-8F2B-D81736B81591}"/>
                </a:ext>
              </a:extLst>
            </p:cNvPr>
            <p:cNvGrpSpPr/>
            <p:nvPr/>
          </p:nvGrpSpPr>
          <p:grpSpPr>
            <a:xfrm>
              <a:off x="10254802" y="1663629"/>
              <a:ext cx="1622190" cy="871319"/>
              <a:chOff x="7047431" y="4890630"/>
              <a:chExt cx="1622190" cy="871319"/>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21EAAD99-4D6B-7C46-B617-8E77AB4DAB3B}"/>
                      </a:ext>
                    </a:extLst>
                  </p:cNvPr>
                  <p:cNvSpPr txBox="1"/>
                  <p:nvPr/>
                </p:nvSpPr>
                <p:spPr>
                  <a:xfrm>
                    <a:off x="7744873" y="5546505"/>
                    <a:ext cx="227305" cy="2154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1400" i="1" smtClean="0">
                                  <a:solidFill>
                                    <a:srgbClr val="7030A0"/>
                                  </a:solidFill>
                                  <a:latin typeface="Cambria Math" panose="02040503050406030204" pitchFamily="18" charset="0"/>
                                </a:rPr>
                              </m:ctrlPr>
                            </m:sSubPr>
                            <m:e>
                              <m:r>
                                <a:rPr lang="en-GB" sz="1400" i="1">
                                  <a:solidFill>
                                    <a:srgbClr val="7030A0"/>
                                  </a:solidFill>
                                  <a:latin typeface="Cambria Math" charset="0"/>
                                </a:rPr>
                                <m:t>𝑔</m:t>
                              </m:r>
                            </m:e>
                            <m:sub>
                              <m:r>
                                <a:rPr lang="en-GB" sz="1400" i="1">
                                  <a:solidFill>
                                    <a:srgbClr val="7030A0"/>
                                  </a:solidFill>
                                  <a:latin typeface="Cambria Math" charset="0"/>
                                </a:rPr>
                                <m:t>3</m:t>
                              </m:r>
                            </m:sub>
                          </m:sSub>
                        </m:oMath>
                      </m:oMathPara>
                    </a14:m>
                    <a:endParaRPr lang="en-GB" sz="1400" dirty="0">
                      <a:solidFill>
                        <a:srgbClr val="7030A0"/>
                      </a:solidFill>
                    </a:endParaRPr>
                  </a:p>
                </p:txBody>
              </p:sp>
            </mc:Choice>
            <mc:Fallback xmlns="">
              <p:sp>
                <p:nvSpPr>
                  <p:cNvPr id="66" name="TextBox 65">
                    <a:extLst>
                      <a:ext uri="{FF2B5EF4-FFF2-40B4-BE49-F238E27FC236}">
                        <a16:creationId xmlns:a16="http://schemas.microsoft.com/office/drawing/2014/main" id="{21EAAD99-4D6B-7C46-B617-8E77AB4DAB3B}"/>
                      </a:ext>
                    </a:extLst>
                  </p:cNvPr>
                  <p:cNvSpPr txBox="1">
                    <a:spLocks noRot="1" noChangeAspect="1" noMove="1" noResize="1" noEditPoints="1" noAdjustHandles="1" noChangeArrowheads="1" noChangeShapeType="1" noTextEdit="1"/>
                  </p:cNvSpPr>
                  <p:nvPr/>
                </p:nvSpPr>
                <p:spPr>
                  <a:xfrm>
                    <a:off x="7744873" y="5546505"/>
                    <a:ext cx="227305" cy="215444"/>
                  </a:xfrm>
                  <a:prstGeom prst="rect">
                    <a:avLst/>
                  </a:prstGeom>
                  <a:blipFill>
                    <a:blip r:embed="rId6"/>
                    <a:stretch>
                      <a:fillRect l="-2631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D1525FFC-6F8C-1C44-B833-E59C411F99F8}"/>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smtClean="0">
                              <a:solidFill>
                                <a:srgbClr val="7030A0"/>
                              </a:solidFill>
                              <a:latin typeface="Cambria Math" charset="0"/>
                            </a:rPr>
                            <m:t>𝐸𝑝𝑖𝑑</m:t>
                          </m:r>
                          <m:r>
                            <a:rPr lang="en-GB" i="1" smtClean="0">
                              <a:solidFill>
                                <a:srgbClr val="7030A0"/>
                              </a:solidFill>
                              <a:latin typeface="Cambria Math" charset="0"/>
                            </a:rPr>
                            <m:t> </m:t>
                          </m:r>
                          <m:r>
                            <a:rPr lang="en-GB" i="1" smtClean="0">
                              <a:solidFill>
                                <a:srgbClr val="7030A0"/>
                              </a:solidFill>
                              <a:latin typeface="Cambria Math" charset="0"/>
                            </a:rPr>
                            <m:t>𝑆𝑖𝑐𝑘</m:t>
                          </m:r>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𝑋</m:t>
                              </m:r>
                            </m:e>
                          </m:d>
                        </m:oMath>
                      </m:oMathPara>
                    </a14:m>
                    <a:endParaRPr lang="en-GB"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en-GB" i="1">
                              <a:solidFill>
                                <a:srgbClr val="7030A0"/>
                              </a:solidFill>
                              <a:latin typeface="Cambria Math" charset="0"/>
                            </a:rPr>
                            <m:t>𝑇𝑟𝑒𝑎𝑡</m:t>
                          </m:r>
                          <m:d>
                            <m:dPr>
                              <m:ctrlPr>
                                <a:rPr lang="en-GB" i="1">
                                  <a:solidFill>
                                    <a:srgbClr val="7030A0"/>
                                  </a:solidFill>
                                  <a:latin typeface="Cambria Math" panose="02040503050406030204" pitchFamily="18" charset="0"/>
                                </a:rPr>
                              </m:ctrlPr>
                            </m:dPr>
                            <m:e>
                              <m:r>
                                <a:rPr lang="en-GB" i="1">
                                  <a:solidFill>
                                    <a:srgbClr val="7030A0"/>
                                  </a:solidFill>
                                  <a:latin typeface="Cambria Math" charset="0"/>
                                </a:rPr>
                                <m:t>𝑋</m:t>
                              </m:r>
                              <m:r>
                                <a:rPr lang="en-GB" i="1">
                                  <a:solidFill>
                                    <a:srgbClr val="7030A0"/>
                                  </a:solidFill>
                                  <a:latin typeface="Cambria Math" charset="0"/>
                                </a:rPr>
                                <m:t>,</m:t>
                              </m:r>
                              <m:r>
                                <a:rPr lang="en-GB" i="1">
                                  <a:solidFill>
                                    <a:srgbClr val="7030A0"/>
                                  </a:solidFill>
                                  <a:latin typeface="Cambria Math" panose="02040503050406030204" pitchFamily="18" charset="0"/>
                                </a:rPr>
                                <m:t>𝑀</m:t>
                              </m:r>
                            </m:e>
                          </m:d>
                          <m:r>
                            <a:rPr lang="en-GB" b="0" i="1"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72" name="TextBox 71">
                    <a:extLst>
                      <a:ext uri="{FF2B5EF4-FFF2-40B4-BE49-F238E27FC236}">
                        <a16:creationId xmlns:a16="http://schemas.microsoft.com/office/drawing/2014/main" id="{1525A06F-CD96-E846-B38F-B052BBC862A7}"/>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7"/>
                    <a:stretch>
                      <a:fillRect/>
                    </a:stretch>
                  </a:blipFill>
                  <a:ln>
                    <a:solidFill>
                      <a:srgbClr val="7030A0"/>
                    </a:solidFill>
                  </a:ln>
                </p:spPr>
                <p:txBody>
                  <a:bodyPr/>
                  <a:lstStyle/>
                  <a:p>
                    <a:r>
                      <a:rPr lang="en-GB">
                        <a:noFill/>
                      </a:rPr>
                      <a:t> </a:t>
                    </a:r>
                  </a:p>
                </p:txBody>
              </p:sp>
            </mc:Fallback>
          </mc:AlternateContent>
        </p:grpSp>
        <p:grpSp>
          <p:nvGrpSpPr>
            <p:cNvPr id="58" name="Group 57">
              <a:extLst>
                <a:ext uri="{FF2B5EF4-FFF2-40B4-BE49-F238E27FC236}">
                  <a16:creationId xmlns:a16="http://schemas.microsoft.com/office/drawing/2014/main" id="{81BD5792-5944-0A49-87F8-CFDCFDE05C98}"/>
                </a:ext>
              </a:extLst>
            </p:cNvPr>
            <p:cNvGrpSpPr/>
            <p:nvPr/>
          </p:nvGrpSpPr>
          <p:grpSpPr>
            <a:xfrm>
              <a:off x="5589344" y="1663630"/>
              <a:ext cx="1532812" cy="871784"/>
              <a:chOff x="280471" y="4890630"/>
              <a:chExt cx="1532812" cy="871784"/>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0A38CE2-AE50-B74D-B52A-2608483A766E}"/>
                      </a:ext>
                    </a:extLst>
                  </p:cNvPr>
                  <p:cNvSpPr txBox="1"/>
                  <p:nvPr/>
                </p:nvSpPr>
                <p:spPr>
                  <a:xfrm>
                    <a:off x="614410" y="5546970"/>
                    <a:ext cx="852798" cy="215444"/>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sSub>
                            <m:sSubPr>
                              <m:ctrlPr>
                                <a:rPr lang="en-GB" sz="1400" i="1" smtClean="0">
                                  <a:solidFill>
                                    <a:schemeClr val="accent6"/>
                                  </a:solidFill>
                                  <a:latin typeface="Cambria Math" panose="02040503050406030204" pitchFamily="18" charset="0"/>
                                </a:rPr>
                              </m:ctrlPr>
                            </m:sSubPr>
                            <m:e>
                              <m:r>
                                <a:rPr lang="en-GB" sz="1400" i="1">
                                  <a:solidFill>
                                    <a:schemeClr val="accent6"/>
                                  </a:solidFill>
                                  <a:latin typeface="Cambria Math" panose="02040503050406030204" pitchFamily="18" charset="0"/>
                                </a:rPr>
                                <m:t>𝑔</m:t>
                              </m:r>
                            </m:e>
                            <m:sub>
                              <m:r>
                                <a:rPr lang="en-GB" sz="1400" i="1">
                                  <a:solidFill>
                                    <a:schemeClr val="accent6"/>
                                  </a:solidFill>
                                  <a:latin typeface="Cambria Math" panose="02040503050406030204" pitchFamily="18" charset="0"/>
                                </a:rPr>
                                <m:t>0</m:t>
                              </m:r>
                            </m:sub>
                          </m:sSub>
                          <m:r>
                            <a:rPr lang="en-GB" sz="1400" i="1">
                              <a:solidFill>
                                <a:schemeClr val="accent6"/>
                              </a:solidFill>
                              <a:latin typeface="Cambria Math" panose="02040503050406030204" pitchFamily="18" charset="0"/>
                            </a:rPr>
                            <m:t>,</m:t>
                          </m:r>
                          <m:sSub>
                            <m:sSubPr>
                              <m:ctrlPr>
                                <a:rPr lang="en-GB" sz="1400" i="1" smtClean="0">
                                  <a:solidFill>
                                    <a:schemeClr val="accent6"/>
                                  </a:solidFill>
                                  <a:latin typeface="Cambria Math" panose="02040503050406030204" pitchFamily="18" charset="0"/>
                                </a:rPr>
                              </m:ctrlPr>
                            </m:sSubPr>
                            <m:e>
                              <m:r>
                                <a:rPr lang="en-GB" sz="1400" i="1">
                                  <a:solidFill>
                                    <a:schemeClr val="accent6"/>
                                  </a:solidFill>
                                  <a:latin typeface="Cambria Math" charset="0"/>
                                </a:rPr>
                                <m:t>𝑔</m:t>
                              </m:r>
                            </m:e>
                            <m:sub>
                              <m:r>
                                <a:rPr lang="en-GB" sz="1400" i="1">
                                  <a:solidFill>
                                    <a:schemeClr val="accent6"/>
                                  </a:solidFill>
                                  <a:latin typeface="Cambria Math" charset="0"/>
                                </a:rPr>
                                <m:t>1</m:t>
                              </m:r>
                            </m:sub>
                          </m:sSub>
                          <m:r>
                            <a:rPr lang="en-GB" sz="1400" b="0" i="1" smtClean="0">
                              <a:solidFill>
                                <a:schemeClr val="accent6"/>
                              </a:solidFill>
                              <a:latin typeface="Cambria Math" panose="02040503050406030204" pitchFamily="18" charset="0"/>
                            </a:rPr>
                            <m:t>,</m:t>
                          </m:r>
                          <m:sSub>
                            <m:sSubPr>
                              <m:ctrlPr>
                                <a:rPr lang="en-GB" sz="1400" i="1">
                                  <a:solidFill>
                                    <a:schemeClr val="tx1">
                                      <a:lumMod val="60000"/>
                                      <a:lumOff val="40000"/>
                                    </a:schemeClr>
                                  </a:solidFill>
                                  <a:latin typeface="Cambria Math" panose="02040503050406030204" pitchFamily="18" charset="0"/>
                                </a:rPr>
                              </m:ctrlPr>
                            </m:sSubPr>
                            <m:e>
                              <m:r>
                                <a:rPr lang="en-GB" sz="1400" i="1">
                                  <a:solidFill>
                                    <a:schemeClr val="tx1">
                                      <a:lumMod val="60000"/>
                                      <a:lumOff val="40000"/>
                                    </a:schemeClr>
                                  </a:solidFill>
                                  <a:latin typeface="Cambria Math" panose="02040503050406030204" pitchFamily="18" charset="0"/>
                                </a:rPr>
                                <m:t>𝑚</m:t>
                              </m:r>
                            </m:e>
                            <m:sub>
                              <m:r>
                                <a:rPr lang="en-GB" sz="1400" i="1">
                                  <a:solidFill>
                                    <a:schemeClr val="tx1">
                                      <a:lumMod val="60000"/>
                                      <a:lumOff val="40000"/>
                                    </a:schemeClr>
                                  </a:solidFill>
                                  <a:latin typeface="Cambria Math" panose="02040503050406030204" pitchFamily="18" charset="0"/>
                                </a:rPr>
                                <m:t>21</m:t>
                              </m:r>
                            </m:sub>
                          </m:sSub>
                        </m:oMath>
                      </m:oMathPara>
                    </a14:m>
                    <a:endParaRPr lang="en-GB" sz="1400" dirty="0">
                      <a:solidFill>
                        <a:schemeClr val="accent6"/>
                      </a:solidFill>
                    </a:endParaRPr>
                  </a:p>
                </p:txBody>
              </p:sp>
            </mc:Choice>
            <mc:Fallback xmlns="">
              <p:sp>
                <p:nvSpPr>
                  <p:cNvPr id="64" name="TextBox 63">
                    <a:extLst>
                      <a:ext uri="{FF2B5EF4-FFF2-40B4-BE49-F238E27FC236}">
                        <a16:creationId xmlns:a16="http://schemas.microsoft.com/office/drawing/2014/main" id="{80A38CE2-AE50-B74D-B52A-2608483A766E}"/>
                      </a:ext>
                    </a:extLst>
                  </p:cNvPr>
                  <p:cNvSpPr txBox="1">
                    <a:spLocks noRot="1" noChangeAspect="1" noMove="1" noResize="1" noEditPoints="1" noAdjustHandles="1" noChangeArrowheads="1" noChangeShapeType="1" noTextEdit="1"/>
                  </p:cNvSpPr>
                  <p:nvPr/>
                </p:nvSpPr>
                <p:spPr>
                  <a:xfrm>
                    <a:off x="614410" y="5546970"/>
                    <a:ext cx="852798" cy="215444"/>
                  </a:xfrm>
                  <a:prstGeom prst="rect">
                    <a:avLst/>
                  </a:prstGeom>
                  <a:blipFill>
                    <a:blip r:embed="rId8"/>
                    <a:stretch>
                      <a:fillRect l="-7353"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90DA6CDB-2E13-554C-B6D2-A7AC95DD5674}"/>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smtClean="0">
                              <a:solidFill>
                                <a:schemeClr val="accent6"/>
                              </a:solidFill>
                              <a:latin typeface="Cambria Math" charset="0"/>
                            </a:rPr>
                            <m:t>𝐸𝑝𝑖𝑑</m:t>
                          </m:r>
                          <m:r>
                            <a:rPr lang="en-GB" i="1" smtClean="0">
                              <a:solidFill>
                                <a:schemeClr val="accent6"/>
                              </a:solidFill>
                              <a:latin typeface="Cambria Math" charset="0"/>
                            </a:rPr>
                            <m:t> </m:t>
                          </m:r>
                          <m:r>
                            <a:rPr lang="en-GB" b="0" i="1" smtClean="0">
                              <a:solidFill>
                                <a:schemeClr val="accent6"/>
                              </a:solidFill>
                              <a:latin typeface="Cambria Math" panose="02040503050406030204" pitchFamily="18" charset="0"/>
                            </a:rPr>
                            <m:t>𝐴𝑐𝑐</m:t>
                          </m:r>
                          <m:d>
                            <m:dPr>
                              <m:ctrlPr>
                                <a:rPr lang="en-GB" i="1">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𝐼</m:t>
                              </m:r>
                            </m:e>
                          </m:d>
                        </m:oMath>
                      </m:oMathPara>
                    </a14:m>
                    <a:endParaRPr lang="en-GB"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en-GB" b="0" i="1" smtClean="0">
                              <a:solidFill>
                                <a:schemeClr val="accent6"/>
                              </a:solidFill>
                              <a:latin typeface="Cambria Math" panose="02040503050406030204" pitchFamily="18" charset="0"/>
                            </a:rPr>
                            <m:t>𝑁𝑎𝑡</m:t>
                          </m:r>
                          <m:d>
                            <m:dPr>
                              <m:ctrlPr>
                                <a:rPr lang="en-GB" i="1">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70" name="TextBox 69">
                    <a:extLst>
                      <a:ext uri="{FF2B5EF4-FFF2-40B4-BE49-F238E27FC236}">
                        <a16:creationId xmlns:a16="http://schemas.microsoft.com/office/drawing/2014/main" id="{84B0C4DD-3749-CE4C-B9AC-7A0110F4673D}"/>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9"/>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5F2A84BC-5360-5147-A900-8DACD28C99FF}"/>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solidFill>
                              <a:schemeClr val="tx1"/>
                            </a:solidFill>
                            <a:latin typeface="Cambria Math" charset="0"/>
                          </a:rPr>
                          <m:t>𝐸𝑝𝑖𝑑</m:t>
                        </m:r>
                      </m:oMath>
                    </m:oMathPara>
                  </a14:m>
                  <a:endParaRPr lang="en-GB" dirty="0">
                    <a:solidFill>
                      <a:schemeClr val="tx1"/>
                    </a:solidFill>
                  </a:endParaRPr>
                </a:p>
              </p:txBody>
            </p:sp>
          </mc:Choice>
          <mc:Fallback xmlns="">
            <p:sp>
              <p:nvSpPr>
                <p:cNvPr id="64" name="Rectangle 63">
                  <a:extLst>
                    <a:ext uri="{FF2B5EF4-FFF2-40B4-BE49-F238E27FC236}">
                      <a16:creationId xmlns:a16="http://schemas.microsoft.com/office/drawing/2014/main" id="{D6DF66DB-A993-EC4C-9639-9997BE607968}"/>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10"/>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E997827B-69F1-3943-B70E-E79088307C5E}"/>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solidFill>
                              <a:schemeClr val="tx1"/>
                            </a:solidFill>
                            <a:latin typeface="Cambria Math" charset="0"/>
                          </a:rPr>
                          <m:t>𝐸𝑝𝑖𝑑</m:t>
                        </m:r>
                      </m:oMath>
                    </m:oMathPara>
                  </a14:m>
                  <a:endParaRPr lang="en-GB" i="1" dirty="0">
                    <a:solidFill>
                      <a:schemeClr val="tx1"/>
                    </a:solidFill>
                    <a:latin typeface="Cambria Math" charset="0"/>
                  </a:endParaRPr>
                </a:p>
                <a:p>
                  <a:pPr/>
                  <a14:m>
                    <m:oMathPara xmlns:m="http://schemas.openxmlformats.org/officeDocument/2006/math">
                      <m:oMathParaPr>
                        <m:jc m:val="centerGroup"/>
                      </m:oMathParaPr>
                      <m:oMath xmlns:m="http://schemas.openxmlformats.org/officeDocument/2006/math">
                        <m:r>
                          <a:rPr lang="en-GB" i="1">
                            <a:solidFill>
                              <a:schemeClr val="tx1"/>
                            </a:solidFill>
                            <a:latin typeface="Cambria Math" panose="02040503050406030204" pitchFamily="18" charset="0"/>
                          </a:rPr>
                          <m:t>𝑆𝑖𝑐𝑘</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𝑋</m:t>
                            </m:r>
                          </m:e>
                        </m:d>
                      </m:oMath>
                    </m:oMathPara>
                  </a14:m>
                  <a:endParaRPr lang="en-GB" dirty="0">
                    <a:solidFill>
                      <a:schemeClr val="tx1"/>
                    </a:solidFill>
                  </a:endParaRPr>
                </a:p>
              </p:txBody>
            </p:sp>
          </mc:Choice>
          <mc:Fallback xmlns="">
            <p:sp>
              <p:nvSpPr>
                <p:cNvPr id="65" name="Rectangle 64">
                  <a:extLst>
                    <a:ext uri="{FF2B5EF4-FFF2-40B4-BE49-F238E27FC236}">
                      <a16:creationId xmlns:a16="http://schemas.microsoft.com/office/drawing/2014/main" id="{A2AADF35-6B0C-8B44-A001-9D2B1610B564}"/>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3DE64723-EF17-BF46-BAFB-316940C5A039}"/>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bg1"/>
                                </a:solidFill>
                                <a:latin typeface="Cambria Math" panose="02040503050406030204" pitchFamily="18" charset="0"/>
                              </a:rPr>
                            </m:ctrlPr>
                          </m:sSubPr>
                          <m:e>
                            <m:r>
                              <a:rPr lang="en-GB" sz="1400" b="1" i="1">
                                <a:solidFill>
                                  <a:schemeClr val="bg1"/>
                                </a:solidFill>
                                <a:latin typeface="Cambria Math" panose="02040503050406030204" pitchFamily="18" charset="0"/>
                              </a:rPr>
                              <m:t>𝑪</m:t>
                            </m:r>
                          </m:e>
                          <m:sub>
                            <m:r>
                              <a:rPr lang="en-GB"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11BE1205-3998-DD40-8810-1172EC26693F}"/>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5140C9CA-4704-0C40-AB2A-CDC568E070A9}"/>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bg1"/>
                                </a:solidFill>
                                <a:latin typeface="Cambria Math" panose="02040503050406030204" pitchFamily="18" charset="0"/>
                              </a:rPr>
                            </m:ctrlPr>
                          </m:sSubPr>
                          <m:e>
                            <m:r>
                              <a:rPr lang="en-GB" sz="1400" b="1" i="1">
                                <a:solidFill>
                                  <a:schemeClr val="bg1"/>
                                </a:solidFill>
                                <a:latin typeface="Cambria Math" panose="02040503050406030204" pitchFamily="18" charset="0"/>
                              </a:rPr>
                              <m:t>𝑪</m:t>
                            </m:r>
                          </m:e>
                          <m:sub>
                            <m:r>
                              <a:rPr lang="en-GB"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67" name="TextBox 66">
                  <a:extLst>
                    <a:ext uri="{FF2B5EF4-FFF2-40B4-BE49-F238E27FC236}">
                      <a16:creationId xmlns:a16="http://schemas.microsoft.com/office/drawing/2014/main" id="{3993120F-FB40-4F49-AED0-BBC36E6170BA}"/>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3"/>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F4680842-8A7C-9143-8687-6A343B6096BE}"/>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en-GB" sz="1400" i="1">
                                <a:solidFill>
                                  <a:schemeClr val="bg1"/>
                                </a:solidFill>
                                <a:latin typeface="Cambria Math" panose="02040503050406030204" pitchFamily="18" charset="0"/>
                              </a:rPr>
                            </m:ctrlPr>
                          </m:sSubPr>
                          <m:e>
                            <m:r>
                              <a:rPr lang="en-GB" sz="1400" b="1" i="1">
                                <a:solidFill>
                                  <a:schemeClr val="bg1"/>
                                </a:solidFill>
                                <a:latin typeface="Cambria Math" panose="02040503050406030204" pitchFamily="18" charset="0"/>
                              </a:rPr>
                              <m:t>𝑪</m:t>
                            </m:r>
                          </m:e>
                          <m:sub>
                            <m:r>
                              <a:rPr lang="en-GB"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63C5A8EE-69D2-794D-975A-CA82F482BB90}"/>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4"/>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688C0D7A-3A32-BF4B-84E4-74CCBE231B2E}"/>
                  </a:ext>
                </a:extLst>
              </p:cNvPr>
              <p:cNvSpPr txBox="1"/>
              <p:nvPr/>
            </p:nvSpPr>
            <p:spPr>
              <a:xfrm>
                <a:off x="7732185" y="2458755"/>
                <a:ext cx="4354462" cy="1510029"/>
              </a:xfrm>
              <a:prstGeom prst="rect">
                <a:avLst/>
              </a:prstGeom>
              <a:noFill/>
            </p:spPr>
            <p:txBody>
              <a:bodyPr wrap="none" rtlCol="0">
                <a:spAutoFit/>
              </a:bodyPr>
              <a:lstStyle/>
              <a:p>
                <a:pPr algn="ctr"/>
                <a:r>
                  <a:rPr lang="en-GB" sz="1798" dirty="0"/>
                  <a:t>Evidence: </a:t>
                </a: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𝑠𝑖𝑐𝑘</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𝑒𝑣𝑒</m:t>
                          </m:r>
                        </m:e>
                      </m:d>
                    </m:oMath>
                  </m:oMathPara>
                </a14:m>
                <a:endParaRPr lang="en-GB" sz="1798" dirty="0"/>
              </a:p>
              <a:p>
                <a:pPr algn="ctr"/>
                <a:endParaRPr lang="en-GB" sz="1798" dirty="0"/>
              </a:p>
              <a:p>
                <a:pPr algn="ctr"/>
                <a:r>
                  <a:rPr lang="en-GB" sz="1798" dirty="0"/>
                  <a:t>Queries: </a:t>
                </a:r>
              </a:p>
              <a:p>
                <a:pPr algn="ctr"/>
                <a14:m>
                  <m:oMathPara xmlns:m="http://schemas.openxmlformats.org/officeDocument/2006/math">
                    <m:oMathParaPr>
                      <m:jc m:val="centerGroup"/>
                    </m:oMathParaPr>
                    <m:oMath xmlns:m="http://schemas.openxmlformats.org/officeDocument/2006/math">
                      <m:d>
                        <m:dPr>
                          <m:begChr m:val="{"/>
                          <m:endChr m:val="}"/>
                          <m:ctrlPr>
                            <a:rPr lang="en-GB" sz="1798" i="1">
                              <a:latin typeface="Cambria Math" panose="02040503050406030204" pitchFamily="18" charset="0"/>
                            </a:rPr>
                          </m:ctrlPr>
                        </m:dPr>
                        <m:e>
                          <m:d>
                            <m:dPr>
                              <m:begChr m:val="{"/>
                              <m:endChr m:val="}"/>
                              <m:ctrlPr>
                                <a:rPr lang="en-GB" sz="1798" i="1">
                                  <a:latin typeface="Cambria Math" panose="02040503050406030204" pitchFamily="18" charset="0"/>
                                </a:rPr>
                              </m:ctrlPr>
                            </m:dPr>
                            <m:e>
                              <m:r>
                                <a:rPr lang="en-GB" sz="1798" i="1">
                                  <a:latin typeface="Cambria Math" panose="02040503050406030204" pitchFamily="18" charset="0"/>
                                </a:rPr>
                                <m:t>𝐸𝑝𝑖𝑑</m:t>
                              </m:r>
                            </m:e>
                          </m:d>
                          <m:r>
                            <a:rPr lang="en-GB" sz="1798" i="1">
                              <a:latin typeface="Cambria Math" panose="02040503050406030204" pitchFamily="18" charset="0"/>
                            </a:rPr>
                            <m:t>, </m:t>
                          </m:r>
                          <m:d>
                            <m:dPr>
                              <m:begChr m:val="{"/>
                              <m:endChr m:val="}"/>
                              <m:ctrlPr>
                                <a:rPr lang="en-GB" sz="1798" i="1">
                                  <a:latin typeface="Cambria Math" panose="02040503050406030204" pitchFamily="18" charset="0"/>
                                </a:rPr>
                              </m:ctrlPr>
                            </m:dPr>
                            <m:e>
                              <m:r>
                                <a:rPr lang="en-GB" sz="1798" i="1">
                                  <a:latin typeface="Cambria Math" panose="02040503050406030204" pitchFamily="18" charset="0"/>
                                </a:rPr>
                                <m:t>𝑇𝑟𝑎𝑣𝑒𝑙</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𝑒𝑣𝑒</m:t>
                                  </m:r>
                                </m:e>
                              </m:d>
                              <m:r>
                                <a:rPr lang="en-GB" sz="1798" b="0" i="1" smtClean="0">
                                  <a:latin typeface="Cambria Math" panose="02040503050406030204" pitchFamily="18" charset="0"/>
                                </a:rPr>
                                <m:t> </m:t>
                              </m:r>
                              <m:r>
                                <a:rPr lang="en-GB" sz="1798" i="1">
                                  <a:latin typeface="Cambria Math" panose="02040503050406030204" pitchFamily="18" charset="0"/>
                                </a:rPr>
                                <m:t>,</m:t>
                              </m:r>
                              <m:r>
                                <a:rPr lang="en-GB" sz="1798" i="1">
                                  <a:latin typeface="Cambria Math" panose="02040503050406030204" pitchFamily="18" charset="0"/>
                                </a:rPr>
                                <m:t>𝑇𝑟𝑒𝑎𝑡</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𝑒𝑣𝑒</m:t>
                                  </m:r>
                                  <m:r>
                                    <a:rPr lang="en-GB" sz="1798" b="0" i="1" smtClean="0">
                                      <a:latin typeface="Cambria Math" panose="02040503050406030204" pitchFamily="18" charset="0"/>
                                    </a:rPr>
                                    <m:t>,</m:t>
                                  </m:r>
                                  <m:sSub>
                                    <m:sSubPr>
                                      <m:ctrlPr>
                                        <a:rPr lang="en-GB" sz="1798" b="0" i="1" smtClean="0">
                                          <a:latin typeface="Cambria Math" panose="02040503050406030204" pitchFamily="18" charset="0"/>
                                        </a:rPr>
                                      </m:ctrlPr>
                                    </m:sSubPr>
                                    <m:e>
                                      <m:r>
                                        <a:rPr lang="en-GB" sz="1798" b="0" i="1" smtClean="0">
                                          <a:latin typeface="Cambria Math" panose="02040503050406030204" pitchFamily="18" charset="0"/>
                                        </a:rPr>
                                        <m:t>𝑚</m:t>
                                      </m:r>
                                    </m:e>
                                    <m:sub>
                                      <m:r>
                                        <a:rPr lang="en-GB" sz="1798" b="0" i="1" smtClean="0">
                                          <a:latin typeface="Cambria Math" panose="02040503050406030204" pitchFamily="18" charset="0"/>
                                        </a:rPr>
                                        <m:t>1</m:t>
                                      </m:r>
                                    </m:sub>
                                  </m:sSub>
                                </m:e>
                              </m:d>
                            </m:e>
                          </m:d>
                        </m:e>
                      </m:d>
                    </m:oMath>
                  </m:oMathPara>
                </a14:m>
                <a:endParaRPr lang="en-GB" sz="1798" dirty="0"/>
              </a:p>
            </p:txBody>
          </p:sp>
        </mc:Choice>
        <mc:Fallback xmlns="">
          <p:sp>
            <p:nvSpPr>
              <p:cNvPr id="70" name="TextBox 69">
                <a:extLst>
                  <a:ext uri="{FF2B5EF4-FFF2-40B4-BE49-F238E27FC236}">
                    <a16:creationId xmlns:a16="http://schemas.microsoft.com/office/drawing/2014/main" id="{688C0D7A-3A32-BF4B-84E4-74CCBE231B2E}"/>
                  </a:ext>
                </a:extLst>
              </p:cNvPr>
              <p:cNvSpPr txBox="1">
                <a:spLocks noRot="1" noChangeAspect="1" noMove="1" noResize="1" noEditPoints="1" noAdjustHandles="1" noChangeArrowheads="1" noChangeShapeType="1" noTextEdit="1"/>
              </p:cNvSpPr>
              <p:nvPr/>
            </p:nvSpPr>
            <p:spPr>
              <a:xfrm>
                <a:off x="7732185" y="2458755"/>
                <a:ext cx="4354462" cy="1510029"/>
              </a:xfrm>
              <a:prstGeom prst="rect">
                <a:avLst/>
              </a:prstGeom>
              <a:blipFill>
                <a:blip r:embed="rId15"/>
                <a:stretch>
                  <a:fillRect t="-1667"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3622746B-A0B8-EA4A-90B1-6A21FF3DC590}"/>
                  </a:ext>
                </a:extLst>
              </p:cNvPr>
              <p:cNvSpPr/>
              <p:nvPr/>
            </p:nvSpPr>
            <p:spPr>
              <a:xfrm>
                <a:off x="7931277" y="5659400"/>
                <a:ext cx="1463991" cy="261610"/>
              </a:xfrm>
              <a:prstGeom prst="rect">
                <a:avLst/>
              </a:prstGeom>
              <a:solidFill>
                <a:schemeClr val="bg1"/>
              </a:solidFill>
            </p:spPr>
            <p:txBody>
              <a:bodyPr wrap="none" tIns="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tx1">
                                  <a:lumMod val="60000"/>
                                  <a:lumOff val="40000"/>
                                </a:schemeClr>
                              </a:solidFill>
                              <a:latin typeface="Cambria Math" panose="02040503050406030204" pitchFamily="18" charset="0"/>
                            </a:rPr>
                          </m:ctrlPr>
                        </m:sSubSupPr>
                        <m:e>
                          <m:r>
                            <a:rPr lang="en-GB" sz="1400" i="1">
                              <a:solidFill>
                                <a:schemeClr val="tx1">
                                  <a:lumMod val="60000"/>
                                  <a:lumOff val="40000"/>
                                </a:schemeClr>
                              </a:solidFill>
                              <a:latin typeface="Cambria Math" panose="02040503050406030204" pitchFamily="18" charset="0"/>
                            </a:rPr>
                            <m:t>𝑔</m:t>
                          </m:r>
                        </m:e>
                        <m:sub>
                          <m:r>
                            <a:rPr lang="en-GB" sz="1400" i="1">
                              <a:solidFill>
                                <a:schemeClr val="tx1">
                                  <a:lumMod val="60000"/>
                                  <a:lumOff val="40000"/>
                                </a:schemeClr>
                              </a:solidFill>
                              <a:latin typeface="Cambria Math" panose="02040503050406030204" pitchFamily="18" charset="0"/>
                            </a:rPr>
                            <m:t>2</m:t>
                          </m:r>
                        </m:sub>
                        <m:sup>
                          <m:r>
                            <a:rPr lang="en-GB" sz="1400" i="1">
                              <a:solidFill>
                                <a:schemeClr val="tx1">
                                  <a:lumMod val="60000"/>
                                  <a:lumOff val="40000"/>
                                </a:schemeClr>
                              </a:solidFill>
                              <a:latin typeface="Cambria Math" panose="02040503050406030204" pitchFamily="18" charset="0"/>
                            </a:rPr>
                            <m:t>𝑒</m:t>
                          </m:r>
                          <m:r>
                            <a:rPr lang="en-GB" sz="1400" i="1">
                              <a:solidFill>
                                <a:schemeClr val="tx1">
                                  <a:lumMod val="60000"/>
                                  <a:lumOff val="40000"/>
                                </a:schemeClr>
                              </a:solidFill>
                              <a:latin typeface="Cambria Math" panose="02040503050406030204" pitchFamily="18" charset="0"/>
                            </a:rPr>
                            <m:t>′</m:t>
                          </m:r>
                        </m:sup>
                      </m:sSubSup>
                      <m:r>
                        <a:rPr lang="en-GB" sz="1400" i="1">
                          <a:solidFill>
                            <a:schemeClr val="tx1">
                              <a:lumMod val="60000"/>
                              <a:lumOff val="40000"/>
                            </a:schemeClr>
                          </a:solidFill>
                          <a:latin typeface="Cambria Math" panose="02040503050406030204" pitchFamily="18" charset="0"/>
                        </a:rPr>
                        <m:t>, </m:t>
                      </m:r>
                      <m:sSubSup>
                        <m:sSubSupPr>
                          <m:ctrlPr>
                            <a:rPr lang="en-GB" sz="1400" i="1">
                              <a:solidFill>
                                <a:schemeClr val="tx1">
                                  <a:lumMod val="60000"/>
                                  <a:lumOff val="40000"/>
                                </a:schemeClr>
                              </a:solidFill>
                              <a:latin typeface="Cambria Math" panose="02040503050406030204" pitchFamily="18" charset="0"/>
                            </a:rPr>
                          </m:ctrlPr>
                        </m:sSubSupPr>
                        <m:e>
                          <m:r>
                            <a:rPr lang="en-GB" sz="1400" i="1">
                              <a:solidFill>
                                <a:schemeClr val="tx1">
                                  <a:lumMod val="60000"/>
                                  <a:lumOff val="40000"/>
                                </a:schemeClr>
                              </a:solidFill>
                              <a:latin typeface="Cambria Math" panose="02040503050406030204" pitchFamily="18" charset="0"/>
                            </a:rPr>
                            <m:t>𝑔</m:t>
                          </m:r>
                        </m:e>
                        <m:sub>
                          <m:r>
                            <a:rPr lang="en-GB" sz="1400" i="1">
                              <a:solidFill>
                                <a:schemeClr val="tx1">
                                  <a:lumMod val="60000"/>
                                  <a:lumOff val="40000"/>
                                </a:schemeClr>
                              </a:solidFill>
                              <a:latin typeface="Cambria Math" panose="02040503050406030204" pitchFamily="18" charset="0"/>
                            </a:rPr>
                            <m:t>2</m:t>
                          </m:r>
                        </m:sub>
                        <m:sup>
                          <m:r>
                            <a:rPr lang="en-GB" sz="1400" i="1">
                              <a:solidFill>
                                <a:schemeClr val="tx1">
                                  <a:lumMod val="60000"/>
                                  <a:lumOff val="40000"/>
                                </a:schemeClr>
                              </a:solidFill>
                              <a:latin typeface="Cambria Math" panose="02040503050406030204" pitchFamily="18" charset="0"/>
                            </a:rPr>
                            <m:t>′</m:t>
                          </m:r>
                        </m:sup>
                      </m:sSubSup>
                      <m:r>
                        <a:rPr lang="en-GB" sz="1400" b="0" i="1" smtClean="0">
                          <a:solidFill>
                            <a:schemeClr val="tx1">
                              <a:lumMod val="60000"/>
                              <a:lumOff val="40000"/>
                            </a:schemeClr>
                          </a:solidFill>
                          <a:latin typeface="Cambria Math" panose="02040503050406030204" pitchFamily="18" charset="0"/>
                        </a:rPr>
                        <m:t>,</m:t>
                      </m:r>
                      <m:sSub>
                        <m:sSubPr>
                          <m:ctrlPr>
                            <a:rPr lang="en-GB" sz="1400" i="1">
                              <a:solidFill>
                                <a:schemeClr val="accent6"/>
                              </a:solidFill>
                              <a:latin typeface="Cambria Math" panose="02040503050406030204" pitchFamily="18" charset="0"/>
                              <a:ea typeface="Cambria Math" panose="02040503050406030204" pitchFamily="18" charset="0"/>
                            </a:rPr>
                          </m:ctrlPr>
                        </m:sSubPr>
                        <m:e>
                          <m:r>
                            <a:rPr lang="en-GB" sz="1400" i="1">
                              <a:solidFill>
                                <a:schemeClr val="accent6"/>
                              </a:solidFill>
                              <a:latin typeface="Cambria Math" panose="02040503050406030204" pitchFamily="18" charset="0"/>
                              <a:ea typeface="Cambria Math" panose="02040503050406030204" pitchFamily="18" charset="0"/>
                            </a:rPr>
                            <m:t>𝑚</m:t>
                          </m:r>
                        </m:e>
                        <m:sub>
                          <m:r>
                            <a:rPr lang="en-GB" sz="1400" i="1">
                              <a:solidFill>
                                <a:schemeClr val="accent6"/>
                              </a:solidFill>
                              <a:latin typeface="Cambria Math" panose="02040503050406030204" pitchFamily="18" charset="0"/>
                              <a:ea typeface="Cambria Math" panose="02040503050406030204" pitchFamily="18" charset="0"/>
                            </a:rPr>
                            <m:t>12</m:t>
                          </m:r>
                        </m:sub>
                      </m:sSub>
                      <m:r>
                        <a:rPr lang="en-GB" sz="1400" b="0" i="1" smtClean="0">
                          <a:solidFill>
                            <a:schemeClr val="tx1">
                              <a:lumMod val="60000"/>
                              <a:lumOff val="40000"/>
                            </a:schemeClr>
                          </a:solidFill>
                          <a:latin typeface="Cambria Math" panose="02040503050406030204" pitchFamily="18" charset="0"/>
                        </a:rPr>
                        <m:t>,</m:t>
                      </m:r>
                      <m:sSub>
                        <m:sSubPr>
                          <m:ctrlPr>
                            <a:rPr lang="en-GB" sz="1400" i="1">
                              <a:solidFill>
                                <a:srgbClr val="7030A0"/>
                              </a:solidFill>
                              <a:latin typeface="Cambria Math" panose="02040503050406030204" pitchFamily="18" charset="0"/>
                            </a:rPr>
                          </m:ctrlPr>
                        </m:sSubPr>
                        <m:e>
                          <m:r>
                            <a:rPr lang="en-GB" sz="1400" i="1">
                              <a:solidFill>
                                <a:srgbClr val="7030A0"/>
                              </a:solidFill>
                              <a:latin typeface="Cambria Math" panose="02040503050406030204" pitchFamily="18" charset="0"/>
                            </a:rPr>
                            <m:t>𝑚</m:t>
                          </m:r>
                        </m:e>
                        <m:sub>
                          <m:r>
                            <a:rPr lang="en-GB" sz="1400" i="1">
                              <a:solidFill>
                                <a:srgbClr val="7030A0"/>
                              </a:solidFill>
                              <a:latin typeface="Cambria Math" panose="02040503050406030204" pitchFamily="18" charset="0"/>
                            </a:rPr>
                            <m:t>32</m:t>
                          </m:r>
                        </m:sub>
                      </m:sSub>
                    </m:oMath>
                  </m:oMathPara>
                </a14:m>
                <a:endParaRPr lang="en-GB" sz="1400" dirty="0">
                  <a:solidFill>
                    <a:schemeClr val="tx1">
                      <a:lumMod val="60000"/>
                      <a:lumOff val="40000"/>
                    </a:schemeClr>
                  </a:solidFill>
                </a:endParaRPr>
              </a:p>
            </p:txBody>
          </p:sp>
        </mc:Choice>
        <mc:Fallback xmlns="">
          <p:sp>
            <p:nvSpPr>
              <p:cNvPr id="71" name="Rectangle 70">
                <a:extLst>
                  <a:ext uri="{FF2B5EF4-FFF2-40B4-BE49-F238E27FC236}">
                    <a16:creationId xmlns:a16="http://schemas.microsoft.com/office/drawing/2014/main" id="{3622746B-A0B8-EA4A-90B1-6A21FF3DC590}"/>
                  </a:ext>
                </a:extLst>
              </p:cNvPr>
              <p:cNvSpPr>
                <a:spLocks noRot="1" noChangeAspect="1" noMove="1" noResize="1" noEditPoints="1" noAdjustHandles="1" noChangeArrowheads="1" noChangeShapeType="1" noTextEdit="1"/>
              </p:cNvSpPr>
              <p:nvPr/>
            </p:nvSpPr>
            <p:spPr>
              <a:xfrm>
                <a:off x="7931277" y="5659400"/>
                <a:ext cx="1463991" cy="261610"/>
              </a:xfrm>
              <a:prstGeom prst="rect">
                <a:avLst/>
              </a:prstGeom>
              <a:blipFill>
                <a:blip r:embed="rId16"/>
                <a:stretch>
                  <a:fillRect b="-47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87E28C64-B65F-5B44-B5A9-A8381E27E422}"/>
                  </a:ext>
                </a:extLst>
              </p:cNvPr>
              <p:cNvSpPr/>
              <p:nvPr/>
            </p:nvSpPr>
            <p:spPr>
              <a:xfrm>
                <a:off x="10473642" y="5648661"/>
                <a:ext cx="1092543" cy="261610"/>
              </a:xfrm>
              <a:prstGeom prst="rect">
                <a:avLst/>
              </a:prstGeom>
              <a:solidFill>
                <a:schemeClr val="bg1"/>
              </a:solidFill>
            </p:spPr>
            <p:txBody>
              <a:bodyPr wrap="none" tIns="0">
                <a:spAutoFit/>
              </a:bodyPr>
              <a:lstStyle/>
              <a:p>
                <a:pPr/>
                <a14:m>
                  <m:oMathPara xmlns:m="http://schemas.openxmlformats.org/officeDocument/2006/math">
                    <m:oMathParaPr>
                      <m:jc m:val="center"/>
                    </m:oMathParaPr>
                    <m:oMath xmlns:m="http://schemas.openxmlformats.org/officeDocument/2006/math">
                      <m:sSubSup>
                        <m:sSubSupPr>
                          <m:ctrlPr>
                            <a:rPr lang="en-GB" sz="1400" i="1" smtClean="0">
                              <a:solidFill>
                                <a:srgbClr val="7030A0"/>
                              </a:solidFill>
                              <a:latin typeface="Cambria Math" panose="02040503050406030204" pitchFamily="18" charset="0"/>
                            </a:rPr>
                          </m:ctrlPr>
                        </m:sSubSupPr>
                        <m:e>
                          <m:r>
                            <a:rPr lang="en-GB" sz="1400" i="1">
                              <a:solidFill>
                                <a:srgbClr val="7030A0"/>
                              </a:solidFill>
                              <a:latin typeface="Cambria Math" panose="02040503050406030204" pitchFamily="18" charset="0"/>
                            </a:rPr>
                            <m:t>𝑔</m:t>
                          </m:r>
                        </m:e>
                        <m:sub>
                          <m:r>
                            <a:rPr lang="en-GB" sz="1400" i="1">
                              <a:solidFill>
                                <a:srgbClr val="7030A0"/>
                              </a:solidFill>
                              <a:latin typeface="Cambria Math" panose="02040503050406030204" pitchFamily="18" charset="0"/>
                            </a:rPr>
                            <m:t>3</m:t>
                          </m:r>
                        </m:sub>
                        <m:sup>
                          <m:r>
                            <a:rPr lang="en-GB" sz="1400" i="1">
                              <a:solidFill>
                                <a:srgbClr val="7030A0"/>
                              </a:solidFill>
                              <a:latin typeface="Cambria Math" panose="02040503050406030204" pitchFamily="18" charset="0"/>
                            </a:rPr>
                            <m:t>𝑒</m:t>
                          </m:r>
                          <m:r>
                            <a:rPr lang="en-GB" sz="1400" i="1">
                              <a:solidFill>
                                <a:srgbClr val="7030A0"/>
                              </a:solidFill>
                              <a:latin typeface="Cambria Math" panose="02040503050406030204" pitchFamily="18" charset="0"/>
                            </a:rPr>
                            <m:t>′</m:t>
                          </m:r>
                        </m:sup>
                      </m:sSubSup>
                      <m:r>
                        <a:rPr lang="en-GB" sz="1400" i="1">
                          <a:solidFill>
                            <a:srgbClr val="7030A0"/>
                          </a:solidFill>
                          <a:latin typeface="Cambria Math" panose="02040503050406030204" pitchFamily="18" charset="0"/>
                        </a:rPr>
                        <m:t>, </m:t>
                      </m:r>
                      <m:sSubSup>
                        <m:sSubSupPr>
                          <m:ctrlPr>
                            <a:rPr lang="en-GB" sz="1400" i="1">
                              <a:solidFill>
                                <a:srgbClr val="7030A0"/>
                              </a:solidFill>
                              <a:latin typeface="Cambria Math" panose="02040503050406030204" pitchFamily="18" charset="0"/>
                            </a:rPr>
                          </m:ctrlPr>
                        </m:sSubSupPr>
                        <m:e>
                          <m:r>
                            <a:rPr lang="en-GB" sz="1400" i="1">
                              <a:solidFill>
                                <a:srgbClr val="7030A0"/>
                              </a:solidFill>
                              <a:latin typeface="Cambria Math" panose="02040503050406030204" pitchFamily="18" charset="0"/>
                            </a:rPr>
                            <m:t>𝑔</m:t>
                          </m:r>
                        </m:e>
                        <m:sub>
                          <m:r>
                            <a:rPr lang="en-GB" sz="1400" i="1">
                              <a:solidFill>
                                <a:srgbClr val="7030A0"/>
                              </a:solidFill>
                              <a:latin typeface="Cambria Math" panose="02040503050406030204" pitchFamily="18" charset="0"/>
                            </a:rPr>
                            <m:t>3</m:t>
                          </m:r>
                        </m:sub>
                        <m:sup>
                          <m:r>
                            <a:rPr lang="en-GB" sz="1400" i="1">
                              <a:solidFill>
                                <a:srgbClr val="7030A0"/>
                              </a:solidFill>
                              <a:latin typeface="Cambria Math" panose="02040503050406030204" pitchFamily="18" charset="0"/>
                            </a:rPr>
                            <m:t>′</m:t>
                          </m:r>
                        </m:sup>
                      </m:sSubSup>
                      <m:r>
                        <a:rPr lang="en-GB" sz="1400" b="0" i="1" smtClean="0">
                          <a:solidFill>
                            <a:srgbClr val="7030A0"/>
                          </a:solidFill>
                          <a:latin typeface="Cambria Math" panose="02040503050406030204" pitchFamily="18" charset="0"/>
                        </a:rPr>
                        <m:t>,</m:t>
                      </m:r>
                      <m:sSub>
                        <m:sSubPr>
                          <m:ctrlPr>
                            <a:rPr lang="en-GB" sz="1400" i="1">
                              <a:solidFill>
                                <a:schemeClr val="tx1">
                                  <a:lumMod val="60000"/>
                                  <a:lumOff val="40000"/>
                                </a:schemeClr>
                              </a:solidFill>
                              <a:latin typeface="Cambria Math" panose="02040503050406030204" pitchFamily="18" charset="0"/>
                            </a:rPr>
                          </m:ctrlPr>
                        </m:sSubPr>
                        <m:e>
                          <m:r>
                            <a:rPr lang="en-GB" sz="1400" i="1">
                              <a:solidFill>
                                <a:schemeClr val="tx1">
                                  <a:lumMod val="60000"/>
                                  <a:lumOff val="40000"/>
                                </a:schemeClr>
                              </a:solidFill>
                              <a:latin typeface="Cambria Math" panose="02040503050406030204" pitchFamily="18" charset="0"/>
                            </a:rPr>
                            <m:t>𝑚</m:t>
                          </m:r>
                        </m:e>
                        <m:sub>
                          <m:r>
                            <a:rPr lang="en-GB" sz="1400" i="1">
                              <a:solidFill>
                                <a:schemeClr val="tx1">
                                  <a:lumMod val="60000"/>
                                  <a:lumOff val="40000"/>
                                </a:schemeClr>
                              </a:solidFill>
                              <a:latin typeface="Cambria Math" panose="02040503050406030204" pitchFamily="18" charset="0"/>
                            </a:rPr>
                            <m:t>21</m:t>
                          </m:r>
                        </m:sub>
                      </m:sSub>
                    </m:oMath>
                  </m:oMathPara>
                </a14:m>
                <a:endParaRPr lang="en-GB" sz="1400" dirty="0">
                  <a:solidFill>
                    <a:srgbClr val="7030A0"/>
                  </a:solidFill>
                </a:endParaRPr>
              </a:p>
            </p:txBody>
          </p:sp>
        </mc:Choice>
        <mc:Fallback xmlns="">
          <p:sp>
            <p:nvSpPr>
              <p:cNvPr id="72" name="Rectangle 71">
                <a:extLst>
                  <a:ext uri="{FF2B5EF4-FFF2-40B4-BE49-F238E27FC236}">
                    <a16:creationId xmlns:a16="http://schemas.microsoft.com/office/drawing/2014/main" id="{87E28C64-B65F-5B44-B5A9-A8381E27E422}"/>
                  </a:ext>
                </a:extLst>
              </p:cNvPr>
              <p:cNvSpPr>
                <a:spLocks noRot="1" noChangeAspect="1" noMove="1" noResize="1" noEditPoints="1" noAdjustHandles="1" noChangeArrowheads="1" noChangeShapeType="1" noTextEdit="1"/>
              </p:cNvSpPr>
              <p:nvPr/>
            </p:nvSpPr>
            <p:spPr>
              <a:xfrm>
                <a:off x="10473642" y="5648661"/>
                <a:ext cx="1092543" cy="261610"/>
              </a:xfrm>
              <a:prstGeom prst="rect">
                <a:avLst/>
              </a:prstGeom>
              <a:blipFill>
                <a:blip r:embed="rId17"/>
                <a:stretch>
                  <a:fillRect b="-4762"/>
                </a:stretch>
              </a:blipFill>
            </p:spPr>
            <p:txBody>
              <a:bodyPr/>
              <a:lstStyle/>
              <a:p>
                <a:r>
                  <a:rPr lang="en-GB">
                    <a:noFill/>
                  </a:rPr>
                  <a:t> </a:t>
                </a:r>
              </a:p>
            </p:txBody>
          </p:sp>
        </mc:Fallback>
      </mc:AlternateContent>
      <p:grpSp>
        <p:nvGrpSpPr>
          <p:cNvPr id="73" name="Group 72">
            <a:extLst>
              <a:ext uri="{FF2B5EF4-FFF2-40B4-BE49-F238E27FC236}">
                <a16:creationId xmlns:a16="http://schemas.microsoft.com/office/drawing/2014/main" id="{C20B6AEB-217E-EE47-922C-E5DD3A3C384B}"/>
              </a:ext>
            </a:extLst>
          </p:cNvPr>
          <p:cNvGrpSpPr/>
          <p:nvPr/>
        </p:nvGrpSpPr>
        <p:grpSpPr>
          <a:xfrm>
            <a:off x="8169497" y="745865"/>
            <a:ext cx="3658145" cy="1650928"/>
            <a:chOff x="6907622" y="3651587"/>
            <a:chExt cx="5051915" cy="2279933"/>
          </a:xfrm>
        </p:grpSpPr>
        <p:grpSp>
          <p:nvGrpSpPr>
            <p:cNvPr id="74" name="Group 73">
              <a:extLst>
                <a:ext uri="{FF2B5EF4-FFF2-40B4-BE49-F238E27FC236}">
                  <a16:creationId xmlns:a16="http://schemas.microsoft.com/office/drawing/2014/main" id="{B070A26C-8FB3-B442-AA27-68EECEE7F01E}"/>
                </a:ext>
              </a:extLst>
            </p:cNvPr>
            <p:cNvGrpSpPr/>
            <p:nvPr/>
          </p:nvGrpSpPr>
          <p:grpSpPr>
            <a:xfrm>
              <a:off x="8323703" y="3758390"/>
              <a:ext cx="1952714" cy="514051"/>
              <a:chOff x="8737128" y="3128966"/>
              <a:chExt cx="1952714" cy="514051"/>
            </a:xfrm>
          </p:grpSpPr>
          <p:cxnSp>
            <p:nvCxnSpPr>
              <p:cNvPr id="102" name="Straight Connector 101">
                <a:extLst>
                  <a:ext uri="{FF2B5EF4-FFF2-40B4-BE49-F238E27FC236}">
                    <a16:creationId xmlns:a16="http://schemas.microsoft.com/office/drawing/2014/main" id="{DC04557F-15D7-E14F-AE8C-9E5B069937DB}"/>
                  </a:ext>
                </a:extLst>
              </p:cNvPr>
              <p:cNvCxnSpPr>
                <a:cxnSpLocks/>
                <a:stCxn id="75" idx="6"/>
                <a:endCxn id="107" idx="1"/>
              </p:cNvCxnSpPr>
              <p:nvPr/>
            </p:nvCxnSpPr>
            <p:spPr>
              <a:xfrm>
                <a:off x="8737128" y="3231353"/>
                <a:ext cx="840557" cy="8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68B52EE-1086-DC47-844F-C7B5D9DEBDF2}"/>
                  </a:ext>
                </a:extLst>
              </p:cNvPr>
              <p:cNvCxnSpPr>
                <a:cxnSpLocks/>
                <a:stCxn id="76" idx="2"/>
                <a:endCxn id="107" idx="3"/>
              </p:cNvCxnSpPr>
              <p:nvPr/>
            </p:nvCxnSpPr>
            <p:spPr>
              <a:xfrm flipH="1">
                <a:off x="9721685" y="3231357"/>
                <a:ext cx="968157" cy="8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8F9664F-0520-BC43-890D-2EF7073F4B20}"/>
                  </a:ext>
                </a:extLst>
              </p:cNvPr>
              <p:cNvCxnSpPr>
                <a:cxnSpLocks/>
                <a:stCxn id="79" idx="0"/>
                <a:endCxn id="107" idx="2"/>
              </p:cNvCxnSpPr>
              <p:nvPr/>
            </p:nvCxnSpPr>
            <p:spPr>
              <a:xfrm flipH="1" flipV="1">
                <a:off x="9649685" y="3311884"/>
                <a:ext cx="6670" cy="33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A3BB8D7B-2330-1A45-942D-31EB3A6AA510}"/>
                  </a:ext>
                </a:extLst>
              </p:cNvPr>
              <p:cNvGrpSpPr/>
              <p:nvPr/>
            </p:nvGrpSpPr>
            <p:grpSpPr>
              <a:xfrm>
                <a:off x="9540595" y="3128966"/>
                <a:ext cx="540370" cy="412745"/>
                <a:chOff x="9540595" y="3128966"/>
                <a:chExt cx="540370" cy="412745"/>
              </a:xfrm>
            </p:grpSpPr>
            <p:sp>
              <p:nvSpPr>
                <p:cNvPr id="106" name="Rectangle 105">
                  <a:extLst>
                    <a:ext uri="{FF2B5EF4-FFF2-40B4-BE49-F238E27FC236}">
                      <a16:creationId xmlns:a16="http://schemas.microsoft.com/office/drawing/2014/main" id="{EDE808B7-E0D1-6F49-B6D3-826514AA0914}"/>
                    </a:ext>
                  </a:extLst>
                </p:cNvPr>
                <p:cNvSpPr/>
                <p:nvPr/>
              </p:nvSpPr>
              <p:spPr>
                <a:xfrm>
                  <a:off x="9540595" y="31289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7" name="Rectangle 106">
                  <a:extLst>
                    <a:ext uri="{FF2B5EF4-FFF2-40B4-BE49-F238E27FC236}">
                      <a16:creationId xmlns:a16="http://schemas.microsoft.com/office/drawing/2014/main" id="{279C9EE4-988F-BF4C-B0DF-F981AB3C5639}"/>
                    </a:ext>
                  </a:extLst>
                </p:cNvPr>
                <p:cNvSpPr/>
                <p:nvPr/>
              </p:nvSpPr>
              <p:spPr>
                <a:xfrm>
                  <a:off x="9577685" y="3167884"/>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8" name="Rectangle 107">
                  <a:extLst>
                    <a:ext uri="{FF2B5EF4-FFF2-40B4-BE49-F238E27FC236}">
                      <a16:creationId xmlns:a16="http://schemas.microsoft.com/office/drawing/2014/main" id="{55F062AA-5F06-C245-A759-F9CD91B09FE6}"/>
                    </a:ext>
                  </a:extLst>
                </p:cNvPr>
                <p:cNvSpPr/>
                <p:nvPr/>
              </p:nvSpPr>
              <p:spPr>
                <a:xfrm>
                  <a:off x="9619203" y="3210883"/>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42353D4F-BA34-4B43-AF8B-300D4D411EE7}"/>
                        </a:ext>
                      </a:extLst>
                    </p:cNvPr>
                    <p:cNvSpPr txBox="1"/>
                    <p:nvPr/>
                  </p:nvSpPr>
                  <p:spPr>
                    <a:xfrm>
                      <a:off x="9772811" y="3244180"/>
                      <a:ext cx="308154" cy="2975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latin typeface="Cambria Math" panose="02040503050406030204" pitchFamily="18" charset="0"/>
                                  </a:rPr>
                                </m:ctrlPr>
                              </m:sSubPr>
                              <m:e>
                                <m:r>
                                  <a:rPr lang="en-GB" sz="1400" i="1">
                                    <a:latin typeface="Cambria Math" charset="0"/>
                                  </a:rPr>
                                  <m:t>𝑔</m:t>
                                </m:r>
                              </m:e>
                              <m:sub>
                                <m:r>
                                  <a:rPr lang="en-GB" sz="1400" i="1">
                                    <a:latin typeface="Cambria Math" charset="0"/>
                                  </a:rPr>
                                  <m:t>1</m:t>
                                </m:r>
                              </m:sub>
                            </m:sSub>
                          </m:oMath>
                        </m:oMathPara>
                      </a14:m>
                      <a:endParaRPr lang="en-GB" sz="1400" dirty="0"/>
                    </a:p>
                  </p:txBody>
                </p:sp>
              </mc:Choice>
              <mc:Fallback xmlns="">
                <p:sp>
                  <p:nvSpPr>
                    <p:cNvPr id="542" name="TextBox 541">
                      <a:extLst>
                        <a:ext uri="{FF2B5EF4-FFF2-40B4-BE49-F238E27FC236}">
                          <a16:creationId xmlns:a16="http://schemas.microsoft.com/office/drawing/2014/main" id="{C734339B-8611-B244-B833-E634A9B1EF6D}"/>
                        </a:ext>
                      </a:extLst>
                    </p:cNvPr>
                    <p:cNvSpPr txBox="1">
                      <a:spLocks noRot="1" noChangeAspect="1" noMove="1" noResize="1" noEditPoints="1" noAdjustHandles="1" noChangeArrowheads="1" noChangeShapeType="1" noTextEdit="1"/>
                    </p:cNvSpPr>
                    <p:nvPr/>
                  </p:nvSpPr>
                  <p:spPr>
                    <a:xfrm>
                      <a:off x="9772811" y="3244180"/>
                      <a:ext cx="308154" cy="297531"/>
                    </a:xfrm>
                    <a:prstGeom prst="rect">
                      <a:avLst/>
                    </a:prstGeom>
                    <a:blipFill>
                      <a:blip r:embed="rId40"/>
                      <a:stretch>
                        <a:fillRect l="-15789"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5" name="Oval 74">
                  <a:extLst>
                    <a:ext uri="{FF2B5EF4-FFF2-40B4-BE49-F238E27FC236}">
                      <a16:creationId xmlns:a16="http://schemas.microsoft.com/office/drawing/2014/main" id="{F326A258-AB09-5D40-A383-E12FB81635DF}"/>
                    </a:ext>
                  </a:extLst>
                </p:cNvPr>
                <p:cNvSpPr/>
                <p:nvPr/>
              </p:nvSpPr>
              <p:spPr>
                <a:xfrm>
                  <a:off x="7109772" y="3651587"/>
                  <a:ext cx="1213931"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charset="0"/>
                          </a:rPr>
                          <m:t>𝑁𝑎𝑡</m:t>
                        </m:r>
                        <m:d>
                          <m:dPr>
                            <m:ctrlPr>
                              <a:rPr lang="en-GB" sz="1400" i="1">
                                <a:latin typeface="Cambria Math" panose="02040503050406030204" pitchFamily="18" charset="0"/>
                              </a:rPr>
                            </m:ctrlPr>
                          </m:dPr>
                          <m:e>
                            <m:r>
                              <a:rPr lang="en-GB" sz="1400" i="1">
                                <a:latin typeface="Cambria Math" panose="02040503050406030204" pitchFamily="18" charset="0"/>
                              </a:rPr>
                              <m:t>𝐷</m:t>
                            </m:r>
                          </m:e>
                        </m:d>
                      </m:oMath>
                    </m:oMathPara>
                  </a14:m>
                  <a:endParaRPr lang="en-GB" sz="1400" dirty="0"/>
                </a:p>
              </p:txBody>
            </p:sp>
          </mc:Choice>
          <mc:Fallback xmlns="">
            <p:sp>
              <p:nvSpPr>
                <p:cNvPr id="508" name="Oval 507">
                  <a:extLst>
                    <a:ext uri="{FF2B5EF4-FFF2-40B4-BE49-F238E27FC236}">
                      <a16:creationId xmlns:a16="http://schemas.microsoft.com/office/drawing/2014/main" id="{B294B7F9-2548-884B-90CB-70D7B1AE5DED}"/>
                    </a:ext>
                  </a:extLst>
                </p:cNvPr>
                <p:cNvSpPr>
                  <a:spLocks noRot="1" noChangeAspect="1" noMove="1" noResize="1" noEditPoints="1" noAdjustHandles="1" noChangeArrowheads="1" noChangeShapeType="1" noTextEdit="1"/>
                </p:cNvSpPr>
                <p:nvPr/>
              </p:nvSpPr>
              <p:spPr>
                <a:xfrm>
                  <a:off x="7109772" y="3651587"/>
                  <a:ext cx="1213931" cy="418381"/>
                </a:xfrm>
                <a:prstGeom prst="ellipse">
                  <a:avLst/>
                </a:prstGeom>
                <a:blipFill>
                  <a:blip r:embed="rId4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62A63668-EF9C-3841-A173-0C110A1FBE31}"/>
                    </a:ext>
                  </a:extLst>
                </p:cNvPr>
                <p:cNvSpPr/>
                <p:nvPr/>
              </p:nvSpPr>
              <p:spPr>
                <a:xfrm>
                  <a:off x="10276417" y="3651590"/>
                  <a:ext cx="1058655" cy="418381"/>
                </a:xfrm>
                <a:prstGeom prst="ellipse">
                  <a:avLst/>
                </a:prstGeom>
                <a:solidFill>
                  <a:schemeClr val="bg1"/>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𝐴𝑐𝑐</m:t>
                        </m:r>
                        <m:d>
                          <m:dPr>
                            <m:ctrlPr>
                              <a:rPr lang="en-GB" sz="1400" i="1">
                                <a:latin typeface="Cambria Math" panose="02040503050406030204" pitchFamily="18" charset="0"/>
                              </a:rPr>
                            </m:ctrlPr>
                          </m:dPr>
                          <m:e>
                            <m:r>
                              <a:rPr lang="en-GB" sz="1400" b="0" i="1" smtClean="0">
                                <a:latin typeface="Cambria Math" panose="02040503050406030204" pitchFamily="18" charset="0"/>
                              </a:rPr>
                              <m:t>𝐼</m:t>
                            </m:r>
                          </m:e>
                        </m:d>
                      </m:oMath>
                    </m:oMathPara>
                  </a14:m>
                  <a:endParaRPr lang="en-GB" sz="1400" dirty="0"/>
                </a:p>
              </p:txBody>
            </p:sp>
          </mc:Choice>
          <mc:Fallback xmlns="">
            <p:sp>
              <p:nvSpPr>
                <p:cNvPr id="509" name="Oval 508">
                  <a:extLst>
                    <a:ext uri="{FF2B5EF4-FFF2-40B4-BE49-F238E27FC236}">
                      <a16:creationId xmlns:a16="http://schemas.microsoft.com/office/drawing/2014/main" id="{083CD013-6FF5-3946-84FA-EE94AF0155A6}"/>
                    </a:ext>
                  </a:extLst>
                </p:cNvPr>
                <p:cNvSpPr>
                  <a:spLocks noRot="1" noChangeAspect="1" noMove="1" noResize="1" noEditPoints="1" noAdjustHandles="1" noChangeArrowheads="1" noChangeShapeType="1" noTextEdit="1"/>
                </p:cNvSpPr>
                <p:nvPr/>
              </p:nvSpPr>
              <p:spPr>
                <a:xfrm>
                  <a:off x="10276417" y="3651590"/>
                  <a:ext cx="1058655" cy="418381"/>
                </a:xfrm>
                <a:prstGeom prst="ellipse">
                  <a:avLst/>
                </a:prstGeom>
                <a:blipFill>
                  <a:blip r:embed="rId4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Oval 76">
                  <a:extLst>
                    <a:ext uri="{FF2B5EF4-FFF2-40B4-BE49-F238E27FC236}">
                      <a16:creationId xmlns:a16="http://schemas.microsoft.com/office/drawing/2014/main" id="{7237497D-7724-C04F-8F3B-26D74E78E85F}"/>
                    </a:ext>
                  </a:extLst>
                </p:cNvPr>
                <p:cNvSpPr/>
                <p:nvPr/>
              </p:nvSpPr>
              <p:spPr>
                <a:xfrm>
                  <a:off x="8617876" y="5513138"/>
                  <a:ext cx="1254398"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49" name="Oval 48">
                  <a:extLst>
                    <a:ext uri="{FF2B5EF4-FFF2-40B4-BE49-F238E27FC236}">
                      <a16:creationId xmlns:a16="http://schemas.microsoft.com/office/drawing/2014/main" id="{E54DC2EF-E83C-124B-8B87-FA36420A46D6}"/>
                    </a:ext>
                  </a:extLst>
                </p:cNvPr>
                <p:cNvSpPr>
                  <a:spLocks noRot="1" noChangeAspect="1" noMove="1" noResize="1" noEditPoints="1" noAdjustHandles="1" noChangeArrowheads="1" noChangeShapeType="1" noTextEdit="1"/>
                </p:cNvSpPr>
                <p:nvPr/>
              </p:nvSpPr>
              <p:spPr>
                <a:xfrm>
                  <a:off x="8617876" y="5513138"/>
                  <a:ext cx="1254398" cy="418382"/>
                </a:xfrm>
                <a:prstGeom prst="ellipse">
                  <a:avLst/>
                </a:prstGeom>
                <a:blipFill>
                  <a:blip r:embed="rId4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Oval 77">
                  <a:extLst>
                    <a:ext uri="{FF2B5EF4-FFF2-40B4-BE49-F238E27FC236}">
                      <a16:creationId xmlns:a16="http://schemas.microsoft.com/office/drawing/2014/main" id="{98CEEE93-347C-2248-A31E-0146C6BF8225}"/>
                    </a:ext>
                  </a:extLst>
                </p:cNvPr>
                <p:cNvSpPr/>
                <p:nvPr/>
              </p:nvSpPr>
              <p:spPr>
                <a:xfrm>
                  <a:off x="6907622" y="4892572"/>
                  <a:ext cx="1650615"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511" name="Oval 510">
                  <a:extLst>
                    <a:ext uri="{FF2B5EF4-FFF2-40B4-BE49-F238E27FC236}">
                      <a16:creationId xmlns:a16="http://schemas.microsoft.com/office/drawing/2014/main" id="{DE22F68C-A241-A94A-9618-D2B967715D33}"/>
                    </a:ext>
                  </a:extLst>
                </p:cNvPr>
                <p:cNvSpPr>
                  <a:spLocks noRot="1" noChangeAspect="1" noMove="1" noResize="1" noEditPoints="1" noAdjustHandles="1" noChangeArrowheads="1" noChangeShapeType="1" noTextEdit="1"/>
                </p:cNvSpPr>
                <p:nvPr/>
              </p:nvSpPr>
              <p:spPr>
                <a:xfrm>
                  <a:off x="6907622" y="4892572"/>
                  <a:ext cx="1650615" cy="418381"/>
                </a:xfrm>
                <a:prstGeom prst="ellipse">
                  <a:avLst/>
                </a:prstGeom>
                <a:blipFill>
                  <a:blip r:embed="rId4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Oval 78">
                  <a:extLst>
                    <a:ext uri="{FF2B5EF4-FFF2-40B4-BE49-F238E27FC236}">
                      <a16:creationId xmlns:a16="http://schemas.microsoft.com/office/drawing/2014/main" id="{D360F5B1-99D5-3B4A-8B94-095E23ED7B7F}"/>
                    </a:ext>
                  </a:extLst>
                </p:cNvPr>
                <p:cNvSpPr/>
                <p:nvPr/>
              </p:nvSpPr>
              <p:spPr>
                <a:xfrm>
                  <a:off x="8837373" y="4272442"/>
                  <a:ext cx="811112"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512" name="Oval 511">
                  <a:extLst>
                    <a:ext uri="{FF2B5EF4-FFF2-40B4-BE49-F238E27FC236}">
                      <a16:creationId xmlns:a16="http://schemas.microsoft.com/office/drawing/2014/main" id="{9814F389-F4ED-C742-B90C-2AA7DEAE3EB8}"/>
                    </a:ext>
                  </a:extLst>
                </p:cNvPr>
                <p:cNvSpPr>
                  <a:spLocks noRot="1" noChangeAspect="1" noMove="1" noResize="1" noEditPoints="1" noAdjustHandles="1" noChangeArrowheads="1" noChangeShapeType="1" noTextEdit="1"/>
                </p:cNvSpPr>
                <p:nvPr/>
              </p:nvSpPr>
              <p:spPr>
                <a:xfrm>
                  <a:off x="8837373" y="4272442"/>
                  <a:ext cx="811112" cy="418381"/>
                </a:xfrm>
                <a:prstGeom prst="ellipse">
                  <a:avLst/>
                </a:prstGeom>
                <a:blipFill>
                  <a:blip r:embed="rId45"/>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Oval 79">
                  <a:extLst>
                    <a:ext uri="{FF2B5EF4-FFF2-40B4-BE49-F238E27FC236}">
                      <a16:creationId xmlns:a16="http://schemas.microsoft.com/office/drawing/2014/main" id="{37ABEBC2-F870-DC4C-AE1D-3184EB7BD2EC}"/>
                    </a:ext>
                  </a:extLst>
                </p:cNvPr>
                <p:cNvSpPr/>
                <p:nvPr/>
              </p:nvSpPr>
              <p:spPr>
                <a:xfrm>
                  <a:off x="10039464" y="4892572"/>
                  <a:ext cx="1920073" cy="418381"/>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513" name="Oval 512">
                  <a:extLst>
                    <a:ext uri="{FF2B5EF4-FFF2-40B4-BE49-F238E27FC236}">
                      <a16:creationId xmlns:a16="http://schemas.microsoft.com/office/drawing/2014/main" id="{76FEE5F9-01A0-6B41-A7CD-69B3879494B7}"/>
                    </a:ext>
                  </a:extLst>
                </p:cNvPr>
                <p:cNvSpPr>
                  <a:spLocks noRot="1" noChangeAspect="1" noMove="1" noResize="1" noEditPoints="1" noAdjustHandles="1" noChangeArrowheads="1" noChangeShapeType="1" noTextEdit="1"/>
                </p:cNvSpPr>
                <p:nvPr/>
              </p:nvSpPr>
              <p:spPr>
                <a:xfrm>
                  <a:off x="10039464" y="4892572"/>
                  <a:ext cx="1920073" cy="418381"/>
                </a:xfrm>
                <a:prstGeom prst="ellipse">
                  <a:avLst/>
                </a:prstGeom>
                <a:blipFill>
                  <a:blip r:embed="rId46"/>
                  <a:stretch>
                    <a:fillRect/>
                  </a:stretch>
                </a:blipFill>
                <a:ln>
                  <a:solidFill>
                    <a:schemeClr val="tx1"/>
                  </a:solidFill>
                </a:ln>
              </p:spPr>
              <p:txBody>
                <a:bodyPr/>
                <a:lstStyle/>
                <a:p>
                  <a:r>
                    <a:rPr lang="en-GB">
                      <a:noFill/>
                    </a:rPr>
                    <a:t> </a:t>
                  </a:r>
                </a:p>
              </p:txBody>
            </p:sp>
          </mc:Fallback>
        </mc:AlternateContent>
        <p:cxnSp>
          <p:nvCxnSpPr>
            <p:cNvPr id="81" name="Straight Connector 80">
              <a:extLst>
                <a:ext uri="{FF2B5EF4-FFF2-40B4-BE49-F238E27FC236}">
                  <a16:creationId xmlns:a16="http://schemas.microsoft.com/office/drawing/2014/main" id="{EE441A94-8489-D04E-B94B-8A88E5D07344}"/>
                </a:ext>
              </a:extLst>
            </p:cNvPr>
            <p:cNvCxnSpPr>
              <a:cxnSpLocks/>
              <a:stCxn id="78" idx="6"/>
              <a:endCxn id="99" idx="1"/>
            </p:cNvCxnSpPr>
            <p:nvPr/>
          </p:nvCxnSpPr>
          <p:spPr>
            <a:xfrm flipV="1">
              <a:off x="8558237" y="5101135"/>
              <a:ext cx="340995"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AA36B46-1580-7E4C-A1E7-45144B37CF6E}"/>
                </a:ext>
              </a:extLst>
            </p:cNvPr>
            <p:cNvCxnSpPr>
              <a:cxnSpLocks/>
              <a:stCxn id="79" idx="4"/>
              <a:endCxn id="99" idx="0"/>
            </p:cNvCxnSpPr>
            <p:nvPr/>
          </p:nvCxnSpPr>
          <p:spPr>
            <a:xfrm flipH="1">
              <a:off x="8971232" y="4690824"/>
              <a:ext cx="271697"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D846E88-FB02-8E47-AC5F-88DADC72A76D}"/>
                </a:ext>
              </a:extLst>
            </p:cNvPr>
            <p:cNvCxnSpPr>
              <a:cxnSpLocks/>
              <a:stCxn id="77" idx="0"/>
              <a:endCxn id="99" idx="2"/>
            </p:cNvCxnSpPr>
            <p:nvPr/>
          </p:nvCxnSpPr>
          <p:spPr>
            <a:xfrm flipH="1" flipV="1">
              <a:off x="8971232" y="5173133"/>
              <a:ext cx="273844"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7856D6FB-12FA-D344-90A2-2C3A38452E8E}"/>
                </a:ext>
              </a:extLst>
            </p:cNvPr>
            <p:cNvGrpSpPr/>
            <p:nvPr/>
          </p:nvGrpSpPr>
          <p:grpSpPr>
            <a:xfrm>
              <a:off x="8610247" y="4990220"/>
              <a:ext cx="474503" cy="412240"/>
              <a:chOff x="9288700" y="3036033"/>
              <a:chExt cx="474503" cy="412240"/>
            </a:xfrm>
          </p:grpSpPr>
          <p:sp>
            <p:nvSpPr>
              <p:cNvPr id="98" name="Rectangle 97">
                <a:extLst>
                  <a:ext uri="{FF2B5EF4-FFF2-40B4-BE49-F238E27FC236}">
                    <a16:creationId xmlns:a16="http://schemas.microsoft.com/office/drawing/2014/main" id="{7F1FEA7E-CAFA-394B-AACF-A38FDA40C759}"/>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9" name="Rectangle 98">
                <a:extLst>
                  <a:ext uri="{FF2B5EF4-FFF2-40B4-BE49-F238E27FC236}">
                    <a16:creationId xmlns:a16="http://schemas.microsoft.com/office/drawing/2014/main" id="{0EC70F65-67F8-C642-92A7-5A6AD65F4FE2}"/>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0" name="Rectangle 99">
                <a:extLst>
                  <a:ext uri="{FF2B5EF4-FFF2-40B4-BE49-F238E27FC236}">
                    <a16:creationId xmlns:a16="http://schemas.microsoft.com/office/drawing/2014/main" id="{530E65EC-0A8B-DB4A-8A2F-5496957A07E5}"/>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C9C4EC7F-2892-6544-B3E0-E1A27A0BEC00}"/>
                      </a:ext>
                    </a:extLst>
                  </p:cNvPr>
                  <p:cNvSpPr txBox="1"/>
                  <p:nvPr/>
                </p:nvSpPr>
                <p:spPr>
                  <a:xfrm>
                    <a:off x="9288700" y="3150745"/>
                    <a:ext cx="313909"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534" name="TextBox 533">
                    <a:extLst>
                      <a:ext uri="{FF2B5EF4-FFF2-40B4-BE49-F238E27FC236}">
                        <a16:creationId xmlns:a16="http://schemas.microsoft.com/office/drawing/2014/main" id="{187647C0-B74A-6245-8E12-58A612C0BE3F}"/>
                      </a:ext>
                    </a:extLst>
                  </p:cNvPr>
                  <p:cNvSpPr txBox="1">
                    <a:spLocks noRot="1" noChangeAspect="1" noMove="1" noResize="1" noEditPoints="1" noAdjustHandles="1" noChangeArrowheads="1" noChangeShapeType="1" noTextEdit="1"/>
                  </p:cNvSpPr>
                  <p:nvPr/>
                </p:nvSpPr>
                <p:spPr>
                  <a:xfrm>
                    <a:off x="9288700" y="3150745"/>
                    <a:ext cx="313909" cy="297528"/>
                  </a:xfrm>
                  <a:prstGeom prst="rect">
                    <a:avLst/>
                  </a:prstGeom>
                  <a:blipFill>
                    <a:blip r:embed="rId47"/>
                    <a:stretch>
                      <a:fillRect l="-15789" r="-5263" b="-16667"/>
                    </a:stretch>
                  </a:blipFill>
                </p:spPr>
                <p:txBody>
                  <a:bodyPr/>
                  <a:lstStyle/>
                  <a:p>
                    <a:r>
                      <a:rPr lang="en-GB">
                        <a:noFill/>
                      </a:rPr>
                      <a:t> </a:t>
                    </a:r>
                  </a:p>
                </p:txBody>
              </p:sp>
            </mc:Fallback>
          </mc:AlternateContent>
        </p:grpSp>
        <p:cxnSp>
          <p:nvCxnSpPr>
            <p:cNvPr id="85" name="Straight Connector 84">
              <a:extLst>
                <a:ext uri="{FF2B5EF4-FFF2-40B4-BE49-F238E27FC236}">
                  <a16:creationId xmlns:a16="http://schemas.microsoft.com/office/drawing/2014/main" id="{C54C6926-70C2-A54A-B97C-C689C0BEAAEB}"/>
                </a:ext>
              </a:extLst>
            </p:cNvPr>
            <p:cNvCxnSpPr>
              <a:cxnSpLocks/>
              <a:stCxn id="79" idx="4"/>
              <a:endCxn id="95" idx="0"/>
            </p:cNvCxnSpPr>
            <p:nvPr/>
          </p:nvCxnSpPr>
          <p:spPr>
            <a:xfrm>
              <a:off x="9242930" y="4690824"/>
              <a:ext cx="259175" cy="338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5B01D41-9B85-A940-841E-6A10A7EE78C7}"/>
                </a:ext>
              </a:extLst>
            </p:cNvPr>
            <p:cNvCxnSpPr>
              <a:cxnSpLocks/>
              <a:stCxn id="80" idx="2"/>
              <a:endCxn id="95" idx="3"/>
            </p:cNvCxnSpPr>
            <p:nvPr/>
          </p:nvCxnSpPr>
          <p:spPr>
            <a:xfrm flipH="1" flipV="1">
              <a:off x="9574104" y="5101135"/>
              <a:ext cx="465360" cy="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9F5E12F-B95A-2B4B-BC5B-4A6FA600BF8A}"/>
                </a:ext>
              </a:extLst>
            </p:cNvPr>
            <p:cNvCxnSpPr>
              <a:cxnSpLocks/>
              <a:stCxn id="77" idx="0"/>
              <a:endCxn id="95" idx="2"/>
            </p:cNvCxnSpPr>
            <p:nvPr/>
          </p:nvCxnSpPr>
          <p:spPr>
            <a:xfrm flipV="1">
              <a:off x="9245076" y="5173133"/>
              <a:ext cx="257028" cy="34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A87A75FE-194F-2144-8E81-0312FCD3BC9F}"/>
                </a:ext>
              </a:extLst>
            </p:cNvPr>
            <p:cNvGrpSpPr/>
            <p:nvPr/>
          </p:nvGrpSpPr>
          <p:grpSpPr>
            <a:xfrm>
              <a:off x="9393015" y="4990220"/>
              <a:ext cx="546126" cy="412737"/>
              <a:chOff x="9540595" y="3036033"/>
              <a:chExt cx="546126" cy="412737"/>
            </a:xfrm>
          </p:grpSpPr>
          <p:sp>
            <p:nvSpPr>
              <p:cNvPr id="94" name="Rectangle 93">
                <a:extLst>
                  <a:ext uri="{FF2B5EF4-FFF2-40B4-BE49-F238E27FC236}">
                    <a16:creationId xmlns:a16="http://schemas.microsoft.com/office/drawing/2014/main" id="{D2D4C2E6-2B4B-9C4C-862F-3338B3447086}"/>
                  </a:ext>
                </a:extLst>
              </p:cNvPr>
              <p:cNvSpPr/>
              <p:nvPr/>
            </p:nvSpPr>
            <p:spPr>
              <a:xfrm>
                <a:off x="9540595" y="303603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5" name="Rectangle 94">
                <a:extLst>
                  <a:ext uri="{FF2B5EF4-FFF2-40B4-BE49-F238E27FC236}">
                    <a16:creationId xmlns:a16="http://schemas.microsoft.com/office/drawing/2014/main" id="{5C3F8ECC-E06B-6F4F-A5A3-66A0FC6D81A4}"/>
                  </a:ext>
                </a:extLst>
              </p:cNvPr>
              <p:cNvSpPr/>
              <p:nvPr/>
            </p:nvSpPr>
            <p:spPr>
              <a:xfrm>
                <a:off x="9577685" y="3074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6" name="Rectangle 95">
                <a:extLst>
                  <a:ext uri="{FF2B5EF4-FFF2-40B4-BE49-F238E27FC236}">
                    <a16:creationId xmlns:a16="http://schemas.microsoft.com/office/drawing/2014/main" id="{208FB9CB-46F4-3D46-AF21-BACCDF81C5F6}"/>
                  </a:ext>
                </a:extLst>
              </p:cNvPr>
              <p:cNvSpPr/>
              <p:nvPr/>
            </p:nvSpPr>
            <p:spPr>
              <a:xfrm>
                <a:off x="9619203" y="311794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ABBFCF94-8A03-434C-B6D3-6472681E8EAF}"/>
                      </a:ext>
                    </a:extLst>
                  </p:cNvPr>
                  <p:cNvSpPr txBox="1"/>
                  <p:nvPr/>
                </p:nvSpPr>
                <p:spPr>
                  <a:xfrm>
                    <a:off x="9772811" y="3151242"/>
                    <a:ext cx="313910" cy="29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530" name="TextBox 529">
                    <a:extLst>
                      <a:ext uri="{FF2B5EF4-FFF2-40B4-BE49-F238E27FC236}">
                        <a16:creationId xmlns:a16="http://schemas.microsoft.com/office/drawing/2014/main" id="{D882A47A-1E5F-6A45-A9FA-D8280459B7F1}"/>
                      </a:ext>
                    </a:extLst>
                  </p:cNvPr>
                  <p:cNvSpPr txBox="1">
                    <a:spLocks noRot="1" noChangeAspect="1" noMove="1" noResize="1" noEditPoints="1" noAdjustHandles="1" noChangeArrowheads="1" noChangeShapeType="1" noTextEdit="1"/>
                  </p:cNvSpPr>
                  <p:nvPr/>
                </p:nvSpPr>
                <p:spPr>
                  <a:xfrm>
                    <a:off x="9772811" y="3151242"/>
                    <a:ext cx="313910" cy="297528"/>
                  </a:xfrm>
                  <a:prstGeom prst="rect">
                    <a:avLst/>
                  </a:prstGeom>
                  <a:blipFill>
                    <a:blip r:embed="rId48"/>
                    <a:stretch>
                      <a:fillRect l="-15789" b="-16667"/>
                    </a:stretch>
                  </a:blipFill>
                </p:spPr>
                <p:txBody>
                  <a:bodyPr/>
                  <a:lstStyle/>
                  <a:p>
                    <a:r>
                      <a:rPr lang="en-GB">
                        <a:noFill/>
                      </a:rPr>
                      <a:t> </a:t>
                    </a:r>
                  </a:p>
                </p:txBody>
              </p:sp>
            </mc:Fallback>
          </mc:AlternateContent>
        </p:grpSp>
        <p:grpSp>
          <p:nvGrpSpPr>
            <p:cNvPr id="89" name="Group 88">
              <a:extLst>
                <a:ext uri="{FF2B5EF4-FFF2-40B4-BE49-F238E27FC236}">
                  <a16:creationId xmlns:a16="http://schemas.microsoft.com/office/drawing/2014/main" id="{15CD4D07-EDDD-8B49-B802-9592F7DC7F42}"/>
                </a:ext>
              </a:extLst>
            </p:cNvPr>
            <p:cNvGrpSpPr/>
            <p:nvPr/>
          </p:nvGrpSpPr>
          <p:grpSpPr>
            <a:xfrm>
              <a:off x="9648485" y="4409628"/>
              <a:ext cx="749540" cy="380873"/>
              <a:chOff x="8665851" y="3155493"/>
              <a:chExt cx="749540" cy="380873"/>
            </a:xfrm>
          </p:grpSpPr>
          <p:cxnSp>
            <p:nvCxnSpPr>
              <p:cNvPr id="90" name="Straight Connector 89">
                <a:extLst>
                  <a:ext uri="{FF2B5EF4-FFF2-40B4-BE49-F238E27FC236}">
                    <a16:creationId xmlns:a16="http://schemas.microsoft.com/office/drawing/2014/main" id="{546154AF-E521-8949-84ED-E2121DC8D075}"/>
                  </a:ext>
                </a:extLst>
              </p:cNvPr>
              <p:cNvCxnSpPr>
                <a:cxnSpLocks/>
                <a:stCxn id="79" idx="6"/>
                <a:endCxn id="92" idx="1"/>
              </p:cNvCxnSpPr>
              <p:nvPr/>
            </p:nvCxnSpPr>
            <p:spPr>
              <a:xfrm flipV="1">
                <a:off x="8665851" y="3227493"/>
                <a:ext cx="291629" cy="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2F2E146A-9263-0447-B22D-2D8C88E6D985}"/>
                  </a:ext>
                </a:extLst>
              </p:cNvPr>
              <p:cNvGrpSpPr/>
              <p:nvPr/>
            </p:nvGrpSpPr>
            <p:grpSpPr>
              <a:xfrm>
                <a:off x="8957481" y="3155493"/>
                <a:ext cx="457910" cy="380873"/>
                <a:chOff x="8957481" y="3155493"/>
                <a:chExt cx="457910" cy="380873"/>
              </a:xfrm>
            </p:grpSpPr>
            <p:sp>
              <p:nvSpPr>
                <p:cNvPr id="92" name="Rectangle 91">
                  <a:extLst>
                    <a:ext uri="{FF2B5EF4-FFF2-40B4-BE49-F238E27FC236}">
                      <a16:creationId xmlns:a16="http://schemas.microsoft.com/office/drawing/2014/main" id="{391A7795-E737-8A4B-84F6-B8BA0A0813A4}"/>
                    </a:ext>
                  </a:extLst>
                </p:cNvPr>
                <p:cNvSpPr/>
                <p:nvPr/>
              </p:nvSpPr>
              <p:spPr>
                <a:xfrm>
                  <a:off x="8957481" y="31554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5CEF4A87-4871-2946-8642-45AB1F2488E8}"/>
                        </a:ext>
                      </a:extLst>
                    </p:cNvPr>
                    <p:cNvSpPr txBox="1"/>
                    <p:nvPr/>
                  </p:nvSpPr>
                  <p:spPr>
                    <a:xfrm>
                      <a:off x="9101481" y="3238837"/>
                      <a:ext cx="313910"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526" name="TextBox 525">
                      <a:extLst>
                        <a:ext uri="{FF2B5EF4-FFF2-40B4-BE49-F238E27FC236}">
                          <a16:creationId xmlns:a16="http://schemas.microsoft.com/office/drawing/2014/main" id="{134681A7-07EA-3942-A554-CA12A0BEECA0}"/>
                        </a:ext>
                      </a:extLst>
                    </p:cNvPr>
                    <p:cNvSpPr txBox="1">
                      <a:spLocks noRot="1" noChangeAspect="1" noMove="1" noResize="1" noEditPoints="1" noAdjustHandles="1" noChangeArrowheads="1" noChangeShapeType="1" noTextEdit="1"/>
                    </p:cNvSpPr>
                    <p:nvPr/>
                  </p:nvSpPr>
                  <p:spPr>
                    <a:xfrm>
                      <a:off x="9101481" y="3238837"/>
                      <a:ext cx="313910" cy="297529"/>
                    </a:xfrm>
                    <a:prstGeom prst="rect">
                      <a:avLst/>
                    </a:prstGeom>
                    <a:blipFill>
                      <a:blip r:embed="rId49"/>
                      <a:stretch>
                        <a:fillRect l="-15789" r="-5263" b="-22222"/>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30541760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p:txBody>
          <a:bodyPr>
            <a:noAutofit/>
          </a:bodyPr>
          <a:lstStyle/>
          <a:p>
            <a:r>
              <a:rPr lang="en-GB" dirty="0"/>
              <a:t>Motivation: Find clusters that are enough for query answering</a:t>
            </a:r>
          </a:p>
          <a:p>
            <a:r>
              <a:rPr lang="en-GB" dirty="0"/>
              <a:t>FO jtree: From FO dtree clusters to FO jtree parclusters</a:t>
            </a:r>
          </a:p>
          <a:p>
            <a:r>
              <a:rPr lang="en-GB" dirty="0"/>
              <a:t>LJT algorithm</a:t>
            </a:r>
          </a:p>
          <a:p>
            <a:pPr lvl="1"/>
            <a:r>
              <a:rPr lang="en-GB" dirty="0"/>
              <a:t>Evidence handling before message passing </a:t>
            </a:r>
          </a:p>
          <a:p>
            <a:pPr lvl="1"/>
            <a:r>
              <a:rPr lang="en-GB" dirty="0"/>
              <a:t>Propagation/message passing: Dynamic programming</a:t>
            </a:r>
          </a:p>
          <a:p>
            <a:pPr lvl="1"/>
            <a:r>
              <a:rPr lang="en-GB" dirty="0"/>
              <a:t>Query answering: Find subgraph covering the query terms</a:t>
            </a:r>
          </a:p>
          <a:p>
            <a:r>
              <a:rPr lang="en-GB" dirty="0"/>
              <a:t>Runtime behaviour</a:t>
            </a:r>
          </a:p>
          <a:p>
            <a:pPr lvl="1"/>
            <a:r>
              <a:rPr lang="en-GB" dirty="0"/>
              <a:t>Overhead for construction, message passing</a:t>
            </a:r>
          </a:p>
          <a:p>
            <a:pPr lvl="1"/>
            <a:r>
              <a:rPr lang="en-GB" dirty="0"/>
              <a:t>Savings during query answering</a:t>
            </a:r>
          </a:p>
          <a:p>
            <a:pPr lvl="1"/>
            <a:r>
              <a:rPr lang="en-GB" dirty="0"/>
              <a:t>Trade-off between those two</a:t>
            </a:r>
          </a:p>
          <a:p>
            <a:r>
              <a:rPr lang="en-GB" dirty="0"/>
              <a:t>Adaptive inference for local changes: adaptive message passing</a:t>
            </a:r>
          </a:p>
          <a:p>
            <a:endParaRPr lang="en-GB" dirty="0"/>
          </a:p>
          <a:p>
            <a:pPr lvl="1"/>
            <a:endParaRPr lang="en-GB" dirty="0"/>
          </a:p>
          <a:p>
            <a:endParaRPr lang="en-GB" dirty="0"/>
          </a:p>
        </p:txBody>
      </p:sp>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83</a:t>
            </a:fld>
            <a:endParaRPr lang="en-GB"/>
          </a:p>
        </p:txBody>
      </p:sp>
      <p:sp>
        <p:nvSpPr>
          <p:cNvPr id="5" name="Date Placeholder 4">
            <a:extLst>
              <a:ext uri="{FF2B5EF4-FFF2-40B4-BE49-F238E27FC236}">
                <a16:creationId xmlns:a16="http://schemas.microsoft.com/office/drawing/2014/main" id="{4E66E408-A0BB-CA49-8DF7-183C78682E66}"/>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D7656D2A-F6FB-7047-9041-A14BE92EB572}"/>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40588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b="1" i="1" dirty="0">
                <a:solidFill>
                  <a:schemeClr val="accent1"/>
                </a:solidFill>
              </a:rPr>
              <a:t>Exact Inference</a:t>
            </a:r>
          </a:p>
          <a:p>
            <a:pPr marL="772853" lvl="1" indent="-514350">
              <a:buFont typeface="+mj-lt"/>
              <a:buAutoNum type="romanLcPeriod"/>
            </a:pPr>
            <a:r>
              <a:rPr lang="en-GB" dirty="0"/>
              <a:t>Lifted Variable Elimination for Parfactor Models</a:t>
            </a:r>
          </a:p>
          <a:p>
            <a:pPr lvl="2"/>
            <a:r>
              <a:rPr lang="en-GB" dirty="0"/>
              <a:t>Idea, operators, algorithm, complexity</a:t>
            </a:r>
          </a:p>
          <a:p>
            <a:pPr marL="772853" lvl="1" indent="-514350">
              <a:buFont typeface="+mj-lt"/>
              <a:buAutoNum type="romanLcPeriod"/>
            </a:pPr>
            <a:r>
              <a:rPr lang="en-GB" dirty="0"/>
              <a:t>Lifted Junction Tree Algorithm</a:t>
            </a:r>
          </a:p>
          <a:p>
            <a:pPr lvl="2"/>
            <a:r>
              <a:rPr lang="en-GB" dirty="0"/>
              <a:t>Idea, helper structure: junction tree, algorithm</a:t>
            </a:r>
          </a:p>
          <a:p>
            <a:pPr marL="772853" lvl="1" indent="-514350">
              <a:buFont typeface="+mj-lt"/>
              <a:buAutoNum type="romanLcPeriod"/>
            </a:pPr>
            <a:r>
              <a:rPr lang="en-GB" dirty="0">
                <a:solidFill>
                  <a:schemeClr val="accent1"/>
                </a:solidFill>
              </a:rPr>
              <a:t>First-order Knowledge Compilation for MLNs</a:t>
            </a:r>
          </a:p>
          <a:p>
            <a:pPr lvl="2"/>
            <a:r>
              <a:rPr lang="en-GB" dirty="0">
                <a:solidFill>
                  <a:schemeClr val="accent1"/>
                </a:solidFill>
              </a:rPr>
              <a:t>Idea, helper structure: circuit, algorithm</a:t>
            </a:r>
          </a:p>
          <a:p>
            <a:pPr marL="514350" indent="-514350">
              <a:buFont typeface="+mj-lt"/>
              <a:buAutoNum type="alphaUcPeriod"/>
            </a:pPr>
            <a:r>
              <a:rPr lang="en-GB" i="1" dirty="0"/>
              <a:t>Approximate Inference: Sampling</a:t>
            </a:r>
          </a:p>
          <a:p>
            <a:pPr lvl="1"/>
            <a:r>
              <a:rPr lang="en-GB" dirty="0"/>
              <a:t>Rejection sampling</a:t>
            </a:r>
          </a:p>
          <a:p>
            <a:pPr lvl="1"/>
            <a:r>
              <a:rPr lang="en-GB" dirty="0"/>
              <a:t>(Lifted) likelihood sampling</a:t>
            </a:r>
          </a:p>
          <a:p>
            <a:pPr lvl="1"/>
            <a:r>
              <a:rPr lang="en-GB" dirty="0"/>
              <a:t>(Lifted) Markov Chain Monte Carlo sampling</a:t>
            </a:r>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4"/>
          </p:nvPr>
        </p:nvSpPr>
        <p:spPr/>
        <p:txBody>
          <a:bodyPr/>
          <a:lstStyle/>
          <a:p>
            <a:fld id="{67C9959E-8E6B-B04C-9955-EA096F41CA7A}" type="slidenum">
              <a:rPr lang="en-GB" smtClean="0"/>
              <a:t>84</a:t>
            </a:fld>
            <a:endParaRPr lang="en-GB"/>
          </a:p>
        </p:txBody>
      </p:sp>
      <p:sp>
        <p:nvSpPr>
          <p:cNvPr id="5" name="Date Placeholder 4">
            <a:extLst>
              <a:ext uri="{FF2B5EF4-FFF2-40B4-BE49-F238E27FC236}">
                <a16:creationId xmlns:a16="http://schemas.microsoft.com/office/drawing/2014/main" id="{3124E785-90C6-B946-B1AE-3A32F7800A16}"/>
              </a:ext>
            </a:extLst>
          </p:cNvPr>
          <p:cNvSpPr>
            <a:spLocks noGrp="1"/>
          </p:cNvSpPr>
          <p:nvPr>
            <p:ph type="dt" sz="half" idx="2"/>
          </p:nvPr>
        </p:nvSpPr>
        <p:spPr/>
        <p:txBody>
          <a:bodyPr/>
          <a:lstStyle/>
          <a:p>
            <a:r>
              <a:rPr lang="en-GB"/>
              <a:t>Exact Inference: LJT</a:t>
            </a:r>
            <a:endParaRPr lang="en-US" dirty="0"/>
          </a:p>
        </p:txBody>
      </p:sp>
      <p:sp>
        <p:nvSpPr>
          <p:cNvPr id="6" name="Footer Placeholder 5">
            <a:extLst>
              <a:ext uri="{FF2B5EF4-FFF2-40B4-BE49-F238E27FC236}">
                <a16:creationId xmlns:a16="http://schemas.microsoft.com/office/drawing/2014/main" id="{7DD77CF3-41FE-9E4D-9BE6-DE208F427C3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928743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53AC-C48D-7142-8471-7E0158FF77B8}"/>
              </a:ext>
            </a:extLst>
          </p:cNvPr>
          <p:cNvSpPr>
            <a:spLocks noGrp="1"/>
          </p:cNvSpPr>
          <p:nvPr>
            <p:ph type="title"/>
          </p:nvPr>
        </p:nvSpPr>
        <p:spPr/>
        <p:txBody>
          <a:bodyPr>
            <a:normAutofit/>
          </a:bodyPr>
          <a:lstStyle/>
          <a:p>
            <a:r>
              <a:rPr lang="en-GB" dirty="0"/>
              <a:t>Clustering of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579364-18FC-4D4A-BB78-1BBFC400662E}"/>
                  </a:ext>
                </a:extLst>
              </p:cNvPr>
              <p:cNvSpPr>
                <a:spLocks noGrp="1"/>
              </p:cNvSpPr>
              <p:nvPr>
                <p:ph idx="1"/>
              </p:nvPr>
            </p:nvSpPr>
            <p:spPr/>
            <p:txBody>
              <a:bodyPr>
                <a:normAutofit/>
              </a:bodyPr>
              <a:lstStyle/>
              <a:p>
                <a:r>
                  <a:rPr lang="en-GB" dirty="0"/>
                  <a:t>Next: Make clusters actually </a:t>
                </a:r>
                <a:br>
                  <a:rPr lang="en-GB" dirty="0"/>
                </a:br>
                <a:r>
                  <a:rPr lang="en-GB" dirty="0"/>
                  <a:t>independent of each other</a:t>
                </a:r>
              </a:p>
              <a:p>
                <a:pPr lvl="1"/>
                <a:r>
                  <a:rPr lang="en-GB" dirty="0"/>
                  <a:t>Each cluster </a:t>
                </a:r>
                <a14:m>
                  <m:oMath xmlns:m="http://schemas.openxmlformats.org/officeDocument/2006/math">
                    <m:r>
                      <a:rPr lang="en-GB" i="1" dirty="0" smtClean="0">
                        <a:latin typeface="Cambria Math" panose="02040503050406030204" pitchFamily="18" charset="0"/>
                      </a:rPr>
                      <m:t>𝑖</m:t>
                    </m:r>
                  </m:oMath>
                </a14:m>
                <a:r>
                  <a:rPr lang="en-GB" dirty="0"/>
                  <a:t> asks its neighbours </a:t>
                </a:r>
                <a:br>
                  <a:rPr lang="en-GB" dirty="0"/>
                </a:br>
                <a14:m>
                  <m:oMath xmlns:m="http://schemas.openxmlformats.org/officeDocument/2006/math">
                    <m:r>
                      <a:rPr lang="en-GB" i="1" dirty="0" smtClean="0">
                        <a:latin typeface="Cambria Math" panose="02040503050406030204" pitchFamily="18" charset="0"/>
                      </a:rPr>
                      <m:t>𝑗</m:t>
                    </m:r>
                    <m:r>
                      <a:rPr lang="en-GB"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𝑛𝑏𝑠</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𝑖</m:t>
                        </m:r>
                      </m:e>
                    </m:d>
                  </m:oMath>
                </a14:m>
                <a:r>
                  <a:rPr lang="en-GB" dirty="0"/>
                  <a:t> for information about </a:t>
                </a:r>
                <a:br>
                  <a:rPr lang="en-GB" dirty="0"/>
                </a:br>
                <a:r>
                  <a:rPr lang="en-GB" dirty="0"/>
                  <a:t>the separator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𝑺</m:t>
                        </m:r>
                      </m:e>
                      <m:sub>
                        <m:r>
                          <a:rPr lang="de-DE" b="0" i="1" dirty="0" smtClean="0">
                            <a:latin typeface="Cambria Math" panose="02040503050406030204" pitchFamily="18" charset="0"/>
                          </a:rPr>
                          <m:t>𝑖𝑗</m:t>
                        </m:r>
                      </m:sub>
                    </m:sSub>
                  </m:oMath>
                </a14:m>
                <a:r>
                  <a:rPr lang="en-GB" dirty="0"/>
                  <a:t> between them</a:t>
                </a:r>
              </a:p>
              <a:p>
                <a:pPr lvl="2"/>
                <a:r>
                  <a:rPr lang="en-GB" dirty="0"/>
                  <a:t>Other clusters have to collect all the information from the model that lies behind the separator on its part, eliminate the non-separator PRVs from that information using LVE, and send the result in a message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𝑚</m:t>
                        </m:r>
                      </m:e>
                      <m:sub>
                        <m:r>
                          <a:rPr lang="de-DE" b="0" i="1" dirty="0" smtClean="0">
                            <a:latin typeface="Cambria Math" panose="02040503050406030204" pitchFamily="18" charset="0"/>
                          </a:rPr>
                          <m:t>𝑗𝑖</m:t>
                        </m:r>
                      </m:sub>
                    </m:sSub>
                  </m:oMath>
                </a14:m>
                <a:r>
                  <a:rPr lang="en-GB" dirty="0"/>
                  <a:t>, i.e., a set of parfactors, back</a:t>
                </a:r>
              </a:p>
              <a:p>
                <a:pPr lvl="1"/>
                <a:r>
                  <a:rPr lang="en-GB" dirty="0"/>
                  <a:t>Having the information on the separators to all neighbours makes a cluster independent from its neighbours and therefore all other parts of the model</a:t>
                </a:r>
              </a:p>
              <a:p>
                <a:pPr lvl="2"/>
                <a:r>
                  <a:rPr lang="en-GB" dirty="0"/>
                  <a:t>Ensures that each cluster of PRVs has all model information needed available for query answering on instances of its cluster PRVs</a:t>
                </a:r>
              </a:p>
              <a:p>
                <a:pPr lvl="2"/>
                <a:endParaRPr lang="en-GB" dirty="0"/>
              </a:p>
            </p:txBody>
          </p:sp>
        </mc:Choice>
        <mc:Fallback xmlns="">
          <p:sp>
            <p:nvSpPr>
              <p:cNvPr id="3" name="Content Placeholder 2">
                <a:extLst>
                  <a:ext uri="{FF2B5EF4-FFF2-40B4-BE49-F238E27FC236}">
                    <a16:creationId xmlns:a16="http://schemas.microsoft.com/office/drawing/2014/main" id="{49579364-18FC-4D4A-BB78-1BBFC400662E}"/>
                  </a:ext>
                </a:extLst>
              </p:cNvPr>
              <p:cNvSpPr>
                <a:spLocks noGrp="1" noRot="1" noChangeAspect="1" noMove="1" noResize="1" noEditPoints="1" noAdjustHandles="1" noChangeArrowheads="1" noChangeShapeType="1" noTextEdit="1"/>
              </p:cNvSpPr>
              <p:nvPr>
                <p:ph idx="1"/>
              </p:nvPr>
            </p:nvSpPr>
            <p:spPr>
              <a:blipFill>
                <a:blip r:embed="rId2"/>
                <a:stretch>
                  <a:fillRect l="-1436" t="-2687" r="-143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C27D21-8C6F-7B4D-B2BD-611D52001291}"/>
              </a:ext>
            </a:extLst>
          </p:cNvPr>
          <p:cNvSpPr>
            <a:spLocks noGrp="1"/>
          </p:cNvSpPr>
          <p:nvPr>
            <p:ph type="sldNum" sz="quarter" idx="4"/>
          </p:nvPr>
        </p:nvSpPr>
        <p:spPr/>
        <p:txBody>
          <a:bodyPr/>
          <a:lstStyle/>
          <a:p>
            <a:fld id="{67C9959E-8E6B-B04C-9955-EA096F41CA7A}" type="slidenum">
              <a:rPr lang="en-GB" smtClean="0"/>
              <a:t>9</a:t>
            </a:fld>
            <a:endParaRPr lang="en-GB"/>
          </a:p>
        </p:txBody>
      </p:sp>
      <p:sp>
        <p:nvSpPr>
          <p:cNvPr id="7" name="Date Placeholder 6">
            <a:extLst>
              <a:ext uri="{FF2B5EF4-FFF2-40B4-BE49-F238E27FC236}">
                <a16:creationId xmlns:a16="http://schemas.microsoft.com/office/drawing/2014/main" id="{9E3DC83E-E4AD-C24A-8A2A-8B4A26D01915}"/>
              </a:ext>
            </a:extLst>
          </p:cNvPr>
          <p:cNvSpPr>
            <a:spLocks noGrp="1"/>
          </p:cNvSpPr>
          <p:nvPr>
            <p:ph type="dt" sz="half" idx="2"/>
          </p:nvPr>
        </p:nvSpPr>
        <p:spPr/>
        <p:txBody>
          <a:bodyPr/>
          <a:lstStyle/>
          <a:p>
            <a:r>
              <a:rPr lang="en-GB"/>
              <a:t>Exact Inference: LJT</a:t>
            </a:r>
            <a:endParaRPr lang="en-US" dirty="0"/>
          </a:p>
        </p:txBody>
      </p:sp>
      <p:sp>
        <p:nvSpPr>
          <p:cNvPr id="8" name="Footer Placeholder 7">
            <a:extLst>
              <a:ext uri="{FF2B5EF4-FFF2-40B4-BE49-F238E27FC236}">
                <a16:creationId xmlns:a16="http://schemas.microsoft.com/office/drawing/2014/main" id="{9635903E-8899-F34F-81A0-FBF343D4B87A}"/>
              </a:ext>
            </a:extLst>
          </p:cNvPr>
          <p:cNvSpPr>
            <a:spLocks noGrp="1"/>
          </p:cNvSpPr>
          <p:nvPr>
            <p:ph type="ftr" sz="quarter" idx="3"/>
          </p:nvPr>
        </p:nvSpPr>
        <p:spPr/>
        <p:txBody>
          <a:bodyPr/>
          <a:lstStyle/>
          <a:p>
            <a:r>
              <a:rPr lang="en-GB"/>
              <a:t>T. Braun - StaRAI</a:t>
            </a:r>
          </a:p>
        </p:txBody>
      </p:sp>
      <p:grpSp>
        <p:nvGrpSpPr>
          <p:cNvPr id="9" name="Group 8">
            <a:extLst>
              <a:ext uri="{FF2B5EF4-FFF2-40B4-BE49-F238E27FC236}">
                <a16:creationId xmlns:a16="http://schemas.microsoft.com/office/drawing/2014/main" id="{FA535C78-6D9C-B24F-9931-B073760CDDDE}"/>
              </a:ext>
            </a:extLst>
          </p:cNvPr>
          <p:cNvGrpSpPr/>
          <p:nvPr/>
        </p:nvGrpSpPr>
        <p:grpSpPr>
          <a:xfrm>
            <a:off x="5543362" y="1665066"/>
            <a:ext cx="6288313" cy="986246"/>
            <a:chOff x="5589344" y="1663629"/>
            <a:chExt cx="6288313" cy="986246"/>
          </a:xfrm>
        </p:grpSpPr>
        <p:cxnSp>
          <p:nvCxnSpPr>
            <p:cNvPr id="26" name="Straight Connector 25">
              <a:extLst>
                <a:ext uri="{FF2B5EF4-FFF2-40B4-BE49-F238E27FC236}">
                  <a16:creationId xmlns:a16="http://schemas.microsoft.com/office/drawing/2014/main" id="{FDB7ECCB-0288-E54F-9452-8E9CBED63FD3}"/>
                </a:ext>
              </a:extLst>
            </p:cNvPr>
            <p:cNvCxnSpPr>
              <a:cxnSpLocks/>
              <a:stCxn id="36" idx="3"/>
              <a:endCxn id="30" idx="1"/>
            </p:cNvCxnSpPr>
            <p:nvPr/>
          </p:nvCxnSpPr>
          <p:spPr>
            <a:xfrm flipV="1">
              <a:off x="7122156" y="2021174"/>
              <a:ext cx="7712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7100304-15C3-E24B-8987-87B92EAF0668}"/>
                </a:ext>
              </a:extLst>
            </p:cNvPr>
            <p:cNvCxnSpPr>
              <a:cxnSpLocks/>
              <a:stCxn id="30" idx="3"/>
              <a:endCxn id="33" idx="1"/>
            </p:cNvCxnSpPr>
            <p:nvPr/>
          </p:nvCxnSpPr>
          <p:spPr>
            <a:xfrm>
              <a:off x="9525114" y="2021174"/>
              <a:ext cx="7296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532C2DBC-CEC0-7947-B5A8-ACAB0D57571E}"/>
                </a:ext>
              </a:extLst>
            </p:cNvPr>
            <p:cNvGrpSpPr/>
            <p:nvPr/>
          </p:nvGrpSpPr>
          <p:grpSpPr>
            <a:xfrm>
              <a:off x="7893400" y="1663629"/>
              <a:ext cx="1631714" cy="982708"/>
              <a:chOff x="3627257" y="4890630"/>
              <a:chExt cx="1631714" cy="982708"/>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C45FE94-E922-8E4C-A366-3CBE3B948884}"/>
                      </a:ext>
                    </a:extLst>
                  </p:cNvPr>
                  <p:cNvSpPr txBox="1"/>
                  <p:nvPr/>
                </p:nvSpPr>
                <p:spPr>
                  <a:xfrm>
                    <a:off x="4302466" y="5596339"/>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chemeClr val="tx1">
                                      <a:lumMod val="60000"/>
                                      <a:lumOff val="40000"/>
                                    </a:schemeClr>
                                  </a:solidFill>
                                  <a:latin typeface="Cambria Math" panose="02040503050406030204" pitchFamily="18" charset="0"/>
                                </a:rPr>
                              </m:ctrlPr>
                            </m:sSubPr>
                            <m:e>
                              <m:r>
                                <a:rPr lang="de-DE" i="1">
                                  <a:solidFill>
                                    <a:schemeClr val="tx1">
                                      <a:lumMod val="60000"/>
                                      <a:lumOff val="40000"/>
                                    </a:schemeClr>
                                  </a:solidFill>
                                  <a:latin typeface="Cambria Math" charset="0"/>
                                </a:rPr>
                                <m:t>𝑔</m:t>
                              </m:r>
                            </m:e>
                            <m:sub>
                              <m:r>
                                <a:rPr lang="de-DE" i="1">
                                  <a:solidFill>
                                    <a:schemeClr val="tx1">
                                      <a:lumMod val="60000"/>
                                      <a:lumOff val="40000"/>
                                    </a:schemeClr>
                                  </a:solidFill>
                                  <a:latin typeface="Cambria Math" charset="0"/>
                                </a:rPr>
                                <m:t>2</m:t>
                              </m:r>
                            </m:sub>
                          </m:sSub>
                        </m:oMath>
                      </m:oMathPara>
                    </a14:m>
                    <a:endParaRPr lang="en-GB" dirty="0">
                      <a:solidFill>
                        <a:schemeClr val="tx1">
                          <a:lumMod val="60000"/>
                          <a:lumOff val="40000"/>
                        </a:schemeClr>
                      </a:solidFill>
                    </a:endParaRPr>
                  </a:p>
                </p:txBody>
              </p:sp>
            </mc:Choice>
            <mc:Fallback xmlns="">
              <p:sp>
                <p:nvSpPr>
                  <p:cNvPr id="29" name="TextBox 28">
                    <a:extLst>
                      <a:ext uri="{FF2B5EF4-FFF2-40B4-BE49-F238E27FC236}">
                        <a16:creationId xmlns:a16="http://schemas.microsoft.com/office/drawing/2014/main" id="{1C45FE94-E922-8E4C-A366-3CBE3B948884}"/>
                      </a:ext>
                    </a:extLst>
                  </p:cNvPr>
                  <p:cNvSpPr txBox="1">
                    <a:spLocks noRot="1" noChangeAspect="1" noMove="1" noResize="1" noEditPoints="1" noAdjustHandles="1" noChangeArrowheads="1" noChangeShapeType="1" noTextEdit="1"/>
                  </p:cNvSpPr>
                  <p:nvPr/>
                </p:nvSpPr>
                <p:spPr>
                  <a:xfrm>
                    <a:off x="4302466" y="5596339"/>
                    <a:ext cx="293414" cy="276999"/>
                  </a:xfrm>
                  <a:prstGeom prst="rect">
                    <a:avLst/>
                  </a:prstGeom>
                  <a:blipFill>
                    <a:blip r:embed="rId3"/>
                    <a:stretch>
                      <a:fillRect l="-25000" b="-27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97BA331-BBAB-C946-92D8-9579A533D8DC}"/>
                      </a:ext>
                    </a:extLst>
                  </p:cNvPr>
                  <p:cNvSpPr txBox="1"/>
                  <p:nvPr/>
                </p:nvSpPr>
                <p:spPr>
                  <a:xfrm>
                    <a:off x="3627257" y="4890630"/>
                    <a:ext cx="1631714" cy="715089"/>
                  </a:xfrm>
                  <a:prstGeom prst="roundRect">
                    <a:avLst/>
                  </a:prstGeom>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15875" algn="ctr"/>
                    <a14:m>
                      <m:oMathPara xmlns:m="http://schemas.openxmlformats.org/officeDocument/2006/math">
                        <m:oMathParaPr>
                          <m:jc m:val="center"/>
                        </m:oMathParaPr>
                        <m:oMath xmlns:m="http://schemas.openxmlformats.org/officeDocument/2006/math">
                          <m:r>
                            <a:rPr lang="en-GB" i="1" dirty="0" smtClean="0">
                              <a:solidFill>
                                <a:schemeClr val="tx1">
                                  <a:lumMod val="60000"/>
                                  <a:lumOff val="40000"/>
                                </a:schemeClr>
                              </a:solidFill>
                              <a:latin typeface="Cambria Math" charset="0"/>
                            </a:rPr>
                            <m:t>𝐸𝑝𝑖𝑑</m:t>
                          </m:r>
                          <m:r>
                            <a:rPr lang="en-GB" i="1" dirty="0" smtClean="0">
                              <a:solidFill>
                                <a:schemeClr val="tx1">
                                  <a:lumMod val="60000"/>
                                  <a:lumOff val="40000"/>
                                </a:schemeClr>
                              </a:solidFill>
                              <a:latin typeface="Cambria Math" charset="0"/>
                            </a:rPr>
                            <m:t> </m:t>
                          </m:r>
                          <m:r>
                            <a:rPr lang="en-GB" i="1" dirty="0" smtClean="0">
                              <a:solidFill>
                                <a:schemeClr val="tx1">
                                  <a:lumMod val="60000"/>
                                  <a:lumOff val="40000"/>
                                </a:schemeClr>
                              </a:solidFill>
                              <a:latin typeface="Cambria Math" charset="0"/>
                            </a:rPr>
                            <m:t>𝑆𝑖𝑐𝑘</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de-DE" i="1" dirty="0">
                      <a:solidFill>
                        <a:schemeClr val="tx1">
                          <a:lumMod val="60000"/>
                          <a:lumOff val="40000"/>
                        </a:schemeClr>
                      </a:solidFill>
                      <a:latin typeface="Cambria Math" panose="02040503050406030204" pitchFamily="18" charset="0"/>
                    </a:endParaRPr>
                  </a:p>
                  <a:p>
                    <a:pPr marL="15875" algn="ctr"/>
                    <a14:m>
                      <m:oMathPara xmlns:m="http://schemas.openxmlformats.org/officeDocument/2006/math">
                        <m:oMathParaPr>
                          <m:jc m:val="center"/>
                        </m:oMathParaPr>
                        <m:oMath xmlns:m="http://schemas.openxmlformats.org/officeDocument/2006/math">
                          <m:r>
                            <a:rPr lang="en-GB" i="1" dirty="0">
                              <a:solidFill>
                                <a:schemeClr val="tx1">
                                  <a:lumMod val="60000"/>
                                  <a:lumOff val="40000"/>
                                </a:schemeClr>
                              </a:solidFill>
                              <a:latin typeface="Cambria Math" charset="0"/>
                            </a:rPr>
                            <m:t>𝑇𝑟𝑎𝑣𝑒𝑙</m:t>
                          </m:r>
                          <m:d>
                            <m:dPr>
                              <m:ctrlPr>
                                <a:rPr lang="de-DE" i="1" dirty="0">
                                  <a:solidFill>
                                    <a:schemeClr val="tx1">
                                      <a:lumMod val="60000"/>
                                      <a:lumOff val="40000"/>
                                    </a:schemeClr>
                                  </a:solidFill>
                                  <a:latin typeface="Cambria Math" panose="02040503050406030204" pitchFamily="18" charset="0"/>
                                </a:rPr>
                              </m:ctrlPr>
                            </m:dPr>
                            <m:e>
                              <m:r>
                                <a:rPr lang="de-DE" i="1" dirty="0">
                                  <a:solidFill>
                                    <a:schemeClr val="tx1">
                                      <a:lumMod val="60000"/>
                                      <a:lumOff val="40000"/>
                                    </a:schemeClr>
                                  </a:solidFill>
                                  <a:latin typeface="Cambria Math" charset="0"/>
                                </a:rPr>
                                <m:t>𝑋</m:t>
                              </m:r>
                            </m:e>
                          </m:d>
                        </m:oMath>
                      </m:oMathPara>
                    </a14:m>
                    <a:endParaRPr lang="en-GB" dirty="0">
                      <a:solidFill>
                        <a:schemeClr val="tx1">
                          <a:lumMod val="60000"/>
                          <a:lumOff val="40000"/>
                        </a:schemeClr>
                      </a:solidFill>
                    </a:endParaRPr>
                  </a:p>
                </p:txBody>
              </p:sp>
            </mc:Choice>
            <mc:Fallback xmlns="">
              <p:sp>
                <p:nvSpPr>
                  <p:cNvPr id="30" name="TextBox 29">
                    <a:extLst>
                      <a:ext uri="{FF2B5EF4-FFF2-40B4-BE49-F238E27FC236}">
                        <a16:creationId xmlns:a16="http://schemas.microsoft.com/office/drawing/2014/main" id="{397BA331-BBAB-C946-92D8-9579A533D8DC}"/>
                      </a:ext>
                    </a:extLst>
                  </p:cNvPr>
                  <p:cNvSpPr txBox="1">
                    <a:spLocks noRot="1" noChangeAspect="1" noMove="1" noResize="1" noEditPoints="1" noAdjustHandles="1" noChangeArrowheads="1" noChangeShapeType="1" noTextEdit="1"/>
                  </p:cNvSpPr>
                  <p:nvPr/>
                </p:nvSpPr>
                <p:spPr>
                  <a:xfrm>
                    <a:off x="3627257" y="4890630"/>
                    <a:ext cx="1631714" cy="715089"/>
                  </a:xfrm>
                  <a:prstGeom prst="roundRect">
                    <a:avLst/>
                  </a:prstGeom>
                  <a:blipFill>
                    <a:blip r:embed="rId4"/>
                    <a:stretch>
                      <a:fillRect/>
                    </a:stretch>
                  </a:blipFill>
                  <a:ln>
                    <a:solidFill>
                      <a:schemeClr val="tx1">
                        <a:lumMod val="60000"/>
                        <a:lumOff val="40000"/>
                      </a:schemeClr>
                    </a:solidFill>
                  </a:ln>
                </p:spPr>
                <p:txBody>
                  <a:bodyPr/>
                  <a:lstStyle/>
                  <a:p>
                    <a:r>
                      <a:rPr lang="en-GB">
                        <a:noFill/>
                      </a:rPr>
                      <a:t> </a:t>
                    </a:r>
                  </a:p>
                </p:txBody>
              </p:sp>
            </mc:Fallback>
          </mc:AlternateContent>
        </p:grpSp>
        <p:grpSp>
          <p:nvGrpSpPr>
            <p:cNvPr id="31" name="Group 30">
              <a:extLst>
                <a:ext uri="{FF2B5EF4-FFF2-40B4-BE49-F238E27FC236}">
                  <a16:creationId xmlns:a16="http://schemas.microsoft.com/office/drawing/2014/main" id="{D7642616-65C0-1849-BD50-1FB17A21F291}"/>
                </a:ext>
              </a:extLst>
            </p:cNvPr>
            <p:cNvGrpSpPr/>
            <p:nvPr/>
          </p:nvGrpSpPr>
          <p:grpSpPr>
            <a:xfrm>
              <a:off x="10254802" y="1663629"/>
              <a:ext cx="1622190" cy="986246"/>
              <a:chOff x="7047431" y="4890630"/>
              <a:chExt cx="1622190" cy="986246"/>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AB8AC57-463E-5247-9A24-D6443983C540}"/>
                      </a:ext>
                    </a:extLst>
                  </p:cNvPr>
                  <p:cNvSpPr txBox="1"/>
                  <p:nvPr/>
                </p:nvSpPr>
                <p:spPr>
                  <a:xfrm>
                    <a:off x="7711818" y="5599877"/>
                    <a:ext cx="2934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smtClean="0">
                                  <a:solidFill>
                                    <a:srgbClr val="7030A0"/>
                                  </a:solidFill>
                                  <a:latin typeface="Cambria Math" panose="02040503050406030204" pitchFamily="18" charset="0"/>
                                </a:rPr>
                              </m:ctrlPr>
                            </m:sSubPr>
                            <m:e>
                              <m:r>
                                <a:rPr lang="de-DE" i="1">
                                  <a:solidFill>
                                    <a:srgbClr val="7030A0"/>
                                  </a:solidFill>
                                  <a:latin typeface="Cambria Math" charset="0"/>
                                </a:rPr>
                                <m:t>𝑔</m:t>
                              </m:r>
                            </m:e>
                            <m:sub>
                              <m:r>
                                <a:rPr lang="de-DE" i="1">
                                  <a:solidFill>
                                    <a:srgbClr val="7030A0"/>
                                  </a:solidFill>
                                  <a:latin typeface="Cambria Math" charset="0"/>
                                </a:rPr>
                                <m:t>3</m:t>
                              </m:r>
                            </m:sub>
                          </m:sSub>
                        </m:oMath>
                      </m:oMathPara>
                    </a14:m>
                    <a:endParaRPr lang="en-GB" dirty="0">
                      <a:solidFill>
                        <a:srgbClr val="7030A0"/>
                      </a:solidFill>
                    </a:endParaRPr>
                  </a:p>
                </p:txBody>
              </p:sp>
            </mc:Choice>
            <mc:Fallback xmlns="">
              <p:sp>
                <p:nvSpPr>
                  <p:cNvPr id="32" name="TextBox 31">
                    <a:extLst>
                      <a:ext uri="{FF2B5EF4-FFF2-40B4-BE49-F238E27FC236}">
                        <a16:creationId xmlns:a16="http://schemas.microsoft.com/office/drawing/2014/main" id="{BAB8AC57-463E-5247-9A24-D6443983C540}"/>
                      </a:ext>
                    </a:extLst>
                  </p:cNvPr>
                  <p:cNvSpPr txBox="1">
                    <a:spLocks noRot="1" noChangeAspect="1" noMove="1" noResize="1" noEditPoints="1" noAdjustHandles="1" noChangeArrowheads="1" noChangeShapeType="1" noTextEdit="1"/>
                  </p:cNvSpPr>
                  <p:nvPr/>
                </p:nvSpPr>
                <p:spPr>
                  <a:xfrm>
                    <a:off x="7711818" y="5599877"/>
                    <a:ext cx="293414" cy="276999"/>
                  </a:xfrm>
                  <a:prstGeom prst="rect">
                    <a:avLst/>
                  </a:prstGeom>
                  <a:blipFill>
                    <a:blip r:embed="rId5"/>
                    <a:stretch>
                      <a:fillRect l="-25000"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48676F7-9F45-E045-938E-4D0326461D7A}"/>
                      </a:ext>
                    </a:extLst>
                  </p:cNvPr>
                  <p:cNvSpPr txBox="1"/>
                  <p:nvPr/>
                </p:nvSpPr>
                <p:spPr>
                  <a:xfrm>
                    <a:off x="7047431" y="4890630"/>
                    <a:ext cx="1622190" cy="715089"/>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rgbClr val="7030A0"/>
                              </a:solidFill>
                              <a:latin typeface="Cambria Math" charset="0"/>
                            </a:rPr>
                            <m:t>𝐸𝑝𝑖𝑑</m:t>
                          </m:r>
                          <m:r>
                            <a:rPr lang="en-GB" i="1" dirty="0" smtClean="0">
                              <a:solidFill>
                                <a:srgbClr val="7030A0"/>
                              </a:solidFill>
                              <a:latin typeface="Cambria Math" charset="0"/>
                            </a:rPr>
                            <m:t> </m:t>
                          </m:r>
                          <m:r>
                            <a:rPr lang="en-GB" i="1" dirty="0" smtClean="0">
                              <a:solidFill>
                                <a:srgbClr val="7030A0"/>
                              </a:solidFill>
                              <a:latin typeface="Cambria Math" charset="0"/>
                            </a:rPr>
                            <m:t>𝑆𝑖𝑐𝑘</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panose="02040503050406030204" pitchFamily="18" charset="0"/>
                                </a:rPr>
                                <m:t>𝑋</m:t>
                              </m:r>
                            </m:e>
                          </m:d>
                        </m:oMath>
                      </m:oMathPara>
                    </a14:m>
                    <a:endParaRPr lang="de-DE" i="1" dirty="0">
                      <a:solidFill>
                        <a:srgbClr val="7030A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de-DE" i="1" dirty="0">
                              <a:solidFill>
                                <a:srgbClr val="7030A0"/>
                              </a:solidFill>
                              <a:latin typeface="Cambria Math" charset="0"/>
                            </a:rPr>
                            <m:t>𝑇𝑟𝑒𝑎𝑡</m:t>
                          </m:r>
                          <m:d>
                            <m:dPr>
                              <m:ctrlPr>
                                <a:rPr lang="de-DE" i="1" dirty="0">
                                  <a:solidFill>
                                    <a:srgbClr val="7030A0"/>
                                  </a:solidFill>
                                  <a:latin typeface="Cambria Math" panose="02040503050406030204" pitchFamily="18" charset="0"/>
                                </a:rPr>
                              </m:ctrlPr>
                            </m:dPr>
                            <m:e>
                              <m:r>
                                <a:rPr lang="de-DE" i="1" dirty="0">
                                  <a:solidFill>
                                    <a:srgbClr val="7030A0"/>
                                  </a:solidFill>
                                  <a:latin typeface="Cambria Math" charset="0"/>
                                </a:rPr>
                                <m:t>𝑋</m:t>
                              </m:r>
                              <m:r>
                                <a:rPr lang="de-DE" i="1" dirty="0">
                                  <a:solidFill>
                                    <a:srgbClr val="7030A0"/>
                                  </a:solidFill>
                                  <a:latin typeface="Cambria Math" charset="0"/>
                                </a:rPr>
                                <m:t>,</m:t>
                              </m:r>
                              <m:r>
                                <a:rPr lang="de-DE" i="1" dirty="0">
                                  <a:solidFill>
                                    <a:srgbClr val="7030A0"/>
                                  </a:solidFill>
                                  <a:latin typeface="Cambria Math" panose="02040503050406030204" pitchFamily="18" charset="0"/>
                                </a:rPr>
                                <m:t>𝑀</m:t>
                              </m:r>
                            </m:e>
                          </m:d>
                          <m:r>
                            <a:rPr lang="de-DE" b="0" i="1" dirty="0" smtClean="0">
                              <a:solidFill>
                                <a:srgbClr val="7030A0"/>
                              </a:solidFill>
                              <a:latin typeface="Cambria Math" panose="02040503050406030204" pitchFamily="18" charset="0"/>
                            </a:rPr>
                            <m:t>  </m:t>
                          </m:r>
                        </m:oMath>
                      </m:oMathPara>
                    </a14:m>
                    <a:endParaRPr lang="en-GB" dirty="0">
                      <a:solidFill>
                        <a:srgbClr val="7030A0"/>
                      </a:solidFill>
                    </a:endParaRPr>
                  </a:p>
                </p:txBody>
              </p:sp>
            </mc:Choice>
            <mc:Fallback xmlns="">
              <p:sp>
                <p:nvSpPr>
                  <p:cNvPr id="33" name="TextBox 32">
                    <a:extLst>
                      <a:ext uri="{FF2B5EF4-FFF2-40B4-BE49-F238E27FC236}">
                        <a16:creationId xmlns:a16="http://schemas.microsoft.com/office/drawing/2014/main" id="{948676F7-9F45-E045-938E-4D0326461D7A}"/>
                      </a:ext>
                    </a:extLst>
                  </p:cNvPr>
                  <p:cNvSpPr txBox="1">
                    <a:spLocks noRot="1" noChangeAspect="1" noMove="1" noResize="1" noEditPoints="1" noAdjustHandles="1" noChangeArrowheads="1" noChangeShapeType="1" noTextEdit="1"/>
                  </p:cNvSpPr>
                  <p:nvPr/>
                </p:nvSpPr>
                <p:spPr>
                  <a:xfrm>
                    <a:off x="7047431" y="4890630"/>
                    <a:ext cx="1622190" cy="715089"/>
                  </a:xfrm>
                  <a:prstGeom prst="roundRect">
                    <a:avLst/>
                  </a:prstGeom>
                  <a:blipFill>
                    <a:blip r:embed="rId6"/>
                    <a:stretch>
                      <a:fillRect b="-1724"/>
                    </a:stretch>
                  </a:blipFill>
                  <a:ln>
                    <a:solidFill>
                      <a:srgbClr val="7030A0"/>
                    </a:solidFill>
                  </a:ln>
                </p:spPr>
                <p:txBody>
                  <a:bodyPr/>
                  <a:lstStyle/>
                  <a:p>
                    <a:r>
                      <a:rPr lang="en-GB">
                        <a:noFill/>
                      </a:rPr>
                      <a:t> </a:t>
                    </a:r>
                  </a:p>
                </p:txBody>
              </p:sp>
            </mc:Fallback>
          </mc:AlternateContent>
        </p:grpSp>
        <p:grpSp>
          <p:nvGrpSpPr>
            <p:cNvPr id="34" name="Group 33">
              <a:extLst>
                <a:ext uri="{FF2B5EF4-FFF2-40B4-BE49-F238E27FC236}">
                  <a16:creationId xmlns:a16="http://schemas.microsoft.com/office/drawing/2014/main" id="{41835548-A7CD-EB43-8473-591C4714B375}"/>
                </a:ext>
              </a:extLst>
            </p:cNvPr>
            <p:cNvGrpSpPr/>
            <p:nvPr/>
          </p:nvGrpSpPr>
          <p:grpSpPr>
            <a:xfrm>
              <a:off x="5589344" y="1663630"/>
              <a:ext cx="1532812" cy="983031"/>
              <a:chOff x="280471" y="4890630"/>
              <a:chExt cx="1532812" cy="983031"/>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22F527C-C6A0-AC45-BA3B-737EEE4950EA}"/>
                      </a:ext>
                    </a:extLst>
                  </p:cNvPr>
                  <p:cNvSpPr txBox="1"/>
                  <p:nvPr/>
                </p:nvSpPr>
                <p:spPr>
                  <a:xfrm>
                    <a:off x="739292" y="5596662"/>
                    <a:ext cx="61516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de-DE" i="1">
                                  <a:solidFill>
                                    <a:schemeClr val="accent6"/>
                                  </a:solidFill>
                                  <a:latin typeface="Cambria Math" panose="02040503050406030204" pitchFamily="18" charset="0"/>
                                </a:rPr>
                              </m:ctrlPr>
                            </m:sSubPr>
                            <m:e>
                              <m:r>
                                <a:rPr lang="de-DE" i="1">
                                  <a:solidFill>
                                    <a:schemeClr val="accent6"/>
                                  </a:solidFill>
                                  <a:latin typeface="Cambria Math" panose="02040503050406030204" pitchFamily="18" charset="0"/>
                                </a:rPr>
                                <m:t>𝑔</m:t>
                              </m:r>
                            </m:e>
                            <m:sub>
                              <m:r>
                                <a:rPr lang="de-DE" i="1">
                                  <a:solidFill>
                                    <a:schemeClr val="accent6"/>
                                  </a:solidFill>
                                  <a:latin typeface="Cambria Math" panose="02040503050406030204" pitchFamily="18" charset="0"/>
                                </a:rPr>
                                <m:t>0</m:t>
                              </m:r>
                            </m:sub>
                          </m:sSub>
                          <m:r>
                            <a:rPr lang="de-DE" i="1">
                              <a:solidFill>
                                <a:schemeClr val="accent6"/>
                              </a:solidFill>
                              <a:latin typeface="Cambria Math" panose="02040503050406030204" pitchFamily="18" charset="0"/>
                            </a:rPr>
                            <m:t>,</m:t>
                          </m:r>
                          <m:sSub>
                            <m:sSubPr>
                              <m:ctrlPr>
                                <a:rPr lang="de-DE" i="1" smtClean="0">
                                  <a:solidFill>
                                    <a:schemeClr val="accent6"/>
                                  </a:solidFill>
                                  <a:latin typeface="Cambria Math" panose="02040503050406030204" pitchFamily="18" charset="0"/>
                                </a:rPr>
                              </m:ctrlPr>
                            </m:sSubPr>
                            <m:e>
                              <m:r>
                                <a:rPr lang="de-DE" i="1">
                                  <a:solidFill>
                                    <a:schemeClr val="accent6"/>
                                  </a:solidFill>
                                  <a:latin typeface="Cambria Math" charset="0"/>
                                </a:rPr>
                                <m:t>𝑔</m:t>
                              </m:r>
                            </m:e>
                            <m:sub>
                              <m:r>
                                <a:rPr lang="de-DE" i="1">
                                  <a:solidFill>
                                    <a:schemeClr val="accent6"/>
                                  </a:solidFill>
                                  <a:latin typeface="Cambria Math" charset="0"/>
                                </a:rPr>
                                <m:t>1</m:t>
                              </m:r>
                            </m:sub>
                          </m:sSub>
                        </m:oMath>
                      </m:oMathPara>
                    </a14:m>
                    <a:endParaRPr lang="en-GB" dirty="0">
                      <a:solidFill>
                        <a:schemeClr val="accent6"/>
                      </a:solidFill>
                    </a:endParaRPr>
                  </a:p>
                </p:txBody>
              </p:sp>
            </mc:Choice>
            <mc:Fallback xmlns="">
              <p:sp>
                <p:nvSpPr>
                  <p:cNvPr id="35" name="TextBox 34">
                    <a:extLst>
                      <a:ext uri="{FF2B5EF4-FFF2-40B4-BE49-F238E27FC236}">
                        <a16:creationId xmlns:a16="http://schemas.microsoft.com/office/drawing/2014/main" id="{022F527C-C6A0-AC45-BA3B-737EEE4950EA}"/>
                      </a:ext>
                    </a:extLst>
                  </p:cNvPr>
                  <p:cNvSpPr txBox="1">
                    <a:spLocks noRot="1" noChangeAspect="1" noMove="1" noResize="1" noEditPoints="1" noAdjustHandles="1" noChangeArrowheads="1" noChangeShapeType="1" noTextEdit="1"/>
                  </p:cNvSpPr>
                  <p:nvPr/>
                </p:nvSpPr>
                <p:spPr>
                  <a:xfrm>
                    <a:off x="739292" y="5596662"/>
                    <a:ext cx="615168" cy="276999"/>
                  </a:xfrm>
                  <a:prstGeom prst="rect">
                    <a:avLst/>
                  </a:prstGeom>
                  <a:blipFill>
                    <a:blip r:embed="rId7"/>
                    <a:stretch>
                      <a:fillRect l="-12245" b="-217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ABF75F6-EE02-D649-8ABC-129D017447B4}"/>
                      </a:ext>
                    </a:extLst>
                  </p:cNvPr>
                  <p:cNvSpPr txBox="1"/>
                  <p:nvPr/>
                </p:nvSpPr>
                <p:spPr>
                  <a:xfrm>
                    <a:off x="280471" y="4890630"/>
                    <a:ext cx="1532812" cy="715089"/>
                  </a:xfrm>
                  <a:prstGeom prst="roundRect">
                    <a:avLst/>
                  </a:prstGeom>
                  <a:ln>
                    <a:solidFill>
                      <a:schemeClr val="accent6"/>
                    </a:solidFill>
                  </a:ln>
                </p:spPr>
                <p:style>
                  <a:lnRef idx="2">
                    <a:schemeClr val="dk1"/>
                  </a:lnRef>
                  <a:fillRef idx="1">
                    <a:schemeClr val="lt1"/>
                  </a:fillRef>
                  <a:effectRef idx="0">
                    <a:schemeClr val="dk1"/>
                  </a:effectRef>
                  <a:fontRef idx="minor">
                    <a:schemeClr val="dk1"/>
                  </a:fontRef>
                </p:style>
                <p:txBody>
                  <a:bodyPr wrap="none" rtlCol="0">
                    <a:spAutoFit/>
                  </a:bodyPr>
                  <a:lstStyle/>
                  <a:p>
                    <a:pPr marL="49213" algn="ctr"/>
                    <a14:m>
                      <m:oMathPara xmlns:m="http://schemas.openxmlformats.org/officeDocument/2006/math">
                        <m:oMathParaPr>
                          <m:jc m:val="center"/>
                        </m:oMathParaPr>
                        <m:oMath xmlns:m="http://schemas.openxmlformats.org/officeDocument/2006/math">
                          <m:r>
                            <a:rPr lang="en-GB" i="1" dirty="0" smtClean="0">
                              <a:solidFill>
                                <a:schemeClr val="accent6"/>
                              </a:solidFill>
                              <a:latin typeface="Cambria Math" charset="0"/>
                            </a:rPr>
                            <m:t>𝐸𝑝𝑖𝑑</m:t>
                          </m:r>
                          <m:r>
                            <a:rPr lang="en-GB" i="1" dirty="0" smtClean="0">
                              <a:solidFill>
                                <a:schemeClr val="accent6"/>
                              </a:solidFill>
                              <a:latin typeface="Cambria Math" charset="0"/>
                            </a:rPr>
                            <m:t> </m:t>
                          </m:r>
                          <m:r>
                            <a:rPr lang="de-DE" b="0" i="1" dirty="0" smtClean="0">
                              <a:solidFill>
                                <a:schemeClr val="accent6"/>
                              </a:solidFill>
                              <a:latin typeface="Cambria Math" panose="02040503050406030204" pitchFamily="18" charset="0"/>
                            </a:rPr>
                            <m:t>𝐴𝑐𝑐</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𝐼</m:t>
                              </m:r>
                            </m:e>
                          </m:d>
                        </m:oMath>
                      </m:oMathPara>
                    </a14:m>
                    <a:endParaRPr lang="de-DE" i="1" dirty="0">
                      <a:solidFill>
                        <a:schemeClr val="accent6"/>
                      </a:solidFill>
                      <a:latin typeface="Cambria Math" panose="02040503050406030204" pitchFamily="18" charset="0"/>
                    </a:endParaRPr>
                  </a:p>
                  <a:p>
                    <a:pPr marL="49213" algn="ctr"/>
                    <a14:m>
                      <m:oMathPara xmlns:m="http://schemas.openxmlformats.org/officeDocument/2006/math">
                        <m:oMathParaPr>
                          <m:jc m:val="center"/>
                        </m:oMathParaPr>
                        <m:oMath xmlns:m="http://schemas.openxmlformats.org/officeDocument/2006/math">
                          <m:r>
                            <a:rPr lang="de-DE" b="0" i="1" dirty="0" smtClean="0">
                              <a:solidFill>
                                <a:schemeClr val="accent6"/>
                              </a:solidFill>
                              <a:latin typeface="Cambria Math" panose="02040503050406030204" pitchFamily="18" charset="0"/>
                            </a:rPr>
                            <m:t>𝑁𝑎𝑡</m:t>
                          </m:r>
                          <m:d>
                            <m:dPr>
                              <m:ctrlPr>
                                <a:rPr lang="de-DE" i="1" dirty="0">
                                  <a:solidFill>
                                    <a:schemeClr val="accent6"/>
                                  </a:solidFill>
                                  <a:latin typeface="Cambria Math" panose="02040503050406030204" pitchFamily="18" charset="0"/>
                                </a:rPr>
                              </m:ctrlPr>
                            </m:dPr>
                            <m:e>
                              <m:r>
                                <a:rPr lang="de-DE" b="0" i="1" dirty="0" smtClean="0">
                                  <a:solidFill>
                                    <a:schemeClr val="accent6"/>
                                  </a:solidFill>
                                  <a:latin typeface="Cambria Math" panose="02040503050406030204" pitchFamily="18" charset="0"/>
                                </a:rPr>
                                <m:t>𝐷</m:t>
                              </m:r>
                            </m:e>
                          </m:d>
                        </m:oMath>
                      </m:oMathPara>
                    </a14:m>
                    <a:endParaRPr lang="en-GB" dirty="0">
                      <a:solidFill>
                        <a:schemeClr val="accent6"/>
                      </a:solidFill>
                    </a:endParaRPr>
                  </a:p>
                </p:txBody>
              </p:sp>
            </mc:Choice>
            <mc:Fallback xmlns="">
              <p:sp>
                <p:nvSpPr>
                  <p:cNvPr id="36" name="TextBox 35">
                    <a:extLst>
                      <a:ext uri="{FF2B5EF4-FFF2-40B4-BE49-F238E27FC236}">
                        <a16:creationId xmlns:a16="http://schemas.microsoft.com/office/drawing/2014/main" id="{CABF75F6-EE02-D649-8ABC-129D017447B4}"/>
                      </a:ext>
                    </a:extLst>
                  </p:cNvPr>
                  <p:cNvSpPr txBox="1">
                    <a:spLocks noRot="1" noChangeAspect="1" noMove="1" noResize="1" noEditPoints="1" noAdjustHandles="1" noChangeArrowheads="1" noChangeShapeType="1" noTextEdit="1"/>
                  </p:cNvSpPr>
                  <p:nvPr/>
                </p:nvSpPr>
                <p:spPr>
                  <a:xfrm>
                    <a:off x="280471" y="4890630"/>
                    <a:ext cx="1532812" cy="715089"/>
                  </a:xfrm>
                  <a:prstGeom prst="roundRect">
                    <a:avLst/>
                  </a:prstGeom>
                  <a:blipFill>
                    <a:blip r:embed="rId8"/>
                    <a:stretch>
                      <a:fillRect/>
                    </a:stretch>
                  </a:blipFill>
                  <a:ln>
                    <a:solidFill>
                      <a:schemeClr val="accent6"/>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59A211E9-18A1-3C40-9F33-718B33435D2F}"/>
                    </a:ext>
                  </a:extLst>
                </p:cNvPr>
                <p:cNvSpPr/>
                <p:nvPr/>
              </p:nvSpPr>
              <p:spPr>
                <a:xfrm>
                  <a:off x="7162525" y="1985499"/>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𝐸𝑝𝑖𝑑</m:t>
                        </m:r>
                      </m:oMath>
                    </m:oMathPara>
                  </a14:m>
                  <a:endParaRPr lang="en-GB" dirty="0">
                    <a:solidFill>
                      <a:srgbClr val="FFC000"/>
                    </a:solidFill>
                  </a:endParaRPr>
                </a:p>
              </p:txBody>
            </p:sp>
          </mc:Choice>
          <mc:Fallback xmlns="">
            <p:sp>
              <p:nvSpPr>
                <p:cNvPr id="37" name="Rectangle 36">
                  <a:extLst>
                    <a:ext uri="{FF2B5EF4-FFF2-40B4-BE49-F238E27FC236}">
                      <a16:creationId xmlns:a16="http://schemas.microsoft.com/office/drawing/2014/main" id="{59A211E9-18A1-3C40-9F33-718B33435D2F}"/>
                    </a:ext>
                  </a:extLst>
                </p:cNvPr>
                <p:cNvSpPr>
                  <a:spLocks noRot="1" noChangeAspect="1" noMove="1" noResize="1" noEditPoints="1" noAdjustHandles="1" noChangeArrowheads="1" noChangeShapeType="1" noTextEdit="1"/>
                </p:cNvSpPr>
                <p:nvPr/>
              </p:nvSpPr>
              <p:spPr>
                <a:xfrm>
                  <a:off x="7162525" y="1985499"/>
                  <a:ext cx="724173" cy="369332"/>
                </a:xfrm>
                <a:prstGeom prst="rect">
                  <a:avLst/>
                </a:prstGeom>
                <a:blipFill>
                  <a:blip r:embed="rId9"/>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3304275F-BC02-304F-A568-60C702027FAC}"/>
                    </a:ext>
                  </a:extLst>
                </p:cNvPr>
                <p:cNvSpPr/>
                <p:nvPr/>
              </p:nvSpPr>
              <p:spPr>
                <a:xfrm>
                  <a:off x="9383231" y="1969819"/>
                  <a:ext cx="1018612"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𝐸𝑝𝑖𝑑</m:t>
                        </m:r>
                      </m:oMath>
                    </m:oMathPara>
                  </a14:m>
                  <a:endParaRPr lang="de-DE" i="1" dirty="0">
                    <a:solidFill>
                      <a:srgbClr val="FFC000"/>
                    </a:solidFill>
                    <a:latin typeface="Cambria Math" charset="0"/>
                  </a:endParaRPr>
                </a:p>
                <a:p>
                  <a:pPr/>
                  <a14:m>
                    <m:oMathPara xmlns:m="http://schemas.openxmlformats.org/officeDocument/2006/math">
                      <m:oMathParaPr>
                        <m:jc m:val="centerGroup"/>
                      </m:oMathParaPr>
                      <m:oMath xmlns:m="http://schemas.openxmlformats.org/officeDocument/2006/math">
                        <m:r>
                          <a:rPr lang="de-DE" i="1">
                            <a:solidFill>
                              <a:srgbClr val="FFC000"/>
                            </a:solidFill>
                            <a:latin typeface="Cambria Math" panose="02040503050406030204" pitchFamily="18" charset="0"/>
                          </a:rPr>
                          <m:t>𝑆𝑖𝑐𝑘</m:t>
                        </m:r>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𝑋</m:t>
                            </m:r>
                          </m:e>
                        </m:d>
                      </m:oMath>
                    </m:oMathPara>
                  </a14:m>
                  <a:endParaRPr lang="de-DE" dirty="0">
                    <a:solidFill>
                      <a:srgbClr val="FFC000"/>
                    </a:solidFill>
                  </a:endParaRPr>
                </a:p>
              </p:txBody>
            </p:sp>
          </mc:Choice>
          <mc:Fallback xmlns="">
            <p:sp>
              <p:nvSpPr>
                <p:cNvPr id="40" name="Rectangle 39">
                  <a:extLst>
                    <a:ext uri="{FF2B5EF4-FFF2-40B4-BE49-F238E27FC236}">
                      <a16:creationId xmlns:a16="http://schemas.microsoft.com/office/drawing/2014/main" id="{3304275F-BC02-304F-A568-60C702027FAC}"/>
                    </a:ext>
                  </a:extLst>
                </p:cNvPr>
                <p:cNvSpPr>
                  <a:spLocks noRot="1" noChangeAspect="1" noMove="1" noResize="1" noEditPoints="1" noAdjustHandles="1" noChangeArrowheads="1" noChangeShapeType="1" noTextEdit="1"/>
                </p:cNvSpPr>
                <p:nvPr/>
              </p:nvSpPr>
              <p:spPr>
                <a:xfrm>
                  <a:off x="9383231" y="1969819"/>
                  <a:ext cx="1018612" cy="64633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6858AE1E-9921-B644-99C6-76960A8ACC97}"/>
                    </a:ext>
                  </a:extLst>
                </p:cNvPr>
                <p:cNvSpPr txBox="1"/>
                <p:nvPr/>
              </p:nvSpPr>
              <p:spPr>
                <a:xfrm rot="5400000">
                  <a:off x="6847230" y="2104304"/>
                  <a:ext cx="270879" cy="295377"/>
                </a:xfrm>
                <a:prstGeom prst="round1Rect">
                  <a:avLst>
                    <a:gd name="adj" fmla="val 38863"/>
                  </a:avLst>
                </a:prstGeom>
                <a:solidFill>
                  <a:schemeClr val="accent6"/>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73" name="TextBox 72">
                  <a:extLst>
                    <a:ext uri="{FF2B5EF4-FFF2-40B4-BE49-F238E27FC236}">
                      <a16:creationId xmlns:a16="http://schemas.microsoft.com/office/drawing/2014/main" id="{6858AE1E-9921-B644-99C6-76960A8ACC97}"/>
                    </a:ext>
                  </a:extLst>
                </p:cNvPr>
                <p:cNvSpPr txBox="1">
                  <a:spLocks noRot="1" noChangeAspect="1" noMove="1" noResize="1" noEditPoints="1" noAdjustHandles="1" noChangeArrowheads="1" noChangeShapeType="1" noTextEdit="1"/>
                </p:cNvSpPr>
                <p:nvPr/>
              </p:nvSpPr>
              <p:spPr>
                <a:xfrm rot="5400000">
                  <a:off x="6847230" y="2104304"/>
                  <a:ext cx="270879" cy="295377"/>
                </a:xfrm>
                <a:prstGeom prst="round1Rect">
                  <a:avLst>
                    <a:gd name="adj" fmla="val 38863"/>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94FEBF1D-1387-0747-8477-867AB2219711}"/>
                    </a:ext>
                  </a:extLst>
                </p:cNvPr>
                <p:cNvSpPr txBox="1"/>
                <p:nvPr/>
              </p:nvSpPr>
              <p:spPr>
                <a:xfrm rot="5400000">
                  <a:off x="9247790" y="2104304"/>
                  <a:ext cx="270879" cy="295377"/>
                </a:xfrm>
                <a:prstGeom prst="round1Rect">
                  <a:avLst>
                    <a:gd name="adj" fmla="val 35453"/>
                  </a:avLst>
                </a:prstGeom>
                <a:solidFill>
                  <a:schemeClr val="tx1">
                    <a:lumMod val="60000"/>
                    <a:lumOff val="40000"/>
                  </a:schemeClr>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74" name="TextBox 73">
                  <a:extLst>
                    <a:ext uri="{FF2B5EF4-FFF2-40B4-BE49-F238E27FC236}">
                      <a16:creationId xmlns:a16="http://schemas.microsoft.com/office/drawing/2014/main" id="{94FEBF1D-1387-0747-8477-867AB2219711}"/>
                    </a:ext>
                  </a:extLst>
                </p:cNvPr>
                <p:cNvSpPr txBox="1">
                  <a:spLocks noRot="1" noChangeAspect="1" noMove="1" noResize="1" noEditPoints="1" noAdjustHandles="1" noChangeArrowheads="1" noChangeShapeType="1" noTextEdit="1"/>
                </p:cNvSpPr>
                <p:nvPr/>
              </p:nvSpPr>
              <p:spPr>
                <a:xfrm rot="5400000">
                  <a:off x="9247790" y="2104304"/>
                  <a:ext cx="270879" cy="295377"/>
                </a:xfrm>
                <a:prstGeom prst="round1Rect">
                  <a:avLst>
                    <a:gd name="adj" fmla="val 35453"/>
                  </a:avLst>
                </a:prstGeom>
                <a:blipFill>
                  <a:blip r:embed="rId12"/>
                  <a:stretch>
                    <a:fillRect l="-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2D77F574-1227-8D40-9ED2-79F2C7B5CC52}"/>
                    </a:ext>
                  </a:extLst>
                </p:cNvPr>
                <p:cNvSpPr txBox="1"/>
                <p:nvPr/>
              </p:nvSpPr>
              <p:spPr>
                <a:xfrm rot="5400000">
                  <a:off x="11594529" y="2104304"/>
                  <a:ext cx="270879" cy="295377"/>
                </a:xfrm>
                <a:prstGeom prst="round1Rect">
                  <a:avLst>
                    <a:gd name="adj" fmla="val 37158"/>
                  </a:avLst>
                </a:prstGeom>
                <a:solidFill>
                  <a:srgbClr val="7030A0"/>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3</m:t>
                            </m:r>
                          </m:sub>
                        </m:sSub>
                      </m:oMath>
                    </m:oMathPara>
                  </a14:m>
                  <a:endParaRPr lang="en-GB" sz="1400" dirty="0">
                    <a:solidFill>
                      <a:schemeClr val="bg1"/>
                    </a:solidFill>
                  </a:endParaRPr>
                </a:p>
              </p:txBody>
            </p:sp>
          </mc:Choice>
          <mc:Fallback xmlns="">
            <p:sp>
              <p:nvSpPr>
                <p:cNvPr id="75" name="TextBox 74">
                  <a:extLst>
                    <a:ext uri="{FF2B5EF4-FFF2-40B4-BE49-F238E27FC236}">
                      <a16:creationId xmlns:a16="http://schemas.microsoft.com/office/drawing/2014/main" id="{2D77F574-1227-8D40-9ED2-79F2C7B5CC52}"/>
                    </a:ext>
                  </a:extLst>
                </p:cNvPr>
                <p:cNvSpPr txBox="1">
                  <a:spLocks noRot="1" noChangeAspect="1" noMove="1" noResize="1" noEditPoints="1" noAdjustHandles="1" noChangeArrowheads="1" noChangeShapeType="1" noTextEdit="1"/>
                </p:cNvSpPr>
                <p:nvPr/>
              </p:nvSpPr>
              <p:spPr>
                <a:xfrm rot="5400000">
                  <a:off x="11594529" y="2104304"/>
                  <a:ext cx="270879" cy="295377"/>
                </a:xfrm>
                <a:prstGeom prst="round1Rect">
                  <a:avLst>
                    <a:gd name="adj" fmla="val 37158"/>
                  </a:avLst>
                </a:prstGeom>
                <a:blipFill>
                  <a:blip r:embed="rId13"/>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95557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wu-adapted-16x9-en">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u-adapted-16x9-en" id="{932D5FDF-4513-284D-9ED8-AE139A104C78}" vid="{2A9CC8D2-CF15-384A-88E0-C3EC59682E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wwu-adapted-16x9-en</Template>
  <TotalTime>15007</TotalTime>
  <Words>11000</Words>
  <Application>Microsoft Macintosh PowerPoint</Application>
  <PresentationFormat>Widescreen</PresentationFormat>
  <Paragraphs>2600</Paragraphs>
  <Slides>84</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Calibri</vt:lpstr>
      <vt:lpstr>Cambria Math</vt:lpstr>
      <vt:lpstr>Meta Offc Pro</vt:lpstr>
      <vt:lpstr>Zapf Dingbats</vt:lpstr>
      <vt:lpstr>wwu-adapted-16x9-en</vt:lpstr>
      <vt:lpstr>Lifted Inference: Exact Inference</vt:lpstr>
      <vt:lpstr>Contents</vt:lpstr>
      <vt:lpstr>Outline: 4. Lifted Inference</vt:lpstr>
      <vt:lpstr>Problem: Many Queries</vt:lpstr>
      <vt:lpstr>Clustering of Models</vt:lpstr>
      <vt:lpstr>Clustering of Models</vt:lpstr>
      <vt:lpstr>Clustering of Models</vt:lpstr>
      <vt:lpstr>Clustering of Models</vt:lpstr>
      <vt:lpstr>Clustering of Models</vt:lpstr>
      <vt:lpstr>Clustering of Models</vt:lpstr>
      <vt:lpstr>Clustering of Models</vt:lpstr>
      <vt:lpstr>Clustering of Models</vt:lpstr>
      <vt:lpstr>Clustering of Models</vt:lpstr>
      <vt:lpstr>Clustering of Models</vt:lpstr>
      <vt:lpstr>Lifted Junction Tree Algorithm (LJT)</vt:lpstr>
      <vt:lpstr>First-order Jtree (FO Jtree)</vt:lpstr>
      <vt:lpstr>Parameterised Clusters</vt:lpstr>
      <vt:lpstr>FO Jtree</vt:lpstr>
      <vt:lpstr>FO Jtree</vt:lpstr>
      <vt:lpstr>FO Jtree</vt:lpstr>
      <vt:lpstr>FO Jtree</vt:lpstr>
      <vt:lpstr>Construction</vt:lpstr>
      <vt:lpstr>Clusters ➝ Parclusters</vt:lpstr>
      <vt:lpstr>FO Dtree ➝ FO Jtree</vt:lpstr>
      <vt:lpstr>FO Dtree ➝ FO Jtree</vt:lpstr>
      <vt:lpstr>FO Dtree ➝ FO Jtree</vt:lpstr>
      <vt:lpstr>FO Dtree ➝ FO Jtree</vt:lpstr>
      <vt:lpstr>FO Dtree ➝ FO Jtree</vt:lpstr>
      <vt:lpstr>Minimisation</vt:lpstr>
      <vt:lpstr>Minimisation</vt:lpstr>
      <vt:lpstr>Minimisation: Example Continued</vt:lpstr>
      <vt:lpstr>Minimisation: Example Continued</vt:lpstr>
      <vt:lpstr>Minimisation: Example Continued</vt:lpstr>
      <vt:lpstr>Minimisation: Example Continued</vt:lpstr>
      <vt:lpstr>Minimisation: Example Continued</vt:lpstr>
      <vt:lpstr>Minimisation: Example Continued</vt:lpstr>
      <vt:lpstr>Minimisation: Example Continued</vt:lpstr>
      <vt:lpstr>Minimisation: Example Continued</vt:lpstr>
      <vt:lpstr>Minimisation: Example Continued</vt:lpstr>
      <vt:lpstr>Minimisation: Example Continued</vt:lpstr>
      <vt:lpstr>Minimisation: Example Continued</vt:lpstr>
      <vt:lpstr>Minimisation: Example Continued</vt:lpstr>
      <vt:lpstr>Minimisation: Example Continued</vt:lpstr>
      <vt:lpstr>Minimisation: Example Continued</vt:lpstr>
      <vt:lpstr>Minimisation: Example Continued</vt:lpstr>
      <vt:lpstr>FO Jtree Construction</vt:lpstr>
      <vt:lpstr>Message Passing in FO Jtrees</vt:lpstr>
      <vt:lpstr>Message Passing in FO Jtrees</vt:lpstr>
      <vt:lpstr>LVE for Message Passing</vt:lpstr>
      <vt:lpstr>Message Passing in FO Jtrees: Example</vt:lpstr>
      <vt:lpstr>Message Passing in FO Jtrees: Example</vt:lpstr>
      <vt:lpstr>Message Passing in FO Jtrees: Example</vt:lpstr>
      <vt:lpstr>Message Passing in FO Jtrees: Example</vt:lpstr>
      <vt:lpstr>Message Passing: Overview</vt:lpstr>
      <vt:lpstr>Query Answering in FO Jtrees</vt:lpstr>
      <vt:lpstr>Query Answering in FO Jtrees</vt:lpstr>
      <vt:lpstr>Query Answering in FO Jtrees: Example</vt:lpstr>
      <vt:lpstr>Query Answering in FO Jtrees</vt:lpstr>
      <vt:lpstr>Evidence in FO Jtrees</vt:lpstr>
      <vt:lpstr>Evidence in FO Jtrees: Example</vt:lpstr>
      <vt:lpstr>Evidence in FO Jtrees</vt:lpstr>
      <vt:lpstr>Evidence and Queries in FO Jtrees</vt:lpstr>
      <vt:lpstr>LJT: Algorithm</vt:lpstr>
      <vt:lpstr>Foundations of Clustering</vt:lpstr>
      <vt:lpstr>Foundations of Clustering</vt:lpstr>
      <vt:lpstr>Comparison to Ground Inference</vt:lpstr>
      <vt:lpstr>Junction Tree: Messages</vt:lpstr>
      <vt:lpstr>Junction Tree: Symmetry ➝ Inefficiency</vt:lpstr>
      <vt:lpstr>Message Calculation Strategies</vt:lpstr>
      <vt:lpstr>In terms of Lifting: Is it that simple?</vt:lpstr>
      <vt:lpstr>Conditions on Groundings</vt:lpstr>
      <vt:lpstr>Conditions on Groundings</vt:lpstr>
      <vt:lpstr>Fusion</vt:lpstr>
      <vt:lpstr>LJT: Complexity</vt:lpstr>
      <vt:lpstr>LJT: Complexity</vt:lpstr>
      <vt:lpstr>LJT: Complexity</vt:lpstr>
      <vt:lpstr>Comparison to LVE</vt:lpstr>
      <vt:lpstr>LJT: Implementation</vt:lpstr>
      <vt:lpstr>Runtimes: Increasing Domain Sizes</vt:lpstr>
      <vt:lpstr>Step-wise</vt:lpstr>
      <vt:lpstr>Changing Inputs</vt:lpstr>
      <vt:lpstr>Changing Inputs and Adaptive Message Passing</vt:lpstr>
      <vt:lpstr>Interim Summary</vt:lpstr>
      <vt:lpstr>Outline: 4. Lifted Inference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474</cp:revision>
  <cp:lastPrinted>2022-11-16T17:39:56Z</cp:lastPrinted>
  <dcterms:created xsi:type="dcterms:W3CDTF">2020-02-28T12:43:09Z</dcterms:created>
  <dcterms:modified xsi:type="dcterms:W3CDTF">2022-11-17T11:15:44Z</dcterms:modified>
</cp:coreProperties>
</file>