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Lst>
  <p:notesMasterIdLst>
    <p:notesMasterId r:id="rId87"/>
  </p:notesMasterIdLst>
  <p:sldIdLst>
    <p:sldId id="256" r:id="rId2"/>
    <p:sldId id="1314" r:id="rId3"/>
    <p:sldId id="1617" r:id="rId4"/>
    <p:sldId id="394" r:id="rId5"/>
    <p:sldId id="1608" r:id="rId6"/>
    <p:sldId id="1609" r:id="rId7"/>
    <p:sldId id="313" r:id="rId8"/>
    <p:sldId id="1612" r:id="rId9"/>
    <p:sldId id="1613" r:id="rId10"/>
    <p:sldId id="1615" r:id="rId11"/>
    <p:sldId id="1616" r:id="rId12"/>
    <p:sldId id="1619" r:id="rId13"/>
    <p:sldId id="1642" r:id="rId14"/>
    <p:sldId id="1620" r:id="rId15"/>
    <p:sldId id="1621" r:id="rId16"/>
    <p:sldId id="805" r:id="rId17"/>
    <p:sldId id="1622" r:id="rId18"/>
    <p:sldId id="1623" r:id="rId19"/>
    <p:sldId id="1624" r:id="rId20"/>
    <p:sldId id="1625" r:id="rId21"/>
    <p:sldId id="316" r:id="rId22"/>
    <p:sldId id="1639" r:id="rId23"/>
    <p:sldId id="1638" r:id="rId24"/>
    <p:sldId id="1643" r:id="rId25"/>
    <p:sldId id="320" r:id="rId26"/>
    <p:sldId id="1640" r:id="rId27"/>
    <p:sldId id="1304" r:id="rId28"/>
    <p:sldId id="323" r:id="rId29"/>
    <p:sldId id="1307" r:id="rId30"/>
    <p:sldId id="1309" r:id="rId31"/>
    <p:sldId id="1308" r:id="rId32"/>
    <p:sldId id="1312" r:id="rId33"/>
    <p:sldId id="1320" r:id="rId34"/>
    <p:sldId id="1322" r:id="rId35"/>
    <p:sldId id="1325" r:id="rId36"/>
    <p:sldId id="1324" r:id="rId37"/>
    <p:sldId id="1326" r:id="rId38"/>
    <p:sldId id="1331" r:id="rId39"/>
    <p:sldId id="1332" r:id="rId40"/>
    <p:sldId id="1333" r:id="rId41"/>
    <p:sldId id="1334" r:id="rId42"/>
    <p:sldId id="1335" r:id="rId43"/>
    <p:sldId id="1336" r:id="rId44"/>
    <p:sldId id="1318" r:id="rId45"/>
    <p:sldId id="1350" r:id="rId46"/>
    <p:sldId id="1351" r:id="rId47"/>
    <p:sldId id="1352" r:id="rId48"/>
    <p:sldId id="1356" r:id="rId49"/>
    <p:sldId id="1358" r:id="rId50"/>
    <p:sldId id="1353" r:id="rId51"/>
    <p:sldId id="1330" r:id="rId52"/>
    <p:sldId id="1644" r:id="rId53"/>
    <p:sldId id="327" r:id="rId54"/>
    <p:sldId id="395" r:id="rId55"/>
    <p:sldId id="328" r:id="rId56"/>
    <p:sldId id="1310" r:id="rId57"/>
    <p:sldId id="1631" r:id="rId58"/>
    <p:sldId id="1633" r:id="rId59"/>
    <p:sldId id="1634" r:id="rId60"/>
    <p:sldId id="1645" r:id="rId61"/>
    <p:sldId id="1646" r:id="rId62"/>
    <p:sldId id="1647" r:id="rId63"/>
    <p:sldId id="1648" r:id="rId64"/>
    <p:sldId id="1649" r:id="rId65"/>
    <p:sldId id="1315" r:id="rId66"/>
    <p:sldId id="1661" r:id="rId67"/>
    <p:sldId id="1662" r:id="rId68"/>
    <p:sldId id="1344" r:id="rId69"/>
    <p:sldId id="1346" r:id="rId70"/>
    <p:sldId id="1342" r:id="rId71"/>
    <p:sldId id="1341" r:id="rId72"/>
    <p:sldId id="1340" r:id="rId73"/>
    <p:sldId id="1328" r:id="rId74"/>
    <p:sldId id="1347" r:id="rId75"/>
    <p:sldId id="1348" r:id="rId76"/>
    <p:sldId id="1349" r:id="rId77"/>
    <p:sldId id="1360" r:id="rId78"/>
    <p:sldId id="1362" r:id="rId79"/>
    <p:sldId id="1361" r:id="rId80"/>
    <p:sldId id="1152" r:id="rId81"/>
    <p:sldId id="1221" r:id="rId82"/>
    <p:sldId id="331" r:id="rId83"/>
    <p:sldId id="264" r:id="rId84"/>
    <p:sldId id="1313" r:id="rId85"/>
    <p:sldId id="1641"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14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94"/>
    <p:restoredTop sz="94747"/>
  </p:normalViewPr>
  <p:slideViewPr>
    <p:cSldViewPr snapToGrid="0" snapToObjects="1">
      <p:cViewPr varScale="1">
        <p:scale>
          <a:sx n="210" d="100"/>
          <a:sy n="210" d="100"/>
        </p:scale>
        <p:origin x="376" y="176"/>
      </p:cViewPr>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08/12/2022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551E-9F22-4B6E-924D-4DC3CE72867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610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Note: </a:t>
            </a:r>
            <a:r>
              <a:rPr lang="de-DE" dirty="0" err="1"/>
              <a:t>second</a:t>
            </a:r>
            <a:r>
              <a:rPr lang="de-DE" baseline="0" dirty="0"/>
              <a:t> </a:t>
            </a:r>
            <a:r>
              <a:rPr lang="de-DE" baseline="0" dirty="0" err="1"/>
              <a:t>probability</a:t>
            </a:r>
            <a:r>
              <a:rPr lang="de-DE" baseline="0" dirty="0"/>
              <a:t> </a:t>
            </a:r>
            <a:r>
              <a:rPr lang="de-DE" baseline="0" dirty="0" err="1"/>
              <a:t>is</a:t>
            </a:r>
            <a:r>
              <a:rPr lang="de-DE" baseline="0" dirty="0"/>
              <a:t>  0.9 = 1 – 0.1 = 1 – P(S|C)</a:t>
            </a:r>
            <a:endParaRPr lang="de-DE" dirty="0"/>
          </a:p>
        </p:txBody>
      </p:sp>
      <p:sp>
        <p:nvSpPr>
          <p:cNvPr id="4" name="Foliennummernplatzhalter 3"/>
          <p:cNvSpPr>
            <a:spLocks noGrp="1"/>
          </p:cNvSpPr>
          <p:nvPr>
            <p:ph type="sldNum" sz="quarter" idx="10"/>
          </p:nvPr>
        </p:nvSpPr>
        <p:spPr/>
        <p:txBody>
          <a:bodyPr/>
          <a:lstStyle/>
          <a:p>
            <a:pPr>
              <a:defRPr/>
            </a:pPr>
            <a:fld id="{609C88DA-55BC-924E-8761-82F5902E2CE5}" type="slidenum">
              <a:rPr lang="en-US" smtClean="0"/>
              <a:pPr>
                <a:defRPr/>
              </a:pPr>
              <a:t>21</a:t>
            </a:fld>
            <a:endParaRPr lang="en-US"/>
          </a:p>
        </p:txBody>
      </p:sp>
    </p:spTree>
    <p:extLst>
      <p:ext uri="{BB962C8B-B14F-4D97-AF65-F5344CB8AC3E}">
        <p14:creationId xmlns:p14="http://schemas.microsoft.com/office/powerpoint/2010/main" val="3048109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Note: </a:t>
            </a:r>
            <a:r>
              <a:rPr lang="de-DE" dirty="0" err="1"/>
              <a:t>second</a:t>
            </a:r>
            <a:r>
              <a:rPr lang="de-DE" baseline="0" dirty="0"/>
              <a:t> </a:t>
            </a:r>
            <a:r>
              <a:rPr lang="de-DE" baseline="0" dirty="0" err="1"/>
              <a:t>probability</a:t>
            </a:r>
            <a:r>
              <a:rPr lang="de-DE" baseline="0" dirty="0"/>
              <a:t> </a:t>
            </a:r>
            <a:r>
              <a:rPr lang="de-DE" baseline="0" dirty="0" err="1"/>
              <a:t>is</a:t>
            </a:r>
            <a:r>
              <a:rPr lang="de-DE" baseline="0" dirty="0"/>
              <a:t>  0.9 = 1 – 0.1 = 1 – P(S|C)</a:t>
            </a:r>
            <a:endParaRPr lang="de-DE" dirty="0"/>
          </a:p>
        </p:txBody>
      </p:sp>
      <p:sp>
        <p:nvSpPr>
          <p:cNvPr id="4" name="Foliennummernplatzhalter 3"/>
          <p:cNvSpPr>
            <a:spLocks noGrp="1"/>
          </p:cNvSpPr>
          <p:nvPr>
            <p:ph type="sldNum" sz="quarter" idx="10"/>
          </p:nvPr>
        </p:nvSpPr>
        <p:spPr/>
        <p:txBody>
          <a:bodyPr/>
          <a:lstStyle/>
          <a:p>
            <a:pPr>
              <a:defRPr/>
            </a:pPr>
            <a:fld id="{609C88DA-55BC-924E-8761-82F5902E2CE5}" type="slidenum">
              <a:rPr lang="en-US" smtClean="0"/>
              <a:pPr>
                <a:defRPr/>
              </a:pPr>
              <a:t>22</a:t>
            </a:fld>
            <a:endParaRPr lang="en-US"/>
          </a:p>
        </p:txBody>
      </p:sp>
    </p:spTree>
    <p:extLst>
      <p:ext uri="{BB962C8B-B14F-4D97-AF65-F5344CB8AC3E}">
        <p14:creationId xmlns:p14="http://schemas.microsoft.com/office/powerpoint/2010/main" val="2880298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09C88DA-55BC-924E-8761-82F5902E2CE5}" type="slidenum">
              <a:rPr lang="en-US" smtClean="0"/>
              <a:pPr>
                <a:defRPr/>
              </a:pPr>
              <a:t>25</a:t>
            </a:fld>
            <a:endParaRPr lang="en-US"/>
          </a:p>
        </p:txBody>
      </p:sp>
    </p:spTree>
    <p:extLst>
      <p:ext uri="{BB962C8B-B14F-4D97-AF65-F5344CB8AC3E}">
        <p14:creationId xmlns:p14="http://schemas.microsoft.com/office/powerpoint/2010/main" val="427117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09C88DA-55BC-924E-8761-82F5902E2CE5}" type="slidenum">
              <a:rPr lang="en-US" smtClean="0"/>
              <a:pPr>
                <a:defRPr/>
              </a:pPr>
              <a:t>26</a:t>
            </a:fld>
            <a:endParaRPr lang="en-US"/>
          </a:p>
        </p:txBody>
      </p:sp>
    </p:spTree>
    <p:extLst>
      <p:ext uri="{BB962C8B-B14F-4D97-AF65-F5344CB8AC3E}">
        <p14:creationId xmlns:p14="http://schemas.microsoft.com/office/powerpoint/2010/main" val="148397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xfrm>
            <a:off x="685800" y="1143000"/>
            <a:ext cx="5486400" cy="3086100"/>
          </a:xfrm>
          <a:ln/>
        </p:spPr>
      </p:sp>
      <p:sp>
        <p:nvSpPr>
          <p:cNvPr id="96259"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noProof="0" dirty="0">
                <a:latin typeface="Arial" charset="0"/>
              </a:rPr>
              <a:t>Weight is low because it is a cloudy day which makes sprinkler unlikely</a:t>
            </a:r>
          </a:p>
        </p:txBody>
      </p:sp>
      <p:sp>
        <p:nvSpPr>
          <p:cNvPr id="96260"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pitchFamily="34" charset="-128"/>
              </a:defRPr>
            </a:lvl1pPr>
            <a:lvl2pPr marL="742877" indent="-285722">
              <a:defRPr sz="2400" i="1">
                <a:solidFill>
                  <a:schemeClr val="tx1"/>
                </a:solidFill>
                <a:latin typeface="Arial" charset="0"/>
                <a:ea typeface="MS PGothic" pitchFamily="34" charset="-128"/>
              </a:defRPr>
            </a:lvl2pPr>
            <a:lvl3pPr marL="1142888" indent="-228578">
              <a:defRPr sz="2400" i="1">
                <a:solidFill>
                  <a:schemeClr val="tx1"/>
                </a:solidFill>
                <a:latin typeface="Arial" charset="0"/>
                <a:ea typeface="MS PGothic" pitchFamily="34" charset="-128"/>
              </a:defRPr>
            </a:lvl3pPr>
            <a:lvl4pPr marL="1600043" indent="-228578">
              <a:defRPr sz="2400" i="1">
                <a:solidFill>
                  <a:schemeClr val="tx1"/>
                </a:solidFill>
                <a:latin typeface="Arial" charset="0"/>
                <a:ea typeface="MS PGothic" pitchFamily="34" charset="-128"/>
              </a:defRPr>
            </a:lvl4pPr>
            <a:lvl5pPr marL="2057199" indent="-228578">
              <a:defRPr sz="2400" i="1">
                <a:solidFill>
                  <a:schemeClr val="tx1"/>
                </a:solidFill>
                <a:latin typeface="Arial" charset="0"/>
                <a:ea typeface="MS PGothic" pitchFamily="34" charset="-128"/>
              </a:defRPr>
            </a:lvl5pPr>
            <a:lvl6pPr marL="2514354" indent="-228578" eaLnBrk="0" fontAlgn="base" hangingPunct="0">
              <a:spcBef>
                <a:spcPct val="0"/>
              </a:spcBef>
              <a:spcAft>
                <a:spcPct val="0"/>
              </a:spcAft>
              <a:defRPr sz="2400" i="1">
                <a:solidFill>
                  <a:schemeClr val="tx1"/>
                </a:solidFill>
                <a:latin typeface="Arial" charset="0"/>
                <a:ea typeface="MS PGothic" pitchFamily="34" charset="-128"/>
              </a:defRPr>
            </a:lvl6pPr>
            <a:lvl7pPr marL="2971509" indent="-228578" eaLnBrk="0" fontAlgn="base" hangingPunct="0">
              <a:spcBef>
                <a:spcPct val="0"/>
              </a:spcBef>
              <a:spcAft>
                <a:spcPct val="0"/>
              </a:spcAft>
              <a:defRPr sz="2400" i="1">
                <a:solidFill>
                  <a:schemeClr val="tx1"/>
                </a:solidFill>
                <a:latin typeface="Arial" charset="0"/>
                <a:ea typeface="MS PGothic" pitchFamily="34" charset="-128"/>
              </a:defRPr>
            </a:lvl7pPr>
            <a:lvl8pPr marL="3428664" indent="-228578" eaLnBrk="0" fontAlgn="base" hangingPunct="0">
              <a:spcBef>
                <a:spcPct val="0"/>
              </a:spcBef>
              <a:spcAft>
                <a:spcPct val="0"/>
              </a:spcAft>
              <a:defRPr sz="2400" i="1">
                <a:solidFill>
                  <a:schemeClr val="tx1"/>
                </a:solidFill>
                <a:latin typeface="Arial" charset="0"/>
                <a:ea typeface="MS PGothic" pitchFamily="34" charset="-128"/>
              </a:defRPr>
            </a:lvl8pPr>
            <a:lvl9pPr marL="3885819" indent="-228578" eaLnBrk="0" fontAlgn="base" hangingPunct="0">
              <a:spcBef>
                <a:spcPct val="0"/>
              </a:spcBef>
              <a:spcAft>
                <a:spcPct val="0"/>
              </a:spcAft>
              <a:defRPr sz="2400" i="1">
                <a:solidFill>
                  <a:schemeClr val="tx1"/>
                </a:solidFill>
                <a:latin typeface="Arial" charset="0"/>
                <a:ea typeface="MS PGothic" pitchFamily="34" charset="-128"/>
              </a:defRPr>
            </a:lvl9pPr>
          </a:lstStyle>
          <a:p>
            <a:fld id="{B097167D-A045-425D-A073-1FAAF533467B}" type="slidenum">
              <a:rPr lang="de-DE" sz="1200"/>
              <a:pPr/>
              <a:t>28</a:t>
            </a:fld>
            <a:endParaRPr lang="de-DE" sz="1200"/>
          </a:p>
        </p:txBody>
      </p:sp>
    </p:spTree>
    <p:extLst>
      <p:ext uri="{BB962C8B-B14F-4D97-AF65-F5344CB8AC3E}">
        <p14:creationId xmlns:p14="http://schemas.microsoft.com/office/powerpoint/2010/main" val="2326264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xfrm>
            <a:off x="685800" y="1143000"/>
            <a:ext cx="5486400" cy="3086100"/>
          </a:xfrm>
          <a:ln/>
        </p:spPr>
      </p:sp>
      <p:sp>
        <p:nvSpPr>
          <p:cNvPr id="96259"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dirty="0">
              <a:latin typeface="Arial" charset="0"/>
            </a:endParaRPr>
          </a:p>
        </p:txBody>
      </p:sp>
      <p:sp>
        <p:nvSpPr>
          <p:cNvPr id="96260"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pitchFamily="34" charset="-128"/>
              </a:defRPr>
            </a:lvl1pPr>
            <a:lvl2pPr marL="742877" indent="-285722">
              <a:defRPr sz="2400" i="1">
                <a:solidFill>
                  <a:schemeClr val="tx1"/>
                </a:solidFill>
                <a:latin typeface="Arial" charset="0"/>
                <a:ea typeface="MS PGothic" pitchFamily="34" charset="-128"/>
              </a:defRPr>
            </a:lvl2pPr>
            <a:lvl3pPr marL="1142888" indent="-228578">
              <a:defRPr sz="2400" i="1">
                <a:solidFill>
                  <a:schemeClr val="tx1"/>
                </a:solidFill>
                <a:latin typeface="Arial" charset="0"/>
                <a:ea typeface="MS PGothic" pitchFamily="34" charset="-128"/>
              </a:defRPr>
            </a:lvl3pPr>
            <a:lvl4pPr marL="1600043" indent="-228578">
              <a:defRPr sz="2400" i="1">
                <a:solidFill>
                  <a:schemeClr val="tx1"/>
                </a:solidFill>
                <a:latin typeface="Arial" charset="0"/>
                <a:ea typeface="MS PGothic" pitchFamily="34" charset="-128"/>
              </a:defRPr>
            </a:lvl4pPr>
            <a:lvl5pPr marL="2057199" indent="-228578">
              <a:defRPr sz="2400" i="1">
                <a:solidFill>
                  <a:schemeClr val="tx1"/>
                </a:solidFill>
                <a:latin typeface="Arial" charset="0"/>
                <a:ea typeface="MS PGothic" pitchFamily="34" charset="-128"/>
              </a:defRPr>
            </a:lvl5pPr>
            <a:lvl6pPr marL="2514354" indent="-228578" eaLnBrk="0" fontAlgn="base" hangingPunct="0">
              <a:spcBef>
                <a:spcPct val="0"/>
              </a:spcBef>
              <a:spcAft>
                <a:spcPct val="0"/>
              </a:spcAft>
              <a:defRPr sz="2400" i="1">
                <a:solidFill>
                  <a:schemeClr val="tx1"/>
                </a:solidFill>
                <a:latin typeface="Arial" charset="0"/>
                <a:ea typeface="MS PGothic" pitchFamily="34" charset="-128"/>
              </a:defRPr>
            </a:lvl6pPr>
            <a:lvl7pPr marL="2971509" indent="-228578" eaLnBrk="0" fontAlgn="base" hangingPunct="0">
              <a:spcBef>
                <a:spcPct val="0"/>
              </a:spcBef>
              <a:spcAft>
                <a:spcPct val="0"/>
              </a:spcAft>
              <a:defRPr sz="2400" i="1">
                <a:solidFill>
                  <a:schemeClr val="tx1"/>
                </a:solidFill>
                <a:latin typeface="Arial" charset="0"/>
                <a:ea typeface="MS PGothic" pitchFamily="34" charset="-128"/>
              </a:defRPr>
            </a:lvl7pPr>
            <a:lvl8pPr marL="3428664" indent="-228578" eaLnBrk="0" fontAlgn="base" hangingPunct="0">
              <a:spcBef>
                <a:spcPct val="0"/>
              </a:spcBef>
              <a:spcAft>
                <a:spcPct val="0"/>
              </a:spcAft>
              <a:defRPr sz="2400" i="1">
                <a:solidFill>
                  <a:schemeClr val="tx1"/>
                </a:solidFill>
                <a:latin typeface="Arial" charset="0"/>
                <a:ea typeface="MS PGothic" pitchFamily="34" charset="-128"/>
              </a:defRPr>
            </a:lvl8pPr>
            <a:lvl9pPr marL="3885819" indent="-228578" eaLnBrk="0" fontAlgn="base" hangingPunct="0">
              <a:spcBef>
                <a:spcPct val="0"/>
              </a:spcBef>
              <a:spcAft>
                <a:spcPct val="0"/>
              </a:spcAft>
              <a:defRPr sz="2400" i="1">
                <a:solidFill>
                  <a:schemeClr val="tx1"/>
                </a:solidFill>
                <a:latin typeface="Arial" charset="0"/>
                <a:ea typeface="MS PGothic" pitchFamily="34" charset="-128"/>
              </a:defRPr>
            </a:lvl9pPr>
          </a:lstStyle>
          <a:p>
            <a:fld id="{B097167D-A045-425D-A073-1FAAF533467B}" type="slidenum">
              <a:rPr lang="de-DE" sz="1200"/>
              <a:pPr/>
              <a:t>29</a:t>
            </a:fld>
            <a:endParaRPr lang="de-DE" sz="1200"/>
          </a:p>
        </p:txBody>
      </p:sp>
    </p:spTree>
    <p:extLst>
      <p:ext uri="{BB962C8B-B14F-4D97-AF65-F5344CB8AC3E}">
        <p14:creationId xmlns:p14="http://schemas.microsoft.com/office/powerpoint/2010/main" val="2198620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32</a:t>
            </a:fld>
            <a:endParaRPr lang="en-GB"/>
          </a:p>
        </p:txBody>
      </p:sp>
    </p:spTree>
    <p:extLst>
      <p:ext uri="{BB962C8B-B14F-4D97-AF65-F5344CB8AC3E}">
        <p14:creationId xmlns:p14="http://schemas.microsoft.com/office/powerpoint/2010/main" val="1644289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compare </a:t>
            </a:r>
            <a:r>
              <a:rPr lang="en-GB" dirty="0" err="1"/>
              <a:t>Hugin</a:t>
            </a:r>
            <a:r>
              <a:rPr lang="en-GB" dirty="0"/>
              <a:t> factor</a:t>
            </a:r>
          </a:p>
        </p:txBody>
      </p:sp>
      <p:sp>
        <p:nvSpPr>
          <p:cNvPr id="4" name="Slide Number Placeholder 3"/>
          <p:cNvSpPr>
            <a:spLocks noGrp="1"/>
          </p:cNvSpPr>
          <p:nvPr>
            <p:ph type="sldNum" sz="quarter" idx="5"/>
          </p:nvPr>
        </p:nvSpPr>
        <p:spPr/>
        <p:txBody>
          <a:bodyPr/>
          <a:lstStyle/>
          <a:p>
            <a:fld id="{8F5BF81A-3E81-274B-90A2-0A51F25FFEBC}" type="slidenum">
              <a:rPr lang="en-GB" smtClean="0"/>
              <a:t>39</a:t>
            </a:fld>
            <a:endParaRPr lang="en-GB"/>
          </a:p>
        </p:txBody>
      </p:sp>
    </p:spTree>
    <p:extLst>
      <p:ext uri="{BB962C8B-B14F-4D97-AF65-F5344CB8AC3E}">
        <p14:creationId xmlns:p14="http://schemas.microsoft.com/office/powerpoint/2010/main" val="789269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grounding contributes the same weight to weight of sample (w)</a:t>
            </a:r>
          </a:p>
        </p:txBody>
      </p:sp>
      <p:sp>
        <p:nvSpPr>
          <p:cNvPr id="4" name="Slide Number Placeholder 3"/>
          <p:cNvSpPr>
            <a:spLocks noGrp="1"/>
          </p:cNvSpPr>
          <p:nvPr>
            <p:ph type="sldNum" sz="quarter" idx="5"/>
          </p:nvPr>
        </p:nvSpPr>
        <p:spPr/>
        <p:txBody>
          <a:bodyPr/>
          <a:lstStyle/>
          <a:p>
            <a:fld id="{8F5BF81A-3E81-274B-90A2-0A51F25FFEBC}" type="slidenum">
              <a:rPr lang="en-GB" smtClean="0"/>
              <a:t>46</a:t>
            </a:fld>
            <a:endParaRPr lang="en-GB"/>
          </a:p>
        </p:txBody>
      </p:sp>
    </p:spTree>
    <p:extLst>
      <p:ext uri="{BB962C8B-B14F-4D97-AF65-F5344CB8AC3E}">
        <p14:creationId xmlns:p14="http://schemas.microsoft.com/office/powerpoint/2010/main" val="335347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would ground R(x), we would consider (sum over) all different worlds where 0 to |</a:t>
            </a:r>
            <a:r>
              <a:rPr lang="en-GB" dirty="0" err="1"/>
              <a:t>dom</a:t>
            </a:r>
            <a:r>
              <a:rPr lang="en-GB" dirty="0"/>
              <a:t>(x)| instances are true in all its permutations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Instead: Consider one representative for each case of 0 to |</a:t>
            </a:r>
            <a:r>
              <a:rPr lang="en-GB" dirty="0" err="1"/>
              <a:t>dom</a:t>
            </a:r>
            <a:r>
              <a:rPr lang="en-GB" dirty="0"/>
              <a:t>(x)| instances being true (avoid permutations ➝ multiply with bin. </a:t>
            </a:r>
            <a:r>
              <a:rPr lang="en-GB" dirty="0" err="1"/>
              <a:t>coeff</a:t>
            </a:r>
            <a:r>
              <a:rPr lang="en-GB" dirty="0"/>
              <a:t>.) ➝ multiply with weight of true formulas (w) ➝ multiply with 2^p(j) as don’t care atoms not important for true case but represent different formula parts that contribute same weight</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47</a:t>
            </a:fld>
            <a:endParaRPr lang="en-GB"/>
          </a:p>
        </p:txBody>
      </p:sp>
    </p:spTree>
    <p:extLst>
      <p:ext uri="{BB962C8B-B14F-4D97-AF65-F5344CB8AC3E}">
        <p14:creationId xmlns:p14="http://schemas.microsoft.com/office/powerpoint/2010/main" val="390615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Fast alle Kanten gelöscht, die eine direkte Abhängigkeit dargestellt haben, aber jetzt immer noch durch eine indirekte Abhängigkeit über einen gerichteten Pfad verbunden sind (Nachfahren/Vorfahren)</a:t>
            </a:r>
          </a:p>
        </p:txBody>
      </p:sp>
      <p:sp>
        <p:nvSpPr>
          <p:cNvPr id="4" name="Slide Number Placeholder 3"/>
          <p:cNvSpPr>
            <a:spLocks noGrp="1"/>
          </p:cNvSpPr>
          <p:nvPr>
            <p:ph type="sldNum" sz="quarter" idx="5"/>
          </p:nvPr>
        </p:nvSpPr>
        <p:spPr/>
        <p:txBody>
          <a:bodyPr/>
          <a:lstStyle/>
          <a:p>
            <a:fld id="{AD6B551E-9F22-4B6E-924D-4DC3CE728678}" type="slidenum">
              <a:rPr lang="de-DE" smtClean="0"/>
              <a:t>6</a:t>
            </a:fld>
            <a:endParaRPr lang="de-DE"/>
          </a:p>
        </p:txBody>
      </p:sp>
    </p:spTree>
    <p:extLst>
      <p:ext uri="{BB962C8B-B14F-4D97-AF65-F5344CB8AC3E}">
        <p14:creationId xmlns:p14="http://schemas.microsoft.com/office/powerpoint/2010/main" val="1490617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contrast to previous with R(x), now we have R(</a:t>
            </a:r>
            <a:r>
              <a:rPr lang="en-GB" dirty="0" err="1"/>
              <a:t>x,y</a:t>
            </a:r>
            <a:r>
              <a:rPr lang="en-GB" dirty="0"/>
              <a:t>)</a:t>
            </a:r>
          </a:p>
        </p:txBody>
      </p:sp>
      <p:sp>
        <p:nvSpPr>
          <p:cNvPr id="4" name="Slide Number Placeholder 3"/>
          <p:cNvSpPr>
            <a:spLocks noGrp="1"/>
          </p:cNvSpPr>
          <p:nvPr>
            <p:ph type="sldNum" sz="quarter" idx="5"/>
          </p:nvPr>
        </p:nvSpPr>
        <p:spPr/>
        <p:txBody>
          <a:bodyPr/>
          <a:lstStyle/>
          <a:p>
            <a:fld id="{8F5BF81A-3E81-274B-90A2-0A51F25FFEBC}" type="slidenum">
              <a:rPr lang="en-GB" smtClean="0"/>
              <a:t>48</a:t>
            </a:fld>
            <a:endParaRPr lang="en-GB"/>
          </a:p>
        </p:txBody>
      </p:sp>
    </p:spTree>
    <p:extLst>
      <p:ext uri="{BB962C8B-B14F-4D97-AF65-F5344CB8AC3E}">
        <p14:creationId xmlns:p14="http://schemas.microsoft.com/office/powerpoint/2010/main" val="2243603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xfrm>
            <a:off x="685800" y="1143000"/>
            <a:ext cx="5486400" cy="3086100"/>
          </a:xfrm>
          <a:ln/>
        </p:spPr>
      </p:sp>
      <p:sp>
        <p:nvSpPr>
          <p:cNvPr id="96259"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dirty="0">
              <a:latin typeface="Arial" charset="0"/>
            </a:endParaRPr>
          </a:p>
        </p:txBody>
      </p:sp>
      <p:sp>
        <p:nvSpPr>
          <p:cNvPr id="96260"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pitchFamily="34" charset="-128"/>
              </a:defRPr>
            </a:lvl1pPr>
            <a:lvl2pPr marL="742877" indent="-285722">
              <a:defRPr sz="2400" i="1">
                <a:solidFill>
                  <a:schemeClr val="tx1"/>
                </a:solidFill>
                <a:latin typeface="Arial" charset="0"/>
                <a:ea typeface="MS PGothic" pitchFamily="34" charset="-128"/>
              </a:defRPr>
            </a:lvl2pPr>
            <a:lvl3pPr marL="1142888" indent="-228578">
              <a:defRPr sz="2400" i="1">
                <a:solidFill>
                  <a:schemeClr val="tx1"/>
                </a:solidFill>
                <a:latin typeface="Arial" charset="0"/>
                <a:ea typeface="MS PGothic" pitchFamily="34" charset="-128"/>
              </a:defRPr>
            </a:lvl3pPr>
            <a:lvl4pPr marL="1600043" indent="-228578">
              <a:defRPr sz="2400" i="1">
                <a:solidFill>
                  <a:schemeClr val="tx1"/>
                </a:solidFill>
                <a:latin typeface="Arial" charset="0"/>
                <a:ea typeface="MS PGothic" pitchFamily="34" charset="-128"/>
              </a:defRPr>
            </a:lvl4pPr>
            <a:lvl5pPr marL="2057199" indent="-228578">
              <a:defRPr sz="2400" i="1">
                <a:solidFill>
                  <a:schemeClr val="tx1"/>
                </a:solidFill>
                <a:latin typeface="Arial" charset="0"/>
                <a:ea typeface="MS PGothic" pitchFamily="34" charset="-128"/>
              </a:defRPr>
            </a:lvl5pPr>
            <a:lvl6pPr marL="2514354" indent="-228578" eaLnBrk="0" fontAlgn="base" hangingPunct="0">
              <a:spcBef>
                <a:spcPct val="0"/>
              </a:spcBef>
              <a:spcAft>
                <a:spcPct val="0"/>
              </a:spcAft>
              <a:defRPr sz="2400" i="1">
                <a:solidFill>
                  <a:schemeClr val="tx1"/>
                </a:solidFill>
                <a:latin typeface="Arial" charset="0"/>
                <a:ea typeface="MS PGothic" pitchFamily="34" charset="-128"/>
              </a:defRPr>
            </a:lvl6pPr>
            <a:lvl7pPr marL="2971509" indent="-228578" eaLnBrk="0" fontAlgn="base" hangingPunct="0">
              <a:spcBef>
                <a:spcPct val="0"/>
              </a:spcBef>
              <a:spcAft>
                <a:spcPct val="0"/>
              </a:spcAft>
              <a:defRPr sz="2400" i="1">
                <a:solidFill>
                  <a:schemeClr val="tx1"/>
                </a:solidFill>
                <a:latin typeface="Arial" charset="0"/>
                <a:ea typeface="MS PGothic" pitchFamily="34" charset="-128"/>
              </a:defRPr>
            </a:lvl7pPr>
            <a:lvl8pPr marL="3428664" indent="-228578" eaLnBrk="0" fontAlgn="base" hangingPunct="0">
              <a:spcBef>
                <a:spcPct val="0"/>
              </a:spcBef>
              <a:spcAft>
                <a:spcPct val="0"/>
              </a:spcAft>
              <a:defRPr sz="2400" i="1">
                <a:solidFill>
                  <a:schemeClr val="tx1"/>
                </a:solidFill>
                <a:latin typeface="Arial" charset="0"/>
                <a:ea typeface="MS PGothic" pitchFamily="34" charset="-128"/>
              </a:defRPr>
            </a:lvl8pPr>
            <a:lvl9pPr marL="3885819" indent="-228578" eaLnBrk="0" fontAlgn="base" hangingPunct="0">
              <a:spcBef>
                <a:spcPct val="0"/>
              </a:spcBef>
              <a:spcAft>
                <a:spcPct val="0"/>
              </a:spcAft>
              <a:defRPr sz="2400" i="1">
                <a:solidFill>
                  <a:schemeClr val="tx1"/>
                </a:solidFill>
                <a:latin typeface="Arial" charset="0"/>
                <a:ea typeface="MS PGothic" pitchFamily="34" charset="-128"/>
              </a:defRPr>
            </a:lvl9pPr>
          </a:lstStyle>
          <a:p>
            <a:fld id="{B097167D-A045-425D-A073-1FAAF533467B}" type="slidenum">
              <a:rPr lang="de-DE" sz="1200"/>
              <a:pPr/>
              <a:t>56</a:t>
            </a:fld>
            <a:endParaRPr lang="de-DE" sz="1200"/>
          </a:p>
        </p:txBody>
      </p:sp>
    </p:spTree>
    <p:extLst>
      <p:ext uri="{BB962C8B-B14F-4D97-AF65-F5344CB8AC3E}">
        <p14:creationId xmlns:p14="http://schemas.microsoft.com/office/powerpoint/2010/main" val="1307226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ln/>
        </p:spPr>
      </p:sp>
      <p:sp>
        <p:nvSpPr>
          <p:cNvPr id="96259"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dirty="0">
              <a:latin typeface="Arial" charset="0"/>
            </a:endParaRPr>
          </a:p>
        </p:txBody>
      </p:sp>
      <p:sp>
        <p:nvSpPr>
          <p:cNvPr id="96260"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pitchFamily="34" charset="-128"/>
              </a:defRPr>
            </a:lvl1pPr>
            <a:lvl2pPr marL="742877" indent="-285722">
              <a:defRPr sz="2400" i="1">
                <a:solidFill>
                  <a:schemeClr val="tx1"/>
                </a:solidFill>
                <a:latin typeface="Arial" charset="0"/>
                <a:ea typeface="MS PGothic" pitchFamily="34" charset="-128"/>
              </a:defRPr>
            </a:lvl2pPr>
            <a:lvl3pPr marL="1142888" indent="-228578">
              <a:defRPr sz="2400" i="1">
                <a:solidFill>
                  <a:schemeClr val="tx1"/>
                </a:solidFill>
                <a:latin typeface="Arial" charset="0"/>
                <a:ea typeface="MS PGothic" pitchFamily="34" charset="-128"/>
              </a:defRPr>
            </a:lvl3pPr>
            <a:lvl4pPr marL="1600043" indent="-228578">
              <a:defRPr sz="2400" i="1">
                <a:solidFill>
                  <a:schemeClr val="tx1"/>
                </a:solidFill>
                <a:latin typeface="Arial" charset="0"/>
                <a:ea typeface="MS PGothic" pitchFamily="34" charset="-128"/>
              </a:defRPr>
            </a:lvl4pPr>
            <a:lvl5pPr marL="2057199" indent="-228578">
              <a:defRPr sz="2400" i="1">
                <a:solidFill>
                  <a:schemeClr val="tx1"/>
                </a:solidFill>
                <a:latin typeface="Arial" charset="0"/>
                <a:ea typeface="MS PGothic" pitchFamily="34" charset="-128"/>
              </a:defRPr>
            </a:lvl5pPr>
            <a:lvl6pPr marL="2514354" indent="-228578" eaLnBrk="0" fontAlgn="base" hangingPunct="0">
              <a:spcBef>
                <a:spcPct val="0"/>
              </a:spcBef>
              <a:spcAft>
                <a:spcPct val="0"/>
              </a:spcAft>
              <a:defRPr sz="2400" i="1">
                <a:solidFill>
                  <a:schemeClr val="tx1"/>
                </a:solidFill>
                <a:latin typeface="Arial" charset="0"/>
                <a:ea typeface="MS PGothic" pitchFamily="34" charset="-128"/>
              </a:defRPr>
            </a:lvl6pPr>
            <a:lvl7pPr marL="2971509" indent="-228578" eaLnBrk="0" fontAlgn="base" hangingPunct="0">
              <a:spcBef>
                <a:spcPct val="0"/>
              </a:spcBef>
              <a:spcAft>
                <a:spcPct val="0"/>
              </a:spcAft>
              <a:defRPr sz="2400" i="1">
                <a:solidFill>
                  <a:schemeClr val="tx1"/>
                </a:solidFill>
                <a:latin typeface="Arial" charset="0"/>
                <a:ea typeface="MS PGothic" pitchFamily="34" charset="-128"/>
              </a:defRPr>
            </a:lvl7pPr>
            <a:lvl8pPr marL="3428664" indent="-228578" eaLnBrk="0" fontAlgn="base" hangingPunct="0">
              <a:spcBef>
                <a:spcPct val="0"/>
              </a:spcBef>
              <a:spcAft>
                <a:spcPct val="0"/>
              </a:spcAft>
              <a:defRPr sz="2400" i="1">
                <a:solidFill>
                  <a:schemeClr val="tx1"/>
                </a:solidFill>
                <a:latin typeface="Arial" charset="0"/>
                <a:ea typeface="MS PGothic" pitchFamily="34" charset="-128"/>
              </a:defRPr>
            </a:lvl8pPr>
            <a:lvl9pPr marL="3885819" indent="-228578" eaLnBrk="0" fontAlgn="base" hangingPunct="0">
              <a:spcBef>
                <a:spcPct val="0"/>
              </a:spcBef>
              <a:spcAft>
                <a:spcPct val="0"/>
              </a:spcAft>
              <a:defRPr sz="2400" i="1">
                <a:solidFill>
                  <a:schemeClr val="tx1"/>
                </a:solidFill>
                <a:latin typeface="Arial" charset="0"/>
                <a:ea typeface="MS PGothic" pitchFamily="34" charset="-128"/>
              </a:defRPr>
            </a:lvl9pPr>
          </a:lstStyle>
          <a:p>
            <a:fld id="{B097167D-A045-425D-A073-1FAAF533467B}" type="slidenum">
              <a:rPr lang="de-DE" sz="1200"/>
              <a:pPr/>
              <a:t>57</a:t>
            </a:fld>
            <a:endParaRPr lang="de-DE" sz="1200"/>
          </a:p>
        </p:txBody>
      </p:sp>
    </p:spTree>
    <p:extLst>
      <p:ext uri="{BB962C8B-B14F-4D97-AF65-F5344CB8AC3E}">
        <p14:creationId xmlns:p14="http://schemas.microsoft.com/office/powerpoint/2010/main" val="160620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ln/>
        </p:spPr>
      </p:sp>
      <p:sp>
        <p:nvSpPr>
          <p:cNvPr id="96259"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dirty="0">
              <a:latin typeface="Arial" charset="0"/>
            </a:endParaRPr>
          </a:p>
        </p:txBody>
      </p:sp>
      <p:sp>
        <p:nvSpPr>
          <p:cNvPr id="96260"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pitchFamily="34" charset="-128"/>
              </a:defRPr>
            </a:lvl1pPr>
            <a:lvl2pPr marL="742877" indent="-285722">
              <a:defRPr sz="2400" i="1">
                <a:solidFill>
                  <a:schemeClr val="tx1"/>
                </a:solidFill>
                <a:latin typeface="Arial" charset="0"/>
                <a:ea typeface="MS PGothic" pitchFamily="34" charset="-128"/>
              </a:defRPr>
            </a:lvl2pPr>
            <a:lvl3pPr marL="1142888" indent="-228578">
              <a:defRPr sz="2400" i="1">
                <a:solidFill>
                  <a:schemeClr val="tx1"/>
                </a:solidFill>
                <a:latin typeface="Arial" charset="0"/>
                <a:ea typeface="MS PGothic" pitchFamily="34" charset="-128"/>
              </a:defRPr>
            </a:lvl3pPr>
            <a:lvl4pPr marL="1600043" indent="-228578">
              <a:defRPr sz="2400" i="1">
                <a:solidFill>
                  <a:schemeClr val="tx1"/>
                </a:solidFill>
                <a:latin typeface="Arial" charset="0"/>
                <a:ea typeface="MS PGothic" pitchFamily="34" charset="-128"/>
              </a:defRPr>
            </a:lvl4pPr>
            <a:lvl5pPr marL="2057199" indent="-228578">
              <a:defRPr sz="2400" i="1">
                <a:solidFill>
                  <a:schemeClr val="tx1"/>
                </a:solidFill>
                <a:latin typeface="Arial" charset="0"/>
                <a:ea typeface="MS PGothic" pitchFamily="34" charset="-128"/>
              </a:defRPr>
            </a:lvl5pPr>
            <a:lvl6pPr marL="2514354" indent="-228578" eaLnBrk="0" fontAlgn="base" hangingPunct="0">
              <a:spcBef>
                <a:spcPct val="0"/>
              </a:spcBef>
              <a:spcAft>
                <a:spcPct val="0"/>
              </a:spcAft>
              <a:defRPr sz="2400" i="1">
                <a:solidFill>
                  <a:schemeClr val="tx1"/>
                </a:solidFill>
                <a:latin typeface="Arial" charset="0"/>
                <a:ea typeface="MS PGothic" pitchFamily="34" charset="-128"/>
              </a:defRPr>
            </a:lvl6pPr>
            <a:lvl7pPr marL="2971509" indent="-228578" eaLnBrk="0" fontAlgn="base" hangingPunct="0">
              <a:spcBef>
                <a:spcPct val="0"/>
              </a:spcBef>
              <a:spcAft>
                <a:spcPct val="0"/>
              </a:spcAft>
              <a:defRPr sz="2400" i="1">
                <a:solidFill>
                  <a:schemeClr val="tx1"/>
                </a:solidFill>
                <a:latin typeface="Arial" charset="0"/>
                <a:ea typeface="MS PGothic" pitchFamily="34" charset="-128"/>
              </a:defRPr>
            </a:lvl7pPr>
            <a:lvl8pPr marL="3428664" indent="-228578" eaLnBrk="0" fontAlgn="base" hangingPunct="0">
              <a:spcBef>
                <a:spcPct val="0"/>
              </a:spcBef>
              <a:spcAft>
                <a:spcPct val="0"/>
              </a:spcAft>
              <a:defRPr sz="2400" i="1">
                <a:solidFill>
                  <a:schemeClr val="tx1"/>
                </a:solidFill>
                <a:latin typeface="Arial" charset="0"/>
                <a:ea typeface="MS PGothic" pitchFamily="34" charset="-128"/>
              </a:defRPr>
            </a:lvl8pPr>
            <a:lvl9pPr marL="3885819" indent="-228578" eaLnBrk="0" fontAlgn="base" hangingPunct="0">
              <a:spcBef>
                <a:spcPct val="0"/>
              </a:spcBef>
              <a:spcAft>
                <a:spcPct val="0"/>
              </a:spcAft>
              <a:defRPr sz="2400" i="1">
                <a:solidFill>
                  <a:schemeClr val="tx1"/>
                </a:solidFill>
                <a:latin typeface="Arial" charset="0"/>
                <a:ea typeface="MS PGothic" pitchFamily="34" charset="-128"/>
              </a:defRPr>
            </a:lvl9pPr>
          </a:lstStyle>
          <a:p>
            <a:fld id="{B097167D-A045-425D-A073-1FAAF533467B}" type="slidenum">
              <a:rPr lang="de-DE" sz="1200"/>
              <a:pPr/>
              <a:t>58</a:t>
            </a:fld>
            <a:endParaRPr lang="de-DE" sz="1200"/>
          </a:p>
        </p:txBody>
      </p:sp>
    </p:spTree>
    <p:extLst>
      <p:ext uri="{BB962C8B-B14F-4D97-AF65-F5344CB8AC3E}">
        <p14:creationId xmlns:p14="http://schemas.microsoft.com/office/powerpoint/2010/main" val="1617566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70</a:t>
            </a:fld>
            <a:endParaRPr lang="en-GB"/>
          </a:p>
        </p:txBody>
      </p:sp>
    </p:spTree>
    <p:extLst>
      <p:ext uri="{BB962C8B-B14F-4D97-AF65-F5344CB8AC3E}">
        <p14:creationId xmlns:p14="http://schemas.microsoft.com/office/powerpoint/2010/main" val="4070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9</a:t>
            </a:fld>
            <a:endParaRPr lang="de-DE"/>
          </a:p>
        </p:txBody>
      </p:sp>
    </p:spTree>
    <p:extLst>
      <p:ext uri="{BB962C8B-B14F-4D97-AF65-F5344CB8AC3E}">
        <p14:creationId xmlns:p14="http://schemas.microsoft.com/office/powerpoint/2010/main" val="173933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10</a:t>
            </a:fld>
            <a:endParaRPr lang="de-DE"/>
          </a:p>
        </p:txBody>
      </p:sp>
    </p:spTree>
    <p:extLst>
      <p:ext uri="{BB962C8B-B14F-4D97-AF65-F5344CB8AC3E}">
        <p14:creationId xmlns:p14="http://schemas.microsoft.com/office/powerpoint/2010/main" val="3404164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11</a:t>
            </a:fld>
            <a:endParaRPr lang="de-DE"/>
          </a:p>
        </p:txBody>
      </p:sp>
    </p:spTree>
    <p:extLst>
      <p:ext uri="{BB962C8B-B14F-4D97-AF65-F5344CB8AC3E}">
        <p14:creationId xmlns:p14="http://schemas.microsoft.com/office/powerpoint/2010/main" val="3189796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Forward sampling = sampling from an empty network</a:t>
            </a:r>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88944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15</a:t>
            </a:fld>
            <a:endParaRPr lang="de-DE"/>
          </a:p>
        </p:txBody>
      </p:sp>
    </p:spTree>
    <p:extLst>
      <p:ext uri="{BB962C8B-B14F-4D97-AF65-F5344CB8AC3E}">
        <p14:creationId xmlns:p14="http://schemas.microsoft.com/office/powerpoint/2010/main" val="347522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1652814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20</a:t>
            </a:fld>
            <a:endParaRPr lang="de-DE"/>
          </a:p>
        </p:txBody>
      </p:sp>
    </p:spTree>
    <p:extLst>
      <p:ext uri="{BB962C8B-B14F-4D97-AF65-F5344CB8AC3E}">
        <p14:creationId xmlns:p14="http://schemas.microsoft.com/office/powerpoint/2010/main" val="1269031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Logo">
            <a:extLst>
              <a:ext uri="{FF2B5EF4-FFF2-40B4-BE49-F238E27FC236}">
                <a16:creationId xmlns:a16="http://schemas.microsoft.com/office/drawing/2014/main" id="{179B03B2-EBED-5847-BE81-4E66985BD731}"/>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33" name="Linie">
            <a:extLst>
              <a:ext uri="{FF2B5EF4-FFF2-40B4-BE49-F238E27FC236}">
                <a16:creationId xmlns:a16="http://schemas.microsoft.com/office/drawing/2014/main" id="{8ACF9709-FDEF-994C-B10A-21B8BF8EFD73}"/>
              </a:ext>
            </a:extLst>
          </p:cNvPr>
          <p:cNvSpPr/>
          <p:nvPr/>
        </p:nvSpPr>
        <p:spPr>
          <a:xfrm>
            <a:off x="0" y="5642640"/>
            <a:ext cx="12191301"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p:nvGrpSpPr>
        <p:grpSpPr bwMode="auto">
          <a:xfrm>
            <a:off x="8687276" y="1035715"/>
            <a:ext cx="3504724"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9" name="Glocken innen">
              <a:extLst>
                <a:ext uri="{FF2B5EF4-FFF2-40B4-BE49-F238E27FC236}">
                  <a16:creationId xmlns:a16="http://schemas.microsoft.com/office/drawing/2014/main" id="{C8B100EB-0FE2-5448-BA66-AA7E5BDD4A1B}"/>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0" name="Türmchen">
              <a:extLst>
                <a:ext uri="{FF2B5EF4-FFF2-40B4-BE49-F238E27FC236}">
                  <a16:creationId xmlns:a16="http://schemas.microsoft.com/office/drawing/2014/main" id="{EF9E2494-27ED-FD47-AA47-B55DC5A6596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1" name="Linien">
              <a:extLst>
                <a:ext uri="{FF2B5EF4-FFF2-40B4-BE49-F238E27FC236}">
                  <a16:creationId xmlns:a16="http://schemas.microsoft.com/office/drawing/2014/main" id="{275F8786-5C13-354C-B4A7-47655C5ED385}"/>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grpSp>
        <p:nvGrpSpPr>
          <p:cNvPr id="73" name="Regieanweisungen">
            <a:extLst>
              <a:ext uri="{FF2B5EF4-FFF2-40B4-BE49-F238E27FC236}">
                <a16:creationId xmlns:a16="http://schemas.microsoft.com/office/drawing/2014/main" id="{3A23A438-E371-914B-A807-0E0A5D9BA265}"/>
              </a:ext>
            </a:extLst>
          </p:cNvPr>
          <p:cNvGrpSpPr/>
          <p:nvPr/>
        </p:nvGrpSpPr>
        <p:grpSpPr>
          <a:xfrm>
            <a:off x="-467513" y="-468000"/>
            <a:ext cx="13126327"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livng.knowledge">
            <a:extLst>
              <a:ext uri="{FF2B5EF4-FFF2-40B4-BE49-F238E27FC236}">
                <a16:creationId xmlns:a16="http://schemas.microsoft.com/office/drawing/2014/main" id="{B047EBDB-25E0-3349-8C4B-88673F3FCFC2}"/>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1247047341"/>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Approximate Inference</a:t>
            </a:r>
            <a:endParaRPr lang="en-US"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248699831"/>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Approximate Inference</a:t>
            </a:r>
            <a:endParaRPr lang="en-US"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231299937"/>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Tree>
    <p:extLst>
      <p:ext uri="{BB962C8B-B14F-4D97-AF65-F5344CB8AC3E}">
        <p14:creationId xmlns:p14="http://schemas.microsoft.com/office/powerpoint/2010/main" val="2011654115"/>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412" y="1019190"/>
            <a:ext cx="5494742"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625" y="2369580"/>
            <a:ext cx="5494742"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3152" y="1512000"/>
            <a:ext cx="5518523" cy="3028680"/>
          </a:xfrm>
          <a:solidFill>
            <a:schemeClr val="tx1">
              <a:lumMod val="20000"/>
              <a:lumOff val="80000"/>
            </a:schemeClr>
          </a:solidFill>
        </p:spPr>
        <p:txBody>
          <a:bodyPr anchor="ctr" anchorCtr="0"/>
          <a:lstStyle>
            <a:lvl1pPr algn="ctr">
              <a:spcBef>
                <a:spcPts val="0"/>
              </a:spcBef>
              <a:defRPr sz="1199"/>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3152" y="4680002"/>
            <a:ext cx="5518726" cy="1063575"/>
          </a:xfrm>
        </p:spPr>
        <p:txBody>
          <a:bodyPr vert="horz"/>
          <a:lstStyle>
            <a:lvl1pPr marL="0" indent="0">
              <a:lnSpc>
                <a:spcPct val="112000"/>
              </a:lnSpc>
              <a:spcBef>
                <a:spcPts val="0"/>
              </a:spcBef>
              <a:buFont typeface="Arial" panose="020B0604020202020204" pitchFamily="34" charset="0"/>
              <a:buNone/>
              <a:defRPr sz="1399" b="0" i="0">
                <a:latin typeface="Calibri" panose="020F0502020204030204" pitchFamily="34" charset="0"/>
                <a:cs typeface="Calibri" panose="020F0502020204030204" pitchFamily="34" charset="0"/>
              </a:defRPr>
            </a:lvl1pPr>
            <a:lvl2pPr marL="0" indent="0">
              <a:lnSpc>
                <a:spcPct val="112000"/>
              </a:lnSpc>
              <a:spcBef>
                <a:spcPts val="0"/>
              </a:spcBef>
              <a:buNone/>
              <a:defRPr sz="1199" b="0" i="0">
                <a:latin typeface="+mn-lt"/>
              </a:defRPr>
            </a:lvl2pPr>
            <a:lvl3pPr marL="0" indent="0">
              <a:lnSpc>
                <a:spcPct val="112000"/>
              </a:lnSpc>
              <a:spcBef>
                <a:spcPts val="0"/>
              </a:spcBef>
              <a:buNone/>
              <a:defRPr sz="1199" b="0" i="0">
                <a:latin typeface="+mn-lt"/>
              </a:defRPr>
            </a:lvl3pPr>
            <a:lvl4pPr marL="0" indent="0">
              <a:lnSpc>
                <a:spcPct val="112000"/>
              </a:lnSpc>
              <a:spcBef>
                <a:spcPts val="0"/>
              </a:spcBef>
              <a:buNone/>
              <a:defRPr sz="1199" b="0" i="0">
                <a:latin typeface="+mn-lt"/>
              </a:defRPr>
            </a:lvl4pPr>
            <a:lvl5pPr marL="0" indent="0">
              <a:lnSpc>
                <a:spcPct val="112000"/>
              </a:lnSpc>
              <a:spcBef>
                <a:spcPts val="0"/>
              </a:spcBef>
              <a:buNone/>
              <a:defRPr sz="1199" b="0" i="0">
                <a:latin typeface="+mn-lt"/>
              </a:defRPr>
            </a:lvl5pPr>
            <a:lvl6pPr marL="0" indent="0">
              <a:lnSpc>
                <a:spcPct val="112000"/>
              </a:lnSpc>
              <a:spcBef>
                <a:spcPts val="0"/>
              </a:spcBef>
              <a:buNone/>
              <a:defRPr sz="1199" b="0" i="0">
                <a:latin typeface="+mn-lt"/>
              </a:defRPr>
            </a:lvl6pPr>
            <a:lvl7pPr marL="0" indent="0">
              <a:lnSpc>
                <a:spcPct val="112000"/>
              </a:lnSpc>
              <a:spcBef>
                <a:spcPts val="0"/>
              </a:spcBef>
              <a:buNone/>
              <a:defRPr sz="1199" b="0" i="0">
                <a:latin typeface="+mn-lt"/>
              </a:defRPr>
            </a:lvl7pPr>
            <a:lvl8pPr marL="0" indent="0">
              <a:lnSpc>
                <a:spcPct val="112000"/>
              </a:lnSpc>
              <a:spcBef>
                <a:spcPts val="0"/>
              </a:spcBef>
              <a:buNone/>
              <a:defRPr sz="1199" b="0" i="0">
                <a:latin typeface="+mn-lt"/>
              </a:defRPr>
            </a:lvl8pPr>
            <a:lvl9pPr marL="0" indent="0">
              <a:lnSpc>
                <a:spcPct val="112000"/>
              </a:lnSpc>
              <a:spcBef>
                <a:spcPts val="0"/>
              </a:spcBef>
              <a:buNone/>
              <a:defRPr sz="1199"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Approximate Inference</a:t>
            </a:r>
            <a:endParaRPr lang="en-US"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6" name="Linie">
            <a:extLst>
              <a:ext uri="{FF2B5EF4-FFF2-40B4-BE49-F238E27FC236}">
                <a16:creationId xmlns:a16="http://schemas.microsoft.com/office/drawing/2014/main" id="{139920B9-F07E-8246-B59F-A38AA9EC7E8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178936070"/>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3618">
          <p15:clr>
            <a:srgbClr val="FBAE40"/>
          </p15:clr>
        </p15:guide>
        <p15:guide id="7" orient="horz" pos="851">
          <p15:clr>
            <a:srgbClr val="FBAE40"/>
          </p15:clr>
        </p15:guide>
        <p15:guide id="8" orient="horz" pos="1781">
          <p15:clr>
            <a:srgbClr val="FBAE40"/>
          </p15:clr>
        </p15:guide>
        <p15:guide id="9" pos="227">
          <p15:clr>
            <a:srgbClr val="FBAE40"/>
          </p15:clr>
        </p15:guide>
        <p15:guide id="10" pos="7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340769"/>
            <a:ext cx="10363200" cy="2169195"/>
          </a:xfrm>
        </p:spPr>
        <p:txBody>
          <a:bodyPr anchor="b"/>
          <a:lstStyle>
            <a:lvl1pPr algn="ctr">
              <a:defRPr sz="5994"/>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272203"/>
          </a:xfrm>
          <a:solidFill>
            <a:schemeClr val="bg2"/>
          </a:solidFill>
        </p:spPr>
        <p:txBody>
          <a:bodyPr anchor="ctr" anchorCtr="0">
            <a:normAutofit/>
          </a:bodyPr>
          <a:lstStyle>
            <a:lvl1pPr marL="0" indent="0" algn="ctr">
              <a:buNone/>
              <a:defRPr sz="3197">
                <a:solidFill>
                  <a:schemeClr val="bg1"/>
                </a:solidFill>
              </a:defRPr>
            </a:lvl1pPr>
            <a:lvl2pPr marL="456743" indent="0" algn="ctr">
              <a:buNone/>
              <a:defRPr sz="1998"/>
            </a:lvl2pPr>
            <a:lvl3pPr marL="913486" indent="0" algn="ctr">
              <a:buNone/>
              <a:defRPr sz="1798"/>
            </a:lvl3pPr>
            <a:lvl4pPr marL="1370228" indent="0" algn="ctr">
              <a:buNone/>
              <a:defRPr sz="1598"/>
            </a:lvl4pPr>
            <a:lvl5pPr marL="1826971" indent="0" algn="ctr">
              <a:buNone/>
              <a:defRPr sz="1598"/>
            </a:lvl5pPr>
            <a:lvl6pPr marL="2283714" indent="0" algn="ctr">
              <a:buNone/>
              <a:defRPr sz="1598"/>
            </a:lvl6pPr>
            <a:lvl7pPr marL="2740457" indent="0" algn="ctr">
              <a:buNone/>
              <a:defRPr sz="1598"/>
            </a:lvl7pPr>
            <a:lvl8pPr marL="3197200" indent="0" algn="ctr">
              <a:buNone/>
              <a:defRPr sz="1598"/>
            </a:lvl8pPr>
            <a:lvl9pPr marL="3653942" indent="0" algn="ctr">
              <a:buNone/>
              <a:defRPr sz="1598"/>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524001" y="4874243"/>
            <a:ext cx="9144000" cy="658813"/>
          </a:xfrm>
        </p:spPr>
        <p:txBody>
          <a:bodyPr anchor="ctr" anchorCtr="0">
            <a:normAutofit/>
          </a:bodyPr>
          <a:lstStyle>
            <a:lvl1pPr marL="0" indent="0" algn="ctr">
              <a:buNone/>
              <a:defRPr sz="2398"/>
            </a:lvl1pPr>
            <a:lvl2pPr marL="456743" indent="0">
              <a:buNone/>
              <a:defRPr/>
            </a:lvl2pPr>
          </a:lstStyle>
          <a:p>
            <a:pPr lvl="0"/>
            <a:r>
              <a:rPr lang="en-US"/>
              <a:t>Edit Master text styles</a:t>
            </a:r>
          </a:p>
        </p:txBody>
      </p:sp>
    </p:spTree>
    <p:extLst>
      <p:ext uri="{BB962C8B-B14F-4D97-AF65-F5344CB8AC3E}">
        <p14:creationId xmlns:p14="http://schemas.microsoft.com/office/powerpoint/2010/main" val="673277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625" y="1709741"/>
            <a:ext cx="10987826" cy="2852737"/>
          </a:xfrm>
        </p:spPr>
        <p:txBody>
          <a:bodyPr anchor="b"/>
          <a:lstStyle>
            <a:lvl1pPr>
              <a:defRPr sz="5994"/>
            </a:lvl1pPr>
          </a:lstStyle>
          <a:p>
            <a:r>
              <a:rPr lang="en-US"/>
              <a:t>Click to edit Master title style</a:t>
            </a:r>
            <a:endParaRPr lang="en-US" dirty="0"/>
          </a:p>
        </p:txBody>
      </p:sp>
      <p:sp>
        <p:nvSpPr>
          <p:cNvPr id="3" name="Text Placeholder 2"/>
          <p:cNvSpPr>
            <a:spLocks noGrp="1"/>
          </p:cNvSpPr>
          <p:nvPr>
            <p:ph type="body" idx="1"/>
          </p:nvPr>
        </p:nvSpPr>
        <p:spPr>
          <a:xfrm>
            <a:off x="359625" y="4589466"/>
            <a:ext cx="10987826" cy="1316447"/>
          </a:xfrm>
        </p:spPr>
        <p:txBody>
          <a:bodyPr/>
          <a:lstStyle>
            <a:lvl1pPr marL="0" indent="0">
              <a:buNone/>
              <a:defRPr sz="2398">
                <a:solidFill>
                  <a:schemeClr val="tx1"/>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US"/>
              <a:t>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Approximate Inference</a:t>
            </a:r>
            <a:endParaRPr lang="en-US" dirty="0"/>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2" name="Linie">
            <a:extLst>
              <a:ext uri="{FF2B5EF4-FFF2-40B4-BE49-F238E27FC236}">
                <a16:creationId xmlns:a16="http://schemas.microsoft.com/office/drawing/2014/main" id="{D8637B26-F5B6-5C41-822F-05994CF18C64}"/>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79843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0" name="Logo">
            <a:extLst>
              <a:ext uri="{FF2B5EF4-FFF2-40B4-BE49-F238E27FC236}">
                <a16:creationId xmlns:a16="http://schemas.microsoft.com/office/drawing/2014/main" id="{D233BC18-2C2C-5943-9575-56EEFC9959B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6BB22276-F35F-A440-A378-D70B6EA72F85}"/>
              </a:ext>
            </a:extLst>
          </p:cNvPr>
          <p:cNvPicPr>
            <a:picLocks noChangeAspect="1"/>
          </p:cNvPicPr>
          <p:nvPr/>
        </p:nvPicPr>
        <p:blipFill>
          <a:blip r:embed="rId2"/>
          <a:stretch>
            <a:fillRect/>
          </a:stretch>
        </p:blipFill>
        <p:spPr>
          <a:xfrm>
            <a:off x="9624209" y="304199"/>
            <a:ext cx="2089425" cy="1045801"/>
          </a:xfrm>
          <a:prstGeom prst="rect">
            <a:avLst/>
          </a:prstGeom>
        </p:spPr>
      </p:pic>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2189507412"/>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15" name="Türmchen"/>
          <p:cNvGrpSpPr>
            <a:grpSpLocks noChangeAspect="1"/>
          </p:cNvGrpSpPr>
          <p:nvPr/>
        </p:nvGrpSpPr>
        <p:grpSpPr bwMode="auto">
          <a:xfrm>
            <a:off x="7513324" y="1035716"/>
            <a:ext cx="4677833"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2" name="Titel 1"/>
          <p:cNvSpPr>
            <a:spLocks noGrp="1"/>
          </p:cNvSpPr>
          <p:nvPr>
            <p:ph type="ctrTitle" hasCustomPrompt="1"/>
          </p:nvPr>
        </p:nvSpPr>
        <p:spPr>
          <a:xfrm>
            <a:off x="480000" y="1962150"/>
            <a:ext cx="8544000" cy="1276350"/>
          </a:xfrm>
        </p:spPr>
        <p:txBody>
          <a:bodyPr anchor="t"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000"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5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7" name="Linie">
            <a:extLst>
              <a:ext uri="{FF2B5EF4-FFF2-40B4-BE49-F238E27FC236}">
                <a16:creationId xmlns:a16="http://schemas.microsoft.com/office/drawing/2014/main" id="{004499F2-1FF9-CC44-99DB-D9FE23B62C2B}"/>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49" name="Logo">
            <a:extLst>
              <a:ext uri="{FF2B5EF4-FFF2-40B4-BE49-F238E27FC236}">
                <a16:creationId xmlns:a16="http://schemas.microsoft.com/office/drawing/2014/main" id="{CD0DA697-2C40-B34B-863E-4D020E1380AA}"/>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p:nvGrpSpPr>
        <p:grpSpPr bwMode="auto">
          <a:xfrm>
            <a:off x="8687276" y="1035715"/>
            <a:ext cx="3504724"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3" name="Glocken innen">
              <a:extLst>
                <a:ext uri="{FF2B5EF4-FFF2-40B4-BE49-F238E27FC236}">
                  <a16:creationId xmlns:a16="http://schemas.microsoft.com/office/drawing/2014/main" id="{F9788BDF-D72D-4942-828D-954B33880A37}"/>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5" name="Türmchen">
              <a:extLst>
                <a:ext uri="{FF2B5EF4-FFF2-40B4-BE49-F238E27FC236}">
                  <a16:creationId xmlns:a16="http://schemas.microsoft.com/office/drawing/2014/main" id="{1663F8F8-D044-1F4B-978F-47C077DB994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6" name="Linien">
              <a:extLst>
                <a:ext uri="{FF2B5EF4-FFF2-40B4-BE49-F238E27FC236}">
                  <a16:creationId xmlns:a16="http://schemas.microsoft.com/office/drawing/2014/main" id="{B0D2A84D-FA8B-8243-AFF2-1AA693CB60D8}"/>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60" name="Titel 1">
            <a:extLst>
              <a:ext uri="{FF2B5EF4-FFF2-40B4-BE49-F238E27FC236}">
                <a16:creationId xmlns:a16="http://schemas.microsoft.com/office/drawing/2014/main" id="{F6CCE017-8073-FA4E-BA50-DC2F3CC044E3}"/>
              </a:ext>
            </a:extLst>
          </p:cNvPr>
          <p:cNvSpPr txBox="1">
            <a:spLocks/>
          </p:cNvSpPr>
          <p:nvPr/>
        </p:nvSpPr>
        <p:spPr>
          <a:xfrm>
            <a:off x="359625" y="2114550"/>
            <a:ext cx="85440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p:nvSpPr>
        <p:spPr>
          <a:xfrm>
            <a:off x="359625" y="3390901"/>
            <a:ext cx="85440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br>
              <a:rPr lang="en-GB" sz="1798"/>
            </a:br>
            <a:r>
              <a:rPr lang="en-GB" sz="1798"/>
              <a:t>Name: der Referentin / des Referenten</a:t>
            </a:r>
            <a:endParaRPr lang="en-GB" sz="1798" dirty="0"/>
          </a:p>
        </p:txBody>
      </p:sp>
      <p:grpSp>
        <p:nvGrpSpPr>
          <p:cNvPr id="62" name="Regieanweisungen">
            <a:extLst>
              <a:ext uri="{FF2B5EF4-FFF2-40B4-BE49-F238E27FC236}">
                <a16:creationId xmlns:a16="http://schemas.microsoft.com/office/drawing/2014/main" id="{C368D8F1-E7A9-554E-9B0E-05F32F9FAD2A}"/>
              </a:ext>
            </a:extLst>
          </p:cNvPr>
          <p:cNvGrpSpPr/>
          <p:nvPr/>
        </p:nvGrpSpPr>
        <p:grpSpPr>
          <a:xfrm>
            <a:off x="-467513" y="-468000"/>
            <a:ext cx="13126327"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livng.knowledge">
            <a:extLst>
              <a:ext uri="{FF2B5EF4-FFF2-40B4-BE49-F238E27FC236}">
                <a16:creationId xmlns:a16="http://schemas.microsoft.com/office/drawing/2014/main" id="{47F7FB0D-7814-7142-AFBE-7A75ED0F0127}"/>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623486665"/>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8D8D12B4-6FC9-5049-B450-BF9A432CF1A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Ecke">
            <a:extLst>
              <a:ext uri="{FF2B5EF4-FFF2-40B4-BE49-F238E27FC236}">
                <a16:creationId xmlns:a16="http://schemas.microsoft.com/office/drawing/2014/main" id="{2BEE4D5A-671F-3C48-A20E-B0FDA728E146}"/>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A73BFE46-D9BD-9442-A29C-F345929E0AD6}"/>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53D18515-2728-DF4D-BD30-577CE284C0FB}"/>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2902654978"/>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solidFill>
                  <a:schemeClr val="bg1"/>
                </a:solidFill>
              </a:defRPr>
            </a:lvl1pPr>
            <a:lvl2pPr marL="0" indent="0" algn="r">
              <a:lnSpc>
                <a:spcPct val="100000"/>
              </a:lnSpc>
              <a:spcBef>
                <a:spcPts val="0"/>
              </a:spcBef>
              <a:buNone/>
              <a:defRPr sz="1399" b="0">
                <a:solidFill>
                  <a:schemeClr val="bg1"/>
                </a:solidFill>
              </a:defRPr>
            </a:lvl2pPr>
            <a:lvl3pPr marL="0" indent="0" algn="r">
              <a:lnSpc>
                <a:spcPct val="100000"/>
              </a:lnSpc>
              <a:spcBef>
                <a:spcPts val="0"/>
              </a:spcBef>
              <a:buNone/>
              <a:defRPr sz="1399" b="0">
                <a:solidFill>
                  <a:schemeClr val="bg1"/>
                </a:solidFill>
              </a:defRPr>
            </a:lvl3pPr>
            <a:lvl4pPr marL="0" indent="0" algn="r">
              <a:lnSpc>
                <a:spcPct val="100000"/>
              </a:lnSpc>
              <a:spcBef>
                <a:spcPts val="0"/>
              </a:spcBef>
              <a:buNone/>
              <a:defRPr sz="1399" b="0">
                <a:solidFill>
                  <a:schemeClr val="bg1"/>
                </a:solidFill>
              </a:defRPr>
            </a:lvl4pPr>
            <a:lvl5pPr marL="0" indent="0" algn="r">
              <a:lnSpc>
                <a:spcPct val="100000"/>
              </a:lnSpc>
              <a:spcBef>
                <a:spcPts val="0"/>
              </a:spcBef>
              <a:buNone/>
              <a:defRPr sz="1399" b="0">
                <a:solidFill>
                  <a:schemeClr val="bg1"/>
                </a:solidFill>
              </a:defRPr>
            </a:lvl5pPr>
            <a:lvl6pPr marL="0" indent="0" algn="r">
              <a:lnSpc>
                <a:spcPct val="100000"/>
              </a:lnSpc>
              <a:spcBef>
                <a:spcPts val="0"/>
              </a:spcBef>
              <a:buNone/>
              <a:defRPr sz="1399" b="0">
                <a:solidFill>
                  <a:schemeClr val="bg1"/>
                </a:solidFill>
              </a:defRPr>
            </a:lvl6pPr>
            <a:lvl7pPr marL="0" indent="0" algn="r">
              <a:lnSpc>
                <a:spcPct val="100000"/>
              </a:lnSpc>
              <a:spcBef>
                <a:spcPts val="0"/>
              </a:spcBef>
              <a:buNone/>
              <a:defRPr sz="1399" b="0">
                <a:solidFill>
                  <a:schemeClr val="bg1"/>
                </a:solidFill>
              </a:defRPr>
            </a:lvl7pPr>
            <a:lvl8pPr marL="0" indent="0" algn="r">
              <a:lnSpc>
                <a:spcPct val="100000"/>
              </a:lnSpc>
              <a:spcBef>
                <a:spcPts val="0"/>
              </a:spcBef>
              <a:buNone/>
              <a:defRPr sz="1399" b="0">
                <a:solidFill>
                  <a:schemeClr val="bg1"/>
                </a:solidFill>
              </a:defRPr>
            </a:lvl8pPr>
            <a:lvl9pPr marL="0" indent="0" algn="r">
              <a:lnSpc>
                <a:spcPct val="100000"/>
              </a:lnSpc>
              <a:spcBef>
                <a:spcPts val="0"/>
              </a:spcBef>
              <a:buNone/>
              <a:defRPr sz="1399"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4672C089-FB2C-964E-9999-280614770045}"/>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Ecke">
            <a:extLst>
              <a:ext uri="{FF2B5EF4-FFF2-40B4-BE49-F238E27FC236}">
                <a16:creationId xmlns:a16="http://schemas.microsoft.com/office/drawing/2014/main" id="{19C02532-AA4A-C045-8A7C-C8E7BBDB0760}"/>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9CCCD4BC-B124-AF4B-8AC8-DC208DA27FCC}"/>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B7AED09D-D872-F34F-B764-A4039FDCE915}"/>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704646383"/>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2"/>
            <a:ext cx="12192000" cy="5669999"/>
          </a:xfrm>
          <a:prstGeom prst="rect">
            <a:avLst/>
          </a:prstGeom>
        </p:spPr>
      </p:pic>
      <p:sp>
        <p:nvSpPr>
          <p:cNvPr id="2" name="Titel 1"/>
          <p:cNvSpPr>
            <a:spLocks noGrp="1"/>
          </p:cNvSpPr>
          <p:nvPr>
            <p:ph type="ctrTitle" hasCustomPrompt="1"/>
          </p:nvPr>
        </p:nvSpPr>
        <p:spPr>
          <a:xfrm>
            <a:off x="480001" y="1962075"/>
            <a:ext cx="5036816"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596"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000" y="3590925"/>
            <a:ext cx="2688000" cy="18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598" b="0">
                <a:solidFill>
                  <a:schemeClr val="bg1"/>
                </a:solidFill>
              </a:defRPr>
            </a:lvl2pPr>
            <a:lvl3pPr marL="0" indent="0" algn="l">
              <a:lnSpc>
                <a:spcPct val="100000"/>
              </a:lnSpc>
              <a:spcBef>
                <a:spcPts val="0"/>
              </a:spcBef>
              <a:buFont typeface="Arial" panose="020B0604020202020204" pitchFamily="34" charset="0"/>
              <a:buNone/>
              <a:defRPr sz="1598" b="0">
                <a:solidFill>
                  <a:schemeClr val="bg1"/>
                </a:solidFill>
              </a:defRPr>
            </a:lvl3pPr>
            <a:lvl4pPr marL="0" indent="0" algn="l">
              <a:lnSpc>
                <a:spcPct val="100000"/>
              </a:lnSpc>
              <a:spcBef>
                <a:spcPts val="0"/>
              </a:spcBef>
              <a:buFont typeface="Arial" panose="020B0604020202020204" pitchFamily="34" charset="0"/>
              <a:buNone/>
              <a:defRPr sz="1598" b="0">
                <a:solidFill>
                  <a:schemeClr val="bg1"/>
                </a:solidFill>
              </a:defRPr>
            </a:lvl4pPr>
            <a:lvl5pPr marL="0" indent="0" algn="l">
              <a:lnSpc>
                <a:spcPct val="100000"/>
              </a:lnSpc>
              <a:spcBef>
                <a:spcPts val="0"/>
              </a:spcBef>
              <a:buFont typeface="Arial" panose="020B0604020202020204" pitchFamily="34" charset="0"/>
              <a:buNone/>
              <a:defRPr sz="1598" b="0">
                <a:solidFill>
                  <a:schemeClr val="bg1"/>
                </a:solidFill>
              </a:defRPr>
            </a:lvl5pPr>
            <a:lvl6pPr marL="0" indent="0" algn="l">
              <a:lnSpc>
                <a:spcPct val="100000"/>
              </a:lnSpc>
              <a:spcBef>
                <a:spcPts val="0"/>
              </a:spcBef>
              <a:buFont typeface="Arial" panose="020B0604020202020204" pitchFamily="34" charset="0"/>
              <a:buNone/>
              <a:defRPr sz="1598" b="0">
                <a:solidFill>
                  <a:schemeClr val="bg1"/>
                </a:solidFill>
              </a:defRPr>
            </a:lvl6pPr>
            <a:lvl7pPr marL="0" indent="0" algn="l">
              <a:lnSpc>
                <a:spcPct val="100000"/>
              </a:lnSpc>
              <a:spcBef>
                <a:spcPts val="0"/>
              </a:spcBef>
              <a:buFont typeface="Arial" panose="020B0604020202020204" pitchFamily="34" charset="0"/>
              <a:buNone/>
              <a:defRPr sz="1598" b="0">
                <a:solidFill>
                  <a:schemeClr val="bg1"/>
                </a:solidFill>
              </a:defRPr>
            </a:lvl7pPr>
            <a:lvl8pPr marL="0" indent="0" algn="l">
              <a:lnSpc>
                <a:spcPct val="100000"/>
              </a:lnSpc>
              <a:spcBef>
                <a:spcPts val="0"/>
              </a:spcBef>
              <a:buFont typeface="Arial" panose="020B0604020202020204" pitchFamily="34" charset="0"/>
              <a:buNone/>
              <a:defRPr sz="1598" b="0">
                <a:solidFill>
                  <a:schemeClr val="bg1"/>
                </a:solidFill>
              </a:defRPr>
            </a:lvl8pPr>
            <a:lvl9pPr marL="0" indent="0" algn="l">
              <a:lnSpc>
                <a:spcPct val="100000"/>
              </a:lnSpc>
              <a:spcBef>
                <a:spcPts val="0"/>
              </a:spcBef>
              <a:buFont typeface="Arial" panose="020B0604020202020204" pitchFamily="34" charset="0"/>
              <a:buNone/>
              <a:defRPr sz="1598"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6" name="Vertikaler Textplatzhalter 2"/>
          <p:cNvSpPr>
            <a:spLocks noGrp="1"/>
          </p:cNvSpPr>
          <p:nvPr>
            <p:ph type="body" orient="vert" idx="17" hasCustomPrompt="1"/>
          </p:nvPr>
        </p:nvSpPr>
        <p:spPr>
          <a:xfrm>
            <a:off x="478368" y="2484439"/>
            <a:ext cx="4251137" cy="498598"/>
          </a:xfrm>
          <a:solidFill>
            <a:schemeClr val="bg2"/>
          </a:solidFill>
        </p:spPr>
        <p:txBody>
          <a:bodyPr vert="horz" wrap="none" lIns="90000" rIns="90000" anchor="t" anchorCtr="0">
            <a:spAutoFit/>
          </a:bodyPr>
          <a:lstStyle>
            <a:lvl1pPr marL="0" indent="0">
              <a:lnSpc>
                <a:spcPct val="90000"/>
              </a:lnSpc>
              <a:spcBef>
                <a:spcPts val="0"/>
              </a:spcBef>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69229" y="6028843"/>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p:nvPicPr>
        <p:blipFill>
          <a:blip r:embed="rId3"/>
          <a:stretch>
            <a:fillRect/>
          </a:stretch>
        </p:blipFill>
        <p:spPr>
          <a:xfrm>
            <a:off x="0" y="7982"/>
            <a:ext cx="121920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28" name="Regieanweisungen">
            <a:extLst>
              <a:ext uri="{FF2B5EF4-FFF2-40B4-BE49-F238E27FC236}">
                <a16:creationId xmlns:a16="http://schemas.microsoft.com/office/drawing/2014/main" id="{712B8235-5A53-9945-8D5D-3510A4AA4400}"/>
              </a:ext>
            </a:extLst>
          </p:cNvPr>
          <p:cNvGrpSpPr/>
          <p:nvPr/>
        </p:nvGrpSpPr>
        <p:grpSpPr>
          <a:xfrm>
            <a:off x="-467513" y="-468000"/>
            <a:ext cx="13126327"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Logo">
            <a:extLst>
              <a:ext uri="{FF2B5EF4-FFF2-40B4-BE49-F238E27FC236}">
                <a16:creationId xmlns:a16="http://schemas.microsoft.com/office/drawing/2014/main" id="{5838021F-306A-1641-8435-E83EC810637D}"/>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58" name="Titel 1">
            <a:extLst>
              <a:ext uri="{FF2B5EF4-FFF2-40B4-BE49-F238E27FC236}">
                <a16:creationId xmlns:a16="http://schemas.microsoft.com/office/drawing/2014/main" id="{85805F51-5C97-E345-958F-2F1F3E4046D2}"/>
              </a:ext>
            </a:extLst>
          </p:cNvPr>
          <p:cNvSpPr txBox="1">
            <a:spLocks/>
          </p:cNvSpPr>
          <p:nvPr/>
        </p:nvSpPr>
        <p:spPr>
          <a:xfrm>
            <a:off x="359626" y="1962075"/>
            <a:ext cx="5036816" cy="498598"/>
          </a:xfrm>
          <a:prstGeom prst="rect">
            <a:avLst/>
          </a:prstGeom>
          <a:solidFill>
            <a:schemeClr val="bg2"/>
          </a:solidFill>
        </p:spPr>
        <p:txBody>
          <a:bodyPr vert="horz" wrap="none" lIns="89906" tIns="0" rIns="89906"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a:t>
            </a:r>
            <a:endParaRPr lang="de-DE" sz="3596" dirty="0"/>
          </a:p>
        </p:txBody>
      </p:sp>
      <p:sp>
        <p:nvSpPr>
          <p:cNvPr id="59" name="Untertitel 2">
            <a:extLst>
              <a:ext uri="{FF2B5EF4-FFF2-40B4-BE49-F238E27FC236}">
                <a16:creationId xmlns:a16="http://schemas.microsoft.com/office/drawing/2014/main" id="{21FA039B-FF8C-CC43-A7B1-3587AB2B0425}"/>
              </a:ext>
            </a:extLst>
          </p:cNvPr>
          <p:cNvSpPr txBox="1">
            <a:spLocks/>
          </p:cNvSpPr>
          <p:nvPr/>
        </p:nvSpPr>
        <p:spPr>
          <a:xfrm>
            <a:off x="359625" y="3590925"/>
            <a:ext cx="2013902"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p>
          <a:p>
            <a:r>
              <a:rPr lang="en-GB" sz="1798"/>
              <a:t>Name: der Referentin / des Referenten</a:t>
            </a:r>
            <a:endParaRPr lang="en-GB" sz="1798"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402" y="2484439"/>
            <a:ext cx="4089403" cy="498598"/>
          </a:xfrm>
          <a:solidFill>
            <a:schemeClr val="bg2"/>
          </a:solidFill>
        </p:spPr>
        <p:txBody>
          <a:bodyPr vert="horz" wrap="none" lIns="90000" rIns="90000" anchor="t" anchorCtr="0">
            <a:spAutoFit/>
          </a:bodyPr>
          <a:lstStyle>
            <a:lvl1pPr marL="0" indent="0">
              <a:lnSpc>
                <a:spcPct val="90000"/>
              </a:lnSpc>
              <a:spcBef>
                <a:spcPts val="0"/>
              </a:spcBef>
              <a:buNone/>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7" name="livng.knowledge">
            <a:extLst>
              <a:ext uri="{FF2B5EF4-FFF2-40B4-BE49-F238E27FC236}">
                <a16:creationId xmlns:a16="http://schemas.microsoft.com/office/drawing/2014/main" id="{066467CB-860E-B94F-9269-FA8017D3238F}"/>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513714545"/>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6" orient="horz" pos="1236">
          <p15:clr>
            <a:srgbClr val="FBAE40"/>
          </p15:clr>
        </p15:guide>
        <p15:guide id="7" orient="horz" pos="2262">
          <p15:clr>
            <a:srgbClr val="FBAE40"/>
          </p15:clr>
        </p15:guide>
        <p15:guide id="8" pos="227">
          <p15:clr>
            <a:srgbClr val="FBAE40"/>
          </p15:clr>
        </p15:guide>
        <p15:guide id="9" pos="7461">
          <p15:clr>
            <a:srgbClr val="FBAE40"/>
          </p15:clr>
        </p15:guide>
        <p15:guide id="10" orient="horz" pos="15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Approximate Inference</a:t>
            </a:r>
            <a:endParaRPr lang="en-US"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339886866"/>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59962" y="1666800"/>
            <a:ext cx="5452008"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2" y="1666800"/>
            <a:ext cx="5573833"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Approximate Inference</a:t>
            </a:r>
            <a:endParaRPr lang="en-US"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3" name="Linie">
            <a:extLst>
              <a:ext uri="{FF2B5EF4-FFF2-40B4-BE49-F238E27FC236}">
                <a16:creationId xmlns:a16="http://schemas.microsoft.com/office/drawing/2014/main" id="{B3105BE5-7E5E-0845-B3F4-48E9C5D4B19D}"/>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59089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Approximate Inference</a:t>
            </a:r>
            <a:endParaRPr lang="en-US"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338684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625" y="904869"/>
            <a:ext cx="1147205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625" y="1665065"/>
            <a:ext cx="1147205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p:nvGrpSpPr>
        <p:grpSpPr>
          <a:xfrm>
            <a:off x="-467513" y="-468000"/>
            <a:ext cx="13126327"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Approximate Inference</a:t>
            </a:r>
            <a:endParaRPr lang="en-US"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01" name="Logo">
            <a:extLst>
              <a:ext uri="{FF2B5EF4-FFF2-40B4-BE49-F238E27FC236}">
                <a16:creationId xmlns:a16="http://schemas.microsoft.com/office/drawing/2014/main" id="{03F2C863-AB4B-0042-B635-635A91C8D527}"/>
              </a:ext>
            </a:extLst>
          </p:cNvPr>
          <p:cNvSpPr>
            <a:spLocks noChangeAspect="1" noEditPoints="1"/>
          </p:cNvSpPr>
          <p:nvPr/>
        </p:nvSpPr>
        <p:spPr bwMode="auto">
          <a:xfrm>
            <a:off x="359625" y="304200"/>
            <a:ext cx="1438502"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02" name="Linie">
            <a:extLst>
              <a:ext uri="{FF2B5EF4-FFF2-40B4-BE49-F238E27FC236}">
                <a16:creationId xmlns:a16="http://schemas.microsoft.com/office/drawing/2014/main" id="{60B90A70-D8B1-A04E-AE50-1F02457FB929}"/>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7708415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hdr="0"/>
  <p:txStyles>
    <p:titleStyle>
      <a:lvl1pPr marL="0" indent="0" algn="l" defTabSz="913463" rtl="0" eaLnBrk="1" latinLnBrk="0" hangingPunct="1">
        <a:lnSpc>
          <a:spcPct val="100000"/>
        </a:lnSpc>
        <a:spcBef>
          <a:spcPts val="0"/>
        </a:spcBef>
        <a:buFont typeface="Arial" panose="020B0604020202020204" pitchFamily="34" charset="0"/>
        <a:buNone/>
        <a:defRPr sz="2797"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3463" rtl="0" eaLnBrk="1" latinLnBrk="0" hangingPunct="1">
        <a:defRPr sz="1798" kern="1200">
          <a:solidFill>
            <a:schemeClr val="tx1"/>
          </a:solidFill>
          <a:latin typeface="+mn-lt"/>
          <a:ea typeface="+mn-ea"/>
          <a:cs typeface="+mn-cs"/>
        </a:defRPr>
      </a:lvl1pPr>
      <a:lvl2pPr marL="456732" algn="l" defTabSz="913463" rtl="0" eaLnBrk="1" latinLnBrk="0" hangingPunct="1">
        <a:defRPr sz="1798" kern="1200">
          <a:solidFill>
            <a:schemeClr val="tx1"/>
          </a:solidFill>
          <a:latin typeface="+mn-lt"/>
          <a:ea typeface="+mn-ea"/>
          <a:cs typeface="+mn-cs"/>
        </a:defRPr>
      </a:lvl2pPr>
      <a:lvl3pPr marL="913463" algn="l" defTabSz="913463" rtl="0" eaLnBrk="1" latinLnBrk="0" hangingPunct="1">
        <a:defRPr sz="1798" kern="1200">
          <a:solidFill>
            <a:schemeClr val="tx1"/>
          </a:solidFill>
          <a:latin typeface="+mn-lt"/>
          <a:ea typeface="+mn-ea"/>
          <a:cs typeface="+mn-cs"/>
        </a:defRPr>
      </a:lvl3pPr>
      <a:lvl4pPr marL="1370194" algn="l" defTabSz="913463" rtl="0" eaLnBrk="1" latinLnBrk="0" hangingPunct="1">
        <a:defRPr sz="1798" kern="1200">
          <a:solidFill>
            <a:schemeClr val="tx1"/>
          </a:solidFill>
          <a:latin typeface="+mn-lt"/>
          <a:ea typeface="+mn-ea"/>
          <a:cs typeface="+mn-cs"/>
        </a:defRPr>
      </a:lvl4pPr>
      <a:lvl5pPr marL="1826925" algn="l" defTabSz="913463" rtl="0" eaLnBrk="1" latinLnBrk="0" hangingPunct="1">
        <a:defRPr sz="1798" kern="1200">
          <a:solidFill>
            <a:schemeClr val="tx1"/>
          </a:solidFill>
          <a:latin typeface="+mn-lt"/>
          <a:ea typeface="+mn-ea"/>
          <a:cs typeface="+mn-cs"/>
        </a:defRPr>
      </a:lvl5pPr>
      <a:lvl6pPr marL="2283657" algn="l" defTabSz="913463" rtl="0" eaLnBrk="1" latinLnBrk="0" hangingPunct="1">
        <a:defRPr sz="1798" kern="1200">
          <a:solidFill>
            <a:schemeClr val="tx1"/>
          </a:solidFill>
          <a:latin typeface="+mn-lt"/>
          <a:ea typeface="+mn-ea"/>
          <a:cs typeface="+mn-cs"/>
        </a:defRPr>
      </a:lvl6pPr>
      <a:lvl7pPr marL="2740388" algn="l" defTabSz="913463" rtl="0" eaLnBrk="1" latinLnBrk="0" hangingPunct="1">
        <a:defRPr sz="1798" kern="1200">
          <a:solidFill>
            <a:schemeClr val="tx1"/>
          </a:solidFill>
          <a:latin typeface="+mn-lt"/>
          <a:ea typeface="+mn-ea"/>
          <a:cs typeface="+mn-cs"/>
        </a:defRPr>
      </a:lvl7pPr>
      <a:lvl8pPr marL="3197120" algn="l" defTabSz="913463" rtl="0" eaLnBrk="1" latinLnBrk="0" hangingPunct="1">
        <a:defRPr sz="1798" kern="1200">
          <a:solidFill>
            <a:schemeClr val="tx1"/>
          </a:solidFill>
          <a:latin typeface="+mn-lt"/>
          <a:ea typeface="+mn-ea"/>
          <a:cs typeface="+mn-cs"/>
        </a:defRPr>
      </a:lvl8pPr>
      <a:lvl9pPr marL="3653851" algn="l" defTabSz="913463" rtl="0" eaLnBrk="1" latinLnBrk="0" hangingPunct="1">
        <a:defRPr sz="1798"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01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3.png"/><Relationship Id="rId10" Type="http://schemas.openxmlformats.org/officeDocument/2006/relationships/image" Target="../media/image12.png"/><Relationship Id="rId19" Type="http://schemas.openxmlformats.org/officeDocument/2006/relationships/image" Target="../media/image238.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2.png"/><Relationship Id="rId27"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3.png"/><Relationship Id="rId7" Type="http://schemas.openxmlformats.org/officeDocument/2006/relationships/image" Target="../media/image30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2.png"/><Relationship Id="rId5" Type="http://schemas.openxmlformats.org/officeDocument/2006/relationships/image" Target="../media/image1611.png"/><Relationship Id="rId15" Type="http://schemas.openxmlformats.org/officeDocument/2006/relationships/image" Target="../media/image690.png"/><Relationship Id="rId4" Type="http://schemas.openxmlformats.org/officeDocument/2006/relationships/image" Target="../media/image15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11.png"/><Relationship Id="rId3" Type="http://schemas.openxmlformats.org/officeDocument/2006/relationships/image" Target="../media/image1711.png"/><Relationship Id="rId7" Type="http://schemas.openxmlformats.org/officeDocument/2006/relationships/image" Target="../media/image15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914.png"/><Relationship Id="rId10" Type="http://schemas.openxmlformats.org/officeDocument/2006/relationships/image" Target="../media/image1311.png"/><Relationship Id="rId4" Type="http://schemas.openxmlformats.org/officeDocument/2006/relationships/image" Target="../media/image34.png"/><Relationship Id="rId9" Type="http://schemas.openxmlformats.org/officeDocument/2006/relationships/image" Target="../media/image1211.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7"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39.png"/><Relationship Id="rId5" Type="http://schemas.openxmlformats.org/officeDocument/2006/relationships/image" Target="../media/image910.png"/><Relationship Id="rId10" Type="http://schemas.openxmlformats.org/officeDocument/2006/relationships/image" Target="../media/image38.png"/><Relationship Id="rId4" Type="http://schemas.openxmlformats.org/officeDocument/2006/relationships/image" Target="../media/image810.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35.png"/><Relationship Id="rId7" Type="http://schemas.openxmlformats.org/officeDocument/2006/relationships/image" Target="../media/image26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914.png"/><Relationship Id="rId4" Type="http://schemas.openxmlformats.org/officeDocument/2006/relationships/image" Target="../media/image248.png"/></Relationships>
</file>

<file path=ppt/slides/_rels/slide15.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40.png"/><Relationship Id="rId7" Type="http://schemas.openxmlformats.org/officeDocument/2006/relationships/image" Target="../media/image26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8.png"/><Relationship Id="rId5" Type="http://schemas.openxmlformats.org/officeDocument/2006/relationships/image" Target="../media/image190.png"/><Relationship Id="rId4" Type="http://schemas.openxmlformats.org/officeDocument/2006/relationships/image" Target="../media/image914.png"/><Relationship Id="rId9" Type="http://schemas.openxmlformats.org/officeDocument/2006/relationships/image" Target="../media/image270.png"/></Relationships>
</file>

<file path=ppt/slides/_rels/slide16.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390.png"/><Relationship Id="rId7" Type="http://schemas.openxmlformats.org/officeDocument/2006/relationships/image" Target="../media/image46.png"/><Relationship Id="rId12" Type="http://schemas.openxmlformats.org/officeDocument/2006/relationships/image" Target="../media/image380.png"/><Relationship Id="rId2" Type="http://schemas.openxmlformats.org/officeDocument/2006/relationships/image" Target="../media/image33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70.png"/><Relationship Id="rId5" Type="http://schemas.openxmlformats.org/officeDocument/2006/relationships/image" Target="../media/image910.png"/><Relationship Id="rId10" Type="http://schemas.openxmlformats.org/officeDocument/2006/relationships/image" Target="../media/image360.png"/><Relationship Id="rId4" Type="http://schemas.openxmlformats.org/officeDocument/2006/relationships/image" Target="../media/image810.png"/><Relationship Id="rId9" Type="http://schemas.openxmlformats.org/officeDocument/2006/relationships/image" Target="../media/image350.png"/></Relationships>
</file>

<file path=ppt/slides/_rels/slide17.xml.rels><?xml version="1.0" encoding="UTF-8" standalone="yes"?>
<Relationships xmlns="http://schemas.openxmlformats.org/package/2006/relationships"><Relationship Id="rId8" Type="http://schemas.openxmlformats.org/officeDocument/2006/relationships/image" Target="../media/image340.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70.png"/><Relationship Id="rId5" Type="http://schemas.openxmlformats.org/officeDocument/2006/relationships/image" Target="../media/image910.png"/><Relationship Id="rId10" Type="http://schemas.openxmlformats.org/officeDocument/2006/relationships/image" Target="../media/image360.png"/><Relationship Id="rId4" Type="http://schemas.openxmlformats.org/officeDocument/2006/relationships/image" Target="../media/image810.png"/><Relationship Id="rId9" Type="http://schemas.openxmlformats.org/officeDocument/2006/relationships/image" Target="../media/image350.png"/></Relationships>
</file>

<file path=ppt/slides/_rels/slide18.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42.png"/><Relationship Id="rId2" Type="http://schemas.openxmlformats.org/officeDocument/2006/relationships/image" Target="../media/image410.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370.png"/><Relationship Id="rId5" Type="http://schemas.openxmlformats.org/officeDocument/2006/relationships/image" Target="../media/image44.png"/><Relationship Id="rId10" Type="http://schemas.openxmlformats.org/officeDocument/2006/relationships/image" Target="../media/image330.png"/><Relationship Id="rId4" Type="http://schemas.openxmlformats.org/officeDocument/2006/relationships/image" Target="../media/image43.png"/><Relationship Id="rId9" Type="http://schemas.openxmlformats.org/officeDocument/2006/relationships/image" Target="../media/image320.png"/></Relationships>
</file>

<file path=ppt/slides/_rels/slide19.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70.png"/><Relationship Id="rId5" Type="http://schemas.openxmlformats.org/officeDocument/2006/relationships/image" Target="../media/image43.png"/><Relationship Id="rId10" Type="http://schemas.openxmlformats.org/officeDocument/2006/relationships/image" Target="../media/image330.png"/><Relationship Id="rId4" Type="http://schemas.openxmlformats.org/officeDocument/2006/relationships/image" Target="../media/image42.png"/><Relationship Id="rId9" Type="http://schemas.openxmlformats.org/officeDocument/2006/relationships/image" Target="../media/image3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50.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70.png"/><Relationship Id="rId5" Type="http://schemas.openxmlformats.org/officeDocument/2006/relationships/image" Target="../media/image43.png"/><Relationship Id="rId10" Type="http://schemas.openxmlformats.org/officeDocument/2006/relationships/image" Target="../media/image330.png"/><Relationship Id="rId4" Type="http://schemas.openxmlformats.org/officeDocument/2006/relationships/image" Target="../media/image42.png"/><Relationship Id="rId9" Type="http://schemas.openxmlformats.org/officeDocument/2006/relationships/image" Target="../media/image320.png"/></Relationships>
</file>

<file path=ppt/slides/_rels/slide22.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52.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70.png"/><Relationship Id="rId5" Type="http://schemas.openxmlformats.org/officeDocument/2006/relationships/image" Target="../media/image43.png"/><Relationship Id="rId10" Type="http://schemas.openxmlformats.org/officeDocument/2006/relationships/image" Target="../media/image330.png"/><Relationship Id="rId4" Type="http://schemas.openxmlformats.org/officeDocument/2006/relationships/image" Target="../media/image42.png"/><Relationship Id="rId9" Type="http://schemas.openxmlformats.org/officeDocument/2006/relationships/image" Target="../media/image320.pn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55.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70.png"/><Relationship Id="rId5" Type="http://schemas.openxmlformats.org/officeDocument/2006/relationships/image" Target="../media/image43.png"/><Relationship Id="rId10" Type="http://schemas.openxmlformats.org/officeDocument/2006/relationships/image" Target="../media/image330.png"/><Relationship Id="rId4" Type="http://schemas.openxmlformats.org/officeDocument/2006/relationships/image" Target="../media/image42.png"/><Relationship Id="rId9" Type="http://schemas.openxmlformats.org/officeDocument/2006/relationships/image" Target="../media/image320.png"/></Relationships>
</file>

<file path=ppt/slides/_rels/slide2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56.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70.png"/><Relationship Id="rId5" Type="http://schemas.openxmlformats.org/officeDocument/2006/relationships/image" Target="../media/image43.png"/><Relationship Id="rId10" Type="http://schemas.openxmlformats.org/officeDocument/2006/relationships/image" Target="../media/image330.png"/><Relationship Id="rId4" Type="http://schemas.openxmlformats.org/officeDocument/2006/relationships/image" Target="../media/image42.png"/><Relationship Id="rId9" Type="http://schemas.openxmlformats.org/officeDocument/2006/relationships/image" Target="../media/image320.png"/></Relationships>
</file>

<file path=ppt/slides/_rels/slide27.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370.png"/><Relationship Id="rId5" Type="http://schemas.openxmlformats.org/officeDocument/2006/relationships/image" Target="../media/image43.png"/><Relationship Id="rId10" Type="http://schemas.openxmlformats.org/officeDocument/2006/relationships/image" Target="../media/image61.png"/><Relationship Id="rId4" Type="http://schemas.openxmlformats.org/officeDocument/2006/relationships/image" Target="../media/image42.png"/><Relationship Id="rId9" Type="http://schemas.openxmlformats.org/officeDocument/2006/relationships/image" Target="../media/image350.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7.png"/><Relationship Id="rId5" Type="http://schemas.openxmlformats.org/officeDocument/2006/relationships/image" Target="../media/image43.pn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22.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90.png"/><Relationship Id="rId13" Type="http://schemas.openxmlformats.org/officeDocument/2006/relationships/image" Target="../media/image89.png"/><Relationship Id="rId3" Type="http://schemas.openxmlformats.org/officeDocument/2006/relationships/image" Target="../media/image441.png"/><Relationship Id="rId7" Type="http://schemas.openxmlformats.org/officeDocument/2006/relationships/image" Target="../media/image481.png"/><Relationship Id="rId12" Type="http://schemas.openxmlformats.org/officeDocument/2006/relationships/image" Target="../media/image530.png"/><Relationship Id="rId2" Type="http://schemas.openxmlformats.org/officeDocument/2006/relationships/image" Target="../media/image88.png"/><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471.png"/><Relationship Id="rId11" Type="http://schemas.openxmlformats.org/officeDocument/2006/relationships/image" Target="../media/image520.png"/><Relationship Id="rId5" Type="http://schemas.openxmlformats.org/officeDocument/2006/relationships/image" Target="../media/image461.png"/><Relationship Id="rId15" Type="http://schemas.openxmlformats.org/officeDocument/2006/relationships/image" Target="../media/image91.png"/><Relationship Id="rId10" Type="http://schemas.openxmlformats.org/officeDocument/2006/relationships/image" Target="../media/image510.png"/><Relationship Id="rId4" Type="http://schemas.openxmlformats.org/officeDocument/2006/relationships/image" Target="../media/image450.png"/><Relationship Id="rId9" Type="http://schemas.openxmlformats.org/officeDocument/2006/relationships/image" Target="../media/image500.png"/><Relationship Id="rId14"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670.png"/><Relationship Id="rId3" Type="http://schemas.openxmlformats.org/officeDocument/2006/relationships/image" Target="../media/image590.png"/><Relationship Id="rId7" Type="http://schemas.openxmlformats.org/officeDocument/2006/relationships/image" Target="../media/image630.png"/><Relationship Id="rId12" Type="http://schemas.openxmlformats.org/officeDocument/2006/relationships/image" Target="../media/image650.png"/><Relationship Id="rId17" Type="http://schemas.openxmlformats.org/officeDocument/2006/relationships/image" Target="../media/image99.png"/><Relationship Id="rId2" Type="http://schemas.openxmlformats.org/officeDocument/2006/relationships/image" Target="../media/image93.pn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11.png"/><Relationship Id="rId15" Type="http://schemas.openxmlformats.org/officeDocument/2006/relationships/image" Target="../media/image97.png"/><Relationship Id="rId10" Type="http://schemas.openxmlformats.org/officeDocument/2006/relationships/image" Target="../media/image96.png"/><Relationship Id="rId4" Type="http://schemas.openxmlformats.org/officeDocument/2006/relationships/image" Target="../media/image600.png"/><Relationship Id="rId9" Type="http://schemas.openxmlformats.org/officeDocument/2006/relationships/image" Target="../media/image95.png"/><Relationship Id="rId14" Type="http://schemas.openxmlformats.org/officeDocument/2006/relationships/image" Target="../media/image680.png"/></Relationships>
</file>

<file path=ppt/slides/_rels/slide42.xml.rels><?xml version="1.0" encoding="UTF-8" standalone="yes"?>
<Relationships xmlns="http://schemas.openxmlformats.org/package/2006/relationships"><Relationship Id="rId13" Type="http://schemas.openxmlformats.org/officeDocument/2006/relationships/image" Target="../media/image770.png"/><Relationship Id="rId18" Type="http://schemas.openxmlformats.org/officeDocument/2006/relationships/image" Target="../media/image103.png"/><Relationship Id="rId3" Type="http://schemas.openxmlformats.org/officeDocument/2006/relationships/image" Target="../media/image590.png"/><Relationship Id="rId21" Type="http://schemas.openxmlformats.org/officeDocument/2006/relationships/image" Target="../media/image99.png"/><Relationship Id="rId7" Type="http://schemas.openxmlformats.org/officeDocument/2006/relationships/image" Target="../media/image630.png"/><Relationship Id="rId17" Type="http://schemas.openxmlformats.org/officeDocument/2006/relationships/image" Target="../media/image102.png"/><Relationship Id="rId2" Type="http://schemas.openxmlformats.org/officeDocument/2006/relationships/image" Target="../media/image100.png"/><Relationship Id="rId16" Type="http://schemas.openxmlformats.org/officeDocument/2006/relationships/image" Target="../media/image101.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20.png"/><Relationship Id="rId15" Type="http://schemas.openxmlformats.org/officeDocument/2006/relationships/image" Target="../media/image790.png"/><Relationship Id="rId5" Type="http://schemas.openxmlformats.org/officeDocument/2006/relationships/image" Target="../media/image611.png"/><Relationship Id="rId19" Type="http://schemas.openxmlformats.org/officeDocument/2006/relationships/image" Target="../media/image96.png"/><Relationship Id="rId14" Type="http://schemas.openxmlformats.org/officeDocument/2006/relationships/image" Target="../media/image780.png"/><Relationship Id="rId4" Type="http://schemas.openxmlformats.org/officeDocument/2006/relationships/image" Target="../media/image600.png"/></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590.png"/><Relationship Id="rId7" Type="http://schemas.openxmlformats.org/officeDocument/2006/relationships/image" Target="../media/image630.png"/><Relationship Id="rId12" Type="http://schemas.openxmlformats.org/officeDocument/2006/relationships/image" Target="../media/image99.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620.png"/><Relationship Id="rId11" Type="http://schemas.openxmlformats.org/officeDocument/2006/relationships/image" Target="../media/image98.png"/><Relationship Id="rId5" Type="http://schemas.openxmlformats.org/officeDocument/2006/relationships/image" Target="../media/image611.png"/><Relationship Id="rId10" Type="http://schemas.openxmlformats.org/officeDocument/2006/relationships/image" Target="../media/image96.png"/><Relationship Id="rId4" Type="http://schemas.openxmlformats.org/officeDocument/2006/relationships/image" Target="../media/image600.png"/><Relationship Id="rId9"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0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8" Type="http://schemas.openxmlformats.org/officeDocument/2006/relationships/image" Target="../media/image1410.png"/><Relationship Id="rId13" Type="http://schemas.openxmlformats.org/officeDocument/2006/relationships/image" Target="../media/image1910.png"/><Relationship Id="rId3" Type="http://schemas.openxmlformats.org/officeDocument/2006/relationships/image" Target="../media/image911.png"/><Relationship Id="rId7" Type="http://schemas.openxmlformats.org/officeDocument/2006/relationships/image" Target="../media/image1310.png"/><Relationship Id="rId12" Type="http://schemas.openxmlformats.org/officeDocument/2006/relationships/image" Target="../media/image1810.png"/><Relationship Id="rId2" Type="http://schemas.openxmlformats.org/officeDocument/2006/relationships/image" Target="../media/image811.png"/><Relationship Id="rId16" Type="http://schemas.openxmlformats.org/officeDocument/2006/relationships/image" Target="../media/image2210.png"/><Relationship Id="rId1" Type="http://schemas.openxmlformats.org/officeDocument/2006/relationships/slideLayout" Target="../slideLayouts/slideLayout9.xml"/><Relationship Id="rId6" Type="http://schemas.openxmlformats.org/officeDocument/2006/relationships/image" Target="../media/image1210.png"/><Relationship Id="rId11" Type="http://schemas.openxmlformats.org/officeDocument/2006/relationships/image" Target="../media/image1710.png"/><Relationship Id="rId5" Type="http://schemas.openxmlformats.org/officeDocument/2006/relationships/image" Target="../media/image1110.png"/><Relationship Id="rId15" Type="http://schemas.openxmlformats.org/officeDocument/2006/relationships/image" Target="../media/image2110.png"/><Relationship Id="rId10" Type="http://schemas.openxmlformats.org/officeDocument/2006/relationships/image" Target="../media/image1610.png"/><Relationship Id="rId4" Type="http://schemas.openxmlformats.org/officeDocument/2006/relationships/image" Target="../media/image1010.png"/><Relationship Id="rId9" Type="http://schemas.openxmlformats.org/officeDocument/2006/relationships/image" Target="../media/image1512.png"/><Relationship Id="rId14" Type="http://schemas.openxmlformats.org/officeDocument/2006/relationships/image" Target="../media/image2010.pn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913.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850.png"/><Relationship Id="rId5" Type="http://schemas.openxmlformats.org/officeDocument/2006/relationships/image" Target="../media/image840.png"/><Relationship Id="rId4" Type="http://schemas.openxmlformats.org/officeDocument/2006/relationships/image" Target="../media/image290.png"/></Relationships>
</file>

<file path=ppt/slides/_rels/slide5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3.xml.rels><?xml version="1.0" encoding="UTF-8" standalone="yes"?>
<Relationships xmlns="http://schemas.openxmlformats.org/package/2006/relationships"><Relationship Id="rId2" Type="http://schemas.openxmlformats.org/officeDocument/2006/relationships/image" Target="../media/image10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319.png"/><Relationship Id="rId13" Type="http://schemas.openxmlformats.org/officeDocument/2006/relationships/image" Target="../media/image325.png"/><Relationship Id="rId7" Type="http://schemas.openxmlformats.org/officeDocument/2006/relationships/image" Target="../media/image318.png"/><Relationship Id="rId12" Type="http://schemas.openxmlformats.org/officeDocument/2006/relationships/image" Target="../media/image324.png"/><Relationship Id="rId2" Type="http://schemas.openxmlformats.org/officeDocument/2006/relationships/image" Target="../media/image1170.png"/><Relationship Id="rId1" Type="http://schemas.openxmlformats.org/officeDocument/2006/relationships/slideLayout" Target="../slideLayouts/slideLayout7.xml"/><Relationship Id="rId6" Type="http://schemas.openxmlformats.org/officeDocument/2006/relationships/image" Target="../media/image317.png"/><Relationship Id="rId11" Type="http://schemas.openxmlformats.org/officeDocument/2006/relationships/image" Target="../media/image323.png"/><Relationship Id="rId5" Type="http://schemas.openxmlformats.org/officeDocument/2006/relationships/image" Target="../media/image316.png"/><Relationship Id="rId15" Type="http://schemas.openxmlformats.org/officeDocument/2006/relationships/image" Target="../media/image327.png"/><Relationship Id="rId10" Type="http://schemas.openxmlformats.org/officeDocument/2006/relationships/image" Target="../media/image3220.png"/><Relationship Id="rId4" Type="http://schemas.openxmlformats.org/officeDocument/2006/relationships/image" Target="../media/image315.png"/><Relationship Id="rId9" Type="http://schemas.openxmlformats.org/officeDocument/2006/relationships/image" Target="../media/image321.png"/><Relationship Id="rId14" Type="http://schemas.openxmlformats.org/officeDocument/2006/relationships/image" Target="../media/image326.png"/></Relationships>
</file>

<file path=ppt/slides/_rels/slide55.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png"/><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image" Target="../media/image118.png"/><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s>
</file>

<file path=ppt/slides/_rels/slide56.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2.png"/><Relationship Id="rId3" Type="http://schemas.openxmlformats.org/officeDocument/2006/relationships/image" Target="../media/image140.png"/><Relationship Id="rId7" Type="http://schemas.openxmlformats.org/officeDocument/2006/relationships/image" Target="../media/image145.png"/><Relationship Id="rId12"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4.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3.png"/></Relationships>
</file>

<file path=ppt/slides/_rels/slide57.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81.png"/><Relationship Id="rId3" Type="http://schemas.openxmlformats.org/officeDocument/2006/relationships/image" Target="../media/image155.pn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9.png"/><Relationship Id="rId11" Type="http://schemas.openxmlformats.org/officeDocument/2006/relationships/image" Target="../media/image159.png"/><Relationship Id="rId5" Type="http://schemas.openxmlformats.org/officeDocument/2006/relationships/image" Target="../media/image168.png"/><Relationship Id="rId15" Type="http://schemas.openxmlformats.org/officeDocument/2006/relationships/image" Target="../media/image178.png"/><Relationship Id="rId10" Type="http://schemas.openxmlformats.org/officeDocument/2006/relationships/image" Target="../media/image158.png"/><Relationship Id="rId4" Type="http://schemas.openxmlformats.org/officeDocument/2006/relationships/image" Target="../media/image180.png"/><Relationship Id="rId9" Type="http://schemas.openxmlformats.org/officeDocument/2006/relationships/image" Target="../media/image157.png"/><Relationship Id="rId14" Type="http://schemas.openxmlformats.org/officeDocument/2006/relationships/image" Target="../media/image177.png"/></Relationships>
</file>

<file path=ppt/slides/_rels/slide58.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18" Type="http://schemas.openxmlformats.org/officeDocument/2006/relationships/image" Target="../media/image196.png"/><Relationship Id="rId3" Type="http://schemas.openxmlformats.org/officeDocument/2006/relationships/image" Target="../media/image160.png"/><Relationship Id="rId21" Type="http://schemas.openxmlformats.org/officeDocument/2006/relationships/image" Target="../media/image199.png"/><Relationship Id="rId7" Type="http://schemas.openxmlformats.org/officeDocument/2006/relationships/image" Target="../media/image186.png"/><Relationship Id="rId12" Type="http://schemas.openxmlformats.org/officeDocument/2006/relationships/image" Target="../media/image191.png"/><Relationship Id="rId17" Type="http://schemas.openxmlformats.org/officeDocument/2006/relationships/image" Target="../media/image181.png"/><Relationship Id="rId2" Type="http://schemas.openxmlformats.org/officeDocument/2006/relationships/notesSlide" Target="../notesSlides/notesSlide23.xml"/><Relationship Id="rId16" Type="http://schemas.openxmlformats.org/officeDocument/2006/relationships/image" Target="../media/image1000.png"/><Relationship Id="rId20" Type="http://schemas.openxmlformats.org/officeDocument/2006/relationships/image" Target="../media/image1011.png"/><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900.png"/><Relationship Id="rId5" Type="http://schemas.openxmlformats.org/officeDocument/2006/relationships/image" Target="../media/image184.png"/><Relationship Id="rId15" Type="http://schemas.openxmlformats.org/officeDocument/2006/relationships/image" Target="../media/image194.png"/><Relationship Id="rId23" Type="http://schemas.openxmlformats.org/officeDocument/2006/relationships/image" Target="../media/image201.png"/><Relationship Id="rId10" Type="http://schemas.openxmlformats.org/officeDocument/2006/relationships/image" Target="../media/image189.png"/><Relationship Id="rId19" Type="http://schemas.openxmlformats.org/officeDocument/2006/relationships/image" Target="../media/image197.png"/><Relationship Id="rId4" Type="http://schemas.openxmlformats.org/officeDocument/2006/relationships/image" Target="../media/image183.png"/><Relationship Id="rId9" Type="http://schemas.openxmlformats.org/officeDocument/2006/relationships/image" Target="../media/image188.png"/><Relationship Id="rId14" Type="http://schemas.openxmlformats.org/officeDocument/2006/relationships/image" Target="../media/image193.png"/><Relationship Id="rId22" Type="http://schemas.openxmlformats.org/officeDocument/2006/relationships/image" Target="../media/image200.png"/></Relationships>
</file>

<file path=ppt/slides/_rels/slide5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82.png"/><Relationship Id="rId3" Type="http://schemas.openxmlformats.org/officeDocument/2006/relationships/image" Target="../media/image164.png"/><Relationship Id="rId7" Type="http://schemas.openxmlformats.org/officeDocument/2006/relationships/image" Target="../media/image171.png"/><Relationship Id="rId12" Type="http://schemas.openxmlformats.org/officeDocument/2006/relationships/image" Target="../media/image179.png"/><Relationship Id="rId17" Type="http://schemas.openxmlformats.org/officeDocument/2006/relationships/image" Target="../media/image203.png"/><Relationship Id="rId2" Type="http://schemas.openxmlformats.org/officeDocument/2006/relationships/image" Target="../media/image163.png"/><Relationship Id="rId16"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167.png"/><Relationship Id="rId11" Type="http://schemas.openxmlformats.org/officeDocument/2006/relationships/image" Target="../media/image176.png"/><Relationship Id="rId5" Type="http://schemas.openxmlformats.org/officeDocument/2006/relationships/image" Target="../media/image166.png"/><Relationship Id="rId15" Type="http://schemas.openxmlformats.org/officeDocument/2006/relationships/image" Target="../media/image198.png"/><Relationship Id="rId10" Type="http://schemas.openxmlformats.org/officeDocument/2006/relationships/image" Target="../media/image174.png"/><Relationship Id="rId4" Type="http://schemas.openxmlformats.org/officeDocument/2006/relationships/image" Target="../media/image165.png"/><Relationship Id="rId9" Type="http://schemas.openxmlformats.org/officeDocument/2006/relationships/image" Target="../media/image173.png"/><Relationship Id="rId14" Type="http://schemas.openxmlformats.org/officeDocument/2006/relationships/image" Target="../media/image195.png"/></Relationships>
</file>

<file path=ppt/slides/_rels/slide62.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image" Target="../media/image204.png"/><Relationship Id="rId1" Type="http://schemas.openxmlformats.org/officeDocument/2006/relationships/slideLayout" Target="../slideLayouts/slideLayout7.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png"/></Relationships>
</file>

<file path=ppt/slides/_rels/slide6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64.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thodrek.github.io/CS839_fall18/lectures/lecture_14/Lecture_14.pdf"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229.tiff"/><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28.tiff"/><Relationship Id="rId5" Type="http://schemas.openxmlformats.org/officeDocument/2006/relationships/hyperlink" Target="https://besjournals.onlinelibrary.wiley.com/doi/10.1111/j.2041-210X.2011.00131.x" TargetMode="External"/><Relationship Id="rId4" Type="http://schemas.openxmlformats.org/officeDocument/2006/relationships/hyperlink" Target="http://users.stat.umn.edu/~geyer/mcmc/burn.html"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0.png"/><Relationship Id="rId7" Type="http://schemas.openxmlformats.org/officeDocument/2006/relationships/image" Target="../media/image241.png"/><Relationship Id="rId2" Type="http://schemas.openxmlformats.org/officeDocument/2006/relationships/image" Target="../media/image237.png"/><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78.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0.png"/><Relationship Id="rId7" Type="http://schemas.openxmlformats.org/officeDocument/2006/relationships/image" Target="../media/image241.png"/><Relationship Id="rId2" Type="http://schemas.openxmlformats.org/officeDocument/2006/relationships/image" Target="../media/image243.png"/><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79.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0.png"/><Relationship Id="rId7" Type="http://schemas.openxmlformats.org/officeDocument/2006/relationships/image" Target="../media/image241.png"/><Relationship Id="rId2"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8.xml.rels><?xml version="1.0" encoding="UTF-8" standalone="yes"?>
<Relationships xmlns="http://schemas.openxmlformats.org/package/2006/relationships"><Relationship Id="rId3" Type="http://schemas.openxmlformats.org/officeDocument/2006/relationships/image" Target="../media/image91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0.png"/><Relationship Id="rId7" Type="http://schemas.openxmlformats.org/officeDocument/2006/relationships/image" Target="../media/image241.png"/><Relationship Id="rId2" Type="http://schemas.openxmlformats.org/officeDocument/2006/relationships/image" Target="../media/image245.png"/><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8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811.png"/><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3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11.png"/><Relationship Id="rId5" Type="http://schemas.openxmlformats.org/officeDocument/2006/relationships/image" Target="../media/image1111.png"/><Relationship Id="rId4" Type="http://schemas.openxmlformats.org/officeDocument/2006/relationships/image" Target="../media/image9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lstStyle/>
          <a:p>
            <a:r>
              <a:rPr lang="en-GB" dirty="0"/>
              <a:t>Lifted Inference:</a:t>
            </a:r>
            <a:br>
              <a:rPr lang="en-GB" dirty="0"/>
            </a:br>
            <a:r>
              <a:rPr lang="en-GB" dirty="0"/>
              <a:t>Approximate Inference</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lstStyle/>
          <a:p>
            <a:r>
              <a:rPr lang="en-GB" dirty="0"/>
              <a:t>Statistical Relational Artificial Intelligence</a:t>
            </a:r>
            <a:br>
              <a:rPr lang="en-GB" dirty="0"/>
            </a:br>
            <a:r>
              <a:rPr lang="en-GB" dirty="0"/>
              <a:t>(StaRAI)</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a:xfrm>
            <a:off x="4800001" y="6069200"/>
            <a:ext cx="6913632" cy="468000"/>
          </a:xfrm>
        </p:spPr>
        <p:txBody>
          <a:bodyPr/>
          <a:lstStyle/>
          <a:p>
            <a:r>
              <a:rPr lang="en-GB"/>
              <a:t>Tanya Braun</a:t>
            </a:r>
            <a:endParaRPr lang="en-GB" dirty="0"/>
          </a:p>
        </p:txBody>
      </p:sp>
      <p:grpSp>
        <p:nvGrpSpPr>
          <p:cNvPr id="4" name="Group 3">
            <a:extLst>
              <a:ext uri="{FF2B5EF4-FFF2-40B4-BE49-F238E27FC236}">
                <a16:creationId xmlns:a16="http://schemas.microsoft.com/office/drawing/2014/main" id="{FA96C5D6-6630-0044-934E-D52900819E7F}"/>
              </a:ext>
            </a:extLst>
          </p:cNvPr>
          <p:cNvGrpSpPr/>
          <p:nvPr/>
        </p:nvGrpSpPr>
        <p:grpSpPr>
          <a:xfrm>
            <a:off x="7841067" y="2466478"/>
            <a:ext cx="3872566" cy="2135757"/>
            <a:chOff x="5605943" y="2479134"/>
            <a:chExt cx="6238057" cy="3440347"/>
          </a:xfrm>
        </p:grpSpPr>
        <p:grpSp>
          <p:nvGrpSpPr>
            <p:cNvPr id="6" name="Group 5">
              <a:extLst>
                <a:ext uri="{FF2B5EF4-FFF2-40B4-BE49-F238E27FC236}">
                  <a16:creationId xmlns:a16="http://schemas.microsoft.com/office/drawing/2014/main" id="{A9C9F6AD-9F1C-EC42-8B04-14FE598FD293}"/>
                </a:ext>
              </a:extLst>
            </p:cNvPr>
            <p:cNvGrpSpPr/>
            <p:nvPr/>
          </p:nvGrpSpPr>
          <p:grpSpPr>
            <a:xfrm>
              <a:off x="9198113" y="2481361"/>
              <a:ext cx="2645887" cy="1446789"/>
              <a:chOff x="1514716" y="1970407"/>
              <a:chExt cx="2645887" cy="1446789"/>
            </a:xfrm>
          </p:grpSpPr>
          <p:grpSp>
            <p:nvGrpSpPr>
              <p:cNvPr id="7" name="Group 6">
                <a:extLst>
                  <a:ext uri="{FF2B5EF4-FFF2-40B4-BE49-F238E27FC236}">
                    <a16:creationId xmlns:a16="http://schemas.microsoft.com/office/drawing/2014/main" id="{76DEDCE3-A97D-B34B-BD54-AC8FF10FB0E4}"/>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E8DEE9E1-45D8-4E43-847C-D2A7E8ED8581}"/>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rgbClr val="FFC000"/>
                                </a:solidFill>
                                <a:latin typeface="Cambria Math" panose="02040503050406030204" pitchFamily="18" charset="0"/>
                              </a:rPr>
                              <m:t>𝐶𝑙𝑜𝑢𝑑𝑦</m:t>
                            </m:r>
                          </m:oMath>
                        </m:oMathPara>
                      </a14:m>
                      <a:endParaRPr lang="en-GB" sz="900">
                        <a:solidFill>
                          <a:srgbClr val="FFC000"/>
                        </a:solidFill>
                      </a:endParaRPr>
                    </a:p>
                  </p:txBody>
                </p:sp>
              </mc:Choice>
              <mc:Fallback xmlns="">
                <p:sp>
                  <p:nvSpPr>
                    <p:cNvPr id="9" name="Oval 8">
                      <a:extLst>
                        <a:ext uri="{FF2B5EF4-FFF2-40B4-BE49-F238E27FC236}">
                          <a16:creationId xmlns:a16="http://schemas.microsoft.com/office/drawing/2014/main" id="{E8DEE9E1-45D8-4E43-847C-D2A7E8ED8581}"/>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2"/>
                      <a:stretch>
                        <a:fillRect b="-588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D524FE87-862E-8347-9FD8-6DBBBF98C109}"/>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rgbClr val="FFC000"/>
                                </a:solidFill>
                                <a:latin typeface="Cambria Math" panose="02040503050406030204" pitchFamily="18" charset="0"/>
                              </a:rPr>
                              <m:t>𝑅𝑎𝑖𝑛</m:t>
                            </m:r>
                          </m:oMath>
                        </m:oMathPara>
                      </a14:m>
                      <a:endParaRPr lang="en-GB" sz="900">
                        <a:solidFill>
                          <a:srgbClr val="FFC000"/>
                        </a:solidFill>
                      </a:endParaRPr>
                    </a:p>
                  </p:txBody>
                </p:sp>
              </mc:Choice>
              <mc:Fallback xmlns="">
                <p:sp>
                  <p:nvSpPr>
                    <p:cNvPr id="10" name="Oval 9">
                      <a:extLst>
                        <a:ext uri="{FF2B5EF4-FFF2-40B4-BE49-F238E27FC236}">
                          <a16:creationId xmlns:a16="http://schemas.microsoft.com/office/drawing/2014/main" id="{D524FE87-862E-8347-9FD8-6DBBBF98C109}"/>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57FDA66D-94A3-AC42-A0D4-93D18BB1C8E1}"/>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𝑆𝑝𝑟𝑖𝑛𝑘𝑙𝑒𝑟</m:t>
                            </m:r>
                          </m:oMath>
                        </m:oMathPara>
                      </a14:m>
                      <a:endParaRPr lang="en-GB" sz="900">
                        <a:solidFill>
                          <a:schemeClr val="accent1"/>
                        </a:solidFill>
                      </a:endParaRPr>
                    </a:p>
                  </p:txBody>
                </p:sp>
              </mc:Choice>
              <mc:Fallback xmlns="">
                <p:sp>
                  <p:nvSpPr>
                    <p:cNvPr id="11" name="Oval 10">
                      <a:extLst>
                        <a:ext uri="{FF2B5EF4-FFF2-40B4-BE49-F238E27FC236}">
                          <a16:creationId xmlns:a16="http://schemas.microsoft.com/office/drawing/2014/main" id="{57FDA66D-94A3-AC42-A0D4-93D18BB1C8E1}"/>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1BE4C7BB-5072-FD4A-BF7F-ACCA06F3929D}"/>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𝑊𝑒𝑡𝐺𝑟𝑎𝑠𝑠</m:t>
                            </m:r>
                          </m:oMath>
                        </m:oMathPara>
                      </a14:m>
                      <a:endParaRPr lang="en-GB" sz="900">
                        <a:solidFill>
                          <a:schemeClr val="accent1"/>
                        </a:solidFill>
                      </a:endParaRPr>
                    </a:p>
                  </p:txBody>
                </p:sp>
              </mc:Choice>
              <mc:Fallback xmlns="">
                <p:sp>
                  <p:nvSpPr>
                    <p:cNvPr id="12" name="Oval 11">
                      <a:extLst>
                        <a:ext uri="{FF2B5EF4-FFF2-40B4-BE49-F238E27FC236}">
                          <a16:creationId xmlns:a16="http://schemas.microsoft.com/office/drawing/2014/main" id="{1BE4C7BB-5072-FD4A-BF7F-ACCA06F3929D}"/>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F41C1443-B42C-A94E-8053-736E35AD780A}"/>
                    </a:ext>
                  </a:extLst>
                </p:cNvPr>
                <p:cNvCxnSpPr>
                  <a:stCxn id="9" idx="3"/>
                  <a:endCxn id="11"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E792D6EC-6CD2-1047-BA9B-519106182883}"/>
                    </a:ext>
                  </a:extLst>
                </p:cNvPr>
                <p:cNvCxnSpPr>
                  <a:cxnSpLocks/>
                  <a:stCxn id="11" idx="4"/>
                  <a:endCxn id="12"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380955D-7AB9-084E-A369-4DD6B8EAC3DB}"/>
                    </a:ext>
                  </a:extLst>
                </p:cNvPr>
                <p:cNvCxnSpPr>
                  <a:cxnSpLocks/>
                  <a:stCxn id="10" idx="4"/>
                  <a:endCxn id="12"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DB5487E-A99E-394F-B4F0-866CA9559472}"/>
                    </a:ext>
                  </a:extLst>
                </p:cNvPr>
                <p:cNvCxnSpPr>
                  <a:cxnSpLocks/>
                  <a:stCxn id="9" idx="5"/>
                  <a:endCxn id="10"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8" name="Rectangle 31">
                <a:extLst>
                  <a:ext uri="{FF2B5EF4-FFF2-40B4-BE49-F238E27FC236}">
                    <a16:creationId xmlns:a16="http://schemas.microsoft.com/office/drawing/2014/main" id="{E1FFEA7F-AB1B-9945-99F5-E281B158DAFF}"/>
                  </a:ext>
                </a:extLst>
              </p:cNvPr>
              <p:cNvSpPr/>
              <p:nvPr/>
            </p:nvSpPr>
            <p:spPr>
              <a:xfrm>
                <a:off x="1514716" y="1970407"/>
                <a:ext cx="2645887" cy="1446789"/>
              </a:xfrm>
              <a:custGeom>
                <a:avLst/>
                <a:gdLst>
                  <a:gd name="connsiteX0" fmla="*/ 0 w 2645243"/>
                  <a:gd name="connsiteY0" fmla="*/ 0 h 1446789"/>
                  <a:gd name="connsiteX1" fmla="*/ 2645243 w 2645243"/>
                  <a:gd name="connsiteY1" fmla="*/ 0 h 1446789"/>
                  <a:gd name="connsiteX2" fmla="*/ 2645243 w 2645243"/>
                  <a:gd name="connsiteY2" fmla="*/ 1446789 h 1446789"/>
                  <a:gd name="connsiteX3" fmla="*/ 0 w 2645243"/>
                  <a:gd name="connsiteY3" fmla="*/ 1446789 h 1446789"/>
                  <a:gd name="connsiteX4" fmla="*/ 0 w 2645243"/>
                  <a:gd name="connsiteY4" fmla="*/ 0 h 1446789"/>
                  <a:gd name="connsiteX0" fmla="*/ 6403 w 2651646"/>
                  <a:gd name="connsiteY0" fmla="*/ 0 h 1446789"/>
                  <a:gd name="connsiteX1" fmla="*/ 2651646 w 2651646"/>
                  <a:gd name="connsiteY1" fmla="*/ 0 h 1446789"/>
                  <a:gd name="connsiteX2" fmla="*/ 2651646 w 2651646"/>
                  <a:gd name="connsiteY2" fmla="*/ 1446789 h 1446789"/>
                  <a:gd name="connsiteX3" fmla="*/ 6403 w 2651646"/>
                  <a:gd name="connsiteY3" fmla="*/ 1446789 h 1446789"/>
                  <a:gd name="connsiteX4" fmla="*/ 0 w 2651646"/>
                  <a:gd name="connsiteY4" fmla="*/ 399227 h 1446789"/>
                  <a:gd name="connsiteX5" fmla="*/ 6403 w 2651646"/>
                  <a:gd name="connsiteY5" fmla="*/ 0 h 1446789"/>
                  <a:gd name="connsiteX0" fmla="*/ 633 w 2645876"/>
                  <a:gd name="connsiteY0" fmla="*/ 0 h 1446789"/>
                  <a:gd name="connsiteX1" fmla="*/ 2645876 w 2645876"/>
                  <a:gd name="connsiteY1" fmla="*/ 0 h 1446789"/>
                  <a:gd name="connsiteX2" fmla="*/ 2645876 w 2645876"/>
                  <a:gd name="connsiteY2" fmla="*/ 1446789 h 1446789"/>
                  <a:gd name="connsiteX3" fmla="*/ 633 w 2645876"/>
                  <a:gd name="connsiteY3" fmla="*/ 1446789 h 1446789"/>
                  <a:gd name="connsiteX4" fmla="*/ 493 w 2645876"/>
                  <a:gd name="connsiteY4" fmla="*/ 405490 h 1446789"/>
                  <a:gd name="connsiteX5" fmla="*/ 633 w 2645876"/>
                  <a:gd name="connsiteY5" fmla="*/ 0 h 1446789"/>
                  <a:gd name="connsiteX0" fmla="*/ 12666 w 2657909"/>
                  <a:gd name="connsiteY0" fmla="*/ 0 h 1446789"/>
                  <a:gd name="connsiteX1" fmla="*/ 2657909 w 2657909"/>
                  <a:gd name="connsiteY1" fmla="*/ 0 h 1446789"/>
                  <a:gd name="connsiteX2" fmla="*/ 2657909 w 2657909"/>
                  <a:gd name="connsiteY2" fmla="*/ 1446789 h 1446789"/>
                  <a:gd name="connsiteX3" fmla="*/ 12666 w 2657909"/>
                  <a:gd name="connsiteY3" fmla="*/ 1446789 h 1446789"/>
                  <a:gd name="connsiteX4" fmla="*/ 0 w 2657909"/>
                  <a:gd name="connsiteY4" fmla="*/ 405490 h 1446789"/>
                  <a:gd name="connsiteX5" fmla="*/ 12666 w 2657909"/>
                  <a:gd name="connsiteY5" fmla="*/ 0 h 1446789"/>
                  <a:gd name="connsiteX0" fmla="*/ 291 w 2645534"/>
                  <a:gd name="connsiteY0" fmla="*/ 0 h 1446789"/>
                  <a:gd name="connsiteX1" fmla="*/ 2645534 w 2645534"/>
                  <a:gd name="connsiteY1" fmla="*/ 0 h 1446789"/>
                  <a:gd name="connsiteX2" fmla="*/ 2645534 w 2645534"/>
                  <a:gd name="connsiteY2" fmla="*/ 1446789 h 1446789"/>
                  <a:gd name="connsiteX3" fmla="*/ 291 w 2645534"/>
                  <a:gd name="connsiteY3" fmla="*/ 1446789 h 1446789"/>
                  <a:gd name="connsiteX4" fmla="*/ 6414 w 2645534"/>
                  <a:gd name="connsiteY4" fmla="*/ 411753 h 1446789"/>
                  <a:gd name="connsiteX5" fmla="*/ 291 w 2645534"/>
                  <a:gd name="connsiteY5" fmla="*/ 0 h 1446789"/>
                  <a:gd name="connsiteX0" fmla="*/ 399 w 2645642"/>
                  <a:gd name="connsiteY0" fmla="*/ 0 h 1446789"/>
                  <a:gd name="connsiteX1" fmla="*/ 2645642 w 2645642"/>
                  <a:gd name="connsiteY1" fmla="*/ 0 h 1446789"/>
                  <a:gd name="connsiteX2" fmla="*/ 2645642 w 2645642"/>
                  <a:gd name="connsiteY2" fmla="*/ 1446789 h 1446789"/>
                  <a:gd name="connsiteX3" fmla="*/ 399 w 2645642"/>
                  <a:gd name="connsiteY3" fmla="*/ 1446789 h 1446789"/>
                  <a:gd name="connsiteX4" fmla="*/ 3347 w 2645642"/>
                  <a:gd name="connsiteY4" fmla="*/ 418103 h 1446789"/>
                  <a:gd name="connsiteX5" fmla="*/ 399 w 2645642"/>
                  <a:gd name="connsiteY5" fmla="*/ 0 h 1446789"/>
                  <a:gd name="connsiteX0" fmla="*/ 6577 w 2651820"/>
                  <a:gd name="connsiteY0" fmla="*/ 0 h 1446789"/>
                  <a:gd name="connsiteX1" fmla="*/ 2651820 w 2651820"/>
                  <a:gd name="connsiteY1" fmla="*/ 0 h 1446789"/>
                  <a:gd name="connsiteX2" fmla="*/ 2651820 w 2651820"/>
                  <a:gd name="connsiteY2" fmla="*/ 1446789 h 1446789"/>
                  <a:gd name="connsiteX3" fmla="*/ 6577 w 2651820"/>
                  <a:gd name="connsiteY3" fmla="*/ 1446789 h 1446789"/>
                  <a:gd name="connsiteX4" fmla="*/ 0 w 2651820"/>
                  <a:gd name="connsiteY4" fmla="*/ 421278 h 1446789"/>
                  <a:gd name="connsiteX5" fmla="*/ 6577 w 2651820"/>
                  <a:gd name="connsiteY5" fmla="*/ 0 h 1446789"/>
                  <a:gd name="connsiteX0" fmla="*/ 644 w 2645887"/>
                  <a:gd name="connsiteY0" fmla="*/ 0 h 1446789"/>
                  <a:gd name="connsiteX1" fmla="*/ 2645887 w 2645887"/>
                  <a:gd name="connsiteY1" fmla="*/ 0 h 1446789"/>
                  <a:gd name="connsiteX2" fmla="*/ 2645887 w 2645887"/>
                  <a:gd name="connsiteY2" fmla="*/ 1446789 h 1446789"/>
                  <a:gd name="connsiteX3" fmla="*/ 644 w 2645887"/>
                  <a:gd name="connsiteY3" fmla="*/ 1446789 h 1446789"/>
                  <a:gd name="connsiteX4" fmla="*/ 417 w 2645887"/>
                  <a:gd name="connsiteY4" fmla="*/ 421278 h 1446789"/>
                  <a:gd name="connsiteX5" fmla="*/ 644 w 2645887"/>
                  <a:gd name="connsiteY5" fmla="*/ 0 h 144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887" h="1446789">
                    <a:moveTo>
                      <a:pt x="644" y="0"/>
                    </a:moveTo>
                    <a:lnTo>
                      <a:pt x="2645887" y="0"/>
                    </a:lnTo>
                    <a:lnTo>
                      <a:pt x="2645887" y="1446789"/>
                    </a:lnTo>
                    <a:lnTo>
                      <a:pt x="644" y="1446789"/>
                    </a:lnTo>
                    <a:cubicBezTo>
                      <a:pt x="-1490" y="1097602"/>
                      <a:pt x="2551" y="770465"/>
                      <a:pt x="417" y="421278"/>
                    </a:cubicBezTo>
                    <a:cubicBezTo>
                      <a:pt x="464" y="286115"/>
                      <a:pt x="597" y="135163"/>
                      <a:pt x="644" y="0"/>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17" name="Group 16">
              <a:extLst>
                <a:ext uri="{FF2B5EF4-FFF2-40B4-BE49-F238E27FC236}">
                  <a16:creationId xmlns:a16="http://schemas.microsoft.com/office/drawing/2014/main" id="{9392FC84-4EC0-5F48-A606-3471A9E04D71}"/>
                </a:ext>
              </a:extLst>
            </p:cNvPr>
            <p:cNvGrpSpPr/>
            <p:nvPr/>
          </p:nvGrpSpPr>
          <p:grpSpPr>
            <a:xfrm>
              <a:off x="9198756" y="4472692"/>
              <a:ext cx="2645243" cy="1446789"/>
              <a:chOff x="1515360" y="1970407"/>
              <a:chExt cx="2645243" cy="1446789"/>
            </a:xfrm>
          </p:grpSpPr>
          <p:grpSp>
            <p:nvGrpSpPr>
              <p:cNvPr id="18" name="Group 17">
                <a:extLst>
                  <a:ext uri="{FF2B5EF4-FFF2-40B4-BE49-F238E27FC236}">
                    <a16:creationId xmlns:a16="http://schemas.microsoft.com/office/drawing/2014/main" id="{30FF4A07-D08F-654B-82B9-2E1329E38F1E}"/>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20" name="Oval 19">
                      <a:extLst>
                        <a:ext uri="{FF2B5EF4-FFF2-40B4-BE49-F238E27FC236}">
                          <a16:creationId xmlns:a16="http://schemas.microsoft.com/office/drawing/2014/main" id="{01EDA508-4488-C146-A46F-7C61444A4011}"/>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𝐶𝑙𝑜𝑢𝑑𝑦</m:t>
                            </m:r>
                          </m:oMath>
                        </m:oMathPara>
                      </a14:m>
                      <a:endParaRPr lang="en-GB" sz="900">
                        <a:solidFill>
                          <a:srgbClr val="C00000"/>
                        </a:solidFill>
                      </a:endParaRPr>
                    </a:p>
                  </p:txBody>
                </p:sp>
              </mc:Choice>
              <mc:Fallback xmlns="">
                <p:sp>
                  <p:nvSpPr>
                    <p:cNvPr id="20" name="Oval 19">
                      <a:extLst>
                        <a:ext uri="{FF2B5EF4-FFF2-40B4-BE49-F238E27FC236}">
                          <a16:creationId xmlns:a16="http://schemas.microsoft.com/office/drawing/2014/main" id="{01EDA508-4488-C146-A46F-7C61444A4011}"/>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6"/>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Oval 20">
                      <a:extLst>
                        <a:ext uri="{FF2B5EF4-FFF2-40B4-BE49-F238E27FC236}">
                          <a16:creationId xmlns:a16="http://schemas.microsoft.com/office/drawing/2014/main" id="{A3282F62-B236-8348-A7A9-2DD1EBD10CBA}"/>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rgbClr val="FFC000"/>
                                </a:solidFill>
                                <a:latin typeface="Cambria Math" panose="02040503050406030204" pitchFamily="18" charset="0"/>
                              </a:rPr>
                              <m:t>𝑅𝑎𝑖𝑛</m:t>
                            </m:r>
                          </m:oMath>
                        </m:oMathPara>
                      </a14:m>
                      <a:endParaRPr lang="en-GB" sz="900">
                        <a:solidFill>
                          <a:srgbClr val="FFC000"/>
                        </a:solidFill>
                      </a:endParaRPr>
                    </a:p>
                  </p:txBody>
                </p:sp>
              </mc:Choice>
              <mc:Fallback xmlns="">
                <p:sp>
                  <p:nvSpPr>
                    <p:cNvPr id="21" name="Oval 20">
                      <a:extLst>
                        <a:ext uri="{FF2B5EF4-FFF2-40B4-BE49-F238E27FC236}">
                          <a16:creationId xmlns:a16="http://schemas.microsoft.com/office/drawing/2014/main" id="{A3282F62-B236-8348-A7A9-2DD1EBD10CBA}"/>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id="{5BA84A83-E4C9-1447-B6F9-C2EA1A5C1CAC}"/>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𝑆𝑝𝑟𝑖𝑛𝑘𝑙𝑒𝑟</m:t>
                            </m:r>
                          </m:oMath>
                        </m:oMathPara>
                      </a14:m>
                      <a:endParaRPr lang="en-GB" sz="900">
                        <a:solidFill>
                          <a:schemeClr val="accent1"/>
                        </a:solidFill>
                      </a:endParaRPr>
                    </a:p>
                  </p:txBody>
                </p:sp>
              </mc:Choice>
              <mc:Fallback xmlns="">
                <p:sp>
                  <p:nvSpPr>
                    <p:cNvPr id="22" name="Oval 21">
                      <a:extLst>
                        <a:ext uri="{FF2B5EF4-FFF2-40B4-BE49-F238E27FC236}">
                          <a16:creationId xmlns:a16="http://schemas.microsoft.com/office/drawing/2014/main" id="{5BA84A83-E4C9-1447-B6F9-C2EA1A5C1CAC}"/>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8"/>
                      <a:stretch>
                        <a:fillRect b="-588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26E39E7B-0DFF-AF43-BF10-3EF4B5D9C7B1}"/>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𝑊𝑒𝑡𝐺𝑟𝑎𝑠𝑠</m:t>
                            </m:r>
                          </m:oMath>
                        </m:oMathPara>
                      </a14:m>
                      <a:endParaRPr lang="en-GB" sz="900">
                        <a:solidFill>
                          <a:schemeClr val="accent1"/>
                        </a:solidFill>
                      </a:endParaRPr>
                    </a:p>
                  </p:txBody>
                </p:sp>
              </mc:Choice>
              <mc:Fallback xmlns="">
                <p:sp>
                  <p:nvSpPr>
                    <p:cNvPr id="23" name="Oval 22">
                      <a:extLst>
                        <a:ext uri="{FF2B5EF4-FFF2-40B4-BE49-F238E27FC236}">
                          <a16:creationId xmlns:a16="http://schemas.microsoft.com/office/drawing/2014/main" id="{26E39E7B-0DFF-AF43-BF10-3EF4B5D9C7B1}"/>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9"/>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24" name="Straight Arrow Connector 23">
                  <a:extLst>
                    <a:ext uri="{FF2B5EF4-FFF2-40B4-BE49-F238E27FC236}">
                      <a16:creationId xmlns:a16="http://schemas.microsoft.com/office/drawing/2014/main" id="{C32EE95E-3620-AD45-A7BB-DB82C47FD5BC}"/>
                    </a:ext>
                  </a:extLst>
                </p:cNvPr>
                <p:cNvCxnSpPr>
                  <a:stCxn id="20" idx="3"/>
                  <a:endCxn id="22"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3E662D0E-F29A-8348-95D4-E057BD1DE76E}"/>
                    </a:ext>
                  </a:extLst>
                </p:cNvPr>
                <p:cNvCxnSpPr>
                  <a:cxnSpLocks/>
                  <a:stCxn id="22" idx="4"/>
                  <a:endCxn id="23"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3117A502-93EA-6D49-9DFD-94F88B77554A}"/>
                    </a:ext>
                  </a:extLst>
                </p:cNvPr>
                <p:cNvCxnSpPr>
                  <a:cxnSpLocks/>
                  <a:stCxn id="21" idx="4"/>
                  <a:endCxn id="23"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324A0B3-A654-5848-B8EB-30EC14F7FCBE}"/>
                    </a:ext>
                  </a:extLst>
                </p:cNvPr>
                <p:cNvCxnSpPr>
                  <a:cxnSpLocks/>
                  <a:stCxn id="20" idx="5"/>
                  <a:endCxn id="21"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52C9A409-F3F9-2B42-8F1B-85CE8E3F225A}"/>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28" name="Group 27">
              <a:extLst>
                <a:ext uri="{FF2B5EF4-FFF2-40B4-BE49-F238E27FC236}">
                  <a16:creationId xmlns:a16="http://schemas.microsoft.com/office/drawing/2014/main" id="{A5229360-65C2-9B40-8FB9-E0093AFA1E47}"/>
                </a:ext>
              </a:extLst>
            </p:cNvPr>
            <p:cNvGrpSpPr/>
            <p:nvPr/>
          </p:nvGrpSpPr>
          <p:grpSpPr>
            <a:xfrm>
              <a:off x="6000960" y="2479134"/>
              <a:ext cx="2645243" cy="1446789"/>
              <a:chOff x="1515360" y="1970407"/>
              <a:chExt cx="2645243" cy="1446789"/>
            </a:xfrm>
          </p:grpSpPr>
          <p:grpSp>
            <p:nvGrpSpPr>
              <p:cNvPr id="29" name="Group 28">
                <a:extLst>
                  <a:ext uri="{FF2B5EF4-FFF2-40B4-BE49-F238E27FC236}">
                    <a16:creationId xmlns:a16="http://schemas.microsoft.com/office/drawing/2014/main" id="{2F84376D-3292-4940-A94E-08BB896E02A6}"/>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1D764A28-88DC-394F-9D0B-C11100907672}"/>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rgbClr val="FFC000"/>
                                </a:solidFill>
                                <a:latin typeface="Cambria Math" panose="02040503050406030204" pitchFamily="18" charset="0"/>
                              </a:rPr>
                              <m:t>𝐶𝑙𝑜𝑢𝑑𝑦</m:t>
                            </m:r>
                          </m:oMath>
                        </m:oMathPara>
                      </a14:m>
                      <a:endParaRPr lang="en-GB" sz="900">
                        <a:solidFill>
                          <a:srgbClr val="FFC000"/>
                        </a:solidFill>
                      </a:endParaRPr>
                    </a:p>
                  </p:txBody>
                </p:sp>
              </mc:Choice>
              <mc:Fallback xmlns="">
                <p:sp>
                  <p:nvSpPr>
                    <p:cNvPr id="31" name="Oval 30">
                      <a:extLst>
                        <a:ext uri="{FF2B5EF4-FFF2-40B4-BE49-F238E27FC236}">
                          <a16:creationId xmlns:a16="http://schemas.microsoft.com/office/drawing/2014/main" id="{1D764A28-88DC-394F-9D0B-C11100907672}"/>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0"/>
                      <a:stretch>
                        <a:fillRect b="-588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DC52E32F-6C00-864F-AA8B-1E66DA6C4D8F}"/>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𝑅𝑎𝑖𝑛</m:t>
                            </m:r>
                          </m:oMath>
                        </m:oMathPara>
                      </a14:m>
                      <a:endParaRPr lang="en-GB" sz="900">
                        <a:solidFill>
                          <a:schemeClr val="accent1"/>
                        </a:solidFill>
                      </a:endParaRPr>
                    </a:p>
                  </p:txBody>
                </p:sp>
              </mc:Choice>
              <mc:Fallback xmlns="">
                <p:sp>
                  <p:nvSpPr>
                    <p:cNvPr id="32" name="Oval 31">
                      <a:extLst>
                        <a:ext uri="{FF2B5EF4-FFF2-40B4-BE49-F238E27FC236}">
                          <a16:creationId xmlns:a16="http://schemas.microsoft.com/office/drawing/2014/main" id="{DC52E32F-6C00-864F-AA8B-1E66DA6C4D8F}"/>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11"/>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0C5175F9-7185-2645-BC3C-7F1984C3B44A}"/>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𝑆𝑝𝑟𝑖𝑛𝑘𝑙𝑒𝑟</m:t>
                            </m:r>
                          </m:oMath>
                        </m:oMathPara>
                      </a14:m>
                      <a:endParaRPr lang="en-GB" sz="900">
                        <a:solidFill>
                          <a:schemeClr val="accent1"/>
                        </a:solidFill>
                      </a:endParaRPr>
                    </a:p>
                  </p:txBody>
                </p:sp>
              </mc:Choice>
              <mc:Fallback xmlns="">
                <p:sp>
                  <p:nvSpPr>
                    <p:cNvPr id="33" name="Oval 32">
                      <a:extLst>
                        <a:ext uri="{FF2B5EF4-FFF2-40B4-BE49-F238E27FC236}">
                          <a16:creationId xmlns:a16="http://schemas.microsoft.com/office/drawing/2014/main" id="{0C5175F9-7185-2645-BC3C-7F1984C3B44A}"/>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12"/>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EDB10CD5-3148-EE40-B28E-B1B1AE22AE9A}"/>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𝑊𝑒𝑡𝐺𝑟𝑎𝑠𝑠</m:t>
                            </m:r>
                          </m:oMath>
                        </m:oMathPara>
                      </a14:m>
                      <a:endParaRPr lang="en-GB" sz="900">
                        <a:solidFill>
                          <a:schemeClr val="accent1"/>
                        </a:solidFill>
                      </a:endParaRPr>
                    </a:p>
                  </p:txBody>
                </p:sp>
              </mc:Choice>
              <mc:Fallback xmlns="">
                <p:sp>
                  <p:nvSpPr>
                    <p:cNvPr id="34" name="Oval 33">
                      <a:extLst>
                        <a:ext uri="{FF2B5EF4-FFF2-40B4-BE49-F238E27FC236}">
                          <a16:creationId xmlns:a16="http://schemas.microsoft.com/office/drawing/2014/main" id="{EDB10CD5-3148-EE40-B28E-B1B1AE22AE9A}"/>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35" name="Straight Arrow Connector 34">
                  <a:extLst>
                    <a:ext uri="{FF2B5EF4-FFF2-40B4-BE49-F238E27FC236}">
                      <a16:creationId xmlns:a16="http://schemas.microsoft.com/office/drawing/2014/main" id="{A1564A14-E1E7-2F40-B8C4-E85A8F95E41D}"/>
                    </a:ext>
                  </a:extLst>
                </p:cNvPr>
                <p:cNvCxnSpPr>
                  <a:stCxn id="31" idx="3"/>
                  <a:endCxn id="33"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4E8DF721-BFAC-1549-91D4-A201358FD7CF}"/>
                    </a:ext>
                  </a:extLst>
                </p:cNvPr>
                <p:cNvCxnSpPr>
                  <a:cxnSpLocks/>
                  <a:stCxn id="33" idx="4"/>
                  <a:endCxn id="34"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E3920200-FA3E-FE4C-A2BC-00361716BB7B}"/>
                    </a:ext>
                  </a:extLst>
                </p:cNvPr>
                <p:cNvCxnSpPr>
                  <a:cxnSpLocks/>
                  <a:stCxn id="32" idx="4"/>
                  <a:endCxn id="34"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FC58EAC-4D5F-CB4B-9709-C4DD33D326C3}"/>
                    </a:ext>
                  </a:extLst>
                </p:cNvPr>
                <p:cNvCxnSpPr>
                  <a:cxnSpLocks/>
                  <a:stCxn id="31" idx="5"/>
                  <a:endCxn id="32"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30" name="Rectangle 29">
                <a:extLst>
                  <a:ext uri="{FF2B5EF4-FFF2-40B4-BE49-F238E27FC236}">
                    <a16:creationId xmlns:a16="http://schemas.microsoft.com/office/drawing/2014/main" id="{C2E98B59-A4B7-3742-848D-8DE955296063}"/>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39" name="Group 38">
              <a:extLst>
                <a:ext uri="{FF2B5EF4-FFF2-40B4-BE49-F238E27FC236}">
                  <a16:creationId xmlns:a16="http://schemas.microsoft.com/office/drawing/2014/main" id="{E73B7B2E-D5DF-9348-AF9A-0332404125FE}"/>
                </a:ext>
              </a:extLst>
            </p:cNvPr>
            <p:cNvGrpSpPr/>
            <p:nvPr/>
          </p:nvGrpSpPr>
          <p:grpSpPr>
            <a:xfrm>
              <a:off x="6000959" y="4470465"/>
              <a:ext cx="2645243" cy="1446789"/>
              <a:chOff x="1515360" y="1970407"/>
              <a:chExt cx="2645243" cy="1446789"/>
            </a:xfrm>
          </p:grpSpPr>
          <p:grpSp>
            <p:nvGrpSpPr>
              <p:cNvPr id="40" name="Group 39">
                <a:extLst>
                  <a:ext uri="{FF2B5EF4-FFF2-40B4-BE49-F238E27FC236}">
                    <a16:creationId xmlns:a16="http://schemas.microsoft.com/office/drawing/2014/main" id="{CA9D7E62-0E38-1547-9224-E235B0F87FA2}"/>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BEA73706-9865-5845-A6FE-92EE1FFAC728}"/>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𝐶𝑙𝑜𝑢𝑑𝑦</m:t>
                            </m:r>
                          </m:oMath>
                        </m:oMathPara>
                      </a14:m>
                      <a:endParaRPr lang="en-GB" sz="900">
                        <a:solidFill>
                          <a:srgbClr val="C00000"/>
                        </a:solidFill>
                      </a:endParaRPr>
                    </a:p>
                  </p:txBody>
                </p:sp>
              </mc:Choice>
              <mc:Fallback xmlns="">
                <p:sp>
                  <p:nvSpPr>
                    <p:cNvPr id="42" name="Oval 41">
                      <a:extLst>
                        <a:ext uri="{FF2B5EF4-FFF2-40B4-BE49-F238E27FC236}">
                          <a16:creationId xmlns:a16="http://schemas.microsoft.com/office/drawing/2014/main" id="{BEA73706-9865-5845-A6FE-92EE1FFAC728}"/>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7974A345-8295-7C45-B26D-124E6B35F731}"/>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𝑅𝑎𝑖𝑛</m:t>
                            </m:r>
                          </m:oMath>
                        </m:oMathPara>
                      </a14:m>
                      <a:endParaRPr lang="en-GB" sz="900">
                        <a:solidFill>
                          <a:schemeClr val="accent1"/>
                        </a:solidFill>
                      </a:endParaRPr>
                    </a:p>
                  </p:txBody>
                </p:sp>
              </mc:Choice>
              <mc:Fallback xmlns="">
                <p:sp>
                  <p:nvSpPr>
                    <p:cNvPr id="43" name="Oval 42">
                      <a:extLst>
                        <a:ext uri="{FF2B5EF4-FFF2-40B4-BE49-F238E27FC236}">
                          <a16:creationId xmlns:a16="http://schemas.microsoft.com/office/drawing/2014/main" id="{7974A345-8295-7C45-B26D-124E6B35F731}"/>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1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BB164398-93F9-A84D-B2DF-065B5C99A54A}"/>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𝑆𝑝𝑟𝑖𝑛𝑘𝑙𝑒𝑟</m:t>
                            </m:r>
                          </m:oMath>
                        </m:oMathPara>
                      </a14:m>
                      <a:endParaRPr lang="en-GB" sz="900">
                        <a:solidFill>
                          <a:schemeClr val="accent1"/>
                        </a:solidFill>
                      </a:endParaRPr>
                    </a:p>
                  </p:txBody>
                </p:sp>
              </mc:Choice>
              <mc:Fallback xmlns="">
                <p:sp>
                  <p:nvSpPr>
                    <p:cNvPr id="44" name="Oval 43">
                      <a:extLst>
                        <a:ext uri="{FF2B5EF4-FFF2-40B4-BE49-F238E27FC236}">
                          <a16:creationId xmlns:a16="http://schemas.microsoft.com/office/drawing/2014/main" id="{BB164398-93F9-A84D-B2DF-065B5C99A54A}"/>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16"/>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Oval 44">
                      <a:extLst>
                        <a:ext uri="{FF2B5EF4-FFF2-40B4-BE49-F238E27FC236}">
                          <a16:creationId xmlns:a16="http://schemas.microsoft.com/office/drawing/2014/main" id="{58673D5D-C83D-3349-81D5-4D7F555313FE}"/>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𝑊𝑒𝑡𝐺𝑟𝑎𝑠𝑠</m:t>
                            </m:r>
                          </m:oMath>
                        </m:oMathPara>
                      </a14:m>
                      <a:endParaRPr lang="en-GB" sz="900">
                        <a:solidFill>
                          <a:schemeClr val="accent1"/>
                        </a:solidFill>
                      </a:endParaRPr>
                    </a:p>
                  </p:txBody>
                </p:sp>
              </mc:Choice>
              <mc:Fallback xmlns="">
                <p:sp>
                  <p:nvSpPr>
                    <p:cNvPr id="45" name="Oval 44">
                      <a:extLst>
                        <a:ext uri="{FF2B5EF4-FFF2-40B4-BE49-F238E27FC236}">
                          <a16:creationId xmlns:a16="http://schemas.microsoft.com/office/drawing/2014/main" id="{58673D5D-C83D-3349-81D5-4D7F555313FE}"/>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46" name="Straight Arrow Connector 45">
                  <a:extLst>
                    <a:ext uri="{FF2B5EF4-FFF2-40B4-BE49-F238E27FC236}">
                      <a16:creationId xmlns:a16="http://schemas.microsoft.com/office/drawing/2014/main" id="{4394FB12-2535-6044-8ED2-69771680F7AD}"/>
                    </a:ext>
                  </a:extLst>
                </p:cNvPr>
                <p:cNvCxnSpPr>
                  <a:stCxn id="42" idx="3"/>
                  <a:endCxn id="44"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644C6A5D-D1F6-E648-953F-3ABC57D108D2}"/>
                    </a:ext>
                  </a:extLst>
                </p:cNvPr>
                <p:cNvCxnSpPr>
                  <a:cxnSpLocks/>
                  <a:stCxn id="44" idx="4"/>
                  <a:endCxn id="45"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CB9871DC-4421-3849-BC64-B3A8CE5B11EE}"/>
                    </a:ext>
                  </a:extLst>
                </p:cNvPr>
                <p:cNvCxnSpPr>
                  <a:cxnSpLocks/>
                  <a:stCxn id="43" idx="4"/>
                  <a:endCxn id="45"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538AF7F8-DE8E-FB4B-8D42-8C6C86C4342E}"/>
                    </a:ext>
                  </a:extLst>
                </p:cNvPr>
                <p:cNvCxnSpPr>
                  <a:cxnSpLocks/>
                  <a:stCxn id="42" idx="5"/>
                  <a:endCxn id="43"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41" name="Rectangle 40">
                <a:extLst>
                  <a:ext uri="{FF2B5EF4-FFF2-40B4-BE49-F238E27FC236}">
                    <a16:creationId xmlns:a16="http://schemas.microsoft.com/office/drawing/2014/main" id="{CB3CF409-111A-9247-AA19-4FB909DE9107}"/>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50" name="Straight Arrow Connector 49">
              <a:extLst>
                <a:ext uri="{FF2B5EF4-FFF2-40B4-BE49-F238E27FC236}">
                  <a16:creationId xmlns:a16="http://schemas.microsoft.com/office/drawing/2014/main" id="{E6E69A00-EA72-C24D-925A-D1A7F494C67C}"/>
                </a:ext>
              </a:extLst>
            </p:cNvPr>
            <p:cNvCxnSpPr>
              <a:cxnSpLocks/>
            </p:cNvCxnSpPr>
            <p:nvPr/>
          </p:nvCxnSpPr>
          <p:spPr>
            <a:xfrm>
              <a:off x="8652175" y="3078418"/>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6CE16FD-744F-D846-857A-7B20EAF997B4}"/>
                </a:ext>
              </a:extLst>
            </p:cNvPr>
            <p:cNvCxnSpPr>
              <a:cxnSpLocks/>
            </p:cNvCxnSpPr>
            <p:nvPr/>
          </p:nvCxnSpPr>
          <p:spPr>
            <a:xfrm flipH="1" flipV="1">
              <a:off x="8637676" y="3281792"/>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80BEC10-8534-2749-BAC5-11FDA10961A8}"/>
                </a:ext>
              </a:extLst>
            </p:cNvPr>
            <p:cNvCxnSpPr>
              <a:cxnSpLocks/>
            </p:cNvCxnSpPr>
            <p:nvPr/>
          </p:nvCxnSpPr>
          <p:spPr>
            <a:xfrm>
              <a:off x="8645784" y="5125418"/>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44AD311-5812-7441-ACD7-51009514E5E0}"/>
                </a:ext>
              </a:extLst>
            </p:cNvPr>
            <p:cNvCxnSpPr>
              <a:cxnSpLocks/>
            </p:cNvCxnSpPr>
            <p:nvPr/>
          </p:nvCxnSpPr>
          <p:spPr>
            <a:xfrm flipH="1" flipV="1">
              <a:off x="8637676" y="5331958"/>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80AC12E-5DEB-534F-96EB-8D5B8F1BB218}"/>
                </a:ext>
              </a:extLst>
            </p:cNvPr>
            <p:cNvCxnSpPr>
              <a:cxnSpLocks/>
            </p:cNvCxnSpPr>
            <p:nvPr/>
          </p:nvCxnSpPr>
          <p:spPr>
            <a:xfrm rot="5400000">
              <a:off x="6943198"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22FD67B-C181-3144-BD87-5C915C7CFC7B}"/>
                </a:ext>
              </a:extLst>
            </p:cNvPr>
            <p:cNvCxnSpPr>
              <a:cxnSpLocks/>
            </p:cNvCxnSpPr>
            <p:nvPr/>
          </p:nvCxnSpPr>
          <p:spPr>
            <a:xfrm rot="5400000" flipH="1" flipV="1">
              <a:off x="7154063"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537C7E2-CF76-7C4A-AECF-C5C1ECB7137C}"/>
                </a:ext>
              </a:extLst>
            </p:cNvPr>
            <p:cNvCxnSpPr>
              <a:cxnSpLocks/>
            </p:cNvCxnSpPr>
            <p:nvPr/>
          </p:nvCxnSpPr>
          <p:spPr>
            <a:xfrm rot="5400000">
              <a:off x="10152520"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6FEA60A-CFDE-1B42-A05C-B88280B5C64D}"/>
                </a:ext>
              </a:extLst>
            </p:cNvPr>
            <p:cNvCxnSpPr>
              <a:cxnSpLocks/>
            </p:cNvCxnSpPr>
            <p:nvPr/>
          </p:nvCxnSpPr>
          <p:spPr>
            <a:xfrm rot="5400000" flipH="1" flipV="1">
              <a:off x="10368044"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urved Connector 57">
              <a:extLst>
                <a:ext uri="{FF2B5EF4-FFF2-40B4-BE49-F238E27FC236}">
                  <a16:creationId xmlns:a16="http://schemas.microsoft.com/office/drawing/2014/main" id="{EB4E2A2E-AE43-644D-A1D5-10484AC56B5B}"/>
                </a:ext>
              </a:extLst>
            </p:cNvPr>
            <p:cNvCxnSpPr>
              <a:cxnSpLocks/>
            </p:cNvCxnSpPr>
            <p:nvPr/>
          </p:nvCxnSpPr>
          <p:spPr>
            <a:xfrm rot="780000" flipH="1">
              <a:off x="8521264" y="3719419"/>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AF070946-C9EE-5141-921F-9BF7E36D9357}"/>
                </a:ext>
              </a:extLst>
            </p:cNvPr>
            <p:cNvCxnSpPr>
              <a:cxnSpLocks/>
            </p:cNvCxnSpPr>
            <p:nvPr/>
          </p:nvCxnSpPr>
          <p:spPr>
            <a:xfrm rot="6180000" flipH="1">
              <a:off x="9239831" y="3759888"/>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B97A488A-DED4-024D-BA41-D25BE42E14AF}"/>
                </a:ext>
              </a:extLst>
            </p:cNvPr>
            <p:cNvCxnSpPr>
              <a:cxnSpLocks/>
            </p:cNvCxnSpPr>
            <p:nvPr/>
          </p:nvCxnSpPr>
          <p:spPr>
            <a:xfrm rot="16980000" flipH="1">
              <a:off x="8495664" y="4436175"/>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9E348430-3D87-C945-9E80-DED1090B6814}"/>
                </a:ext>
              </a:extLst>
            </p:cNvPr>
            <p:cNvCxnSpPr>
              <a:cxnSpLocks/>
            </p:cNvCxnSpPr>
            <p:nvPr/>
          </p:nvCxnSpPr>
          <p:spPr>
            <a:xfrm rot="11580000" flipH="1">
              <a:off x="9213837" y="4452358"/>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0BE20F9-8B8E-7D47-B8F4-E5844F84B855}"/>
                </a:ext>
              </a:extLst>
            </p:cNvPr>
            <p:cNvSpPr txBox="1"/>
            <p:nvPr/>
          </p:nvSpPr>
          <p:spPr>
            <a:xfrm rot="16200000">
              <a:off x="4611808" y="3991379"/>
              <a:ext cx="2409680" cy="421410"/>
            </a:xfrm>
            <a:prstGeom prst="rect">
              <a:avLst/>
            </a:prstGeom>
            <a:noFill/>
          </p:spPr>
          <p:txBody>
            <a:bodyPr wrap="none" rtlCol="0">
              <a:spAutoFit/>
            </a:bodyPr>
            <a:lstStyle/>
            <a:p>
              <a:r>
                <a:rPr lang="en-GB" sz="1050"/>
                <a:t>State transition system</a:t>
              </a:r>
            </a:p>
          </p:txBody>
        </p:sp>
      </p:grpSp>
      <p:grpSp>
        <p:nvGrpSpPr>
          <p:cNvPr id="75" name="Group 74">
            <a:extLst>
              <a:ext uri="{FF2B5EF4-FFF2-40B4-BE49-F238E27FC236}">
                <a16:creationId xmlns:a16="http://schemas.microsoft.com/office/drawing/2014/main" id="{0A0370D9-3307-B243-8FF3-DB11A1CC3C19}"/>
              </a:ext>
            </a:extLst>
          </p:cNvPr>
          <p:cNvGrpSpPr/>
          <p:nvPr/>
        </p:nvGrpSpPr>
        <p:grpSpPr>
          <a:xfrm>
            <a:off x="8495460" y="4722626"/>
            <a:ext cx="2789343" cy="846346"/>
            <a:chOff x="7841065" y="1940611"/>
            <a:chExt cx="4254255" cy="1290832"/>
          </a:xfrm>
        </p:grpSpPr>
        <p:grpSp>
          <p:nvGrpSpPr>
            <p:cNvPr id="63" name="Group 62">
              <a:extLst>
                <a:ext uri="{FF2B5EF4-FFF2-40B4-BE49-F238E27FC236}">
                  <a16:creationId xmlns:a16="http://schemas.microsoft.com/office/drawing/2014/main" id="{B819A337-13DD-8041-9417-D555E4828FCA}"/>
                </a:ext>
              </a:extLst>
            </p:cNvPr>
            <p:cNvGrpSpPr/>
            <p:nvPr/>
          </p:nvGrpSpPr>
          <p:grpSpPr>
            <a:xfrm>
              <a:off x="7841065" y="2354968"/>
              <a:ext cx="1210151" cy="360000"/>
              <a:chOff x="928007" y="1785257"/>
              <a:chExt cx="1210151" cy="360000"/>
            </a:xfrm>
          </p:grpSpPr>
          <p:sp>
            <p:nvSpPr>
              <p:cNvPr id="64" name="Oval 63">
                <a:extLst>
                  <a:ext uri="{FF2B5EF4-FFF2-40B4-BE49-F238E27FC236}">
                    <a16:creationId xmlns:a16="http://schemas.microsoft.com/office/drawing/2014/main" id="{E13E06C5-FF2D-DD4D-BA47-02EA0F4057E0}"/>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400" dirty="0"/>
                  <a:t>A</a:t>
                </a:r>
              </a:p>
            </p:txBody>
          </p:sp>
          <p:sp>
            <p:nvSpPr>
              <p:cNvPr id="65" name="Oval 64">
                <a:extLst>
                  <a:ext uri="{FF2B5EF4-FFF2-40B4-BE49-F238E27FC236}">
                    <a16:creationId xmlns:a16="http://schemas.microsoft.com/office/drawing/2014/main" id="{97CEE184-7C7B-3B43-9E07-AD72BEFF5E5C}"/>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400" dirty="0"/>
                  <a:t>B</a:t>
                </a:r>
              </a:p>
            </p:txBody>
          </p:sp>
          <p:cxnSp>
            <p:nvCxnSpPr>
              <p:cNvPr id="66" name="Straight Connector 65">
                <a:extLst>
                  <a:ext uri="{FF2B5EF4-FFF2-40B4-BE49-F238E27FC236}">
                    <a16:creationId xmlns:a16="http://schemas.microsoft.com/office/drawing/2014/main" id="{A0E40958-83CB-3745-A826-9813FE5C03C7}"/>
                  </a:ext>
                </a:extLst>
              </p:cNvPr>
              <p:cNvCxnSpPr>
                <a:stCxn id="64" idx="6"/>
                <a:endCxn id="65"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F3D02CE6-853C-1A4E-A448-EAFA1248D95C}"/>
                </a:ext>
              </a:extLst>
            </p:cNvPr>
            <p:cNvGrpSpPr/>
            <p:nvPr/>
          </p:nvGrpSpPr>
          <p:grpSpPr>
            <a:xfrm>
              <a:off x="9480405" y="1981074"/>
              <a:ext cx="1518865" cy="1110838"/>
              <a:chOff x="9055178" y="1068138"/>
              <a:chExt cx="1518865" cy="1110838"/>
            </a:xfrm>
          </p:grpSpPr>
          <mc:AlternateContent xmlns:mc="http://schemas.openxmlformats.org/markup-compatibility/2006">
            <mc:Choice xmlns:a14="http://schemas.microsoft.com/office/drawing/2010/main" Requires="a14">
              <p:sp>
                <p:nvSpPr>
                  <p:cNvPr id="68" name="Rounded Rectangle 67">
                    <a:extLst>
                      <a:ext uri="{FF2B5EF4-FFF2-40B4-BE49-F238E27FC236}">
                        <a16:creationId xmlns:a16="http://schemas.microsoft.com/office/drawing/2014/main" id="{5BBC3EC3-6B34-4640-A8ED-7BFD022739AA}"/>
                      </a:ext>
                    </a:extLst>
                  </p:cNvPr>
                  <p:cNvSpPr/>
                  <p:nvPr/>
                </p:nvSpPr>
                <p:spPr>
                  <a:xfrm>
                    <a:off x="9505457" y="1068138"/>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11</m:t>
                          </m:r>
                        </m:oMath>
                      </m:oMathPara>
                    </a14:m>
                    <a:endParaRPr lang="en-GB" sz="1400" dirty="0"/>
                  </a:p>
                </p:txBody>
              </p:sp>
            </mc:Choice>
            <mc:Fallback>
              <p:sp>
                <p:nvSpPr>
                  <p:cNvPr id="68" name="Rounded Rectangle 67">
                    <a:extLst>
                      <a:ext uri="{FF2B5EF4-FFF2-40B4-BE49-F238E27FC236}">
                        <a16:creationId xmlns:a16="http://schemas.microsoft.com/office/drawing/2014/main" id="{5BBC3EC3-6B34-4640-A8ED-7BFD022739AA}"/>
                      </a:ext>
                    </a:extLst>
                  </p:cNvPr>
                  <p:cNvSpPr>
                    <a:spLocks noRot="1" noChangeAspect="1" noMove="1" noResize="1" noEditPoints="1" noAdjustHandles="1" noChangeArrowheads="1" noChangeShapeType="1" noTextEdit="1"/>
                  </p:cNvSpPr>
                  <p:nvPr/>
                </p:nvSpPr>
                <p:spPr>
                  <a:xfrm>
                    <a:off x="9505457" y="1068138"/>
                    <a:ext cx="618309" cy="287388"/>
                  </a:xfrm>
                  <a:prstGeom prst="roundRect">
                    <a:avLst/>
                  </a:prstGeom>
                  <a:blipFill>
                    <a:blip r:embed="rId18"/>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43C3A1ED-C6D9-7C42-B431-4AC521F78386}"/>
                      </a:ext>
                    </a:extLst>
                  </p:cNvPr>
                  <p:cNvSpPr/>
                  <p:nvPr/>
                </p:nvSpPr>
                <p:spPr>
                  <a:xfrm>
                    <a:off x="9505457" y="1891588"/>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00</m:t>
                          </m:r>
                        </m:oMath>
                      </m:oMathPara>
                    </a14:m>
                    <a:endParaRPr lang="en-GB" sz="1400" dirty="0"/>
                  </a:p>
                </p:txBody>
              </p:sp>
            </mc:Choice>
            <mc:Fallback xmlns="">
              <p:sp>
                <p:nvSpPr>
                  <p:cNvPr id="27" name="Rounded Rectangle 26">
                    <a:extLst>
                      <a:ext uri="{FF2B5EF4-FFF2-40B4-BE49-F238E27FC236}">
                        <a16:creationId xmlns:a16="http://schemas.microsoft.com/office/drawing/2014/main" id="{A52524F1-0604-9C44-B8F8-0D787FF50EE2}"/>
                      </a:ext>
                    </a:extLst>
                  </p:cNvPr>
                  <p:cNvSpPr>
                    <a:spLocks noRot="1" noChangeAspect="1" noMove="1" noResize="1" noEditPoints="1" noAdjustHandles="1" noChangeArrowheads="1" noChangeShapeType="1" noTextEdit="1"/>
                  </p:cNvSpPr>
                  <p:nvPr/>
                </p:nvSpPr>
                <p:spPr>
                  <a:xfrm>
                    <a:off x="9505457" y="1891588"/>
                    <a:ext cx="618309" cy="287388"/>
                  </a:xfrm>
                  <a:prstGeom prst="roundRect">
                    <a:avLst/>
                  </a:prstGeom>
                  <a:blipFill>
                    <a:blip r:embed="rId19"/>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Rounded Rectangle 69">
                    <a:extLst>
                      <a:ext uri="{FF2B5EF4-FFF2-40B4-BE49-F238E27FC236}">
                        <a16:creationId xmlns:a16="http://schemas.microsoft.com/office/drawing/2014/main" id="{BD47C2CE-A63E-6D42-A8BB-914FF24F30B9}"/>
                      </a:ext>
                    </a:extLst>
                  </p:cNvPr>
                  <p:cNvSpPr/>
                  <p:nvPr/>
                </p:nvSpPr>
                <p:spPr>
                  <a:xfrm>
                    <a:off x="9055178" y="1479863"/>
                    <a:ext cx="1518865" cy="287388"/>
                  </a:xfrm>
                  <a:prstGeom prst="roundRect">
                    <a:avLst/>
                  </a:prstGeom>
                  <a:solidFill>
                    <a:schemeClr val="accent1">
                      <a:alpha val="2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rPr>
                            <m:t>01       10</m:t>
                          </m:r>
                        </m:oMath>
                      </m:oMathPara>
                    </a14:m>
                    <a:endParaRPr lang="en-GB" sz="1400" dirty="0"/>
                  </a:p>
                </p:txBody>
              </p:sp>
            </mc:Choice>
            <mc:Fallback xmlns="">
              <p:sp>
                <p:nvSpPr>
                  <p:cNvPr id="70" name="Rounded Rectangle 69">
                    <a:extLst>
                      <a:ext uri="{FF2B5EF4-FFF2-40B4-BE49-F238E27FC236}">
                        <a16:creationId xmlns:a16="http://schemas.microsoft.com/office/drawing/2014/main" id="{BD47C2CE-A63E-6D42-A8BB-914FF24F30B9}"/>
                      </a:ext>
                    </a:extLst>
                  </p:cNvPr>
                  <p:cNvSpPr>
                    <a:spLocks noRot="1" noChangeAspect="1" noMove="1" noResize="1" noEditPoints="1" noAdjustHandles="1" noChangeArrowheads="1" noChangeShapeType="1" noTextEdit="1"/>
                  </p:cNvSpPr>
                  <p:nvPr/>
                </p:nvSpPr>
                <p:spPr>
                  <a:xfrm>
                    <a:off x="9055178" y="1479863"/>
                    <a:ext cx="1518865" cy="287388"/>
                  </a:xfrm>
                  <a:prstGeom prst="roundRect">
                    <a:avLst/>
                  </a:prstGeom>
                  <a:blipFill>
                    <a:blip r:embed="rId20"/>
                    <a:stretch>
                      <a:fillRect t="-5556" b="-33333"/>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grpSp>
        <p:grpSp>
          <p:nvGrpSpPr>
            <p:cNvPr id="71" name="Group 70">
              <a:extLst>
                <a:ext uri="{FF2B5EF4-FFF2-40B4-BE49-F238E27FC236}">
                  <a16:creationId xmlns:a16="http://schemas.microsoft.com/office/drawing/2014/main" id="{50A1F2A7-8746-B743-9D36-95529AA9DD2C}"/>
                </a:ext>
              </a:extLst>
            </p:cNvPr>
            <p:cNvGrpSpPr/>
            <p:nvPr/>
          </p:nvGrpSpPr>
          <p:grpSpPr>
            <a:xfrm>
              <a:off x="11089989" y="1940611"/>
              <a:ext cx="1005331" cy="1290832"/>
              <a:chOff x="10941269" y="1029200"/>
              <a:chExt cx="1005331" cy="1290832"/>
            </a:xfrm>
          </p:grpSpPr>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A431C09E-82E8-AD4A-9A63-7C2CA4388433}"/>
                      </a:ext>
                    </a:extLst>
                  </p:cNvPr>
                  <p:cNvSpPr txBox="1"/>
                  <p:nvPr/>
                </p:nvSpPr>
                <p:spPr>
                  <a:xfrm>
                    <a:off x="10941269" y="1029200"/>
                    <a:ext cx="1005331" cy="4694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0.017</m:t>
                          </m:r>
                        </m:oMath>
                      </m:oMathPara>
                    </a14:m>
                    <a:endParaRPr lang="en-GB" sz="1400" dirty="0"/>
                  </a:p>
                </p:txBody>
              </p:sp>
            </mc:Choice>
            <mc:Fallback xmlns="">
              <p:sp>
                <p:nvSpPr>
                  <p:cNvPr id="72" name="TextBox 71">
                    <a:extLst>
                      <a:ext uri="{FF2B5EF4-FFF2-40B4-BE49-F238E27FC236}">
                        <a16:creationId xmlns:a16="http://schemas.microsoft.com/office/drawing/2014/main" id="{A431C09E-82E8-AD4A-9A63-7C2CA4388433}"/>
                      </a:ext>
                    </a:extLst>
                  </p:cNvPr>
                  <p:cNvSpPr txBox="1">
                    <a:spLocks noRot="1" noChangeAspect="1" noMove="1" noResize="1" noEditPoints="1" noAdjustHandles="1" noChangeArrowheads="1" noChangeShapeType="1" noTextEdit="1"/>
                  </p:cNvSpPr>
                  <p:nvPr/>
                </p:nvSpPr>
                <p:spPr>
                  <a:xfrm>
                    <a:off x="10941269" y="1029200"/>
                    <a:ext cx="1005331" cy="469416"/>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103AFBF4-3768-DC4B-9539-425DB753C223}"/>
                      </a:ext>
                    </a:extLst>
                  </p:cNvPr>
                  <p:cNvSpPr txBox="1"/>
                  <p:nvPr/>
                </p:nvSpPr>
                <p:spPr>
                  <a:xfrm>
                    <a:off x="10941269" y="1438891"/>
                    <a:ext cx="853749" cy="4694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0.49</m:t>
                          </m:r>
                        </m:oMath>
                      </m:oMathPara>
                    </a14:m>
                    <a:endParaRPr lang="en-GB" sz="1400" dirty="0"/>
                  </a:p>
                </p:txBody>
              </p:sp>
            </mc:Choice>
            <mc:Fallback xmlns="">
              <p:sp>
                <p:nvSpPr>
                  <p:cNvPr id="73" name="TextBox 72">
                    <a:extLst>
                      <a:ext uri="{FF2B5EF4-FFF2-40B4-BE49-F238E27FC236}">
                        <a16:creationId xmlns:a16="http://schemas.microsoft.com/office/drawing/2014/main" id="{103AFBF4-3768-DC4B-9539-425DB753C223}"/>
                      </a:ext>
                    </a:extLst>
                  </p:cNvPr>
                  <p:cNvSpPr txBox="1">
                    <a:spLocks noRot="1" noChangeAspect="1" noMove="1" noResize="1" noEditPoints="1" noAdjustHandles="1" noChangeArrowheads="1" noChangeShapeType="1" noTextEdit="1"/>
                  </p:cNvSpPr>
                  <p:nvPr/>
                </p:nvSpPr>
                <p:spPr>
                  <a:xfrm>
                    <a:off x="10941269" y="1438891"/>
                    <a:ext cx="853749" cy="469416"/>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31D58FF6-A705-3543-BA9A-98E72FB47D90}"/>
                      </a:ext>
                    </a:extLst>
                  </p:cNvPr>
                  <p:cNvSpPr txBox="1"/>
                  <p:nvPr/>
                </p:nvSpPr>
                <p:spPr>
                  <a:xfrm>
                    <a:off x="10941269" y="1850616"/>
                    <a:ext cx="1005331" cy="4694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0.003</m:t>
                          </m:r>
                        </m:oMath>
                      </m:oMathPara>
                    </a14:m>
                    <a:endParaRPr lang="en-GB" sz="1400" dirty="0"/>
                  </a:p>
                </p:txBody>
              </p:sp>
            </mc:Choice>
            <mc:Fallback xmlns="">
              <p:sp>
                <p:nvSpPr>
                  <p:cNvPr id="74" name="TextBox 73">
                    <a:extLst>
                      <a:ext uri="{FF2B5EF4-FFF2-40B4-BE49-F238E27FC236}">
                        <a16:creationId xmlns:a16="http://schemas.microsoft.com/office/drawing/2014/main" id="{31D58FF6-A705-3543-BA9A-98E72FB47D90}"/>
                      </a:ext>
                    </a:extLst>
                  </p:cNvPr>
                  <p:cNvSpPr txBox="1">
                    <a:spLocks noRot="1" noChangeAspect="1" noMove="1" noResize="1" noEditPoints="1" noAdjustHandles="1" noChangeArrowheads="1" noChangeShapeType="1" noTextEdit="1"/>
                  </p:cNvSpPr>
                  <p:nvPr/>
                </p:nvSpPr>
                <p:spPr>
                  <a:xfrm>
                    <a:off x="10941269" y="1850616"/>
                    <a:ext cx="1005331" cy="469416"/>
                  </a:xfrm>
                  <a:prstGeom prst="rect">
                    <a:avLst/>
                  </a:prstGeom>
                  <a:blipFill>
                    <a:blip r:embed="rId23"/>
                    <a:stretch>
                      <a:fillRect/>
                    </a:stretch>
                  </a:blipFill>
                </p:spPr>
                <p:txBody>
                  <a:bodyPr/>
                  <a:lstStyle/>
                  <a:p>
                    <a:r>
                      <a:rPr lang="en-GB">
                        <a:noFill/>
                      </a:rPr>
                      <a:t> </a:t>
                    </a:r>
                  </a:p>
                </p:txBody>
              </p:sp>
            </mc:Fallback>
          </mc:AlternateContent>
        </p:grpSp>
      </p:grpSp>
      <p:grpSp>
        <p:nvGrpSpPr>
          <p:cNvPr id="114" name="Group 113">
            <a:extLst>
              <a:ext uri="{FF2B5EF4-FFF2-40B4-BE49-F238E27FC236}">
                <a16:creationId xmlns:a16="http://schemas.microsoft.com/office/drawing/2014/main" id="{A7F4657C-DBD0-584E-9C05-339B019DAE12}"/>
              </a:ext>
            </a:extLst>
          </p:cNvPr>
          <p:cNvGrpSpPr/>
          <p:nvPr/>
        </p:nvGrpSpPr>
        <p:grpSpPr>
          <a:xfrm>
            <a:off x="8531127" y="1647468"/>
            <a:ext cx="2726942" cy="738771"/>
            <a:chOff x="7845039" y="1508825"/>
            <a:chExt cx="4060775" cy="1100127"/>
          </a:xfrm>
        </p:grpSpPr>
        <p:grpSp>
          <p:nvGrpSpPr>
            <p:cNvPr id="76" name="Group 75">
              <a:extLst>
                <a:ext uri="{FF2B5EF4-FFF2-40B4-BE49-F238E27FC236}">
                  <a16:creationId xmlns:a16="http://schemas.microsoft.com/office/drawing/2014/main" id="{6ABA188D-F6C9-9E46-A9E9-1C2091547D9A}"/>
                </a:ext>
              </a:extLst>
            </p:cNvPr>
            <p:cNvGrpSpPr/>
            <p:nvPr/>
          </p:nvGrpSpPr>
          <p:grpSpPr>
            <a:xfrm>
              <a:off x="7845039" y="1508825"/>
              <a:ext cx="4060775" cy="1100127"/>
              <a:chOff x="4800564" y="4825289"/>
              <a:chExt cx="4065005" cy="1101272"/>
            </a:xfrm>
          </p:grpSpPr>
          <p:cxnSp>
            <p:nvCxnSpPr>
              <p:cNvPr id="77" name="Straight Connector 76">
                <a:extLst>
                  <a:ext uri="{FF2B5EF4-FFF2-40B4-BE49-F238E27FC236}">
                    <a16:creationId xmlns:a16="http://schemas.microsoft.com/office/drawing/2014/main" id="{E3D1D3F5-3BCC-D747-A04B-A93505524941}"/>
                  </a:ext>
                </a:extLst>
              </p:cNvPr>
              <p:cNvCxnSpPr>
                <a:cxnSpLocks/>
              </p:cNvCxnSpPr>
              <p:nvPr/>
            </p:nvCxnSpPr>
            <p:spPr>
              <a:xfrm>
                <a:off x="4976017" y="5494977"/>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67B86CC-42EF-224C-BE4A-E7D15170D330}"/>
                  </a:ext>
                </a:extLst>
              </p:cNvPr>
              <p:cNvCxnSpPr/>
              <p:nvPr/>
            </p:nvCxnSpPr>
            <p:spPr>
              <a:xfrm>
                <a:off x="4983467"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34D4762-FB5A-624A-A83A-DD12738D493C}"/>
                  </a:ext>
                </a:extLst>
              </p:cNvPr>
              <p:cNvCxnSpPr/>
              <p:nvPr/>
            </p:nvCxnSpPr>
            <p:spPr>
              <a:xfrm>
                <a:off x="78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D313D4B-2421-554A-8D29-6C68B9DF985B}"/>
                      </a:ext>
                    </a:extLst>
                  </p:cNvPr>
                  <p:cNvSpPr txBox="1"/>
                  <p:nvPr/>
                </p:nvSpPr>
                <p:spPr>
                  <a:xfrm>
                    <a:off x="4800564" y="5536584"/>
                    <a:ext cx="440158" cy="3899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100" i="1">
                              <a:latin typeface="Cambria Math" panose="02040503050406030204" pitchFamily="18" charset="0"/>
                            </a:rPr>
                            <m:t>0</m:t>
                          </m:r>
                        </m:oMath>
                      </m:oMathPara>
                    </a14:m>
                    <a:endParaRPr lang="en-GB" sz="1100" dirty="0"/>
                  </a:p>
                </p:txBody>
              </p:sp>
            </mc:Choice>
            <mc:Fallback xmlns="">
              <p:sp>
                <p:nvSpPr>
                  <p:cNvPr id="80" name="TextBox 79">
                    <a:extLst>
                      <a:ext uri="{FF2B5EF4-FFF2-40B4-BE49-F238E27FC236}">
                        <a16:creationId xmlns:a16="http://schemas.microsoft.com/office/drawing/2014/main" id="{5D313D4B-2421-554A-8D29-6C68B9DF985B}"/>
                      </a:ext>
                    </a:extLst>
                  </p:cNvPr>
                  <p:cNvSpPr txBox="1">
                    <a:spLocks noRot="1" noChangeAspect="1" noMove="1" noResize="1" noEditPoints="1" noAdjustHandles="1" noChangeArrowheads="1" noChangeShapeType="1" noTextEdit="1"/>
                  </p:cNvSpPr>
                  <p:nvPr/>
                </p:nvSpPr>
                <p:spPr>
                  <a:xfrm>
                    <a:off x="4800564" y="5536584"/>
                    <a:ext cx="440158" cy="389977"/>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CE5D3080-D6F0-3C48-9166-EDD263ED81A1}"/>
                      </a:ext>
                    </a:extLst>
                  </p:cNvPr>
                  <p:cNvSpPr txBox="1"/>
                  <p:nvPr/>
                </p:nvSpPr>
                <p:spPr>
                  <a:xfrm>
                    <a:off x="8419418" y="5536584"/>
                    <a:ext cx="440158" cy="3899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100" i="1">
                              <a:latin typeface="Cambria Math" panose="02040503050406030204" pitchFamily="18" charset="0"/>
                            </a:rPr>
                            <m:t>1</m:t>
                          </m:r>
                        </m:oMath>
                      </m:oMathPara>
                    </a14:m>
                    <a:endParaRPr lang="en-GB" sz="1100" dirty="0"/>
                  </a:p>
                </p:txBody>
              </p:sp>
            </mc:Choice>
            <mc:Fallback xmlns="">
              <p:sp>
                <p:nvSpPr>
                  <p:cNvPr id="81" name="TextBox 80">
                    <a:extLst>
                      <a:ext uri="{FF2B5EF4-FFF2-40B4-BE49-F238E27FC236}">
                        <a16:creationId xmlns:a16="http://schemas.microsoft.com/office/drawing/2014/main" id="{CE5D3080-D6F0-3C48-9166-EDD263ED81A1}"/>
                      </a:ext>
                    </a:extLst>
                  </p:cNvPr>
                  <p:cNvSpPr txBox="1">
                    <a:spLocks noRot="1" noChangeAspect="1" noMove="1" noResize="1" noEditPoints="1" noAdjustHandles="1" noChangeArrowheads="1" noChangeShapeType="1" noTextEdit="1"/>
                  </p:cNvSpPr>
                  <p:nvPr/>
                </p:nvSpPr>
                <p:spPr>
                  <a:xfrm>
                    <a:off x="8419418" y="5536584"/>
                    <a:ext cx="440158" cy="389977"/>
                  </a:xfrm>
                  <a:prstGeom prst="rect">
                    <a:avLst/>
                  </a:prstGeom>
                  <a:blipFill>
                    <a:blip r:embed="rId25"/>
                    <a:stretch>
                      <a:fillRect/>
                    </a:stretch>
                  </a:blipFill>
                </p:spPr>
                <p:txBody>
                  <a:bodyPr/>
                  <a:lstStyle/>
                  <a:p>
                    <a:r>
                      <a:rPr lang="en-GB">
                        <a:noFill/>
                      </a:rPr>
                      <a:t> </a:t>
                    </a:r>
                  </a:p>
                </p:txBody>
              </p:sp>
            </mc:Fallback>
          </mc:AlternateContent>
          <p:cxnSp>
            <p:nvCxnSpPr>
              <p:cNvPr id="82" name="Straight Connector 81">
                <a:extLst>
                  <a:ext uri="{FF2B5EF4-FFF2-40B4-BE49-F238E27FC236}">
                    <a16:creationId xmlns:a16="http://schemas.microsoft.com/office/drawing/2014/main" id="{63B38C35-BDFC-8B45-BC42-FF87A63891A8}"/>
                  </a:ext>
                </a:extLst>
              </p:cNvPr>
              <p:cNvCxnSpPr/>
              <p:nvPr/>
            </p:nvCxnSpPr>
            <p:spPr>
              <a:xfrm>
                <a:off x="53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A2FCED3-9C14-A54B-995B-5D7C64CF2D15}"/>
                  </a:ext>
                </a:extLst>
              </p:cNvPr>
              <p:cNvCxnSpPr/>
              <p:nvPr/>
            </p:nvCxnSpPr>
            <p:spPr>
              <a:xfrm>
                <a:off x="57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CEF91E2-D04F-8D48-BAC9-41C7484578F1}"/>
                  </a:ext>
                </a:extLst>
              </p:cNvPr>
              <p:cNvCxnSpPr/>
              <p:nvPr/>
            </p:nvCxnSpPr>
            <p:spPr>
              <a:xfrm>
                <a:off x="60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5AB2E50-D689-A542-B247-38A69D2B7CB4}"/>
                  </a:ext>
                </a:extLst>
              </p:cNvPr>
              <p:cNvCxnSpPr/>
              <p:nvPr/>
            </p:nvCxnSpPr>
            <p:spPr>
              <a:xfrm>
                <a:off x="6425541"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A9A9580-7860-4841-BB29-D06B68A22CEA}"/>
                  </a:ext>
                </a:extLst>
              </p:cNvPr>
              <p:cNvCxnSpPr/>
              <p:nvPr/>
            </p:nvCxnSpPr>
            <p:spPr>
              <a:xfrm>
                <a:off x="6784383"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6DBD6F2-C384-C540-9C1E-9EB13368A57D}"/>
                  </a:ext>
                </a:extLst>
              </p:cNvPr>
              <p:cNvCxnSpPr/>
              <p:nvPr/>
            </p:nvCxnSpPr>
            <p:spPr>
              <a:xfrm>
                <a:off x="71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E533092-64B0-B04B-BDF5-285B0545EE4A}"/>
                  </a:ext>
                </a:extLst>
              </p:cNvPr>
              <p:cNvCxnSpPr/>
              <p:nvPr/>
            </p:nvCxnSpPr>
            <p:spPr>
              <a:xfrm>
                <a:off x="75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5BD1E2B-7D34-8843-9A54-DA2EE9BAFDED}"/>
                  </a:ext>
                </a:extLst>
              </p:cNvPr>
              <p:cNvCxnSpPr/>
              <p:nvPr/>
            </p:nvCxnSpPr>
            <p:spPr>
              <a:xfrm>
                <a:off x="8603479" y="5410737"/>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1F0E-CA8B-7948-83AF-C63DA7ED483B}"/>
                  </a:ext>
                </a:extLst>
              </p:cNvPr>
              <p:cNvCxnSpPr/>
              <p:nvPr/>
            </p:nvCxnSpPr>
            <p:spPr>
              <a:xfrm>
                <a:off x="8243479" y="5442453"/>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F5292ADD-C5C1-314E-87CB-6B3BEC742041}"/>
                      </a:ext>
                    </a:extLst>
                  </p:cNvPr>
                  <p:cNvSpPr txBox="1"/>
                  <p:nvPr/>
                </p:nvSpPr>
                <p:spPr>
                  <a:xfrm>
                    <a:off x="6523279" y="5532950"/>
                    <a:ext cx="600259" cy="3899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100" i="1">
                              <a:latin typeface="Cambria Math" panose="02040503050406030204" pitchFamily="18" charset="0"/>
                            </a:rPr>
                            <m:t>0.5</m:t>
                          </m:r>
                        </m:oMath>
                      </m:oMathPara>
                    </a14:m>
                    <a:endParaRPr lang="en-GB" sz="1100" dirty="0"/>
                  </a:p>
                </p:txBody>
              </p:sp>
            </mc:Choice>
            <mc:Fallback xmlns="">
              <p:sp>
                <p:nvSpPr>
                  <p:cNvPr id="91" name="TextBox 90">
                    <a:extLst>
                      <a:ext uri="{FF2B5EF4-FFF2-40B4-BE49-F238E27FC236}">
                        <a16:creationId xmlns:a16="http://schemas.microsoft.com/office/drawing/2014/main" id="{F5292ADD-C5C1-314E-87CB-6B3BEC742041}"/>
                      </a:ext>
                    </a:extLst>
                  </p:cNvPr>
                  <p:cNvSpPr txBox="1">
                    <a:spLocks noRot="1" noChangeAspect="1" noMove="1" noResize="1" noEditPoints="1" noAdjustHandles="1" noChangeArrowheads="1" noChangeShapeType="1" noTextEdit="1"/>
                  </p:cNvSpPr>
                  <p:nvPr/>
                </p:nvSpPr>
                <p:spPr>
                  <a:xfrm>
                    <a:off x="6523279" y="5532950"/>
                    <a:ext cx="600259" cy="389977"/>
                  </a:xfrm>
                  <a:prstGeom prst="rect">
                    <a:avLst/>
                  </a:prstGeom>
                  <a:blipFill>
                    <a:blip r:embed="rId26"/>
                    <a:stretch>
                      <a:fillRect/>
                    </a:stretch>
                  </a:blipFill>
                </p:spPr>
                <p:txBody>
                  <a:bodyPr/>
                  <a:lstStyle/>
                  <a:p>
                    <a:r>
                      <a:rPr lang="en-GB">
                        <a:noFill/>
                      </a:rPr>
                      <a:t> </a:t>
                    </a:r>
                  </a:p>
                </p:txBody>
              </p:sp>
            </mc:Fallback>
          </mc:AlternateContent>
          <p:sp>
            <p:nvSpPr>
              <p:cNvPr id="92" name="Left Brace 91">
                <a:extLst>
                  <a:ext uri="{FF2B5EF4-FFF2-40B4-BE49-F238E27FC236}">
                    <a16:creationId xmlns:a16="http://schemas.microsoft.com/office/drawing/2014/main" id="{22DEDC21-7273-E144-9ADA-4D4F865ACFC5}"/>
                  </a:ext>
                </a:extLst>
              </p:cNvPr>
              <p:cNvSpPr/>
              <p:nvPr/>
            </p:nvSpPr>
            <p:spPr>
              <a:xfrm rot="5400000">
                <a:off x="5290202" y="4987727"/>
                <a:ext cx="99995" cy="7283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dirty="0"/>
              </a:p>
            </p:txBody>
          </p:sp>
          <p:sp>
            <p:nvSpPr>
              <p:cNvPr id="93" name="Left Brace 92">
                <a:extLst>
                  <a:ext uri="{FF2B5EF4-FFF2-40B4-BE49-F238E27FC236}">
                    <a16:creationId xmlns:a16="http://schemas.microsoft.com/office/drawing/2014/main" id="{A5768DDF-344C-954F-83BC-0F08323E0662}"/>
                  </a:ext>
                </a:extLst>
              </p:cNvPr>
              <p:cNvSpPr/>
              <p:nvPr/>
            </p:nvSpPr>
            <p:spPr>
              <a:xfrm rot="5400000">
                <a:off x="6077085" y="4924540"/>
                <a:ext cx="104662" cy="8500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dirty="0"/>
              </a:p>
            </p:txBody>
          </p:sp>
          <p:sp>
            <p:nvSpPr>
              <p:cNvPr id="94" name="Left Brace 93">
                <a:extLst>
                  <a:ext uri="{FF2B5EF4-FFF2-40B4-BE49-F238E27FC236}">
                    <a16:creationId xmlns:a16="http://schemas.microsoft.com/office/drawing/2014/main" id="{B159E35B-4906-7948-A4EE-6810572ADDC2}"/>
                  </a:ext>
                </a:extLst>
              </p:cNvPr>
              <p:cNvSpPr/>
              <p:nvPr/>
            </p:nvSpPr>
            <p:spPr>
              <a:xfrm rot="5400000">
                <a:off x="6994302" y="4856154"/>
                <a:ext cx="105896" cy="98560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dirty="0"/>
              </a:p>
            </p:txBody>
          </p:sp>
          <p:sp>
            <p:nvSpPr>
              <p:cNvPr id="95" name="Left Brace 94">
                <a:extLst>
                  <a:ext uri="{FF2B5EF4-FFF2-40B4-BE49-F238E27FC236}">
                    <a16:creationId xmlns:a16="http://schemas.microsoft.com/office/drawing/2014/main" id="{E89FC7C7-338E-AA40-AA87-3D90BAE817B7}"/>
                  </a:ext>
                </a:extLst>
              </p:cNvPr>
              <p:cNvSpPr/>
              <p:nvPr/>
            </p:nvSpPr>
            <p:spPr>
              <a:xfrm rot="5400000">
                <a:off x="7649090" y="5185884"/>
                <a:ext cx="106253" cy="324332"/>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dirty="0"/>
              </a:p>
            </p:txBody>
          </p:sp>
          <p:sp>
            <p:nvSpPr>
              <p:cNvPr id="96" name="TextBox 95">
                <a:extLst>
                  <a:ext uri="{FF2B5EF4-FFF2-40B4-BE49-F238E27FC236}">
                    <a16:creationId xmlns:a16="http://schemas.microsoft.com/office/drawing/2014/main" id="{076E5C58-7790-A94B-B769-B1EBA708B0F7}"/>
                  </a:ext>
                </a:extLst>
              </p:cNvPr>
              <p:cNvSpPr txBox="1"/>
              <p:nvPr/>
            </p:nvSpPr>
            <p:spPr>
              <a:xfrm>
                <a:off x="5145955" y="5000855"/>
                <a:ext cx="468835" cy="389977"/>
              </a:xfrm>
              <a:prstGeom prst="rect">
                <a:avLst/>
              </a:prstGeom>
              <a:noFill/>
            </p:spPr>
            <p:txBody>
              <a:bodyPr wrap="none" rtlCol="0">
                <a:spAutoFit/>
              </a:bodyPr>
              <a:lstStyle/>
              <a:p>
                <a:r>
                  <a:rPr lang="en-GB" sz="1100" dirty="0" err="1"/>
                  <a:t>fff</a:t>
                </a:r>
                <a:endParaRPr lang="en-GB" sz="1100" dirty="0"/>
              </a:p>
            </p:txBody>
          </p:sp>
          <p:sp>
            <p:nvSpPr>
              <p:cNvPr id="97" name="TextBox 96">
                <a:extLst>
                  <a:ext uri="{FF2B5EF4-FFF2-40B4-BE49-F238E27FC236}">
                    <a16:creationId xmlns:a16="http://schemas.microsoft.com/office/drawing/2014/main" id="{5D792B39-9319-6840-9BD2-387904B79D60}"/>
                  </a:ext>
                </a:extLst>
              </p:cNvPr>
              <p:cNvSpPr txBox="1"/>
              <p:nvPr/>
            </p:nvSpPr>
            <p:spPr>
              <a:xfrm>
                <a:off x="5929200" y="5003694"/>
                <a:ext cx="473614" cy="389977"/>
              </a:xfrm>
              <a:prstGeom prst="rect">
                <a:avLst/>
              </a:prstGeom>
              <a:noFill/>
            </p:spPr>
            <p:txBody>
              <a:bodyPr wrap="none" rtlCol="0">
                <a:spAutoFit/>
              </a:bodyPr>
              <a:lstStyle/>
              <a:p>
                <a:r>
                  <a:rPr lang="en-GB" sz="1100" dirty="0" err="1"/>
                  <a:t>fft</a:t>
                </a:r>
                <a:endParaRPr lang="en-GB" sz="1100" dirty="0"/>
              </a:p>
            </p:txBody>
          </p:sp>
          <p:sp>
            <p:nvSpPr>
              <p:cNvPr id="98" name="TextBox 97">
                <a:extLst>
                  <a:ext uri="{FF2B5EF4-FFF2-40B4-BE49-F238E27FC236}">
                    <a16:creationId xmlns:a16="http://schemas.microsoft.com/office/drawing/2014/main" id="{0A2FD166-64AC-014D-8D17-E7F3B33E7706}"/>
                  </a:ext>
                </a:extLst>
              </p:cNvPr>
              <p:cNvSpPr txBox="1"/>
              <p:nvPr/>
            </p:nvSpPr>
            <p:spPr>
              <a:xfrm>
                <a:off x="6843598" y="5000855"/>
                <a:ext cx="473614" cy="389977"/>
              </a:xfrm>
              <a:prstGeom prst="rect">
                <a:avLst/>
              </a:prstGeom>
              <a:noFill/>
            </p:spPr>
            <p:txBody>
              <a:bodyPr wrap="none" rtlCol="0">
                <a:spAutoFit/>
              </a:bodyPr>
              <a:lstStyle/>
              <a:p>
                <a:r>
                  <a:rPr lang="en-GB" sz="1100" dirty="0" err="1"/>
                  <a:t>ftf</a:t>
                </a:r>
                <a:endParaRPr lang="en-GB" sz="1100" dirty="0"/>
              </a:p>
            </p:txBody>
          </p:sp>
          <p:sp>
            <p:nvSpPr>
              <p:cNvPr id="99" name="TextBox 98">
                <a:extLst>
                  <a:ext uri="{FF2B5EF4-FFF2-40B4-BE49-F238E27FC236}">
                    <a16:creationId xmlns:a16="http://schemas.microsoft.com/office/drawing/2014/main" id="{E9B52473-34D3-C646-BC72-7A061B51D545}"/>
                  </a:ext>
                </a:extLst>
              </p:cNvPr>
              <p:cNvSpPr txBox="1"/>
              <p:nvPr/>
            </p:nvSpPr>
            <p:spPr>
              <a:xfrm>
                <a:off x="7502116" y="5004204"/>
                <a:ext cx="478393" cy="389977"/>
              </a:xfrm>
              <a:prstGeom prst="rect">
                <a:avLst/>
              </a:prstGeom>
              <a:noFill/>
            </p:spPr>
            <p:txBody>
              <a:bodyPr wrap="none" rtlCol="0">
                <a:spAutoFit/>
              </a:bodyPr>
              <a:lstStyle/>
              <a:p>
                <a:r>
                  <a:rPr lang="en-GB" sz="1100" dirty="0" err="1"/>
                  <a:t>ftt</a:t>
                </a:r>
                <a:endParaRPr lang="en-GB" sz="1100" dirty="0"/>
              </a:p>
            </p:txBody>
          </p:sp>
          <p:sp>
            <p:nvSpPr>
              <p:cNvPr id="100" name="Left Brace 99">
                <a:extLst>
                  <a:ext uri="{FF2B5EF4-FFF2-40B4-BE49-F238E27FC236}">
                    <a16:creationId xmlns:a16="http://schemas.microsoft.com/office/drawing/2014/main" id="{76CC6387-DB6C-8442-A368-CE8AB141B75B}"/>
                  </a:ext>
                </a:extLst>
              </p:cNvPr>
              <p:cNvSpPr/>
              <p:nvPr/>
            </p:nvSpPr>
            <p:spPr>
              <a:xfrm rot="5400000">
                <a:off x="7900965" y="5257919"/>
                <a:ext cx="106253" cy="179417"/>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dirty="0"/>
              </a:p>
            </p:txBody>
          </p:sp>
          <p:sp>
            <p:nvSpPr>
              <p:cNvPr id="101" name="TextBox 100">
                <a:extLst>
                  <a:ext uri="{FF2B5EF4-FFF2-40B4-BE49-F238E27FC236}">
                    <a16:creationId xmlns:a16="http://schemas.microsoft.com/office/drawing/2014/main" id="{1C73FF75-C3FD-3743-A355-3D6E26DE9C23}"/>
                  </a:ext>
                </a:extLst>
              </p:cNvPr>
              <p:cNvSpPr txBox="1"/>
              <p:nvPr/>
            </p:nvSpPr>
            <p:spPr>
              <a:xfrm>
                <a:off x="7761054" y="4826881"/>
                <a:ext cx="473614" cy="389977"/>
              </a:xfrm>
              <a:prstGeom prst="rect">
                <a:avLst/>
              </a:prstGeom>
              <a:noFill/>
            </p:spPr>
            <p:txBody>
              <a:bodyPr wrap="none" rtlCol="0">
                <a:spAutoFit/>
              </a:bodyPr>
              <a:lstStyle/>
              <a:p>
                <a:r>
                  <a:rPr lang="en-GB" sz="1100" dirty="0" err="1"/>
                  <a:t>tff</a:t>
                </a:r>
                <a:endParaRPr lang="en-GB" sz="1100" dirty="0"/>
              </a:p>
            </p:txBody>
          </p:sp>
          <p:sp>
            <p:nvSpPr>
              <p:cNvPr id="102" name="Left Brace 101">
                <a:extLst>
                  <a:ext uri="{FF2B5EF4-FFF2-40B4-BE49-F238E27FC236}">
                    <a16:creationId xmlns:a16="http://schemas.microsoft.com/office/drawing/2014/main" id="{ECD2DC5D-E16E-7F45-B758-34E04201DF4A}"/>
                  </a:ext>
                </a:extLst>
              </p:cNvPr>
              <p:cNvSpPr/>
              <p:nvPr/>
            </p:nvSpPr>
            <p:spPr>
              <a:xfrm rot="5400000">
                <a:off x="8101857" y="5235179"/>
                <a:ext cx="106253" cy="22543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dirty="0"/>
              </a:p>
            </p:txBody>
          </p:sp>
          <p:sp>
            <p:nvSpPr>
              <p:cNvPr id="103" name="TextBox 102">
                <a:extLst>
                  <a:ext uri="{FF2B5EF4-FFF2-40B4-BE49-F238E27FC236}">
                    <a16:creationId xmlns:a16="http://schemas.microsoft.com/office/drawing/2014/main" id="{11749D2C-7AC4-E14D-B6CF-26F49D619617}"/>
                  </a:ext>
                </a:extLst>
              </p:cNvPr>
              <p:cNvSpPr txBox="1"/>
              <p:nvPr/>
            </p:nvSpPr>
            <p:spPr>
              <a:xfrm>
                <a:off x="7960157" y="4991136"/>
                <a:ext cx="478393" cy="389977"/>
              </a:xfrm>
              <a:prstGeom prst="rect">
                <a:avLst/>
              </a:prstGeom>
              <a:noFill/>
            </p:spPr>
            <p:txBody>
              <a:bodyPr wrap="none" rtlCol="0">
                <a:spAutoFit/>
              </a:bodyPr>
              <a:lstStyle/>
              <a:p>
                <a:r>
                  <a:rPr lang="en-GB" sz="1100" dirty="0" err="1"/>
                  <a:t>tft</a:t>
                </a:r>
                <a:endParaRPr lang="en-GB" sz="1100" dirty="0"/>
              </a:p>
            </p:txBody>
          </p:sp>
          <p:sp>
            <p:nvSpPr>
              <p:cNvPr id="104" name="Left Brace 103">
                <a:extLst>
                  <a:ext uri="{FF2B5EF4-FFF2-40B4-BE49-F238E27FC236}">
                    <a16:creationId xmlns:a16="http://schemas.microsoft.com/office/drawing/2014/main" id="{AA11DC6F-0CB7-CE48-A260-650A70B48D0B}"/>
                  </a:ext>
                </a:extLst>
              </p:cNvPr>
              <p:cNvSpPr/>
              <p:nvPr/>
            </p:nvSpPr>
            <p:spPr>
              <a:xfrm rot="5400000">
                <a:off x="8356184" y="5206240"/>
                <a:ext cx="106253" cy="281929"/>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dirty="0"/>
              </a:p>
            </p:txBody>
          </p:sp>
          <p:sp>
            <p:nvSpPr>
              <p:cNvPr id="105" name="TextBox 104">
                <a:extLst>
                  <a:ext uri="{FF2B5EF4-FFF2-40B4-BE49-F238E27FC236}">
                    <a16:creationId xmlns:a16="http://schemas.microsoft.com/office/drawing/2014/main" id="{DFB0CB99-7F55-8A49-B156-36BD9CE24C20}"/>
                  </a:ext>
                </a:extLst>
              </p:cNvPr>
              <p:cNvSpPr txBox="1"/>
              <p:nvPr/>
            </p:nvSpPr>
            <p:spPr>
              <a:xfrm>
                <a:off x="8215743" y="4825289"/>
                <a:ext cx="478393" cy="389977"/>
              </a:xfrm>
              <a:prstGeom prst="rect">
                <a:avLst/>
              </a:prstGeom>
              <a:noFill/>
            </p:spPr>
            <p:txBody>
              <a:bodyPr wrap="none" rtlCol="0">
                <a:spAutoFit/>
              </a:bodyPr>
              <a:lstStyle/>
              <a:p>
                <a:r>
                  <a:rPr lang="en-GB" sz="1100" dirty="0" err="1"/>
                  <a:t>ttf</a:t>
                </a:r>
                <a:endParaRPr lang="en-GB" sz="1100" dirty="0"/>
              </a:p>
            </p:txBody>
          </p:sp>
          <p:sp>
            <p:nvSpPr>
              <p:cNvPr id="106" name="Left Brace 105">
                <a:extLst>
                  <a:ext uri="{FF2B5EF4-FFF2-40B4-BE49-F238E27FC236}">
                    <a16:creationId xmlns:a16="http://schemas.microsoft.com/office/drawing/2014/main" id="{D49230EE-8C58-B64A-8439-EFC6745764CB}"/>
                  </a:ext>
                </a:extLst>
              </p:cNvPr>
              <p:cNvSpPr/>
              <p:nvPr/>
            </p:nvSpPr>
            <p:spPr>
              <a:xfrm rot="5400000">
                <a:off x="8524331" y="5321183"/>
                <a:ext cx="106253" cy="5204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100" dirty="0"/>
              </a:p>
            </p:txBody>
          </p:sp>
          <p:sp>
            <p:nvSpPr>
              <p:cNvPr id="107" name="TextBox 106">
                <a:extLst>
                  <a:ext uri="{FF2B5EF4-FFF2-40B4-BE49-F238E27FC236}">
                    <a16:creationId xmlns:a16="http://schemas.microsoft.com/office/drawing/2014/main" id="{FB719D45-1AFF-5942-AAB3-00367CB75B89}"/>
                  </a:ext>
                </a:extLst>
              </p:cNvPr>
              <p:cNvSpPr txBox="1"/>
              <p:nvPr/>
            </p:nvSpPr>
            <p:spPr>
              <a:xfrm>
                <a:off x="8382397" y="4990290"/>
                <a:ext cx="483172" cy="389977"/>
              </a:xfrm>
              <a:prstGeom prst="rect">
                <a:avLst/>
              </a:prstGeom>
              <a:noFill/>
            </p:spPr>
            <p:txBody>
              <a:bodyPr wrap="none" rtlCol="0">
                <a:spAutoFit/>
              </a:bodyPr>
              <a:lstStyle/>
              <a:p>
                <a:r>
                  <a:rPr lang="en-GB" sz="1100" dirty="0" err="1"/>
                  <a:t>ttt</a:t>
                </a:r>
                <a:endParaRPr lang="en-GB" sz="1100" dirty="0"/>
              </a:p>
            </p:txBody>
          </p:sp>
          <p:cxnSp>
            <p:nvCxnSpPr>
              <p:cNvPr id="108" name="Straight Connector 107">
                <a:extLst>
                  <a:ext uri="{FF2B5EF4-FFF2-40B4-BE49-F238E27FC236}">
                    <a16:creationId xmlns:a16="http://schemas.microsoft.com/office/drawing/2014/main" id="{C0270A55-60B4-0E4B-89A6-2D7E3B9F8E16}"/>
                  </a:ext>
                </a:extLst>
              </p:cNvPr>
              <p:cNvCxnSpPr/>
              <p:nvPr/>
            </p:nvCxnSpPr>
            <p:spPr>
              <a:xfrm>
                <a:off x="7958286" y="5071145"/>
                <a:ext cx="0" cy="222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166C007-3799-CC4D-9DC9-18AAC325435F}"/>
                  </a:ext>
                </a:extLst>
              </p:cNvPr>
              <p:cNvCxnSpPr/>
              <p:nvPr/>
            </p:nvCxnSpPr>
            <p:spPr>
              <a:xfrm>
                <a:off x="8409310" y="5084746"/>
                <a:ext cx="0" cy="22293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C9DEBE22-BBEC-4945-AF0D-05BFBB04EC64}"/>
                </a:ext>
              </a:extLst>
            </p:cNvPr>
            <p:cNvGrpSpPr/>
            <p:nvPr/>
          </p:nvGrpSpPr>
          <p:grpSpPr>
            <a:xfrm>
              <a:off x="10721802" y="2113554"/>
              <a:ext cx="443426" cy="456293"/>
              <a:chOff x="3912592" y="4465443"/>
              <a:chExt cx="443887" cy="456768"/>
            </a:xfrm>
          </p:grpSpPr>
          <p:cxnSp>
            <p:nvCxnSpPr>
              <p:cNvPr id="111" name="Straight Connector 110">
                <a:extLst>
                  <a:ext uri="{FF2B5EF4-FFF2-40B4-BE49-F238E27FC236}">
                    <a16:creationId xmlns:a16="http://schemas.microsoft.com/office/drawing/2014/main" id="{FCFB2D8C-2172-FC4F-96C1-D1DD8B473801}"/>
                  </a:ext>
                </a:extLst>
              </p:cNvPr>
              <p:cNvCxnSpPr>
                <a:cxnSpLocks/>
              </p:cNvCxnSpPr>
              <p:nvPr/>
            </p:nvCxnSpPr>
            <p:spPr>
              <a:xfrm flipH="1">
                <a:off x="4039374" y="4466791"/>
                <a:ext cx="108000" cy="1080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F33F073-B221-ED47-82EA-B8932E5B71C5}"/>
                  </a:ext>
                </a:extLst>
              </p:cNvPr>
              <p:cNvCxnSpPr>
                <a:cxnSpLocks/>
              </p:cNvCxnSpPr>
              <p:nvPr/>
            </p:nvCxnSpPr>
            <p:spPr>
              <a:xfrm>
                <a:off x="4038026" y="4465443"/>
                <a:ext cx="108000" cy="1080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3E460828-08DA-3E45-BB77-F549EAF31D6E}"/>
                      </a:ext>
                    </a:extLst>
                  </p:cNvPr>
                  <p:cNvSpPr/>
                  <p:nvPr/>
                </p:nvSpPr>
                <p:spPr>
                  <a:xfrm>
                    <a:off x="3912592" y="4532234"/>
                    <a:ext cx="443887" cy="3899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100" i="1">
                              <a:solidFill>
                                <a:srgbClr val="FFC000"/>
                              </a:solidFill>
                              <a:latin typeface="Cambria Math" panose="02040503050406030204" pitchFamily="18" charset="0"/>
                            </a:rPr>
                            <m:t>𝑣</m:t>
                          </m:r>
                        </m:oMath>
                      </m:oMathPara>
                    </a14:m>
                    <a:endParaRPr lang="en-GB" sz="1100" dirty="0">
                      <a:solidFill>
                        <a:srgbClr val="FFC000"/>
                      </a:solidFill>
                    </a:endParaRPr>
                  </a:p>
                </p:txBody>
              </p:sp>
            </mc:Choice>
            <mc:Fallback xmlns="">
              <p:sp>
                <p:nvSpPr>
                  <p:cNvPr id="113" name="Rectangle 112">
                    <a:extLst>
                      <a:ext uri="{FF2B5EF4-FFF2-40B4-BE49-F238E27FC236}">
                        <a16:creationId xmlns:a16="http://schemas.microsoft.com/office/drawing/2014/main" id="{3E460828-08DA-3E45-BB77-F549EAF31D6E}"/>
                      </a:ext>
                    </a:extLst>
                  </p:cNvPr>
                  <p:cNvSpPr>
                    <a:spLocks noRot="1" noChangeAspect="1" noMove="1" noResize="1" noEditPoints="1" noAdjustHandles="1" noChangeArrowheads="1" noChangeShapeType="1" noTextEdit="1"/>
                  </p:cNvSpPr>
                  <p:nvPr/>
                </p:nvSpPr>
                <p:spPr>
                  <a:xfrm>
                    <a:off x="3912592" y="4532234"/>
                    <a:ext cx="443887" cy="389977"/>
                  </a:xfrm>
                  <a:prstGeom prst="rect">
                    <a:avLst/>
                  </a:prstGeom>
                  <a:blipFill>
                    <a:blip r:embed="rId27"/>
                    <a:stretch>
                      <a:fillRect/>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87C8-7348-4548-A8B1-06004C8BF488}"/>
              </a:ext>
            </a:extLst>
          </p:cNvPr>
          <p:cNvSpPr>
            <a:spLocks noGrp="1"/>
          </p:cNvSpPr>
          <p:nvPr>
            <p:ph type="title"/>
          </p:nvPr>
        </p:nvSpPr>
        <p:spPr/>
        <p:txBody>
          <a:bodyPr/>
          <a:lstStyle/>
          <a:p>
            <a:r>
              <a:rPr lang="en-GB" dirty="0"/>
              <a:t>Sampling: 1. Generate Samples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FE6073-BFDA-2441-8E46-BD9E7BE53F6C}"/>
                  </a:ext>
                </a:extLst>
              </p:cNvPr>
              <p:cNvSpPr>
                <a:spLocks noGrp="1"/>
              </p:cNvSpPr>
              <p:nvPr>
                <p:ph idx="1"/>
              </p:nvPr>
            </p:nvSpPr>
            <p:spPr>
              <a:xfrm>
                <a:off x="359625" y="1666902"/>
                <a:ext cx="7023453" cy="4236435"/>
              </a:xfrm>
            </p:spPr>
            <p:txBody>
              <a:bodyPr/>
              <a:lstStyle/>
              <a:p>
                <a:pPr marL="456743" indent="-456743">
                  <a:buFont typeface="+mj-lt"/>
                  <a:buAutoNum type="alphaLcPeriod" startAt="2"/>
                </a:pPr>
                <a:r>
                  <a:rPr lang="en-GB" dirty="0"/>
                  <a:t>For a sample, generate a random number </a:t>
                </a:r>
                <a14:m>
                  <m:oMath xmlns:m="http://schemas.openxmlformats.org/officeDocument/2006/math">
                    <m:r>
                      <a:rPr lang="en-GB" b="0" i="1" smtClean="0">
                        <a:solidFill>
                          <a:srgbClr val="FFC000"/>
                        </a:solidFill>
                        <a:latin typeface="Cambria Math" panose="02040503050406030204" pitchFamily="18" charset="0"/>
                      </a:rPr>
                      <m:t>𝑣</m:t>
                    </m:r>
                    <m:r>
                      <a:rPr lang="en-GB" b="0" i="1" smtClean="0">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rPr>
                        </m:ctrlPr>
                      </m:dPr>
                      <m:e>
                        <m:r>
                          <a:rPr lang="en-GB" i="1">
                            <a:latin typeface="Cambria Math" panose="02040503050406030204" pitchFamily="18" charset="0"/>
                          </a:rPr>
                          <m:t>0,1</m:t>
                        </m:r>
                      </m:e>
                    </m:d>
                  </m:oMath>
                </a14:m>
                <a:r>
                  <a:rPr lang="en-GB" dirty="0"/>
                  <a:t> and take the compound event that belongs to the partition, in which </a:t>
                </a:r>
                <a14:m>
                  <m:oMath xmlns:m="http://schemas.openxmlformats.org/officeDocument/2006/math">
                    <m:r>
                      <a:rPr lang="en-GB" i="1">
                        <a:solidFill>
                          <a:srgbClr val="FFC000"/>
                        </a:solidFill>
                        <a:latin typeface="Cambria Math" panose="02040503050406030204" pitchFamily="18" charset="0"/>
                      </a:rPr>
                      <m:t>𝑣</m:t>
                    </m:r>
                  </m:oMath>
                </a14:m>
                <a:r>
                  <a:rPr lang="en-GB" dirty="0"/>
                  <a:t> is</a:t>
                </a:r>
              </a:p>
              <a:p>
                <a:pPr lvl="1"/>
                <a:r>
                  <a:rPr lang="en-GB" dirty="0"/>
                  <a:t>Formally:</a:t>
                </a:r>
              </a:p>
              <a:p>
                <a:pPr lvl="1"/>
                <a:endParaRPr lang="en-GB" dirty="0"/>
              </a:p>
              <a:p>
                <a:pPr lvl="1"/>
                <a:endParaRPr lang="en-GB" dirty="0"/>
              </a:p>
              <a:p>
                <a:pPr lvl="1"/>
                <a:endParaRPr lang="en-GB" dirty="0"/>
              </a:p>
              <a:p>
                <a:pPr lvl="1"/>
                <a:endParaRPr lang="en-GB" dirty="0"/>
              </a:p>
              <a:p>
                <a:pPr lvl="1"/>
                <a:endParaRPr lang="en-GB" dirty="0"/>
              </a:p>
              <a:p>
                <a:pPr lvl="1"/>
                <a:r>
                  <a:rPr lang="en-GB" dirty="0"/>
                  <a:t>Example: </a:t>
                </a:r>
              </a:p>
              <a:p>
                <a:pPr lvl="2"/>
                <a:r>
                  <a:rPr lang="de-DE" dirty="0"/>
                  <a:t>Order </a:t>
                </a:r>
                <a14:m>
                  <m:oMath xmlns:m="http://schemas.openxmlformats.org/officeDocument/2006/math">
                    <m:d>
                      <m:dPr>
                        <m:ctrlPr>
                          <a:rPr lang="de-DE" b="1" i="1">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𝑇𝑟𝑎𝑣𝑒𝑙</m:t>
                        </m:r>
                        <m:r>
                          <a:rPr lang="de-DE" i="1">
                            <a:latin typeface="Cambria Math" panose="02040503050406030204" pitchFamily="18" charset="0"/>
                          </a:rPr>
                          <m:t>,</m:t>
                        </m:r>
                        <m:r>
                          <a:rPr lang="en-GB" i="1">
                            <a:latin typeface="Cambria Math" panose="02040503050406030204" pitchFamily="18" charset="0"/>
                          </a:rPr>
                          <m:t>𝑆𝑖𝑐𝑘</m:t>
                        </m:r>
                      </m:e>
                    </m:d>
                  </m:oMath>
                </a14:m>
                <a:r>
                  <a:rPr lang="en-GB" dirty="0"/>
                  <a:t>, </a:t>
                </a:r>
                <a14:m>
                  <m:oMath xmlns:m="http://schemas.openxmlformats.org/officeDocument/2006/math">
                    <m:sSup>
                      <m:sSupPr>
                        <m:ctrlPr>
                          <a:rPr lang="de-DE" i="1">
                            <a:latin typeface="Cambria Math" panose="02040503050406030204" pitchFamily="18" charset="0"/>
                          </a:rPr>
                        </m:ctrlPr>
                      </m:sSupPr>
                      <m:e>
                        <m:r>
                          <a:rPr lang="en-GB" b="1" i="1">
                            <a:latin typeface="Cambria Math" panose="02040503050406030204" pitchFamily="18" charset="0"/>
                          </a:rPr>
                          <m:t>𝑹</m:t>
                        </m:r>
                      </m:e>
                      <m:sup>
                        <m:r>
                          <a:rPr lang="de-DE" i="1">
                            <a:latin typeface="Cambria Math" panose="02040503050406030204" pitchFamily="18" charset="0"/>
                          </a:rPr>
                          <m:t>′</m:t>
                        </m:r>
                      </m:sup>
                    </m:sSup>
                    <m:r>
                      <a:rPr lang="en-GB" i="1">
                        <a:latin typeface="Cambria Math" panose="02040503050406030204" pitchFamily="18" charset="0"/>
                      </a:rPr>
                      <m:t>=</m:t>
                    </m:r>
                    <m:d>
                      <m:dPr>
                        <m:begChr m:val="{"/>
                        <m:endChr m:val="}"/>
                        <m:ctrlPr>
                          <a:rPr lang="de-DE" i="1">
                            <a:latin typeface="Cambria Math" panose="02040503050406030204" pitchFamily="18" charset="0"/>
                          </a:rPr>
                        </m:ctrlPr>
                      </m:dPr>
                      <m:e>
                        <m:r>
                          <a:rPr lang="en-GB" i="1">
                            <a:latin typeface="Cambria Math" panose="02040503050406030204" pitchFamily="18" charset="0"/>
                          </a:rPr>
                          <m:t>𝑇𝑟𝑎𝑣𝑒𝑙</m:t>
                        </m:r>
                      </m:e>
                    </m:d>
                  </m:oMath>
                </a14:m>
                <a:endParaRPr lang="en-GB" dirty="0"/>
              </a:p>
              <a:p>
                <a:pPr lvl="2"/>
                <a14:m>
                  <m:oMath xmlns:m="http://schemas.openxmlformats.org/officeDocument/2006/math">
                    <m:r>
                      <a:rPr lang="en-GB" i="1">
                        <a:solidFill>
                          <a:srgbClr val="FFC000"/>
                        </a:solidFill>
                        <a:latin typeface="Cambria Math" panose="02040503050406030204" pitchFamily="18" charset="0"/>
                      </a:rPr>
                      <m:t>𝑣</m:t>
                    </m:r>
                    <m:r>
                      <a:rPr lang="en-GB" b="0" i="1" smtClean="0">
                        <a:solidFill>
                          <a:srgbClr val="FFC000"/>
                        </a:solidFill>
                        <a:latin typeface="Cambria Math" panose="02040503050406030204" pitchFamily="18" charset="0"/>
                      </a:rPr>
                      <m:t>=0.8</m:t>
                    </m:r>
                  </m:oMath>
                </a14:m>
                <a:r>
                  <a:rPr lang="en-GB" dirty="0"/>
                  <a:t> ➝ </a:t>
                </a:r>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𝑓𝑎𝑙𝑠𝑒</m:t>
                        </m:r>
                        <m:r>
                          <a:rPr lang="en-GB" b="0" i="1" smtClean="0">
                            <a:latin typeface="Cambria Math" panose="02040503050406030204" pitchFamily="18" charset="0"/>
                          </a:rPr>
                          <m:t>,</m:t>
                        </m:r>
                        <m:r>
                          <a:rPr lang="en-GB" b="0" i="1" smtClean="0">
                            <a:latin typeface="Cambria Math" panose="02040503050406030204" pitchFamily="18" charset="0"/>
                          </a:rPr>
                          <m:t>𝑡𝑟𝑢𝑒</m:t>
                        </m:r>
                        <m:r>
                          <a:rPr lang="en-GB" b="0" i="1" smtClean="0">
                            <a:latin typeface="Cambria Math" panose="02040503050406030204" pitchFamily="18" charset="0"/>
                          </a:rPr>
                          <m:t>,</m:t>
                        </m:r>
                        <m:r>
                          <a:rPr lang="en-GB" b="0" i="1" smtClean="0">
                            <a:latin typeface="Cambria Math" panose="02040503050406030204" pitchFamily="18" charset="0"/>
                          </a:rPr>
                          <m:t>𝑡𝑟𝑢𝑒</m:t>
                        </m:r>
                      </m:e>
                    </m:d>
                  </m:oMath>
                </a14:m>
                <a:endParaRPr lang="en-GB" dirty="0"/>
              </a:p>
            </p:txBody>
          </p:sp>
        </mc:Choice>
        <mc:Fallback xmlns="">
          <p:sp>
            <p:nvSpPr>
              <p:cNvPr id="3" name="Content Placeholder 2">
                <a:extLst>
                  <a:ext uri="{FF2B5EF4-FFF2-40B4-BE49-F238E27FC236}">
                    <a16:creationId xmlns:a16="http://schemas.microsoft.com/office/drawing/2014/main" id="{59FE6073-BFDA-2441-8E46-BD9E7BE53F6C}"/>
                  </a:ext>
                </a:extLst>
              </p:cNvPr>
              <p:cNvSpPr>
                <a:spLocks noGrp="1" noRot="1" noChangeAspect="1" noMove="1" noResize="1" noEditPoints="1" noAdjustHandles="1" noChangeArrowheads="1" noChangeShapeType="1" noTextEdit="1"/>
              </p:cNvSpPr>
              <p:nvPr>
                <p:ph idx="1"/>
              </p:nvPr>
            </p:nvSpPr>
            <p:spPr>
              <a:xfrm>
                <a:off x="359625" y="1666902"/>
                <a:ext cx="7023453" cy="4236435"/>
              </a:xfrm>
              <a:blipFill>
                <a:blip r:embed="rId3"/>
                <a:stretch>
                  <a:fillRect l="-2527" t="-2985" b="-298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DD34C85B-D6D9-F44F-9873-1BC2D0330F30}"/>
              </a:ext>
            </a:extLst>
          </p:cNvPr>
          <p:cNvSpPr>
            <a:spLocks noGrp="1"/>
          </p:cNvSpPr>
          <p:nvPr>
            <p:ph type="dt" sz="half" idx="2"/>
          </p:nvPr>
        </p:nvSpPr>
        <p:spPr/>
        <p:txBody>
          <a:bodyPr/>
          <a:lstStyle/>
          <a:p>
            <a:r>
              <a:rPr lang="en-GB"/>
              <a:t>Approximate Inference</a:t>
            </a:r>
            <a:endParaRPr lang="en-GB" dirty="0"/>
          </a:p>
        </p:txBody>
      </p:sp>
      <p:sp>
        <p:nvSpPr>
          <p:cNvPr id="5" name="Footer Placeholder 4">
            <a:extLst>
              <a:ext uri="{FF2B5EF4-FFF2-40B4-BE49-F238E27FC236}">
                <a16:creationId xmlns:a16="http://schemas.microsoft.com/office/drawing/2014/main" id="{F41C230D-8C27-8E49-83E4-021D7279B05D}"/>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8C8DF57B-4511-CD48-B23D-05DAD38EDB8F}"/>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10</a:t>
            </a:fld>
            <a:r>
              <a:rPr lang="en-GB" dirty="0"/>
              <a:t> </a:t>
            </a:r>
            <a:endParaRPr lang="en-GB" sz="1399" dirty="0"/>
          </a:p>
        </p:txBody>
      </p:sp>
      <mc:AlternateContent xmlns:mc="http://schemas.openxmlformats.org/markup-compatibility/2006" xmlns:a14="http://schemas.microsoft.com/office/drawing/2010/main">
        <mc:Choice Requires="a14">
          <p:graphicFrame>
            <p:nvGraphicFramePr>
              <p:cNvPr id="73" name="Table 72">
                <a:extLst>
                  <a:ext uri="{FF2B5EF4-FFF2-40B4-BE49-F238E27FC236}">
                    <a16:creationId xmlns:a16="http://schemas.microsoft.com/office/drawing/2014/main" id="{1BF76BE9-8294-B04C-AADA-0B1516366F86}"/>
                  </a:ext>
                </a:extLst>
              </p:cNvPr>
              <p:cNvGraphicFramePr>
                <a:graphicFrameLocks noGrp="1"/>
              </p:cNvGraphicFramePr>
              <p:nvPr>
                <p:extLst>
                  <p:ext uri="{D42A27DB-BD31-4B8C-83A1-F6EECF244321}">
                    <p14:modId xmlns:p14="http://schemas.microsoft.com/office/powerpoint/2010/main" val="4018080497"/>
                  </p:ext>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379">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672" marR="45672" marT="45672" marB="45672"/>
                    </a:tc>
                    <a:extLst>
                      <a:ext uri="{0D108BD9-81ED-4DB2-BD59-A6C34878D82A}">
                        <a16:rowId xmlns:a16="http://schemas.microsoft.com/office/drawing/2014/main" val="10000"/>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6"/>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7"/>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73" name="Table 72">
                <a:extLst>
                  <a:ext uri="{FF2B5EF4-FFF2-40B4-BE49-F238E27FC236}">
                    <a16:creationId xmlns:a16="http://schemas.microsoft.com/office/drawing/2014/main" id="{1BF76BE9-8294-B04C-AADA-0B1516366F86}"/>
                  </a:ext>
                </a:extLst>
              </p:cNvPr>
              <p:cNvGraphicFramePr>
                <a:graphicFrameLocks noGrp="1"/>
              </p:cNvGraphicFramePr>
              <p:nvPr>
                <p:extLst>
                  <p:ext uri="{D42A27DB-BD31-4B8C-83A1-F6EECF244321}">
                    <p14:modId xmlns:p14="http://schemas.microsoft.com/office/powerpoint/2010/main" val="4018080497"/>
                  </p:ext>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664">
                    <a:tc>
                      <a:txBody>
                        <a:bodyPr/>
                        <a:lstStyle/>
                        <a:p>
                          <a:endParaRPr lang="en-US"/>
                        </a:p>
                      </a:txBody>
                      <a:tcPr marL="45672" marR="45672" marT="45672" marB="45672">
                        <a:blipFill>
                          <a:blip r:embed="rId4"/>
                          <a:stretch>
                            <a:fillRect l="-1852" t="-3448" r="-305556" b="-800000"/>
                          </a:stretch>
                        </a:blipFill>
                      </a:tcPr>
                    </a:tc>
                    <a:tc>
                      <a:txBody>
                        <a:bodyPr/>
                        <a:lstStyle/>
                        <a:p>
                          <a:endParaRPr lang="en-US"/>
                        </a:p>
                      </a:txBody>
                      <a:tcPr marL="45672" marR="45672" marT="45672" marB="45672">
                        <a:blipFill>
                          <a:blip r:embed="rId4"/>
                          <a:stretch>
                            <a:fillRect l="-83333" t="-3448" r="-150000" b="-800000"/>
                          </a:stretch>
                        </a:blipFill>
                      </a:tcPr>
                    </a:tc>
                    <a:tc>
                      <a:txBody>
                        <a:bodyPr/>
                        <a:lstStyle/>
                        <a:p>
                          <a:endParaRPr lang="en-US"/>
                        </a:p>
                      </a:txBody>
                      <a:tcPr marL="45672" marR="45672" marT="45672" marB="45672">
                        <a:blipFill>
                          <a:blip r:embed="rId4"/>
                          <a:stretch>
                            <a:fillRect l="-224074" t="-3448" r="-83333" b="-800000"/>
                          </a:stretch>
                        </a:blipFill>
                      </a:tcPr>
                    </a:tc>
                    <a:tc>
                      <a:txBody>
                        <a:bodyPr/>
                        <a:lstStyle/>
                        <a:p>
                          <a:endParaRPr lang="en-US"/>
                        </a:p>
                      </a:txBody>
                      <a:tcPr marL="45672" marR="45672" marT="45672" marB="45672">
                        <a:blipFill>
                          <a:blip r:embed="rId4"/>
                          <a:stretch>
                            <a:fillRect l="-388889" t="-3448" b="-800000"/>
                          </a:stretch>
                        </a:blipFill>
                      </a:tcPr>
                    </a:tc>
                    <a:extLst>
                      <a:ext uri="{0D108BD9-81ED-4DB2-BD59-A6C34878D82A}">
                        <a16:rowId xmlns:a16="http://schemas.microsoft.com/office/drawing/2014/main" val="10000"/>
                      </a:ext>
                    </a:extLst>
                  </a:tr>
                  <a:tr h="365664">
                    <a:tc>
                      <a:txBody>
                        <a:bodyPr/>
                        <a:lstStyle/>
                        <a:p>
                          <a:endParaRPr lang="en-US"/>
                        </a:p>
                      </a:txBody>
                      <a:tcPr marL="45672" marR="45672" marT="45672" marB="45672">
                        <a:blipFill>
                          <a:blip r:embed="rId4"/>
                          <a:stretch>
                            <a:fillRect l="-1852" t="-103448" r="-305556" b="-700000"/>
                          </a:stretch>
                        </a:blipFill>
                      </a:tcPr>
                    </a:tc>
                    <a:tc>
                      <a:txBody>
                        <a:bodyPr/>
                        <a:lstStyle/>
                        <a:p>
                          <a:endParaRPr lang="en-US"/>
                        </a:p>
                      </a:txBody>
                      <a:tcPr marL="45672" marR="45672" marT="45672" marB="45672">
                        <a:blipFill>
                          <a:blip r:embed="rId4"/>
                          <a:stretch>
                            <a:fillRect l="-83333" t="-103448" r="-150000" b="-700000"/>
                          </a:stretch>
                        </a:blipFill>
                      </a:tcPr>
                    </a:tc>
                    <a:tc>
                      <a:txBody>
                        <a:bodyPr/>
                        <a:lstStyle/>
                        <a:p>
                          <a:endParaRPr lang="en-US"/>
                        </a:p>
                      </a:txBody>
                      <a:tcPr marL="45672" marR="45672" marT="45672" marB="45672">
                        <a:blipFill>
                          <a:blip r:embed="rId4"/>
                          <a:stretch>
                            <a:fillRect l="-224074" t="-103448" r="-83333" b="-700000"/>
                          </a:stretch>
                        </a:blipFill>
                      </a:tcPr>
                    </a:tc>
                    <a:tc>
                      <a:txBody>
                        <a:bodyPr/>
                        <a:lstStyle/>
                        <a:p>
                          <a:endParaRPr lang="en-US"/>
                        </a:p>
                      </a:txBody>
                      <a:tcPr marL="45672" marR="45672" marT="45672" marB="45672">
                        <a:blipFill>
                          <a:blip r:embed="rId4"/>
                          <a:stretch>
                            <a:fillRect l="-388889" t="-103448" b="-700000"/>
                          </a:stretch>
                        </a:blipFill>
                      </a:tcPr>
                    </a:tc>
                    <a:extLst>
                      <a:ext uri="{0D108BD9-81ED-4DB2-BD59-A6C34878D82A}">
                        <a16:rowId xmlns:a16="http://schemas.microsoft.com/office/drawing/2014/main" val="10001"/>
                      </a:ext>
                    </a:extLst>
                  </a:tr>
                  <a:tr h="365664">
                    <a:tc>
                      <a:txBody>
                        <a:bodyPr/>
                        <a:lstStyle/>
                        <a:p>
                          <a:endParaRPr lang="en-US"/>
                        </a:p>
                      </a:txBody>
                      <a:tcPr marL="45672" marR="45672" marT="45672" marB="45672">
                        <a:blipFill>
                          <a:blip r:embed="rId4"/>
                          <a:stretch>
                            <a:fillRect l="-1852" t="-203448" r="-305556" b="-600000"/>
                          </a:stretch>
                        </a:blipFill>
                      </a:tcPr>
                    </a:tc>
                    <a:tc>
                      <a:txBody>
                        <a:bodyPr/>
                        <a:lstStyle/>
                        <a:p>
                          <a:endParaRPr lang="en-US"/>
                        </a:p>
                      </a:txBody>
                      <a:tcPr marL="45672" marR="45672" marT="45672" marB="45672">
                        <a:blipFill>
                          <a:blip r:embed="rId4"/>
                          <a:stretch>
                            <a:fillRect l="-83333" t="-203448" r="-150000" b="-600000"/>
                          </a:stretch>
                        </a:blipFill>
                      </a:tcPr>
                    </a:tc>
                    <a:tc>
                      <a:txBody>
                        <a:bodyPr/>
                        <a:lstStyle/>
                        <a:p>
                          <a:endParaRPr lang="en-US"/>
                        </a:p>
                      </a:txBody>
                      <a:tcPr marL="45672" marR="45672" marT="45672" marB="45672">
                        <a:blipFill>
                          <a:blip r:embed="rId4"/>
                          <a:stretch>
                            <a:fillRect l="-224074" t="-203448" r="-83333" b="-600000"/>
                          </a:stretch>
                        </a:blipFill>
                      </a:tcPr>
                    </a:tc>
                    <a:tc>
                      <a:txBody>
                        <a:bodyPr/>
                        <a:lstStyle/>
                        <a:p>
                          <a:endParaRPr lang="en-US"/>
                        </a:p>
                      </a:txBody>
                      <a:tcPr marL="45672" marR="45672" marT="45672" marB="45672">
                        <a:blipFill>
                          <a:blip r:embed="rId4"/>
                          <a:stretch>
                            <a:fillRect l="-388889" t="-203448" b="-600000"/>
                          </a:stretch>
                        </a:blipFill>
                      </a:tcPr>
                    </a:tc>
                    <a:extLst>
                      <a:ext uri="{0D108BD9-81ED-4DB2-BD59-A6C34878D82A}">
                        <a16:rowId xmlns:a16="http://schemas.microsoft.com/office/drawing/2014/main" val="10002"/>
                      </a:ext>
                    </a:extLst>
                  </a:tr>
                  <a:tr h="365664">
                    <a:tc>
                      <a:txBody>
                        <a:bodyPr/>
                        <a:lstStyle/>
                        <a:p>
                          <a:endParaRPr lang="en-US"/>
                        </a:p>
                      </a:txBody>
                      <a:tcPr marL="45672" marR="45672" marT="45672" marB="45672">
                        <a:blipFill>
                          <a:blip r:embed="rId4"/>
                          <a:stretch>
                            <a:fillRect l="-1852" t="-303448" r="-305556" b="-500000"/>
                          </a:stretch>
                        </a:blipFill>
                      </a:tcPr>
                    </a:tc>
                    <a:tc>
                      <a:txBody>
                        <a:bodyPr/>
                        <a:lstStyle/>
                        <a:p>
                          <a:endParaRPr lang="en-US"/>
                        </a:p>
                      </a:txBody>
                      <a:tcPr marL="45672" marR="45672" marT="45672" marB="45672">
                        <a:blipFill>
                          <a:blip r:embed="rId4"/>
                          <a:stretch>
                            <a:fillRect l="-83333" t="-303448" r="-150000" b="-500000"/>
                          </a:stretch>
                        </a:blipFill>
                      </a:tcPr>
                    </a:tc>
                    <a:tc>
                      <a:txBody>
                        <a:bodyPr/>
                        <a:lstStyle/>
                        <a:p>
                          <a:endParaRPr lang="en-US"/>
                        </a:p>
                      </a:txBody>
                      <a:tcPr marL="45672" marR="45672" marT="45672" marB="45672">
                        <a:blipFill>
                          <a:blip r:embed="rId4"/>
                          <a:stretch>
                            <a:fillRect l="-224074" t="-303448" r="-83333" b="-500000"/>
                          </a:stretch>
                        </a:blipFill>
                      </a:tcPr>
                    </a:tc>
                    <a:tc>
                      <a:txBody>
                        <a:bodyPr/>
                        <a:lstStyle/>
                        <a:p>
                          <a:endParaRPr lang="en-US"/>
                        </a:p>
                      </a:txBody>
                      <a:tcPr marL="45672" marR="45672" marT="45672" marB="45672">
                        <a:blipFill>
                          <a:blip r:embed="rId4"/>
                          <a:stretch>
                            <a:fillRect l="-388889" t="-303448" b="-500000"/>
                          </a:stretch>
                        </a:blipFill>
                      </a:tcPr>
                    </a:tc>
                    <a:extLst>
                      <a:ext uri="{0D108BD9-81ED-4DB2-BD59-A6C34878D82A}">
                        <a16:rowId xmlns:a16="http://schemas.microsoft.com/office/drawing/2014/main" val="10003"/>
                      </a:ext>
                    </a:extLst>
                  </a:tr>
                  <a:tr h="365664">
                    <a:tc>
                      <a:txBody>
                        <a:bodyPr/>
                        <a:lstStyle/>
                        <a:p>
                          <a:endParaRPr lang="en-US"/>
                        </a:p>
                      </a:txBody>
                      <a:tcPr marL="45672" marR="45672" marT="45672" marB="45672">
                        <a:blipFill>
                          <a:blip r:embed="rId4"/>
                          <a:stretch>
                            <a:fillRect l="-1852" t="-403448" r="-305556" b="-400000"/>
                          </a:stretch>
                        </a:blipFill>
                      </a:tcPr>
                    </a:tc>
                    <a:tc>
                      <a:txBody>
                        <a:bodyPr/>
                        <a:lstStyle/>
                        <a:p>
                          <a:endParaRPr lang="en-US"/>
                        </a:p>
                      </a:txBody>
                      <a:tcPr marL="45672" marR="45672" marT="45672" marB="45672">
                        <a:blipFill>
                          <a:blip r:embed="rId4"/>
                          <a:stretch>
                            <a:fillRect l="-83333" t="-403448" r="-150000" b="-400000"/>
                          </a:stretch>
                        </a:blipFill>
                      </a:tcPr>
                    </a:tc>
                    <a:tc>
                      <a:txBody>
                        <a:bodyPr/>
                        <a:lstStyle/>
                        <a:p>
                          <a:endParaRPr lang="en-US"/>
                        </a:p>
                      </a:txBody>
                      <a:tcPr marL="45672" marR="45672" marT="45672" marB="45672">
                        <a:blipFill>
                          <a:blip r:embed="rId4"/>
                          <a:stretch>
                            <a:fillRect l="-224074" t="-403448" r="-83333" b="-400000"/>
                          </a:stretch>
                        </a:blipFill>
                      </a:tcPr>
                    </a:tc>
                    <a:tc>
                      <a:txBody>
                        <a:bodyPr/>
                        <a:lstStyle/>
                        <a:p>
                          <a:endParaRPr lang="en-US"/>
                        </a:p>
                      </a:txBody>
                      <a:tcPr marL="45672" marR="45672" marT="45672" marB="45672">
                        <a:blipFill>
                          <a:blip r:embed="rId4"/>
                          <a:stretch>
                            <a:fillRect l="-388889" t="-403448" b="-400000"/>
                          </a:stretch>
                        </a:blipFill>
                      </a:tcPr>
                    </a:tc>
                    <a:extLst>
                      <a:ext uri="{0D108BD9-81ED-4DB2-BD59-A6C34878D82A}">
                        <a16:rowId xmlns:a16="http://schemas.microsoft.com/office/drawing/2014/main" val="10004"/>
                      </a:ext>
                    </a:extLst>
                  </a:tr>
                  <a:tr h="365664">
                    <a:tc>
                      <a:txBody>
                        <a:bodyPr/>
                        <a:lstStyle/>
                        <a:p>
                          <a:endParaRPr lang="en-US"/>
                        </a:p>
                      </a:txBody>
                      <a:tcPr marL="45672" marR="45672" marT="45672" marB="45672">
                        <a:blipFill>
                          <a:blip r:embed="rId4"/>
                          <a:stretch>
                            <a:fillRect l="-1852" t="-503448" r="-305556" b="-300000"/>
                          </a:stretch>
                        </a:blipFill>
                      </a:tcPr>
                    </a:tc>
                    <a:tc>
                      <a:txBody>
                        <a:bodyPr/>
                        <a:lstStyle/>
                        <a:p>
                          <a:endParaRPr lang="en-US"/>
                        </a:p>
                      </a:txBody>
                      <a:tcPr marL="45672" marR="45672" marT="45672" marB="45672">
                        <a:blipFill>
                          <a:blip r:embed="rId4"/>
                          <a:stretch>
                            <a:fillRect l="-83333" t="-503448" r="-150000" b="-300000"/>
                          </a:stretch>
                        </a:blipFill>
                      </a:tcPr>
                    </a:tc>
                    <a:tc>
                      <a:txBody>
                        <a:bodyPr/>
                        <a:lstStyle/>
                        <a:p>
                          <a:endParaRPr lang="en-US"/>
                        </a:p>
                      </a:txBody>
                      <a:tcPr marL="45672" marR="45672" marT="45672" marB="45672">
                        <a:blipFill>
                          <a:blip r:embed="rId4"/>
                          <a:stretch>
                            <a:fillRect l="-224074" t="-503448" r="-83333" b="-300000"/>
                          </a:stretch>
                        </a:blipFill>
                      </a:tcPr>
                    </a:tc>
                    <a:tc>
                      <a:txBody>
                        <a:bodyPr/>
                        <a:lstStyle/>
                        <a:p>
                          <a:endParaRPr lang="en-US"/>
                        </a:p>
                      </a:txBody>
                      <a:tcPr marL="45672" marR="45672" marT="45672" marB="45672">
                        <a:blipFill>
                          <a:blip r:embed="rId4"/>
                          <a:stretch>
                            <a:fillRect l="-388889" t="-503448" b="-300000"/>
                          </a:stretch>
                        </a:blipFill>
                      </a:tcPr>
                    </a:tc>
                    <a:extLst>
                      <a:ext uri="{0D108BD9-81ED-4DB2-BD59-A6C34878D82A}">
                        <a16:rowId xmlns:a16="http://schemas.microsoft.com/office/drawing/2014/main" val="10005"/>
                      </a:ext>
                    </a:extLst>
                  </a:tr>
                  <a:tr h="365664">
                    <a:tc>
                      <a:txBody>
                        <a:bodyPr/>
                        <a:lstStyle/>
                        <a:p>
                          <a:endParaRPr lang="en-US"/>
                        </a:p>
                      </a:txBody>
                      <a:tcPr marL="45672" marR="45672" marT="45672" marB="45672">
                        <a:blipFill>
                          <a:blip r:embed="rId4"/>
                          <a:stretch>
                            <a:fillRect l="-1852" t="-603448" r="-305556" b="-200000"/>
                          </a:stretch>
                        </a:blipFill>
                      </a:tcPr>
                    </a:tc>
                    <a:tc>
                      <a:txBody>
                        <a:bodyPr/>
                        <a:lstStyle/>
                        <a:p>
                          <a:endParaRPr lang="en-US"/>
                        </a:p>
                      </a:txBody>
                      <a:tcPr marL="45672" marR="45672" marT="45672" marB="45672">
                        <a:blipFill>
                          <a:blip r:embed="rId4"/>
                          <a:stretch>
                            <a:fillRect l="-83333" t="-603448" r="-150000" b="-200000"/>
                          </a:stretch>
                        </a:blipFill>
                      </a:tcPr>
                    </a:tc>
                    <a:tc>
                      <a:txBody>
                        <a:bodyPr/>
                        <a:lstStyle/>
                        <a:p>
                          <a:endParaRPr lang="en-US"/>
                        </a:p>
                      </a:txBody>
                      <a:tcPr marL="45672" marR="45672" marT="45672" marB="45672">
                        <a:blipFill>
                          <a:blip r:embed="rId4"/>
                          <a:stretch>
                            <a:fillRect l="-224074" t="-603448" r="-83333" b="-200000"/>
                          </a:stretch>
                        </a:blipFill>
                      </a:tcPr>
                    </a:tc>
                    <a:tc>
                      <a:txBody>
                        <a:bodyPr/>
                        <a:lstStyle/>
                        <a:p>
                          <a:endParaRPr lang="en-US"/>
                        </a:p>
                      </a:txBody>
                      <a:tcPr marL="45672" marR="45672" marT="45672" marB="45672">
                        <a:blipFill>
                          <a:blip r:embed="rId4"/>
                          <a:stretch>
                            <a:fillRect l="-388889" t="-603448" b="-200000"/>
                          </a:stretch>
                        </a:blipFill>
                      </a:tcPr>
                    </a:tc>
                    <a:extLst>
                      <a:ext uri="{0D108BD9-81ED-4DB2-BD59-A6C34878D82A}">
                        <a16:rowId xmlns:a16="http://schemas.microsoft.com/office/drawing/2014/main" val="10006"/>
                      </a:ext>
                    </a:extLst>
                  </a:tr>
                  <a:tr h="365664">
                    <a:tc>
                      <a:txBody>
                        <a:bodyPr/>
                        <a:lstStyle/>
                        <a:p>
                          <a:endParaRPr lang="en-US"/>
                        </a:p>
                      </a:txBody>
                      <a:tcPr marL="45672" marR="45672" marT="45672" marB="45672">
                        <a:blipFill>
                          <a:blip r:embed="rId4"/>
                          <a:stretch>
                            <a:fillRect l="-1852" t="-703448" r="-305556" b="-100000"/>
                          </a:stretch>
                        </a:blipFill>
                      </a:tcPr>
                    </a:tc>
                    <a:tc>
                      <a:txBody>
                        <a:bodyPr/>
                        <a:lstStyle/>
                        <a:p>
                          <a:endParaRPr lang="en-US"/>
                        </a:p>
                      </a:txBody>
                      <a:tcPr marL="45672" marR="45672" marT="45672" marB="45672">
                        <a:blipFill>
                          <a:blip r:embed="rId4"/>
                          <a:stretch>
                            <a:fillRect l="-83333" t="-703448" r="-150000" b="-100000"/>
                          </a:stretch>
                        </a:blipFill>
                      </a:tcPr>
                    </a:tc>
                    <a:tc>
                      <a:txBody>
                        <a:bodyPr/>
                        <a:lstStyle/>
                        <a:p>
                          <a:endParaRPr lang="en-US"/>
                        </a:p>
                      </a:txBody>
                      <a:tcPr marL="45672" marR="45672" marT="45672" marB="45672">
                        <a:blipFill>
                          <a:blip r:embed="rId4"/>
                          <a:stretch>
                            <a:fillRect l="-224074" t="-703448" r="-83333" b="-100000"/>
                          </a:stretch>
                        </a:blipFill>
                      </a:tcPr>
                    </a:tc>
                    <a:tc>
                      <a:txBody>
                        <a:bodyPr/>
                        <a:lstStyle/>
                        <a:p>
                          <a:endParaRPr lang="en-US"/>
                        </a:p>
                      </a:txBody>
                      <a:tcPr marL="45672" marR="45672" marT="45672" marB="45672">
                        <a:blipFill>
                          <a:blip r:embed="rId4"/>
                          <a:stretch>
                            <a:fillRect l="-388889" t="-703448" b="-100000"/>
                          </a:stretch>
                        </a:blipFill>
                      </a:tcPr>
                    </a:tc>
                    <a:extLst>
                      <a:ext uri="{0D108BD9-81ED-4DB2-BD59-A6C34878D82A}">
                        <a16:rowId xmlns:a16="http://schemas.microsoft.com/office/drawing/2014/main" val="10007"/>
                      </a:ext>
                    </a:extLst>
                  </a:tr>
                  <a:tr h="365664">
                    <a:tc>
                      <a:txBody>
                        <a:bodyPr/>
                        <a:lstStyle/>
                        <a:p>
                          <a:endParaRPr lang="en-US"/>
                        </a:p>
                      </a:txBody>
                      <a:tcPr marL="45672" marR="45672" marT="45672" marB="45672">
                        <a:blipFill>
                          <a:blip r:embed="rId4"/>
                          <a:stretch>
                            <a:fillRect l="-1852" t="-803448" r="-305556"/>
                          </a:stretch>
                        </a:blipFill>
                      </a:tcPr>
                    </a:tc>
                    <a:tc>
                      <a:txBody>
                        <a:bodyPr/>
                        <a:lstStyle/>
                        <a:p>
                          <a:endParaRPr lang="en-US"/>
                        </a:p>
                      </a:txBody>
                      <a:tcPr marL="45672" marR="45672" marT="45672" marB="45672">
                        <a:blipFill>
                          <a:blip r:embed="rId4"/>
                          <a:stretch>
                            <a:fillRect l="-83333" t="-803448" r="-150000"/>
                          </a:stretch>
                        </a:blipFill>
                      </a:tcPr>
                    </a:tc>
                    <a:tc>
                      <a:txBody>
                        <a:bodyPr/>
                        <a:lstStyle/>
                        <a:p>
                          <a:endParaRPr lang="en-US"/>
                        </a:p>
                      </a:txBody>
                      <a:tcPr marL="45672" marR="45672" marT="45672" marB="45672">
                        <a:blipFill>
                          <a:blip r:embed="rId4"/>
                          <a:stretch>
                            <a:fillRect l="-224074" t="-803448" r="-83333"/>
                          </a:stretch>
                        </a:blipFill>
                      </a:tcPr>
                    </a:tc>
                    <a:tc>
                      <a:txBody>
                        <a:bodyPr/>
                        <a:lstStyle/>
                        <a:p>
                          <a:endParaRPr lang="en-US"/>
                        </a:p>
                      </a:txBody>
                      <a:tcPr marL="45672" marR="45672" marT="45672" marB="45672">
                        <a:blipFill>
                          <a:blip r:embed="rId4"/>
                          <a:stretch>
                            <a:fillRect l="-388889" t="-803448"/>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6D047601-11CF-3A4C-B469-EE91F53E3977}"/>
                  </a:ext>
                </a:extLst>
              </p:cNvPr>
              <p:cNvSpPr txBox="1"/>
              <p:nvPr/>
            </p:nvSpPr>
            <p:spPr>
              <a:xfrm>
                <a:off x="873750" y="2940825"/>
                <a:ext cx="6588633" cy="1956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𝑓</m:t>
                      </m:r>
                      <m:d>
                        <m:dPr>
                          <m:ctrlPr>
                            <a:rPr lang="en-GB" sz="1798" i="1">
                              <a:latin typeface="Cambria Math" panose="02040503050406030204" pitchFamily="18" charset="0"/>
                            </a:rPr>
                          </m:ctrlPr>
                        </m:dPr>
                        <m:e>
                          <m:r>
                            <a:rPr lang="en-GB" sz="1798" i="1">
                              <a:latin typeface="Cambria Math" panose="02040503050406030204" pitchFamily="18" charset="0"/>
                            </a:rPr>
                            <m:t>𝑣</m:t>
                          </m:r>
                        </m:e>
                      </m:d>
                      <m:r>
                        <m:rPr>
                          <m:aln/>
                        </m:rPr>
                        <a:rPr lang="en-GB" sz="1798" i="1">
                          <a:latin typeface="Cambria Math" panose="02040503050406030204" pitchFamily="18" charset="0"/>
                        </a:rPr>
                        <m:t>=</m:t>
                      </m:r>
                      <m:d>
                        <m:dPr>
                          <m:begChr m:val="{"/>
                          <m:endChr m:val=""/>
                          <m:ctrlPr>
                            <a:rPr lang="en-GB" sz="1798" i="1">
                              <a:latin typeface="Cambria Math" panose="02040503050406030204" pitchFamily="18" charset="0"/>
                            </a:rPr>
                          </m:ctrlPr>
                        </m:dPr>
                        <m:e>
                          <m:m>
                            <m:mPr>
                              <m:mcs>
                                <m:mc>
                                  <m:mcPr>
                                    <m:count m:val="2"/>
                                    <m:mcJc m:val="center"/>
                                  </m:mcPr>
                                </m:mc>
                              </m:mcs>
                              <m:ctrlPr>
                                <a:rPr lang="en-GB" sz="1798" i="1">
                                  <a:latin typeface="Cambria Math" panose="02040503050406030204" pitchFamily="18" charset="0"/>
                                </a:rPr>
                              </m:ctrlPr>
                            </m:mPr>
                            <m:mr>
                              <m:e>
                                <m:sSub>
                                  <m:sSubPr>
                                    <m:ctrlPr>
                                      <a:rPr lang="en-GB" sz="1798" i="1">
                                        <a:latin typeface="Cambria Math" panose="02040503050406030204" pitchFamily="18" charset="0"/>
                                      </a:rPr>
                                    </m:ctrlPr>
                                  </m:sSubPr>
                                  <m:e>
                                    <m:r>
                                      <a:rPr lang="en-GB" sz="1798" b="1" i="1">
                                        <a:latin typeface="Cambria Math" panose="02040503050406030204" pitchFamily="18" charset="0"/>
                                      </a:rPr>
                                      <m:t>𝒓</m:t>
                                    </m:r>
                                  </m:e>
                                  <m:sub>
                                    <m:r>
                                      <a:rPr lang="en-GB" sz="1798" i="1">
                                        <a:latin typeface="Cambria Math" panose="02040503050406030204" pitchFamily="18" charset="0"/>
                                      </a:rPr>
                                      <m:t>1</m:t>
                                    </m:r>
                                  </m:sub>
                                </m:sSub>
                              </m:e>
                              <m:e>
                                <m:r>
                                  <a:rPr lang="en-GB" sz="1798" i="1">
                                    <a:latin typeface="Cambria Math" panose="02040503050406030204" pitchFamily="18" charset="0"/>
                                  </a:rPr>
                                  <m:t>𝑣</m:t>
                                </m:r>
                                <m:r>
                                  <a:rPr lang="en-GB" sz="1798" i="1">
                                    <a:latin typeface="Cambria Math" panose="02040503050406030204" pitchFamily="18" charset="0"/>
                                    <a:ea typeface="Cambria Math" panose="02040503050406030204" pitchFamily="18" charset="0"/>
                                  </a:rPr>
                                  <m:t>∈</m:t>
                                </m:r>
                                <m:d>
                                  <m:dPr>
                                    <m:begChr m:val="["/>
                                    <m:endChr m:val="]"/>
                                    <m:ctrlPr>
                                      <a:rPr lang="en-GB" sz="1798" i="1">
                                        <a:latin typeface="Cambria Math" panose="02040503050406030204" pitchFamily="18" charset="0"/>
                                      </a:rPr>
                                    </m:ctrlPr>
                                  </m:dPr>
                                  <m:e>
                                    <m:r>
                                      <a:rPr lang="en-GB" sz="1798" i="1">
                                        <a:latin typeface="Cambria Math" panose="02040503050406030204" pitchFamily="18" charset="0"/>
                                      </a:rPr>
                                      <m:t>0,</m:t>
                                    </m:r>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1</m:t>
                                        </m:r>
                                      </m:sub>
                                    </m:sSub>
                                  </m:e>
                                </m:d>
                                <m:r>
                                  <a:rPr lang="en-GB" sz="1798" i="1">
                                    <a:latin typeface="Cambria Math" panose="02040503050406030204" pitchFamily="18" charset="0"/>
                                  </a:rPr>
                                  <m:t>,</m:t>
                                </m:r>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1</m:t>
                                    </m:r>
                                  </m:sub>
                                </m:sSub>
                                <m:r>
                                  <a:rPr lang="en-GB" sz="1798" i="1">
                                    <a:latin typeface="Cambria Math" panose="02040503050406030204" pitchFamily="18" charset="0"/>
                                  </a:rPr>
                                  <m:t>=</m:t>
                                </m:r>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b="1" i="1">
                                            <a:latin typeface="Cambria Math" panose="02040503050406030204" pitchFamily="18" charset="0"/>
                                          </a:rPr>
                                          <m:t>𝒓</m:t>
                                        </m:r>
                                      </m:e>
                                      <m:sub>
                                        <m:r>
                                          <a:rPr lang="en-GB" sz="1798" i="1">
                                            <a:latin typeface="Cambria Math" panose="02040503050406030204" pitchFamily="18" charset="0"/>
                                          </a:rPr>
                                          <m:t>1</m:t>
                                        </m:r>
                                      </m:sub>
                                    </m:sSub>
                                  </m:e>
                                </m:d>
                                <m:r>
                                  <a:rPr lang="en-GB" sz="1798" i="1">
                                    <a:latin typeface="Cambria Math" panose="02040503050406030204" pitchFamily="18" charset="0"/>
                                  </a:rPr>
                                  <m:t>            </m:t>
                                </m:r>
                              </m:e>
                            </m:mr>
                            <m:mr>
                              <m:e>
                                <m:sSub>
                                  <m:sSubPr>
                                    <m:ctrlPr>
                                      <a:rPr lang="en-GB" sz="1798" i="1">
                                        <a:latin typeface="Cambria Math" panose="02040503050406030204" pitchFamily="18" charset="0"/>
                                      </a:rPr>
                                    </m:ctrlPr>
                                  </m:sSubPr>
                                  <m:e>
                                    <m:r>
                                      <a:rPr lang="en-GB" sz="1798" b="1" i="1">
                                        <a:latin typeface="Cambria Math" panose="02040503050406030204" pitchFamily="18" charset="0"/>
                                      </a:rPr>
                                      <m:t>𝒓</m:t>
                                    </m:r>
                                  </m:e>
                                  <m:sub>
                                    <m:r>
                                      <a:rPr lang="en-GB" sz="1798" i="1">
                                        <a:latin typeface="Cambria Math" panose="02040503050406030204" pitchFamily="18" charset="0"/>
                                      </a:rPr>
                                      <m:t>2</m:t>
                                    </m:r>
                                  </m:sub>
                                </m:sSub>
                              </m:e>
                              <m:e>
                                <m:r>
                                  <a:rPr lang="en-GB" sz="1798" i="1">
                                    <a:latin typeface="Cambria Math" panose="02040503050406030204" pitchFamily="18" charset="0"/>
                                  </a:rPr>
                                  <m:t>𝑣</m:t>
                                </m:r>
                                <m:r>
                                  <a:rPr lang="en-GB" sz="1798" i="1">
                                    <a:latin typeface="Cambria Math" panose="02040503050406030204" pitchFamily="18" charset="0"/>
                                    <a:ea typeface="Cambria Math" panose="02040503050406030204" pitchFamily="18" charset="0"/>
                                  </a:rPr>
                                  <m:t>∈</m:t>
                                </m:r>
                                <m:d>
                                  <m:dPr>
                                    <m:endChr m:val="]"/>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1</m:t>
                                        </m:r>
                                      </m:sub>
                                    </m:sSub>
                                    <m:r>
                                      <a:rPr lang="en-GB" sz="1798" i="1">
                                        <a:latin typeface="Cambria Math" panose="02040503050406030204" pitchFamily="18" charset="0"/>
                                      </a:rPr>
                                      <m:t>, </m:t>
                                    </m:r>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2</m:t>
                                        </m:r>
                                      </m:sub>
                                    </m:sSub>
                                  </m:e>
                                </m:d>
                                <m:r>
                                  <a:rPr lang="en-GB" sz="1798" i="1">
                                    <a:latin typeface="Cambria Math" panose="02040503050406030204" pitchFamily="18" charset="0"/>
                                  </a:rPr>
                                  <m:t>, </m:t>
                                </m:r>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2</m:t>
                                    </m:r>
                                  </m:sub>
                                </m:sSub>
                                <m:r>
                                  <a:rPr lang="en-GB" sz="1798" i="1">
                                    <a:latin typeface="Cambria Math" panose="02040503050406030204" pitchFamily="18" charset="0"/>
                                  </a:rPr>
                                  <m:t>=</m:t>
                                </m:r>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1</m:t>
                                    </m:r>
                                  </m:sub>
                                </m:sSub>
                                <m:r>
                                  <a:rPr lang="en-GB" sz="1798" i="1">
                                    <a:latin typeface="Cambria Math" panose="02040503050406030204" pitchFamily="18" charset="0"/>
                                  </a:rPr>
                                  <m:t>+</m:t>
                                </m:r>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b="1" i="1">
                                            <a:latin typeface="Cambria Math" panose="02040503050406030204" pitchFamily="18" charset="0"/>
                                          </a:rPr>
                                          <m:t>𝒓</m:t>
                                        </m:r>
                                      </m:e>
                                      <m:sub>
                                        <m:r>
                                          <a:rPr lang="en-GB" sz="1798" i="1">
                                            <a:latin typeface="Cambria Math" panose="02040503050406030204" pitchFamily="18" charset="0"/>
                                          </a:rPr>
                                          <m:t>2</m:t>
                                        </m:r>
                                      </m:sub>
                                    </m:sSub>
                                  </m:e>
                                </m:d>
                              </m:e>
                            </m:mr>
                            <m:mr>
                              <m:e>
                                <m:r>
                                  <a:rPr lang="en-GB" sz="1798" i="1">
                                    <a:latin typeface="Cambria Math" panose="02040503050406030204" pitchFamily="18" charset="0"/>
                                  </a:rPr>
                                  <m:t>⋮</m:t>
                                </m:r>
                              </m:e>
                              <m:e>
                                <m:r>
                                  <a:rPr lang="en-GB" sz="1798" i="1">
                                    <a:latin typeface="Cambria Math" panose="02040503050406030204" pitchFamily="18" charset="0"/>
                                  </a:rPr>
                                  <m:t>⋮                                                    </m:t>
                                </m:r>
                              </m:e>
                            </m:mr>
                            <m:mr>
                              <m:e>
                                <m:sSub>
                                  <m:sSubPr>
                                    <m:ctrlPr>
                                      <a:rPr lang="en-GB" sz="1798" i="1">
                                        <a:latin typeface="Cambria Math" panose="02040503050406030204" pitchFamily="18" charset="0"/>
                                      </a:rPr>
                                    </m:ctrlPr>
                                  </m:sSubPr>
                                  <m:e>
                                    <m:r>
                                      <a:rPr lang="en-GB" sz="1798" b="1" i="1">
                                        <a:latin typeface="Cambria Math" panose="02040503050406030204" pitchFamily="18" charset="0"/>
                                      </a:rPr>
                                      <m:t>𝒓</m:t>
                                    </m:r>
                                  </m:e>
                                  <m:sub>
                                    <m:r>
                                      <a:rPr lang="en-GB" sz="1798" i="1">
                                        <a:latin typeface="Cambria Math" panose="02040503050406030204" pitchFamily="18" charset="0"/>
                                      </a:rPr>
                                      <m:t>𝑚</m:t>
                                    </m:r>
                                  </m:sub>
                                </m:sSub>
                              </m:e>
                              <m:e>
                                <m:r>
                                  <a:rPr lang="en-GB" sz="1798" i="1">
                                    <a:latin typeface="Cambria Math" panose="02040503050406030204" pitchFamily="18" charset="0"/>
                                  </a:rPr>
                                  <m:t>𝑣</m:t>
                                </m:r>
                                <m:r>
                                  <a:rPr lang="en-GB" sz="1798" i="1">
                                    <a:latin typeface="Cambria Math" panose="02040503050406030204" pitchFamily="18" charset="0"/>
                                    <a:ea typeface="Cambria Math" panose="02040503050406030204" pitchFamily="18" charset="0"/>
                                  </a:rPr>
                                  <m:t>∈</m:t>
                                </m:r>
                                <m:d>
                                  <m:dPr>
                                    <m:endChr m:val="]"/>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𝑚</m:t>
                                        </m:r>
                                        <m:r>
                                          <a:rPr lang="en-GB" sz="1798" i="1">
                                            <a:latin typeface="Cambria Math" panose="02040503050406030204" pitchFamily="18" charset="0"/>
                                          </a:rPr>
                                          <m:t>−1</m:t>
                                        </m:r>
                                      </m:sub>
                                    </m:sSub>
                                    <m:r>
                                      <a:rPr lang="en-GB" sz="1798" i="1">
                                        <a:latin typeface="Cambria Math" panose="02040503050406030204" pitchFamily="18" charset="0"/>
                                      </a:rPr>
                                      <m:t>, 1</m:t>
                                    </m:r>
                                  </m:e>
                                </m:d>
                                <m:r>
                                  <a:rPr lang="en-GB" sz="1798" i="1">
                                    <a:latin typeface="Cambria Math" panose="02040503050406030204" pitchFamily="18" charset="0"/>
                                  </a:rPr>
                                  <m:t>                             </m:t>
                                </m:r>
                              </m:e>
                            </m:mr>
                          </m:m>
                        </m:e>
                      </m:d>
                    </m:oMath>
                    <m:oMath xmlns:m="http://schemas.openxmlformats.org/officeDocument/2006/math">
                      <m:r>
                        <m:rPr>
                          <m:aln/>
                        </m:rPr>
                        <a:rPr lang="en-GB" sz="1798" i="1">
                          <a:latin typeface="Cambria Math" panose="02040503050406030204" pitchFamily="18" charset="0"/>
                        </a:rPr>
                        <m:t>=</m:t>
                      </m:r>
                      <m:r>
                        <a:rPr lang="en-GB" sz="1798" i="1">
                          <a:latin typeface="Cambria Math" panose="02040503050406030204" pitchFamily="18" charset="0"/>
                        </a:rPr>
                        <m:t> </m:t>
                      </m:r>
                      <m:d>
                        <m:dPr>
                          <m:begChr m:val="{"/>
                          <m:endChr m:val=""/>
                          <m:ctrlPr>
                            <a:rPr lang="en-GB" sz="1798" i="1">
                              <a:latin typeface="Cambria Math" panose="02040503050406030204" pitchFamily="18" charset="0"/>
                            </a:rPr>
                          </m:ctrlPr>
                        </m:dPr>
                        <m:e>
                          <m:m>
                            <m:mPr>
                              <m:mcs>
                                <m:mc>
                                  <m:mcPr>
                                    <m:count m:val="2"/>
                                    <m:mcJc m:val="center"/>
                                  </m:mcPr>
                                </m:mc>
                              </m:mcs>
                              <m:ctrlPr>
                                <a:rPr lang="en-GB" sz="1798" i="1">
                                  <a:latin typeface="Cambria Math" panose="02040503050406030204" pitchFamily="18" charset="0"/>
                                </a:rPr>
                              </m:ctrlPr>
                            </m:mPr>
                            <m:mr>
                              <m:e>
                                <m:sSub>
                                  <m:sSubPr>
                                    <m:ctrlPr>
                                      <a:rPr lang="en-GB" sz="1798" i="1">
                                        <a:latin typeface="Cambria Math" panose="02040503050406030204" pitchFamily="18" charset="0"/>
                                      </a:rPr>
                                    </m:ctrlPr>
                                  </m:sSubPr>
                                  <m:e>
                                    <m:r>
                                      <a:rPr lang="en-GB" sz="1798" b="1" i="1">
                                        <a:latin typeface="Cambria Math" panose="02040503050406030204" pitchFamily="18" charset="0"/>
                                      </a:rPr>
                                      <m:t>𝒓</m:t>
                                    </m:r>
                                  </m:e>
                                  <m:sub>
                                    <m:r>
                                      <a:rPr lang="en-GB" sz="1798" i="1">
                                        <a:latin typeface="Cambria Math" panose="02040503050406030204" pitchFamily="18" charset="0"/>
                                      </a:rPr>
                                      <m:t>1</m:t>
                                    </m:r>
                                  </m:sub>
                                </m:sSub>
                              </m:e>
                              <m:e>
                                <m:r>
                                  <a:rPr lang="en-GB" sz="1798" i="1">
                                    <a:latin typeface="Cambria Math" panose="02040503050406030204" pitchFamily="18" charset="0"/>
                                  </a:rPr>
                                  <m:t> </m:t>
                                </m:r>
                                <m:r>
                                  <a:rPr lang="en-GB" sz="1798" i="1">
                                    <a:latin typeface="Cambria Math" panose="02040503050406030204" pitchFamily="18" charset="0"/>
                                  </a:rPr>
                                  <m:t>𝑣</m:t>
                                </m:r>
                                <m:r>
                                  <a:rPr lang="en-GB" sz="1798" i="1">
                                    <a:latin typeface="Cambria Math" panose="02040503050406030204" pitchFamily="18" charset="0"/>
                                    <a:ea typeface="Cambria Math" panose="02040503050406030204" pitchFamily="18" charset="0"/>
                                  </a:rPr>
                                  <m:t>∈</m:t>
                                </m:r>
                                <m:d>
                                  <m:dPr>
                                    <m:begChr m:val="["/>
                                    <m:endChr m:val="]"/>
                                    <m:ctrlPr>
                                      <a:rPr lang="en-GB" sz="1798" i="1">
                                        <a:latin typeface="Cambria Math" panose="02040503050406030204" pitchFamily="18" charset="0"/>
                                      </a:rPr>
                                    </m:ctrlPr>
                                  </m:dPr>
                                  <m:e>
                                    <m:r>
                                      <a:rPr lang="en-GB" sz="1798" i="1">
                                        <a:latin typeface="Cambria Math" panose="02040503050406030204" pitchFamily="18" charset="0"/>
                                      </a:rPr>
                                      <m:t>0,</m:t>
                                    </m:r>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1</m:t>
                                        </m:r>
                                      </m:sub>
                                    </m:sSub>
                                  </m:e>
                                </m:d>
                                <m:r>
                                  <a:rPr lang="en-GB" sz="1798" i="1">
                                    <a:latin typeface="Cambria Math" panose="02040503050406030204" pitchFamily="18" charset="0"/>
                                  </a:rPr>
                                  <m:t>,</m:t>
                                </m:r>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1</m:t>
                                    </m:r>
                                  </m:sub>
                                </m:sSub>
                                <m:r>
                                  <a:rPr lang="en-GB" sz="1798" i="1">
                                    <a:latin typeface="Cambria Math" panose="02040503050406030204" pitchFamily="18" charset="0"/>
                                  </a:rPr>
                                  <m:t>=</m:t>
                                </m:r>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b="1" i="1">
                                            <a:latin typeface="Cambria Math" panose="02040503050406030204" pitchFamily="18" charset="0"/>
                                          </a:rPr>
                                          <m:t>𝒓</m:t>
                                        </m:r>
                                      </m:e>
                                      <m:sub>
                                        <m:r>
                                          <a:rPr lang="en-GB" sz="1798" i="1">
                                            <a:latin typeface="Cambria Math" panose="02040503050406030204" pitchFamily="18" charset="0"/>
                                          </a:rPr>
                                          <m:t>1</m:t>
                                        </m:r>
                                      </m:sub>
                                    </m:sSub>
                                  </m:e>
                                </m:d>
                                <m:r>
                                  <a:rPr lang="en-GB" sz="1798" i="1">
                                    <a:latin typeface="Cambria Math" panose="02040503050406030204" pitchFamily="18" charset="0"/>
                                  </a:rPr>
                                  <m:t>                                           </m:t>
                                </m:r>
                              </m:e>
                            </m:mr>
                            <m:mr>
                              <m:e>
                                <m:sSub>
                                  <m:sSubPr>
                                    <m:ctrlPr>
                                      <a:rPr lang="en-GB" sz="1798" i="1">
                                        <a:latin typeface="Cambria Math" panose="02040503050406030204" pitchFamily="18" charset="0"/>
                                      </a:rPr>
                                    </m:ctrlPr>
                                  </m:sSubPr>
                                  <m:e>
                                    <m:r>
                                      <a:rPr lang="en-GB" sz="1798" b="1" i="1">
                                        <a:latin typeface="Cambria Math" panose="02040503050406030204" pitchFamily="18" charset="0"/>
                                      </a:rPr>
                                      <m:t>𝒓</m:t>
                                    </m:r>
                                  </m:e>
                                  <m:sub>
                                    <m:r>
                                      <a:rPr lang="en-GB" sz="1798" i="1">
                                        <a:latin typeface="Cambria Math" panose="02040503050406030204" pitchFamily="18" charset="0"/>
                                      </a:rPr>
                                      <m:t>𝑖</m:t>
                                    </m:r>
                                  </m:sub>
                                </m:sSub>
                              </m:e>
                              <m:e>
                                <m:r>
                                  <a:rPr lang="en-GB" sz="1798" i="1">
                                    <a:latin typeface="Cambria Math" panose="02040503050406030204" pitchFamily="18" charset="0"/>
                                  </a:rPr>
                                  <m:t> </m:t>
                                </m:r>
                                <m:r>
                                  <a:rPr lang="en-GB" sz="1798" i="1">
                                    <a:latin typeface="Cambria Math" panose="02040503050406030204" pitchFamily="18" charset="0"/>
                                  </a:rPr>
                                  <m:t>𝑣</m:t>
                                </m:r>
                                <m:r>
                                  <a:rPr lang="en-GB" sz="1798" i="1">
                                    <a:latin typeface="Cambria Math" panose="02040503050406030204" pitchFamily="18" charset="0"/>
                                    <a:ea typeface="Cambria Math" panose="02040503050406030204" pitchFamily="18" charset="0"/>
                                  </a:rPr>
                                  <m:t>∈</m:t>
                                </m:r>
                                <m:d>
                                  <m:dPr>
                                    <m:endChr m:val="]"/>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𝑖</m:t>
                                        </m:r>
                                        <m:r>
                                          <a:rPr lang="en-GB" sz="1798" i="1">
                                            <a:latin typeface="Cambria Math" panose="02040503050406030204" pitchFamily="18" charset="0"/>
                                          </a:rPr>
                                          <m:t>−1</m:t>
                                        </m:r>
                                      </m:sub>
                                    </m:sSub>
                                    <m:r>
                                      <a:rPr lang="en-GB" sz="1798" i="1">
                                        <a:latin typeface="Cambria Math" panose="02040503050406030204" pitchFamily="18" charset="0"/>
                                      </a:rPr>
                                      <m:t>, </m:t>
                                    </m:r>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𝑖</m:t>
                                        </m:r>
                                      </m:sub>
                                    </m:sSub>
                                  </m:e>
                                </m:d>
                                <m:r>
                                  <a:rPr lang="en-GB" sz="1798" i="1">
                                    <a:latin typeface="Cambria Math" panose="02040503050406030204" pitchFamily="18" charset="0"/>
                                  </a:rPr>
                                  <m:t>,</m:t>
                                </m:r>
                                <m:r>
                                  <a:rPr lang="en-GB" sz="1798" i="1">
                                    <a:latin typeface="Cambria Math" panose="02040503050406030204" pitchFamily="18" charset="0"/>
                                  </a:rPr>
                                  <m:t>𝑖</m:t>
                                </m:r>
                                <m:r>
                                  <a:rPr lang="en-GB" sz="1798" i="1">
                                    <a:latin typeface="Cambria Math" panose="02040503050406030204" pitchFamily="18" charset="0"/>
                                    <a:ea typeface="Cambria Math" panose="02040503050406030204" pitchFamily="18" charset="0"/>
                                  </a:rPr>
                                  <m:t>∈</m:t>
                                </m:r>
                                <m:d>
                                  <m:dPr>
                                    <m:begChr m:val="{"/>
                                    <m:endChr m:val="}"/>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2,…,</m:t>
                                    </m:r>
                                    <m:r>
                                      <a:rPr lang="en-GB" sz="1798" i="1">
                                        <a:latin typeface="Cambria Math" panose="02040503050406030204" pitchFamily="18" charset="0"/>
                                        <a:ea typeface="Cambria Math" panose="02040503050406030204" pitchFamily="18" charset="0"/>
                                      </a:rPr>
                                      <m:t>𝑚</m:t>
                                    </m:r>
                                  </m:e>
                                </m:d>
                                <m:r>
                                  <a:rPr lang="en-GB" sz="1798" i="1">
                                    <a:latin typeface="Cambria Math" panose="02040503050406030204" pitchFamily="18" charset="0"/>
                                    <a:ea typeface="Cambria Math" panose="02040503050406030204" pitchFamily="18" charset="0"/>
                                  </a:rPr>
                                  <m:t>,</m:t>
                                </m:r>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𝑖</m:t>
                                    </m:r>
                                  </m:sub>
                                </m:sSub>
                                <m:r>
                                  <a:rPr lang="en-GB" sz="1798" i="1">
                                    <a:latin typeface="Cambria Math" panose="02040503050406030204" pitchFamily="18" charset="0"/>
                                  </a:rPr>
                                  <m:t>=</m:t>
                                </m:r>
                                <m:sSub>
                                  <m:sSubPr>
                                    <m:ctrlPr>
                                      <a:rPr lang="en-GB" sz="1798" i="1">
                                        <a:latin typeface="Cambria Math" panose="02040503050406030204" pitchFamily="18" charset="0"/>
                                      </a:rPr>
                                    </m:ctrlPr>
                                  </m:sSubPr>
                                  <m:e>
                                    <m:r>
                                      <a:rPr lang="en-GB" sz="1798" i="1">
                                        <a:latin typeface="Cambria Math" panose="02040503050406030204" pitchFamily="18" charset="0"/>
                                      </a:rPr>
                                      <m:t>𝑥</m:t>
                                    </m:r>
                                  </m:e>
                                  <m:sub>
                                    <m:r>
                                      <a:rPr lang="en-GB" sz="1798" i="1">
                                        <a:latin typeface="Cambria Math" panose="02040503050406030204" pitchFamily="18" charset="0"/>
                                      </a:rPr>
                                      <m:t>𝑖</m:t>
                                    </m:r>
                                    <m:r>
                                      <a:rPr lang="en-GB" sz="1798" i="1">
                                        <a:latin typeface="Cambria Math" panose="02040503050406030204" pitchFamily="18" charset="0"/>
                                      </a:rPr>
                                      <m:t>−1</m:t>
                                    </m:r>
                                  </m:sub>
                                </m:sSub>
                                <m:r>
                                  <a:rPr lang="en-GB" sz="1798" i="1">
                                    <a:latin typeface="Cambria Math" panose="02040503050406030204" pitchFamily="18" charset="0"/>
                                  </a:rPr>
                                  <m:t>+</m:t>
                                </m:r>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b="1" i="1">
                                            <a:latin typeface="Cambria Math" panose="02040503050406030204" pitchFamily="18" charset="0"/>
                                          </a:rPr>
                                          <m:t>𝒓</m:t>
                                        </m:r>
                                      </m:e>
                                      <m:sub>
                                        <m:r>
                                          <a:rPr lang="en-GB" sz="1798" i="1">
                                            <a:latin typeface="Cambria Math" panose="02040503050406030204" pitchFamily="18" charset="0"/>
                                          </a:rPr>
                                          <m:t>𝑖</m:t>
                                        </m:r>
                                      </m:sub>
                                    </m:sSub>
                                  </m:e>
                                </m:d>
                              </m:e>
                            </m:mr>
                          </m:m>
                        </m:e>
                      </m:d>
                    </m:oMath>
                  </m:oMathPara>
                </a14:m>
                <a:endParaRPr lang="en-GB" sz="1798" dirty="0"/>
              </a:p>
            </p:txBody>
          </p:sp>
        </mc:Choice>
        <mc:Fallback xmlns="">
          <p:sp>
            <p:nvSpPr>
              <p:cNvPr id="123" name="TextBox 122">
                <a:extLst>
                  <a:ext uri="{FF2B5EF4-FFF2-40B4-BE49-F238E27FC236}">
                    <a16:creationId xmlns:a16="http://schemas.microsoft.com/office/drawing/2014/main" id="{6D047601-11CF-3A4C-B469-EE91F53E3977}"/>
                  </a:ext>
                </a:extLst>
              </p:cNvPr>
              <p:cNvSpPr txBox="1">
                <a:spLocks noRot="1" noChangeAspect="1" noMove="1" noResize="1" noEditPoints="1" noAdjustHandles="1" noChangeArrowheads="1" noChangeShapeType="1" noTextEdit="1"/>
              </p:cNvSpPr>
              <p:nvPr/>
            </p:nvSpPr>
            <p:spPr>
              <a:xfrm>
                <a:off x="873750" y="2940825"/>
                <a:ext cx="6588633" cy="1956703"/>
              </a:xfrm>
              <a:prstGeom prst="rect">
                <a:avLst/>
              </a:prstGeom>
              <a:blipFill>
                <a:blip r:embed="rId5"/>
                <a:stretch>
                  <a:fillRect t="-7742" b="-100645"/>
                </a:stretch>
              </a:blipFill>
            </p:spPr>
            <p:txBody>
              <a:bodyPr/>
              <a:lstStyle/>
              <a:p>
                <a:r>
                  <a:rPr lang="en-GB">
                    <a:noFill/>
                  </a:rPr>
                  <a:t> </a:t>
                </a:r>
              </a:p>
            </p:txBody>
          </p:sp>
        </mc:Fallback>
      </mc:AlternateContent>
      <p:grpSp>
        <p:nvGrpSpPr>
          <p:cNvPr id="82" name="Group 81">
            <a:extLst>
              <a:ext uri="{FF2B5EF4-FFF2-40B4-BE49-F238E27FC236}">
                <a16:creationId xmlns:a16="http://schemas.microsoft.com/office/drawing/2014/main" id="{8DD2CD61-2D2E-C64E-99F8-178F8DDD3B60}"/>
              </a:ext>
            </a:extLst>
          </p:cNvPr>
          <p:cNvGrpSpPr/>
          <p:nvPr/>
        </p:nvGrpSpPr>
        <p:grpSpPr>
          <a:xfrm>
            <a:off x="7845038" y="1508823"/>
            <a:ext cx="3986638" cy="1079501"/>
            <a:chOff x="4800564" y="4825289"/>
            <a:chExt cx="3990791" cy="1080625"/>
          </a:xfrm>
        </p:grpSpPr>
        <p:cxnSp>
          <p:nvCxnSpPr>
            <p:cNvPr id="83" name="Straight Connector 82">
              <a:extLst>
                <a:ext uri="{FF2B5EF4-FFF2-40B4-BE49-F238E27FC236}">
                  <a16:creationId xmlns:a16="http://schemas.microsoft.com/office/drawing/2014/main" id="{2EA8A85E-1754-BC44-AF83-9A4D0F2333B3}"/>
                </a:ext>
              </a:extLst>
            </p:cNvPr>
            <p:cNvCxnSpPr>
              <a:cxnSpLocks/>
            </p:cNvCxnSpPr>
            <p:nvPr/>
          </p:nvCxnSpPr>
          <p:spPr>
            <a:xfrm>
              <a:off x="4976017" y="5494977"/>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F153503-00EB-9B4E-9295-B01E2AAA7039}"/>
                </a:ext>
              </a:extLst>
            </p:cNvPr>
            <p:cNvCxnSpPr/>
            <p:nvPr/>
          </p:nvCxnSpPr>
          <p:spPr>
            <a:xfrm>
              <a:off x="4983467"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D2CFD6B-81C9-504C-B1B2-3BCF4A79CB9D}"/>
                </a:ext>
              </a:extLst>
            </p:cNvPr>
            <p:cNvCxnSpPr/>
            <p:nvPr/>
          </p:nvCxnSpPr>
          <p:spPr>
            <a:xfrm>
              <a:off x="78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5981D1E6-31CE-8940-9293-34E79829F51E}"/>
                    </a:ext>
                  </a:extLst>
                </p:cNvPr>
                <p:cNvSpPr txBox="1"/>
                <p:nvPr/>
              </p:nvSpPr>
              <p:spPr>
                <a:xfrm>
                  <a:off x="4800564" y="553658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0</m:t>
                        </m:r>
                      </m:oMath>
                    </m:oMathPara>
                  </a14:m>
                  <a:endParaRPr lang="en-GB" sz="1798" dirty="0"/>
                </a:p>
              </p:txBody>
            </p:sp>
          </mc:Choice>
          <mc:Fallback xmlns="">
            <p:sp>
              <p:nvSpPr>
                <p:cNvPr id="87" name="TextBox 86">
                  <a:extLst>
                    <a:ext uri="{FF2B5EF4-FFF2-40B4-BE49-F238E27FC236}">
                      <a16:creationId xmlns:a16="http://schemas.microsoft.com/office/drawing/2014/main" id="{E1CB2875-85B5-7F41-A269-F85BCABF9E13}"/>
                    </a:ext>
                  </a:extLst>
                </p:cNvPr>
                <p:cNvSpPr txBox="1">
                  <a:spLocks noRot="1" noChangeAspect="1" noMove="1" noResize="1" noEditPoints="1" noAdjustHandles="1" noChangeArrowheads="1" noChangeShapeType="1" noTextEdit="1"/>
                </p:cNvSpPr>
                <p:nvPr/>
              </p:nvSpPr>
              <p:spPr>
                <a:xfrm>
                  <a:off x="4800564" y="5536582"/>
                  <a:ext cx="365806"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8A34C4DB-F443-7B48-AB73-D0F113E8D7F2}"/>
                    </a:ext>
                  </a:extLst>
                </p:cNvPr>
                <p:cNvSpPr txBox="1"/>
                <p:nvPr/>
              </p:nvSpPr>
              <p:spPr>
                <a:xfrm>
                  <a:off x="8419418" y="553658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1</m:t>
                        </m:r>
                      </m:oMath>
                    </m:oMathPara>
                  </a14:m>
                  <a:endParaRPr lang="en-GB" sz="1798" dirty="0"/>
                </a:p>
              </p:txBody>
            </p:sp>
          </mc:Choice>
          <mc:Fallback xmlns="">
            <p:sp>
              <p:nvSpPr>
                <p:cNvPr id="88" name="TextBox 87">
                  <a:extLst>
                    <a:ext uri="{FF2B5EF4-FFF2-40B4-BE49-F238E27FC236}">
                      <a16:creationId xmlns:a16="http://schemas.microsoft.com/office/drawing/2014/main" id="{94732938-DB09-E645-AF37-0CCC195596E4}"/>
                    </a:ext>
                  </a:extLst>
                </p:cNvPr>
                <p:cNvSpPr txBox="1">
                  <a:spLocks noRot="1" noChangeAspect="1" noMove="1" noResize="1" noEditPoints="1" noAdjustHandles="1" noChangeArrowheads="1" noChangeShapeType="1" noTextEdit="1"/>
                </p:cNvSpPr>
                <p:nvPr/>
              </p:nvSpPr>
              <p:spPr>
                <a:xfrm>
                  <a:off x="8419418" y="5536582"/>
                  <a:ext cx="365806" cy="369332"/>
                </a:xfrm>
                <a:prstGeom prst="rect">
                  <a:avLst/>
                </a:prstGeom>
                <a:blipFill>
                  <a:blip r:embed="rId7"/>
                  <a:stretch>
                    <a:fillRect/>
                  </a:stretch>
                </a:blipFill>
              </p:spPr>
              <p:txBody>
                <a:bodyPr/>
                <a:lstStyle/>
                <a:p>
                  <a:r>
                    <a:rPr lang="de-DE">
                      <a:noFill/>
                    </a:rPr>
                    <a:t> </a:t>
                  </a:r>
                </a:p>
              </p:txBody>
            </p:sp>
          </mc:Fallback>
        </mc:AlternateContent>
        <p:cxnSp>
          <p:nvCxnSpPr>
            <p:cNvPr id="88" name="Straight Connector 87">
              <a:extLst>
                <a:ext uri="{FF2B5EF4-FFF2-40B4-BE49-F238E27FC236}">
                  <a16:creationId xmlns:a16="http://schemas.microsoft.com/office/drawing/2014/main" id="{74B65328-93DF-D14F-AA7C-385D3F3F3785}"/>
                </a:ext>
              </a:extLst>
            </p:cNvPr>
            <p:cNvCxnSpPr/>
            <p:nvPr/>
          </p:nvCxnSpPr>
          <p:spPr>
            <a:xfrm>
              <a:off x="53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D9C2320-8D37-D843-B73D-8FE31FF33C0C}"/>
                </a:ext>
              </a:extLst>
            </p:cNvPr>
            <p:cNvCxnSpPr/>
            <p:nvPr/>
          </p:nvCxnSpPr>
          <p:spPr>
            <a:xfrm>
              <a:off x="57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53C0816-1E86-4A4A-93A7-D2EDD754E497}"/>
                </a:ext>
              </a:extLst>
            </p:cNvPr>
            <p:cNvCxnSpPr/>
            <p:nvPr/>
          </p:nvCxnSpPr>
          <p:spPr>
            <a:xfrm>
              <a:off x="60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F97B44B-2A12-234E-A208-BE2BE3F5C270}"/>
                </a:ext>
              </a:extLst>
            </p:cNvPr>
            <p:cNvCxnSpPr/>
            <p:nvPr/>
          </p:nvCxnSpPr>
          <p:spPr>
            <a:xfrm>
              <a:off x="6425541"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E9F4F36-10A5-9549-BB0B-DEEFF194FAB2}"/>
                </a:ext>
              </a:extLst>
            </p:cNvPr>
            <p:cNvCxnSpPr/>
            <p:nvPr/>
          </p:nvCxnSpPr>
          <p:spPr>
            <a:xfrm>
              <a:off x="6784383"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C81E2B0-6DCD-4543-A810-B769DB002453}"/>
                </a:ext>
              </a:extLst>
            </p:cNvPr>
            <p:cNvCxnSpPr/>
            <p:nvPr/>
          </p:nvCxnSpPr>
          <p:spPr>
            <a:xfrm>
              <a:off x="71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EBF3BC7-375F-3C4E-9862-B94FAC394033}"/>
                </a:ext>
              </a:extLst>
            </p:cNvPr>
            <p:cNvCxnSpPr/>
            <p:nvPr/>
          </p:nvCxnSpPr>
          <p:spPr>
            <a:xfrm>
              <a:off x="75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162E81A-97FF-C74B-B9ED-38D402150588}"/>
                </a:ext>
              </a:extLst>
            </p:cNvPr>
            <p:cNvCxnSpPr/>
            <p:nvPr/>
          </p:nvCxnSpPr>
          <p:spPr>
            <a:xfrm>
              <a:off x="8603479" y="5410737"/>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560F099-FDD3-CE49-8E04-B226F3882026}"/>
                </a:ext>
              </a:extLst>
            </p:cNvPr>
            <p:cNvCxnSpPr/>
            <p:nvPr/>
          </p:nvCxnSpPr>
          <p:spPr>
            <a:xfrm>
              <a:off x="8243479" y="5442453"/>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1008FBBA-E6D5-9A46-B29F-91B8B8D60E99}"/>
                    </a:ext>
                  </a:extLst>
                </p:cNvPr>
                <p:cNvSpPr txBox="1"/>
                <p:nvPr/>
              </p:nvSpPr>
              <p:spPr>
                <a:xfrm>
                  <a:off x="6523279" y="553295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0.5</m:t>
                        </m:r>
                      </m:oMath>
                    </m:oMathPara>
                  </a14:m>
                  <a:endParaRPr lang="en-GB" sz="1798" dirty="0"/>
                </a:p>
              </p:txBody>
            </p:sp>
          </mc:Choice>
          <mc:Fallback xmlns="">
            <p:sp>
              <p:nvSpPr>
                <p:cNvPr id="98" name="TextBox 97">
                  <a:extLst>
                    <a:ext uri="{FF2B5EF4-FFF2-40B4-BE49-F238E27FC236}">
                      <a16:creationId xmlns:a16="http://schemas.microsoft.com/office/drawing/2014/main" id="{5B5F6A76-CBA8-3F4C-9C81-5165C91844B1}"/>
                    </a:ext>
                  </a:extLst>
                </p:cNvPr>
                <p:cNvSpPr txBox="1">
                  <a:spLocks noRot="1" noChangeAspect="1" noMove="1" noResize="1" noEditPoints="1" noAdjustHandles="1" noChangeArrowheads="1" noChangeShapeType="1" noTextEdit="1"/>
                </p:cNvSpPr>
                <p:nvPr/>
              </p:nvSpPr>
              <p:spPr>
                <a:xfrm>
                  <a:off x="6523279" y="5532950"/>
                  <a:ext cx="542136" cy="369332"/>
                </a:xfrm>
                <a:prstGeom prst="rect">
                  <a:avLst/>
                </a:prstGeom>
                <a:blipFill>
                  <a:blip r:embed="rId8"/>
                  <a:stretch>
                    <a:fillRect/>
                  </a:stretch>
                </a:blipFill>
              </p:spPr>
              <p:txBody>
                <a:bodyPr/>
                <a:lstStyle/>
                <a:p>
                  <a:r>
                    <a:rPr lang="de-DE">
                      <a:noFill/>
                    </a:rPr>
                    <a:t> </a:t>
                  </a:r>
                </a:p>
              </p:txBody>
            </p:sp>
          </mc:Fallback>
        </mc:AlternateContent>
        <p:sp>
          <p:nvSpPr>
            <p:cNvPr id="98" name="Left Brace 97">
              <a:extLst>
                <a:ext uri="{FF2B5EF4-FFF2-40B4-BE49-F238E27FC236}">
                  <a16:creationId xmlns:a16="http://schemas.microsoft.com/office/drawing/2014/main" id="{C0AADF21-02F5-A34A-9838-B75ED82C3718}"/>
                </a:ext>
              </a:extLst>
            </p:cNvPr>
            <p:cNvSpPr/>
            <p:nvPr/>
          </p:nvSpPr>
          <p:spPr>
            <a:xfrm rot="5400000">
              <a:off x="5290202" y="4987727"/>
              <a:ext cx="99995" cy="7283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sp>
          <p:nvSpPr>
            <p:cNvPr id="99" name="Left Brace 98">
              <a:extLst>
                <a:ext uri="{FF2B5EF4-FFF2-40B4-BE49-F238E27FC236}">
                  <a16:creationId xmlns:a16="http://schemas.microsoft.com/office/drawing/2014/main" id="{72C4A021-AE0E-7748-A61D-F85E0569CC95}"/>
                </a:ext>
              </a:extLst>
            </p:cNvPr>
            <p:cNvSpPr/>
            <p:nvPr/>
          </p:nvSpPr>
          <p:spPr>
            <a:xfrm rot="5400000">
              <a:off x="6077085" y="4924540"/>
              <a:ext cx="104662" cy="8500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sp>
          <p:nvSpPr>
            <p:cNvPr id="100" name="Left Brace 99">
              <a:extLst>
                <a:ext uri="{FF2B5EF4-FFF2-40B4-BE49-F238E27FC236}">
                  <a16:creationId xmlns:a16="http://schemas.microsoft.com/office/drawing/2014/main" id="{B38D39BE-3E84-C349-BD60-598B59278AA0}"/>
                </a:ext>
              </a:extLst>
            </p:cNvPr>
            <p:cNvSpPr/>
            <p:nvPr/>
          </p:nvSpPr>
          <p:spPr>
            <a:xfrm rot="5400000">
              <a:off x="6994302" y="4856154"/>
              <a:ext cx="105896" cy="98560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sp>
          <p:nvSpPr>
            <p:cNvPr id="101" name="Left Brace 100">
              <a:extLst>
                <a:ext uri="{FF2B5EF4-FFF2-40B4-BE49-F238E27FC236}">
                  <a16:creationId xmlns:a16="http://schemas.microsoft.com/office/drawing/2014/main" id="{66983372-3973-9C4C-A195-92B420B2160D}"/>
                </a:ext>
              </a:extLst>
            </p:cNvPr>
            <p:cNvSpPr/>
            <p:nvPr/>
          </p:nvSpPr>
          <p:spPr>
            <a:xfrm rot="5400000">
              <a:off x="7649090" y="5185884"/>
              <a:ext cx="106253" cy="324332"/>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sp>
          <p:nvSpPr>
            <p:cNvPr id="102" name="TextBox 101">
              <a:extLst>
                <a:ext uri="{FF2B5EF4-FFF2-40B4-BE49-F238E27FC236}">
                  <a16:creationId xmlns:a16="http://schemas.microsoft.com/office/drawing/2014/main" id="{39A09AC4-DFA9-D14A-B5F2-21D72CC4CFB7}"/>
                </a:ext>
              </a:extLst>
            </p:cNvPr>
            <p:cNvSpPr txBox="1"/>
            <p:nvPr/>
          </p:nvSpPr>
          <p:spPr>
            <a:xfrm>
              <a:off x="5145955" y="5000856"/>
              <a:ext cx="391774" cy="369332"/>
            </a:xfrm>
            <a:prstGeom prst="rect">
              <a:avLst/>
            </a:prstGeom>
            <a:noFill/>
          </p:spPr>
          <p:txBody>
            <a:bodyPr wrap="none" rtlCol="0">
              <a:spAutoFit/>
            </a:bodyPr>
            <a:lstStyle/>
            <a:p>
              <a:r>
                <a:rPr lang="en-GB" sz="1798" dirty="0" err="1"/>
                <a:t>fff</a:t>
              </a:r>
              <a:endParaRPr lang="en-GB" sz="1798" dirty="0"/>
            </a:p>
          </p:txBody>
        </p:sp>
        <p:sp>
          <p:nvSpPr>
            <p:cNvPr id="103" name="TextBox 102">
              <a:extLst>
                <a:ext uri="{FF2B5EF4-FFF2-40B4-BE49-F238E27FC236}">
                  <a16:creationId xmlns:a16="http://schemas.microsoft.com/office/drawing/2014/main" id="{767FEE4C-B714-AF40-8A68-C84D4E0A25A0}"/>
                </a:ext>
              </a:extLst>
            </p:cNvPr>
            <p:cNvSpPr txBox="1"/>
            <p:nvPr/>
          </p:nvSpPr>
          <p:spPr>
            <a:xfrm>
              <a:off x="5929200" y="5003694"/>
              <a:ext cx="400431" cy="369332"/>
            </a:xfrm>
            <a:prstGeom prst="rect">
              <a:avLst/>
            </a:prstGeom>
            <a:noFill/>
          </p:spPr>
          <p:txBody>
            <a:bodyPr wrap="none" rtlCol="0">
              <a:spAutoFit/>
            </a:bodyPr>
            <a:lstStyle/>
            <a:p>
              <a:r>
                <a:rPr lang="en-GB" sz="1798" dirty="0" err="1"/>
                <a:t>fft</a:t>
              </a:r>
              <a:endParaRPr lang="en-GB" sz="1798" dirty="0"/>
            </a:p>
          </p:txBody>
        </p:sp>
        <p:sp>
          <p:nvSpPr>
            <p:cNvPr id="104" name="TextBox 103">
              <a:extLst>
                <a:ext uri="{FF2B5EF4-FFF2-40B4-BE49-F238E27FC236}">
                  <a16:creationId xmlns:a16="http://schemas.microsoft.com/office/drawing/2014/main" id="{387CB177-DE9A-054F-ABAC-2F8F78F22FB2}"/>
                </a:ext>
              </a:extLst>
            </p:cNvPr>
            <p:cNvSpPr txBox="1"/>
            <p:nvPr/>
          </p:nvSpPr>
          <p:spPr>
            <a:xfrm>
              <a:off x="6843598" y="5000856"/>
              <a:ext cx="402674" cy="369332"/>
            </a:xfrm>
            <a:prstGeom prst="rect">
              <a:avLst/>
            </a:prstGeom>
            <a:noFill/>
          </p:spPr>
          <p:txBody>
            <a:bodyPr wrap="none" rtlCol="0">
              <a:spAutoFit/>
            </a:bodyPr>
            <a:lstStyle/>
            <a:p>
              <a:r>
                <a:rPr lang="en-GB" sz="1798" dirty="0" err="1"/>
                <a:t>ftf</a:t>
              </a:r>
              <a:endParaRPr lang="en-GB" sz="1798" dirty="0"/>
            </a:p>
          </p:txBody>
        </p:sp>
        <p:sp>
          <p:nvSpPr>
            <p:cNvPr id="105" name="TextBox 104">
              <a:extLst>
                <a:ext uri="{FF2B5EF4-FFF2-40B4-BE49-F238E27FC236}">
                  <a16:creationId xmlns:a16="http://schemas.microsoft.com/office/drawing/2014/main" id="{A0986FDB-9131-444B-9D6C-C881106BAEA4}"/>
                </a:ext>
              </a:extLst>
            </p:cNvPr>
            <p:cNvSpPr txBox="1"/>
            <p:nvPr/>
          </p:nvSpPr>
          <p:spPr>
            <a:xfrm>
              <a:off x="7502116" y="5004203"/>
              <a:ext cx="405817" cy="369332"/>
            </a:xfrm>
            <a:prstGeom prst="rect">
              <a:avLst/>
            </a:prstGeom>
            <a:noFill/>
          </p:spPr>
          <p:txBody>
            <a:bodyPr wrap="none" rtlCol="0">
              <a:spAutoFit/>
            </a:bodyPr>
            <a:lstStyle/>
            <a:p>
              <a:r>
                <a:rPr lang="en-GB" sz="1798" dirty="0" err="1"/>
                <a:t>ftt</a:t>
              </a:r>
              <a:endParaRPr lang="en-GB" sz="1798" dirty="0"/>
            </a:p>
          </p:txBody>
        </p:sp>
        <p:sp>
          <p:nvSpPr>
            <p:cNvPr id="106" name="Left Brace 105">
              <a:extLst>
                <a:ext uri="{FF2B5EF4-FFF2-40B4-BE49-F238E27FC236}">
                  <a16:creationId xmlns:a16="http://schemas.microsoft.com/office/drawing/2014/main" id="{F851C08F-4806-2B4D-A997-2F8870FE2BA9}"/>
                </a:ext>
              </a:extLst>
            </p:cNvPr>
            <p:cNvSpPr/>
            <p:nvPr/>
          </p:nvSpPr>
          <p:spPr>
            <a:xfrm rot="5400000">
              <a:off x="7900965" y="5257919"/>
              <a:ext cx="106253" cy="179417"/>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sp>
          <p:nvSpPr>
            <p:cNvPr id="111" name="TextBox 110">
              <a:extLst>
                <a:ext uri="{FF2B5EF4-FFF2-40B4-BE49-F238E27FC236}">
                  <a16:creationId xmlns:a16="http://schemas.microsoft.com/office/drawing/2014/main" id="{24AB1D13-47D2-594A-BE41-180AC0FBBD1E}"/>
                </a:ext>
              </a:extLst>
            </p:cNvPr>
            <p:cNvSpPr txBox="1"/>
            <p:nvPr/>
          </p:nvSpPr>
          <p:spPr>
            <a:xfrm>
              <a:off x="7761053" y="4826881"/>
              <a:ext cx="400431" cy="369332"/>
            </a:xfrm>
            <a:prstGeom prst="rect">
              <a:avLst/>
            </a:prstGeom>
            <a:noFill/>
          </p:spPr>
          <p:txBody>
            <a:bodyPr wrap="none" rtlCol="0">
              <a:spAutoFit/>
            </a:bodyPr>
            <a:lstStyle/>
            <a:p>
              <a:r>
                <a:rPr lang="en-GB" sz="1798" dirty="0" err="1"/>
                <a:t>tff</a:t>
              </a:r>
              <a:endParaRPr lang="en-GB" sz="1798" dirty="0"/>
            </a:p>
          </p:txBody>
        </p:sp>
        <p:sp>
          <p:nvSpPr>
            <p:cNvPr id="112" name="Left Brace 111">
              <a:extLst>
                <a:ext uri="{FF2B5EF4-FFF2-40B4-BE49-F238E27FC236}">
                  <a16:creationId xmlns:a16="http://schemas.microsoft.com/office/drawing/2014/main" id="{034F06C4-6B7E-3142-A70C-20C859497A20}"/>
                </a:ext>
              </a:extLst>
            </p:cNvPr>
            <p:cNvSpPr/>
            <p:nvPr/>
          </p:nvSpPr>
          <p:spPr>
            <a:xfrm rot="5400000">
              <a:off x="8101857" y="5235179"/>
              <a:ext cx="106253" cy="22543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sp>
          <p:nvSpPr>
            <p:cNvPr id="113" name="TextBox 112">
              <a:extLst>
                <a:ext uri="{FF2B5EF4-FFF2-40B4-BE49-F238E27FC236}">
                  <a16:creationId xmlns:a16="http://schemas.microsoft.com/office/drawing/2014/main" id="{2ADEFD43-6E45-F740-80DF-3482830D2C5B}"/>
                </a:ext>
              </a:extLst>
            </p:cNvPr>
            <p:cNvSpPr txBox="1"/>
            <p:nvPr/>
          </p:nvSpPr>
          <p:spPr>
            <a:xfrm>
              <a:off x="7960157" y="4991136"/>
              <a:ext cx="409086" cy="369332"/>
            </a:xfrm>
            <a:prstGeom prst="rect">
              <a:avLst/>
            </a:prstGeom>
            <a:noFill/>
          </p:spPr>
          <p:txBody>
            <a:bodyPr wrap="none" rtlCol="0">
              <a:spAutoFit/>
            </a:bodyPr>
            <a:lstStyle/>
            <a:p>
              <a:r>
                <a:rPr lang="en-GB" sz="1798" dirty="0" err="1"/>
                <a:t>tft</a:t>
              </a:r>
              <a:endParaRPr lang="en-GB" sz="1798" dirty="0"/>
            </a:p>
          </p:txBody>
        </p:sp>
        <p:sp>
          <p:nvSpPr>
            <p:cNvPr id="114" name="Left Brace 113">
              <a:extLst>
                <a:ext uri="{FF2B5EF4-FFF2-40B4-BE49-F238E27FC236}">
                  <a16:creationId xmlns:a16="http://schemas.microsoft.com/office/drawing/2014/main" id="{57A1BC92-649F-EF42-BD4A-4EE86EC6351B}"/>
                </a:ext>
              </a:extLst>
            </p:cNvPr>
            <p:cNvSpPr/>
            <p:nvPr/>
          </p:nvSpPr>
          <p:spPr>
            <a:xfrm rot="5400000">
              <a:off x="8356184" y="5206240"/>
              <a:ext cx="106253" cy="281929"/>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sp>
          <p:nvSpPr>
            <p:cNvPr id="115" name="TextBox 114">
              <a:extLst>
                <a:ext uri="{FF2B5EF4-FFF2-40B4-BE49-F238E27FC236}">
                  <a16:creationId xmlns:a16="http://schemas.microsoft.com/office/drawing/2014/main" id="{986E624D-4FE7-5145-84D5-E301B1F283FB}"/>
                </a:ext>
              </a:extLst>
            </p:cNvPr>
            <p:cNvSpPr txBox="1"/>
            <p:nvPr/>
          </p:nvSpPr>
          <p:spPr>
            <a:xfrm>
              <a:off x="8215743" y="4825289"/>
              <a:ext cx="405817" cy="369332"/>
            </a:xfrm>
            <a:prstGeom prst="rect">
              <a:avLst/>
            </a:prstGeom>
            <a:noFill/>
          </p:spPr>
          <p:txBody>
            <a:bodyPr wrap="none" rtlCol="0">
              <a:spAutoFit/>
            </a:bodyPr>
            <a:lstStyle/>
            <a:p>
              <a:r>
                <a:rPr lang="en-GB" sz="1798" dirty="0" err="1"/>
                <a:t>ttf</a:t>
              </a:r>
              <a:endParaRPr lang="en-GB" sz="1798" dirty="0"/>
            </a:p>
          </p:txBody>
        </p:sp>
        <p:sp>
          <p:nvSpPr>
            <p:cNvPr id="116" name="Left Brace 115">
              <a:extLst>
                <a:ext uri="{FF2B5EF4-FFF2-40B4-BE49-F238E27FC236}">
                  <a16:creationId xmlns:a16="http://schemas.microsoft.com/office/drawing/2014/main" id="{A15301E1-637A-2D46-BA0D-3D8CC4A30B1B}"/>
                </a:ext>
              </a:extLst>
            </p:cNvPr>
            <p:cNvSpPr/>
            <p:nvPr/>
          </p:nvSpPr>
          <p:spPr>
            <a:xfrm rot="5400000">
              <a:off x="8524331" y="5321183"/>
              <a:ext cx="106253" cy="5204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dirty="0"/>
            </a:p>
          </p:txBody>
        </p:sp>
        <p:sp>
          <p:nvSpPr>
            <p:cNvPr id="117" name="TextBox 116">
              <a:extLst>
                <a:ext uri="{FF2B5EF4-FFF2-40B4-BE49-F238E27FC236}">
                  <a16:creationId xmlns:a16="http://schemas.microsoft.com/office/drawing/2014/main" id="{B5CFCD2C-1A37-404A-B449-5E5B10055B91}"/>
                </a:ext>
              </a:extLst>
            </p:cNvPr>
            <p:cNvSpPr txBox="1"/>
            <p:nvPr/>
          </p:nvSpPr>
          <p:spPr>
            <a:xfrm>
              <a:off x="8382397" y="4990290"/>
              <a:ext cx="408958" cy="369332"/>
            </a:xfrm>
            <a:prstGeom prst="rect">
              <a:avLst/>
            </a:prstGeom>
            <a:noFill/>
          </p:spPr>
          <p:txBody>
            <a:bodyPr wrap="none" rtlCol="0">
              <a:spAutoFit/>
            </a:bodyPr>
            <a:lstStyle/>
            <a:p>
              <a:r>
                <a:rPr lang="en-GB" sz="1798" dirty="0" err="1"/>
                <a:t>ttt</a:t>
              </a:r>
              <a:endParaRPr lang="en-GB" sz="1798" dirty="0"/>
            </a:p>
          </p:txBody>
        </p:sp>
        <p:cxnSp>
          <p:nvCxnSpPr>
            <p:cNvPr id="118" name="Straight Connector 117">
              <a:extLst>
                <a:ext uri="{FF2B5EF4-FFF2-40B4-BE49-F238E27FC236}">
                  <a16:creationId xmlns:a16="http://schemas.microsoft.com/office/drawing/2014/main" id="{3367C18D-544C-E645-9E65-46A60C04492F}"/>
                </a:ext>
              </a:extLst>
            </p:cNvPr>
            <p:cNvCxnSpPr/>
            <p:nvPr/>
          </p:nvCxnSpPr>
          <p:spPr>
            <a:xfrm>
              <a:off x="7958286" y="5071145"/>
              <a:ext cx="0" cy="222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7D9130A-68CC-7F4F-88F7-EC0B5B7ED620}"/>
                </a:ext>
              </a:extLst>
            </p:cNvPr>
            <p:cNvCxnSpPr/>
            <p:nvPr/>
          </p:nvCxnSpPr>
          <p:spPr>
            <a:xfrm>
              <a:off x="8409310" y="5084746"/>
              <a:ext cx="0" cy="22293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1F655425-6FDC-2E45-9672-2D32D189548E}"/>
              </a:ext>
            </a:extLst>
          </p:cNvPr>
          <p:cNvGrpSpPr/>
          <p:nvPr/>
        </p:nvGrpSpPr>
        <p:grpSpPr>
          <a:xfrm>
            <a:off x="10721798" y="2113550"/>
            <a:ext cx="368948" cy="435669"/>
            <a:chOff x="3912592" y="4465443"/>
            <a:chExt cx="369332" cy="436123"/>
          </a:xfrm>
        </p:grpSpPr>
        <p:cxnSp>
          <p:nvCxnSpPr>
            <p:cNvPr id="108" name="Straight Connector 107">
              <a:extLst>
                <a:ext uri="{FF2B5EF4-FFF2-40B4-BE49-F238E27FC236}">
                  <a16:creationId xmlns:a16="http://schemas.microsoft.com/office/drawing/2014/main" id="{083404E5-19B8-7741-A6C8-C900237FA078}"/>
                </a:ext>
              </a:extLst>
            </p:cNvPr>
            <p:cNvCxnSpPr>
              <a:cxnSpLocks/>
            </p:cNvCxnSpPr>
            <p:nvPr/>
          </p:nvCxnSpPr>
          <p:spPr>
            <a:xfrm flipH="1">
              <a:off x="4039374" y="4466791"/>
              <a:ext cx="108000" cy="1080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D5BF73-085F-4E4C-8D8B-71F28A949F35}"/>
                </a:ext>
              </a:extLst>
            </p:cNvPr>
            <p:cNvCxnSpPr>
              <a:cxnSpLocks/>
            </p:cNvCxnSpPr>
            <p:nvPr/>
          </p:nvCxnSpPr>
          <p:spPr>
            <a:xfrm>
              <a:off x="4038026" y="4465443"/>
              <a:ext cx="108000" cy="1080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87D4E993-299C-5042-A6CA-E463ABA6896A}"/>
                    </a:ext>
                  </a:extLst>
                </p:cNvPr>
                <p:cNvSpPr/>
                <p:nvPr/>
              </p:nvSpPr>
              <p:spPr>
                <a:xfrm>
                  <a:off x="3912592" y="4532234"/>
                  <a:ext cx="3693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a:solidFill>
                              <a:srgbClr val="FFC000"/>
                            </a:solidFill>
                            <a:latin typeface="Cambria Math" panose="02040503050406030204" pitchFamily="18" charset="0"/>
                          </a:rPr>
                          <m:t>𝑣</m:t>
                        </m:r>
                      </m:oMath>
                    </m:oMathPara>
                  </a14:m>
                  <a:endParaRPr lang="en-GB" sz="1798" dirty="0">
                    <a:solidFill>
                      <a:srgbClr val="FFC000"/>
                    </a:solidFill>
                  </a:endParaRPr>
                </a:p>
              </p:txBody>
            </p:sp>
          </mc:Choice>
          <mc:Fallback xmlns="">
            <p:sp>
              <p:nvSpPr>
                <p:cNvPr id="28" name="Rectangle 27">
                  <a:extLst>
                    <a:ext uri="{FF2B5EF4-FFF2-40B4-BE49-F238E27FC236}">
                      <a16:creationId xmlns:a16="http://schemas.microsoft.com/office/drawing/2014/main" id="{E925B873-0397-4F4D-A9F5-FB3CDB47BAC5}"/>
                    </a:ext>
                  </a:extLst>
                </p:cNvPr>
                <p:cNvSpPr>
                  <a:spLocks noRot="1" noChangeAspect="1" noMove="1" noResize="1" noEditPoints="1" noAdjustHandles="1" noChangeArrowheads="1" noChangeShapeType="1" noTextEdit="1"/>
                </p:cNvSpPr>
                <p:nvPr/>
              </p:nvSpPr>
              <p:spPr>
                <a:xfrm>
                  <a:off x="3912592" y="4532234"/>
                  <a:ext cx="369332" cy="369332"/>
                </a:xfrm>
                <a:prstGeom prst="rect">
                  <a:avLst/>
                </a:prstGeom>
                <a:blipFill>
                  <a:blip r:embed="rId15"/>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17472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8AD87C8-7348-4548-A8B1-06004C8BF488}"/>
                  </a:ext>
                </a:extLst>
              </p:cNvPr>
              <p:cNvSpPr>
                <a:spLocks noGrp="1"/>
              </p:cNvSpPr>
              <p:nvPr>
                <p:ph type="title"/>
              </p:nvPr>
            </p:nvSpPr>
            <p:spPr/>
            <p:txBody>
              <a:bodyPr/>
              <a:lstStyle/>
              <a:p>
                <a:r>
                  <a:rPr lang="en-GB"/>
                  <a:t>Sampling: 2. Estimate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e>
                    </m:d>
                  </m:oMath>
                </a14:m>
                <a:r>
                  <a:rPr lang="en-GB"/>
                  <a:t> (Count Occurences)</a:t>
                </a:r>
              </a:p>
            </p:txBody>
          </p:sp>
        </mc:Choice>
        <mc:Fallback xmlns="">
          <p:sp>
            <p:nvSpPr>
              <p:cNvPr id="2" name="Title 1">
                <a:extLst>
                  <a:ext uri="{FF2B5EF4-FFF2-40B4-BE49-F238E27FC236}">
                    <a16:creationId xmlns:a16="http://schemas.microsoft.com/office/drawing/2014/main" id="{58AD87C8-7348-4548-A8B1-06004C8BF488}"/>
                  </a:ext>
                </a:extLst>
              </p:cNvPr>
              <p:cNvSpPr>
                <a:spLocks noGrp="1" noRot="1" noChangeAspect="1" noMove="1" noResize="1" noEditPoints="1" noAdjustHandles="1" noChangeArrowheads="1" noChangeShapeType="1" noTextEdit="1"/>
              </p:cNvSpPr>
              <p:nvPr>
                <p:ph type="title"/>
              </p:nvPr>
            </p:nvSpPr>
            <p:spPr>
              <a:blipFill>
                <a:blip r:embed="rId3"/>
                <a:stretch>
                  <a:fillRect l="-1768" t="-4255" b="-212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FE6073-BFDA-2441-8E46-BD9E7BE53F6C}"/>
                  </a:ext>
                </a:extLst>
              </p:cNvPr>
              <p:cNvSpPr>
                <a:spLocks noGrp="1"/>
              </p:cNvSpPr>
              <p:nvPr>
                <p:ph idx="1"/>
              </p:nvPr>
            </p:nvSpPr>
            <p:spPr>
              <a:xfrm>
                <a:off x="359625" y="1666902"/>
                <a:ext cx="7541597" cy="4236435"/>
              </a:xfrm>
            </p:spPr>
            <p:txBody>
              <a:bodyPr/>
              <a:lstStyle/>
              <a:p>
                <a:pPr marL="456743" indent="-456743">
                  <a:buFont typeface="+mj-lt"/>
                  <a:buAutoNum type="arabicPeriod" startAt="2"/>
                </a:pPr>
                <a:r>
                  <a:rPr lang="en-GB" dirty="0"/>
                  <a:t>Given a set of generated samples </a:t>
                </a:r>
                <a14:m>
                  <m:oMath xmlns:m="http://schemas.openxmlformats.org/officeDocument/2006/math">
                    <m:sSubSup>
                      <m:sSubSupPr>
                        <m:ctrlPr>
                          <a:rPr lang="en-GB" b="0" i="1" smtClean="0">
                            <a:latin typeface="Cambria Math" panose="02040503050406030204" pitchFamily="18" charset="0"/>
                          </a:rPr>
                        </m:ctrlPr>
                      </m:sSubSupPr>
                      <m:e>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1" i="1" smtClean="0">
                                    <a:latin typeface="Cambria Math" panose="02040503050406030204" pitchFamily="18" charset="0"/>
                                  </a:rPr>
                                  <m:t>𝒓</m:t>
                                </m:r>
                              </m:e>
                              <m:sub>
                                <m:r>
                                  <a:rPr lang="en-GB" b="0" i="1" smtClean="0">
                                    <a:latin typeface="Cambria Math" panose="02040503050406030204" pitchFamily="18" charset="0"/>
                                  </a:rPr>
                                  <m:t>𝑘</m:t>
                                </m:r>
                              </m:sub>
                            </m:sSub>
                          </m:e>
                        </m:d>
                      </m:e>
                      <m:sub>
                        <m:r>
                          <a:rPr lang="en-GB" b="0" i="1" smtClean="0">
                            <a:latin typeface="Cambria Math" panose="02040503050406030204" pitchFamily="18" charset="0"/>
                          </a:rPr>
                          <m:t>𝑘</m:t>
                        </m:r>
                        <m:r>
                          <a:rPr lang="en-GB" b="0" i="1" smtClean="0">
                            <a:latin typeface="Cambria Math" panose="02040503050406030204" pitchFamily="18" charset="0"/>
                          </a:rPr>
                          <m:t>=1</m:t>
                        </m:r>
                      </m:sub>
                      <m:sup>
                        <m:r>
                          <a:rPr lang="en-GB" b="0" i="1" smtClean="0">
                            <a:latin typeface="Cambria Math" panose="02040503050406030204" pitchFamily="18" charset="0"/>
                          </a:rPr>
                          <m:t>𝑁</m:t>
                        </m:r>
                      </m:sup>
                    </m:sSubSup>
                  </m:oMath>
                </a14:m>
                <a:endParaRPr lang="en-GB" dirty="0"/>
              </a:p>
              <a:p>
                <a:pPr lvl="1"/>
                <a:r>
                  <a:rPr lang="en-GB" dirty="0"/>
                  <a:t>Count how often the different values of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i="1" smtClean="0">
                            <a:latin typeface="Cambria Math" panose="02040503050406030204" pitchFamily="18" charset="0"/>
                          </a:rPr>
                          <m:t>′</m:t>
                        </m:r>
                      </m:sup>
                    </m:sSup>
                  </m:oMath>
                </a14:m>
                <a:r>
                  <a:rPr lang="en-GB" dirty="0"/>
                  <a:t> occur over all </a:t>
                </a:r>
                <a14:m>
                  <m:oMath xmlns:m="http://schemas.openxmlformats.org/officeDocument/2006/math">
                    <m:sSub>
                      <m:sSubPr>
                        <m:ctrlPr>
                          <a:rPr lang="en-GB" i="1" smtClean="0">
                            <a:latin typeface="Cambria Math" panose="02040503050406030204" pitchFamily="18" charset="0"/>
                          </a:rPr>
                        </m:ctrlPr>
                      </m:sSubPr>
                      <m:e>
                        <m:r>
                          <a:rPr lang="en-GB" b="1" i="1" smtClean="0">
                            <a:latin typeface="Cambria Math" panose="02040503050406030204" pitchFamily="18" charset="0"/>
                          </a:rPr>
                          <m:t>𝒓</m:t>
                        </m:r>
                      </m:e>
                      <m:sub>
                        <m:r>
                          <a:rPr lang="en-GB" i="1" smtClean="0">
                            <a:latin typeface="Cambria Math" panose="02040503050406030204" pitchFamily="18" charset="0"/>
                          </a:rPr>
                          <m:t>𝑘</m:t>
                        </m:r>
                      </m:sub>
                    </m:sSub>
                  </m:oMath>
                </a14:m>
                <a:r>
                  <a:rPr lang="en-GB" dirty="0"/>
                  <a:t>:</a:t>
                </a:r>
              </a:p>
              <a:p>
                <a:pPr lvl="2"/>
                <a:r>
                  <a:rPr lang="en-GB" dirty="0"/>
                  <a:t>For each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𝒓</m:t>
                        </m:r>
                      </m:e>
                      <m:sup>
                        <m:r>
                          <a:rPr lang="en-GB" b="0" i="1" smtClean="0">
                            <a:latin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b="0"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𝑹</m:t>
                            </m:r>
                          </m:e>
                          <m:sup>
                            <m:r>
                              <a:rPr lang="en-GB" b="0" i="1" smtClean="0">
                                <a:latin typeface="Cambria Math" panose="02040503050406030204" pitchFamily="18" charset="0"/>
                                <a:ea typeface="Cambria Math" panose="02040503050406030204" pitchFamily="18" charset="0"/>
                              </a:rPr>
                              <m:t>′</m:t>
                            </m:r>
                          </m:sup>
                        </m:sSup>
                      </m:e>
                    </m:d>
                  </m:oMath>
                </a14:m>
                <a:r>
                  <a:rPr lang="en-GB"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sSup>
                          <m:sSupPr>
                            <m:ctrlPr>
                              <a:rPr lang="en-GB" i="1" smtClean="0">
                                <a:latin typeface="Cambria Math" panose="02040503050406030204" pitchFamily="18" charset="0"/>
                              </a:rPr>
                            </m:ctrlPr>
                          </m:sSupPr>
                          <m:e>
                            <m:r>
                              <a:rPr lang="en-GB" b="1" i="1" smtClean="0">
                                <a:latin typeface="Cambria Math" panose="02040503050406030204" pitchFamily="18" charset="0"/>
                              </a:rPr>
                              <m:t>𝒓</m:t>
                            </m:r>
                          </m:e>
                          <m:sup>
                            <m:r>
                              <a:rPr lang="en-GB" i="1" smtClean="0">
                                <a:latin typeface="Cambria Math" panose="02040503050406030204" pitchFamily="18" charset="0"/>
                              </a:rPr>
                              <m:t>′</m:t>
                            </m:r>
                          </m:sup>
                        </m:sSup>
                      </m:sub>
                    </m:sSub>
                    <m:r>
                      <a:rPr lang="en-GB" b="0" i="0" smtClean="0">
                        <a:latin typeface="Cambria Math" panose="02040503050406030204" pitchFamily="18" charset="0"/>
                      </a:rPr>
                      <m:t>=</m:t>
                    </m:r>
                    <m:nary>
                      <m:naryPr>
                        <m:chr m:val="∑"/>
                        <m:ctrlPr>
                          <a:rPr lang="en-GB" i="1" smtClean="0">
                            <a:latin typeface="Cambria Math" panose="02040503050406030204" pitchFamily="18" charset="0"/>
                          </a:rPr>
                        </m:ctrlPr>
                      </m:naryPr>
                      <m:sub>
                        <m:r>
                          <m:rPr>
                            <m:brk m:alnAt="7"/>
                          </m:rPr>
                          <a:rPr lang="en-GB" b="0" i="1" smtClean="0">
                            <a:latin typeface="Cambria Math" panose="02040503050406030204" pitchFamily="18" charset="0"/>
                          </a:rPr>
                          <m:t>𝑘</m:t>
                        </m:r>
                        <m:r>
                          <a:rPr lang="en-GB" b="0" i="1" smtClean="0">
                            <a:latin typeface="Cambria Math" panose="02040503050406030204" pitchFamily="18" charset="0"/>
                          </a:rPr>
                          <m:t>=1</m:t>
                        </m:r>
                      </m:sub>
                      <m:sup>
                        <m:r>
                          <a:rPr lang="en-GB" b="0" i="1" smtClean="0">
                            <a:latin typeface="Cambria Math" panose="02040503050406030204" pitchFamily="18" charset="0"/>
                          </a:rPr>
                          <m:t>𝑁</m:t>
                        </m:r>
                      </m:sup>
                      <m:e>
                        <m:r>
                          <a:rPr lang="en-GB" b="0" i="1" smtClean="0">
                            <a:latin typeface="Cambria Math" panose="02040503050406030204" pitchFamily="18" charset="0"/>
                          </a:rPr>
                          <m:t>1</m:t>
                        </m:r>
                      </m:e>
                    </m:nary>
                    <m:r>
                      <a:rPr lang="en-GB" b="0" i="1" smtClean="0">
                        <a:latin typeface="Cambria Math" panose="02040503050406030204" pitchFamily="18" charset="0"/>
                      </a:rPr>
                      <m:t>| </m:t>
                    </m:r>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𝜋</m:t>
                        </m:r>
                      </m:e>
                      <m:sub>
                        <m:sSup>
                          <m:sSupPr>
                            <m:ctrlPr>
                              <a:rPr lang="en-GB" b="0" i="1" smtClean="0">
                                <a:solidFill>
                                  <a:schemeClr val="accent1"/>
                                </a:solidFill>
                                <a:latin typeface="Cambria Math" panose="02040503050406030204" pitchFamily="18" charset="0"/>
                                <a:ea typeface="Cambria Math" panose="02040503050406030204" pitchFamily="18" charset="0"/>
                              </a:rPr>
                            </m:ctrlPr>
                          </m:sSupPr>
                          <m:e>
                            <m:r>
                              <a:rPr lang="en-GB" b="1" i="1" smtClean="0">
                                <a:solidFill>
                                  <a:schemeClr val="accent1"/>
                                </a:solidFill>
                                <a:latin typeface="Cambria Math" panose="02040503050406030204" pitchFamily="18" charset="0"/>
                                <a:ea typeface="Cambria Math" panose="02040503050406030204" pitchFamily="18" charset="0"/>
                              </a:rPr>
                              <m:t>𝑹</m:t>
                            </m:r>
                          </m:e>
                          <m:sup>
                            <m:r>
                              <a:rPr lang="en-GB" b="0" i="1" smtClean="0">
                                <a:solidFill>
                                  <a:schemeClr val="accent1"/>
                                </a:solidFill>
                                <a:latin typeface="Cambria Math" panose="02040503050406030204" pitchFamily="18" charset="0"/>
                                <a:ea typeface="Cambria Math" panose="02040503050406030204" pitchFamily="18" charset="0"/>
                              </a:rPr>
                              <m:t>′</m:t>
                            </m:r>
                          </m:sup>
                        </m:sSup>
                      </m:sub>
                    </m:sSub>
                    <m:d>
                      <m:dPr>
                        <m:ctrlPr>
                          <a:rPr lang="en-GB" i="1" smtClean="0">
                            <a:solidFill>
                              <a:schemeClr val="accent1"/>
                            </a:solidFill>
                            <a:latin typeface="Cambria Math" panose="02040503050406030204" pitchFamily="18" charset="0"/>
                            <a:ea typeface="Cambria Math" panose="02040503050406030204" pitchFamily="18" charset="0"/>
                          </a:rPr>
                        </m:ctrlPr>
                      </m:dPr>
                      <m:e>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b="1" i="1" smtClean="0">
                                <a:solidFill>
                                  <a:schemeClr val="accent1"/>
                                </a:solidFill>
                                <a:latin typeface="Cambria Math" panose="02040503050406030204" pitchFamily="18" charset="0"/>
                                <a:ea typeface="Cambria Math" panose="02040503050406030204" pitchFamily="18" charset="0"/>
                              </a:rPr>
                              <m:t>𝒓</m:t>
                            </m:r>
                          </m:e>
                          <m:sub>
                            <m:r>
                              <a:rPr lang="en-GB" i="1" smtClean="0">
                                <a:solidFill>
                                  <a:schemeClr val="accent1"/>
                                </a:solidFill>
                                <a:latin typeface="Cambria Math" panose="02040503050406030204" pitchFamily="18" charset="0"/>
                                <a:ea typeface="Cambria Math" panose="02040503050406030204" pitchFamily="18" charset="0"/>
                              </a:rPr>
                              <m:t>𝑘</m:t>
                            </m:r>
                          </m:sub>
                        </m:sSub>
                      </m:e>
                    </m:d>
                    <m:r>
                      <a:rPr lang="en-GB" i="1" smtClean="0">
                        <a:solidFill>
                          <a:schemeClr val="accent1"/>
                        </a:solidFill>
                        <a:latin typeface="Cambria Math" panose="02040503050406030204" pitchFamily="18" charset="0"/>
                        <a:ea typeface="Cambria Math" panose="02040503050406030204" pitchFamily="18" charset="0"/>
                      </a:rPr>
                      <m:t>=</m:t>
                    </m:r>
                    <m:sSup>
                      <m:sSupPr>
                        <m:ctrlPr>
                          <a:rPr lang="en-GB" b="0" i="1" smtClean="0">
                            <a:solidFill>
                              <a:schemeClr val="accent1"/>
                            </a:solidFill>
                            <a:latin typeface="Cambria Math" panose="02040503050406030204" pitchFamily="18" charset="0"/>
                            <a:ea typeface="Cambria Math" panose="02040503050406030204" pitchFamily="18" charset="0"/>
                          </a:rPr>
                        </m:ctrlPr>
                      </m:sSupPr>
                      <m:e>
                        <m:r>
                          <a:rPr lang="en-GB" b="1" i="1" smtClean="0">
                            <a:solidFill>
                              <a:schemeClr val="accent1"/>
                            </a:solidFill>
                            <a:latin typeface="Cambria Math" panose="02040503050406030204" pitchFamily="18" charset="0"/>
                            <a:ea typeface="Cambria Math" panose="02040503050406030204" pitchFamily="18" charset="0"/>
                          </a:rPr>
                          <m:t>𝒓</m:t>
                        </m:r>
                      </m:e>
                      <m:sup>
                        <m:r>
                          <a:rPr lang="en-GB" b="0" i="1" smtClean="0">
                            <a:solidFill>
                              <a:schemeClr val="accent1"/>
                            </a:solidFill>
                            <a:latin typeface="Cambria Math" panose="02040503050406030204" pitchFamily="18" charset="0"/>
                            <a:ea typeface="Cambria Math" panose="02040503050406030204" pitchFamily="18" charset="0"/>
                          </a:rPr>
                          <m:t>′</m:t>
                        </m:r>
                      </m:sup>
                    </m:sSup>
                  </m:oMath>
                </a14:m>
                <a:endParaRPr lang="en-GB" dirty="0"/>
              </a:p>
              <a:p>
                <a:pPr lvl="1"/>
                <a:r>
                  <a:rPr lang="en-GB" dirty="0"/>
                  <a:t>Output: </a:t>
                </a:r>
                <a14:m>
                  <m:oMath xmlns:m="http://schemas.openxmlformats.org/officeDocument/2006/math">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𝑃</m:t>
                        </m:r>
                      </m:e>
                    </m:acc>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e>
                    </m:d>
                    <m:r>
                      <a:rPr lang="en-GB" b="0"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1</m:t>
                                </m:r>
                              </m:sub>
                            </m:sSub>
                          </m:num>
                          <m:den>
                            <m:r>
                              <a:rPr lang="en-GB" b="0" i="1" smtClean="0">
                                <a:latin typeface="Cambria Math" panose="02040503050406030204" pitchFamily="18" charset="0"/>
                              </a:rPr>
                              <m:t>𝑛</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𝑙</m:t>
                                </m:r>
                              </m:sub>
                            </m:sSub>
                          </m:num>
                          <m:den>
                            <m:r>
                              <a:rPr lang="en-GB" b="0" i="1" smtClean="0">
                                <a:latin typeface="Cambria Math" panose="02040503050406030204" pitchFamily="18" charset="0"/>
                              </a:rPr>
                              <m:t>𝑛</m:t>
                            </m:r>
                          </m:den>
                        </m:f>
                      </m:e>
                    </m:d>
                  </m:oMath>
                </a14:m>
                <a:endParaRPr lang="en-GB" i="1" dirty="0"/>
              </a:p>
              <a:p>
                <a:pPr lvl="2"/>
                <a14:m>
                  <m:oMath xmlns:m="http://schemas.openxmlformats.org/officeDocument/2006/math">
                    <m:r>
                      <a:rPr lang="en-GB" i="1" smtClean="0">
                        <a:latin typeface="Cambria Math" panose="02040503050406030204" pitchFamily="18" charset="0"/>
                      </a:rPr>
                      <m:t>𝑛</m:t>
                    </m:r>
                    <m:r>
                      <a:rPr lang="en-GB" b="0" i="1" smtClean="0">
                        <a:latin typeface="Cambria Math" panose="02040503050406030204" pitchFamily="18" charset="0"/>
                      </a:rPr>
                      <m:t>=</m:t>
                    </m:r>
                    <m:nary>
                      <m:naryPr>
                        <m:chr m:val="∑"/>
                        <m:supHide m:val="on"/>
                        <m:ctrlPr>
                          <a:rPr lang="en-GB" b="0" i="1" smtClean="0">
                            <a:latin typeface="Cambria Math" panose="02040503050406030204" pitchFamily="18" charset="0"/>
                          </a:rPr>
                        </m:ctrlPr>
                      </m:naryPr>
                      <m:sub>
                        <m:sSup>
                          <m:sSupPr>
                            <m:ctrlPr>
                              <a:rPr lang="en-GB" b="0" i="1" smtClean="0">
                                <a:latin typeface="Cambria Math" panose="02040503050406030204" pitchFamily="18" charset="0"/>
                              </a:rPr>
                            </m:ctrlPr>
                          </m:sSupPr>
                          <m:e>
                            <m:r>
                              <m:rPr>
                                <m:brk m:alnAt="7"/>
                              </m:rPr>
                              <a:rPr lang="en-GB" b="1" i="1" smtClean="0">
                                <a:latin typeface="Cambria Math" panose="02040503050406030204" pitchFamily="18" charset="0"/>
                              </a:rPr>
                              <m:t>𝒓</m:t>
                            </m:r>
                          </m:e>
                          <m:sup>
                            <m:r>
                              <a:rPr lang="en-GB" b="0" i="1" smtClean="0">
                                <a:latin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b="0"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𝑹</m:t>
                                </m:r>
                              </m:e>
                              <m:sup>
                                <m:r>
                                  <a:rPr lang="en-GB" b="0" i="1" smtClean="0">
                                    <a:latin typeface="Cambria Math" panose="02040503050406030204" pitchFamily="18" charset="0"/>
                                    <a:ea typeface="Cambria Math" panose="02040503050406030204" pitchFamily="18" charset="0"/>
                                  </a:rPr>
                                  <m:t>′</m:t>
                                </m:r>
                              </m:sup>
                            </m:sSup>
                          </m:e>
                        </m:d>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sSup>
                              <m:sSupPr>
                                <m:ctrlPr>
                                  <a:rPr lang="en-GB" b="0" i="1" smtClean="0">
                                    <a:latin typeface="Cambria Math" panose="02040503050406030204" pitchFamily="18" charset="0"/>
                                  </a:rPr>
                                </m:ctrlPr>
                              </m:sSupPr>
                              <m:e>
                                <m:r>
                                  <a:rPr lang="en-GB" b="1" i="1" smtClean="0">
                                    <a:latin typeface="Cambria Math" panose="02040503050406030204" pitchFamily="18" charset="0"/>
                                  </a:rPr>
                                  <m:t>𝒓</m:t>
                                </m:r>
                              </m:e>
                              <m:sup>
                                <m:r>
                                  <a:rPr lang="en-GB" b="0" i="1" smtClean="0">
                                    <a:latin typeface="Cambria Math" panose="02040503050406030204" pitchFamily="18" charset="0"/>
                                  </a:rPr>
                                  <m:t>′</m:t>
                                </m:r>
                              </m:sup>
                            </m:sSup>
                          </m:sub>
                        </m:sSub>
                      </m:e>
                    </m:nary>
                    <m:r>
                      <a:rPr lang="en-GB" b="0" i="1" smtClean="0">
                        <a:latin typeface="Cambria Math" panose="02040503050406030204" pitchFamily="18" charset="0"/>
                      </a:rPr>
                      <m:t>, </m:t>
                    </m:r>
                    <m:r>
                      <a:rPr lang="en-GB" b="0" i="1" smtClean="0">
                        <a:latin typeface="Cambria Math" panose="02040503050406030204" pitchFamily="18" charset="0"/>
                      </a:rPr>
                      <m:t>𝑙</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m:rPr>
                            <m:sty m:val="p"/>
                          </m:rPr>
                          <a:rPr lang="en-GB" b="0" i="0" smtClean="0">
                            <a:latin typeface="Cambria Math" panose="02040503050406030204" pitchFamily="18" charset="0"/>
                          </a:rPr>
                          <m:t>ran</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e>
                        </m:d>
                      </m:e>
                    </m:d>
                  </m:oMath>
                </a14:m>
                <a:endParaRPr lang="en-GB" dirty="0"/>
              </a:p>
              <a:p>
                <a:pPr lvl="2"/>
                <a14:m>
                  <m:oMath xmlns:m="http://schemas.openxmlformats.org/officeDocument/2006/math">
                    <m:acc>
                      <m:accPr>
                        <m:chr m:val="̂"/>
                        <m:ctrlPr>
                          <a:rPr lang="en-GB" i="1" smtClean="0">
                            <a:latin typeface="Cambria Math" panose="02040503050406030204" pitchFamily="18" charset="0"/>
                          </a:rPr>
                        </m:ctrlPr>
                      </m:accPr>
                      <m:e>
                        <m:r>
                          <a:rPr lang="en-GB" i="1" smtClean="0">
                            <a:latin typeface="Cambria Math" panose="02040503050406030204" pitchFamily="18" charset="0"/>
                          </a:rPr>
                          <m:t>𝑃</m:t>
                        </m:r>
                      </m:e>
                    </m:acc>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i="1" smtClean="0">
                                <a:latin typeface="Cambria Math" panose="02040503050406030204" pitchFamily="18" charset="0"/>
                              </a:rPr>
                              <m:t>′</m:t>
                            </m:r>
                          </m:sup>
                        </m:sSup>
                      </m:e>
                    </m:d>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𝑃</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i="1" smtClean="0">
                                <a:latin typeface="Cambria Math" panose="02040503050406030204" pitchFamily="18" charset="0"/>
                              </a:rPr>
                              <m:t>′</m:t>
                            </m:r>
                          </m:sup>
                        </m:sSup>
                      </m:e>
                    </m:d>
                  </m:oMath>
                </a14:m>
                <a:endParaRPr lang="en-GB" dirty="0"/>
              </a:p>
              <a:p>
                <a:pPr lvl="1"/>
                <a:r>
                  <a:rPr lang="en-GB" dirty="0"/>
                  <a:t>Example: </a:t>
                </a:r>
              </a:p>
              <a:p>
                <a:pPr lvl="2"/>
                <a:r>
                  <a:rPr lang="de-DE" dirty="0"/>
                  <a:t>Order </a:t>
                </a:r>
                <a14:m>
                  <m:oMath xmlns:m="http://schemas.openxmlformats.org/officeDocument/2006/math">
                    <m:d>
                      <m:dPr>
                        <m:ctrlPr>
                          <a:rPr lang="de-DE" b="1" i="1">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𝑇𝑟𝑎𝑣𝑒𝑙</m:t>
                        </m:r>
                        <m:r>
                          <a:rPr lang="de-DE" i="1">
                            <a:latin typeface="Cambria Math" panose="02040503050406030204" pitchFamily="18" charset="0"/>
                          </a:rPr>
                          <m:t>,</m:t>
                        </m:r>
                        <m:r>
                          <a:rPr lang="en-GB" i="1">
                            <a:latin typeface="Cambria Math" panose="02040503050406030204" pitchFamily="18" charset="0"/>
                          </a:rPr>
                          <m:t>𝑆𝑖𝑐𝑘</m:t>
                        </m:r>
                      </m:e>
                    </m:d>
                  </m:oMath>
                </a14:m>
                <a:r>
                  <a:rPr lang="en-GB" dirty="0"/>
                  <a:t>, </a:t>
                </a:r>
                <a14:m>
                  <m:oMath xmlns:m="http://schemas.openxmlformats.org/officeDocument/2006/math">
                    <m:sSup>
                      <m:sSupPr>
                        <m:ctrlPr>
                          <a:rPr lang="de-DE" i="1">
                            <a:latin typeface="Cambria Math" panose="02040503050406030204" pitchFamily="18" charset="0"/>
                          </a:rPr>
                        </m:ctrlPr>
                      </m:sSupPr>
                      <m:e>
                        <m:r>
                          <a:rPr lang="en-GB" b="1" i="1">
                            <a:latin typeface="Cambria Math" panose="02040503050406030204" pitchFamily="18" charset="0"/>
                          </a:rPr>
                          <m:t>𝑹</m:t>
                        </m:r>
                      </m:e>
                      <m:sup>
                        <m:r>
                          <a:rPr lang="de-DE" i="1">
                            <a:latin typeface="Cambria Math" panose="02040503050406030204" pitchFamily="18" charset="0"/>
                          </a:rPr>
                          <m:t>′</m:t>
                        </m:r>
                      </m:sup>
                    </m:sSup>
                    <m:r>
                      <a:rPr lang="en-GB" i="1">
                        <a:latin typeface="Cambria Math" panose="02040503050406030204" pitchFamily="18" charset="0"/>
                      </a:rPr>
                      <m:t>=</m:t>
                    </m:r>
                    <m:d>
                      <m:dPr>
                        <m:begChr m:val="{"/>
                        <m:endChr m:val="}"/>
                        <m:ctrlPr>
                          <a:rPr lang="de-DE" i="1">
                            <a:latin typeface="Cambria Math" panose="02040503050406030204" pitchFamily="18" charset="0"/>
                          </a:rPr>
                        </m:ctrlPr>
                      </m:dPr>
                      <m:e>
                        <m:r>
                          <a:rPr lang="en-GB" i="1">
                            <a:latin typeface="Cambria Math" panose="02040503050406030204" pitchFamily="18" charset="0"/>
                          </a:rPr>
                          <m:t>𝑇𝑟𝑎𝑣𝑒𝑙</m:t>
                        </m:r>
                      </m:e>
                    </m:d>
                  </m:oMath>
                </a14:m>
                <a:endParaRPr lang="en-GB" dirty="0"/>
              </a:p>
              <a:p>
                <a:pPr lvl="2"/>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𝑓</m:t>
                        </m:r>
                        <m:r>
                          <a:rPr lang="en-GB" b="0" i="1" smtClean="0">
                            <a:latin typeface="Cambria Math" panose="02040503050406030204" pitchFamily="18" charset="0"/>
                          </a:rPr>
                          <m:t>,</m:t>
                        </m:r>
                        <m:r>
                          <a:rPr lang="en-GB" b="0" i="1" smtClean="0">
                            <a:solidFill>
                              <a:schemeClr val="accent1"/>
                            </a:solidFill>
                            <a:latin typeface="Cambria Math" panose="02040503050406030204" pitchFamily="18" charset="0"/>
                          </a:rPr>
                          <m:t>𝑓</m:t>
                        </m:r>
                        <m:r>
                          <a:rPr lang="en-GB" b="0" i="1" smtClean="0">
                            <a:latin typeface="Cambria Math" panose="02040503050406030204" pitchFamily="18" charset="0"/>
                          </a:rPr>
                          <m:t>,</m:t>
                        </m:r>
                        <m:r>
                          <a:rPr lang="en-GB" b="0" i="1" smtClean="0">
                            <a:latin typeface="Cambria Math" panose="02040503050406030204" pitchFamily="18" charset="0"/>
                          </a:rPr>
                          <m:t>𝑡</m:t>
                        </m:r>
                      </m:e>
                    </m:d>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solidFill>
                              <a:schemeClr val="accent1"/>
                            </a:solidFill>
                            <a:latin typeface="Cambria Math" panose="02040503050406030204" pitchFamily="18" charset="0"/>
                          </a:rPr>
                          <m:t>𝑡</m:t>
                        </m:r>
                        <m:r>
                          <a:rPr lang="en-GB" b="0" i="1" smtClean="0">
                            <a:latin typeface="Cambria Math" panose="02040503050406030204" pitchFamily="18" charset="0"/>
                          </a:rPr>
                          <m:t>,</m:t>
                        </m:r>
                        <m:r>
                          <a:rPr lang="en-GB" b="0" i="1" smtClean="0">
                            <a:solidFill>
                              <a:schemeClr val="tx1"/>
                            </a:solidFill>
                            <a:latin typeface="Cambria Math" panose="02040503050406030204" pitchFamily="18" charset="0"/>
                          </a:rPr>
                          <m:t>𝑓</m:t>
                        </m:r>
                      </m:e>
                    </m:d>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𝑓</m:t>
                        </m:r>
                        <m:r>
                          <a:rPr lang="en-GB" b="0" i="1" smtClean="0">
                            <a:latin typeface="Cambria Math" panose="02040503050406030204" pitchFamily="18" charset="0"/>
                          </a:rPr>
                          <m:t>,</m:t>
                        </m:r>
                        <m:r>
                          <a:rPr lang="en-GB" b="0" i="1" smtClean="0">
                            <a:solidFill>
                              <a:schemeClr val="accent1"/>
                            </a:solidFill>
                            <a:latin typeface="Cambria Math" panose="02040503050406030204" pitchFamily="18" charset="0"/>
                          </a:rPr>
                          <m:t>𝑡</m:t>
                        </m:r>
                        <m:r>
                          <a:rPr lang="en-GB" b="0" i="1" smtClean="0">
                            <a:latin typeface="Cambria Math" panose="02040503050406030204" pitchFamily="18" charset="0"/>
                          </a:rPr>
                          <m:t>,</m:t>
                        </m:r>
                        <m:r>
                          <a:rPr lang="en-GB" b="0" i="1" smtClean="0">
                            <a:latin typeface="Cambria Math" panose="02040503050406030204" pitchFamily="18" charset="0"/>
                          </a:rPr>
                          <m:t>𝑡</m:t>
                        </m:r>
                      </m:e>
                    </m:d>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solidFill>
                              <a:schemeClr val="accent1"/>
                            </a:solidFill>
                            <a:latin typeface="Cambria Math" panose="02040503050406030204" pitchFamily="18" charset="0"/>
                          </a:rPr>
                          <m:t>𝑓</m:t>
                        </m:r>
                        <m:r>
                          <a:rPr lang="en-GB" b="0" i="1" smtClean="0">
                            <a:latin typeface="Cambria Math" panose="02040503050406030204" pitchFamily="18" charset="0"/>
                          </a:rPr>
                          <m:t>,</m:t>
                        </m:r>
                        <m:r>
                          <a:rPr lang="en-GB" b="0" i="1" smtClean="0">
                            <a:latin typeface="Cambria Math" panose="02040503050406030204" pitchFamily="18" charset="0"/>
                          </a:rPr>
                          <m:t>𝑡</m:t>
                        </m:r>
                      </m:e>
                    </m:d>
                    <m:r>
                      <a:rPr lang="en-GB" b="0" i="1" smtClean="0">
                        <a:latin typeface="Cambria Math" panose="02040503050406030204" pitchFamily="18" charset="0"/>
                      </a:rPr>
                      <m:t>, …</m:t>
                    </m:r>
                  </m:oMath>
                </a14:m>
                <a:endParaRPr lang="en-GB" dirty="0"/>
              </a:p>
              <a:p>
                <a:pPr lvl="2"/>
                <a:r>
                  <a:rPr lang="en-GB" dirty="0"/>
                  <a:t>Assume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0</m:t>
                        </m:r>
                      </m:sub>
                    </m:sSub>
                    <m:r>
                      <a:rPr lang="en-GB" b="0" i="1" smtClean="0">
                        <a:latin typeface="Cambria Math" panose="02040503050406030204" pitchFamily="18" charset="0"/>
                      </a:rPr>
                      <m:t>=363,</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1</m:t>
                        </m:r>
                      </m:sub>
                    </m:sSub>
                    <m:r>
                      <a:rPr lang="en-GB" b="0" i="1" smtClean="0">
                        <a:latin typeface="Cambria Math" panose="02040503050406030204" pitchFamily="18" charset="0"/>
                      </a:rPr>
                      <m:t>=324,</m:t>
                    </m:r>
                    <m:r>
                      <a:rPr lang="en-GB" b="0" i="1" smtClean="0">
                        <a:latin typeface="Cambria Math" panose="02040503050406030204" pitchFamily="18" charset="0"/>
                      </a:rPr>
                      <m:t>𝑛</m:t>
                    </m:r>
                    <m:r>
                      <a:rPr lang="en-GB" b="0" i="1" smtClean="0">
                        <a:latin typeface="Cambria Math" panose="02040503050406030204" pitchFamily="18" charset="0"/>
                      </a:rPr>
                      <m:t>=687</m:t>
                    </m:r>
                  </m:oMath>
                </a14:m>
                <a:r>
                  <a:rPr lang="en-GB" dirty="0"/>
                  <a:t> </a:t>
                </a:r>
              </a:p>
            </p:txBody>
          </p:sp>
        </mc:Choice>
        <mc:Fallback xmlns="">
          <p:sp>
            <p:nvSpPr>
              <p:cNvPr id="3" name="Content Placeholder 2">
                <a:extLst>
                  <a:ext uri="{FF2B5EF4-FFF2-40B4-BE49-F238E27FC236}">
                    <a16:creationId xmlns:a16="http://schemas.microsoft.com/office/drawing/2014/main" id="{59FE6073-BFDA-2441-8E46-BD9E7BE53F6C}"/>
                  </a:ext>
                </a:extLst>
              </p:cNvPr>
              <p:cNvSpPr>
                <a:spLocks noGrp="1" noRot="1" noChangeAspect="1" noMove="1" noResize="1" noEditPoints="1" noAdjustHandles="1" noChangeArrowheads="1" noChangeShapeType="1" noTextEdit="1"/>
              </p:cNvSpPr>
              <p:nvPr>
                <p:ph idx="1"/>
              </p:nvPr>
            </p:nvSpPr>
            <p:spPr>
              <a:xfrm>
                <a:off x="359625" y="1666902"/>
                <a:ext cx="7541597" cy="4236435"/>
              </a:xfrm>
              <a:blipFill>
                <a:blip r:embed="rId4"/>
                <a:stretch>
                  <a:fillRect l="-2353"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DD34C85B-D6D9-F44F-9873-1BC2D0330F30}"/>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F41C230D-8C27-8E49-83E4-021D7279B05D}"/>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8C8DF57B-4511-CD48-B23D-05DAD38EDB8F}"/>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11</a:t>
            </a:fld>
            <a:r>
              <a:rPr lang="en-GB"/>
              <a:t> </a:t>
            </a:r>
            <a:endParaRPr lang="en-GB" sz="1399"/>
          </a:p>
        </p:txBody>
      </p:sp>
      <mc:AlternateContent xmlns:mc="http://schemas.openxmlformats.org/markup-compatibility/2006" xmlns:a14="http://schemas.microsoft.com/office/drawing/2010/main">
        <mc:Choice Requires="a14">
          <p:graphicFrame>
            <p:nvGraphicFramePr>
              <p:cNvPr id="73" name="Table 72">
                <a:extLst>
                  <a:ext uri="{FF2B5EF4-FFF2-40B4-BE49-F238E27FC236}">
                    <a16:creationId xmlns:a16="http://schemas.microsoft.com/office/drawing/2014/main" id="{1BF76BE9-8294-B04C-AADA-0B1516366F86}"/>
                  </a:ext>
                </a:extLst>
              </p:cNvPr>
              <p:cNvGraphicFramePr>
                <a:graphicFrameLocks noGrp="1"/>
              </p:cNvGraphicFramePr>
              <p:nvPr>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379">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672" marR="45672" marT="45672" marB="45672"/>
                    </a:tc>
                    <a:extLst>
                      <a:ext uri="{0D108BD9-81ED-4DB2-BD59-A6C34878D82A}">
                        <a16:rowId xmlns:a16="http://schemas.microsoft.com/office/drawing/2014/main" val="10000"/>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6"/>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7"/>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73" name="Table 72">
                <a:extLst>
                  <a:ext uri="{FF2B5EF4-FFF2-40B4-BE49-F238E27FC236}">
                    <a16:creationId xmlns:a16="http://schemas.microsoft.com/office/drawing/2014/main" id="{1BF76BE9-8294-B04C-AADA-0B1516366F86}"/>
                  </a:ext>
                </a:extLst>
              </p:cNvPr>
              <p:cNvGraphicFramePr>
                <a:graphicFrameLocks noGrp="1"/>
              </p:cNvGraphicFramePr>
              <p:nvPr>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664">
                    <a:tc>
                      <a:txBody>
                        <a:bodyPr/>
                        <a:lstStyle/>
                        <a:p>
                          <a:endParaRPr lang="en-US"/>
                        </a:p>
                      </a:txBody>
                      <a:tcPr marL="45672" marR="45672" marT="45672" marB="45672">
                        <a:blipFill>
                          <a:blip r:embed="rId5"/>
                          <a:stretch>
                            <a:fillRect l="-1852" t="-3448" r="-305556" b="-800000"/>
                          </a:stretch>
                        </a:blipFill>
                      </a:tcPr>
                    </a:tc>
                    <a:tc>
                      <a:txBody>
                        <a:bodyPr/>
                        <a:lstStyle/>
                        <a:p>
                          <a:endParaRPr lang="en-US"/>
                        </a:p>
                      </a:txBody>
                      <a:tcPr marL="45672" marR="45672" marT="45672" marB="45672">
                        <a:blipFill>
                          <a:blip r:embed="rId5"/>
                          <a:stretch>
                            <a:fillRect l="-83333" t="-3448" r="-150000" b="-800000"/>
                          </a:stretch>
                        </a:blipFill>
                      </a:tcPr>
                    </a:tc>
                    <a:tc>
                      <a:txBody>
                        <a:bodyPr/>
                        <a:lstStyle/>
                        <a:p>
                          <a:endParaRPr lang="en-US"/>
                        </a:p>
                      </a:txBody>
                      <a:tcPr marL="45672" marR="45672" marT="45672" marB="45672">
                        <a:blipFill>
                          <a:blip r:embed="rId5"/>
                          <a:stretch>
                            <a:fillRect l="-224074" t="-3448" r="-83333" b="-800000"/>
                          </a:stretch>
                        </a:blipFill>
                      </a:tcPr>
                    </a:tc>
                    <a:tc>
                      <a:txBody>
                        <a:bodyPr/>
                        <a:lstStyle/>
                        <a:p>
                          <a:endParaRPr lang="en-US"/>
                        </a:p>
                      </a:txBody>
                      <a:tcPr marL="45672" marR="45672" marT="45672" marB="45672">
                        <a:blipFill>
                          <a:blip r:embed="rId5"/>
                          <a:stretch>
                            <a:fillRect l="-388889" t="-3448" b="-800000"/>
                          </a:stretch>
                        </a:blipFill>
                      </a:tcPr>
                    </a:tc>
                    <a:extLst>
                      <a:ext uri="{0D108BD9-81ED-4DB2-BD59-A6C34878D82A}">
                        <a16:rowId xmlns:a16="http://schemas.microsoft.com/office/drawing/2014/main" val="10000"/>
                      </a:ext>
                    </a:extLst>
                  </a:tr>
                  <a:tr h="365664">
                    <a:tc>
                      <a:txBody>
                        <a:bodyPr/>
                        <a:lstStyle/>
                        <a:p>
                          <a:endParaRPr lang="en-US"/>
                        </a:p>
                      </a:txBody>
                      <a:tcPr marL="45672" marR="45672" marT="45672" marB="45672">
                        <a:blipFill>
                          <a:blip r:embed="rId5"/>
                          <a:stretch>
                            <a:fillRect l="-1852" t="-103448" r="-305556" b="-700000"/>
                          </a:stretch>
                        </a:blipFill>
                      </a:tcPr>
                    </a:tc>
                    <a:tc>
                      <a:txBody>
                        <a:bodyPr/>
                        <a:lstStyle/>
                        <a:p>
                          <a:endParaRPr lang="en-US"/>
                        </a:p>
                      </a:txBody>
                      <a:tcPr marL="45672" marR="45672" marT="45672" marB="45672">
                        <a:blipFill>
                          <a:blip r:embed="rId5"/>
                          <a:stretch>
                            <a:fillRect l="-83333" t="-103448" r="-150000" b="-700000"/>
                          </a:stretch>
                        </a:blipFill>
                      </a:tcPr>
                    </a:tc>
                    <a:tc>
                      <a:txBody>
                        <a:bodyPr/>
                        <a:lstStyle/>
                        <a:p>
                          <a:endParaRPr lang="en-US"/>
                        </a:p>
                      </a:txBody>
                      <a:tcPr marL="45672" marR="45672" marT="45672" marB="45672">
                        <a:blipFill>
                          <a:blip r:embed="rId5"/>
                          <a:stretch>
                            <a:fillRect l="-224074" t="-103448" r="-83333" b="-700000"/>
                          </a:stretch>
                        </a:blipFill>
                      </a:tcPr>
                    </a:tc>
                    <a:tc>
                      <a:txBody>
                        <a:bodyPr/>
                        <a:lstStyle/>
                        <a:p>
                          <a:endParaRPr lang="en-US"/>
                        </a:p>
                      </a:txBody>
                      <a:tcPr marL="45672" marR="45672" marT="45672" marB="45672">
                        <a:blipFill>
                          <a:blip r:embed="rId5"/>
                          <a:stretch>
                            <a:fillRect l="-388889" t="-103448" b="-700000"/>
                          </a:stretch>
                        </a:blipFill>
                      </a:tcPr>
                    </a:tc>
                    <a:extLst>
                      <a:ext uri="{0D108BD9-81ED-4DB2-BD59-A6C34878D82A}">
                        <a16:rowId xmlns:a16="http://schemas.microsoft.com/office/drawing/2014/main" val="10001"/>
                      </a:ext>
                    </a:extLst>
                  </a:tr>
                  <a:tr h="365664">
                    <a:tc>
                      <a:txBody>
                        <a:bodyPr/>
                        <a:lstStyle/>
                        <a:p>
                          <a:endParaRPr lang="en-US"/>
                        </a:p>
                      </a:txBody>
                      <a:tcPr marL="45672" marR="45672" marT="45672" marB="45672">
                        <a:blipFill>
                          <a:blip r:embed="rId5"/>
                          <a:stretch>
                            <a:fillRect l="-1852" t="-203448" r="-305556" b="-600000"/>
                          </a:stretch>
                        </a:blipFill>
                      </a:tcPr>
                    </a:tc>
                    <a:tc>
                      <a:txBody>
                        <a:bodyPr/>
                        <a:lstStyle/>
                        <a:p>
                          <a:endParaRPr lang="en-US"/>
                        </a:p>
                      </a:txBody>
                      <a:tcPr marL="45672" marR="45672" marT="45672" marB="45672">
                        <a:blipFill>
                          <a:blip r:embed="rId5"/>
                          <a:stretch>
                            <a:fillRect l="-83333" t="-203448" r="-150000" b="-600000"/>
                          </a:stretch>
                        </a:blipFill>
                      </a:tcPr>
                    </a:tc>
                    <a:tc>
                      <a:txBody>
                        <a:bodyPr/>
                        <a:lstStyle/>
                        <a:p>
                          <a:endParaRPr lang="en-US"/>
                        </a:p>
                      </a:txBody>
                      <a:tcPr marL="45672" marR="45672" marT="45672" marB="45672">
                        <a:blipFill>
                          <a:blip r:embed="rId5"/>
                          <a:stretch>
                            <a:fillRect l="-224074" t="-203448" r="-83333" b="-600000"/>
                          </a:stretch>
                        </a:blipFill>
                      </a:tcPr>
                    </a:tc>
                    <a:tc>
                      <a:txBody>
                        <a:bodyPr/>
                        <a:lstStyle/>
                        <a:p>
                          <a:endParaRPr lang="en-US"/>
                        </a:p>
                      </a:txBody>
                      <a:tcPr marL="45672" marR="45672" marT="45672" marB="45672">
                        <a:blipFill>
                          <a:blip r:embed="rId5"/>
                          <a:stretch>
                            <a:fillRect l="-388889" t="-203448" b="-600000"/>
                          </a:stretch>
                        </a:blipFill>
                      </a:tcPr>
                    </a:tc>
                    <a:extLst>
                      <a:ext uri="{0D108BD9-81ED-4DB2-BD59-A6C34878D82A}">
                        <a16:rowId xmlns:a16="http://schemas.microsoft.com/office/drawing/2014/main" val="10002"/>
                      </a:ext>
                    </a:extLst>
                  </a:tr>
                  <a:tr h="365664">
                    <a:tc>
                      <a:txBody>
                        <a:bodyPr/>
                        <a:lstStyle/>
                        <a:p>
                          <a:endParaRPr lang="en-US"/>
                        </a:p>
                      </a:txBody>
                      <a:tcPr marL="45672" marR="45672" marT="45672" marB="45672">
                        <a:blipFill>
                          <a:blip r:embed="rId5"/>
                          <a:stretch>
                            <a:fillRect l="-1852" t="-303448" r="-305556" b="-500000"/>
                          </a:stretch>
                        </a:blipFill>
                      </a:tcPr>
                    </a:tc>
                    <a:tc>
                      <a:txBody>
                        <a:bodyPr/>
                        <a:lstStyle/>
                        <a:p>
                          <a:endParaRPr lang="en-US"/>
                        </a:p>
                      </a:txBody>
                      <a:tcPr marL="45672" marR="45672" marT="45672" marB="45672">
                        <a:blipFill>
                          <a:blip r:embed="rId5"/>
                          <a:stretch>
                            <a:fillRect l="-83333" t="-303448" r="-150000" b="-500000"/>
                          </a:stretch>
                        </a:blipFill>
                      </a:tcPr>
                    </a:tc>
                    <a:tc>
                      <a:txBody>
                        <a:bodyPr/>
                        <a:lstStyle/>
                        <a:p>
                          <a:endParaRPr lang="en-US"/>
                        </a:p>
                      </a:txBody>
                      <a:tcPr marL="45672" marR="45672" marT="45672" marB="45672">
                        <a:blipFill>
                          <a:blip r:embed="rId5"/>
                          <a:stretch>
                            <a:fillRect l="-224074" t="-303448" r="-83333" b="-500000"/>
                          </a:stretch>
                        </a:blipFill>
                      </a:tcPr>
                    </a:tc>
                    <a:tc>
                      <a:txBody>
                        <a:bodyPr/>
                        <a:lstStyle/>
                        <a:p>
                          <a:endParaRPr lang="en-US"/>
                        </a:p>
                      </a:txBody>
                      <a:tcPr marL="45672" marR="45672" marT="45672" marB="45672">
                        <a:blipFill>
                          <a:blip r:embed="rId5"/>
                          <a:stretch>
                            <a:fillRect l="-388889" t="-303448" b="-500000"/>
                          </a:stretch>
                        </a:blipFill>
                      </a:tcPr>
                    </a:tc>
                    <a:extLst>
                      <a:ext uri="{0D108BD9-81ED-4DB2-BD59-A6C34878D82A}">
                        <a16:rowId xmlns:a16="http://schemas.microsoft.com/office/drawing/2014/main" val="10003"/>
                      </a:ext>
                    </a:extLst>
                  </a:tr>
                  <a:tr h="365664">
                    <a:tc>
                      <a:txBody>
                        <a:bodyPr/>
                        <a:lstStyle/>
                        <a:p>
                          <a:endParaRPr lang="en-US"/>
                        </a:p>
                      </a:txBody>
                      <a:tcPr marL="45672" marR="45672" marT="45672" marB="45672">
                        <a:blipFill>
                          <a:blip r:embed="rId5"/>
                          <a:stretch>
                            <a:fillRect l="-1852" t="-403448" r="-305556" b="-400000"/>
                          </a:stretch>
                        </a:blipFill>
                      </a:tcPr>
                    </a:tc>
                    <a:tc>
                      <a:txBody>
                        <a:bodyPr/>
                        <a:lstStyle/>
                        <a:p>
                          <a:endParaRPr lang="en-US"/>
                        </a:p>
                      </a:txBody>
                      <a:tcPr marL="45672" marR="45672" marT="45672" marB="45672">
                        <a:blipFill>
                          <a:blip r:embed="rId5"/>
                          <a:stretch>
                            <a:fillRect l="-83333" t="-403448" r="-150000" b="-400000"/>
                          </a:stretch>
                        </a:blipFill>
                      </a:tcPr>
                    </a:tc>
                    <a:tc>
                      <a:txBody>
                        <a:bodyPr/>
                        <a:lstStyle/>
                        <a:p>
                          <a:endParaRPr lang="en-US"/>
                        </a:p>
                      </a:txBody>
                      <a:tcPr marL="45672" marR="45672" marT="45672" marB="45672">
                        <a:blipFill>
                          <a:blip r:embed="rId5"/>
                          <a:stretch>
                            <a:fillRect l="-224074" t="-403448" r="-83333" b="-400000"/>
                          </a:stretch>
                        </a:blipFill>
                      </a:tcPr>
                    </a:tc>
                    <a:tc>
                      <a:txBody>
                        <a:bodyPr/>
                        <a:lstStyle/>
                        <a:p>
                          <a:endParaRPr lang="en-US"/>
                        </a:p>
                      </a:txBody>
                      <a:tcPr marL="45672" marR="45672" marT="45672" marB="45672">
                        <a:blipFill>
                          <a:blip r:embed="rId5"/>
                          <a:stretch>
                            <a:fillRect l="-388889" t="-403448" b="-400000"/>
                          </a:stretch>
                        </a:blipFill>
                      </a:tcPr>
                    </a:tc>
                    <a:extLst>
                      <a:ext uri="{0D108BD9-81ED-4DB2-BD59-A6C34878D82A}">
                        <a16:rowId xmlns:a16="http://schemas.microsoft.com/office/drawing/2014/main" val="10004"/>
                      </a:ext>
                    </a:extLst>
                  </a:tr>
                  <a:tr h="365664">
                    <a:tc>
                      <a:txBody>
                        <a:bodyPr/>
                        <a:lstStyle/>
                        <a:p>
                          <a:endParaRPr lang="en-US"/>
                        </a:p>
                      </a:txBody>
                      <a:tcPr marL="45672" marR="45672" marT="45672" marB="45672">
                        <a:blipFill>
                          <a:blip r:embed="rId5"/>
                          <a:stretch>
                            <a:fillRect l="-1852" t="-503448" r="-305556" b="-300000"/>
                          </a:stretch>
                        </a:blipFill>
                      </a:tcPr>
                    </a:tc>
                    <a:tc>
                      <a:txBody>
                        <a:bodyPr/>
                        <a:lstStyle/>
                        <a:p>
                          <a:endParaRPr lang="en-US"/>
                        </a:p>
                      </a:txBody>
                      <a:tcPr marL="45672" marR="45672" marT="45672" marB="45672">
                        <a:blipFill>
                          <a:blip r:embed="rId5"/>
                          <a:stretch>
                            <a:fillRect l="-83333" t="-503448" r="-150000" b="-300000"/>
                          </a:stretch>
                        </a:blipFill>
                      </a:tcPr>
                    </a:tc>
                    <a:tc>
                      <a:txBody>
                        <a:bodyPr/>
                        <a:lstStyle/>
                        <a:p>
                          <a:endParaRPr lang="en-US"/>
                        </a:p>
                      </a:txBody>
                      <a:tcPr marL="45672" marR="45672" marT="45672" marB="45672">
                        <a:blipFill>
                          <a:blip r:embed="rId5"/>
                          <a:stretch>
                            <a:fillRect l="-224074" t="-503448" r="-83333" b="-300000"/>
                          </a:stretch>
                        </a:blipFill>
                      </a:tcPr>
                    </a:tc>
                    <a:tc>
                      <a:txBody>
                        <a:bodyPr/>
                        <a:lstStyle/>
                        <a:p>
                          <a:endParaRPr lang="en-US"/>
                        </a:p>
                      </a:txBody>
                      <a:tcPr marL="45672" marR="45672" marT="45672" marB="45672">
                        <a:blipFill>
                          <a:blip r:embed="rId5"/>
                          <a:stretch>
                            <a:fillRect l="-388889" t="-503448" b="-300000"/>
                          </a:stretch>
                        </a:blipFill>
                      </a:tcPr>
                    </a:tc>
                    <a:extLst>
                      <a:ext uri="{0D108BD9-81ED-4DB2-BD59-A6C34878D82A}">
                        <a16:rowId xmlns:a16="http://schemas.microsoft.com/office/drawing/2014/main" val="10005"/>
                      </a:ext>
                    </a:extLst>
                  </a:tr>
                  <a:tr h="365664">
                    <a:tc>
                      <a:txBody>
                        <a:bodyPr/>
                        <a:lstStyle/>
                        <a:p>
                          <a:endParaRPr lang="en-US"/>
                        </a:p>
                      </a:txBody>
                      <a:tcPr marL="45672" marR="45672" marT="45672" marB="45672">
                        <a:blipFill>
                          <a:blip r:embed="rId5"/>
                          <a:stretch>
                            <a:fillRect l="-1852" t="-603448" r="-305556" b="-200000"/>
                          </a:stretch>
                        </a:blipFill>
                      </a:tcPr>
                    </a:tc>
                    <a:tc>
                      <a:txBody>
                        <a:bodyPr/>
                        <a:lstStyle/>
                        <a:p>
                          <a:endParaRPr lang="en-US"/>
                        </a:p>
                      </a:txBody>
                      <a:tcPr marL="45672" marR="45672" marT="45672" marB="45672">
                        <a:blipFill>
                          <a:blip r:embed="rId5"/>
                          <a:stretch>
                            <a:fillRect l="-83333" t="-603448" r="-150000" b="-200000"/>
                          </a:stretch>
                        </a:blipFill>
                      </a:tcPr>
                    </a:tc>
                    <a:tc>
                      <a:txBody>
                        <a:bodyPr/>
                        <a:lstStyle/>
                        <a:p>
                          <a:endParaRPr lang="en-US"/>
                        </a:p>
                      </a:txBody>
                      <a:tcPr marL="45672" marR="45672" marT="45672" marB="45672">
                        <a:blipFill>
                          <a:blip r:embed="rId5"/>
                          <a:stretch>
                            <a:fillRect l="-224074" t="-603448" r="-83333" b="-200000"/>
                          </a:stretch>
                        </a:blipFill>
                      </a:tcPr>
                    </a:tc>
                    <a:tc>
                      <a:txBody>
                        <a:bodyPr/>
                        <a:lstStyle/>
                        <a:p>
                          <a:endParaRPr lang="en-US"/>
                        </a:p>
                      </a:txBody>
                      <a:tcPr marL="45672" marR="45672" marT="45672" marB="45672">
                        <a:blipFill>
                          <a:blip r:embed="rId5"/>
                          <a:stretch>
                            <a:fillRect l="-388889" t="-603448" b="-200000"/>
                          </a:stretch>
                        </a:blipFill>
                      </a:tcPr>
                    </a:tc>
                    <a:extLst>
                      <a:ext uri="{0D108BD9-81ED-4DB2-BD59-A6C34878D82A}">
                        <a16:rowId xmlns:a16="http://schemas.microsoft.com/office/drawing/2014/main" val="10006"/>
                      </a:ext>
                    </a:extLst>
                  </a:tr>
                  <a:tr h="365664">
                    <a:tc>
                      <a:txBody>
                        <a:bodyPr/>
                        <a:lstStyle/>
                        <a:p>
                          <a:endParaRPr lang="en-US"/>
                        </a:p>
                      </a:txBody>
                      <a:tcPr marL="45672" marR="45672" marT="45672" marB="45672">
                        <a:blipFill>
                          <a:blip r:embed="rId5"/>
                          <a:stretch>
                            <a:fillRect l="-1852" t="-703448" r="-305556" b="-100000"/>
                          </a:stretch>
                        </a:blipFill>
                      </a:tcPr>
                    </a:tc>
                    <a:tc>
                      <a:txBody>
                        <a:bodyPr/>
                        <a:lstStyle/>
                        <a:p>
                          <a:endParaRPr lang="en-US"/>
                        </a:p>
                      </a:txBody>
                      <a:tcPr marL="45672" marR="45672" marT="45672" marB="45672">
                        <a:blipFill>
                          <a:blip r:embed="rId5"/>
                          <a:stretch>
                            <a:fillRect l="-83333" t="-703448" r="-150000" b="-100000"/>
                          </a:stretch>
                        </a:blipFill>
                      </a:tcPr>
                    </a:tc>
                    <a:tc>
                      <a:txBody>
                        <a:bodyPr/>
                        <a:lstStyle/>
                        <a:p>
                          <a:endParaRPr lang="en-US"/>
                        </a:p>
                      </a:txBody>
                      <a:tcPr marL="45672" marR="45672" marT="45672" marB="45672">
                        <a:blipFill>
                          <a:blip r:embed="rId5"/>
                          <a:stretch>
                            <a:fillRect l="-224074" t="-703448" r="-83333" b="-100000"/>
                          </a:stretch>
                        </a:blipFill>
                      </a:tcPr>
                    </a:tc>
                    <a:tc>
                      <a:txBody>
                        <a:bodyPr/>
                        <a:lstStyle/>
                        <a:p>
                          <a:endParaRPr lang="en-US"/>
                        </a:p>
                      </a:txBody>
                      <a:tcPr marL="45672" marR="45672" marT="45672" marB="45672">
                        <a:blipFill>
                          <a:blip r:embed="rId5"/>
                          <a:stretch>
                            <a:fillRect l="-388889" t="-703448" b="-100000"/>
                          </a:stretch>
                        </a:blipFill>
                      </a:tcPr>
                    </a:tc>
                    <a:extLst>
                      <a:ext uri="{0D108BD9-81ED-4DB2-BD59-A6C34878D82A}">
                        <a16:rowId xmlns:a16="http://schemas.microsoft.com/office/drawing/2014/main" val="10007"/>
                      </a:ext>
                    </a:extLst>
                  </a:tr>
                  <a:tr h="365664">
                    <a:tc>
                      <a:txBody>
                        <a:bodyPr/>
                        <a:lstStyle/>
                        <a:p>
                          <a:endParaRPr lang="en-US"/>
                        </a:p>
                      </a:txBody>
                      <a:tcPr marL="45672" marR="45672" marT="45672" marB="45672">
                        <a:blipFill>
                          <a:blip r:embed="rId5"/>
                          <a:stretch>
                            <a:fillRect l="-1852" t="-803448" r="-305556"/>
                          </a:stretch>
                        </a:blipFill>
                      </a:tcPr>
                    </a:tc>
                    <a:tc>
                      <a:txBody>
                        <a:bodyPr/>
                        <a:lstStyle/>
                        <a:p>
                          <a:endParaRPr lang="en-US"/>
                        </a:p>
                      </a:txBody>
                      <a:tcPr marL="45672" marR="45672" marT="45672" marB="45672">
                        <a:blipFill>
                          <a:blip r:embed="rId5"/>
                          <a:stretch>
                            <a:fillRect l="-83333" t="-803448" r="-150000"/>
                          </a:stretch>
                        </a:blipFill>
                      </a:tcPr>
                    </a:tc>
                    <a:tc>
                      <a:txBody>
                        <a:bodyPr/>
                        <a:lstStyle/>
                        <a:p>
                          <a:endParaRPr lang="en-US"/>
                        </a:p>
                      </a:txBody>
                      <a:tcPr marL="45672" marR="45672" marT="45672" marB="45672">
                        <a:blipFill>
                          <a:blip r:embed="rId5"/>
                          <a:stretch>
                            <a:fillRect l="-224074" t="-803448" r="-83333"/>
                          </a:stretch>
                        </a:blipFill>
                      </a:tcPr>
                    </a:tc>
                    <a:tc>
                      <a:txBody>
                        <a:bodyPr/>
                        <a:lstStyle/>
                        <a:p>
                          <a:endParaRPr lang="en-US"/>
                        </a:p>
                      </a:txBody>
                      <a:tcPr marL="45672" marR="45672" marT="45672" marB="45672">
                        <a:blipFill>
                          <a:blip r:embed="rId5"/>
                          <a:stretch>
                            <a:fillRect l="-388889" t="-803448"/>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2" name="Table 51">
                <a:extLst>
                  <a:ext uri="{FF2B5EF4-FFF2-40B4-BE49-F238E27FC236}">
                    <a16:creationId xmlns:a16="http://schemas.microsoft.com/office/drawing/2014/main" id="{3F7AEE95-199C-6F4B-9ECE-E3A312CE0E18}"/>
                  </a:ext>
                </a:extLst>
              </p:cNvPr>
              <p:cNvGraphicFramePr>
                <a:graphicFrameLocks noGrp="1"/>
              </p:cNvGraphicFramePr>
              <p:nvPr>
                <p:extLst/>
              </p:nvPr>
            </p:nvGraphicFramePr>
            <p:xfrm>
              <a:off x="5596167" y="4609602"/>
              <a:ext cx="1753948" cy="1294795"/>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1087638">
                      <a:extLst>
                        <a:ext uri="{9D8B030D-6E8A-4147-A177-3AD203B41FA5}">
                          <a16:colId xmlns:a16="http://schemas.microsoft.com/office/drawing/2014/main" val="20003"/>
                        </a:ext>
                      </a:extLst>
                    </a:gridCol>
                  </a:tblGrid>
                  <a:tr h="310256">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acc>
                                  <m:accPr>
                                    <m:chr m:val="̂"/>
                                    <m:ctrlPr>
                                      <a:rPr lang="de-DE" sz="1400" b="0" i="1" smtClean="0">
                                        <a:latin typeface="Cambria Math" panose="02040503050406030204" pitchFamily="18" charset="0"/>
                                        <a:ea typeface="Cambria Math" panose="02040503050406030204" pitchFamily="18" charset="0"/>
                                      </a:rPr>
                                    </m:ctrlPr>
                                  </m:accPr>
                                  <m:e>
                                    <m:r>
                                      <a:rPr lang="de-DE" sz="1400" b="0" i="1" smtClean="0">
                                        <a:latin typeface="Cambria Math" panose="02040503050406030204" pitchFamily="18" charset="0"/>
                                        <a:ea typeface="Cambria Math" panose="02040503050406030204" pitchFamily="18" charset="0"/>
                                      </a:rPr>
                                      <m:t>𝑃</m:t>
                                    </m:r>
                                  </m:e>
                                </m:acc>
                                <m:d>
                                  <m:dPr>
                                    <m:ctrlPr>
                                      <a:rPr lang="de-DE" sz="1400" b="0" i="1" smtClean="0">
                                        <a:latin typeface="Cambria Math" panose="02040503050406030204" pitchFamily="18" charset="0"/>
                                        <a:ea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𝑇𝑟𝑎𝑣𝑒𝑙</m:t>
                                    </m:r>
                                  </m:e>
                                </m:d>
                              </m:oMath>
                            </m:oMathPara>
                          </a14:m>
                          <a:endParaRPr lang="en-US" sz="1400" dirty="0"/>
                        </a:p>
                      </a:txBody>
                      <a:tcPr marL="45672" marR="45672" marT="45672" marB="45672"/>
                    </a:tc>
                    <a:extLst>
                      <a:ext uri="{0D108BD9-81ED-4DB2-BD59-A6C34878D82A}">
                        <a16:rowId xmlns:a16="http://schemas.microsoft.com/office/drawing/2014/main" val="10000"/>
                      </a:ext>
                    </a:extLst>
                  </a:tr>
                  <a:tr h="49174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nchor="ctr"/>
                    </a:tc>
                    <a:tc>
                      <a:txBody>
                        <a:bodyPr/>
                        <a:lstStyle/>
                        <a:p>
                          <a:pPr/>
                          <a14:m>
                            <m:oMathPara xmlns:m="http://schemas.openxmlformats.org/officeDocument/2006/math">
                              <m:oMathParaPr>
                                <m:jc m:val="centerGroup"/>
                              </m:oMathParaPr>
                              <m:oMath xmlns:m="http://schemas.openxmlformats.org/officeDocument/2006/math">
                                <m:f>
                                  <m:fPr>
                                    <m:ctrlPr>
                                      <a:rPr lang="de-DE" sz="1400" b="0" i="1" smtClean="0">
                                        <a:latin typeface="Cambria Math" panose="02040503050406030204" pitchFamily="18" charset="0"/>
                                      </a:rPr>
                                    </m:ctrlPr>
                                  </m:fPr>
                                  <m:num>
                                    <m:r>
                                      <a:rPr lang="de-DE" sz="1400" b="0" i="1" smtClean="0">
                                        <a:latin typeface="Cambria Math" panose="02040503050406030204" pitchFamily="18" charset="0"/>
                                      </a:rPr>
                                      <m:t>363</m:t>
                                    </m:r>
                                  </m:num>
                                  <m:den>
                                    <m:r>
                                      <a:rPr lang="de-DE" sz="1400" b="0" i="1" smtClean="0">
                                        <a:latin typeface="Cambria Math" panose="02040503050406030204" pitchFamily="18" charset="0"/>
                                      </a:rPr>
                                      <m:t>687</m:t>
                                    </m:r>
                                  </m:den>
                                </m:f>
                                <m:r>
                                  <a:rPr lang="de-DE" sz="1400" b="0" i="1" smtClean="0">
                                    <a:latin typeface="Cambria Math" panose="02040503050406030204" pitchFamily="18" charset="0"/>
                                  </a:rPr>
                                  <m:t>=</m:t>
                                </m:r>
                                <m:r>
                                  <a:rPr lang="de-DE" sz="1400" b="0" i="1" smtClean="0">
                                    <a:solidFill>
                                      <a:schemeClr val="tx1"/>
                                    </a:solidFill>
                                    <a:latin typeface="Cambria Math" panose="02040503050406030204" pitchFamily="18" charset="0"/>
                                  </a:rPr>
                                  <m:t>0.528</m:t>
                                </m:r>
                              </m:oMath>
                            </m:oMathPara>
                          </a14:m>
                          <a:endParaRPr lang="en-US" sz="1400" dirty="0">
                            <a:solidFill>
                              <a:schemeClr val="tx1"/>
                            </a:solidFill>
                          </a:endParaRPr>
                        </a:p>
                      </a:txBody>
                      <a:tcPr marL="45672" marR="45672" marT="45672" marB="45672"/>
                    </a:tc>
                    <a:extLst>
                      <a:ext uri="{0D108BD9-81ED-4DB2-BD59-A6C34878D82A}">
                        <a16:rowId xmlns:a16="http://schemas.microsoft.com/office/drawing/2014/main" val="10001"/>
                      </a:ext>
                    </a:extLst>
                  </a:tr>
                  <a:tr h="49174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400" b="0" i="1" smtClean="0">
                                        <a:latin typeface="Cambria Math" panose="02040503050406030204" pitchFamily="18" charset="0"/>
                                      </a:rPr>
                                    </m:ctrlPr>
                                  </m:fPr>
                                  <m:num>
                                    <m:r>
                                      <a:rPr lang="de-DE" sz="1400" b="0" i="1" smtClean="0">
                                        <a:latin typeface="Cambria Math" panose="02040503050406030204" pitchFamily="18" charset="0"/>
                                      </a:rPr>
                                      <m:t>324</m:t>
                                    </m:r>
                                  </m:num>
                                  <m:den>
                                    <m:r>
                                      <a:rPr lang="de-DE" sz="1400" b="0" i="1" smtClean="0">
                                        <a:latin typeface="Cambria Math" panose="02040503050406030204" pitchFamily="18" charset="0"/>
                                      </a:rPr>
                                      <m:t>687</m:t>
                                    </m:r>
                                  </m:den>
                                </m:f>
                                <m:r>
                                  <a:rPr lang="de-DE" sz="1400" b="0" i="1" smtClean="0">
                                    <a:latin typeface="Cambria Math" panose="02040503050406030204" pitchFamily="18" charset="0"/>
                                  </a:rPr>
                                  <m:t>=</m:t>
                                </m:r>
                                <m:r>
                                  <a:rPr lang="de-DE" sz="1400" b="0" i="1" smtClean="0">
                                    <a:solidFill>
                                      <a:schemeClr val="tx1"/>
                                    </a:solidFill>
                                    <a:latin typeface="Cambria Math" panose="02040503050406030204" pitchFamily="18" charset="0"/>
                                  </a:rPr>
                                  <m:t>0.472</m:t>
                                </m:r>
                              </m:oMath>
                            </m:oMathPara>
                          </a14:m>
                          <a:endParaRPr lang="en-US" sz="1400" dirty="0">
                            <a:solidFill>
                              <a:schemeClr val="tx1"/>
                            </a:solidFill>
                          </a:endParaRPr>
                        </a:p>
                      </a:txBody>
                      <a:tcPr marL="45672" marR="45672" marT="45672" marB="45672"/>
                    </a:tc>
                    <a:extLst>
                      <a:ext uri="{0D108BD9-81ED-4DB2-BD59-A6C34878D82A}">
                        <a16:rowId xmlns:a16="http://schemas.microsoft.com/office/drawing/2014/main" val="10007"/>
                      </a:ext>
                    </a:extLst>
                  </a:tr>
                </a:tbl>
              </a:graphicData>
            </a:graphic>
          </p:graphicFrame>
        </mc:Choice>
        <mc:Fallback xmlns="">
          <p:graphicFrame>
            <p:nvGraphicFramePr>
              <p:cNvPr id="52" name="Table 51">
                <a:extLst>
                  <a:ext uri="{FF2B5EF4-FFF2-40B4-BE49-F238E27FC236}">
                    <a16:creationId xmlns:a16="http://schemas.microsoft.com/office/drawing/2014/main" id="{3F7AEE95-199C-6F4B-9ECE-E3A312CE0E18}"/>
                  </a:ext>
                </a:extLst>
              </p:cNvPr>
              <p:cNvGraphicFramePr>
                <a:graphicFrameLocks noGrp="1"/>
              </p:cNvGraphicFramePr>
              <p:nvPr>
                <p:extLst/>
              </p:nvPr>
            </p:nvGraphicFramePr>
            <p:xfrm>
              <a:off x="5596167" y="4609602"/>
              <a:ext cx="1753948" cy="1294795"/>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1087638">
                      <a:extLst>
                        <a:ext uri="{9D8B030D-6E8A-4147-A177-3AD203B41FA5}">
                          <a16:colId xmlns:a16="http://schemas.microsoft.com/office/drawing/2014/main" val="20003"/>
                        </a:ext>
                      </a:extLst>
                    </a:gridCol>
                  </a:tblGrid>
                  <a:tr h="310483">
                    <a:tc>
                      <a:txBody>
                        <a:bodyPr/>
                        <a:lstStyle/>
                        <a:p>
                          <a:endParaRPr lang="en-US"/>
                        </a:p>
                      </a:txBody>
                      <a:tcPr marL="45672" marR="45672" marT="45672" marB="45672">
                        <a:blipFill>
                          <a:blip r:embed="rId6"/>
                          <a:stretch>
                            <a:fillRect l="-1887" r="-162264" b="-316000"/>
                          </a:stretch>
                        </a:blipFill>
                      </a:tcPr>
                    </a:tc>
                    <a:tc>
                      <a:txBody>
                        <a:bodyPr/>
                        <a:lstStyle/>
                        <a:p>
                          <a:endParaRPr lang="en-US"/>
                        </a:p>
                      </a:txBody>
                      <a:tcPr marL="45672" marR="45672" marT="45672" marB="45672">
                        <a:blipFill>
                          <a:blip r:embed="rId6"/>
                          <a:stretch>
                            <a:fillRect l="-62791" b="-316000"/>
                          </a:stretch>
                        </a:blipFill>
                      </a:tcPr>
                    </a:tc>
                    <a:extLst>
                      <a:ext uri="{0D108BD9-81ED-4DB2-BD59-A6C34878D82A}">
                        <a16:rowId xmlns:a16="http://schemas.microsoft.com/office/drawing/2014/main" val="10000"/>
                      </a:ext>
                    </a:extLst>
                  </a:tr>
                  <a:tr h="492156">
                    <a:tc>
                      <a:txBody>
                        <a:bodyPr/>
                        <a:lstStyle/>
                        <a:p>
                          <a:endParaRPr lang="en-US"/>
                        </a:p>
                      </a:txBody>
                      <a:tcPr marL="45672" marR="45672" marT="45672" marB="45672" anchor="ctr">
                        <a:blipFill>
                          <a:blip r:embed="rId6"/>
                          <a:stretch>
                            <a:fillRect l="-1887" t="-64103" r="-162264" b="-102564"/>
                          </a:stretch>
                        </a:blipFill>
                      </a:tcPr>
                    </a:tc>
                    <a:tc>
                      <a:txBody>
                        <a:bodyPr/>
                        <a:lstStyle/>
                        <a:p>
                          <a:endParaRPr lang="en-US"/>
                        </a:p>
                      </a:txBody>
                      <a:tcPr marL="45672" marR="45672" marT="45672" marB="45672">
                        <a:blipFill>
                          <a:blip r:embed="rId6"/>
                          <a:stretch>
                            <a:fillRect l="-62791" t="-64103" b="-102564"/>
                          </a:stretch>
                        </a:blipFill>
                      </a:tcPr>
                    </a:tc>
                    <a:extLst>
                      <a:ext uri="{0D108BD9-81ED-4DB2-BD59-A6C34878D82A}">
                        <a16:rowId xmlns:a16="http://schemas.microsoft.com/office/drawing/2014/main" val="10001"/>
                      </a:ext>
                    </a:extLst>
                  </a:tr>
                  <a:tr h="492156">
                    <a:tc>
                      <a:txBody>
                        <a:bodyPr/>
                        <a:lstStyle/>
                        <a:p>
                          <a:endParaRPr lang="en-US"/>
                        </a:p>
                      </a:txBody>
                      <a:tcPr marL="45672" marR="45672" marT="45672" marB="45672" anchor="ctr">
                        <a:blipFill>
                          <a:blip r:embed="rId6"/>
                          <a:stretch>
                            <a:fillRect l="-1887" t="-164103" r="-162264" b="-2564"/>
                          </a:stretch>
                        </a:blipFill>
                      </a:tcPr>
                    </a:tc>
                    <a:tc>
                      <a:txBody>
                        <a:bodyPr/>
                        <a:lstStyle/>
                        <a:p>
                          <a:endParaRPr lang="en-US"/>
                        </a:p>
                      </a:txBody>
                      <a:tcPr marL="45672" marR="45672" marT="45672" marB="45672">
                        <a:blipFill>
                          <a:blip r:embed="rId6"/>
                          <a:stretch>
                            <a:fillRect l="-62791" t="-164103" b="-2564"/>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2" name="Table 131">
                <a:extLst>
                  <a:ext uri="{FF2B5EF4-FFF2-40B4-BE49-F238E27FC236}">
                    <a16:creationId xmlns:a16="http://schemas.microsoft.com/office/drawing/2014/main" id="{A3BABEAD-FB9D-C74B-A9DA-DAEE50D0A88F}"/>
                  </a:ext>
                </a:extLst>
              </p:cNvPr>
              <p:cNvGraphicFramePr>
                <a:graphicFrameLocks noGrp="1"/>
              </p:cNvGraphicFramePr>
              <p:nvPr>
                <p:extLst/>
              </p:nvPr>
            </p:nvGraphicFramePr>
            <p:xfrm>
              <a:off x="7629022" y="4609601"/>
              <a:ext cx="927467" cy="916068"/>
            </p:xfrm>
            <a:graphic>
              <a:graphicData uri="http://schemas.openxmlformats.org/drawingml/2006/table">
                <a:tbl>
                  <a:tblPr firstRow="1" bandRow="1">
                    <a:tableStyleId>{793D81CF-94F2-401A-BA57-92F5A7B2D0C5}</a:tableStyleId>
                  </a:tblPr>
                  <a:tblGrid>
                    <a:gridCol w="927467">
                      <a:extLst>
                        <a:ext uri="{9D8B030D-6E8A-4147-A177-3AD203B41FA5}">
                          <a16:colId xmlns:a16="http://schemas.microsoft.com/office/drawing/2014/main" val="20003"/>
                        </a:ext>
                      </a:extLst>
                    </a:gridCol>
                  </a:tblGrid>
                  <a:tr h="304483">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ea typeface="Cambria Math" panose="02040503050406030204" pitchFamily="18" charset="0"/>
                                  </a:rPr>
                                  <m:t>𝑃</m:t>
                                </m:r>
                                <m:d>
                                  <m:dPr>
                                    <m:ctrlPr>
                                      <a:rPr lang="de-DE" sz="1400" b="0" i="1" smtClean="0">
                                        <a:latin typeface="Cambria Math" panose="02040503050406030204" pitchFamily="18" charset="0"/>
                                        <a:ea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𝑇𝑟𝑎𝑣𝑒𝑙</m:t>
                                    </m:r>
                                  </m:e>
                                </m:d>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0.55</m:t>
                                </m:r>
                              </m:oMath>
                            </m:oMathPara>
                          </a14:m>
                          <a:endParaRPr lang="en-US" sz="1400" dirty="0">
                            <a:solidFill>
                              <a:schemeClr val="tx1"/>
                            </a:solidFill>
                          </a:endParaRPr>
                        </a:p>
                      </a:txBody>
                      <a:tcPr marL="45672" marR="45672" marT="45672" marB="45672"/>
                    </a:tc>
                    <a:extLst>
                      <a:ext uri="{0D108BD9-81ED-4DB2-BD59-A6C34878D82A}">
                        <a16:rowId xmlns:a16="http://schemas.microsoft.com/office/drawing/2014/main" val="10001"/>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0.45</m:t>
                                </m:r>
                              </m:oMath>
                            </m:oMathPara>
                          </a14:m>
                          <a:endParaRPr lang="en-US" sz="1400" dirty="0">
                            <a:solidFill>
                              <a:schemeClr val="tx1"/>
                            </a:solidFill>
                          </a:endParaRPr>
                        </a:p>
                      </a:txBody>
                      <a:tcPr marL="45672" marR="45672" marT="45672" marB="45672"/>
                    </a:tc>
                    <a:extLst>
                      <a:ext uri="{0D108BD9-81ED-4DB2-BD59-A6C34878D82A}">
                        <a16:rowId xmlns:a16="http://schemas.microsoft.com/office/drawing/2014/main" val="10007"/>
                      </a:ext>
                    </a:extLst>
                  </a:tr>
                </a:tbl>
              </a:graphicData>
            </a:graphic>
          </p:graphicFrame>
        </mc:Choice>
        <mc:Fallback xmlns="">
          <p:graphicFrame>
            <p:nvGraphicFramePr>
              <p:cNvPr id="132" name="Table 131">
                <a:extLst>
                  <a:ext uri="{FF2B5EF4-FFF2-40B4-BE49-F238E27FC236}">
                    <a16:creationId xmlns:a16="http://schemas.microsoft.com/office/drawing/2014/main" id="{A3BABEAD-FB9D-C74B-A9DA-DAEE50D0A88F}"/>
                  </a:ext>
                </a:extLst>
              </p:cNvPr>
              <p:cNvGraphicFramePr>
                <a:graphicFrameLocks noGrp="1"/>
              </p:cNvGraphicFramePr>
              <p:nvPr>
                <p:extLst/>
              </p:nvPr>
            </p:nvGraphicFramePr>
            <p:xfrm>
              <a:off x="7629022" y="4609601"/>
              <a:ext cx="927467" cy="916068"/>
            </p:xfrm>
            <a:graphic>
              <a:graphicData uri="http://schemas.openxmlformats.org/drawingml/2006/table">
                <a:tbl>
                  <a:tblPr firstRow="1" bandRow="1">
                    <a:tableStyleId>{793D81CF-94F2-401A-BA57-92F5A7B2D0C5}</a:tableStyleId>
                  </a:tblPr>
                  <a:tblGrid>
                    <a:gridCol w="927467">
                      <a:extLst>
                        <a:ext uri="{9D8B030D-6E8A-4147-A177-3AD203B41FA5}">
                          <a16:colId xmlns:a16="http://schemas.microsoft.com/office/drawing/2014/main" val="20003"/>
                        </a:ext>
                      </a:extLst>
                    </a:gridCol>
                  </a:tblGrid>
                  <a:tr h="304704">
                    <a:tc>
                      <a:txBody>
                        <a:bodyPr/>
                        <a:lstStyle/>
                        <a:p>
                          <a:endParaRPr lang="en-US"/>
                        </a:p>
                      </a:txBody>
                      <a:tcPr marL="45672" marR="45672" marT="45672" marB="45672">
                        <a:blipFill>
                          <a:blip r:embed="rId7"/>
                          <a:stretch>
                            <a:fillRect b="-196000"/>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7"/>
                          <a:stretch>
                            <a:fillRect t="-104167" b="-104167"/>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7"/>
                          <a:stretch>
                            <a:fillRect t="-196000"/>
                          </a:stretch>
                        </a:blipFill>
                      </a:tcPr>
                    </a:tc>
                    <a:extLst>
                      <a:ext uri="{0D108BD9-81ED-4DB2-BD59-A6C34878D82A}">
                        <a16:rowId xmlns:a16="http://schemas.microsoft.com/office/drawing/2014/main" val="10007"/>
                      </a:ext>
                    </a:extLst>
                  </a:tr>
                </a:tbl>
              </a:graphicData>
            </a:graphic>
          </p:graphicFrame>
        </mc:Fallback>
      </mc:AlternateContent>
      <p:grpSp>
        <p:nvGrpSpPr>
          <p:cNvPr id="44" name="Group 43">
            <a:extLst>
              <a:ext uri="{FF2B5EF4-FFF2-40B4-BE49-F238E27FC236}">
                <a16:creationId xmlns:a16="http://schemas.microsoft.com/office/drawing/2014/main" id="{FA4F8BCC-BCD1-BB44-A3D7-9712AD41EEA1}"/>
              </a:ext>
            </a:extLst>
          </p:cNvPr>
          <p:cNvGrpSpPr/>
          <p:nvPr/>
        </p:nvGrpSpPr>
        <p:grpSpPr>
          <a:xfrm>
            <a:off x="7845038" y="1508823"/>
            <a:ext cx="3986638" cy="1079501"/>
            <a:chOff x="4800564" y="4825289"/>
            <a:chExt cx="3990791" cy="1080625"/>
          </a:xfrm>
        </p:grpSpPr>
        <p:cxnSp>
          <p:nvCxnSpPr>
            <p:cNvPr id="45" name="Straight Connector 44">
              <a:extLst>
                <a:ext uri="{FF2B5EF4-FFF2-40B4-BE49-F238E27FC236}">
                  <a16:creationId xmlns:a16="http://schemas.microsoft.com/office/drawing/2014/main" id="{6301E7E8-E087-1847-872E-A556597F10AC}"/>
                </a:ext>
              </a:extLst>
            </p:cNvPr>
            <p:cNvCxnSpPr>
              <a:cxnSpLocks/>
            </p:cNvCxnSpPr>
            <p:nvPr/>
          </p:nvCxnSpPr>
          <p:spPr>
            <a:xfrm>
              <a:off x="4976017" y="5494977"/>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955C0E-9D3A-7B46-82EF-BFF28F96CA8D}"/>
                </a:ext>
              </a:extLst>
            </p:cNvPr>
            <p:cNvCxnSpPr/>
            <p:nvPr/>
          </p:nvCxnSpPr>
          <p:spPr>
            <a:xfrm>
              <a:off x="4983467"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9800987-89FE-7A4B-8F43-415FFFD75C3B}"/>
                </a:ext>
              </a:extLst>
            </p:cNvPr>
            <p:cNvCxnSpPr/>
            <p:nvPr/>
          </p:nvCxnSpPr>
          <p:spPr>
            <a:xfrm>
              <a:off x="78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7AA4C22-9614-FC46-9E05-FCCBA1DA0DA7}"/>
                    </a:ext>
                  </a:extLst>
                </p:cNvPr>
                <p:cNvSpPr txBox="1"/>
                <p:nvPr/>
              </p:nvSpPr>
              <p:spPr>
                <a:xfrm>
                  <a:off x="4800564" y="553658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0</m:t>
                        </m:r>
                      </m:oMath>
                    </m:oMathPara>
                  </a14:m>
                  <a:endParaRPr lang="en-GB" sz="1798"/>
                </a:p>
              </p:txBody>
            </p:sp>
          </mc:Choice>
          <mc:Fallback xmlns="">
            <p:sp>
              <p:nvSpPr>
                <p:cNvPr id="48" name="TextBox 47">
                  <a:extLst>
                    <a:ext uri="{FF2B5EF4-FFF2-40B4-BE49-F238E27FC236}">
                      <a16:creationId xmlns:a16="http://schemas.microsoft.com/office/drawing/2014/main" id="{C7AA4C22-9614-FC46-9E05-FCCBA1DA0DA7}"/>
                    </a:ext>
                  </a:extLst>
                </p:cNvPr>
                <p:cNvSpPr txBox="1">
                  <a:spLocks noRot="1" noChangeAspect="1" noMove="1" noResize="1" noEditPoints="1" noAdjustHandles="1" noChangeArrowheads="1" noChangeShapeType="1" noTextEdit="1"/>
                </p:cNvSpPr>
                <p:nvPr/>
              </p:nvSpPr>
              <p:spPr>
                <a:xfrm>
                  <a:off x="4800564" y="5536582"/>
                  <a:ext cx="365806"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7ED6751-86D3-CF4F-878D-0E6C753E1009}"/>
                    </a:ext>
                  </a:extLst>
                </p:cNvPr>
                <p:cNvSpPr txBox="1"/>
                <p:nvPr/>
              </p:nvSpPr>
              <p:spPr>
                <a:xfrm>
                  <a:off x="8419418" y="553658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1</m:t>
                        </m:r>
                      </m:oMath>
                    </m:oMathPara>
                  </a14:m>
                  <a:endParaRPr lang="en-GB" sz="1798"/>
                </a:p>
              </p:txBody>
            </p:sp>
          </mc:Choice>
          <mc:Fallback xmlns="">
            <p:sp>
              <p:nvSpPr>
                <p:cNvPr id="49" name="TextBox 48">
                  <a:extLst>
                    <a:ext uri="{FF2B5EF4-FFF2-40B4-BE49-F238E27FC236}">
                      <a16:creationId xmlns:a16="http://schemas.microsoft.com/office/drawing/2014/main" id="{97ED6751-86D3-CF4F-878D-0E6C753E1009}"/>
                    </a:ext>
                  </a:extLst>
                </p:cNvPr>
                <p:cNvSpPr txBox="1">
                  <a:spLocks noRot="1" noChangeAspect="1" noMove="1" noResize="1" noEditPoints="1" noAdjustHandles="1" noChangeArrowheads="1" noChangeShapeType="1" noTextEdit="1"/>
                </p:cNvSpPr>
                <p:nvPr/>
              </p:nvSpPr>
              <p:spPr>
                <a:xfrm>
                  <a:off x="8419418" y="5536582"/>
                  <a:ext cx="365806" cy="369332"/>
                </a:xfrm>
                <a:prstGeom prst="rect">
                  <a:avLst/>
                </a:prstGeom>
                <a:blipFill>
                  <a:blip r:embed="rId9"/>
                  <a:stretch>
                    <a:fillRect/>
                  </a:stretch>
                </a:blipFill>
              </p:spPr>
              <p:txBody>
                <a:bodyPr/>
                <a:lstStyle/>
                <a:p>
                  <a:r>
                    <a:rPr lang="en-GB">
                      <a:noFill/>
                    </a:rPr>
                    <a:t> </a:t>
                  </a:r>
                </a:p>
              </p:txBody>
            </p:sp>
          </mc:Fallback>
        </mc:AlternateContent>
        <p:cxnSp>
          <p:nvCxnSpPr>
            <p:cNvPr id="50" name="Straight Connector 49">
              <a:extLst>
                <a:ext uri="{FF2B5EF4-FFF2-40B4-BE49-F238E27FC236}">
                  <a16:creationId xmlns:a16="http://schemas.microsoft.com/office/drawing/2014/main" id="{23709F9E-1F04-244E-8F9A-5D1788166759}"/>
                </a:ext>
              </a:extLst>
            </p:cNvPr>
            <p:cNvCxnSpPr/>
            <p:nvPr/>
          </p:nvCxnSpPr>
          <p:spPr>
            <a:xfrm>
              <a:off x="53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1B17ACA-3091-1D4D-88BF-564582A57605}"/>
                </a:ext>
              </a:extLst>
            </p:cNvPr>
            <p:cNvCxnSpPr/>
            <p:nvPr/>
          </p:nvCxnSpPr>
          <p:spPr>
            <a:xfrm>
              <a:off x="57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F1127C8-0460-EF4C-84C8-E3A7B8AC17AB}"/>
                </a:ext>
              </a:extLst>
            </p:cNvPr>
            <p:cNvCxnSpPr/>
            <p:nvPr/>
          </p:nvCxnSpPr>
          <p:spPr>
            <a:xfrm>
              <a:off x="60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4C22B6A-69CA-574A-B16F-2719F9B8199D}"/>
                </a:ext>
              </a:extLst>
            </p:cNvPr>
            <p:cNvCxnSpPr/>
            <p:nvPr/>
          </p:nvCxnSpPr>
          <p:spPr>
            <a:xfrm>
              <a:off x="6425541"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6FCD957-22E7-864F-AAA2-01EACE40BEC9}"/>
                </a:ext>
              </a:extLst>
            </p:cNvPr>
            <p:cNvCxnSpPr/>
            <p:nvPr/>
          </p:nvCxnSpPr>
          <p:spPr>
            <a:xfrm>
              <a:off x="6784383"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74E904-EDCE-1043-A9B3-DE59E6B55FF8}"/>
                </a:ext>
              </a:extLst>
            </p:cNvPr>
            <p:cNvCxnSpPr/>
            <p:nvPr/>
          </p:nvCxnSpPr>
          <p:spPr>
            <a:xfrm>
              <a:off x="71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F1F9B98-41F6-6A41-A165-FF4D58B12FB9}"/>
                </a:ext>
              </a:extLst>
            </p:cNvPr>
            <p:cNvCxnSpPr/>
            <p:nvPr/>
          </p:nvCxnSpPr>
          <p:spPr>
            <a:xfrm>
              <a:off x="75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362EFA8-E327-094E-BE6B-873E7D15102B}"/>
                </a:ext>
              </a:extLst>
            </p:cNvPr>
            <p:cNvCxnSpPr/>
            <p:nvPr/>
          </p:nvCxnSpPr>
          <p:spPr>
            <a:xfrm>
              <a:off x="8603479" y="5410737"/>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2F1F040-865F-434C-A4D3-9264AF1162D0}"/>
                </a:ext>
              </a:extLst>
            </p:cNvPr>
            <p:cNvCxnSpPr/>
            <p:nvPr/>
          </p:nvCxnSpPr>
          <p:spPr>
            <a:xfrm>
              <a:off x="8243479" y="5442453"/>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F1DD5271-D8EF-7045-8353-94B2BF42F318}"/>
                    </a:ext>
                  </a:extLst>
                </p:cNvPr>
                <p:cNvSpPr txBox="1"/>
                <p:nvPr/>
              </p:nvSpPr>
              <p:spPr>
                <a:xfrm>
                  <a:off x="6523279" y="553295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0</m:t>
                        </m:r>
                        <m:r>
                          <a:rPr lang="en-GB" sz="1798" i="1" smtClean="0">
                            <a:latin typeface="Cambria Math" panose="02040503050406030204" pitchFamily="18" charset="0"/>
                          </a:rPr>
                          <m:t>.5</m:t>
                        </m:r>
                      </m:oMath>
                    </m:oMathPara>
                  </a14:m>
                  <a:endParaRPr lang="en-GB" sz="1798"/>
                </a:p>
              </p:txBody>
            </p:sp>
          </mc:Choice>
          <mc:Fallback xmlns="">
            <p:sp>
              <p:nvSpPr>
                <p:cNvPr id="87" name="TextBox 86">
                  <a:extLst>
                    <a:ext uri="{FF2B5EF4-FFF2-40B4-BE49-F238E27FC236}">
                      <a16:creationId xmlns:a16="http://schemas.microsoft.com/office/drawing/2014/main" id="{F1DD5271-D8EF-7045-8353-94B2BF42F318}"/>
                    </a:ext>
                  </a:extLst>
                </p:cNvPr>
                <p:cNvSpPr txBox="1">
                  <a:spLocks noRot="1" noChangeAspect="1" noMove="1" noResize="1" noEditPoints="1" noAdjustHandles="1" noChangeArrowheads="1" noChangeShapeType="1" noTextEdit="1"/>
                </p:cNvSpPr>
                <p:nvPr/>
              </p:nvSpPr>
              <p:spPr>
                <a:xfrm>
                  <a:off x="6523279" y="5532950"/>
                  <a:ext cx="542136" cy="369332"/>
                </a:xfrm>
                <a:prstGeom prst="rect">
                  <a:avLst/>
                </a:prstGeom>
                <a:blipFill>
                  <a:blip r:embed="rId10"/>
                  <a:stretch>
                    <a:fillRect/>
                  </a:stretch>
                </a:blipFill>
              </p:spPr>
              <p:txBody>
                <a:bodyPr/>
                <a:lstStyle/>
                <a:p>
                  <a:r>
                    <a:rPr lang="en-GB">
                      <a:noFill/>
                    </a:rPr>
                    <a:t> </a:t>
                  </a:r>
                </a:p>
              </p:txBody>
            </p:sp>
          </mc:Fallback>
        </mc:AlternateContent>
        <p:sp>
          <p:nvSpPr>
            <p:cNvPr id="88" name="Left Brace 87">
              <a:extLst>
                <a:ext uri="{FF2B5EF4-FFF2-40B4-BE49-F238E27FC236}">
                  <a16:creationId xmlns:a16="http://schemas.microsoft.com/office/drawing/2014/main" id="{ADB50A7A-2E2F-5A43-B590-1F72CFF59855}"/>
                </a:ext>
              </a:extLst>
            </p:cNvPr>
            <p:cNvSpPr/>
            <p:nvPr/>
          </p:nvSpPr>
          <p:spPr>
            <a:xfrm rot="5400000">
              <a:off x="5290202" y="4987727"/>
              <a:ext cx="99995" cy="7283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89" name="Left Brace 88">
              <a:extLst>
                <a:ext uri="{FF2B5EF4-FFF2-40B4-BE49-F238E27FC236}">
                  <a16:creationId xmlns:a16="http://schemas.microsoft.com/office/drawing/2014/main" id="{82CE83E7-4BBB-7B42-90EA-7B706172A87F}"/>
                </a:ext>
              </a:extLst>
            </p:cNvPr>
            <p:cNvSpPr/>
            <p:nvPr/>
          </p:nvSpPr>
          <p:spPr>
            <a:xfrm rot="5400000">
              <a:off x="6077085" y="4924540"/>
              <a:ext cx="104662" cy="8500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90" name="Left Brace 89">
              <a:extLst>
                <a:ext uri="{FF2B5EF4-FFF2-40B4-BE49-F238E27FC236}">
                  <a16:creationId xmlns:a16="http://schemas.microsoft.com/office/drawing/2014/main" id="{5C4D9192-06C8-8E46-BE04-CFBF36DF85A3}"/>
                </a:ext>
              </a:extLst>
            </p:cNvPr>
            <p:cNvSpPr/>
            <p:nvPr/>
          </p:nvSpPr>
          <p:spPr>
            <a:xfrm rot="5400000">
              <a:off x="6994302" y="4856154"/>
              <a:ext cx="105896" cy="98560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91" name="Left Brace 90">
              <a:extLst>
                <a:ext uri="{FF2B5EF4-FFF2-40B4-BE49-F238E27FC236}">
                  <a16:creationId xmlns:a16="http://schemas.microsoft.com/office/drawing/2014/main" id="{8015986C-7E8B-8242-931F-4D00125081D0}"/>
                </a:ext>
              </a:extLst>
            </p:cNvPr>
            <p:cNvSpPr/>
            <p:nvPr/>
          </p:nvSpPr>
          <p:spPr>
            <a:xfrm rot="5400000">
              <a:off x="7649090" y="5185884"/>
              <a:ext cx="106253" cy="324332"/>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92" name="TextBox 91">
              <a:extLst>
                <a:ext uri="{FF2B5EF4-FFF2-40B4-BE49-F238E27FC236}">
                  <a16:creationId xmlns:a16="http://schemas.microsoft.com/office/drawing/2014/main" id="{D687CE86-7801-5C45-A84C-1E4DB0D1A008}"/>
                </a:ext>
              </a:extLst>
            </p:cNvPr>
            <p:cNvSpPr txBox="1"/>
            <p:nvPr/>
          </p:nvSpPr>
          <p:spPr>
            <a:xfrm>
              <a:off x="5145955" y="5000856"/>
              <a:ext cx="391774" cy="369332"/>
            </a:xfrm>
            <a:prstGeom prst="rect">
              <a:avLst/>
            </a:prstGeom>
            <a:noFill/>
          </p:spPr>
          <p:txBody>
            <a:bodyPr wrap="none" rtlCol="0">
              <a:spAutoFit/>
            </a:bodyPr>
            <a:lstStyle/>
            <a:p>
              <a:r>
                <a:rPr lang="en-GB" sz="1798"/>
                <a:t>fff</a:t>
              </a:r>
            </a:p>
          </p:txBody>
        </p:sp>
        <p:sp>
          <p:nvSpPr>
            <p:cNvPr id="93" name="TextBox 92">
              <a:extLst>
                <a:ext uri="{FF2B5EF4-FFF2-40B4-BE49-F238E27FC236}">
                  <a16:creationId xmlns:a16="http://schemas.microsoft.com/office/drawing/2014/main" id="{73F9FEDB-E3D3-F94E-986F-DA5B0A1CE8C3}"/>
                </a:ext>
              </a:extLst>
            </p:cNvPr>
            <p:cNvSpPr txBox="1"/>
            <p:nvPr/>
          </p:nvSpPr>
          <p:spPr>
            <a:xfrm>
              <a:off x="5929200" y="5003694"/>
              <a:ext cx="400431" cy="369332"/>
            </a:xfrm>
            <a:prstGeom prst="rect">
              <a:avLst/>
            </a:prstGeom>
            <a:noFill/>
          </p:spPr>
          <p:txBody>
            <a:bodyPr wrap="none" rtlCol="0">
              <a:spAutoFit/>
            </a:bodyPr>
            <a:lstStyle/>
            <a:p>
              <a:r>
                <a:rPr lang="en-GB" sz="1798"/>
                <a:t>fft</a:t>
              </a:r>
            </a:p>
          </p:txBody>
        </p:sp>
        <p:sp>
          <p:nvSpPr>
            <p:cNvPr id="94" name="TextBox 93">
              <a:extLst>
                <a:ext uri="{FF2B5EF4-FFF2-40B4-BE49-F238E27FC236}">
                  <a16:creationId xmlns:a16="http://schemas.microsoft.com/office/drawing/2014/main" id="{C35CD8AB-FAF7-0542-A6C4-7063B8F65B47}"/>
                </a:ext>
              </a:extLst>
            </p:cNvPr>
            <p:cNvSpPr txBox="1"/>
            <p:nvPr/>
          </p:nvSpPr>
          <p:spPr>
            <a:xfrm>
              <a:off x="6843598" y="5000856"/>
              <a:ext cx="402674" cy="369332"/>
            </a:xfrm>
            <a:prstGeom prst="rect">
              <a:avLst/>
            </a:prstGeom>
            <a:noFill/>
          </p:spPr>
          <p:txBody>
            <a:bodyPr wrap="none" rtlCol="0">
              <a:spAutoFit/>
            </a:bodyPr>
            <a:lstStyle/>
            <a:p>
              <a:r>
                <a:rPr lang="en-GB" sz="1798"/>
                <a:t>ftf</a:t>
              </a:r>
            </a:p>
          </p:txBody>
        </p:sp>
        <p:sp>
          <p:nvSpPr>
            <p:cNvPr id="95" name="TextBox 94">
              <a:extLst>
                <a:ext uri="{FF2B5EF4-FFF2-40B4-BE49-F238E27FC236}">
                  <a16:creationId xmlns:a16="http://schemas.microsoft.com/office/drawing/2014/main" id="{3D5EF5AA-2BDF-8149-80A9-BBAFB74768C4}"/>
                </a:ext>
              </a:extLst>
            </p:cNvPr>
            <p:cNvSpPr txBox="1"/>
            <p:nvPr/>
          </p:nvSpPr>
          <p:spPr>
            <a:xfrm>
              <a:off x="7502116" y="5004203"/>
              <a:ext cx="405817" cy="369332"/>
            </a:xfrm>
            <a:prstGeom prst="rect">
              <a:avLst/>
            </a:prstGeom>
            <a:noFill/>
          </p:spPr>
          <p:txBody>
            <a:bodyPr wrap="none" rtlCol="0">
              <a:spAutoFit/>
            </a:bodyPr>
            <a:lstStyle/>
            <a:p>
              <a:r>
                <a:rPr lang="en-GB" sz="1798"/>
                <a:t>ftt</a:t>
              </a:r>
            </a:p>
          </p:txBody>
        </p:sp>
        <p:sp>
          <p:nvSpPr>
            <p:cNvPr id="96" name="Left Brace 95">
              <a:extLst>
                <a:ext uri="{FF2B5EF4-FFF2-40B4-BE49-F238E27FC236}">
                  <a16:creationId xmlns:a16="http://schemas.microsoft.com/office/drawing/2014/main" id="{CE532FA7-B7A5-1D4A-9100-C366D69C04C3}"/>
                </a:ext>
              </a:extLst>
            </p:cNvPr>
            <p:cNvSpPr/>
            <p:nvPr/>
          </p:nvSpPr>
          <p:spPr>
            <a:xfrm rot="5400000">
              <a:off x="7900965" y="5257919"/>
              <a:ext cx="106253" cy="179417"/>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97" name="TextBox 96">
              <a:extLst>
                <a:ext uri="{FF2B5EF4-FFF2-40B4-BE49-F238E27FC236}">
                  <a16:creationId xmlns:a16="http://schemas.microsoft.com/office/drawing/2014/main" id="{6AC7A79D-F142-9D4B-B939-5FA3B5BB6F27}"/>
                </a:ext>
              </a:extLst>
            </p:cNvPr>
            <p:cNvSpPr txBox="1"/>
            <p:nvPr/>
          </p:nvSpPr>
          <p:spPr>
            <a:xfrm>
              <a:off x="7761053" y="4826881"/>
              <a:ext cx="400431" cy="369332"/>
            </a:xfrm>
            <a:prstGeom prst="rect">
              <a:avLst/>
            </a:prstGeom>
            <a:noFill/>
          </p:spPr>
          <p:txBody>
            <a:bodyPr wrap="none" rtlCol="0">
              <a:spAutoFit/>
            </a:bodyPr>
            <a:lstStyle/>
            <a:p>
              <a:r>
                <a:rPr lang="en-GB" sz="1798"/>
                <a:t>tff</a:t>
              </a:r>
            </a:p>
          </p:txBody>
        </p:sp>
        <p:sp>
          <p:nvSpPr>
            <p:cNvPr id="98" name="Left Brace 97">
              <a:extLst>
                <a:ext uri="{FF2B5EF4-FFF2-40B4-BE49-F238E27FC236}">
                  <a16:creationId xmlns:a16="http://schemas.microsoft.com/office/drawing/2014/main" id="{4A29227D-EF29-1F42-AF36-C2E27AA87108}"/>
                </a:ext>
              </a:extLst>
            </p:cNvPr>
            <p:cNvSpPr/>
            <p:nvPr/>
          </p:nvSpPr>
          <p:spPr>
            <a:xfrm rot="5400000">
              <a:off x="8101857" y="5235179"/>
              <a:ext cx="106253" cy="22543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99" name="TextBox 98">
              <a:extLst>
                <a:ext uri="{FF2B5EF4-FFF2-40B4-BE49-F238E27FC236}">
                  <a16:creationId xmlns:a16="http://schemas.microsoft.com/office/drawing/2014/main" id="{5C91CED3-1BE3-8D40-AA16-9783640A72DB}"/>
                </a:ext>
              </a:extLst>
            </p:cNvPr>
            <p:cNvSpPr txBox="1"/>
            <p:nvPr/>
          </p:nvSpPr>
          <p:spPr>
            <a:xfrm>
              <a:off x="7960157" y="4991136"/>
              <a:ext cx="409086" cy="369332"/>
            </a:xfrm>
            <a:prstGeom prst="rect">
              <a:avLst/>
            </a:prstGeom>
            <a:noFill/>
          </p:spPr>
          <p:txBody>
            <a:bodyPr wrap="none" rtlCol="0">
              <a:spAutoFit/>
            </a:bodyPr>
            <a:lstStyle/>
            <a:p>
              <a:r>
                <a:rPr lang="en-GB" sz="1798"/>
                <a:t>tft</a:t>
              </a:r>
            </a:p>
          </p:txBody>
        </p:sp>
        <p:sp>
          <p:nvSpPr>
            <p:cNvPr id="100" name="Left Brace 99">
              <a:extLst>
                <a:ext uri="{FF2B5EF4-FFF2-40B4-BE49-F238E27FC236}">
                  <a16:creationId xmlns:a16="http://schemas.microsoft.com/office/drawing/2014/main" id="{A4F09322-EF00-4142-B7E5-7EDAC4B244CD}"/>
                </a:ext>
              </a:extLst>
            </p:cNvPr>
            <p:cNvSpPr/>
            <p:nvPr/>
          </p:nvSpPr>
          <p:spPr>
            <a:xfrm rot="5400000">
              <a:off x="8356184" y="5206240"/>
              <a:ext cx="106253" cy="281929"/>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01" name="TextBox 100">
              <a:extLst>
                <a:ext uri="{FF2B5EF4-FFF2-40B4-BE49-F238E27FC236}">
                  <a16:creationId xmlns:a16="http://schemas.microsoft.com/office/drawing/2014/main" id="{8E6BBB3D-78E9-6E49-9CB5-69AA67729E52}"/>
                </a:ext>
              </a:extLst>
            </p:cNvPr>
            <p:cNvSpPr txBox="1"/>
            <p:nvPr/>
          </p:nvSpPr>
          <p:spPr>
            <a:xfrm>
              <a:off x="8215743" y="4825289"/>
              <a:ext cx="405817" cy="369332"/>
            </a:xfrm>
            <a:prstGeom prst="rect">
              <a:avLst/>
            </a:prstGeom>
            <a:noFill/>
          </p:spPr>
          <p:txBody>
            <a:bodyPr wrap="none" rtlCol="0">
              <a:spAutoFit/>
            </a:bodyPr>
            <a:lstStyle/>
            <a:p>
              <a:r>
                <a:rPr lang="en-GB" sz="1798"/>
                <a:t>ttf</a:t>
              </a:r>
            </a:p>
          </p:txBody>
        </p:sp>
        <p:sp>
          <p:nvSpPr>
            <p:cNvPr id="102" name="Left Brace 101">
              <a:extLst>
                <a:ext uri="{FF2B5EF4-FFF2-40B4-BE49-F238E27FC236}">
                  <a16:creationId xmlns:a16="http://schemas.microsoft.com/office/drawing/2014/main" id="{0CB40637-C39F-BC44-B22B-0FCFD0EFE837}"/>
                </a:ext>
              </a:extLst>
            </p:cNvPr>
            <p:cNvSpPr/>
            <p:nvPr/>
          </p:nvSpPr>
          <p:spPr>
            <a:xfrm rot="5400000">
              <a:off x="8524331" y="5321183"/>
              <a:ext cx="106253" cy="5204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03" name="TextBox 102">
              <a:extLst>
                <a:ext uri="{FF2B5EF4-FFF2-40B4-BE49-F238E27FC236}">
                  <a16:creationId xmlns:a16="http://schemas.microsoft.com/office/drawing/2014/main" id="{990B223D-EEA6-894A-8E89-9359FD5C8846}"/>
                </a:ext>
              </a:extLst>
            </p:cNvPr>
            <p:cNvSpPr txBox="1"/>
            <p:nvPr/>
          </p:nvSpPr>
          <p:spPr>
            <a:xfrm>
              <a:off x="8382397" y="4990290"/>
              <a:ext cx="408958" cy="369332"/>
            </a:xfrm>
            <a:prstGeom prst="rect">
              <a:avLst/>
            </a:prstGeom>
            <a:noFill/>
          </p:spPr>
          <p:txBody>
            <a:bodyPr wrap="none" rtlCol="0">
              <a:spAutoFit/>
            </a:bodyPr>
            <a:lstStyle/>
            <a:p>
              <a:r>
                <a:rPr lang="en-GB" sz="1798"/>
                <a:t>ttt</a:t>
              </a:r>
            </a:p>
          </p:txBody>
        </p:sp>
        <p:cxnSp>
          <p:nvCxnSpPr>
            <p:cNvPr id="104" name="Straight Connector 103">
              <a:extLst>
                <a:ext uri="{FF2B5EF4-FFF2-40B4-BE49-F238E27FC236}">
                  <a16:creationId xmlns:a16="http://schemas.microsoft.com/office/drawing/2014/main" id="{D4C7B91D-DAD8-204C-8941-EFB032F70802}"/>
                </a:ext>
              </a:extLst>
            </p:cNvPr>
            <p:cNvCxnSpPr/>
            <p:nvPr/>
          </p:nvCxnSpPr>
          <p:spPr>
            <a:xfrm>
              <a:off x="7958286" y="5071145"/>
              <a:ext cx="0" cy="222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F9CE76B-2564-3F47-BF47-F0A5222AC723}"/>
                </a:ext>
              </a:extLst>
            </p:cNvPr>
            <p:cNvCxnSpPr/>
            <p:nvPr/>
          </p:nvCxnSpPr>
          <p:spPr>
            <a:xfrm>
              <a:off x="8409310" y="5084746"/>
              <a:ext cx="0" cy="22293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125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C7CA-6310-934F-A540-01159C700750}"/>
              </a:ext>
            </a:extLst>
          </p:cNvPr>
          <p:cNvSpPr>
            <a:spLocks noGrp="1"/>
          </p:cNvSpPr>
          <p:nvPr>
            <p:ph type="title"/>
          </p:nvPr>
        </p:nvSpPr>
        <p:spPr/>
        <p:txBody>
          <a:bodyPr/>
          <a:lstStyle/>
          <a:p>
            <a:r>
              <a:rPr lang="de-DE" dirty="0"/>
              <a:t>Sampling: Generalisation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A6F28C-820C-954B-A489-28084A15350C}"/>
                  </a:ext>
                </a:extLst>
              </p:cNvPr>
              <p:cNvSpPr>
                <a:spLocks noGrp="1"/>
              </p:cNvSpPr>
              <p:nvPr>
                <p:ph idx="1"/>
              </p:nvPr>
            </p:nvSpPr>
            <p:spPr>
              <a:xfrm>
                <a:off x="359625" y="1666902"/>
                <a:ext cx="11472051" cy="4236435"/>
              </a:xfrm>
            </p:spPr>
            <p:txBody>
              <a:bodyPr>
                <a:normAutofit lnSpcReduction="10000"/>
              </a:bodyPr>
              <a:lstStyle/>
              <a:p>
                <a:r>
                  <a:rPr lang="en-GB" dirty="0"/>
                  <a:t>Generalisation: Estimate expectation of some function </a:t>
                </a:r>
                <a14:m>
                  <m:oMath xmlns:m="http://schemas.openxmlformats.org/officeDocument/2006/math">
                    <m:r>
                      <a:rPr lang="en-GB" i="1" dirty="0">
                        <a:latin typeface="Cambria Math" panose="02040503050406030204" pitchFamily="18" charset="0"/>
                      </a:rPr>
                      <m:t>𝑓</m:t>
                    </m:r>
                    <m:d>
                      <m:dPr>
                        <m:ctrlPr>
                          <a:rPr lang="de-DE" i="1" dirty="0">
                            <a:latin typeface="Cambria Math" panose="02040503050406030204" pitchFamily="18" charset="0"/>
                          </a:rPr>
                        </m:ctrlPr>
                      </m:dPr>
                      <m:e>
                        <m:r>
                          <a:rPr lang="de-DE" b="1" i="1" dirty="0">
                            <a:latin typeface="Cambria Math" panose="02040503050406030204" pitchFamily="18" charset="0"/>
                          </a:rPr>
                          <m:t>𝑹</m:t>
                        </m:r>
                      </m:e>
                    </m:d>
                  </m:oMath>
                </a14:m>
                <a:r>
                  <a:rPr lang="en-GB" dirty="0"/>
                  <a:t> relative to a distribution </a:t>
                </a:r>
                <a14:m>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r>
                          <a:rPr lang="de-DE" b="1" i="1" dirty="0">
                            <a:latin typeface="Cambria Math" panose="02040503050406030204" pitchFamily="18" charset="0"/>
                          </a:rPr>
                          <m:t>𝑹</m:t>
                        </m:r>
                      </m:e>
                    </m:d>
                  </m:oMath>
                </a14:m>
                <a:endParaRPr lang="en-GB" dirty="0"/>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nary>
                    </m:oMath>
                  </m:oMathPara>
                </a14:m>
                <a:endParaRPr lang="en-GB" dirty="0"/>
              </a:p>
              <a:p>
                <a:pPr lvl="1"/>
                <a:r>
                  <a:rPr lang="en-GB" dirty="0"/>
                  <a:t>Generate a set of </a:t>
                </a:r>
                <a14:m>
                  <m:oMath xmlns:m="http://schemas.openxmlformats.org/officeDocument/2006/math">
                    <m:r>
                      <a:rPr lang="en-GB" i="1" dirty="0">
                        <a:latin typeface="Cambria Math" panose="02040503050406030204" pitchFamily="18" charset="0"/>
                      </a:rPr>
                      <m:t>𝑁</m:t>
                    </m:r>
                  </m:oMath>
                </a14:m>
                <a:r>
                  <a:rPr lang="en-GB" dirty="0"/>
                  <a:t> samples, estimating value of </a:t>
                </a:r>
                <a14:m>
                  <m:oMath xmlns:m="http://schemas.openxmlformats.org/officeDocument/2006/math">
                    <m:r>
                      <a:rPr lang="en-GB" i="1" dirty="0">
                        <a:latin typeface="Cambria Math" panose="02040503050406030204" pitchFamily="18" charset="0"/>
                      </a:rPr>
                      <m:t>𝑓</m:t>
                    </m:r>
                  </m:oMath>
                </a14:m>
                <a:r>
                  <a:rPr lang="en-GB" dirty="0"/>
                  <a:t> or its expectation </a:t>
                </a:r>
              </a:p>
              <a:p>
                <a:pPr lvl="1"/>
                <a:r>
                  <a:rPr lang="en-GB" dirty="0"/>
                  <a:t>Aggregate the results</a:t>
                </a:r>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d>
                      <m:r>
                        <a:rPr lang="de-DE" i="1">
                          <a:latin typeface="Cambria Math" panose="02040503050406030204" pitchFamily="18" charset="0"/>
                          <a:ea typeface="Cambria Math" panose="02040503050406030204" pitchFamily="18" charset="0"/>
                        </a:rPr>
                        <m:t>≈</m:t>
                      </m:r>
                      <m:f>
                        <m:fPr>
                          <m:ctrlPr>
                            <a:rPr lang="de-DE" i="1" smtClean="0">
                              <a:solidFill>
                                <a:schemeClr val="accent1"/>
                              </a:solidFill>
                              <a:latin typeface="Cambria Math" panose="02040503050406030204" pitchFamily="18" charset="0"/>
                            </a:rPr>
                          </m:ctrlPr>
                        </m:fPr>
                        <m:num>
                          <m:r>
                            <a:rPr lang="de-DE" i="1">
                              <a:solidFill>
                                <a:schemeClr val="accent1"/>
                              </a:solidFill>
                              <a:latin typeface="Cambria Math" panose="02040503050406030204" pitchFamily="18" charset="0"/>
                            </a:rPr>
                            <m:t>1</m:t>
                          </m:r>
                        </m:num>
                        <m:den>
                          <m:r>
                            <a:rPr lang="de-DE" i="1">
                              <a:solidFill>
                                <a:schemeClr val="accent1"/>
                              </a:solidFill>
                              <a:latin typeface="Cambria Math" panose="02040503050406030204" pitchFamily="18" charset="0"/>
                            </a:rPr>
                            <m:t>𝑁</m:t>
                          </m:r>
                        </m:den>
                      </m:f>
                      <m:nary>
                        <m:naryPr>
                          <m:chr m:val="∑"/>
                          <m:ctrlPr>
                            <a:rPr lang="de-DE" i="1">
                              <a:solidFill>
                                <a:schemeClr val="accent1"/>
                              </a:solidFill>
                              <a:latin typeface="Cambria Math" panose="02040503050406030204" pitchFamily="18" charset="0"/>
                            </a:rPr>
                          </m:ctrlPr>
                        </m:naryPr>
                        <m:sub>
                          <m:r>
                            <m:rPr>
                              <m:brk m:alnAt="23"/>
                            </m:rPr>
                            <a:rPr lang="de-DE" i="1">
                              <a:solidFill>
                                <a:schemeClr val="accent1"/>
                              </a:solidFill>
                              <a:latin typeface="Cambria Math" panose="02040503050406030204" pitchFamily="18" charset="0"/>
                            </a:rPr>
                            <m:t>𝑖</m:t>
                          </m:r>
                          <m:r>
                            <a:rPr lang="de-DE" i="1">
                              <a:solidFill>
                                <a:schemeClr val="accent1"/>
                              </a:solidFill>
                              <a:latin typeface="Cambria Math" panose="02040503050406030204" pitchFamily="18" charset="0"/>
                            </a:rPr>
                            <m:t>=1</m:t>
                          </m:r>
                        </m:sub>
                        <m:sup>
                          <m:r>
                            <a:rPr lang="de-DE" i="1">
                              <a:solidFill>
                                <a:schemeClr val="accent1"/>
                              </a:solidFill>
                              <a:latin typeface="Cambria Math" panose="02040503050406030204" pitchFamily="18" charset="0"/>
                            </a:rPr>
                            <m:t>𝑁</m:t>
                          </m:r>
                        </m:sup>
                        <m:e>
                          <m:r>
                            <a:rPr lang="de-DE" i="1">
                              <a:solidFill>
                                <a:schemeClr val="accent1"/>
                              </a:solidFill>
                              <a:latin typeface="Cambria Math" panose="02040503050406030204" pitchFamily="18" charset="0"/>
                            </a:rPr>
                            <m:t>𝑓</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𝒓</m:t>
                                  </m:r>
                                </m:e>
                                <m:sub>
                                  <m:r>
                                    <a:rPr lang="de-DE" i="1">
                                      <a:solidFill>
                                        <a:schemeClr val="accent1"/>
                                      </a:solidFill>
                                      <a:latin typeface="Cambria Math" panose="02040503050406030204" pitchFamily="18" charset="0"/>
                                    </a:rPr>
                                    <m:t>𝑖</m:t>
                                  </m:r>
                                </m:sub>
                              </m:sSub>
                            </m:e>
                          </m:d>
                        </m:e>
                      </m:nary>
                    </m:oMath>
                  </m:oMathPara>
                </a14:m>
                <a:endParaRPr lang="en-GB" dirty="0"/>
              </a:p>
              <a:p>
                <a:pPr lvl="1"/>
                <a:r>
                  <a:rPr lang="en-GB" dirty="0"/>
                  <a:t>Can choose </a:t>
                </a:r>
                <a14:m>
                  <m:oMath xmlns:m="http://schemas.openxmlformats.org/officeDocument/2006/math">
                    <m:r>
                      <a:rPr lang="en-GB" i="1" dirty="0">
                        <a:latin typeface="Cambria Math" panose="02040503050406030204" pitchFamily="18" charset="0"/>
                      </a:rPr>
                      <m:t>𝑓</m:t>
                    </m:r>
                  </m:oMath>
                </a14:m>
                <a:r>
                  <a:rPr lang="en-GB" dirty="0"/>
                  <a:t> to be indicator function </a:t>
                </a:r>
                <a14:m>
                  <m:oMath xmlns:m="http://schemas.openxmlformats.org/officeDocument/2006/math">
                    <m:r>
                      <a:rPr lang="de-DE" b="1" i="1" dirty="0">
                        <a:latin typeface="Cambria Math" panose="02040503050406030204" pitchFamily="18" charset="0"/>
                      </a:rPr>
                      <m:t>𝟏</m:t>
                    </m:r>
                  </m:oMath>
                </a14:m>
                <a:r>
                  <a:rPr lang="en-GB" dirty="0"/>
                  <a:t> that is </a:t>
                </a:r>
                <a14:m>
                  <m:oMath xmlns:m="http://schemas.openxmlformats.org/officeDocument/2006/math">
                    <m:r>
                      <a:rPr lang="en-GB" i="1" dirty="0">
                        <a:latin typeface="Cambria Math" panose="02040503050406030204" pitchFamily="18" charset="0"/>
                      </a:rPr>
                      <m:t>1</m:t>
                    </m:r>
                  </m:oMath>
                </a14:m>
                <a:r>
                  <a:rPr lang="en-GB" dirty="0"/>
                  <a:t> if </a:t>
                </a:r>
                <a14:m>
                  <m:oMath xmlns:m="http://schemas.openxmlformats.org/officeDocument/2006/math">
                    <m:r>
                      <a:rPr lang="de-DE" b="1" i="1">
                        <a:latin typeface="Cambria Math" panose="02040503050406030204" pitchFamily="18" charset="0"/>
                        <a:ea typeface="Cambria Math" panose="02040503050406030204" pitchFamily="18" charset="0"/>
                      </a:rPr>
                      <m:t>𝑹</m:t>
                    </m:r>
                    <m:r>
                      <a:rPr lang="de-DE" b="1"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oMath>
                </a14:m>
                <a:r>
                  <a:rPr lang="en-GB" dirty="0"/>
                  <a:t> and </a:t>
                </a:r>
                <a14:m>
                  <m:oMath xmlns:m="http://schemas.openxmlformats.org/officeDocument/2006/math">
                    <m:r>
                      <a:rPr lang="en-GB" i="1" dirty="0">
                        <a:latin typeface="Cambria Math" panose="02040503050406030204" pitchFamily="18" charset="0"/>
                      </a:rPr>
                      <m:t>0</m:t>
                    </m:r>
                  </m:oMath>
                </a14:m>
                <a:r>
                  <a:rPr lang="en-GB" dirty="0"/>
                  <a:t> otherwise (which is what happens on the following slides)</a:t>
                </a:r>
              </a:p>
              <a:p>
                <a:r>
                  <a:rPr lang="en-GB" dirty="0"/>
                  <a:t>Accuracy usually depends on number of samples </a:t>
                </a:r>
                <a14:m>
                  <m:oMath xmlns:m="http://schemas.openxmlformats.org/officeDocument/2006/math">
                    <m:r>
                      <a:rPr lang="en-GB" i="1" dirty="0">
                        <a:latin typeface="Cambria Math" panose="02040503050406030204" pitchFamily="18" charset="0"/>
                      </a:rPr>
                      <m:t>𝑁</m:t>
                    </m:r>
                  </m:oMath>
                </a14:m>
                <a:endParaRPr lang="en-GB" dirty="0"/>
              </a:p>
              <a:p>
                <a:pPr lvl="1"/>
                <a:r>
                  <a:rPr lang="en-GB" dirty="0"/>
                  <a:t>Because then the </a:t>
                </a:r>
                <a:r>
                  <a:rPr lang="en-GB" i="1" dirty="0"/>
                  <a:t>law of large numbers </a:t>
                </a:r>
                <a:r>
                  <a:rPr lang="en-GB" dirty="0"/>
                  <a:t>applies</a:t>
                </a:r>
              </a:p>
              <a:p>
                <a:endParaRPr lang="en-GB" dirty="0"/>
              </a:p>
            </p:txBody>
          </p:sp>
        </mc:Choice>
        <mc:Fallback xmlns="">
          <p:sp>
            <p:nvSpPr>
              <p:cNvPr id="3" name="Content Placeholder 2">
                <a:extLst>
                  <a:ext uri="{FF2B5EF4-FFF2-40B4-BE49-F238E27FC236}">
                    <a16:creationId xmlns:a16="http://schemas.microsoft.com/office/drawing/2014/main" id="{09A6F28C-820C-954B-A489-28084A15350C}"/>
                  </a:ext>
                </a:extLst>
              </p:cNvPr>
              <p:cNvSpPr>
                <a:spLocks noGrp="1" noRot="1" noChangeAspect="1" noMove="1" noResize="1" noEditPoints="1" noAdjustHandles="1" noChangeArrowheads="1" noChangeShapeType="1" noTextEdit="1"/>
              </p:cNvSpPr>
              <p:nvPr>
                <p:ph idx="1"/>
              </p:nvPr>
            </p:nvSpPr>
            <p:spPr>
              <a:xfrm>
                <a:off x="359625" y="1666902"/>
                <a:ext cx="11472051" cy="4236435"/>
              </a:xfrm>
              <a:blipFill>
                <a:blip r:embed="rId2"/>
                <a:stretch>
                  <a:fillRect l="-1436" t="-25970" b="-835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2F78094-3126-5742-A85A-ACD0011FC42C}"/>
              </a:ext>
            </a:extLst>
          </p:cNvPr>
          <p:cNvSpPr>
            <a:spLocks noGrp="1"/>
          </p:cNvSpPr>
          <p:nvPr>
            <p:ph type="sldNum" sz="quarter" idx="4"/>
          </p:nvPr>
        </p:nvSpPr>
        <p:spPr/>
        <p:txBody>
          <a:bodyPr/>
          <a:lstStyle/>
          <a:p>
            <a:fld id="{67C9959E-8E6B-B04C-9955-EA096F41CA7A}" type="slidenum">
              <a:rPr lang="de-DE" smtClean="0"/>
              <a:t>12</a:t>
            </a:fld>
            <a:endParaRPr lang="de-DE"/>
          </a:p>
        </p:txBody>
      </p:sp>
      <p:sp>
        <p:nvSpPr>
          <p:cNvPr id="5" name="Date Placeholder 4">
            <a:extLst>
              <a:ext uri="{FF2B5EF4-FFF2-40B4-BE49-F238E27FC236}">
                <a16:creationId xmlns:a16="http://schemas.microsoft.com/office/drawing/2014/main" id="{0998AF1B-573B-9144-B17E-93BD4FEC600D}"/>
              </a:ext>
            </a:extLst>
          </p:cNvPr>
          <p:cNvSpPr>
            <a:spLocks noGrp="1"/>
          </p:cNvSpPr>
          <p:nvPr>
            <p:ph type="dt" sz="half" idx="2"/>
          </p:nvPr>
        </p:nvSpPr>
        <p:spPr/>
        <p:txBody>
          <a:bodyPr/>
          <a:lstStyle/>
          <a:p>
            <a:r>
              <a:rPr lang="en-GB"/>
              <a:t>Approximate Inference</a:t>
            </a:r>
            <a:endParaRPr lang="de-DE"/>
          </a:p>
        </p:txBody>
      </p:sp>
      <p:sp>
        <p:nvSpPr>
          <p:cNvPr id="6" name="Footer Placeholder 5">
            <a:extLst>
              <a:ext uri="{FF2B5EF4-FFF2-40B4-BE49-F238E27FC236}">
                <a16:creationId xmlns:a16="http://schemas.microsoft.com/office/drawing/2014/main" id="{9D1062C1-004F-814A-A375-87189C44218F}"/>
              </a:ext>
            </a:extLst>
          </p:cNvPr>
          <p:cNvSpPr>
            <a:spLocks noGrp="1"/>
          </p:cNvSpPr>
          <p:nvPr>
            <p:ph type="ftr" sz="quarter" idx="3"/>
          </p:nvPr>
        </p:nvSpPr>
        <p:spPr/>
        <p:txBody>
          <a:bodyPr/>
          <a:lstStyle/>
          <a:p>
            <a:r>
              <a:rPr lang="de-DE"/>
              <a:t>T. Braun - StaRAI</a:t>
            </a:r>
          </a:p>
        </p:txBody>
      </p:sp>
    </p:spTree>
    <p:extLst>
      <p:ext uri="{BB962C8B-B14F-4D97-AF65-F5344CB8AC3E}">
        <p14:creationId xmlns:p14="http://schemas.microsoft.com/office/powerpoint/2010/main" val="3493515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C27A-EF6B-4049-84C3-2DFC055938D8}"/>
              </a:ext>
            </a:extLst>
          </p:cNvPr>
          <p:cNvSpPr>
            <a:spLocks noGrp="1"/>
          </p:cNvSpPr>
          <p:nvPr>
            <p:ph type="title"/>
          </p:nvPr>
        </p:nvSpPr>
        <p:spPr/>
        <p:txBody>
          <a:bodyPr/>
          <a:lstStyle/>
          <a:p>
            <a:r>
              <a:rPr lang="en-GB" dirty="0"/>
              <a:t>Direct Sampling</a:t>
            </a:r>
          </a:p>
        </p:txBody>
      </p:sp>
      <p:sp>
        <p:nvSpPr>
          <p:cNvPr id="3" name="Text Placeholder 2">
            <a:extLst>
              <a:ext uri="{FF2B5EF4-FFF2-40B4-BE49-F238E27FC236}">
                <a16:creationId xmlns:a16="http://schemas.microsoft.com/office/drawing/2014/main" id="{EC749DBB-4DCF-B34D-A41B-284AC1130A2E}"/>
              </a:ext>
            </a:extLst>
          </p:cNvPr>
          <p:cNvSpPr>
            <a:spLocks noGrp="1"/>
          </p:cNvSpPr>
          <p:nvPr>
            <p:ph type="body" idx="1"/>
          </p:nvPr>
        </p:nvSpPr>
        <p:spPr/>
        <p:txBody>
          <a:bodyPr/>
          <a:lstStyle/>
          <a:p>
            <a:r>
              <a:rPr lang="en-GB" dirty="0"/>
              <a:t>Rejection Sampling, Likelihood Weighting, Importance Sampling</a:t>
            </a:r>
          </a:p>
          <a:p>
            <a:endParaRPr lang="en-GB" dirty="0"/>
          </a:p>
          <a:p>
            <a:r>
              <a:rPr lang="en-GB" dirty="0"/>
              <a:t>Lifted Importance Sampling</a:t>
            </a:r>
          </a:p>
        </p:txBody>
      </p:sp>
      <p:sp>
        <p:nvSpPr>
          <p:cNvPr id="4" name="Date Placeholder 3">
            <a:extLst>
              <a:ext uri="{FF2B5EF4-FFF2-40B4-BE49-F238E27FC236}">
                <a16:creationId xmlns:a16="http://schemas.microsoft.com/office/drawing/2014/main" id="{551F5D7C-DEED-7546-BBF6-448DCF12ED1E}"/>
              </a:ext>
            </a:extLst>
          </p:cNvPr>
          <p:cNvSpPr>
            <a:spLocks noGrp="1"/>
          </p:cNvSpPr>
          <p:nvPr>
            <p:ph type="dt" sz="half" idx="2"/>
          </p:nvPr>
        </p:nvSpPr>
        <p:spPr/>
        <p:txBody>
          <a:bodyPr/>
          <a:lstStyle/>
          <a:p>
            <a:r>
              <a:rPr lang="en-GB"/>
              <a:t>Approximate Inference</a:t>
            </a:r>
            <a:endParaRPr lang="en-US" dirty="0"/>
          </a:p>
        </p:txBody>
      </p:sp>
      <p:sp>
        <p:nvSpPr>
          <p:cNvPr id="5" name="Footer Placeholder 4">
            <a:extLst>
              <a:ext uri="{FF2B5EF4-FFF2-40B4-BE49-F238E27FC236}">
                <a16:creationId xmlns:a16="http://schemas.microsoft.com/office/drawing/2014/main" id="{A5504438-BE08-6948-ADFD-54ED27E7672C}"/>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F405BD96-87F6-2B4B-A7C0-792C716B7F81}"/>
              </a:ext>
            </a:extLst>
          </p:cNvPr>
          <p:cNvSpPr>
            <a:spLocks noGrp="1"/>
          </p:cNvSpPr>
          <p:nvPr>
            <p:ph type="sldNum" sz="quarter" idx="4"/>
          </p:nvPr>
        </p:nvSpPr>
        <p:spPr/>
        <p:txBody>
          <a:bodyPr/>
          <a:lstStyle/>
          <a:p>
            <a:fld id="{67C9959E-8E6B-B04C-9955-EA096F41CA7A}" type="slidenum">
              <a:rPr lang="en-GB" smtClean="0"/>
              <a:t>13</a:t>
            </a:fld>
            <a:endParaRPr lang="en-GB"/>
          </a:p>
        </p:txBody>
      </p:sp>
      <p:grpSp>
        <p:nvGrpSpPr>
          <p:cNvPr id="7" name="Group 6">
            <a:extLst>
              <a:ext uri="{FF2B5EF4-FFF2-40B4-BE49-F238E27FC236}">
                <a16:creationId xmlns:a16="http://schemas.microsoft.com/office/drawing/2014/main" id="{DF1E9016-31FF-A441-B919-0A3954FB06FF}"/>
              </a:ext>
            </a:extLst>
          </p:cNvPr>
          <p:cNvGrpSpPr/>
          <p:nvPr/>
        </p:nvGrpSpPr>
        <p:grpSpPr>
          <a:xfrm>
            <a:off x="8350336" y="2195006"/>
            <a:ext cx="2617503" cy="1201123"/>
            <a:chOff x="4368884" y="1641603"/>
            <a:chExt cx="2620230" cy="1202374"/>
          </a:xfrm>
        </p:grpSpPr>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CD552E02-5C24-4D48-96A0-3D02DAF4B521}"/>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de-DE" sz="1399" i="1">
                            <a:latin typeface="Cambria Math" panose="02040503050406030204" pitchFamily="18" charset="0"/>
                          </a:rPr>
                          <m:t>𝐶𝑙𝑜𝑢𝑑𝑦</m:t>
                        </m:r>
                      </m:oMath>
                    </m:oMathPara>
                  </a14:m>
                  <a:endParaRPr lang="en-GB" sz="1399" dirty="0"/>
                </a:p>
              </p:txBody>
            </p:sp>
          </mc:Choice>
          <mc:Fallback xmlns="">
            <p:sp>
              <p:nvSpPr>
                <p:cNvPr id="6" name="Oval 5">
                  <a:extLst>
                    <a:ext uri="{FF2B5EF4-FFF2-40B4-BE49-F238E27FC236}">
                      <a16:creationId xmlns:a16="http://schemas.microsoft.com/office/drawing/2014/main" id="{2896EBF6-3CEF-1445-A9F8-0AE35FC4E2BE}"/>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9D72F142-A1A1-5948-A706-FD1DF89BEE90}"/>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de-DE" sz="1399" i="1">
                            <a:latin typeface="Cambria Math" panose="02040503050406030204" pitchFamily="18" charset="0"/>
                          </a:rPr>
                          <m:t>𝑅𝑎𝑖𝑛</m:t>
                        </m:r>
                      </m:oMath>
                    </m:oMathPara>
                  </a14:m>
                  <a:endParaRPr lang="en-GB" sz="1399" dirty="0"/>
                </a:p>
              </p:txBody>
            </p:sp>
          </mc:Choice>
          <mc:Fallback xmlns="">
            <p:sp>
              <p:nvSpPr>
                <p:cNvPr id="9" name="Oval 8">
                  <a:extLst>
                    <a:ext uri="{FF2B5EF4-FFF2-40B4-BE49-F238E27FC236}">
                      <a16:creationId xmlns:a16="http://schemas.microsoft.com/office/drawing/2014/main" id="{15D0F476-BE14-C84E-8227-C17C6FAB6616}"/>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5A00F797-7EE0-D645-B2AB-A8AE08A591DE}"/>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de-DE" sz="1399" i="1">
                            <a:solidFill>
                              <a:schemeClr val="tx1"/>
                            </a:solidFill>
                            <a:latin typeface="Cambria Math" panose="02040503050406030204" pitchFamily="18" charset="0"/>
                          </a:rPr>
                          <m:t>𝑆𝑝𝑟𝑖𝑛𝑘𝑙𝑒𝑟</m:t>
                        </m:r>
                      </m:oMath>
                    </m:oMathPara>
                  </a14:m>
                  <a:endParaRPr lang="en-GB" sz="1399" dirty="0">
                    <a:solidFill>
                      <a:schemeClr val="tx1"/>
                    </a:solidFill>
                  </a:endParaRPr>
                </a:p>
              </p:txBody>
            </p:sp>
          </mc:Choice>
          <mc:Fallback xmlns="">
            <p:sp>
              <p:nvSpPr>
                <p:cNvPr id="10" name="Oval 9">
                  <a:extLst>
                    <a:ext uri="{FF2B5EF4-FFF2-40B4-BE49-F238E27FC236}">
                      <a16:creationId xmlns:a16="http://schemas.microsoft.com/office/drawing/2014/main" id="{AA27EB3C-20C8-0C42-9534-AE4536A460A0}"/>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8000"/>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515F11B9-B2F5-7049-B46A-1D471656D4EC}"/>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de-DE" sz="1399" i="1">
                            <a:solidFill>
                              <a:schemeClr val="tx1"/>
                            </a:solidFill>
                            <a:latin typeface="Cambria Math" panose="02040503050406030204" pitchFamily="18" charset="0"/>
                          </a:rPr>
                          <m:t>𝑊𝑒𝑡𝐺𝑟𝑎𝑠𝑠</m:t>
                        </m:r>
                      </m:oMath>
                    </m:oMathPara>
                  </a14:m>
                  <a:endParaRPr lang="en-GB" sz="1399" dirty="0">
                    <a:solidFill>
                      <a:schemeClr val="tx1"/>
                    </a:solidFill>
                  </a:endParaRPr>
                </a:p>
              </p:txBody>
            </p:sp>
          </mc:Choice>
          <mc:Fallback xmlns="">
            <p:sp>
              <p:nvSpPr>
                <p:cNvPr id="11" name="Oval 10">
                  <a:extLst>
                    <a:ext uri="{FF2B5EF4-FFF2-40B4-BE49-F238E27FC236}">
                      <a16:creationId xmlns:a16="http://schemas.microsoft.com/office/drawing/2014/main" id="{12FBCEA8-2E1E-1346-97FA-910160660F2C}"/>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12" name="Straight Arrow Connector 11">
              <a:extLst>
                <a:ext uri="{FF2B5EF4-FFF2-40B4-BE49-F238E27FC236}">
                  <a16:creationId xmlns:a16="http://schemas.microsoft.com/office/drawing/2014/main" id="{4CB700F6-B413-2C43-B7D4-B9FBE2CA0D6F}"/>
                </a:ext>
              </a:extLst>
            </p:cNvPr>
            <p:cNvCxnSpPr>
              <a:cxnSpLocks/>
              <a:stCxn id="8" idx="3"/>
              <a:endCxn id="10"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DFAF8ED3-08BB-D147-A563-776A246DDD55}"/>
                </a:ext>
              </a:extLst>
            </p:cNvPr>
            <p:cNvCxnSpPr>
              <a:cxnSpLocks/>
              <a:stCxn id="10" idx="4"/>
              <a:endCxn id="11"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8C0C6E4-ECDD-7341-8CDF-A7A7774362DC}"/>
                </a:ext>
              </a:extLst>
            </p:cNvPr>
            <p:cNvCxnSpPr>
              <a:cxnSpLocks/>
              <a:stCxn id="9" idx="4"/>
              <a:endCxn id="11"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A61521A-018E-6E46-AFDF-B7F7C67A14BA}"/>
                </a:ext>
              </a:extLst>
            </p:cNvPr>
            <p:cNvCxnSpPr>
              <a:cxnSpLocks/>
              <a:stCxn id="8" idx="5"/>
              <a:endCxn id="9"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23790E1F-D422-224A-9BB1-DD8C2876F932}"/>
                  </a:ext>
                </a:extLst>
              </p:cNvPr>
              <p:cNvGraphicFramePr>
                <a:graphicFrameLocks noGrp="1"/>
              </p:cNvGraphicFramePr>
              <p:nvPr>
                <p:extLst>
                  <p:ext uri="{D42A27DB-BD31-4B8C-83A1-F6EECF244321}">
                    <p14:modId xmlns:p14="http://schemas.microsoft.com/office/powerpoint/2010/main" val="1720865515"/>
                  </p:ext>
                </p:extLst>
              </p:nvPr>
            </p:nvGraphicFramePr>
            <p:xfrm>
              <a:off x="7549975" y="1692337"/>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16" name="Table 15">
                <a:extLst>
                  <a:ext uri="{FF2B5EF4-FFF2-40B4-BE49-F238E27FC236}">
                    <a16:creationId xmlns:a16="http://schemas.microsoft.com/office/drawing/2014/main" id="{23790E1F-D422-224A-9BB1-DD8C2876F932}"/>
                  </a:ext>
                </a:extLst>
              </p:cNvPr>
              <p:cNvGraphicFramePr>
                <a:graphicFrameLocks noGrp="1"/>
              </p:cNvGraphicFramePr>
              <p:nvPr>
                <p:extLst>
                  <p:ext uri="{D42A27DB-BD31-4B8C-83A1-F6EECF244321}">
                    <p14:modId xmlns:p14="http://schemas.microsoft.com/office/powerpoint/2010/main" val="1720865515"/>
                  </p:ext>
                </p:extLst>
              </p:nvPr>
            </p:nvGraphicFramePr>
            <p:xfrm>
              <a:off x="7549975" y="1692337"/>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8C0B7B1D-B4A3-3D46-9DB5-545A222B2081}"/>
                  </a:ext>
                </a:extLst>
              </p:cNvPr>
              <p:cNvGraphicFramePr>
                <a:graphicFrameLocks noGrp="1"/>
              </p:cNvGraphicFramePr>
              <p:nvPr>
                <p:extLst>
                  <p:ext uri="{D42A27DB-BD31-4B8C-83A1-F6EECF244321}">
                    <p14:modId xmlns:p14="http://schemas.microsoft.com/office/powerpoint/2010/main" val="417509903"/>
                  </p:ext>
                </p:extLst>
              </p:nvPr>
            </p:nvGraphicFramePr>
            <p:xfrm>
              <a:off x="10386535" y="1692337"/>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17" name="Table 16">
                <a:extLst>
                  <a:ext uri="{FF2B5EF4-FFF2-40B4-BE49-F238E27FC236}">
                    <a16:creationId xmlns:a16="http://schemas.microsoft.com/office/drawing/2014/main" id="{8C0B7B1D-B4A3-3D46-9DB5-545A222B2081}"/>
                  </a:ext>
                </a:extLst>
              </p:cNvPr>
              <p:cNvGraphicFramePr>
                <a:graphicFrameLocks noGrp="1"/>
              </p:cNvGraphicFramePr>
              <p:nvPr>
                <p:extLst>
                  <p:ext uri="{D42A27DB-BD31-4B8C-83A1-F6EECF244321}">
                    <p14:modId xmlns:p14="http://schemas.microsoft.com/office/powerpoint/2010/main" val="417509903"/>
                  </p:ext>
                </p:extLst>
              </p:nvPr>
            </p:nvGraphicFramePr>
            <p:xfrm>
              <a:off x="10386535" y="1692337"/>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l="-1923" t="-4167" r="-113462" b="-204167"/>
                          </a:stretch>
                        </a:blipFill>
                      </a:tcPr>
                    </a:tc>
                    <a:tc>
                      <a:txBody>
                        <a:bodyPr/>
                        <a:lstStyle/>
                        <a:p>
                          <a:endParaRPr lang="en-US"/>
                        </a:p>
                      </a:txBody>
                      <a:tcPr marL="91345" marR="91345" marT="45672" marB="45672">
                        <a:blipFill>
                          <a:blip r:embed="rId9"/>
                          <a:stretch>
                            <a:fillRect l="-89831"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l="-1923" t="-100000" r="-113462" b="-96000"/>
                          </a:stretch>
                        </a:blipFill>
                      </a:tcPr>
                    </a:tc>
                    <a:tc>
                      <a:txBody>
                        <a:bodyPr/>
                        <a:lstStyle/>
                        <a:p>
                          <a:endParaRPr lang="en-US"/>
                        </a:p>
                      </a:txBody>
                      <a:tcPr marL="91345" marR="91345" marT="45672" marB="45672">
                        <a:blipFill>
                          <a:blip r:embed="rId9"/>
                          <a:stretch>
                            <a:fillRect l="-89831"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l="-1923" t="-208333" r="-113462"/>
                          </a:stretch>
                        </a:blipFill>
                      </a:tcPr>
                    </a:tc>
                    <a:tc>
                      <a:txBody>
                        <a:bodyPr/>
                        <a:lstStyle/>
                        <a:p>
                          <a:endParaRPr lang="en-US"/>
                        </a:p>
                      </a:txBody>
                      <a:tcPr marL="91345" marR="91345" marT="45672" marB="45672">
                        <a:blipFill>
                          <a:blip r:embed="rId9"/>
                          <a:stretch>
                            <a:fillRect l="-89831"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FFCBCECD-9BE7-AB4A-B582-A3D9AEB7E0F1}"/>
                  </a:ext>
                </a:extLst>
              </p:cNvPr>
              <p:cNvGraphicFramePr>
                <a:graphicFrameLocks noGrp="1"/>
              </p:cNvGraphicFramePr>
              <p:nvPr>
                <p:extLst>
                  <p:ext uri="{D42A27DB-BD31-4B8C-83A1-F6EECF244321}">
                    <p14:modId xmlns:p14="http://schemas.microsoft.com/office/powerpoint/2010/main" val="924376438"/>
                  </p:ext>
                </p:extLst>
              </p:nvPr>
            </p:nvGraphicFramePr>
            <p:xfrm>
              <a:off x="8532881" y="3485188"/>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18" name="Table 17">
                <a:extLst>
                  <a:ext uri="{FF2B5EF4-FFF2-40B4-BE49-F238E27FC236}">
                    <a16:creationId xmlns:a16="http://schemas.microsoft.com/office/drawing/2014/main" id="{FFCBCECD-9BE7-AB4A-B582-A3D9AEB7E0F1}"/>
                  </a:ext>
                </a:extLst>
              </p:cNvPr>
              <p:cNvGraphicFramePr>
                <a:graphicFrameLocks noGrp="1"/>
              </p:cNvGraphicFramePr>
              <p:nvPr>
                <p:extLst>
                  <p:ext uri="{D42A27DB-BD31-4B8C-83A1-F6EECF244321}">
                    <p14:modId xmlns:p14="http://schemas.microsoft.com/office/powerpoint/2010/main" val="924376438"/>
                  </p:ext>
                </p:extLst>
              </p:nvPr>
            </p:nvGraphicFramePr>
            <p:xfrm>
              <a:off x="8532881" y="3485188"/>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0F6D9DA-A874-2740-8035-4A8B412A70FD}"/>
                  </a:ext>
                </a:extLst>
              </p:cNvPr>
              <p:cNvSpPr txBox="1"/>
              <p:nvPr/>
            </p:nvSpPr>
            <p:spPr>
              <a:xfrm>
                <a:off x="9122608" y="1830133"/>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399" i="1">
                          <a:solidFill>
                            <a:schemeClr val="bg1"/>
                          </a:solidFill>
                          <a:latin typeface="Cambria Math" panose="02040503050406030204" pitchFamily="18" charset="0"/>
                        </a:rPr>
                        <m:t>𝑃</m:t>
                      </m:r>
                      <m:d>
                        <m:dPr>
                          <m:ctrlPr>
                            <a:rPr lang="de-DE" sz="1399" i="1">
                              <a:solidFill>
                                <a:schemeClr val="bg1"/>
                              </a:solidFill>
                              <a:latin typeface="Cambria Math" panose="02040503050406030204" pitchFamily="18" charset="0"/>
                            </a:rPr>
                          </m:ctrlPr>
                        </m:dPr>
                        <m:e>
                          <m:r>
                            <a:rPr lang="de-DE" sz="1399" i="1">
                              <a:solidFill>
                                <a:schemeClr val="bg1"/>
                              </a:solidFill>
                              <a:latin typeface="Cambria Math" panose="02040503050406030204" pitchFamily="18" charset="0"/>
                            </a:rPr>
                            <m:t>𝑐</m:t>
                          </m:r>
                        </m:e>
                      </m:d>
                      <m:r>
                        <a:rPr lang="de-DE" sz="1399" i="1">
                          <a:solidFill>
                            <a:schemeClr val="bg1"/>
                          </a:solidFill>
                          <a:latin typeface="Cambria Math" panose="02040503050406030204" pitchFamily="18" charset="0"/>
                        </a:rPr>
                        <m:t>=0.5</m:t>
                      </m:r>
                    </m:oMath>
                  </m:oMathPara>
                </a14:m>
                <a:endParaRPr lang="en-GB" sz="1399" dirty="0">
                  <a:solidFill>
                    <a:schemeClr val="bg1"/>
                  </a:solidFill>
                </a:endParaRPr>
              </a:p>
            </p:txBody>
          </p:sp>
        </mc:Choice>
        <mc:Fallback xmlns="">
          <p:sp>
            <p:nvSpPr>
              <p:cNvPr id="19" name="TextBox 18">
                <a:extLst>
                  <a:ext uri="{FF2B5EF4-FFF2-40B4-BE49-F238E27FC236}">
                    <a16:creationId xmlns:a16="http://schemas.microsoft.com/office/drawing/2014/main" id="{50F6D9DA-A874-2740-8035-4A8B412A70FD}"/>
                  </a:ext>
                </a:extLst>
              </p:cNvPr>
              <p:cNvSpPr txBox="1">
                <a:spLocks noRot="1" noChangeAspect="1" noMove="1" noResize="1" noEditPoints="1" noAdjustHandles="1" noChangeArrowheads="1" noChangeShapeType="1" noTextEdit="1"/>
              </p:cNvSpPr>
              <p:nvPr/>
            </p:nvSpPr>
            <p:spPr>
              <a:xfrm>
                <a:off x="9122608" y="1830133"/>
                <a:ext cx="1072959" cy="307457"/>
              </a:xfrm>
              <a:prstGeom prst="rect">
                <a:avLst/>
              </a:prstGeom>
              <a:blipFill>
                <a:blip r:embed="rId1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58495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64DA-99E5-FE4A-BDFF-4B4306DEDA18}"/>
              </a:ext>
            </a:extLst>
          </p:cNvPr>
          <p:cNvSpPr>
            <a:spLocks noGrp="1"/>
          </p:cNvSpPr>
          <p:nvPr>
            <p:ph type="title"/>
          </p:nvPr>
        </p:nvSpPr>
        <p:spPr/>
        <p:txBody>
          <a:bodyPr/>
          <a:lstStyle/>
          <a:p>
            <a:r>
              <a:rPr lang="en-GB" dirty="0"/>
              <a:t>Direct Sampling: Forward &amp; Rejection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5813F2-FC6E-1548-BC45-19D7D04E9293}"/>
                  </a:ext>
                </a:extLst>
              </p:cNvPr>
              <p:cNvSpPr>
                <a:spLocks noGrp="1"/>
              </p:cNvSpPr>
              <p:nvPr>
                <p:ph idx="1"/>
              </p:nvPr>
            </p:nvSpPr>
            <p:spPr>
              <a:xfrm>
                <a:off x="359627" y="1666902"/>
                <a:ext cx="8478680" cy="4236435"/>
              </a:xfrm>
            </p:spPr>
            <p:txBody>
              <a:bodyPr/>
              <a:lstStyle/>
              <a:p>
                <a:r>
                  <a:rPr lang="en-GB" dirty="0"/>
                  <a:t>Given a full joint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𝑃</m:t>
                        </m:r>
                      </m:e>
                      <m:sub>
                        <m:r>
                          <a:rPr lang="en-GB" b="1" i="1" smtClean="0">
                            <a:latin typeface="Cambria Math" panose="02040503050406030204" pitchFamily="18" charset="0"/>
                          </a:rPr>
                          <m:t>𝑹</m:t>
                        </m:r>
                      </m:sub>
                    </m:sSub>
                  </m:oMath>
                </a14:m>
                <a:r>
                  <a:rPr lang="en-GB" dirty="0"/>
                  <a:t> over random variables </a:t>
                </a:r>
                <a14:m>
                  <m:oMath xmlns:m="http://schemas.openxmlformats.org/officeDocument/2006/math">
                    <m:r>
                      <a:rPr lang="en-GB" b="1" i="1" smtClean="0">
                        <a:latin typeface="Cambria Math" panose="02040503050406030204" pitchFamily="18" charset="0"/>
                      </a:rPr>
                      <m:t>𝑹</m:t>
                    </m:r>
                  </m:oMath>
                </a14:m>
                <a:r>
                  <a:rPr lang="en-GB" dirty="0"/>
                  <a:t>, </a:t>
                </a:r>
                <a:br>
                  <a:rPr lang="en-GB" dirty="0"/>
                </a:br>
                <a:r>
                  <a:rPr lang="en-GB" dirty="0">
                    <a:solidFill>
                      <a:schemeClr val="accent1"/>
                    </a:solidFill>
                  </a:rPr>
                  <a:t>evidence </a:t>
                </a:r>
                <a14:m>
                  <m:oMath xmlns:m="http://schemas.openxmlformats.org/officeDocument/2006/math">
                    <m:r>
                      <a:rPr lang="en-GB" b="1" i="1" smtClean="0">
                        <a:solidFill>
                          <a:schemeClr val="accent1"/>
                        </a:solidFill>
                        <a:latin typeface="Cambria Math" panose="02040503050406030204" pitchFamily="18" charset="0"/>
                      </a:rPr>
                      <m:t>𝒆</m:t>
                    </m:r>
                  </m:oMath>
                </a14:m>
                <a:r>
                  <a:rPr lang="en-GB" dirty="0"/>
                  <a:t>, possibly empty, and query terms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𝑹</m:t>
                    </m:r>
                  </m:oMath>
                </a14:m>
                <a:endParaRPr lang="en-GB" dirty="0"/>
              </a:p>
              <a:p>
                <a:pPr lvl="1"/>
                <a:r>
                  <a:rPr lang="en-GB" dirty="0"/>
                  <a:t>Find approximate answer to query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1" i="1" smtClean="0">
                                <a:latin typeface="Cambria Math" panose="02040503050406030204" pitchFamily="18" charset="0"/>
                              </a:rPr>
                              <m:t>𝑹</m:t>
                            </m:r>
                          </m:e>
                          <m:sup>
                            <m:r>
                              <a:rPr lang="de-DE" b="0" i="1" smtClean="0">
                                <a:latin typeface="Cambria Math" panose="02040503050406030204" pitchFamily="18" charset="0"/>
                              </a:rPr>
                              <m:t>′</m:t>
                            </m:r>
                          </m:sup>
                        </m:sSup>
                      </m:e>
                      <m:e>
                        <m:r>
                          <a:rPr lang="de-DE" b="1" i="1" smtClean="0">
                            <a:solidFill>
                              <a:schemeClr val="accent1"/>
                            </a:solidFill>
                            <a:latin typeface="Cambria Math" panose="02040503050406030204" pitchFamily="18" charset="0"/>
                          </a:rPr>
                          <m:t>𝒆</m:t>
                        </m:r>
                      </m:e>
                    </m:d>
                  </m:oMath>
                </a14:m>
                <a:r>
                  <a:rPr lang="en-GB" dirty="0"/>
                  <a:t> using sampling</a:t>
                </a:r>
              </a:p>
              <a:p>
                <a:r>
                  <a:rPr lang="en-GB" dirty="0"/>
                  <a:t>Procedure</a:t>
                </a:r>
              </a:p>
              <a:p>
                <a:pPr marL="715246" lvl="1" indent="-456743">
                  <a:buFont typeface="+mj-lt"/>
                  <a:buAutoNum type="arabicPeriod"/>
                </a:pPr>
                <a:r>
                  <a:rPr lang="en-GB" dirty="0"/>
                  <a:t>Generate a set of samples over </a:t>
                </a:r>
                <a14:m>
                  <m:oMath xmlns:m="http://schemas.openxmlformats.org/officeDocument/2006/math">
                    <m:r>
                      <a:rPr lang="en-GB" b="1" i="1" smtClean="0">
                        <a:latin typeface="Cambria Math" panose="02040503050406030204" pitchFamily="18" charset="0"/>
                        <a:ea typeface="Cambria Math" panose="02040503050406030204" pitchFamily="18" charset="0"/>
                      </a:rPr>
                      <m:t>𝑹</m:t>
                    </m:r>
                  </m:oMath>
                </a14:m>
                <a:endParaRPr lang="en-GB" dirty="0"/>
              </a:p>
              <a:p>
                <a:pPr lvl="3"/>
                <a:r>
                  <a:rPr lang="en-GB" dirty="0"/>
                  <a:t>Independent of </a:t>
                </a:r>
                <a14:m>
                  <m:oMath xmlns:m="http://schemas.openxmlformats.org/officeDocument/2006/math">
                    <m:r>
                      <a:rPr lang="en-GB" b="1" i="1">
                        <a:solidFill>
                          <a:schemeClr val="accent1"/>
                        </a:solidFill>
                        <a:latin typeface="Cambria Math" panose="02040503050406030204" pitchFamily="18" charset="0"/>
                      </a:rPr>
                      <m:t>𝒆</m:t>
                    </m:r>
                  </m:oMath>
                </a14:m>
                <a:endParaRPr lang="en-GB" dirty="0"/>
              </a:p>
              <a:p>
                <a:pPr lvl="2"/>
                <a:r>
                  <a:rPr lang="en-GB" dirty="0"/>
                  <a:t>If only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b="1" i="1">
                            <a:latin typeface="Cambria Math" panose="02040503050406030204" pitchFamily="18" charset="0"/>
                          </a:rPr>
                          <m:t>𝑹</m:t>
                        </m:r>
                      </m:sub>
                    </m:sSub>
                  </m:oMath>
                </a14:m>
                <a:r>
                  <a:rPr lang="en-GB" dirty="0"/>
                  <a:t> given: Partition </a:t>
                </a:r>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rPr>
                          <m:t>0,1</m:t>
                        </m:r>
                      </m:e>
                    </m:d>
                  </m:oMath>
                </a14:m>
                <a:r>
                  <a:rPr lang="en-GB" dirty="0"/>
                  <a:t> based on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b="1" i="1">
                            <a:latin typeface="Cambria Math" panose="02040503050406030204" pitchFamily="18" charset="0"/>
                          </a:rPr>
                          <m:t>𝑹</m:t>
                        </m:r>
                      </m:sub>
                    </m:sSub>
                  </m:oMath>
                </a14:m>
                <a:r>
                  <a:rPr lang="en-GB" dirty="0"/>
                  <a:t>, generate samples</a:t>
                </a:r>
              </a:p>
              <a:p>
                <a:pPr lvl="2"/>
                <a:r>
                  <a:rPr lang="en-GB" dirty="0"/>
                  <a:t>If factorised model given: Use factorisation during sampling</a:t>
                </a:r>
              </a:p>
              <a:p>
                <a:pPr marL="715246" lvl="1" indent="-456743">
                  <a:buFont typeface="+mj-lt"/>
                  <a:buAutoNum type="arabicPeriod"/>
                </a:pPr>
                <a:r>
                  <a:rPr lang="en-GB" dirty="0"/>
                  <a:t>Given the set of samples, estimate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r>
                          <a:rPr lang="en-GB" i="1" smtClean="0">
                            <a:latin typeface="Cambria Math" panose="02040503050406030204" pitchFamily="18" charset="0"/>
                          </a:rPr>
                          <m:t>|</m:t>
                        </m:r>
                        <m:r>
                          <a:rPr lang="en-GB" b="1" i="1" smtClean="0">
                            <a:solidFill>
                              <a:schemeClr val="accent1"/>
                            </a:solidFill>
                            <a:latin typeface="Cambria Math" panose="02040503050406030204" pitchFamily="18" charset="0"/>
                          </a:rPr>
                          <m:t>𝒆</m:t>
                        </m:r>
                      </m:e>
                    </m:d>
                  </m:oMath>
                </a14:m>
                <a:endParaRPr lang="en-GB" dirty="0"/>
              </a:p>
              <a:p>
                <a:pPr lvl="2"/>
                <a:r>
                  <a:rPr lang="en-GB" dirty="0"/>
                  <a:t>Count how often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en-GB" b="1" i="1" smtClean="0">
                            <a:latin typeface="Cambria Math" panose="02040503050406030204" pitchFamily="18" charset="0"/>
                          </a:rPr>
                          <m:t>𝒓</m:t>
                        </m:r>
                      </m:e>
                      <m:sup>
                        <m:r>
                          <a:rPr lang="en-GB" b="0" i="1" smtClean="0">
                            <a:latin typeface="Cambria Math" panose="02040503050406030204" pitchFamily="18" charset="0"/>
                          </a:rPr>
                          <m:t>′</m:t>
                        </m:r>
                      </m:sup>
                    </m:sSup>
                  </m:oMath>
                </a14:m>
                <a:r>
                  <a:rPr lang="en-GB" dirty="0"/>
                  <a:t> occurs for each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𝒓</m:t>
                        </m:r>
                      </m:e>
                      <m:sup>
                        <m:r>
                          <a:rPr lang="en-GB" b="0" i="1" smtClean="0">
                            <a:latin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𝑹</m:t>
                            </m:r>
                          </m:e>
                          <m:sup>
                            <m:r>
                              <a:rPr lang="en-GB" b="0" i="1" smtClean="0">
                                <a:latin typeface="Cambria Math" panose="02040503050406030204" pitchFamily="18" charset="0"/>
                                <a:ea typeface="Cambria Math" panose="02040503050406030204" pitchFamily="18" charset="0"/>
                              </a:rPr>
                              <m:t>′</m:t>
                            </m:r>
                          </m:sup>
                        </m:sSup>
                      </m:e>
                    </m:d>
                  </m:oMath>
                </a14:m>
                <a:r>
                  <a:rPr lang="en-GB" dirty="0"/>
                  <a:t> in the set that are consistent with </a:t>
                </a:r>
                <a14:m>
                  <m:oMath xmlns:m="http://schemas.openxmlformats.org/officeDocument/2006/math">
                    <m:r>
                      <a:rPr lang="en-GB" b="1" i="1" smtClean="0">
                        <a:latin typeface="Cambria Math" panose="02040503050406030204" pitchFamily="18" charset="0"/>
                      </a:rPr>
                      <m:t>𝒆</m:t>
                    </m:r>
                  </m:oMath>
                </a14:m>
                <a:endParaRPr lang="en-GB" dirty="0"/>
              </a:p>
              <a:p>
                <a:pPr lvl="3"/>
                <a:r>
                  <a:rPr lang="en-GB" i="1" dirty="0"/>
                  <a:t>Reject</a:t>
                </a:r>
                <a:r>
                  <a:rPr lang="en-GB" dirty="0"/>
                  <a:t> (drop) those samples </a:t>
                </a:r>
                <a:br>
                  <a:rPr lang="en-GB" dirty="0"/>
                </a:br>
                <a:r>
                  <a:rPr lang="en-GB" dirty="0"/>
                  <a:t>that do not agree with </a:t>
                </a:r>
                <a14:m>
                  <m:oMath xmlns:m="http://schemas.openxmlformats.org/officeDocument/2006/math">
                    <m:r>
                      <a:rPr lang="en-GB" b="1" i="1" smtClean="0">
                        <a:latin typeface="Cambria Math" panose="02040503050406030204" pitchFamily="18" charset="0"/>
                      </a:rPr>
                      <m:t>𝒆</m:t>
                    </m:r>
                  </m:oMath>
                </a14:m>
                <a:endParaRPr lang="en-GB" dirty="0"/>
              </a:p>
              <a:p>
                <a:endParaRPr lang="en-GB" b="1" dirty="0"/>
              </a:p>
              <a:p>
                <a:endParaRPr lang="en-GB" b="1" dirty="0"/>
              </a:p>
            </p:txBody>
          </p:sp>
        </mc:Choice>
        <mc:Fallback xmlns="">
          <p:sp>
            <p:nvSpPr>
              <p:cNvPr id="3" name="Content Placeholder 2">
                <a:extLst>
                  <a:ext uri="{FF2B5EF4-FFF2-40B4-BE49-F238E27FC236}">
                    <a16:creationId xmlns:a16="http://schemas.microsoft.com/office/drawing/2014/main" id="{FF5813F2-FC6E-1548-BC45-19D7D04E9293}"/>
                  </a:ext>
                </a:extLst>
              </p:cNvPr>
              <p:cNvSpPr>
                <a:spLocks noGrp="1" noRot="1" noChangeAspect="1" noMove="1" noResize="1" noEditPoints="1" noAdjustHandles="1" noChangeArrowheads="1" noChangeShapeType="1" noTextEdit="1"/>
              </p:cNvSpPr>
              <p:nvPr>
                <p:ph idx="1"/>
              </p:nvPr>
            </p:nvSpPr>
            <p:spPr>
              <a:xfrm>
                <a:off x="359627" y="1666902"/>
                <a:ext cx="8478680" cy="4236435"/>
              </a:xfrm>
              <a:blipFill>
                <a:blip r:embed="rId3"/>
                <a:stretch>
                  <a:fillRect l="-1943" t="-2687" r="-448" b="-4776"/>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FCDDF2D5-4633-5649-AB49-A1D8CCE6B591}"/>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B5B71A78-DC66-EC42-81ED-301D98AD5ACD}"/>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B6F4423F-8CC9-6E4A-9AF1-7F1CAC307E96}"/>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14</a:t>
            </a:fld>
            <a:r>
              <a:rPr lang="en-GB"/>
              <a:t> </a:t>
            </a:r>
            <a:endParaRPr lang="en-GB" sz="1399"/>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8BDE476-2E86-0B48-9E1A-C74C351FFDBC}"/>
                  </a:ext>
                </a:extLst>
              </p:cNvPr>
              <p:cNvSpPr/>
              <p:nvPr/>
            </p:nvSpPr>
            <p:spPr>
              <a:xfrm>
                <a:off x="5504446" y="5257647"/>
                <a:ext cx="3333861" cy="64569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sz="1798" dirty="0"/>
                  <a:t>If </a:t>
                </a:r>
                <a14:m>
                  <m:oMath xmlns:m="http://schemas.openxmlformats.org/officeDocument/2006/math">
                    <m:r>
                      <a:rPr lang="de-DE" sz="1798" i="1">
                        <a:latin typeface="Cambria Math" panose="02040503050406030204" pitchFamily="18" charset="0"/>
                      </a:rPr>
                      <m:t>𝑒</m:t>
                    </m:r>
                    <m:r>
                      <a:rPr lang="de-DE" sz="1798" b="0" i="1" smtClean="0">
                        <a:latin typeface="Cambria Math" panose="02040503050406030204" pitchFamily="18" charset="0"/>
                        <a:ea typeface="Cambria Math" panose="02040503050406030204" pitchFamily="18" charset="0"/>
                      </a:rPr>
                      <m:t>=</m:t>
                    </m:r>
                    <m:r>
                      <a:rPr lang="de-DE" sz="1798" i="1">
                        <a:latin typeface="Cambria Math" panose="02040503050406030204" pitchFamily="18" charset="0"/>
                        <a:ea typeface="Cambria Math" panose="02040503050406030204" pitchFamily="18" charset="0"/>
                      </a:rPr>
                      <m:t>∅</m:t>
                    </m:r>
                  </m:oMath>
                </a14:m>
                <a:r>
                  <a:rPr lang="en-GB" sz="1798" dirty="0"/>
                  <a:t>, called </a:t>
                </a:r>
                <a:r>
                  <a:rPr lang="en-GB" sz="1798" i="1" dirty="0">
                    <a:solidFill>
                      <a:schemeClr val="accent3">
                        <a:lumMod val="40000"/>
                        <a:lumOff val="60000"/>
                      </a:schemeClr>
                    </a:solidFill>
                  </a:rPr>
                  <a:t>forward sampling</a:t>
                </a:r>
                <a:endParaRPr lang="en-GB" sz="1798" dirty="0"/>
              </a:p>
              <a:p>
                <a:pPr algn="ctr"/>
                <a:r>
                  <a:rPr lang="en-GB" sz="1798" dirty="0"/>
                  <a:t>If </a:t>
                </a:r>
                <a14:m>
                  <m:oMath xmlns:m="http://schemas.openxmlformats.org/officeDocument/2006/math">
                    <m:r>
                      <a:rPr lang="de-DE" sz="1798" b="0" i="1" smtClean="0">
                        <a:latin typeface="Cambria Math" panose="02040503050406030204" pitchFamily="18" charset="0"/>
                      </a:rPr>
                      <m:t>𝑒</m:t>
                    </m:r>
                    <m:r>
                      <a:rPr lang="de-DE" sz="1798" b="0" i="1" smtClean="0">
                        <a:latin typeface="Cambria Math" panose="02040503050406030204" pitchFamily="18" charset="0"/>
                        <a:ea typeface="Cambria Math" panose="02040503050406030204" pitchFamily="18" charset="0"/>
                      </a:rPr>
                      <m:t>≠∅</m:t>
                    </m:r>
                  </m:oMath>
                </a14:m>
                <a:r>
                  <a:rPr lang="en-GB" sz="1798" dirty="0"/>
                  <a:t>, called </a:t>
                </a:r>
                <a:r>
                  <a:rPr lang="en-GB" sz="1798" i="1" dirty="0">
                    <a:solidFill>
                      <a:schemeClr val="accent3">
                        <a:lumMod val="40000"/>
                        <a:lumOff val="60000"/>
                      </a:schemeClr>
                    </a:solidFill>
                  </a:rPr>
                  <a:t>rejection sampling</a:t>
                </a:r>
              </a:p>
            </p:txBody>
          </p:sp>
        </mc:Choice>
        <mc:Fallback xmlns="">
          <p:sp>
            <p:nvSpPr>
              <p:cNvPr id="7" name="Rectangle 6">
                <a:extLst>
                  <a:ext uri="{FF2B5EF4-FFF2-40B4-BE49-F238E27FC236}">
                    <a16:creationId xmlns:a16="http://schemas.microsoft.com/office/drawing/2014/main" id="{F8BDE476-2E86-0B48-9E1A-C74C351FFDBC}"/>
                  </a:ext>
                </a:extLst>
              </p:cNvPr>
              <p:cNvSpPr>
                <a:spLocks noRot="1" noChangeAspect="1" noMove="1" noResize="1" noEditPoints="1" noAdjustHandles="1" noChangeArrowheads="1" noChangeShapeType="1" noTextEdit="1"/>
              </p:cNvSpPr>
              <p:nvPr/>
            </p:nvSpPr>
            <p:spPr>
              <a:xfrm>
                <a:off x="5504446" y="5257647"/>
                <a:ext cx="3333861" cy="64569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2107E4A3-356F-6A49-B770-7810F21E1373}"/>
                  </a:ext>
                </a:extLst>
              </p:cNvPr>
              <p:cNvGraphicFramePr>
                <a:graphicFrameLocks noGrp="1"/>
              </p:cNvGraphicFramePr>
              <p:nvPr>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379">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672" marR="45672" marT="45672" marB="45672"/>
                    </a:tc>
                    <a:extLst>
                      <a:ext uri="{0D108BD9-81ED-4DB2-BD59-A6C34878D82A}">
                        <a16:rowId xmlns:a16="http://schemas.microsoft.com/office/drawing/2014/main" val="10000"/>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6"/>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7"/>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1" name="Table 10">
                <a:extLst>
                  <a:ext uri="{FF2B5EF4-FFF2-40B4-BE49-F238E27FC236}">
                    <a16:creationId xmlns:a16="http://schemas.microsoft.com/office/drawing/2014/main" id="{2107E4A3-356F-6A49-B770-7810F21E1373}"/>
                  </a:ext>
                </a:extLst>
              </p:cNvPr>
              <p:cNvGraphicFramePr>
                <a:graphicFrameLocks noGrp="1"/>
              </p:cNvGraphicFramePr>
              <p:nvPr>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664">
                    <a:tc>
                      <a:txBody>
                        <a:bodyPr/>
                        <a:lstStyle/>
                        <a:p>
                          <a:endParaRPr lang="en-US"/>
                        </a:p>
                      </a:txBody>
                      <a:tcPr marL="45672" marR="45672" marT="45672" marB="45672">
                        <a:blipFill>
                          <a:blip r:embed="rId5"/>
                          <a:stretch>
                            <a:fillRect l="-1852" t="-3448" r="-305556" b="-800000"/>
                          </a:stretch>
                        </a:blipFill>
                      </a:tcPr>
                    </a:tc>
                    <a:tc>
                      <a:txBody>
                        <a:bodyPr/>
                        <a:lstStyle/>
                        <a:p>
                          <a:endParaRPr lang="en-US"/>
                        </a:p>
                      </a:txBody>
                      <a:tcPr marL="45672" marR="45672" marT="45672" marB="45672">
                        <a:blipFill>
                          <a:blip r:embed="rId5"/>
                          <a:stretch>
                            <a:fillRect l="-83333" t="-3448" r="-150000" b="-800000"/>
                          </a:stretch>
                        </a:blipFill>
                      </a:tcPr>
                    </a:tc>
                    <a:tc>
                      <a:txBody>
                        <a:bodyPr/>
                        <a:lstStyle/>
                        <a:p>
                          <a:endParaRPr lang="en-US"/>
                        </a:p>
                      </a:txBody>
                      <a:tcPr marL="45672" marR="45672" marT="45672" marB="45672">
                        <a:blipFill>
                          <a:blip r:embed="rId5"/>
                          <a:stretch>
                            <a:fillRect l="-224074" t="-3448" r="-83333" b="-800000"/>
                          </a:stretch>
                        </a:blipFill>
                      </a:tcPr>
                    </a:tc>
                    <a:tc>
                      <a:txBody>
                        <a:bodyPr/>
                        <a:lstStyle/>
                        <a:p>
                          <a:endParaRPr lang="en-US"/>
                        </a:p>
                      </a:txBody>
                      <a:tcPr marL="45672" marR="45672" marT="45672" marB="45672">
                        <a:blipFill>
                          <a:blip r:embed="rId5"/>
                          <a:stretch>
                            <a:fillRect l="-388889" t="-3448" b="-800000"/>
                          </a:stretch>
                        </a:blipFill>
                      </a:tcPr>
                    </a:tc>
                    <a:extLst>
                      <a:ext uri="{0D108BD9-81ED-4DB2-BD59-A6C34878D82A}">
                        <a16:rowId xmlns:a16="http://schemas.microsoft.com/office/drawing/2014/main" val="10000"/>
                      </a:ext>
                    </a:extLst>
                  </a:tr>
                  <a:tr h="365664">
                    <a:tc>
                      <a:txBody>
                        <a:bodyPr/>
                        <a:lstStyle/>
                        <a:p>
                          <a:endParaRPr lang="en-US"/>
                        </a:p>
                      </a:txBody>
                      <a:tcPr marL="45672" marR="45672" marT="45672" marB="45672">
                        <a:blipFill>
                          <a:blip r:embed="rId5"/>
                          <a:stretch>
                            <a:fillRect l="-1852" t="-103448" r="-305556" b="-700000"/>
                          </a:stretch>
                        </a:blipFill>
                      </a:tcPr>
                    </a:tc>
                    <a:tc>
                      <a:txBody>
                        <a:bodyPr/>
                        <a:lstStyle/>
                        <a:p>
                          <a:endParaRPr lang="en-US"/>
                        </a:p>
                      </a:txBody>
                      <a:tcPr marL="45672" marR="45672" marT="45672" marB="45672">
                        <a:blipFill>
                          <a:blip r:embed="rId5"/>
                          <a:stretch>
                            <a:fillRect l="-83333" t="-103448" r="-150000" b="-700000"/>
                          </a:stretch>
                        </a:blipFill>
                      </a:tcPr>
                    </a:tc>
                    <a:tc>
                      <a:txBody>
                        <a:bodyPr/>
                        <a:lstStyle/>
                        <a:p>
                          <a:endParaRPr lang="en-US"/>
                        </a:p>
                      </a:txBody>
                      <a:tcPr marL="45672" marR="45672" marT="45672" marB="45672">
                        <a:blipFill>
                          <a:blip r:embed="rId5"/>
                          <a:stretch>
                            <a:fillRect l="-224074" t="-103448" r="-83333" b="-700000"/>
                          </a:stretch>
                        </a:blipFill>
                      </a:tcPr>
                    </a:tc>
                    <a:tc>
                      <a:txBody>
                        <a:bodyPr/>
                        <a:lstStyle/>
                        <a:p>
                          <a:endParaRPr lang="en-US"/>
                        </a:p>
                      </a:txBody>
                      <a:tcPr marL="45672" marR="45672" marT="45672" marB="45672">
                        <a:blipFill>
                          <a:blip r:embed="rId5"/>
                          <a:stretch>
                            <a:fillRect l="-388889" t="-103448" b="-700000"/>
                          </a:stretch>
                        </a:blipFill>
                      </a:tcPr>
                    </a:tc>
                    <a:extLst>
                      <a:ext uri="{0D108BD9-81ED-4DB2-BD59-A6C34878D82A}">
                        <a16:rowId xmlns:a16="http://schemas.microsoft.com/office/drawing/2014/main" val="10001"/>
                      </a:ext>
                    </a:extLst>
                  </a:tr>
                  <a:tr h="365664">
                    <a:tc>
                      <a:txBody>
                        <a:bodyPr/>
                        <a:lstStyle/>
                        <a:p>
                          <a:endParaRPr lang="en-US"/>
                        </a:p>
                      </a:txBody>
                      <a:tcPr marL="45672" marR="45672" marT="45672" marB="45672">
                        <a:blipFill>
                          <a:blip r:embed="rId5"/>
                          <a:stretch>
                            <a:fillRect l="-1852" t="-203448" r="-305556" b="-600000"/>
                          </a:stretch>
                        </a:blipFill>
                      </a:tcPr>
                    </a:tc>
                    <a:tc>
                      <a:txBody>
                        <a:bodyPr/>
                        <a:lstStyle/>
                        <a:p>
                          <a:endParaRPr lang="en-US"/>
                        </a:p>
                      </a:txBody>
                      <a:tcPr marL="45672" marR="45672" marT="45672" marB="45672">
                        <a:blipFill>
                          <a:blip r:embed="rId5"/>
                          <a:stretch>
                            <a:fillRect l="-83333" t="-203448" r="-150000" b="-600000"/>
                          </a:stretch>
                        </a:blipFill>
                      </a:tcPr>
                    </a:tc>
                    <a:tc>
                      <a:txBody>
                        <a:bodyPr/>
                        <a:lstStyle/>
                        <a:p>
                          <a:endParaRPr lang="en-US"/>
                        </a:p>
                      </a:txBody>
                      <a:tcPr marL="45672" marR="45672" marT="45672" marB="45672">
                        <a:blipFill>
                          <a:blip r:embed="rId5"/>
                          <a:stretch>
                            <a:fillRect l="-224074" t="-203448" r="-83333" b="-600000"/>
                          </a:stretch>
                        </a:blipFill>
                      </a:tcPr>
                    </a:tc>
                    <a:tc>
                      <a:txBody>
                        <a:bodyPr/>
                        <a:lstStyle/>
                        <a:p>
                          <a:endParaRPr lang="en-US"/>
                        </a:p>
                      </a:txBody>
                      <a:tcPr marL="45672" marR="45672" marT="45672" marB="45672">
                        <a:blipFill>
                          <a:blip r:embed="rId5"/>
                          <a:stretch>
                            <a:fillRect l="-388889" t="-203448" b="-600000"/>
                          </a:stretch>
                        </a:blipFill>
                      </a:tcPr>
                    </a:tc>
                    <a:extLst>
                      <a:ext uri="{0D108BD9-81ED-4DB2-BD59-A6C34878D82A}">
                        <a16:rowId xmlns:a16="http://schemas.microsoft.com/office/drawing/2014/main" val="10002"/>
                      </a:ext>
                    </a:extLst>
                  </a:tr>
                  <a:tr h="365664">
                    <a:tc>
                      <a:txBody>
                        <a:bodyPr/>
                        <a:lstStyle/>
                        <a:p>
                          <a:endParaRPr lang="en-US"/>
                        </a:p>
                      </a:txBody>
                      <a:tcPr marL="45672" marR="45672" marT="45672" marB="45672">
                        <a:blipFill>
                          <a:blip r:embed="rId5"/>
                          <a:stretch>
                            <a:fillRect l="-1852" t="-303448" r="-305556" b="-500000"/>
                          </a:stretch>
                        </a:blipFill>
                      </a:tcPr>
                    </a:tc>
                    <a:tc>
                      <a:txBody>
                        <a:bodyPr/>
                        <a:lstStyle/>
                        <a:p>
                          <a:endParaRPr lang="en-US"/>
                        </a:p>
                      </a:txBody>
                      <a:tcPr marL="45672" marR="45672" marT="45672" marB="45672">
                        <a:blipFill>
                          <a:blip r:embed="rId5"/>
                          <a:stretch>
                            <a:fillRect l="-83333" t="-303448" r="-150000" b="-500000"/>
                          </a:stretch>
                        </a:blipFill>
                      </a:tcPr>
                    </a:tc>
                    <a:tc>
                      <a:txBody>
                        <a:bodyPr/>
                        <a:lstStyle/>
                        <a:p>
                          <a:endParaRPr lang="en-US"/>
                        </a:p>
                      </a:txBody>
                      <a:tcPr marL="45672" marR="45672" marT="45672" marB="45672">
                        <a:blipFill>
                          <a:blip r:embed="rId5"/>
                          <a:stretch>
                            <a:fillRect l="-224074" t="-303448" r="-83333" b="-500000"/>
                          </a:stretch>
                        </a:blipFill>
                      </a:tcPr>
                    </a:tc>
                    <a:tc>
                      <a:txBody>
                        <a:bodyPr/>
                        <a:lstStyle/>
                        <a:p>
                          <a:endParaRPr lang="en-US"/>
                        </a:p>
                      </a:txBody>
                      <a:tcPr marL="45672" marR="45672" marT="45672" marB="45672">
                        <a:blipFill>
                          <a:blip r:embed="rId5"/>
                          <a:stretch>
                            <a:fillRect l="-388889" t="-303448" b="-500000"/>
                          </a:stretch>
                        </a:blipFill>
                      </a:tcPr>
                    </a:tc>
                    <a:extLst>
                      <a:ext uri="{0D108BD9-81ED-4DB2-BD59-A6C34878D82A}">
                        <a16:rowId xmlns:a16="http://schemas.microsoft.com/office/drawing/2014/main" val="10003"/>
                      </a:ext>
                    </a:extLst>
                  </a:tr>
                  <a:tr h="365664">
                    <a:tc>
                      <a:txBody>
                        <a:bodyPr/>
                        <a:lstStyle/>
                        <a:p>
                          <a:endParaRPr lang="en-US"/>
                        </a:p>
                      </a:txBody>
                      <a:tcPr marL="45672" marR="45672" marT="45672" marB="45672">
                        <a:blipFill>
                          <a:blip r:embed="rId5"/>
                          <a:stretch>
                            <a:fillRect l="-1852" t="-403448" r="-305556" b="-400000"/>
                          </a:stretch>
                        </a:blipFill>
                      </a:tcPr>
                    </a:tc>
                    <a:tc>
                      <a:txBody>
                        <a:bodyPr/>
                        <a:lstStyle/>
                        <a:p>
                          <a:endParaRPr lang="en-US"/>
                        </a:p>
                      </a:txBody>
                      <a:tcPr marL="45672" marR="45672" marT="45672" marB="45672">
                        <a:blipFill>
                          <a:blip r:embed="rId5"/>
                          <a:stretch>
                            <a:fillRect l="-83333" t="-403448" r="-150000" b="-400000"/>
                          </a:stretch>
                        </a:blipFill>
                      </a:tcPr>
                    </a:tc>
                    <a:tc>
                      <a:txBody>
                        <a:bodyPr/>
                        <a:lstStyle/>
                        <a:p>
                          <a:endParaRPr lang="en-US"/>
                        </a:p>
                      </a:txBody>
                      <a:tcPr marL="45672" marR="45672" marT="45672" marB="45672">
                        <a:blipFill>
                          <a:blip r:embed="rId5"/>
                          <a:stretch>
                            <a:fillRect l="-224074" t="-403448" r="-83333" b="-400000"/>
                          </a:stretch>
                        </a:blipFill>
                      </a:tcPr>
                    </a:tc>
                    <a:tc>
                      <a:txBody>
                        <a:bodyPr/>
                        <a:lstStyle/>
                        <a:p>
                          <a:endParaRPr lang="en-US"/>
                        </a:p>
                      </a:txBody>
                      <a:tcPr marL="45672" marR="45672" marT="45672" marB="45672">
                        <a:blipFill>
                          <a:blip r:embed="rId5"/>
                          <a:stretch>
                            <a:fillRect l="-388889" t="-403448" b="-400000"/>
                          </a:stretch>
                        </a:blipFill>
                      </a:tcPr>
                    </a:tc>
                    <a:extLst>
                      <a:ext uri="{0D108BD9-81ED-4DB2-BD59-A6C34878D82A}">
                        <a16:rowId xmlns:a16="http://schemas.microsoft.com/office/drawing/2014/main" val="10004"/>
                      </a:ext>
                    </a:extLst>
                  </a:tr>
                  <a:tr h="365664">
                    <a:tc>
                      <a:txBody>
                        <a:bodyPr/>
                        <a:lstStyle/>
                        <a:p>
                          <a:endParaRPr lang="en-US"/>
                        </a:p>
                      </a:txBody>
                      <a:tcPr marL="45672" marR="45672" marT="45672" marB="45672">
                        <a:blipFill>
                          <a:blip r:embed="rId5"/>
                          <a:stretch>
                            <a:fillRect l="-1852" t="-503448" r="-305556" b="-300000"/>
                          </a:stretch>
                        </a:blipFill>
                      </a:tcPr>
                    </a:tc>
                    <a:tc>
                      <a:txBody>
                        <a:bodyPr/>
                        <a:lstStyle/>
                        <a:p>
                          <a:endParaRPr lang="en-US"/>
                        </a:p>
                      </a:txBody>
                      <a:tcPr marL="45672" marR="45672" marT="45672" marB="45672">
                        <a:blipFill>
                          <a:blip r:embed="rId5"/>
                          <a:stretch>
                            <a:fillRect l="-83333" t="-503448" r="-150000" b="-300000"/>
                          </a:stretch>
                        </a:blipFill>
                      </a:tcPr>
                    </a:tc>
                    <a:tc>
                      <a:txBody>
                        <a:bodyPr/>
                        <a:lstStyle/>
                        <a:p>
                          <a:endParaRPr lang="en-US"/>
                        </a:p>
                      </a:txBody>
                      <a:tcPr marL="45672" marR="45672" marT="45672" marB="45672">
                        <a:blipFill>
                          <a:blip r:embed="rId5"/>
                          <a:stretch>
                            <a:fillRect l="-224074" t="-503448" r="-83333" b="-300000"/>
                          </a:stretch>
                        </a:blipFill>
                      </a:tcPr>
                    </a:tc>
                    <a:tc>
                      <a:txBody>
                        <a:bodyPr/>
                        <a:lstStyle/>
                        <a:p>
                          <a:endParaRPr lang="en-US"/>
                        </a:p>
                      </a:txBody>
                      <a:tcPr marL="45672" marR="45672" marT="45672" marB="45672">
                        <a:blipFill>
                          <a:blip r:embed="rId5"/>
                          <a:stretch>
                            <a:fillRect l="-388889" t="-503448" b="-300000"/>
                          </a:stretch>
                        </a:blipFill>
                      </a:tcPr>
                    </a:tc>
                    <a:extLst>
                      <a:ext uri="{0D108BD9-81ED-4DB2-BD59-A6C34878D82A}">
                        <a16:rowId xmlns:a16="http://schemas.microsoft.com/office/drawing/2014/main" val="10005"/>
                      </a:ext>
                    </a:extLst>
                  </a:tr>
                  <a:tr h="365664">
                    <a:tc>
                      <a:txBody>
                        <a:bodyPr/>
                        <a:lstStyle/>
                        <a:p>
                          <a:endParaRPr lang="en-US"/>
                        </a:p>
                      </a:txBody>
                      <a:tcPr marL="45672" marR="45672" marT="45672" marB="45672">
                        <a:blipFill>
                          <a:blip r:embed="rId5"/>
                          <a:stretch>
                            <a:fillRect l="-1852" t="-603448" r="-305556" b="-200000"/>
                          </a:stretch>
                        </a:blipFill>
                      </a:tcPr>
                    </a:tc>
                    <a:tc>
                      <a:txBody>
                        <a:bodyPr/>
                        <a:lstStyle/>
                        <a:p>
                          <a:endParaRPr lang="en-US"/>
                        </a:p>
                      </a:txBody>
                      <a:tcPr marL="45672" marR="45672" marT="45672" marB="45672">
                        <a:blipFill>
                          <a:blip r:embed="rId5"/>
                          <a:stretch>
                            <a:fillRect l="-83333" t="-603448" r="-150000" b="-200000"/>
                          </a:stretch>
                        </a:blipFill>
                      </a:tcPr>
                    </a:tc>
                    <a:tc>
                      <a:txBody>
                        <a:bodyPr/>
                        <a:lstStyle/>
                        <a:p>
                          <a:endParaRPr lang="en-US"/>
                        </a:p>
                      </a:txBody>
                      <a:tcPr marL="45672" marR="45672" marT="45672" marB="45672">
                        <a:blipFill>
                          <a:blip r:embed="rId5"/>
                          <a:stretch>
                            <a:fillRect l="-224074" t="-603448" r="-83333" b="-200000"/>
                          </a:stretch>
                        </a:blipFill>
                      </a:tcPr>
                    </a:tc>
                    <a:tc>
                      <a:txBody>
                        <a:bodyPr/>
                        <a:lstStyle/>
                        <a:p>
                          <a:endParaRPr lang="en-US"/>
                        </a:p>
                      </a:txBody>
                      <a:tcPr marL="45672" marR="45672" marT="45672" marB="45672">
                        <a:blipFill>
                          <a:blip r:embed="rId5"/>
                          <a:stretch>
                            <a:fillRect l="-388889" t="-603448" b="-200000"/>
                          </a:stretch>
                        </a:blipFill>
                      </a:tcPr>
                    </a:tc>
                    <a:extLst>
                      <a:ext uri="{0D108BD9-81ED-4DB2-BD59-A6C34878D82A}">
                        <a16:rowId xmlns:a16="http://schemas.microsoft.com/office/drawing/2014/main" val="10006"/>
                      </a:ext>
                    </a:extLst>
                  </a:tr>
                  <a:tr h="365664">
                    <a:tc>
                      <a:txBody>
                        <a:bodyPr/>
                        <a:lstStyle/>
                        <a:p>
                          <a:endParaRPr lang="en-US"/>
                        </a:p>
                      </a:txBody>
                      <a:tcPr marL="45672" marR="45672" marT="45672" marB="45672">
                        <a:blipFill>
                          <a:blip r:embed="rId5"/>
                          <a:stretch>
                            <a:fillRect l="-1852" t="-703448" r="-305556" b="-100000"/>
                          </a:stretch>
                        </a:blipFill>
                      </a:tcPr>
                    </a:tc>
                    <a:tc>
                      <a:txBody>
                        <a:bodyPr/>
                        <a:lstStyle/>
                        <a:p>
                          <a:endParaRPr lang="en-US"/>
                        </a:p>
                      </a:txBody>
                      <a:tcPr marL="45672" marR="45672" marT="45672" marB="45672">
                        <a:blipFill>
                          <a:blip r:embed="rId5"/>
                          <a:stretch>
                            <a:fillRect l="-83333" t="-703448" r="-150000" b="-100000"/>
                          </a:stretch>
                        </a:blipFill>
                      </a:tcPr>
                    </a:tc>
                    <a:tc>
                      <a:txBody>
                        <a:bodyPr/>
                        <a:lstStyle/>
                        <a:p>
                          <a:endParaRPr lang="en-US"/>
                        </a:p>
                      </a:txBody>
                      <a:tcPr marL="45672" marR="45672" marT="45672" marB="45672">
                        <a:blipFill>
                          <a:blip r:embed="rId5"/>
                          <a:stretch>
                            <a:fillRect l="-224074" t="-703448" r="-83333" b="-100000"/>
                          </a:stretch>
                        </a:blipFill>
                      </a:tcPr>
                    </a:tc>
                    <a:tc>
                      <a:txBody>
                        <a:bodyPr/>
                        <a:lstStyle/>
                        <a:p>
                          <a:endParaRPr lang="en-US"/>
                        </a:p>
                      </a:txBody>
                      <a:tcPr marL="45672" marR="45672" marT="45672" marB="45672">
                        <a:blipFill>
                          <a:blip r:embed="rId5"/>
                          <a:stretch>
                            <a:fillRect l="-388889" t="-703448" b="-100000"/>
                          </a:stretch>
                        </a:blipFill>
                      </a:tcPr>
                    </a:tc>
                    <a:extLst>
                      <a:ext uri="{0D108BD9-81ED-4DB2-BD59-A6C34878D82A}">
                        <a16:rowId xmlns:a16="http://schemas.microsoft.com/office/drawing/2014/main" val="10007"/>
                      </a:ext>
                    </a:extLst>
                  </a:tr>
                  <a:tr h="365664">
                    <a:tc>
                      <a:txBody>
                        <a:bodyPr/>
                        <a:lstStyle/>
                        <a:p>
                          <a:endParaRPr lang="en-US"/>
                        </a:p>
                      </a:txBody>
                      <a:tcPr marL="45672" marR="45672" marT="45672" marB="45672">
                        <a:blipFill>
                          <a:blip r:embed="rId5"/>
                          <a:stretch>
                            <a:fillRect l="-1852" t="-803448" r="-305556"/>
                          </a:stretch>
                        </a:blipFill>
                      </a:tcPr>
                    </a:tc>
                    <a:tc>
                      <a:txBody>
                        <a:bodyPr/>
                        <a:lstStyle/>
                        <a:p>
                          <a:endParaRPr lang="en-US"/>
                        </a:p>
                      </a:txBody>
                      <a:tcPr marL="45672" marR="45672" marT="45672" marB="45672">
                        <a:blipFill>
                          <a:blip r:embed="rId5"/>
                          <a:stretch>
                            <a:fillRect l="-83333" t="-803448" r="-150000"/>
                          </a:stretch>
                        </a:blipFill>
                      </a:tcPr>
                    </a:tc>
                    <a:tc>
                      <a:txBody>
                        <a:bodyPr/>
                        <a:lstStyle/>
                        <a:p>
                          <a:endParaRPr lang="en-US"/>
                        </a:p>
                      </a:txBody>
                      <a:tcPr marL="45672" marR="45672" marT="45672" marB="45672">
                        <a:blipFill>
                          <a:blip r:embed="rId5"/>
                          <a:stretch>
                            <a:fillRect l="-224074" t="-803448" r="-83333"/>
                          </a:stretch>
                        </a:blipFill>
                      </a:tcPr>
                    </a:tc>
                    <a:tc>
                      <a:txBody>
                        <a:bodyPr/>
                        <a:lstStyle/>
                        <a:p>
                          <a:endParaRPr lang="en-US"/>
                        </a:p>
                      </a:txBody>
                      <a:tcPr marL="45672" marR="45672" marT="45672" marB="45672">
                        <a:blipFill>
                          <a:blip r:embed="rId5"/>
                          <a:stretch>
                            <a:fillRect l="-388889" t="-803448"/>
                          </a:stretch>
                        </a:blipFill>
                      </a:tcPr>
                    </a:tc>
                    <a:extLst>
                      <a:ext uri="{0D108BD9-81ED-4DB2-BD59-A6C34878D82A}">
                        <a16:rowId xmlns:a16="http://schemas.microsoft.com/office/drawing/2014/main" val="10008"/>
                      </a:ext>
                    </a:extLst>
                  </a:tr>
                </a:tbl>
              </a:graphicData>
            </a:graphic>
          </p:graphicFrame>
        </mc:Fallback>
      </mc:AlternateContent>
      <p:grpSp>
        <p:nvGrpSpPr>
          <p:cNvPr id="47" name="Group 46">
            <a:extLst>
              <a:ext uri="{FF2B5EF4-FFF2-40B4-BE49-F238E27FC236}">
                <a16:creationId xmlns:a16="http://schemas.microsoft.com/office/drawing/2014/main" id="{8CE6E3F1-C558-984E-BAEA-EC6C1D6A501A}"/>
              </a:ext>
            </a:extLst>
          </p:cNvPr>
          <p:cNvGrpSpPr/>
          <p:nvPr/>
        </p:nvGrpSpPr>
        <p:grpSpPr>
          <a:xfrm>
            <a:off x="7845038" y="1508823"/>
            <a:ext cx="3986638" cy="1079501"/>
            <a:chOff x="4800564" y="4825289"/>
            <a:chExt cx="3990791" cy="1080625"/>
          </a:xfrm>
        </p:grpSpPr>
        <p:cxnSp>
          <p:nvCxnSpPr>
            <p:cNvPr id="48" name="Straight Connector 47">
              <a:extLst>
                <a:ext uri="{FF2B5EF4-FFF2-40B4-BE49-F238E27FC236}">
                  <a16:creationId xmlns:a16="http://schemas.microsoft.com/office/drawing/2014/main" id="{86DD144F-729F-8E4B-9968-DE7955E58B17}"/>
                </a:ext>
              </a:extLst>
            </p:cNvPr>
            <p:cNvCxnSpPr>
              <a:cxnSpLocks/>
            </p:cNvCxnSpPr>
            <p:nvPr/>
          </p:nvCxnSpPr>
          <p:spPr>
            <a:xfrm>
              <a:off x="4976017" y="5494977"/>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399671A-AAFC-8749-8BD8-6DC80AF1F2D2}"/>
                </a:ext>
              </a:extLst>
            </p:cNvPr>
            <p:cNvCxnSpPr/>
            <p:nvPr/>
          </p:nvCxnSpPr>
          <p:spPr>
            <a:xfrm>
              <a:off x="4983467"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87AC370-20FF-2B49-8909-418162983579}"/>
                </a:ext>
              </a:extLst>
            </p:cNvPr>
            <p:cNvCxnSpPr/>
            <p:nvPr/>
          </p:nvCxnSpPr>
          <p:spPr>
            <a:xfrm>
              <a:off x="78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EB483F2-61FC-3640-BE5C-2B199BF10CC7}"/>
                    </a:ext>
                  </a:extLst>
                </p:cNvPr>
                <p:cNvSpPr txBox="1"/>
                <p:nvPr/>
              </p:nvSpPr>
              <p:spPr>
                <a:xfrm>
                  <a:off x="4800564" y="553658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0</m:t>
                        </m:r>
                      </m:oMath>
                    </m:oMathPara>
                  </a14:m>
                  <a:endParaRPr lang="en-GB" sz="1798"/>
                </a:p>
              </p:txBody>
            </p:sp>
          </mc:Choice>
          <mc:Fallback xmlns="">
            <p:sp>
              <p:nvSpPr>
                <p:cNvPr id="51" name="TextBox 50">
                  <a:extLst>
                    <a:ext uri="{FF2B5EF4-FFF2-40B4-BE49-F238E27FC236}">
                      <a16:creationId xmlns:a16="http://schemas.microsoft.com/office/drawing/2014/main" id="{7EB483F2-61FC-3640-BE5C-2B199BF10CC7}"/>
                    </a:ext>
                  </a:extLst>
                </p:cNvPr>
                <p:cNvSpPr txBox="1">
                  <a:spLocks noRot="1" noChangeAspect="1" noMove="1" noResize="1" noEditPoints="1" noAdjustHandles="1" noChangeArrowheads="1" noChangeShapeType="1" noTextEdit="1"/>
                </p:cNvSpPr>
                <p:nvPr/>
              </p:nvSpPr>
              <p:spPr>
                <a:xfrm>
                  <a:off x="4800564" y="5536582"/>
                  <a:ext cx="365806"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062C867-5976-5448-A32C-B4B9B70E78B1}"/>
                    </a:ext>
                  </a:extLst>
                </p:cNvPr>
                <p:cNvSpPr txBox="1"/>
                <p:nvPr/>
              </p:nvSpPr>
              <p:spPr>
                <a:xfrm>
                  <a:off x="8419418" y="553658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1</m:t>
                        </m:r>
                      </m:oMath>
                    </m:oMathPara>
                  </a14:m>
                  <a:endParaRPr lang="en-GB" sz="1798"/>
                </a:p>
              </p:txBody>
            </p:sp>
          </mc:Choice>
          <mc:Fallback xmlns="">
            <p:sp>
              <p:nvSpPr>
                <p:cNvPr id="52" name="TextBox 51">
                  <a:extLst>
                    <a:ext uri="{FF2B5EF4-FFF2-40B4-BE49-F238E27FC236}">
                      <a16:creationId xmlns:a16="http://schemas.microsoft.com/office/drawing/2014/main" id="{0062C867-5976-5448-A32C-B4B9B70E78B1}"/>
                    </a:ext>
                  </a:extLst>
                </p:cNvPr>
                <p:cNvSpPr txBox="1">
                  <a:spLocks noRot="1" noChangeAspect="1" noMove="1" noResize="1" noEditPoints="1" noAdjustHandles="1" noChangeArrowheads="1" noChangeShapeType="1" noTextEdit="1"/>
                </p:cNvSpPr>
                <p:nvPr/>
              </p:nvSpPr>
              <p:spPr>
                <a:xfrm>
                  <a:off x="8419418" y="5536582"/>
                  <a:ext cx="365806" cy="369332"/>
                </a:xfrm>
                <a:prstGeom prst="rect">
                  <a:avLst/>
                </a:prstGeom>
                <a:blipFill>
                  <a:blip r:embed="rId7"/>
                  <a:stretch>
                    <a:fillRect/>
                  </a:stretch>
                </a:blipFill>
              </p:spPr>
              <p:txBody>
                <a:bodyPr/>
                <a:lstStyle/>
                <a:p>
                  <a:r>
                    <a:rPr lang="en-GB">
                      <a:noFill/>
                    </a:rPr>
                    <a:t> </a:t>
                  </a:r>
                </a:p>
              </p:txBody>
            </p:sp>
          </mc:Fallback>
        </mc:AlternateContent>
        <p:cxnSp>
          <p:nvCxnSpPr>
            <p:cNvPr id="53" name="Straight Connector 52">
              <a:extLst>
                <a:ext uri="{FF2B5EF4-FFF2-40B4-BE49-F238E27FC236}">
                  <a16:creationId xmlns:a16="http://schemas.microsoft.com/office/drawing/2014/main" id="{C739B94E-9648-9F49-A0B9-D16966F536D1}"/>
                </a:ext>
              </a:extLst>
            </p:cNvPr>
            <p:cNvCxnSpPr/>
            <p:nvPr/>
          </p:nvCxnSpPr>
          <p:spPr>
            <a:xfrm>
              <a:off x="53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344AD77-F101-8D43-BEAD-52404386C883}"/>
                </a:ext>
              </a:extLst>
            </p:cNvPr>
            <p:cNvCxnSpPr/>
            <p:nvPr/>
          </p:nvCxnSpPr>
          <p:spPr>
            <a:xfrm>
              <a:off x="57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081FA03-2F1F-4A4B-8491-D8360BBC0417}"/>
                </a:ext>
              </a:extLst>
            </p:cNvPr>
            <p:cNvCxnSpPr/>
            <p:nvPr/>
          </p:nvCxnSpPr>
          <p:spPr>
            <a:xfrm>
              <a:off x="60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17E7643-AF63-1A47-BB49-042032888B72}"/>
                </a:ext>
              </a:extLst>
            </p:cNvPr>
            <p:cNvCxnSpPr/>
            <p:nvPr/>
          </p:nvCxnSpPr>
          <p:spPr>
            <a:xfrm>
              <a:off x="6425541"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964994D-1633-EE44-AB14-0D2639253408}"/>
                </a:ext>
              </a:extLst>
            </p:cNvPr>
            <p:cNvCxnSpPr/>
            <p:nvPr/>
          </p:nvCxnSpPr>
          <p:spPr>
            <a:xfrm>
              <a:off x="6784383"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4D9200C-FB7D-964E-99CB-AC0133E8032E}"/>
                </a:ext>
              </a:extLst>
            </p:cNvPr>
            <p:cNvCxnSpPr/>
            <p:nvPr/>
          </p:nvCxnSpPr>
          <p:spPr>
            <a:xfrm>
              <a:off x="71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C7C2F6E-8E0D-3B41-B650-7BC61231B024}"/>
                </a:ext>
              </a:extLst>
            </p:cNvPr>
            <p:cNvCxnSpPr/>
            <p:nvPr/>
          </p:nvCxnSpPr>
          <p:spPr>
            <a:xfrm>
              <a:off x="75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E91615C-CC2F-9F45-A7A0-5F97FDFF99DC}"/>
                </a:ext>
              </a:extLst>
            </p:cNvPr>
            <p:cNvCxnSpPr/>
            <p:nvPr/>
          </p:nvCxnSpPr>
          <p:spPr>
            <a:xfrm>
              <a:off x="8603479" y="5410737"/>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A40E3E1-8148-944B-A5FF-F3F263BE5803}"/>
                </a:ext>
              </a:extLst>
            </p:cNvPr>
            <p:cNvCxnSpPr/>
            <p:nvPr/>
          </p:nvCxnSpPr>
          <p:spPr>
            <a:xfrm>
              <a:off x="8243479" y="5442453"/>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577AE956-5DD1-A947-833C-5C5FD9B0110B}"/>
                    </a:ext>
                  </a:extLst>
                </p:cNvPr>
                <p:cNvSpPr txBox="1"/>
                <p:nvPr/>
              </p:nvSpPr>
              <p:spPr>
                <a:xfrm>
                  <a:off x="6523279" y="553295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0</m:t>
                        </m:r>
                        <m:r>
                          <a:rPr lang="en-GB" sz="1798" i="1" smtClean="0">
                            <a:latin typeface="Cambria Math" panose="02040503050406030204" pitchFamily="18" charset="0"/>
                          </a:rPr>
                          <m:t>.5</m:t>
                        </m:r>
                      </m:oMath>
                    </m:oMathPara>
                  </a14:m>
                  <a:endParaRPr lang="en-GB" sz="1798"/>
                </a:p>
              </p:txBody>
            </p:sp>
          </mc:Choice>
          <mc:Fallback xmlns="">
            <p:sp>
              <p:nvSpPr>
                <p:cNvPr id="62" name="TextBox 61">
                  <a:extLst>
                    <a:ext uri="{FF2B5EF4-FFF2-40B4-BE49-F238E27FC236}">
                      <a16:creationId xmlns:a16="http://schemas.microsoft.com/office/drawing/2014/main" id="{577AE956-5DD1-A947-833C-5C5FD9B0110B}"/>
                    </a:ext>
                  </a:extLst>
                </p:cNvPr>
                <p:cNvSpPr txBox="1">
                  <a:spLocks noRot="1" noChangeAspect="1" noMove="1" noResize="1" noEditPoints="1" noAdjustHandles="1" noChangeArrowheads="1" noChangeShapeType="1" noTextEdit="1"/>
                </p:cNvSpPr>
                <p:nvPr/>
              </p:nvSpPr>
              <p:spPr>
                <a:xfrm>
                  <a:off x="6523279" y="5532950"/>
                  <a:ext cx="542136" cy="369332"/>
                </a:xfrm>
                <a:prstGeom prst="rect">
                  <a:avLst/>
                </a:prstGeom>
                <a:blipFill>
                  <a:blip r:embed="rId8"/>
                  <a:stretch>
                    <a:fillRect/>
                  </a:stretch>
                </a:blipFill>
              </p:spPr>
              <p:txBody>
                <a:bodyPr/>
                <a:lstStyle/>
                <a:p>
                  <a:r>
                    <a:rPr lang="en-GB">
                      <a:noFill/>
                    </a:rPr>
                    <a:t> </a:t>
                  </a:r>
                </a:p>
              </p:txBody>
            </p:sp>
          </mc:Fallback>
        </mc:AlternateContent>
        <p:sp>
          <p:nvSpPr>
            <p:cNvPr id="63" name="Left Brace 62">
              <a:extLst>
                <a:ext uri="{FF2B5EF4-FFF2-40B4-BE49-F238E27FC236}">
                  <a16:creationId xmlns:a16="http://schemas.microsoft.com/office/drawing/2014/main" id="{6BD83DA8-954A-0A47-8F85-EC6E2FD27464}"/>
                </a:ext>
              </a:extLst>
            </p:cNvPr>
            <p:cNvSpPr/>
            <p:nvPr/>
          </p:nvSpPr>
          <p:spPr>
            <a:xfrm rot="5400000">
              <a:off x="5290202" y="4987727"/>
              <a:ext cx="99995" cy="7283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64" name="Left Brace 63">
              <a:extLst>
                <a:ext uri="{FF2B5EF4-FFF2-40B4-BE49-F238E27FC236}">
                  <a16:creationId xmlns:a16="http://schemas.microsoft.com/office/drawing/2014/main" id="{460245FA-6A58-3540-BC7B-7B2B8A1B47F5}"/>
                </a:ext>
              </a:extLst>
            </p:cNvPr>
            <p:cNvSpPr/>
            <p:nvPr/>
          </p:nvSpPr>
          <p:spPr>
            <a:xfrm rot="5400000">
              <a:off x="6077085" y="4924540"/>
              <a:ext cx="104662" cy="8500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65" name="Left Brace 64">
              <a:extLst>
                <a:ext uri="{FF2B5EF4-FFF2-40B4-BE49-F238E27FC236}">
                  <a16:creationId xmlns:a16="http://schemas.microsoft.com/office/drawing/2014/main" id="{AD94BEEA-8E7D-E646-BAA2-5CAEF735052F}"/>
                </a:ext>
              </a:extLst>
            </p:cNvPr>
            <p:cNvSpPr/>
            <p:nvPr/>
          </p:nvSpPr>
          <p:spPr>
            <a:xfrm rot="5400000">
              <a:off x="6994302" y="4856154"/>
              <a:ext cx="105896" cy="98560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66" name="Left Brace 65">
              <a:extLst>
                <a:ext uri="{FF2B5EF4-FFF2-40B4-BE49-F238E27FC236}">
                  <a16:creationId xmlns:a16="http://schemas.microsoft.com/office/drawing/2014/main" id="{40BCF10F-07DC-054C-94AA-DF7D22D73919}"/>
                </a:ext>
              </a:extLst>
            </p:cNvPr>
            <p:cNvSpPr/>
            <p:nvPr/>
          </p:nvSpPr>
          <p:spPr>
            <a:xfrm rot="5400000">
              <a:off x="7649090" y="5185884"/>
              <a:ext cx="106253" cy="324332"/>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67" name="TextBox 66">
              <a:extLst>
                <a:ext uri="{FF2B5EF4-FFF2-40B4-BE49-F238E27FC236}">
                  <a16:creationId xmlns:a16="http://schemas.microsoft.com/office/drawing/2014/main" id="{EF512DEE-B012-0348-981E-840DED953926}"/>
                </a:ext>
              </a:extLst>
            </p:cNvPr>
            <p:cNvSpPr txBox="1"/>
            <p:nvPr/>
          </p:nvSpPr>
          <p:spPr>
            <a:xfrm>
              <a:off x="5145955" y="5000856"/>
              <a:ext cx="391774" cy="369332"/>
            </a:xfrm>
            <a:prstGeom prst="rect">
              <a:avLst/>
            </a:prstGeom>
            <a:noFill/>
          </p:spPr>
          <p:txBody>
            <a:bodyPr wrap="none" rtlCol="0">
              <a:spAutoFit/>
            </a:bodyPr>
            <a:lstStyle/>
            <a:p>
              <a:r>
                <a:rPr lang="en-GB" sz="1798"/>
                <a:t>fff</a:t>
              </a:r>
            </a:p>
          </p:txBody>
        </p:sp>
        <p:sp>
          <p:nvSpPr>
            <p:cNvPr id="68" name="TextBox 67">
              <a:extLst>
                <a:ext uri="{FF2B5EF4-FFF2-40B4-BE49-F238E27FC236}">
                  <a16:creationId xmlns:a16="http://schemas.microsoft.com/office/drawing/2014/main" id="{65C26249-0BBB-7340-B5BB-401A9F5FA00F}"/>
                </a:ext>
              </a:extLst>
            </p:cNvPr>
            <p:cNvSpPr txBox="1"/>
            <p:nvPr/>
          </p:nvSpPr>
          <p:spPr>
            <a:xfrm>
              <a:off x="5929200" y="5003694"/>
              <a:ext cx="400431" cy="369332"/>
            </a:xfrm>
            <a:prstGeom prst="rect">
              <a:avLst/>
            </a:prstGeom>
            <a:noFill/>
          </p:spPr>
          <p:txBody>
            <a:bodyPr wrap="none" rtlCol="0">
              <a:spAutoFit/>
            </a:bodyPr>
            <a:lstStyle/>
            <a:p>
              <a:r>
                <a:rPr lang="en-GB" sz="1798"/>
                <a:t>fft</a:t>
              </a:r>
            </a:p>
          </p:txBody>
        </p:sp>
        <p:sp>
          <p:nvSpPr>
            <p:cNvPr id="69" name="TextBox 68">
              <a:extLst>
                <a:ext uri="{FF2B5EF4-FFF2-40B4-BE49-F238E27FC236}">
                  <a16:creationId xmlns:a16="http://schemas.microsoft.com/office/drawing/2014/main" id="{E9DF148B-6195-9F4D-A175-B4B68FCCE6C4}"/>
                </a:ext>
              </a:extLst>
            </p:cNvPr>
            <p:cNvSpPr txBox="1"/>
            <p:nvPr/>
          </p:nvSpPr>
          <p:spPr>
            <a:xfrm>
              <a:off x="6843598" y="5000856"/>
              <a:ext cx="402674" cy="369332"/>
            </a:xfrm>
            <a:prstGeom prst="rect">
              <a:avLst/>
            </a:prstGeom>
            <a:noFill/>
          </p:spPr>
          <p:txBody>
            <a:bodyPr wrap="none" rtlCol="0">
              <a:spAutoFit/>
            </a:bodyPr>
            <a:lstStyle/>
            <a:p>
              <a:r>
                <a:rPr lang="en-GB" sz="1798"/>
                <a:t>ftf</a:t>
              </a:r>
            </a:p>
          </p:txBody>
        </p:sp>
        <p:sp>
          <p:nvSpPr>
            <p:cNvPr id="70" name="TextBox 69">
              <a:extLst>
                <a:ext uri="{FF2B5EF4-FFF2-40B4-BE49-F238E27FC236}">
                  <a16:creationId xmlns:a16="http://schemas.microsoft.com/office/drawing/2014/main" id="{BE41A8D2-E61E-D64F-A62C-B0605F738F27}"/>
                </a:ext>
              </a:extLst>
            </p:cNvPr>
            <p:cNvSpPr txBox="1"/>
            <p:nvPr/>
          </p:nvSpPr>
          <p:spPr>
            <a:xfrm>
              <a:off x="7502116" y="5004203"/>
              <a:ext cx="405817" cy="369332"/>
            </a:xfrm>
            <a:prstGeom prst="rect">
              <a:avLst/>
            </a:prstGeom>
            <a:noFill/>
          </p:spPr>
          <p:txBody>
            <a:bodyPr wrap="none" rtlCol="0">
              <a:spAutoFit/>
            </a:bodyPr>
            <a:lstStyle/>
            <a:p>
              <a:r>
                <a:rPr lang="en-GB" sz="1798"/>
                <a:t>ftt</a:t>
              </a:r>
            </a:p>
          </p:txBody>
        </p:sp>
        <p:sp>
          <p:nvSpPr>
            <p:cNvPr id="71" name="Left Brace 70">
              <a:extLst>
                <a:ext uri="{FF2B5EF4-FFF2-40B4-BE49-F238E27FC236}">
                  <a16:creationId xmlns:a16="http://schemas.microsoft.com/office/drawing/2014/main" id="{99F8738E-668D-954C-904C-D8B97F2D4690}"/>
                </a:ext>
              </a:extLst>
            </p:cNvPr>
            <p:cNvSpPr/>
            <p:nvPr/>
          </p:nvSpPr>
          <p:spPr>
            <a:xfrm rot="5400000">
              <a:off x="7900965" y="5257919"/>
              <a:ext cx="106253" cy="179417"/>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72" name="TextBox 71">
              <a:extLst>
                <a:ext uri="{FF2B5EF4-FFF2-40B4-BE49-F238E27FC236}">
                  <a16:creationId xmlns:a16="http://schemas.microsoft.com/office/drawing/2014/main" id="{95D4D389-7149-554C-8A25-4632E8B25852}"/>
                </a:ext>
              </a:extLst>
            </p:cNvPr>
            <p:cNvSpPr txBox="1"/>
            <p:nvPr/>
          </p:nvSpPr>
          <p:spPr>
            <a:xfrm>
              <a:off x="7761053" y="4826881"/>
              <a:ext cx="400431" cy="369332"/>
            </a:xfrm>
            <a:prstGeom prst="rect">
              <a:avLst/>
            </a:prstGeom>
            <a:noFill/>
          </p:spPr>
          <p:txBody>
            <a:bodyPr wrap="none" rtlCol="0">
              <a:spAutoFit/>
            </a:bodyPr>
            <a:lstStyle/>
            <a:p>
              <a:r>
                <a:rPr lang="en-GB" sz="1798"/>
                <a:t>tff</a:t>
              </a:r>
            </a:p>
          </p:txBody>
        </p:sp>
        <p:sp>
          <p:nvSpPr>
            <p:cNvPr id="73" name="Left Brace 72">
              <a:extLst>
                <a:ext uri="{FF2B5EF4-FFF2-40B4-BE49-F238E27FC236}">
                  <a16:creationId xmlns:a16="http://schemas.microsoft.com/office/drawing/2014/main" id="{ECC10968-BF61-594C-849D-4D31C7C7EA47}"/>
                </a:ext>
              </a:extLst>
            </p:cNvPr>
            <p:cNvSpPr/>
            <p:nvPr/>
          </p:nvSpPr>
          <p:spPr>
            <a:xfrm rot="5400000">
              <a:off x="8101857" y="5235179"/>
              <a:ext cx="106253" cy="22543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74" name="TextBox 73">
              <a:extLst>
                <a:ext uri="{FF2B5EF4-FFF2-40B4-BE49-F238E27FC236}">
                  <a16:creationId xmlns:a16="http://schemas.microsoft.com/office/drawing/2014/main" id="{E2DEFD24-6908-7944-ADAA-0BB88D4FF722}"/>
                </a:ext>
              </a:extLst>
            </p:cNvPr>
            <p:cNvSpPr txBox="1"/>
            <p:nvPr/>
          </p:nvSpPr>
          <p:spPr>
            <a:xfrm>
              <a:off x="7960157" y="4991136"/>
              <a:ext cx="409086" cy="369332"/>
            </a:xfrm>
            <a:prstGeom prst="rect">
              <a:avLst/>
            </a:prstGeom>
            <a:noFill/>
          </p:spPr>
          <p:txBody>
            <a:bodyPr wrap="none" rtlCol="0">
              <a:spAutoFit/>
            </a:bodyPr>
            <a:lstStyle/>
            <a:p>
              <a:r>
                <a:rPr lang="en-GB" sz="1798"/>
                <a:t>tft</a:t>
              </a:r>
            </a:p>
          </p:txBody>
        </p:sp>
        <p:sp>
          <p:nvSpPr>
            <p:cNvPr id="75" name="Left Brace 74">
              <a:extLst>
                <a:ext uri="{FF2B5EF4-FFF2-40B4-BE49-F238E27FC236}">
                  <a16:creationId xmlns:a16="http://schemas.microsoft.com/office/drawing/2014/main" id="{F6AEF3FE-E7A5-CC4C-AD57-E653718E7394}"/>
                </a:ext>
              </a:extLst>
            </p:cNvPr>
            <p:cNvSpPr/>
            <p:nvPr/>
          </p:nvSpPr>
          <p:spPr>
            <a:xfrm rot="5400000">
              <a:off x="8356184" y="5206240"/>
              <a:ext cx="106253" cy="281929"/>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76" name="TextBox 75">
              <a:extLst>
                <a:ext uri="{FF2B5EF4-FFF2-40B4-BE49-F238E27FC236}">
                  <a16:creationId xmlns:a16="http://schemas.microsoft.com/office/drawing/2014/main" id="{6BDD4BB4-D19B-4A40-9B71-0521D69F024F}"/>
                </a:ext>
              </a:extLst>
            </p:cNvPr>
            <p:cNvSpPr txBox="1"/>
            <p:nvPr/>
          </p:nvSpPr>
          <p:spPr>
            <a:xfrm>
              <a:off x="8215743" y="4825289"/>
              <a:ext cx="405817" cy="369332"/>
            </a:xfrm>
            <a:prstGeom prst="rect">
              <a:avLst/>
            </a:prstGeom>
            <a:noFill/>
          </p:spPr>
          <p:txBody>
            <a:bodyPr wrap="none" rtlCol="0">
              <a:spAutoFit/>
            </a:bodyPr>
            <a:lstStyle/>
            <a:p>
              <a:r>
                <a:rPr lang="en-GB" sz="1798"/>
                <a:t>ttf</a:t>
              </a:r>
            </a:p>
          </p:txBody>
        </p:sp>
        <p:sp>
          <p:nvSpPr>
            <p:cNvPr id="77" name="Left Brace 76">
              <a:extLst>
                <a:ext uri="{FF2B5EF4-FFF2-40B4-BE49-F238E27FC236}">
                  <a16:creationId xmlns:a16="http://schemas.microsoft.com/office/drawing/2014/main" id="{345E0DE4-EB00-6F42-BA9B-13355B3FB551}"/>
                </a:ext>
              </a:extLst>
            </p:cNvPr>
            <p:cNvSpPr/>
            <p:nvPr/>
          </p:nvSpPr>
          <p:spPr>
            <a:xfrm rot="5400000">
              <a:off x="8524331" y="5321183"/>
              <a:ext cx="106253" cy="5204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78" name="TextBox 77">
              <a:extLst>
                <a:ext uri="{FF2B5EF4-FFF2-40B4-BE49-F238E27FC236}">
                  <a16:creationId xmlns:a16="http://schemas.microsoft.com/office/drawing/2014/main" id="{0AF7A9EB-3621-B549-ADBC-5CA8264490B5}"/>
                </a:ext>
              </a:extLst>
            </p:cNvPr>
            <p:cNvSpPr txBox="1"/>
            <p:nvPr/>
          </p:nvSpPr>
          <p:spPr>
            <a:xfrm>
              <a:off x="8382397" y="4990290"/>
              <a:ext cx="408958" cy="369332"/>
            </a:xfrm>
            <a:prstGeom prst="rect">
              <a:avLst/>
            </a:prstGeom>
            <a:noFill/>
          </p:spPr>
          <p:txBody>
            <a:bodyPr wrap="none" rtlCol="0">
              <a:spAutoFit/>
            </a:bodyPr>
            <a:lstStyle/>
            <a:p>
              <a:r>
                <a:rPr lang="en-GB" sz="1798"/>
                <a:t>ttt</a:t>
              </a:r>
            </a:p>
          </p:txBody>
        </p:sp>
        <p:cxnSp>
          <p:nvCxnSpPr>
            <p:cNvPr id="79" name="Straight Connector 78">
              <a:extLst>
                <a:ext uri="{FF2B5EF4-FFF2-40B4-BE49-F238E27FC236}">
                  <a16:creationId xmlns:a16="http://schemas.microsoft.com/office/drawing/2014/main" id="{603036DE-E58B-0E44-A3B6-13CD8BD1E180}"/>
                </a:ext>
              </a:extLst>
            </p:cNvPr>
            <p:cNvCxnSpPr/>
            <p:nvPr/>
          </p:nvCxnSpPr>
          <p:spPr>
            <a:xfrm>
              <a:off x="7958286" y="5071145"/>
              <a:ext cx="0" cy="222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01D74F3-3636-604B-94FE-27BEF82C3D2D}"/>
                </a:ext>
              </a:extLst>
            </p:cNvPr>
            <p:cNvCxnSpPr/>
            <p:nvPr/>
          </p:nvCxnSpPr>
          <p:spPr>
            <a:xfrm>
              <a:off x="8409310" y="5084746"/>
              <a:ext cx="0" cy="22293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E583D276-F982-D44E-8CA0-4C4957EC800E}"/>
              </a:ext>
            </a:extLst>
          </p:cNvPr>
          <p:cNvGrpSpPr/>
          <p:nvPr/>
        </p:nvGrpSpPr>
        <p:grpSpPr>
          <a:xfrm>
            <a:off x="7670067" y="3219926"/>
            <a:ext cx="1302858" cy="820813"/>
            <a:chOff x="1358857" y="5644377"/>
            <a:chExt cx="1302858" cy="820813"/>
          </a:xfrm>
        </p:grpSpPr>
        <p:sp>
          <p:nvSpPr>
            <p:cNvPr id="81" name="TextBox 80">
              <a:extLst>
                <a:ext uri="{FF2B5EF4-FFF2-40B4-BE49-F238E27FC236}">
                  <a16:creationId xmlns:a16="http://schemas.microsoft.com/office/drawing/2014/main" id="{51426885-AD3C-844B-BA40-8885437358E6}"/>
                </a:ext>
              </a:extLst>
            </p:cNvPr>
            <p:cNvSpPr txBox="1"/>
            <p:nvPr/>
          </p:nvSpPr>
          <p:spPr>
            <a:xfrm>
              <a:off x="1358857" y="5644377"/>
              <a:ext cx="1302858" cy="820813"/>
            </a:xfrm>
            <a:prstGeom prst="cloudCallout">
              <a:avLst>
                <a:gd name="adj1" fmla="val -75694"/>
                <a:gd name="adj2" fmla="val 76705"/>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dirty="0"/>
            </a:p>
          </p:txBody>
        </p:sp>
        <p:sp>
          <p:nvSpPr>
            <p:cNvPr id="82" name="Rectangle 81">
              <a:extLst>
                <a:ext uri="{FF2B5EF4-FFF2-40B4-BE49-F238E27FC236}">
                  <a16:creationId xmlns:a16="http://schemas.microsoft.com/office/drawing/2014/main" id="{2FCAA22B-903D-564F-9F7B-00A371898DB4}"/>
                </a:ext>
              </a:extLst>
            </p:cNvPr>
            <p:cNvSpPr/>
            <p:nvPr/>
          </p:nvSpPr>
          <p:spPr>
            <a:xfrm>
              <a:off x="1421668" y="5731617"/>
              <a:ext cx="1240047" cy="646331"/>
            </a:xfrm>
            <a:prstGeom prst="rect">
              <a:avLst/>
            </a:prstGeom>
          </p:spPr>
          <p:txBody>
            <a:bodyPr wrap="square">
              <a:spAutoFit/>
            </a:bodyPr>
            <a:lstStyle/>
            <a:p>
              <a:pPr algn="ctr"/>
              <a:r>
                <a:rPr lang="en-GB" dirty="0">
                  <a:solidFill>
                    <a:schemeClr val="bg1"/>
                  </a:solidFill>
                </a:rPr>
                <a:t>How do we do that?</a:t>
              </a:r>
            </a:p>
          </p:txBody>
        </p:sp>
      </p:grpSp>
      <p:grpSp>
        <p:nvGrpSpPr>
          <p:cNvPr id="83" name="Group 82">
            <a:extLst>
              <a:ext uri="{FF2B5EF4-FFF2-40B4-BE49-F238E27FC236}">
                <a16:creationId xmlns:a16="http://schemas.microsoft.com/office/drawing/2014/main" id="{ACC38C4A-D87D-B64E-851F-775A33881644}"/>
              </a:ext>
            </a:extLst>
          </p:cNvPr>
          <p:cNvGrpSpPr/>
          <p:nvPr/>
        </p:nvGrpSpPr>
        <p:grpSpPr>
          <a:xfrm>
            <a:off x="4107081" y="5170085"/>
            <a:ext cx="1302858" cy="820813"/>
            <a:chOff x="1358857" y="5644377"/>
            <a:chExt cx="1302858" cy="820813"/>
          </a:xfrm>
        </p:grpSpPr>
        <p:sp>
          <p:nvSpPr>
            <p:cNvPr id="84" name="TextBox 83">
              <a:extLst>
                <a:ext uri="{FF2B5EF4-FFF2-40B4-BE49-F238E27FC236}">
                  <a16:creationId xmlns:a16="http://schemas.microsoft.com/office/drawing/2014/main" id="{CC44E7D5-48A4-104C-B1B8-C29FADDA88AD}"/>
                </a:ext>
              </a:extLst>
            </p:cNvPr>
            <p:cNvSpPr txBox="1"/>
            <p:nvPr/>
          </p:nvSpPr>
          <p:spPr>
            <a:xfrm>
              <a:off x="1358857" y="5644377"/>
              <a:ext cx="1302858" cy="820813"/>
            </a:xfrm>
            <a:prstGeom prst="cloudCallout">
              <a:avLst>
                <a:gd name="adj1" fmla="val -73501"/>
                <a:gd name="adj2" fmla="val 28837"/>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dirty="0"/>
            </a:p>
          </p:txBody>
        </p:sp>
        <p:sp>
          <p:nvSpPr>
            <p:cNvPr id="85" name="Rectangle 84">
              <a:extLst>
                <a:ext uri="{FF2B5EF4-FFF2-40B4-BE49-F238E27FC236}">
                  <a16:creationId xmlns:a16="http://schemas.microsoft.com/office/drawing/2014/main" id="{12524612-0F1D-644A-BD0B-1DF88B4424E3}"/>
                </a:ext>
              </a:extLst>
            </p:cNvPr>
            <p:cNvSpPr/>
            <p:nvPr/>
          </p:nvSpPr>
          <p:spPr>
            <a:xfrm>
              <a:off x="1377407" y="5731298"/>
              <a:ext cx="1240047" cy="646331"/>
            </a:xfrm>
            <a:prstGeom prst="rect">
              <a:avLst/>
            </a:prstGeom>
          </p:spPr>
          <p:txBody>
            <a:bodyPr wrap="square">
              <a:spAutoFit/>
            </a:bodyPr>
            <a:lstStyle/>
            <a:p>
              <a:pPr algn="ctr"/>
              <a:r>
                <a:rPr lang="en-GB" dirty="0">
                  <a:solidFill>
                    <a:schemeClr val="bg1"/>
                  </a:solidFill>
                </a:rPr>
                <a:t>How does this work?</a:t>
              </a:r>
            </a:p>
          </p:txBody>
        </p:sp>
      </p:grpSp>
    </p:spTree>
    <p:extLst>
      <p:ext uri="{BB962C8B-B14F-4D97-AF65-F5344CB8AC3E}">
        <p14:creationId xmlns:p14="http://schemas.microsoft.com/office/powerpoint/2010/main" val="14158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87C8-7348-4548-A8B1-06004C8BF488}"/>
              </a:ext>
            </a:extLst>
          </p:cNvPr>
          <p:cNvSpPr>
            <a:spLocks noGrp="1"/>
          </p:cNvSpPr>
          <p:nvPr>
            <p:ph type="title"/>
          </p:nvPr>
        </p:nvSpPr>
        <p:spPr/>
        <p:txBody>
          <a:bodyPr/>
          <a:lstStyle/>
          <a:p>
            <a:r>
              <a:rPr lang="en-GB"/>
              <a:t>Rejecting Samples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FE6073-BFDA-2441-8E46-BD9E7BE53F6C}"/>
                  </a:ext>
                </a:extLst>
              </p:cNvPr>
              <p:cNvSpPr>
                <a:spLocks noGrp="1"/>
              </p:cNvSpPr>
              <p:nvPr>
                <p:ph idx="1"/>
              </p:nvPr>
            </p:nvSpPr>
            <p:spPr>
              <a:xfrm>
                <a:off x="359625" y="1666902"/>
                <a:ext cx="7023453" cy="4236435"/>
              </a:xfrm>
            </p:spPr>
            <p:txBody>
              <a:bodyPr/>
              <a:lstStyle/>
              <a:p>
                <a:r>
                  <a:rPr lang="en-GB" dirty="0"/>
                  <a:t>Given a set of samples </a:t>
                </a:r>
                <a14:m>
                  <m:oMath xmlns:m="http://schemas.openxmlformats.org/officeDocument/2006/math">
                    <m:sSubSup>
                      <m:sSubSupPr>
                        <m:ctrlPr>
                          <a:rPr lang="en-GB" b="0" i="1" smtClean="0">
                            <a:latin typeface="Cambria Math" panose="02040503050406030204" pitchFamily="18" charset="0"/>
                          </a:rPr>
                        </m:ctrlPr>
                      </m:sSubSupPr>
                      <m:e>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1" i="1" smtClean="0">
                                    <a:latin typeface="Cambria Math" panose="02040503050406030204" pitchFamily="18" charset="0"/>
                                  </a:rPr>
                                  <m:t>𝒓</m:t>
                                </m:r>
                              </m:e>
                              <m:sub>
                                <m:r>
                                  <a:rPr lang="en-GB" b="0" i="1" smtClean="0">
                                    <a:latin typeface="Cambria Math" panose="02040503050406030204" pitchFamily="18" charset="0"/>
                                  </a:rPr>
                                  <m:t>𝑘</m:t>
                                </m:r>
                              </m:sub>
                            </m:sSub>
                          </m:e>
                        </m:d>
                      </m:e>
                      <m:sub>
                        <m:r>
                          <a:rPr lang="en-GB" b="0" i="1" smtClean="0">
                            <a:latin typeface="Cambria Math" panose="02040503050406030204" pitchFamily="18" charset="0"/>
                          </a:rPr>
                          <m:t>𝑘</m:t>
                        </m:r>
                        <m:r>
                          <a:rPr lang="en-GB" b="0" i="1" smtClean="0">
                            <a:latin typeface="Cambria Math" panose="02040503050406030204" pitchFamily="18" charset="0"/>
                          </a:rPr>
                          <m:t>=1</m:t>
                        </m:r>
                      </m:sub>
                      <m:sup>
                        <m:r>
                          <a:rPr lang="en-GB" b="0" i="1" smtClean="0">
                            <a:latin typeface="Cambria Math" panose="02040503050406030204" pitchFamily="18" charset="0"/>
                          </a:rPr>
                          <m:t>𝑁</m:t>
                        </m:r>
                      </m:sup>
                    </m:sSubSup>
                  </m:oMath>
                </a14:m>
                <a:endParaRPr lang="en-GB" dirty="0"/>
              </a:p>
              <a:p>
                <a:pPr lvl="1"/>
                <a:r>
                  <a:rPr lang="en-GB" dirty="0"/>
                  <a:t>Count how often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𝑹</m:t>
                        </m:r>
                      </m:e>
                      <m:sup>
                        <m:r>
                          <a:rPr lang="en-GB" i="1">
                            <a:latin typeface="Cambria Math" panose="02040503050406030204" pitchFamily="18" charset="0"/>
                          </a:rPr>
                          <m:t>′</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b="1" i="1">
                            <a:latin typeface="Cambria Math" panose="02040503050406030204" pitchFamily="18" charset="0"/>
                          </a:rPr>
                          <m:t>𝒓</m:t>
                        </m:r>
                      </m:e>
                      <m:sup>
                        <m:r>
                          <a:rPr lang="en-GB" i="1">
                            <a:latin typeface="Cambria Math" panose="02040503050406030204" pitchFamily="18" charset="0"/>
                          </a:rPr>
                          <m:t>′</m:t>
                        </m:r>
                      </m:sup>
                    </m:sSup>
                  </m:oMath>
                </a14:m>
                <a:r>
                  <a:rPr lang="en-GB" dirty="0"/>
                  <a:t> occurs for each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𝒓</m:t>
                        </m:r>
                      </m:e>
                      <m:sup>
                        <m:r>
                          <a:rPr lang="en-GB" i="1">
                            <a:latin typeface="Cambria Math" panose="02040503050406030204" pitchFamily="18" charset="0"/>
                          </a:rPr>
                          <m:t>′</m:t>
                        </m:r>
                      </m:sup>
                    </m:sSup>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ea typeface="Cambria Math" panose="02040503050406030204" pitchFamily="18" charset="0"/>
                              </a:rPr>
                              <m:t>𝑹</m:t>
                            </m:r>
                          </m:e>
                          <m:sup>
                            <m:r>
                              <a:rPr lang="en-GB" i="1">
                                <a:latin typeface="Cambria Math" panose="02040503050406030204" pitchFamily="18" charset="0"/>
                                <a:ea typeface="Cambria Math" panose="02040503050406030204" pitchFamily="18" charset="0"/>
                              </a:rPr>
                              <m:t>′</m:t>
                            </m:r>
                          </m:sup>
                        </m:sSup>
                      </m:e>
                    </m:d>
                  </m:oMath>
                </a14:m>
                <a:r>
                  <a:rPr lang="en-GB" dirty="0"/>
                  <a:t> in the set that are consistent with </a:t>
                </a:r>
                <a14:m>
                  <m:oMath xmlns:m="http://schemas.openxmlformats.org/officeDocument/2006/math">
                    <m:r>
                      <a:rPr lang="en-GB" b="1" i="1">
                        <a:latin typeface="Cambria Math" panose="02040503050406030204" pitchFamily="18" charset="0"/>
                      </a:rPr>
                      <m:t>𝒆</m:t>
                    </m:r>
                  </m:oMath>
                </a14:m>
                <a:endParaRPr lang="en-GB" dirty="0"/>
              </a:p>
              <a:p>
                <a:pPr lvl="2"/>
                <a:r>
                  <a:rPr lang="en-GB" dirty="0"/>
                  <a:t>Formally, only consider</a:t>
                </a:r>
              </a:p>
              <a:p>
                <a:pPr marL="532867" lvl="2" indent="0">
                  <a:buNone/>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1" i="1" smtClean="0">
                                      <a:latin typeface="Cambria Math" panose="02040503050406030204" pitchFamily="18" charset="0"/>
                                    </a:rPr>
                                    <m:t>𝒓</m:t>
                                  </m:r>
                                </m:e>
                                <m:sub>
                                  <m:r>
                                    <a:rPr lang="en-GB" i="1" smtClean="0">
                                      <a:latin typeface="Cambria Math" panose="02040503050406030204" pitchFamily="18" charset="0"/>
                                    </a:rPr>
                                    <m:t>𝑘</m:t>
                                  </m:r>
                                </m:sub>
                              </m:sSub>
                            </m:e>
                          </m:d>
                        </m:e>
                        <m:sub>
                          <m:r>
                            <a:rPr lang="en-GB" i="1" smtClean="0">
                              <a:latin typeface="Cambria Math" panose="02040503050406030204" pitchFamily="18" charset="0"/>
                            </a:rPr>
                            <m:t>𝑘</m:t>
                          </m:r>
                          <m:r>
                            <a:rPr lang="en-GB" i="1" smtClean="0">
                              <a:latin typeface="Cambria Math" panose="02040503050406030204" pitchFamily="18" charset="0"/>
                            </a:rPr>
                            <m:t>=1</m:t>
                          </m:r>
                        </m:sub>
                        <m:sup>
                          <m:sSup>
                            <m:sSupPr>
                              <m:ctrlPr>
                                <a:rPr lang="en-GB" i="1" smtClean="0">
                                  <a:latin typeface="Cambria Math" panose="02040503050406030204" pitchFamily="18" charset="0"/>
                                </a:rPr>
                              </m:ctrlPr>
                            </m:sSupPr>
                            <m:e>
                              <m:r>
                                <a:rPr lang="en-GB" i="1" smtClean="0">
                                  <a:latin typeface="Cambria Math" panose="02040503050406030204" pitchFamily="18" charset="0"/>
                                </a:rPr>
                                <m:t>𝑁</m:t>
                              </m:r>
                            </m:e>
                            <m:sup>
                              <m:r>
                                <a:rPr lang="en-GB" i="1" smtClean="0">
                                  <a:latin typeface="Cambria Math" panose="02040503050406030204" pitchFamily="18" charset="0"/>
                                </a:rPr>
                                <m:t>′</m:t>
                              </m:r>
                            </m:sup>
                          </m:sSup>
                        </m:sup>
                      </m:sSubSup>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1" i="1" smtClean="0">
                                  <a:latin typeface="Cambria Math" panose="02040503050406030204" pitchFamily="18" charset="0"/>
                                </a:rPr>
                                <m:t>𝒓</m:t>
                              </m:r>
                            </m:e>
                            <m:sub>
                              <m:r>
                                <a:rPr lang="en-GB" i="1" smtClean="0">
                                  <a:latin typeface="Cambria Math" panose="02040503050406030204" pitchFamily="18" charset="0"/>
                                </a:rPr>
                                <m:t>𝑘</m:t>
                              </m:r>
                            </m:sub>
                          </m:sSub>
                          <m:r>
                            <a:rPr lang="en-GB" i="1" smtClean="0">
                              <a:latin typeface="Cambria Math" panose="02040503050406030204" pitchFamily="18" charset="0"/>
                            </a:rPr>
                            <m:t> | </m:t>
                          </m:r>
                          <m:sSub>
                            <m:sSubPr>
                              <m:ctrlPr>
                                <a:rPr lang="en-GB" i="1" smtClean="0">
                                  <a:solidFill>
                                    <a:srgbClr val="FFC000"/>
                                  </a:solidFill>
                                  <a:latin typeface="Cambria Math" panose="02040503050406030204" pitchFamily="18" charset="0"/>
                                  <a:ea typeface="Cambria Math" panose="02040503050406030204" pitchFamily="18" charset="0"/>
                                </a:rPr>
                              </m:ctrlPr>
                            </m:sSubPr>
                            <m:e>
                              <m:r>
                                <a:rPr lang="en-GB" i="1" smtClean="0">
                                  <a:solidFill>
                                    <a:srgbClr val="FFC000"/>
                                  </a:solidFill>
                                  <a:latin typeface="Cambria Math" panose="02040503050406030204" pitchFamily="18" charset="0"/>
                                  <a:ea typeface="Cambria Math" panose="02040503050406030204" pitchFamily="18" charset="0"/>
                                </a:rPr>
                                <m:t>𝜋</m:t>
                              </m:r>
                            </m:e>
                            <m:sub>
                              <m:r>
                                <m:rPr>
                                  <m:sty m:val="p"/>
                                </m:rPr>
                                <a:rPr lang="en-GB" smtClean="0">
                                  <a:solidFill>
                                    <a:srgbClr val="FFC000"/>
                                  </a:solidFill>
                                  <a:latin typeface="Cambria Math" panose="02040503050406030204" pitchFamily="18" charset="0"/>
                                  <a:ea typeface="Cambria Math" panose="02040503050406030204" pitchFamily="18" charset="0"/>
                                </a:rPr>
                                <m:t>rv</m:t>
                              </m:r>
                              <m:d>
                                <m:dPr>
                                  <m:ctrlPr>
                                    <a:rPr lang="en-GB" i="1" smtClean="0">
                                      <a:solidFill>
                                        <a:srgbClr val="FFC000"/>
                                      </a:solidFill>
                                      <a:latin typeface="Cambria Math" panose="02040503050406030204" pitchFamily="18" charset="0"/>
                                      <a:ea typeface="Cambria Math" panose="02040503050406030204" pitchFamily="18" charset="0"/>
                                    </a:rPr>
                                  </m:ctrlPr>
                                </m:dPr>
                                <m:e>
                                  <m:r>
                                    <a:rPr lang="en-GB" b="1" i="1" smtClean="0">
                                      <a:solidFill>
                                        <a:srgbClr val="FFC000"/>
                                      </a:solidFill>
                                      <a:latin typeface="Cambria Math" panose="02040503050406030204" pitchFamily="18" charset="0"/>
                                      <a:ea typeface="Cambria Math" panose="02040503050406030204" pitchFamily="18" charset="0"/>
                                    </a:rPr>
                                    <m:t>𝒆</m:t>
                                  </m:r>
                                </m:e>
                              </m:d>
                            </m:sub>
                          </m:sSub>
                          <m:d>
                            <m:dPr>
                              <m:ctrlPr>
                                <a:rPr lang="en-GB" i="1" smtClean="0">
                                  <a:solidFill>
                                    <a:srgbClr val="FFC000"/>
                                  </a:solidFill>
                                  <a:latin typeface="Cambria Math" panose="02040503050406030204" pitchFamily="18" charset="0"/>
                                  <a:ea typeface="Cambria Math" panose="02040503050406030204" pitchFamily="18" charset="0"/>
                                </a:rPr>
                              </m:ctrlPr>
                            </m:dPr>
                            <m:e>
                              <m:sSub>
                                <m:sSubPr>
                                  <m:ctrlPr>
                                    <a:rPr lang="en-GB" i="1" smtClean="0">
                                      <a:solidFill>
                                        <a:srgbClr val="FFC000"/>
                                      </a:solidFill>
                                      <a:latin typeface="Cambria Math" panose="02040503050406030204" pitchFamily="18" charset="0"/>
                                      <a:ea typeface="Cambria Math" panose="02040503050406030204" pitchFamily="18" charset="0"/>
                                    </a:rPr>
                                  </m:ctrlPr>
                                </m:sSubPr>
                                <m:e>
                                  <m:r>
                                    <a:rPr lang="en-GB" b="1" i="1" smtClean="0">
                                      <a:solidFill>
                                        <a:srgbClr val="FFC000"/>
                                      </a:solidFill>
                                      <a:latin typeface="Cambria Math" panose="02040503050406030204" pitchFamily="18" charset="0"/>
                                      <a:ea typeface="Cambria Math" panose="02040503050406030204" pitchFamily="18" charset="0"/>
                                    </a:rPr>
                                    <m:t>𝒓</m:t>
                                  </m:r>
                                </m:e>
                                <m:sub>
                                  <m:r>
                                    <a:rPr lang="en-GB" i="1" smtClean="0">
                                      <a:solidFill>
                                        <a:srgbClr val="FFC000"/>
                                      </a:solidFill>
                                      <a:latin typeface="Cambria Math" panose="02040503050406030204" pitchFamily="18" charset="0"/>
                                      <a:ea typeface="Cambria Math" panose="02040503050406030204" pitchFamily="18" charset="0"/>
                                    </a:rPr>
                                    <m:t>𝑘</m:t>
                                  </m:r>
                                </m:sub>
                              </m:sSub>
                            </m:e>
                          </m:d>
                          <m:r>
                            <a:rPr lang="en-GB" i="1" smtClean="0">
                              <a:solidFill>
                                <a:srgbClr val="FFC000"/>
                              </a:solidFill>
                              <a:latin typeface="Cambria Math" panose="02040503050406030204" pitchFamily="18" charset="0"/>
                              <a:ea typeface="Cambria Math" panose="02040503050406030204" pitchFamily="18" charset="0"/>
                            </a:rPr>
                            <m:t>=</m:t>
                          </m:r>
                          <m:r>
                            <a:rPr lang="en-GB" b="1" i="1" smtClean="0">
                              <a:solidFill>
                                <a:srgbClr val="FFC000"/>
                              </a:solidFill>
                              <a:latin typeface="Cambria Math" panose="02040503050406030204" pitchFamily="18" charset="0"/>
                              <a:ea typeface="Cambria Math" panose="02040503050406030204" pitchFamily="18" charset="0"/>
                            </a:rPr>
                            <m:t>𝒆</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𝑘</m:t>
                          </m:r>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m:t>
                              </m:r>
                              <m:r>
                                <a:rPr lang="en-GB" i="1" smtClean="0">
                                  <a:latin typeface="Cambria Math" panose="02040503050406030204" pitchFamily="18" charset="0"/>
                                  <a:ea typeface="Cambria Math" panose="02040503050406030204" pitchFamily="18" charset="0"/>
                                </a:rPr>
                                <m:t>𝑁</m:t>
                              </m:r>
                            </m:e>
                          </m:d>
                        </m:e>
                      </m:d>
                    </m:oMath>
                  </m:oMathPara>
                </a14:m>
                <a:endParaRPr lang="en-GB" dirty="0"/>
              </a:p>
              <a:p>
                <a:pPr lvl="1"/>
                <a:r>
                  <a:rPr lang="en-GB" dirty="0"/>
                  <a:t>Example: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i="1" smtClean="0">
                            <a:latin typeface="Cambria Math" panose="02040503050406030204" pitchFamily="18" charset="0"/>
                          </a:rPr>
                          <m:t>𝑇𝑟𝑎𝑣𝑒𝑙</m:t>
                        </m:r>
                        <m:r>
                          <a:rPr lang="en-GB" i="1" smtClean="0">
                            <a:latin typeface="Cambria Math" panose="02040503050406030204" pitchFamily="18" charset="0"/>
                          </a:rPr>
                          <m:t> | </m:t>
                        </m:r>
                        <m:r>
                          <a:rPr lang="en-GB" i="1" smtClean="0">
                            <a:latin typeface="Cambria Math" panose="02040503050406030204" pitchFamily="18" charset="0"/>
                          </a:rPr>
                          <m:t>𝑠𝑖𝑐𝑘</m:t>
                        </m:r>
                      </m:e>
                    </m:d>
                  </m:oMath>
                </a14:m>
                <a:endParaRPr lang="en-GB" dirty="0"/>
              </a:p>
              <a:p>
                <a:pPr lvl="2"/>
                <a:r>
                  <a:rPr lang="de-DE" dirty="0"/>
                  <a:t>Order </a:t>
                </a:r>
                <a14:m>
                  <m:oMath xmlns:m="http://schemas.openxmlformats.org/officeDocument/2006/math">
                    <m:d>
                      <m:dPr>
                        <m:ctrlPr>
                          <a:rPr lang="de-DE" b="1" i="1">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𝑇𝑟𝑎𝑣𝑒𝑙</m:t>
                        </m:r>
                        <m:r>
                          <a:rPr lang="de-DE" i="1">
                            <a:latin typeface="Cambria Math" panose="02040503050406030204" pitchFamily="18" charset="0"/>
                          </a:rPr>
                          <m:t>,</m:t>
                        </m:r>
                        <m:r>
                          <a:rPr lang="en-GB" i="1">
                            <a:latin typeface="Cambria Math" panose="02040503050406030204" pitchFamily="18" charset="0"/>
                          </a:rPr>
                          <m:t>𝑆𝑖𝑐𝑘</m:t>
                        </m:r>
                      </m:e>
                    </m:d>
                  </m:oMath>
                </a14:m>
                <a:r>
                  <a:rPr lang="en-GB" dirty="0"/>
                  <a:t>, </a:t>
                </a:r>
                <a14:m>
                  <m:oMath xmlns:m="http://schemas.openxmlformats.org/officeDocument/2006/math">
                    <m:r>
                      <a:rPr lang="en-GB" b="1" i="1" smtClean="0">
                        <a:latin typeface="Cambria Math" panose="02040503050406030204" pitchFamily="18" charset="0"/>
                      </a:rPr>
                      <m:t>𝒆</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𝑠𝑖𝑐𝑘</m:t>
                        </m:r>
                      </m:e>
                    </m:d>
                  </m:oMath>
                </a14:m>
                <a:r>
                  <a:rPr lang="en-GB" dirty="0"/>
                  <a:t>, </a:t>
                </a:r>
                <a14:m>
                  <m:oMath xmlns:m="http://schemas.openxmlformats.org/officeDocument/2006/math">
                    <m:sSup>
                      <m:sSupPr>
                        <m:ctrlPr>
                          <a:rPr lang="en-GB" b="0" i="1" smtClean="0">
                            <a:latin typeface="Cambria Math" panose="02040503050406030204" pitchFamily="18" charset="0"/>
                          </a:rPr>
                        </m:ctrlPr>
                      </m:sSupPr>
                      <m:e>
                        <m:r>
                          <a:rPr lang="en-GB" b="1" i="1">
                            <a:latin typeface="Cambria Math" panose="02040503050406030204" pitchFamily="18" charset="0"/>
                          </a:rPr>
                          <m:t>𝑹</m:t>
                        </m:r>
                      </m:e>
                      <m:sup>
                        <m:r>
                          <a:rPr lang="en-GB" b="0" i="1" smtClean="0">
                            <a:latin typeface="Cambria Math" panose="02040503050406030204" pitchFamily="18" charset="0"/>
                          </a:rPr>
                          <m:t>′</m:t>
                        </m:r>
                      </m:sup>
                    </m:sSup>
                    <m:r>
                      <a:rPr lang="en-GB" i="1">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i="1">
                            <a:latin typeface="Cambria Math" panose="02040503050406030204" pitchFamily="18" charset="0"/>
                          </a:rPr>
                          <m:t>𝑇𝑟𝑎𝑣𝑒𝑙</m:t>
                        </m:r>
                      </m:e>
                    </m:d>
                  </m:oMath>
                </a14:m>
                <a:endParaRPr lang="en-GB" dirty="0"/>
              </a:p>
              <a:p>
                <a:pPr lvl="2"/>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𝑓</m:t>
                        </m:r>
                        <m:r>
                          <a:rPr lang="en-GB" b="0" i="1" smtClean="0">
                            <a:latin typeface="Cambria Math" panose="02040503050406030204" pitchFamily="18" charset="0"/>
                          </a:rPr>
                          <m:t>,</m:t>
                        </m:r>
                        <m:r>
                          <a:rPr lang="en-GB" b="0" i="1" smtClean="0">
                            <a:solidFill>
                              <a:schemeClr val="accent1"/>
                            </a:solidFill>
                            <a:latin typeface="Cambria Math" panose="02040503050406030204" pitchFamily="18" charset="0"/>
                          </a:rPr>
                          <m:t>𝑓</m:t>
                        </m:r>
                        <m:r>
                          <a:rPr lang="en-GB" b="0" i="1" smtClean="0">
                            <a:latin typeface="Cambria Math" panose="02040503050406030204" pitchFamily="18" charset="0"/>
                          </a:rPr>
                          <m:t>,</m:t>
                        </m:r>
                        <m:r>
                          <a:rPr lang="en-GB" b="0" i="1" smtClean="0">
                            <a:latin typeface="Cambria Math" panose="02040503050406030204" pitchFamily="18" charset="0"/>
                          </a:rPr>
                          <m:t>𝑡</m:t>
                        </m:r>
                      </m:e>
                    </m:d>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solidFill>
                              <a:schemeClr val="accent1"/>
                            </a:solidFill>
                            <a:latin typeface="Cambria Math" panose="02040503050406030204" pitchFamily="18" charset="0"/>
                          </a:rPr>
                          <m:t>𝑡</m:t>
                        </m:r>
                        <m:r>
                          <a:rPr lang="en-GB" b="0" i="1" smtClean="0">
                            <a:latin typeface="Cambria Math" panose="02040503050406030204" pitchFamily="18" charset="0"/>
                          </a:rPr>
                          <m:t>,</m:t>
                        </m:r>
                        <m:r>
                          <a:rPr lang="en-GB" b="0" i="1" smtClean="0">
                            <a:solidFill>
                              <a:srgbClr val="FFC000"/>
                            </a:solidFill>
                            <a:latin typeface="Cambria Math" panose="02040503050406030204" pitchFamily="18" charset="0"/>
                          </a:rPr>
                          <m:t>𝑓</m:t>
                        </m:r>
                      </m:e>
                    </m:d>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𝑓</m:t>
                        </m:r>
                        <m:r>
                          <a:rPr lang="en-GB" b="0" i="1" smtClean="0">
                            <a:latin typeface="Cambria Math" panose="02040503050406030204" pitchFamily="18" charset="0"/>
                          </a:rPr>
                          <m:t>,</m:t>
                        </m:r>
                        <m:r>
                          <a:rPr lang="en-GB" b="0" i="1" smtClean="0">
                            <a:solidFill>
                              <a:schemeClr val="accent1"/>
                            </a:solidFill>
                            <a:latin typeface="Cambria Math" panose="02040503050406030204" pitchFamily="18" charset="0"/>
                          </a:rPr>
                          <m:t>𝑡</m:t>
                        </m:r>
                        <m:r>
                          <a:rPr lang="en-GB" b="0" i="1" smtClean="0">
                            <a:latin typeface="Cambria Math" panose="02040503050406030204" pitchFamily="18" charset="0"/>
                          </a:rPr>
                          <m:t>,</m:t>
                        </m:r>
                        <m:r>
                          <a:rPr lang="en-GB" b="0" i="1" smtClean="0">
                            <a:latin typeface="Cambria Math" panose="02040503050406030204" pitchFamily="18" charset="0"/>
                          </a:rPr>
                          <m:t>𝑡</m:t>
                        </m:r>
                      </m:e>
                    </m:d>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solidFill>
                              <a:schemeClr val="accent1"/>
                            </a:solidFill>
                            <a:latin typeface="Cambria Math" panose="02040503050406030204" pitchFamily="18" charset="0"/>
                          </a:rPr>
                          <m:t>𝑓</m:t>
                        </m:r>
                        <m:r>
                          <a:rPr lang="en-GB" b="0" i="1" smtClean="0">
                            <a:latin typeface="Cambria Math" panose="02040503050406030204" pitchFamily="18" charset="0"/>
                          </a:rPr>
                          <m:t>,</m:t>
                        </m:r>
                        <m:r>
                          <a:rPr lang="en-GB" b="0" i="1" smtClean="0">
                            <a:latin typeface="Cambria Math" panose="02040503050406030204" pitchFamily="18" charset="0"/>
                          </a:rPr>
                          <m:t>𝑡</m:t>
                        </m:r>
                      </m:e>
                    </m:d>
                    <m:r>
                      <a:rPr lang="en-GB" b="0" i="1" smtClean="0">
                        <a:latin typeface="Cambria Math" panose="02040503050406030204" pitchFamily="18" charset="0"/>
                      </a:rPr>
                      <m:t>, …</m:t>
                    </m:r>
                  </m:oMath>
                </a14:m>
                <a:endParaRPr lang="en-GB" dirty="0"/>
              </a:p>
              <a:p>
                <a:pPr lvl="2"/>
                <a:r>
                  <a:rPr lang="en-GB" dirty="0"/>
                  <a:t>Assume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0</m:t>
                        </m:r>
                      </m:sub>
                    </m:sSub>
                    <m:r>
                      <a:rPr lang="en-GB" b="0" i="1" smtClean="0">
                        <a:latin typeface="Cambria Math" panose="02040503050406030204" pitchFamily="18" charset="0"/>
                      </a:rPr>
                      <m:t>=201,</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1</m:t>
                        </m:r>
                      </m:sub>
                    </m:sSub>
                    <m:r>
                      <a:rPr lang="en-GB" b="0" i="1" smtClean="0">
                        <a:latin typeface="Cambria Math" panose="02040503050406030204" pitchFamily="18" charset="0"/>
                      </a:rPr>
                      <m:t>=74,</m:t>
                    </m:r>
                    <m:r>
                      <a:rPr lang="en-GB" b="0" i="1" smtClean="0">
                        <a:latin typeface="Cambria Math" panose="02040503050406030204" pitchFamily="18" charset="0"/>
                      </a:rPr>
                      <m:t>𝑛</m:t>
                    </m:r>
                    <m:r>
                      <a:rPr lang="en-GB" b="0" i="1" smtClean="0">
                        <a:latin typeface="Cambria Math" panose="02040503050406030204" pitchFamily="18" charset="0"/>
                      </a:rPr>
                      <m:t>=275</m:t>
                    </m:r>
                  </m:oMath>
                </a14:m>
                <a:r>
                  <a:rPr lang="en-GB" dirty="0"/>
                  <a:t> </a:t>
                </a:r>
              </a:p>
            </p:txBody>
          </p:sp>
        </mc:Choice>
        <mc:Fallback xmlns="">
          <p:sp>
            <p:nvSpPr>
              <p:cNvPr id="3" name="Content Placeholder 2">
                <a:extLst>
                  <a:ext uri="{FF2B5EF4-FFF2-40B4-BE49-F238E27FC236}">
                    <a16:creationId xmlns:a16="http://schemas.microsoft.com/office/drawing/2014/main" id="{59FE6073-BFDA-2441-8E46-BD9E7BE53F6C}"/>
                  </a:ext>
                </a:extLst>
              </p:cNvPr>
              <p:cNvSpPr>
                <a:spLocks noGrp="1" noRot="1" noChangeAspect="1" noMove="1" noResize="1" noEditPoints="1" noAdjustHandles="1" noChangeArrowheads="1" noChangeShapeType="1" noTextEdit="1"/>
              </p:cNvSpPr>
              <p:nvPr>
                <p:ph idx="1"/>
              </p:nvPr>
            </p:nvSpPr>
            <p:spPr>
              <a:xfrm>
                <a:off x="359625" y="1666902"/>
                <a:ext cx="7023453" cy="4236435"/>
              </a:xfrm>
              <a:blipFill>
                <a:blip r:embed="rId3"/>
                <a:stretch>
                  <a:fillRect l="-2347" t="-2388" r="-2708"/>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DD34C85B-D6D9-F44F-9873-1BC2D0330F30}"/>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F41C230D-8C27-8E49-83E4-021D7279B05D}"/>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8C8DF57B-4511-CD48-B23D-05DAD38EDB8F}"/>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15</a:t>
            </a:fld>
            <a:r>
              <a:rPr lang="en-GB"/>
              <a:t> </a:t>
            </a:r>
            <a:endParaRPr lang="en-GB" sz="1399"/>
          </a:p>
        </p:txBody>
      </p:sp>
      <mc:AlternateContent xmlns:mc="http://schemas.openxmlformats.org/markup-compatibility/2006" xmlns:a14="http://schemas.microsoft.com/office/drawing/2010/main">
        <mc:Choice Requires="a14">
          <p:graphicFrame>
            <p:nvGraphicFramePr>
              <p:cNvPr id="73" name="Table 72">
                <a:extLst>
                  <a:ext uri="{FF2B5EF4-FFF2-40B4-BE49-F238E27FC236}">
                    <a16:creationId xmlns:a16="http://schemas.microsoft.com/office/drawing/2014/main" id="{1BF76BE9-8294-B04C-AADA-0B1516366F86}"/>
                  </a:ext>
                </a:extLst>
              </p:cNvPr>
              <p:cNvGraphicFramePr>
                <a:graphicFrameLocks noGrp="1"/>
              </p:cNvGraphicFramePr>
              <p:nvPr>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379">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672" marR="45672" marT="45672" marB="45672"/>
                    </a:tc>
                    <a:extLst>
                      <a:ext uri="{0D108BD9-81ED-4DB2-BD59-A6C34878D82A}">
                        <a16:rowId xmlns:a16="http://schemas.microsoft.com/office/drawing/2014/main" val="10000"/>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6"/>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7"/>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73" name="Table 72">
                <a:extLst>
                  <a:ext uri="{FF2B5EF4-FFF2-40B4-BE49-F238E27FC236}">
                    <a16:creationId xmlns:a16="http://schemas.microsoft.com/office/drawing/2014/main" id="{1BF76BE9-8294-B04C-AADA-0B1516366F86}"/>
                  </a:ext>
                </a:extLst>
              </p:cNvPr>
              <p:cNvGraphicFramePr>
                <a:graphicFrameLocks noGrp="1"/>
              </p:cNvGraphicFramePr>
              <p:nvPr>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664">
                    <a:tc>
                      <a:txBody>
                        <a:bodyPr/>
                        <a:lstStyle/>
                        <a:p>
                          <a:endParaRPr lang="en-US"/>
                        </a:p>
                      </a:txBody>
                      <a:tcPr marL="45672" marR="45672" marT="45672" marB="45672">
                        <a:blipFill>
                          <a:blip r:embed="rId4"/>
                          <a:stretch>
                            <a:fillRect l="-1852" t="-3448" r="-305556" b="-800000"/>
                          </a:stretch>
                        </a:blipFill>
                      </a:tcPr>
                    </a:tc>
                    <a:tc>
                      <a:txBody>
                        <a:bodyPr/>
                        <a:lstStyle/>
                        <a:p>
                          <a:endParaRPr lang="en-US"/>
                        </a:p>
                      </a:txBody>
                      <a:tcPr marL="45672" marR="45672" marT="45672" marB="45672">
                        <a:blipFill>
                          <a:blip r:embed="rId4"/>
                          <a:stretch>
                            <a:fillRect l="-83333" t="-3448" r="-150000" b="-800000"/>
                          </a:stretch>
                        </a:blipFill>
                      </a:tcPr>
                    </a:tc>
                    <a:tc>
                      <a:txBody>
                        <a:bodyPr/>
                        <a:lstStyle/>
                        <a:p>
                          <a:endParaRPr lang="en-US"/>
                        </a:p>
                      </a:txBody>
                      <a:tcPr marL="45672" marR="45672" marT="45672" marB="45672">
                        <a:blipFill>
                          <a:blip r:embed="rId4"/>
                          <a:stretch>
                            <a:fillRect l="-224074" t="-3448" r="-83333" b="-800000"/>
                          </a:stretch>
                        </a:blipFill>
                      </a:tcPr>
                    </a:tc>
                    <a:tc>
                      <a:txBody>
                        <a:bodyPr/>
                        <a:lstStyle/>
                        <a:p>
                          <a:endParaRPr lang="en-US"/>
                        </a:p>
                      </a:txBody>
                      <a:tcPr marL="45672" marR="45672" marT="45672" marB="45672">
                        <a:blipFill>
                          <a:blip r:embed="rId4"/>
                          <a:stretch>
                            <a:fillRect l="-388889" t="-3448" b="-800000"/>
                          </a:stretch>
                        </a:blipFill>
                      </a:tcPr>
                    </a:tc>
                    <a:extLst>
                      <a:ext uri="{0D108BD9-81ED-4DB2-BD59-A6C34878D82A}">
                        <a16:rowId xmlns:a16="http://schemas.microsoft.com/office/drawing/2014/main" val="10000"/>
                      </a:ext>
                    </a:extLst>
                  </a:tr>
                  <a:tr h="365664">
                    <a:tc>
                      <a:txBody>
                        <a:bodyPr/>
                        <a:lstStyle/>
                        <a:p>
                          <a:endParaRPr lang="en-US"/>
                        </a:p>
                      </a:txBody>
                      <a:tcPr marL="45672" marR="45672" marT="45672" marB="45672">
                        <a:blipFill>
                          <a:blip r:embed="rId4"/>
                          <a:stretch>
                            <a:fillRect l="-1852" t="-103448" r="-305556" b="-700000"/>
                          </a:stretch>
                        </a:blipFill>
                      </a:tcPr>
                    </a:tc>
                    <a:tc>
                      <a:txBody>
                        <a:bodyPr/>
                        <a:lstStyle/>
                        <a:p>
                          <a:endParaRPr lang="en-US"/>
                        </a:p>
                      </a:txBody>
                      <a:tcPr marL="45672" marR="45672" marT="45672" marB="45672">
                        <a:blipFill>
                          <a:blip r:embed="rId4"/>
                          <a:stretch>
                            <a:fillRect l="-83333" t="-103448" r="-150000" b="-700000"/>
                          </a:stretch>
                        </a:blipFill>
                      </a:tcPr>
                    </a:tc>
                    <a:tc>
                      <a:txBody>
                        <a:bodyPr/>
                        <a:lstStyle/>
                        <a:p>
                          <a:endParaRPr lang="en-US"/>
                        </a:p>
                      </a:txBody>
                      <a:tcPr marL="45672" marR="45672" marT="45672" marB="45672">
                        <a:blipFill>
                          <a:blip r:embed="rId4"/>
                          <a:stretch>
                            <a:fillRect l="-224074" t="-103448" r="-83333" b="-700000"/>
                          </a:stretch>
                        </a:blipFill>
                      </a:tcPr>
                    </a:tc>
                    <a:tc>
                      <a:txBody>
                        <a:bodyPr/>
                        <a:lstStyle/>
                        <a:p>
                          <a:endParaRPr lang="en-US"/>
                        </a:p>
                      </a:txBody>
                      <a:tcPr marL="45672" marR="45672" marT="45672" marB="45672">
                        <a:blipFill>
                          <a:blip r:embed="rId4"/>
                          <a:stretch>
                            <a:fillRect l="-388889" t="-103448" b="-700000"/>
                          </a:stretch>
                        </a:blipFill>
                      </a:tcPr>
                    </a:tc>
                    <a:extLst>
                      <a:ext uri="{0D108BD9-81ED-4DB2-BD59-A6C34878D82A}">
                        <a16:rowId xmlns:a16="http://schemas.microsoft.com/office/drawing/2014/main" val="10001"/>
                      </a:ext>
                    </a:extLst>
                  </a:tr>
                  <a:tr h="365664">
                    <a:tc>
                      <a:txBody>
                        <a:bodyPr/>
                        <a:lstStyle/>
                        <a:p>
                          <a:endParaRPr lang="en-US"/>
                        </a:p>
                      </a:txBody>
                      <a:tcPr marL="45672" marR="45672" marT="45672" marB="45672">
                        <a:blipFill>
                          <a:blip r:embed="rId4"/>
                          <a:stretch>
                            <a:fillRect l="-1852" t="-203448" r="-305556" b="-600000"/>
                          </a:stretch>
                        </a:blipFill>
                      </a:tcPr>
                    </a:tc>
                    <a:tc>
                      <a:txBody>
                        <a:bodyPr/>
                        <a:lstStyle/>
                        <a:p>
                          <a:endParaRPr lang="en-US"/>
                        </a:p>
                      </a:txBody>
                      <a:tcPr marL="45672" marR="45672" marT="45672" marB="45672">
                        <a:blipFill>
                          <a:blip r:embed="rId4"/>
                          <a:stretch>
                            <a:fillRect l="-83333" t="-203448" r="-150000" b="-600000"/>
                          </a:stretch>
                        </a:blipFill>
                      </a:tcPr>
                    </a:tc>
                    <a:tc>
                      <a:txBody>
                        <a:bodyPr/>
                        <a:lstStyle/>
                        <a:p>
                          <a:endParaRPr lang="en-US"/>
                        </a:p>
                      </a:txBody>
                      <a:tcPr marL="45672" marR="45672" marT="45672" marB="45672">
                        <a:blipFill>
                          <a:blip r:embed="rId4"/>
                          <a:stretch>
                            <a:fillRect l="-224074" t="-203448" r="-83333" b="-600000"/>
                          </a:stretch>
                        </a:blipFill>
                      </a:tcPr>
                    </a:tc>
                    <a:tc>
                      <a:txBody>
                        <a:bodyPr/>
                        <a:lstStyle/>
                        <a:p>
                          <a:endParaRPr lang="en-US"/>
                        </a:p>
                      </a:txBody>
                      <a:tcPr marL="45672" marR="45672" marT="45672" marB="45672">
                        <a:blipFill>
                          <a:blip r:embed="rId4"/>
                          <a:stretch>
                            <a:fillRect l="-388889" t="-203448" b="-600000"/>
                          </a:stretch>
                        </a:blipFill>
                      </a:tcPr>
                    </a:tc>
                    <a:extLst>
                      <a:ext uri="{0D108BD9-81ED-4DB2-BD59-A6C34878D82A}">
                        <a16:rowId xmlns:a16="http://schemas.microsoft.com/office/drawing/2014/main" val="10002"/>
                      </a:ext>
                    </a:extLst>
                  </a:tr>
                  <a:tr h="365664">
                    <a:tc>
                      <a:txBody>
                        <a:bodyPr/>
                        <a:lstStyle/>
                        <a:p>
                          <a:endParaRPr lang="en-US"/>
                        </a:p>
                      </a:txBody>
                      <a:tcPr marL="45672" marR="45672" marT="45672" marB="45672">
                        <a:blipFill>
                          <a:blip r:embed="rId4"/>
                          <a:stretch>
                            <a:fillRect l="-1852" t="-303448" r="-305556" b="-500000"/>
                          </a:stretch>
                        </a:blipFill>
                      </a:tcPr>
                    </a:tc>
                    <a:tc>
                      <a:txBody>
                        <a:bodyPr/>
                        <a:lstStyle/>
                        <a:p>
                          <a:endParaRPr lang="en-US"/>
                        </a:p>
                      </a:txBody>
                      <a:tcPr marL="45672" marR="45672" marT="45672" marB="45672">
                        <a:blipFill>
                          <a:blip r:embed="rId4"/>
                          <a:stretch>
                            <a:fillRect l="-83333" t="-303448" r="-150000" b="-500000"/>
                          </a:stretch>
                        </a:blipFill>
                      </a:tcPr>
                    </a:tc>
                    <a:tc>
                      <a:txBody>
                        <a:bodyPr/>
                        <a:lstStyle/>
                        <a:p>
                          <a:endParaRPr lang="en-US"/>
                        </a:p>
                      </a:txBody>
                      <a:tcPr marL="45672" marR="45672" marT="45672" marB="45672">
                        <a:blipFill>
                          <a:blip r:embed="rId4"/>
                          <a:stretch>
                            <a:fillRect l="-224074" t="-303448" r="-83333" b="-500000"/>
                          </a:stretch>
                        </a:blipFill>
                      </a:tcPr>
                    </a:tc>
                    <a:tc>
                      <a:txBody>
                        <a:bodyPr/>
                        <a:lstStyle/>
                        <a:p>
                          <a:endParaRPr lang="en-US"/>
                        </a:p>
                      </a:txBody>
                      <a:tcPr marL="45672" marR="45672" marT="45672" marB="45672">
                        <a:blipFill>
                          <a:blip r:embed="rId4"/>
                          <a:stretch>
                            <a:fillRect l="-388889" t="-303448" b="-500000"/>
                          </a:stretch>
                        </a:blipFill>
                      </a:tcPr>
                    </a:tc>
                    <a:extLst>
                      <a:ext uri="{0D108BD9-81ED-4DB2-BD59-A6C34878D82A}">
                        <a16:rowId xmlns:a16="http://schemas.microsoft.com/office/drawing/2014/main" val="10003"/>
                      </a:ext>
                    </a:extLst>
                  </a:tr>
                  <a:tr h="365664">
                    <a:tc>
                      <a:txBody>
                        <a:bodyPr/>
                        <a:lstStyle/>
                        <a:p>
                          <a:endParaRPr lang="en-US"/>
                        </a:p>
                      </a:txBody>
                      <a:tcPr marL="45672" marR="45672" marT="45672" marB="45672">
                        <a:blipFill>
                          <a:blip r:embed="rId4"/>
                          <a:stretch>
                            <a:fillRect l="-1852" t="-403448" r="-305556" b="-400000"/>
                          </a:stretch>
                        </a:blipFill>
                      </a:tcPr>
                    </a:tc>
                    <a:tc>
                      <a:txBody>
                        <a:bodyPr/>
                        <a:lstStyle/>
                        <a:p>
                          <a:endParaRPr lang="en-US"/>
                        </a:p>
                      </a:txBody>
                      <a:tcPr marL="45672" marR="45672" marT="45672" marB="45672">
                        <a:blipFill>
                          <a:blip r:embed="rId4"/>
                          <a:stretch>
                            <a:fillRect l="-83333" t="-403448" r="-150000" b="-400000"/>
                          </a:stretch>
                        </a:blipFill>
                      </a:tcPr>
                    </a:tc>
                    <a:tc>
                      <a:txBody>
                        <a:bodyPr/>
                        <a:lstStyle/>
                        <a:p>
                          <a:endParaRPr lang="en-US"/>
                        </a:p>
                      </a:txBody>
                      <a:tcPr marL="45672" marR="45672" marT="45672" marB="45672">
                        <a:blipFill>
                          <a:blip r:embed="rId4"/>
                          <a:stretch>
                            <a:fillRect l="-224074" t="-403448" r="-83333" b="-400000"/>
                          </a:stretch>
                        </a:blipFill>
                      </a:tcPr>
                    </a:tc>
                    <a:tc>
                      <a:txBody>
                        <a:bodyPr/>
                        <a:lstStyle/>
                        <a:p>
                          <a:endParaRPr lang="en-US"/>
                        </a:p>
                      </a:txBody>
                      <a:tcPr marL="45672" marR="45672" marT="45672" marB="45672">
                        <a:blipFill>
                          <a:blip r:embed="rId4"/>
                          <a:stretch>
                            <a:fillRect l="-388889" t="-403448" b="-400000"/>
                          </a:stretch>
                        </a:blipFill>
                      </a:tcPr>
                    </a:tc>
                    <a:extLst>
                      <a:ext uri="{0D108BD9-81ED-4DB2-BD59-A6C34878D82A}">
                        <a16:rowId xmlns:a16="http://schemas.microsoft.com/office/drawing/2014/main" val="10004"/>
                      </a:ext>
                    </a:extLst>
                  </a:tr>
                  <a:tr h="365664">
                    <a:tc>
                      <a:txBody>
                        <a:bodyPr/>
                        <a:lstStyle/>
                        <a:p>
                          <a:endParaRPr lang="en-US"/>
                        </a:p>
                      </a:txBody>
                      <a:tcPr marL="45672" marR="45672" marT="45672" marB="45672">
                        <a:blipFill>
                          <a:blip r:embed="rId4"/>
                          <a:stretch>
                            <a:fillRect l="-1852" t="-503448" r="-305556" b="-300000"/>
                          </a:stretch>
                        </a:blipFill>
                      </a:tcPr>
                    </a:tc>
                    <a:tc>
                      <a:txBody>
                        <a:bodyPr/>
                        <a:lstStyle/>
                        <a:p>
                          <a:endParaRPr lang="en-US"/>
                        </a:p>
                      </a:txBody>
                      <a:tcPr marL="45672" marR="45672" marT="45672" marB="45672">
                        <a:blipFill>
                          <a:blip r:embed="rId4"/>
                          <a:stretch>
                            <a:fillRect l="-83333" t="-503448" r="-150000" b="-300000"/>
                          </a:stretch>
                        </a:blipFill>
                      </a:tcPr>
                    </a:tc>
                    <a:tc>
                      <a:txBody>
                        <a:bodyPr/>
                        <a:lstStyle/>
                        <a:p>
                          <a:endParaRPr lang="en-US"/>
                        </a:p>
                      </a:txBody>
                      <a:tcPr marL="45672" marR="45672" marT="45672" marB="45672">
                        <a:blipFill>
                          <a:blip r:embed="rId4"/>
                          <a:stretch>
                            <a:fillRect l="-224074" t="-503448" r="-83333" b="-300000"/>
                          </a:stretch>
                        </a:blipFill>
                      </a:tcPr>
                    </a:tc>
                    <a:tc>
                      <a:txBody>
                        <a:bodyPr/>
                        <a:lstStyle/>
                        <a:p>
                          <a:endParaRPr lang="en-US"/>
                        </a:p>
                      </a:txBody>
                      <a:tcPr marL="45672" marR="45672" marT="45672" marB="45672">
                        <a:blipFill>
                          <a:blip r:embed="rId4"/>
                          <a:stretch>
                            <a:fillRect l="-388889" t="-503448" b="-300000"/>
                          </a:stretch>
                        </a:blipFill>
                      </a:tcPr>
                    </a:tc>
                    <a:extLst>
                      <a:ext uri="{0D108BD9-81ED-4DB2-BD59-A6C34878D82A}">
                        <a16:rowId xmlns:a16="http://schemas.microsoft.com/office/drawing/2014/main" val="10005"/>
                      </a:ext>
                    </a:extLst>
                  </a:tr>
                  <a:tr h="365664">
                    <a:tc>
                      <a:txBody>
                        <a:bodyPr/>
                        <a:lstStyle/>
                        <a:p>
                          <a:endParaRPr lang="en-US"/>
                        </a:p>
                      </a:txBody>
                      <a:tcPr marL="45672" marR="45672" marT="45672" marB="45672">
                        <a:blipFill>
                          <a:blip r:embed="rId4"/>
                          <a:stretch>
                            <a:fillRect l="-1852" t="-603448" r="-305556" b="-200000"/>
                          </a:stretch>
                        </a:blipFill>
                      </a:tcPr>
                    </a:tc>
                    <a:tc>
                      <a:txBody>
                        <a:bodyPr/>
                        <a:lstStyle/>
                        <a:p>
                          <a:endParaRPr lang="en-US"/>
                        </a:p>
                      </a:txBody>
                      <a:tcPr marL="45672" marR="45672" marT="45672" marB="45672">
                        <a:blipFill>
                          <a:blip r:embed="rId4"/>
                          <a:stretch>
                            <a:fillRect l="-83333" t="-603448" r="-150000" b="-200000"/>
                          </a:stretch>
                        </a:blipFill>
                      </a:tcPr>
                    </a:tc>
                    <a:tc>
                      <a:txBody>
                        <a:bodyPr/>
                        <a:lstStyle/>
                        <a:p>
                          <a:endParaRPr lang="en-US"/>
                        </a:p>
                      </a:txBody>
                      <a:tcPr marL="45672" marR="45672" marT="45672" marB="45672">
                        <a:blipFill>
                          <a:blip r:embed="rId4"/>
                          <a:stretch>
                            <a:fillRect l="-224074" t="-603448" r="-83333" b="-200000"/>
                          </a:stretch>
                        </a:blipFill>
                      </a:tcPr>
                    </a:tc>
                    <a:tc>
                      <a:txBody>
                        <a:bodyPr/>
                        <a:lstStyle/>
                        <a:p>
                          <a:endParaRPr lang="en-US"/>
                        </a:p>
                      </a:txBody>
                      <a:tcPr marL="45672" marR="45672" marT="45672" marB="45672">
                        <a:blipFill>
                          <a:blip r:embed="rId4"/>
                          <a:stretch>
                            <a:fillRect l="-388889" t="-603448" b="-200000"/>
                          </a:stretch>
                        </a:blipFill>
                      </a:tcPr>
                    </a:tc>
                    <a:extLst>
                      <a:ext uri="{0D108BD9-81ED-4DB2-BD59-A6C34878D82A}">
                        <a16:rowId xmlns:a16="http://schemas.microsoft.com/office/drawing/2014/main" val="10006"/>
                      </a:ext>
                    </a:extLst>
                  </a:tr>
                  <a:tr h="365664">
                    <a:tc>
                      <a:txBody>
                        <a:bodyPr/>
                        <a:lstStyle/>
                        <a:p>
                          <a:endParaRPr lang="en-US"/>
                        </a:p>
                      </a:txBody>
                      <a:tcPr marL="45672" marR="45672" marT="45672" marB="45672">
                        <a:blipFill>
                          <a:blip r:embed="rId4"/>
                          <a:stretch>
                            <a:fillRect l="-1852" t="-703448" r="-305556" b="-100000"/>
                          </a:stretch>
                        </a:blipFill>
                      </a:tcPr>
                    </a:tc>
                    <a:tc>
                      <a:txBody>
                        <a:bodyPr/>
                        <a:lstStyle/>
                        <a:p>
                          <a:endParaRPr lang="en-US"/>
                        </a:p>
                      </a:txBody>
                      <a:tcPr marL="45672" marR="45672" marT="45672" marB="45672">
                        <a:blipFill>
                          <a:blip r:embed="rId4"/>
                          <a:stretch>
                            <a:fillRect l="-83333" t="-703448" r="-150000" b="-100000"/>
                          </a:stretch>
                        </a:blipFill>
                      </a:tcPr>
                    </a:tc>
                    <a:tc>
                      <a:txBody>
                        <a:bodyPr/>
                        <a:lstStyle/>
                        <a:p>
                          <a:endParaRPr lang="en-US"/>
                        </a:p>
                      </a:txBody>
                      <a:tcPr marL="45672" marR="45672" marT="45672" marB="45672">
                        <a:blipFill>
                          <a:blip r:embed="rId4"/>
                          <a:stretch>
                            <a:fillRect l="-224074" t="-703448" r="-83333" b="-100000"/>
                          </a:stretch>
                        </a:blipFill>
                      </a:tcPr>
                    </a:tc>
                    <a:tc>
                      <a:txBody>
                        <a:bodyPr/>
                        <a:lstStyle/>
                        <a:p>
                          <a:endParaRPr lang="en-US"/>
                        </a:p>
                      </a:txBody>
                      <a:tcPr marL="45672" marR="45672" marT="45672" marB="45672">
                        <a:blipFill>
                          <a:blip r:embed="rId4"/>
                          <a:stretch>
                            <a:fillRect l="-388889" t="-703448" b="-100000"/>
                          </a:stretch>
                        </a:blipFill>
                      </a:tcPr>
                    </a:tc>
                    <a:extLst>
                      <a:ext uri="{0D108BD9-81ED-4DB2-BD59-A6C34878D82A}">
                        <a16:rowId xmlns:a16="http://schemas.microsoft.com/office/drawing/2014/main" val="10007"/>
                      </a:ext>
                    </a:extLst>
                  </a:tr>
                  <a:tr h="365664">
                    <a:tc>
                      <a:txBody>
                        <a:bodyPr/>
                        <a:lstStyle/>
                        <a:p>
                          <a:endParaRPr lang="en-US"/>
                        </a:p>
                      </a:txBody>
                      <a:tcPr marL="45672" marR="45672" marT="45672" marB="45672">
                        <a:blipFill>
                          <a:blip r:embed="rId4"/>
                          <a:stretch>
                            <a:fillRect l="-1852" t="-803448" r="-305556"/>
                          </a:stretch>
                        </a:blipFill>
                      </a:tcPr>
                    </a:tc>
                    <a:tc>
                      <a:txBody>
                        <a:bodyPr/>
                        <a:lstStyle/>
                        <a:p>
                          <a:endParaRPr lang="en-US"/>
                        </a:p>
                      </a:txBody>
                      <a:tcPr marL="45672" marR="45672" marT="45672" marB="45672">
                        <a:blipFill>
                          <a:blip r:embed="rId4"/>
                          <a:stretch>
                            <a:fillRect l="-83333" t="-803448" r="-150000"/>
                          </a:stretch>
                        </a:blipFill>
                      </a:tcPr>
                    </a:tc>
                    <a:tc>
                      <a:txBody>
                        <a:bodyPr/>
                        <a:lstStyle/>
                        <a:p>
                          <a:endParaRPr lang="en-US"/>
                        </a:p>
                      </a:txBody>
                      <a:tcPr marL="45672" marR="45672" marT="45672" marB="45672">
                        <a:blipFill>
                          <a:blip r:embed="rId4"/>
                          <a:stretch>
                            <a:fillRect l="-224074" t="-803448" r="-83333"/>
                          </a:stretch>
                        </a:blipFill>
                      </a:tcPr>
                    </a:tc>
                    <a:tc>
                      <a:txBody>
                        <a:bodyPr/>
                        <a:lstStyle/>
                        <a:p>
                          <a:endParaRPr lang="en-US"/>
                        </a:p>
                      </a:txBody>
                      <a:tcPr marL="45672" marR="45672" marT="45672" marB="45672">
                        <a:blipFill>
                          <a:blip r:embed="rId4"/>
                          <a:stretch>
                            <a:fillRect l="-388889" t="-803448"/>
                          </a:stretch>
                        </a:blipFill>
                      </a:tcPr>
                    </a:tc>
                    <a:extLst>
                      <a:ext uri="{0D108BD9-81ED-4DB2-BD59-A6C34878D82A}">
                        <a16:rowId xmlns:a16="http://schemas.microsoft.com/office/drawing/2014/main" val="10008"/>
                      </a:ext>
                    </a:extLst>
                  </a:tr>
                </a:tbl>
              </a:graphicData>
            </a:graphic>
          </p:graphicFrame>
        </mc:Fallback>
      </mc:AlternateContent>
      <p:cxnSp>
        <p:nvCxnSpPr>
          <p:cNvPr id="8" name="Straight Connector 7">
            <a:extLst>
              <a:ext uri="{FF2B5EF4-FFF2-40B4-BE49-F238E27FC236}">
                <a16:creationId xmlns:a16="http://schemas.microsoft.com/office/drawing/2014/main" id="{F820C33E-1D1D-E746-B3DD-526CD9AE7D42}"/>
              </a:ext>
            </a:extLst>
          </p:cNvPr>
          <p:cNvCxnSpPr/>
          <p:nvPr/>
        </p:nvCxnSpPr>
        <p:spPr>
          <a:xfrm flipV="1">
            <a:off x="2096422" y="4186367"/>
            <a:ext cx="740767" cy="23028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A549732-8DF9-7149-8156-D873991D54AE}"/>
              </a:ext>
            </a:extLst>
          </p:cNvPr>
          <p:cNvCxnSpPr>
            <a:cxnSpLocks/>
          </p:cNvCxnSpPr>
          <p:nvPr/>
        </p:nvCxnSpPr>
        <p:spPr>
          <a:xfrm>
            <a:off x="2096422" y="4186367"/>
            <a:ext cx="740767" cy="23028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52" name="Table 51">
                <a:extLst>
                  <a:ext uri="{FF2B5EF4-FFF2-40B4-BE49-F238E27FC236}">
                    <a16:creationId xmlns:a16="http://schemas.microsoft.com/office/drawing/2014/main" id="{3F7AEE95-199C-6F4B-9ECE-E3A312CE0E18}"/>
                  </a:ext>
                </a:extLst>
              </p:cNvPr>
              <p:cNvGraphicFramePr>
                <a:graphicFrameLocks noGrp="1"/>
              </p:cNvGraphicFramePr>
              <p:nvPr>
                <p:extLst/>
              </p:nvPr>
            </p:nvGraphicFramePr>
            <p:xfrm>
              <a:off x="5596167" y="4609602"/>
              <a:ext cx="1971653" cy="1294033"/>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1305343">
                      <a:extLst>
                        <a:ext uri="{9D8B030D-6E8A-4147-A177-3AD203B41FA5}">
                          <a16:colId xmlns:a16="http://schemas.microsoft.com/office/drawing/2014/main" val="20003"/>
                        </a:ext>
                      </a:extLst>
                    </a:gridCol>
                  </a:tblGrid>
                  <a:tr h="310256">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acc>
                                  <m:accPr>
                                    <m:chr m:val="̂"/>
                                    <m:ctrlPr>
                                      <a:rPr lang="de-DE" sz="1400" b="0" i="1" smtClean="0">
                                        <a:latin typeface="Cambria Math" panose="02040503050406030204" pitchFamily="18" charset="0"/>
                                        <a:ea typeface="Cambria Math" panose="02040503050406030204" pitchFamily="18" charset="0"/>
                                      </a:rPr>
                                    </m:ctrlPr>
                                  </m:accPr>
                                  <m:e>
                                    <m:r>
                                      <a:rPr lang="de-DE" sz="1400" b="0" i="1" smtClean="0">
                                        <a:latin typeface="Cambria Math" panose="02040503050406030204" pitchFamily="18" charset="0"/>
                                        <a:ea typeface="Cambria Math" panose="02040503050406030204" pitchFamily="18" charset="0"/>
                                      </a:rPr>
                                      <m:t>𝑃</m:t>
                                    </m:r>
                                  </m:e>
                                </m:acc>
                                <m:d>
                                  <m:dPr>
                                    <m:ctrlPr>
                                      <a:rPr lang="de-DE" sz="1400" b="0" i="1" smtClean="0">
                                        <a:latin typeface="Cambria Math" panose="02040503050406030204" pitchFamily="18" charset="0"/>
                                        <a:ea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𝑇𝑟𝑎𝑣𝑒𝑙</m:t>
                                    </m:r>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𝑠𝑖𝑐𝑘</m:t>
                                    </m:r>
                                  </m:e>
                                </m:d>
                              </m:oMath>
                            </m:oMathPara>
                          </a14:m>
                          <a:endParaRPr lang="en-US" sz="1400" dirty="0"/>
                        </a:p>
                      </a:txBody>
                      <a:tcPr marL="45672" marR="45672" marT="45672" marB="45672"/>
                    </a:tc>
                    <a:extLst>
                      <a:ext uri="{0D108BD9-81ED-4DB2-BD59-A6C34878D82A}">
                        <a16:rowId xmlns:a16="http://schemas.microsoft.com/office/drawing/2014/main" val="10000"/>
                      </a:ext>
                    </a:extLst>
                  </a:tr>
                  <a:tr h="49174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nchor="ctr"/>
                    </a:tc>
                    <a:tc>
                      <a:txBody>
                        <a:bodyPr/>
                        <a:lstStyle/>
                        <a:p>
                          <a:pPr/>
                          <a14:m>
                            <m:oMathPara xmlns:m="http://schemas.openxmlformats.org/officeDocument/2006/math">
                              <m:oMathParaPr>
                                <m:jc m:val="centerGroup"/>
                              </m:oMathParaPr>
                              <m:oMath xmlns:m="http://schemas.openxmlformats.org/officeDocument/2006/math">
                                <m:f>
                                  <m:fPr>
                                    <m:ctrlPr>
                                      <a:rPr lang="de-DE" sz="1400" b="0" i="1" smtClean="0">
                                        <a:latin typeface="Cambria Math" panose="02040503050406030204" pitchFamily="18" charset="0"/>
                                      </a:rPr>
                                    </m:ctrlPr>
                                  </m:fPr>
                                  <m:num>
                                    <m:r>
                                      <a:rPr lang="de-DE" sz="1400" b="0" i="1" smtClean="0">
                                        <a:latin typeface="Cambria Math" panose="02040503050406030204" pitchFamily="18" charset="0"/>
                                      </a:rPr>
                                      <m:t>201</m:t>
                                    </m:r>
                                  </m:num>
                                  <m:den>
                                    <m:r>
                                      <a:rPr lang="de-DE" sz="1400" i="1" smtClean="0">
                                        <a:latin typeface="Cambria Math" panose="02040503050406030204" pitchFamily="18" charset="0"/>
                                      </a:rPr>
                                      <m:t>2</m:t>
                                    </m:r>
                                    <m:r>
                                      <a:rPr lang="de-DE" sz="1400" b="0" i="1" smtClean="0">
                                        <a:latin typeface="Cambria Math" panose="02040503050406030204" pitchFamily="18" charset="0"/>
                                      </a:rPr>
                                      <m:t>75</m:t>
                                    </m:r>
                                  </m:den>
                                </m:f>
                                <m:r>
                                  <a:rPr lang="de-DE" sz="1400" b="0" i="1" smtClean="0">
                                    <a:latin typeface="Cambria Math" panose="02040503050406030204" pitchFamily="18" charset="0"/>
                                  </a:rPr>
                                  <m:t>=</m:t>
                                </m:r>
                                <m:r>
                                  <a:rPr lang="de-DE" sz="1400" b="0" i="1" smtClean="0">
                                    <a:solidFill>
                                      <a:schemeClr val="tx1"/>
                                    </a:solidFill>
                                    <a:latin typeface="Cambria Math" panose="02040503050406030204" pitchFamily="18" charset="0"/>
                                  </a:rPr>
                                  <m:t>0.731</m:t>
                                </m:r>
                              </m:oMath>
                            </m:oMathPara>
                          </a14:m>
                          <a:endParaRPr lang="en-US" sz="1400" dirty="0">
                            <a:solidFill>
                              <a:schemeClr val="tx1"/>
                            </a:solidFill>
                          </a:endParaRPr>
                        </a:p>
                      </a:txBody>
                      <a:tcPr marL="45672" marR="45672" marT="45672" marB="45672"/>
                    </a:tc>
                    <a:extLst>
                      <a:ext uri="{0D108BD9-81ED-4DB2-BD59-A6C34878D82A}">
                        <a16:rowId xmlns:a16="http://schemas.microsoft.com/office/drawing/2014/main" val="10001"/>
                      </a:ext>
                    </a:extLst>
                  </a:tr>
                  <a:tr h="490979">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400" b="0" i="1" smtClean="0">
                                        <a:latin typeface="Cambria Math" panose="02040503050406030204" pitchFamily="18" charset="0"/>
                                      </a:rPr>
                                    </m:ctrlPr>
                                  </m:fPr>
                                  <m:num>
                                    <m:r>
                                      <a:rPr lang="de-DE" sz="1400" b="0" i="1" smtClean="0">
                                        <a:latin typeface="Cambria Math" panose="02040503050406030204" pitchFamily="18" charset="0"/>
                                      </a:rPr>
                                      <m:t>74</m:t>
                                    </m:r>
                                  </m:num>
                                  <m:den>
                                    <m:r>
                                      <a:rPr lang="de-DE" sz="1400" i="1" smtClean="0">
                                        <a:latin typeface="Cambria Math" panose="02040503050406030204" pitchFamily="18" charset="0"/>
                                      </a:rPr>
                                      <m:t>2</m:t>
                                    </m:r>
                                    <m:r>
                                      <a:rPr lang="de-DE" sz="1400" b="0" i="1" smtClean="0">
                                        <a:latin typeface="Cambria Math" panose="02040503050406030204" pitchFamily="18" charset="0"/>
                                      </a:rPr>
                                      <m:t>75</m:t>
                                    </m:r>
                                  </m:den>
                                </m:f>
                                <m:r>
                                  <a:rPr lang="de-DE" sz="1400" b="0" i="1" smtClean="0">
                                    <a:latin typeface="Cambria Math" panose="02040503050406030204" pitchFamily="18" charset="0"/>
                                  </a:rPr>
                                  <m:t>=</m:t>
                                </m:r>
                                <m:r>
                                  <a:rPr lang="de-DE" sz="1400" b="0" i="1" smtClean="0">
                                    <a:solidFill>
                                      <a:schemeClr val="tx1"/>
                                    </a:solidFill>
                                    <a:latin typeface="Cambria Math" panose="02040503050406030204" pitchFamily="18" charset="0"/>
                                  </a:rPr>
                                  <m:t>0.269</m:t>
                                </m:r>
                              </m:oMath>
                            </m:oMathPara>
                          </a14:m>
                          <a:endParaRPr lang="en-US" sz="1400" dirty="0">
                            <a:solidFill>
                              <a:schemeClr val="tx1"/>
                            </a:solidFill>
                          </a:endParaRPr>
                        </a:p>
                      </a:txBody>
                      <a:tcPr marL="45672" marR="45672" marT="45672" marB="45672"/>
                    </a:tc>
                    <a:extLst>
                      <a:ext uri="{0D108BD9-81ED-4DB2-BD59-A6C34878D82A}">
                        <a16:rowId xmlns:a16="http://schemas.microsoft.com/office/drawing/2014/main" val="10007"/>
                      </a:ext>
                    </a:extLst>
                  </a:tr>
                </a:tbl>
              </a:graphicData>
            </a:graphic>
          </p:graphicFrame>
        </mc:Choice>
        <mc:Fallback xmlns="">
          <p:graphicFrame>
            <p:nvGraphicFramePr>
              <p:cNvPr id="52" name="Table 51">
                <a:extLst>
                  <a:ext uri="{FF2B5EF4-FFF2-40B4-BE49-F238E27FC236}">
                    <a16:creationId xmlns:a16="http://schemas.microsoft.com/office/drawing/2014/main" id="{3F7AEE95-199C-6F4B-9ECE-E3A312CE0E18}"/>
                  </a:ext>
                </a:extLst>
              </p:cNvPr>
              <p:cNvGraphicFramePr>
                <a:graphicFrameLocks noGrp="1"/>
              </p:cNvGraphicFramePr>
              <p:nvPr>
                <p:extLst/>
              </p:nvPr>
            </p:nvGraphicFramePr>
            <p:xfrm>
              <a:off x="5596167" y="4609602"/>
              <a:ext cx="1971653" cy="1294033"/>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1305343">
                      <a:extLst>
                        <a:ext uri="{9D8B030D-6E8A-4147-A177-3AD203B41FA5}">
                          <a16:colId xmlns:a16="http://schemas.microsoft.com/office/drawing/2014/main" val="20003"/>
                        </a:ext>
                      </a:extLst>
                    </a:gridCol>
                  </a:tblGrid>
                  <a:tr h="310483">
                    <a:tc>
                      <a:txBody>
                        <a:bodyPr/>
                        <a:lstStyle/>
                        <a:p>
                          <a:endParaRPr lang="en-US"/>
                        </a:p>
                      </a:txBody>
                      <a:tcPr marL="45672" marR="45672" marT="45672" marB="45672">
                        <a:blipFill>
                          <a:blip r:embed="rId5"/>
                          <a:stretch>
                            <a:fillRect l="-1887" r="-196226" b="-316000"/>
                          </a:stretch>
                        </a:blipFill>
                      </a:tcPr>
                    </a:tc>
                    <a:tc>
                      <a:txBody>
                        <a:bodyPr/>
                        <a:lstStyle/>
                        <a:p>
                          <a:endParaRPr lang="en-US"/>
                        </a:p>
                      </a:txBody>
                      <a:tcPr marL="45672" marR="45672" marT="45672" marB="45672">
                        <a:blipFill>
                          <a:blip r:embed="rId5"/>
                          <a:stretch>
                            <a:fillRect l="-52427" r="-971" b="-316000"/>
                          </a:stretch>
                        </a:blipFill>
                      </a:tcPr>
                    </a:tc>
                    <a:extLst>
                      <a:ext uri="{0D108BD9-81ED-4DB2-BD59-A6C34878D82A}">
                        <a16:rowId xmlns:a16="http://schemas.microsoft.com/office/drawing/2014/main" val="10000"/>
                      </a:ext>
                    </a:extLst>
                  </a:tr>
                  <a:tr h="492156">
                    <a:tc>
                      <a:txBody>
                        <a:bodyPr/>
                        <a:lstStyle/>
                        <a:p>
                          <a:endParaRPr lang="en-US"/>
                        </a:p>
                      </a:txBody>
                      <a:tcPr marL="45672" marR="45672" marT="45672" marB="45672" anchor="ctr">
                        <a:blipFill>
                          <a:blip r:embed="rId5"/>
                          <a:stretch>
                            <a:fillRect l="-1887" t="-64103" r="-196226" b="-102564"/>
                          </a:stretch>
                        </a:blipFill>
                      </a:tcPr>
                    </a:tc>
                    <a:tc>
                      <a:txBody>
                        <a:bodyPr/>
                        <a:lstStyle/>
                        <a:p>
                          <a:endParaRPr lang="en-US"/>
                        </a:p>
                      </a:txBody>
                      <a:tcPr marL="45672" marR="45672" marT="45672" marB="45672">
                        <a:blipFill>
                          <a:blip r:embed="rId5"/>
                          <a:stretch>
                            <a:fillRect l="-52427" t="-64103" r="-971" b="-102564"/>
                          </a:stretch>
                        </a:blipFill>
                      </a:tcPr>
                    </a:tc>
                    <a:extLst>
                      <a:ext uri="{0D108BD9-81ED-4DB2-BD59-A6C34878D82A}">
                        <a16:rowId xmlns:a16="http://schemas.microsoft.com/office/drawing/2014/main" val="10001"/>
                      </a:ext>
                    </a:extLst>
                  </a:tr>
                  <a:tr h="491394">
                    <a:tc>
                      <a:txBody>
                        <a:bodyPr/>
                        <a:lstStyle/>
                        <a:p>
                          <a:endParaRPr lang="en-US"/>
                        </a:p>
                      </a:txBody>
                      <a:tcPr marL="45672" marR="45672" marT="45672" marB="45672" anchor="ctr">
                        <a:blipFill>
                          <a:blip r:embed="rId5"/>
                          <a:stretch>
                            <a:fillRect l="-1887" t="-164103" r="-196226" b="-2564"/>
                          </a:stretch>
                        </a:blipFill>
                      </a:tcPr>
                    </a:tc>
                    <a:tc>
                      <a:txBody>
                        <a:bodyPr/>
                        <a:lstStyle/>
                        <a:p>
                          <a:endParaRPr lang="en-US"/>
                        </a:p>
                      </a:txBody>
                      <a:tcPr marL="45672" marR="45672" marT="45672" marB="45672">
                        <a:blipFill>
                          <a:blip r:embed="rId5"/>
                          <a:stretch>
                            <a:fillRect l="-52427" t="-164103" r="-971" b="-2564"/>
                          </a:stretch>
                        </a:blipFill>
                      </a:tcPr>
                    </a:tc>
                    <a:extLst>
                      <a:ext uri="{0D108BD9-81ED-4DB2-BD59-A6C34878D82A}">
                        <a16:rowId xmlns:a16="http://schemas.microsoft.com/office/drawing/2014/main" val="10007"/>
                      </a:ext>
                    </a:extLst>
                  </a:tr>
                </a:tbl>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D04BA88-762C-6C47-913A-E44CED1CE9BF}"/>
                  </a:ext>
                </a:extLst>
              </p:cNvPr>
              <p:cNvSpPr txBox="1"/>
              <p:nvPr/>
            </p:nvSpPr>
            <p:spPr>
              <a:xfrm>
                <a:off x="6272906" y="3139547"/>
                <a:ext cx="2598349" cy="64569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a:t>Reject those samples that are not consistent with </a:t>
                </a:r>
                <a14:m>
                  <m:oMath xmlns:m="http://schemas.openxmlformats.org/officeDocument/2006/math">
                    <m:r>
                      <a:rPr lang="en-GB" b="1" i="1">
                        <a:latin typeface="Cambria Math" panose="02040503050406030204" pitchFamily="18" charset="0"/>
                      </a:rPr>
                      <m:t>𝒆</m:t>
                    </m:r>
                  </m:oMath>
                </a14:m>
                <a:endParaRPr lang="en-GB" sz="1798"/>
              </a:p>
            </p:txBody>
          </p:sp>
        </mc:Choice>
        <mc:Fallback xmlns="">
          <p:sp>
            <p:nvSpPr>
              <p:cNvPr id="12" name="TextBox 11">
                <a:extLst>
                  <a:ext uri="{FF2B5EF4-FFF2-40B4-BE49-F238E27FC236}">
                    <a16:creationId xmlns:a16="http://schemas.microsoft.com/office/drawing/2014/main" id="{6D04BA88-762C-6C47-913A-E44CED1CE9BF}"/>
                  </a:ext>
                </a:extLst>
              </p:cNvPr>
              <p:cNvSpPr txBox="1">
                <a:spLocks noRot="1" noChangeAspect="1" noMove="1" noResize="1" noEditPoints="1" noAdjustHandles="1" noChangeArrowheads="1" noChangeShapeType="1" noTextEdit="1"/>
              </p:cNvSpPr>
              <p:nvPr/>
            </p:nvSpPr>
            <p:spPr>
              <a:xfrm>
                <a:off x="6272906" y="3139547"/>
                <a:ext cx="2598349" cy="645690"/>
              </a:xfrm>
              <a:prstGeom prst="rect">
                <a:avLst/>
              </a:prstGeom>
              <a:blipFill>
                <a:blip r:embed="rId6"/>
                <a:stretch>
                  <a:fillRect/>
                </a:stretch>
              </a:blipFill>
            </p:spPr>
            <p:txBody>
              <a:bodyPr/>
              <a:lstStyle/>
              <a:p>
                <a:r>
                  <a:rPr lang="en-GB">
                    <a:noFill/>
                  </a:rPr>
                  <a:t> </a:t>
                </a:r>
              </a:p>
            </p:txBody>
          </p:sp>
        </mc:Fallback>
      </mc:AlternateContent>
      <p:cxnSp>
        <p:nvCxnSpPr>
          <p:cNvPr id="14" name="Straight Arrow Connector 13">
            <a:extLst>
              <a:ext uri="{FF2B5EF4-FFF2-40B4-BE49-F238E27FC236}">
                <a16:creationId xmlns:a16="http://schemas.microsoft.com/office/drawing/2014/main" id="{0C018CF6-193E-F840-9834-2FD080BF6AF9}"/>
              </a:ext>
            </a:extLst>
          </p:cNvPr>
          <p:cNvCxnSpPr>
            <a:cxnSpLocks/>
            <a:stCxn id="12" idx="1"/>
          </p:cNvCxnSpPr>
          <p:nvPr/>
        </p:nvCxnSpPr>
        <p:spPr>
          <a:xfrm flipH="1" flipV="1">
            <a:off x="4421981" y="3357563"/>
            <a:ext cx="1850925" cy="104829"/>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D4A55801-D704-B148-8B1C-A1DADD4B4328}"/>
              </a:ext>
            </a:extLst>
          </p:cNvPr>
          <p:cNvCxnSpPr>
            <a:cxnSpLocks/>
            <a:stCxn id="12" idx="1"/>
          </p:cNvCxnSpPr>
          <p:nvPr/>
        </p:nvCxnSpPr>
        <p:spPr>
          <a:xfrm flipH="1">
            <a:off x="2958821" y="3462392"/>
            <a:ext cx="3314085" cy="673839"/>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32" name="Table 131">
                <a:extLst>
                  <a:ext uri="{FF2B5EF4-FFF2-40B4-BE49-F238E27FC236}">
                    <a16:creationId xmlns:a16="http://schemas.microsoft.com/office/drawing/2014/main" id="{A3BABEAD-FB9D-C74B-A9DA-DAEE50D0A88F}"/>
                  </a:ext>
                </a:extLst>
              </p:cNvPr>
              <p:cNvGraphicFramePr>
                <a:graphicFrameLocks noGrp="1"/>
              </p:cNvGraphicFramePr>
              <p:nvPr>
                <p:extLst/>
              </p:nvPr>
            </p:nvGraphicFramePr>
            <p:xfrm>
              <a:off x="7629022" y="4609601"/>
              <a:ext cx="1305343" cy="916068"/>
            </p:xfrm>
            <a:graphic>
              <a:graphicData uri="http://schemas.openxmlformats.org/drawingml/2006/table">
                <a:tbl>
                  <a:tblPr firstRow="1" bandRow="1">
                    <a:tableStyleId>{793D81CF-94F2-401A-BA57-92F5A7B2D0C5}</a:tableStyleId>
                  </a:tblPr>
                  <a:tblGrid>
                    <a:gridCol w="1305343">
                      <a:extLst>
                        <a:ext uri="{9D8B030D-6E8A-4147-A177-3AD203B41FA5}">
                          <a16:colId xmlns:a16="http://schemas.microsoft.com/office/drawing/2014/main" val="20003"/>
                        </a:ext>
                      </a:extLst>
                    </a:gridCol>
                  </a:tblGrid>
                  <a:tr h="304483">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ea typeface="Cambria Math" panose="02040503050406030204" pitchFamily="18" charset="0"/>
                                  </a:rPr>
                                  <m:t>𝑃</m:t>
                                </m:r>
                                <m:d>
                                  <m:dPr>
                                    <m:ctrlPr>
                                      <a:rPr lang="de-DE" sz="1400" b="0" i="1" smtClean="0">
                                        <a:latin typeface="Cambria Math" panose="02040503050406030204" pitchFamily="18" charset="0"/>
                                        <a:ea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𝑇𝑟𝑎𝑣𝑒𝑙</m:t>
                                    </m:r>
                                    <m:r>
                                      <a:rPr lang="de-DE" sz="1400" b="0" i="1" smtClean="0">
                                        <a:latin typeface="Cambria Math" panose="02040503050406030204" pitchFamily="18" charset="0"/>
                                        <a:ea typeface="Cambria Math" panose="02040503050406030204" pitchFamily="18" charset="0"/>
                                      </a:rPr>
                                      <m:t>|</m:t>
                                    </m:r>
                                    <m:r>
                                      <a:rPr lang="de-DE" sz="1400" b="0" i="1" smtClean="0">
                                        <a:latin typeface="Cambria Math" panose="02040503050406030204" pitchFamily="18" charset="0"/>
                                        <a:ea typeface="Cambria Math" panose="02040503050406030204" pitchFamily="18" charset="0"/>
                                      </a:rPr>
                                      <m:t>𝑠𝑖𝑐𝑘</m:t>
                                    </m:r>
                                  </m:e>
                                </m:d>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0.75</m:t>
                                </m:r>
                              </m:oMath>
                            </m:oMathPara>
                          </a14:m>
                          <a:endParaRPr lang="en-US" sz="1400" dirty="0">
                            <a:solidFill>
                              <a:schemeClr val="tx1"/>
                            </a:solidFill>
                          </a:endParaRPr>
                        </a:p>
                      </a:txBody>
                      <a:tcPr marL="45672" marR="45672" marT="45672" marB="45672"/>
                    </a:tc>
                    <a:extLst>
                      <a:ext uri="{0D108BD9-81ED-4DB2-BD59-A6C34878D82A}">
                        <a16:rowId xmlns:a16="http://schemas.microsoft.com/office/drawing/2014/main" val="10001"/>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rPr>
                                  <m:t>0.25</m:t>
                                </m:r>
                              </m:oMath>
                            </m:oMathPara>
                          </a14:m>
                          <a:endParaRPr lang="en-US" sz="1400" dirty="0">
                            <a:solidFill>
                              <a:schemeClr val="tx1"/>
                            </a:solidFill>
                          </a:endParaRPr>
                        </a:p>
                      </a:txBody>
                      <a:tcPr marL="45672" marR="45672" marT="45672" marB="45672"/>
                    </a:tc>
                    <a:extLst>
                      <a:ext uri="{0D108BD9-81ED-4DB2-BD59-A6C34878D82A}">
                        <a16:rowId xmlns:a16="http://schemas.microsoft.com/office/drawing/2014/main" val="10007"/>
                      </a:ext>
                    </a:extLst>
                  </a:tr>
                </a:tbl>
              </a:graphicData>
            </a:graphic>
          </p:graphicFrame>
        </mc:Choice>
        <mc:Fallback xmlns="">
          <p:graphicFrame>
            <p:nvGraphicFramePr>
              <p:cNvPr id="132" name="Table 131">
                <a:extLst>
                  <a:ext uri="{FF2B5EF4-FFF2-40B4-BE49-F238E27FC236}">
                    <a16:creationId xmlns:a16="http://schemas.microsoft.com/office/drawing/2014/main" id="{A3BABEAD-FB9D-C74B-A9DA-DAEE50D0A88F}"/>
                  </a:ext>
                </a:extLst>
              </p:cNvPr>
              <p:cNvGraphicFramePr>
                <a:graphicFrameLocks noGrp="1"/>
              </p:cNvGraphicFramePr>
              <p:nvPr>
                <p:extLst/>
              </p:nvPr>
            </p:nvGraphicFramePr>
            <p:xfrm>
              <a:off x="7629022" y="4609601"/>
              <a:ext cx="1305343" cy="916068"/>
            </p:xfrm>
            <a:graphic>
              <a:graphicData uri="http://schemas.openxmlformats.org/drawingml/2006/table">
                <a:tbl>
                  <a:tblPr firstRow="1" bandRow="1">
                    <a:tableStyleId>{793D81CF-94F2-401A-BA57-92F5A7B2D0C5}</a:tableStyleId>
                  </a:tblPr>
                  <a:tblGrid>
                    <a:gridCol w="1305343">
                      <a:extLst>
                        <a:ext uri="{9D8B030D-6E8A-4147-A177-3AD203B41FA5}">
                          <a16:colId xmlns:a16="http://schemas.microsoft.com/office/drawing/2014/main" val="20003"/>
                        </a:ext>
                      </a:extLst>
                    </a:gridCol>
                  </a:tblGrid>
                  <a:tr h="304704">
                    <a:tc>
                      <a:txBody>
                        <a:bodyPr/>
                        <a:lstStyle/>
                        <a:p>
                          <a:endParaRPr lang="en-US"/>
                        </a:p>
                      </a:txBody>
                      <a:tcPr marL="45672" marR="45672" marT="45672" marB="45672">
                        <a:blipFill>
                          <a:blip r:embed="rId7"/>
                          <a:stretch>
                            <a:fillRect b="-196000"/>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7"/>
                          <a:stretch>
                            <a:fillRect t="-104167" b="-104167"/>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7"/>
                          <a:stretch>
                            <a:fillRect t="-196000"/>
                          </a:stretch>
                        </a:blipFill>
                      </a:tcPr>
                    </a:tc>
                    <a:extLst>
                      <a:ext uri="{0D108BD9-81ED-4DB2-BD59-A6C34878D82A}">
                        <a16:rowId xmlns:a16="http://schemas.microsoft.com/office/drawing/2014/main" val="10007"/>
                      </a:ext>
                    </a:extLst>
                  </a:tr>
                </a:tbl>
              </a:graphicData>
            </a:graphic>
          </p:graphicFrame>
        </mc:Fallback>
      </mc:AlternateContent>
      <p:grpSp>
        <p:nvGrpSpPr>
          <p:cNvPr id="50" name="Group 49">
            <a:extLst>
              <a:ext uri="{FF2B5EF4-FFF2-40B4-BE49-F238E27FC236}">
                <a16:creationId xmlns:a16="http://schemas.microsoft.com/office/drawing/2014/main" id="{8189CEE9-2E1C-F54F-A1F3-BEA81CB9550E}"/>
              </a:ext>
            </a:extLst>
          </p:cNvPr>
          <p:cNvGrpSpPr/>
          <p:nvPr/>
        </p:nvGrpSpPr>
        <p:grpSpPr>
          <a:xfrm>
            <a:off x="7845038" y="1508823"/>
            <a:ext cx="3986638" cy="1079501"/>
            <a:chOff x="4800564" y="4825289"/>
            <a:chExt cx="3990791" cy="1080625"/>
          </a:xfrm>
        </p:grpSpPr>
        <p:cxnSp>
          <p:nvCxnSpPr>
            <p:cNvPr id="51" name="Straight Connector 50">
              <a:extLst>
                <a:ext uri="{FF2B5EF4-FFF2-40B4-BE49-F238E27FC236}">
                  <a16:creationId xmlns:a16="http://schemas.microsoft.com/office/drawing/2014/main" id="{AC85979C-57B8-8D48-8BA7-8E6C6F957E80}"/>
                </a:ext>
              </a:extLst>
            </p:cNvPr>
            <p:cNvCxnSpPr>
              <a:cxnSpLocks/>
            </p:cNvCxnSpPr>
            <p:nvPr/>
          </p:nvCxnSpPr>
          <p:spPr>
            <a:xfrm>
              <a:off x="4976017" y="5494977"/>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68EF017-BC2A-AA42-9783-1DF496E43ED7}"/>
                </a:ext>
              </a:extLst>
            </p:cNvPr>
            <p:cNvCxnSpPr/>
            <p:nvPr/>
          </p:nvCxnSpPr>
          <p:spPr>
            <a:xfrm>
              <a:off x="4983467"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AFFC467-18D6-4A47-B3D2-7C22399636C0}"/>
                </a:ext>
              </a:extLst>
            </p:cNvPr>
            <p:cNvCxnSpPr/>
            <p:nvPr/>
          </p:nvCxnSpPr>
          <p:spPr>
            <a:xfrm>
              <a:off x="78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A59A98D-A3E0-DC4D-B767-87C82A242190}"/>
                    </a:ext>
                  </a:extLst>
                </p:cNvPr>
                <p:cNvSpPr txBox="1"/>
                <p:nvPr/>
              </p:nvSpPr>
              <p:spPr>
                <a:xfrm>
                  <a:off x="4800564" y="553658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0</m:t>
                        </m:r>
                      </m:oMath>
                    </m:oMathPara>
                  </a14:m>
                  <a:endParaRPr lang="en-GB" sz="1798"/>
                </a:p>
              </p:txBody>
            </p:sp>
          </mc:Choice>
          <mc:Fallback xmlns="">
            <p:sp>
              <p:nvSpPr>
                <p:cNvPr id="55" name="TextBox 54">
                  <a:extLst>
                    <a:ext uri="{FF2B5EF4-FFF2-40B4-BE49-F238E27FC236}">
                      <a16:creationId xmlns:a16="http://schemas.microsoft.com/office/drawing/2014/main" id="{5A59A98D-A3E0-DC4D-B767-87C82A242190}"/>
                    </a:ext>
                  </a:extLst>
                </p:cNvPr>
                <p:cNvSpPr txBox="1">
                  <a:spLocks noRot="1" noChangeAspect="1" noMove="1" noResize="1" noEditPoints="1" noAdjustHandles="1" noChangeArrowheads="1" noChangeShapeType="1" noTextEdit="1"/>
                </p:cNvSpPr>
                <p:nvPr/>
              </p:nvSpPr>
              <p:spPr>
                <a:xfrm>
                  <a:off x="4800564" y="5536582"/>
                  <a:ext cx="365806"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9D00E9F-552F-7F43-9C92-11C5A6CFD293}"/>
                    </a:ext>
                  </a:extLst>
                </p:cNvPr>
                <p:cNvSpPr txBox="1"/>
                <p:nvPr/>
              </p:nvSpPr>
              <p:spPr>
                <a:xfrm>
                  <a:off x="8419418" y="553658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1</m:t>
                        </m:r>
                      </m:oMath>
                    </m:oMathPara>
                  </a14:m>
                  <a:endParaRPr lang="en-GB" sz="1798"/>
                </a:p>
              </p:txBody>
            </p:sp>
          </mc:Choice>
          <mc:Fallback xmlns="">
            <p:sp>
              <p:nvSpPr>
                <p:cNvPr id="56" name="TextBox 55">
                  <a:extLst>
                    <a:ext uri="{FF2B5EF4-FFF2-40B4-BE49-F238E27FC236}">
                      <a16:creationId xmlns:a16="http://schemas.microsoft.com/office/drawing/2014/main" id="{D9D00E9F-552F-7F43-9C92-11C5A6CFD293}"/>
                    </a:ext>
                  </a:extLst>
                </p:cNvPr>
                <p:cNvSpPr txBox="1">
                  <a:spLocks noRot="1" noChangeAspect="1" noMove="1" noResize="1" noEditPoints="1" noAdjustHandles="1" noChangeArrowheads="1" noChangeShapeType="1" noTextEdit="1"/>
                </p:cNvSpPr>
                <p:nvPr/>
              </p:nvSpPr>
              <p:spPr>
                <a:xfrm>
                  <a:off x="8419418" y="5536582"/>
                  <a:ext cx="365806" cy="369332"/>
                </a:xfrm>
                <a:prstGeom prst="rect">
                  <a:avLst/>
                </a:prstGeom>
                <a:blipFill>
                  <a:blip r:embed="rId7"/>
                  <a:stretch>
                    <a:fillRect/>
                  </a:stretch>
                </a:blipFill>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6959CE87-CD81-CA40-9575-C20F053347BF}"/>
                </a:ext>
              </a:extLst>
            </p:cNvPr>
            <p:cNvCxnSpPr/>
            <p:nvPr/>
          </p:nvCxnSpPr>
          <p:spPr>
            <a:xfrm>
              <a:off x="53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E7C7D7F-534D-1C45-87D7-E46EEC885110}"/>
                </a:ext>
              </a:extLst>
            </p:cNvPr>
            <p:cNvCxnSpPr/>
            <p:nvPr/>
          </p:nvCxnSpPr>
          <p:spPr>
            <a:xfrm>
              <a:off x="57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D03B405-1A9D-3444-A341-3788F5379D5F}"/>
                </a:ext>
              </a:extLst>
            </p:cNvPr>
            <p:cNvCxnSpPr/>
            <p:nvPr/>
          </p:nvCxnSpPr>
          <p:spPr>
            <a:xfrm>
              <a:off x="60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55DDE3-A8D1-B640-BA94-F88FE39F9AFA}"/>
                </a:ext>
              </a:extLst>
            </p:cNvPr>
            <p:cNvCxnSpPr/>
            <p:nvPr/>
          </p:nvCxnSpPr>
          <p:spPr>
            <a:xfrm>
              <a:off x="6425541"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F7875F1-C1B8-0844-9343-ABD34B8A1E09}"/>
                </a:ext>
              </a:extLst>
            </p:cNvPr>
            <p:cNvCxnSpPr/>
            <p:nvPr/>
          </p:nvCxnSpPr>
          <p:spPr>
            <a:xfrm>
              <a:off x="6784383"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460625E-990B-AE49-B612-668E223A6865}"/>
                </a:ext>
              </a:extLst>
            </p:cNvPr>
            <p:cNvCxnSpPr/>
            <p:nvPr/>
          </p:nvCxnSpPr>
          <p:spPr>
            <a:xfrm>
              <a:off x="71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66D7C21-A50D-1046-9311-2F16FFB066A4}"/>
                </a:ext>
              </a:extLst>
            </p:cNvPr>
            <p:cNvCxnSpPr/>
            <p:nvPr/>
          </p:nvCxnSpPr>
          <p:spPr>
            <a:xfrm>
              <a:off x="75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6284A6C-6A48-334D-ADD9-A3FD10EDA86B}"/>
                </a:ext>
              </a:extLst>
            </p:cNvPr>
            <p:cNvCxnSpPr/>
            <p:nvPr/>
          </p:nvCxnSpPr>
          <p:spPr>
            <a:xfrm>
              <a:off x="8603479" y="5410737"/>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4C622F1-E8F1-DF4E-98B3-36889942D111}"/>
                </a:ext>
              </a:extLst>
            </p:cNvPr>
            <p:cNvCxnSpPr/>
            <p:nvPr/>
          </p:nvCxnSpPr>
          <p:spPr>
            <a:xfrm>
              <a:off x="8243479" y="5442453"/>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6AE9B2E3-5DA9-F34A-BD58-8D8FEDE2D610}"/>
                    </a:ext>
                  </a:extLst>
                </p:cNvPr>
                <p:cNvSpPr txBox="1"/>
                <p:nvPr/>
              </p:nvSpPr>
              <p:spPr>
                <a:xfrm>
                  <a:off x="6523279" y="553295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0</m:t>
                        </m:r>
                        <m:r>
                          <a:rPr lang="en-GB" sz="1798" i="1" smtClean="0">
                            <a:latin typeface="Cambria Math" panose="02040503050406030204" pitchFamily="18" charset="0"/>
                          </a:rPr>
                          <m:t>.5</m:t>
                        </m:r>
                      </m:oMath>
                    </m:oMathPara>
                  </a14:m>
                  <a:endParaRPr lang="en-GB" sz="1798"/>
                </a:p>
              </p:txBody>
            </p:sp>
          </mc:Choice>
          <mc:Fallback xmlns="">
            <p:sp>
              <p:nvSpPr>
                <p:cNvPr id="93" name="TextBox 92">
                  <a:extLst>
                    <a:ext uri="{FF2B5EF4-FFF2-40B4-BE49-F238E27FC236}">
                      <a16:creationId xmlns:a16="http://schemas.microsoft.com/office/drawing/2014/main" id="{6AE9B2E3-5DA9-F34A-BD58-8D8FEDE2D610}"/>
                    </a:ext>
                  </a:extLst>
                </p:cNvPr>
                <p:cNvSpPr txBox="1">
                  <a:spLocks noRot="1" noChangeAspect="1" noMove="1" noResize="1" noEditPoints="1" noAdjustHandles="1" noChangeArrowheads="1" noChangeShapeType="1" noTextEdit="1"/>
                </p:cNvSpPr>
                <p:nvPr/>
              </p:nvSpPr>
              <p:spPr>
                <a:xfrm>
                  <a:off x="6523279" y="5532950"/>
                  <a:ext cx="542136" cy="369332"/>
                </a:xfrm>
                <a:prstGeom prst="rect">
                  <a:avLst/>
                </a:prstGeom>
                <a:blipFill>
                  <a:blip r:embed="rId9"/>
                  <a:stretch>
                    <a:fillRect/>
                  </a:stretch>
                </a:blipFill>
              </p:spPr>
              <p:txBody>
                <a:bodyPr/>
                <a:lstStyle/>
                <a:p>
                  <a:r>
                    <a:rPr lang="en-GB">
                      <a:noFill/>
                    </a:rPr>
                    <a:t> </a:t>
                  </a:r>
                </a:p>
              </p:txBody>
            </p:sp>
          </mc:Fallback>
        </mc:AlternateContent>
        <p:sp>
          <p:nvSpPr>
            <p:cNvPr id="94" name="Left Brace 93">
              <a:extLst>
                <a:ext uri="{FF2B5EF4-FFF2-40B4-BE49-F238E27FC236}">
                  <a16:creationId xmlns:a16="http://schemas.microsoft.com/office/drawing/2014/main" id="{B7B5B8DC-5152-AD47-95F7-47C2E781D13A}"/>
                </a:ext>
              </a:extLst>
            </p:cNvPr>
            <p:cNvSpPr/>
            <p:nvPr/>
          </p:nvSpPr>
          <p:spPr>
            <a:xfrm rot="5400000">
              <a:off x="5290202" y="4987727"/>
              <a:ext cx="99995" cy="7283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95" name="Left Brace 94">
              <a:extLst>
                <a:ext uri="{FF2B5EF4-FFF2-40B4-BE49-F238E27FC236}">
                  <a16:creationId xmlns:a16="http://schemas.microsoft.com/office/drawing/2014/main" id="{32D99756-6C1A-BC4C-8E2A-876F7F5D8BC3}"/>
                </a:ext>
              </a:extLst>
            </p:cNvPr>
            <p:cNvSpPr/>
            <p:nvPr/>
          </p:nvSpPr>
          <p:spPr>
            <a:xfrm rot="5400000">
              <a:off x="6077085" y="4924540"/>
              <a:ext cx="104662" cy="8500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96" name="Left Brace 95">
              <a:extLst>
                <a:ext uri="{FF2B5EF4-FFF2-40B4-BE49-F238E27FC236}">
                  <a16:creationId xmlns:a16="http://schemas.microsoft.com/office/drawing/2014/main" id="{E4F33279-FEB6-8749-8B3C-8961C7B72091}"/>
                </a:ext>
              </a:extLst>
            </p:cNvPr>
            <p:cNvSpPr/>
            <p:nvPr/>
          </p:nvSpPr>
          <p:spPr>
            <a:xfrm rot="5400000">
              <a:off x="6994302" y="4856154"/>
              <a:ext cx="105896" cy="98560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97" name="Left Brace 96">
              <a:extLst>
                <a:ext uri="{FF2B5EF4-FFF2-40B4-BE49-F238E27FC236}">
                  <a16:creationId xmlns:a16="http://schemas.microsoft.com/office/drawing/2014/main" id="{0B26C667-CAFA-BF4F-A773-1A71FA2C98C3}"/>
                </a:ext>
              </a:extLst>
            </p:cNvPr>
            <p:cNvSpPr/>
            <p:nvPr/>
          </p:nvSpPr>
          <p:spPr>
            <a:xfrm rot="5400000">
              <a:off x="7649090" y="5185884"/>
              <a:ext cx="106253" cy="324332"/>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98" name="TextBox 97">
              <a:extLst>
                <a:ext uri="{FF2B5EF4-FFF2-40B4-BE49-F238E27FC236}">
                  <a16:creationId xmlns:a16="http://schemas.microsoft.com/office/drawing/2014/main" id="{1A7963FE-2F33-BA4D-9124-C1B540006AAC}"/>
                </a:ext>
              </a:extLst>
            </p:cNvPr>
            <p:cNvSpPr txBox="1"/>
            <p:nvPr/>
          </p:nvSpPr>
          <p:spPr>
            <a:xfrm>
              <a:off x="5145955" y="5000856"/>
              <a:ext cx="391774" cy="369332"/>
            </a:xfrm>
            <a:prstGeom prst="rect">
              <a:avLst/>
            </a:prstGeom>
            <a:noFill/>
          </p:spPr>
          <p:txBody>
            <a:bodyPr wrap="none" rtlCol="0">
              <a:spAutoFit/>
            </a:bodyPr>
            <a:lstStyle/>
            <a:p>
              <a:r>
                <a:rPr lang="en-GB" sz="1798"/>
                <a:t>fff</a:t>
              </a:r>
            </a:p>
          </p:txBody>
        </p:sp>
        <p:sp>
          <p:nvSpPr>
            <p:cNvPr id="99" name="TextBox 98">
              <a:extLst>
                <a:ext uri="{FF2B5EF4-FFF2-40B4-BE49-F238E27FC236}">
                  <a16:creationId xmlns:a16="http://schemas.microsoft.com/office/drawing/2014/main" id="{1F022A71-E5BE-3545-9220-2A0F967548F5}"/>
                </a:ext>
              </a:extLst>
            </p:cNvPr>
            <p:cNvSpPr txBox="1"/>
            <p:nvPr/>
          </p:nvSpPr>
          <p:spPr>
            <a:xfrm>
              <a:off x="5929200" y="5003694"/>
              <a:ext cx="400431" cy="369332"/>
            </a:xfrm>
            <a:prstGeom prst="rect">
              <a:avLst/>
            </a:prstGeom>
            <a:noFill/>
          </p:spPr>
          <p:txBody>
            <a:bodyPr wrap="none" rtlCol="0">
              <a:spAutoFit/>
            </a:bodyPr>
            <a:lstStyle/>
            <a:p>
              <a:r>
                <a:rPr lang="en-GB" sz="1798"/>
                <a:t>fft</a:t>
              </a:r>
            </a:p>
          </p:txBody>
        </p:sp>
        <p:sp>
          <p:nvSpPr>
            <p:cNvPr id="100" name="TextBox 99">
              <a:extLst>
                <a:ext uri="{FF2B5EF4-FFF2-40B4-BE49-F238E27FC236}">
                  <a16:creationId xmlns:a16="http://schemas.microsoft.com/office/drawing/2014/main" id="{F8D76F39-F373-924A-95DD-2B463BCCDB79}"/>
                </a:ext>
              </a:extLst>
            </p:cNvPr>
            <p:cNvSpPr txBox="1"/>
            <p:nvPr/>
          </p:nvSpPr>
          <p:spPr>
            <a:xfrm>
              <a:off x="6843598" y="5000856"/>
              <a:ext cx="402674" cy="369332"/>
            </a:xfrm>
            <a:prstGeom prst="rect">
              <a:avLst/>
            </a:prstGeom>
            <a:noFill/>
          </p:spPr>
          <p:txBody>
            <a:bodyPr wrap="none" rtlCol="0">
              <a:spAutoFit/>
            </a:bodyPr>
            <a:lstStyle/>
            <a:p>
              <a:r>
                <a:rPr lang="en-GB" sz="1798"/>
                <a:t>ftf</a:t>
              </a:r>
            </a:p>
          </p:txBody>
        </p:sp>
        <p:sp>
          <p:nvSpPr>
            <p:cNvPr id="101" name="TextBox 100">
              <a:extLst>
                <a:ext uri="{FF2B5EF4-FFF2-40B4-BE49-F238E27FC236}">
                  <a16:creationId xmlns:a16="http://schemas.microsoft.com/office/drawing/2014/main" id="{9E4F46AB-6562-0C43-ABCF-ECA6F5BCC648}"/>
                </a:ext>
              </a:extLst>
            </p:cNvPr>
            <p:cNvSpPr txBox="1"/>
            <p:nvPr/>
          </p:nvSpPr>
          <p:spPr>
            <a:xfrm>
              <a:off x="7502116" y="5004203"/>
              <a:ext cx="405817" cy="369332"/>
            </a:xfrm>
            <a:prstGeom prst="rect">
              <a:avLst/>
            </a:prstGeom>
            <a:noFill/>
          </p:spPr>
          <p:txBody>
            <a:bodyPr wrap="none" rtlCol="0">
              <a:spAutoFit/>
            </a:bodyPr>
            <a:lstStyle/>
            <a:p>
              <a:r>
                <a:rPr lang="en-GB" sz="1798"/>
                <a:t>ftt</a:t>
              </a:r>
            </a:p>
          </p:txBody>
        </p:sp>
        <p:sp>
          <p:nvSpPr>
            <p:cNvPr id="102" name="Left Brace 101">
              <a:extLst>
                <a:ext uri="{FF2B5EF4-FFF2-40B4-BE49-F238E27FC236}">
                  <a16:creationId xmlns:a16="http://schemas.microsoft.com/office/drawing/2014/main" id="{0AB69DD2-585E-1441-8FE2-9970C23E1D5F}"/>
                </a:ext>
              </a:extLst>
            </p:cNvPr>
            <p:cNvSpPr/>
            <p:nvPr/>
          </p:nvSpPr>
          <p:spPr>
            <a:xfrm rot="5400000">
              <a:off x="7900965" y="5257919"/>
              <a:ext cx="106253" cy="179417"/>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03" name="TextBox 102">
              <a:extLst>
                <a:ext uri="{FF2B5EF4-FFF2-40B4-BE49-F238E27FC236}">
                  <a16:creationId xmlns:a16="http://schemas.microsoft.com/office/drawing/2014/main" id="{69302A20-BE90-EF40-97C9-D0AE0462EAAD}"/>
                </a:ext>
              </a:extLst>
            </p:cNvPr>
            <p:cNvSpPr txBox="1"/>
            <p:nvPr/>
          </p:nvSpPr>
          <p:spPr>
            <a:xfrm>
              <a:off x="7761053" y="4826881"/>
              <a:ext cx="400431" cy="369332"/>
            </a:xfrm>
            <a:prstGeom prst="rect">
              <a:avLst/>
            </a:prstGeom>
            <a:noFill/>
          </p:spPr>
          <p:txBody>
            <a:bodyPr wrap="none" rtlCol="0">
              <a:spAutoFit/>
            </a:bodyPr>
            <a:lstStyle/>
            <a:p>
              <a:r>
                <a:rPr lang="en-GB" sz="1798"/>
                <a:t>tff</a:t>
              </a:r>
            </a:p>
          </p:txBody>
        </p:sp>
        <p:sp>
          <p:nvSpPr>
            <p:cNvPr id="104" name="Left Brace 103">
              <a:extLst>
                <a:ext uri="{FF2B5EF4-FFF2-40B4-BE49-F238E27FC236}">
                  <a16:creationId xmlns:a16="http://schemas.microsoft.com/office/drawing/2014/main" id="{18D543F2-275B-7B45-B4FF-7E5AB31F4620}"/>
                </a:ext>
              </a:extLst>
            </p:cNvPr>
            <p:cNvSpPr/>
            <p:nvPr/>
          </p:nvSpPr>
          <p:spPr>
            <a:xfrm rot="5400000">
              <a:off x="8101857" y="5235179"/>
              <a:ext cx="106253" cy="22543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05" name="TextBox 104">
              <a:extLst>
                <a:ext uri="{FF2B5EF4-FFF2-40B4-BE49-F238E27FC236}">
                  <a16:creationId xmlns:a16="http://schemas.microsoft.com/office/drawing/2014/main" id="{3F05BCB0-AFB0-2945-B442-95E26A23C8F6}"/>
                </a:ext>
              </a:extLst>
            </p:cNvPr>
            <p:cNvSpPr txBox="1"/>
            <p:nvPr/>
          </p:nvSpPr>
          <p:spPr>
            <a:xfrm>
              <a:off x="7960157" y="4991136"/>
              <a:ext cx="409086" cy="369332"/>
            </a:xfrm>
            <a:prstGeom prst="rect">
              <a:avLst/>
            </a:prstGeom>
            <a:noFill/>
          </p:spPr>
          <p:txBody>
            <a:bodyPr wrap="none" rtlCol="0">
              <a:spAutoFit/>
            </a:bodyPr>
            <a:lstStyle/>
            <a:p>
              <a:r>
                <a:rPr lang="en-GB" sz="1798"/>
                <a:t>tft</a:t>
              </a:r>
            </a:p>
          </p:txBody>
        </p:sp>
        <p:sp>
          <p:nvSpPr>
            <p:cNvPr id="106" name="Left Brace 105">
              <a:extLst>
                <a:ext uri="{FF2B5EF4-FFF2-40B4-BE49-F238E27FC236}">
                  <a16:creationId xmlns:a16="http://schemas.microsoft.com/office/drawing/2014/main" id="{9A33E6F3-96D2-294D-9766-AF8869011945}"/>
                </a:ext>
              </a:extLst>
            </p:cNvPr>
            <p:cNvSpPr/>
            <p:nvPr/>
          </p:nvSpPr>
          <p:spPr>
            <a:xfrm rot="5400000">
              <a:off x="8356184" y="5206240"/>
              <a:ext cx="106253" cy="281929"/>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07" name="TextBox 106">
              <a:extLst>
                <a:ext uri="{FF2B5EF4-FFF2-40B4-BE49-F238E27FC236}">
                  <a16:creationId xmlns:a16="http://schemas.microsoft.com/office/drawing/2014/main" id="{E2D99F20-A9FA-694A-BDBB-B0478F52084D}"/>
                </a:ext>
              </a:extLst>
            </p:cNvPr>
            <p:cNvSpPr txBox="1"/>
            <p:nvPr/>
          </p:nvSpPr>
          <p:spPr>
            <a:xfrm>
              <a:off x="8215743" y="4825289"/>
              <a:ext cx="405817" cy="369332"/>
            </a:xfrm>
            <a:prstGeom prst="rect">
              <a:avLst/>
            </a:prstGeom>
            <a:noFill/>
          </p:spPr>
          <p:txBody>
            <a:bodyPr wrap="none" rtlCol="0">
              <a:spAutoFit/>
            </a:bodyPr>
            <a:lstStyle/>
            <a:p>
              <a:r>
                <a:rPr lang="en-GB" sz="1798"/>
                <a:t>ttf</a:t>
              </a:r>
            </a:p>
          </p:txBody>
        </p:sp>
        <p:sp>
          <p:nvSpPr>
            <p:cNvPr id="108" name="Left Brace 107">
              <a:extLst>
                <a:ext uri="{FF2B5EF4-FFF2-40B4-BE49-F238E27FC236}">
                  <a16:creationId xmlns:a16="http://schemas.microsoft.com/office/drawing/2014/main" id="{BE714C6B-A526-5B47-A9A0-DEB4FCB0254E}"/>
                </a:ext>
              </a:extLst>
            </p:cNvPr>
            <p:cNvSpPr/>
            <p:nvPr/>
          </p:nvSpPr>
          <p:spPr>
            <a:xfrm rot="5400000">
              <a:off x="8524331" y="5321183"/>
              <a:ext cx="106253" cy="5204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09" name="TextBox 108">
              <a:extLst>
                <a:ext uri="{FF2B5EF4-FFF2-40B4-BE49-F238E27FC236}">
                  <a16:creationId xmlns:a16="http://schemas.microsoft.com/office/drawing/2014/main" id="{C8DB3B22-4290-4146-A3B6-01E9BCE13E14}"/>
                </a:ext>
              </a:extLst>
            </p:cNvPr>
            <p:cNvSpPr txBox="1"/>
            <p:nvPr/>
          </p:nvSpPr>
          <p:spPr>
            <a:xfrm>
              <a:off x="8382397" y="4990290"/>
              <a:ext cx="408958" cy="369332"/>
            </a:xfrm>
            <a:prstGeom prst="rect">
              <a:avLst/>
            </a:prstGeom>
            <a:noFill/>
          </p:spPr>
          <p:txBody>
            <a:bodyPr wrap="none" rtlCol="0">
              <a:spAutoFit/>
            </a:bodyPr>
            <a:lstStyle/>
            <a:p>
              <a:r>
                <a:rPr lang="en-GB" sz="1798"/>
                <a:t>ttt</a:t>
              </a:r>
            </a:p>
          </p:txBody>
        </p:sp>
        <p:cxnSp>
          <p:nvCxnSpPr>
            <p:cNvPr id="110" name="Straight Connector 109">
              <a:extLst>
                <a:ext uri="{FF2B5EF4-FFF2-40B4-BE49-F238E27FC236}">
                  <a16:creationId xmlns:a16="http://schemas.microsoft.com/office/drawing/2014/main" id="{334EE8CC-4602-264E-8340-A46441FFA33F}"/>
                </a:ext>
              </a:extLst>
            </p:cNvPr>
            <p:cNvCxnSpPr/>
            <p:nvPr/>
          </p:nvCxnSpPr>
          <p:spPr>
            <a:xfrm>
              <a:off x="7958286" y="5071145"/>
              <a:ext cx="0" cy="222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F06ED5E-9B91-FB41-ADB1-4F98EF917401}"/>
                </a:ext>
              </a:extLst>
            </p:cNvPr>
            <p:cNvCxnSpPr/>
            <p:nvPr/>
          </p:nvCxnSpPr>
          <p:spPr>
            <a:xfrm>
              <a:off x="8409310" y="5084746"/>
              <a:ext cx="0" cy="222933"/>
            </a:xfrm>
            <a:prstGeom prst="line">
              <a:avLst/>
            </a:prstGeom>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F6810E8B-23F0-F04B-AF8C-36B6C3F3C4AE}"/>
              </a:ext>
            </a:extLst>
          </p:cNvPr>
          <p:cNvSpPr txBox="1"/>
          <p:nvPr/>
        </p:nvSpPr>
        <p:spPr>
          <a:xfrm>
            <a:off x="1519119" y="5063426"/>
            <a:ext cx="2744319" cy="64569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Next part: How can we use a factorised model for this?</a:t>
            </a:r>
          </a:p>
        </p:txBody>
      </p:sp>
    </p:spTree>
    <p:extLst>
      <p:ext uri="{BB962C8B-B14F-4D97-AF65-F5344CB8AC3E}">
        <p14:creationId xmlns:p14="http://schemas.microsoft.com/office/powerpoint/2010/main" val="11455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FBA4-F419-EB42-9AF8-0F7B18BAC1F7}"/>
              </a:ext>
            </a:extLst>
          </p:cNvPr>
          <p:cNvSpPr>
            <a:spLocks noGrp="1"/>
          </p:cNvSpPr>
          <p:nvPr>
            <p:ph type="title"/>
          </p:nvPr>
        </p:nvSpPr>
        <p:spPr/>
        <p:txBody>
          <a:bodyPr/>
          <a:lstStyle/>
          <a:p>
            <a:r>
              <a:rPr lang="en-GB" dirty="0"/>
              <a:t>But First: Bayes Nets (BNs)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88B458-6670-4747-9848-4B08A8922F51}"/>
                  </a:ext>
                </a:extLst>
              </p:cNvPr>
              <p:cNvSpPr>
                <a:spLocks noGrp="1"/>
              </p:cNvSpPr>
              <p:nvPr>
                <p:ph idx="1"/>
              </p:nvPr>
            </p:nvSpPr>
            <p:spPr>
              <a:xfrm>
                <a:off x="359625" y="1665066"/>
                <a:ext cx="7355477" cy="4240848"/>
              </a:xfrm>
            </p:spPr>
            <p:txBody>
              <a:bodyPr/>
              <a:lstStyle/>
              <a:p>
                <a:r>
                  <a:rPr lang="en-GB" dirty="0">
                    <a:solidFill>
                      <a:schemeClr val="accent1"/>
                    </a:solidFill>
                  </a:rPr>
                  <a:t>Bayesian network</a:t>
                </a:r>
                <a:r>
                  <a:rPr lang="en-GB" dirty="0"/>
                  <a:t> </a:t>
                </a:r>
                <a14:m>
                  <m:oMath xmlns:m="http://schemas.openxmlformats.org/officeDocument/2006/math">
                    <m:r>
                      <a:rPr lang="en-GB" i="1">
                        <a:latin typeface="Cambria Math" panose="02040503050406030204" pitchFamily="18" charset="0"/>
                      </a:rPr>
                      <m:t>𝐵</m:t>
                    </m:r>
                  </m:oMath>
                </a14:m>
                <a:r>
                  <a:rPr lang="en-GB" dirty="0"/>
                  <a:t>: Directed, acyclic graph </a:t>
                </a:r>
                <a14:m>
                  <m:oMath xmlns:m="http://schemas.openxmlformats.org/officeDocument/2006/math">
                    <m:r>
                      <a:rPr lang="en-GB" b="0" i="1" smtClean="0">
                        <a:latin typeface="Cambria Math" panose="02040503050406030204" pitchFamily="18" charset="0"/>
                      </a:rPr>
                      <m:t>𝐵</m:t>
                    </m:r>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1" i="1" smtClean="0">
                            <a:latin typeface="Cambria Math" panose="02040503050406030204" pitchFamily="18" charset="0"/>
                          </a:rPr>
                          <m:t>𝑽</m:t>
                        </m:r>
                        <m:r>
                          <a:rPr lang="en-GB" b="0" i="1" smtClean="0">
                            <a:latin typeface="Cambria Math" panose="02040503050406030204" pitchFamily="18" charset="0"/>
                          </a:rPr>
                          <m:t>,</m:t>
                        </m:r>
                        <m:r>
                          <a:rPr lang="en-GB" b="1" i="1" smtClean="0">
                            <a:latin typeface="Cambria Math" panose="02040503050406030204" pitchFamily="18" charset="0"/>
                          </a:rPr>
                          <m:t>𝑬</m:t>
                        </m:r>
                      </m:e>
                    </m:d>
                  </m:oMath>
                </a14:m>
                <a:endParaRPr lang="en-GB" dirty="0"/>
              </a:p>
              <a:p>
                <a:pPr lvl="1"/>
                <a:r>
                  <a:rPr lang="en-GB" dirty="0"/>
                  <a:t>Each </a:t>
                </a:r>
                <a14:m>
                  <m:oMath xmlns:m="http://schemas.openxmlformats.org/officeDocument/2006/math">
                    <m:r>
                      <a:rPr lang="en-GB" b="0" i="1" smtClean="0">
                        <a:latin typeface="Cambria Math" panose="02040503050406030204" pitchFamily="18" charset="0"/>
                      </a:rPr>
                      <m:t>𝑉</m:t>
                    </m:r>
                    <m:r>
                      <a:rPr lang="en-GB" i="1">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𝑽</m:t>
                    </m:r>
                  </m:oMath>
                </a14:m>
                <a:r>
                  <a:rPr lang="en-GB" dirty="0"/>
                  <a:t> labelled with a </a:t>
                </a:r>
                <a:r>
                  <a:rPr lang="en-GB" i="1" dirty="0"/>
                  <a:t>conditional probability table </a:t>
                </a:r>
                <a:r>
                  <a:rPr lang="en-GB" dirty="0"/>
                  <a:t>(CPT)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b="0" i="1" smtClean="0">
                            <a:latin typeface="Cambria Math" panose="02040503050406030204" pitchFamily="18" charset="0"/>
                          </a:rPr>
                          <m:t>𝑉</m:t>
                        </m:r>
                        <m:r>
                          <a:rPr lang="en-GB" i="1">
                            <a:latin typeface="Cambria Math" panose="02040503050406030204" pitchFamily="18" charset="0"/>
                          </a:rPr>
                          <m:t>|</m:t>
                        </m:r>
                        <m:r>
                          <a:rPr lang="en-GB" i="1">
                            <a:latin typeface="Cambria Math" panose="02040503050406030204" pitchFamily="18" charset="0"/>
                          </a:rPr>
                          <m:t>𝑃𝑎</m:t>
                        </m:r>
                        <m:d>
                          <m:dPr>
                            <m:ctrlPr>
                              <a:rPr lang="en-GB" i="1">
                                <a:latin typeface="Cambria Math" panose="02040503050406030204" pitchFamily="18" charset="0"/>
                              </a:rPr>
                            </m:ctrlPr>
                          </m:dPr>
                          <m:e>
                            <m:r>
                              <a:rPr lang="en-GB" b="0" i="1" smtClean="0">
                                <a:latin typeface="Cambria Math" panose="02040503050406030204" pitchFamily="18" charset="0"/>
                              </a:rPr>
                              <m:t>𝑉</m:t>
                            </m:r>
                          </m:e>
                        </m:d>
                      </m:e>
                    </m:d>
                  </m:oMath>
                </a14:m>
                <a:endParaRPr lang="en-GB" dirty="0"/>
              </a:p>
              <a:p>
                <a:pPr lvl="1"/>
                <a:r>
                  <a:rPr lang="en-GB" dirty="0"/>
                  <a:t>Semantics</a:t>
                </a:r>
              </a:p>
              <a:p>
                <a:pPr lvl="2"/>
                <a:r>
                  <a:rPr lang="en-GB" dirty="0"/>
                  <a:t>Each </a:t>
                </a:r>
                <a14:m>
                  <m:oMath xmlns:m="http://schemas.openxmlformats.org/officeDocument/2006/math">
                    <m:r>
                      <a:rPr lang="en-GB" b="0" i="1" smtClean="0">
                        <a:latin typeface="Cambria Math" panose="02040503050406030204" pitchFamily="18" charset="0"/>
                      </a:rPr>
                      <m:t>𝑉</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𝑽</m:t>
                    </m:r>
                  </m:oMath>
                </a14:m>
                <a:r>
                  <a:rPr lang="en-GB" dirty="0"/>
                  <a:t> corresponds to a random variable </a:t>
                </a:r>
                <a14:m>
                  <m:oMath xmlns:m="http://schemas.openxmlformats.org/officeDocument/2006/math">
                    <m:r>
                      <a:rPr lang="en-GB" b="0" i="1" smtClean="0">
                        <a:latin typeface="Cambria Math" panose="02040503050406030204" pitchFamily="18" charset="0"/>
                      </a:rPr>
                      <m:t>𝑅</m:t>
                    </m:r>
                    <m:r>
                      <a:rPr lang="en-GB" i="1">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𝑹</m:t>
                    </m:r>
                  </m:oMath>
                </a14:m>
                <a:endParaRPr lang="en-GB" b="1" dirty="0"/>
              </a:p>
              <a:p>
                <a:pPr lvl="2"/>
                <a14:m>
                  <m:oMath xmlns:m="http://schemas.openxmlformats.org/officeDocument/2006/math">
                    <m:r>
                      <a:rPr lang="en-GB" i="1">
                        <a:latin typeface="Cambria Math" panose="02040503050406030204" pitchFamily="18" charset="0"/>
                      </a:rPr>
                      <m:t>𝐵</m:t>
                    </m:r>
                  </m:oMath>
                </a14:m>
                <a:r>
                  <a:rPr lang="en-GB" dirty="0"/>
                  <a:t> represents the full joint probability distribution</a:t>
                </a:r>
              </a:p>
              <a:p>
                <a:pPr lvl="3"/>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7688B458-6670-4747-9848-4B08A8922F51}"/>
                  </a:ext>
                </a:extLst>
              </p:cNvPr>
              <p:cNvSpPr>
                <a:spLocks noGrp="1" noRot="1" noChangeAspect="1" noMove="1" noResize="1" noEditPoints="1" noAdjustHandles="1" noChangeArrowheads="1" noChangeShapeType="1" noTextEdit="1"/>
              </p:cNvSpPr>
              <p:nvPr>
                <p:ph idx="1"/>
              </p:nvPr>
            </p:nvSpPr>
            <p:spPr>
              <a:xfrm>
                <a:off x="359625" y="1665066"/>
                <a:ext cx="7355477" cy="4240848"/>
              </a:xfrm>
              <a:blipFill>
                <a:blip r:embed="rId2"/>
                <a:stretch>
                  <a:fillRect l="-2241"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BFA9D771-2BAC-8C42-9FC4-114B89D20F63}"/>
              </a:ext>
            </a:extLst>
          </p:cNvPr>
          <p:cNvSpPr>
            <a:spLocks noGrp="1"/>
          </p:cNvSpPr>
          <p:nvPr>
            <p:ph type="dt" sz="half" idx="2"/>
          </p:nvPr>
        </p:nvSpPr>
        <p:spPr/>
        <p:txBody>
          <a:bodyPr/>
          <a:lstStyle/>
          <a:p>
            <a:r>
              <a:rPr lang="en-GB"/>
              <a:t>Approximate Inference</a:t>
            </a:r>
            <a:endParaRPr lang="en-GB" dirty="0"/>
          </a:p>
        </p:txBody>
      </p:sp>
      <p:sp>
        <p:nvSpPr>
          <p:cNvPr id="5" name="Footer Placeholder 4">
            <a:extLst>
              <a:ext uri="{FF2B5EF4-FFF2-40B4-BE49-F238E27FC236}">
                <a16:creationId xmlns:a16="http://schemas.microsoft.com/office/drawing/2014/main" id="{2628AA8B-92C2-7B48-BFAC-E1A210A3EF3F}"/>
              </a:ext>
            </a:extLst>
          </p:cNvPr>
          <p:cNvSpPr>
            <a:spLocks noGrp="1"/>
          </p:cNvSpPr>
          <p:nvPr>
            <p:ph type="ftr" sz="quarter" idx="3"/>
          </p:nvPr>
        </p:nvSpPr>
        <p:spPr/>
        <p:txBody>
          <a:bodyPr/>
          <a:lstStyle/>
          <a:p>
            <a:r>
              <a:rPr lang="en-GB"/>
              <a:t>T. Braun - StaRAI</a:t>
            </a:r>
            <a:endParaRPr lang="en-GB" dirty="0"/>
          </a:p>
        </p:txBody>
      </p:sp>
      <p:sp>
        <p:nvSpPr>
          <p:cNvPr id="6" name="Slide Number Placeholder 5">
            <a:extLst>
              <a:ext uri="{FF2B5EF4-FFF2-40B4-BE49-F238E27FC236}">
                <a16:creationId xmlns:a16="http://schemas.microsoft.com/office/drawing/2014/main" id="{54C0A479-5BBB-FD43-815F-7FE70C03D368}"/>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16</a:t>
            </a:fld>
            <a:r>
              <a:rPr lang="en-GB" dirty="0"/>
              <a:t> </a:t>
            </a:r>
            <a:endParaRPr lang="en-GB" sz="1399" dirty="0"/>
          </a:p>
        </p:txBody>
      </p:sp>
      <p:grpSp>
        <p:nvGrpSpPr>
          <p:cNvPr id="38" name="Group 37">
            <a:extLst>
              <a:ext uri="{FF2B5EF4-FFF2-40B4-BE49-F238E27FC236}">
                <a16:creationId xmlns:a16="http://schemas.microsoft.com/office/drawing/2014/main" id="{537206F1-BD81-4443-ADF0-57FA4F802167}"/>
              </a:ext>
            </a:extLst>
          </p:cNvPr>
          <p:cNvGrpSpPr/>
          <p:nvPr/>
        </p:nvGrpSpPr>
        <p:grpSpPr>
          <a:xfrm>
            <a:off x="8618350" y="3084747"/>
            <a:ext cx="2617503" cy="1201123"/>
            <a:chOff x="4368884" y="1641603"/>
            <a:chExt cx="2620230" cy="1202374"/>
          </a:xfrm>
        </p:grpSpPr>
        <mc:AlternateContent xmlns:mc="http://schemas.openxmlformats.org/markup-compatibility/2006" xmlns:a14="http://schemas.microsoft.com/office/drawing/2010/main">
          <mc:Choice Requires="a14">
            <p:sp>
              <p:nvSpPr>
                <p:cNvPr id="39" name="Oval 38">
                  <a:extLst>
                    <a:ext uri="{FF2B5EF4-FFF2-40B4-BE49-F238E27FC236}">
                      <a16:creationId xmlns:a16="http://schemas.microsoft.com/office/drawing/2014/main" id="{A5C4C6AF-7876-464A-BDD3-206C5D11D77C}"/>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de-DE" sz="1399" i="1">
                            <a:latin typeface="Cambria Math" panose="02040503050406030204" pitchFamily="18" charset="0"/>
                          </a:rPr>
                          <m:t>𝐶𝑙𝑜𝑢𝑑𝑦</m:t>
                        </m:r>
                      </m:oMath>
                    </m:oMathPara>
                  </a14:m>
                  <a:endParaRPr lang="en-GB" sz="1399" dirty="0"/>
                </a:p>
              </p:txBody>
            </p:sp>
          </mc:Choice>
          <mc:Fallback xmlns="">
            <p:sp>
              <p:nvSpPr>
                <p:cNvPr id="6" name="Oval 5">
                  <a:extLst>
                    <a:ext uri="{FF2B5EF4-FFF2-40B4-BE49-F238E27FC236}">
                      <a16:creationId xmlns:a16="http://schemas.microsoft.com/office/drawing/2014/main" id="{2896EBF6-3CEF-1445-A9F8-0AE35FC4E2BE}"/>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Oval 39">
                  <a:extLst>
                    <a:ext uri="{FF2B5EF4-FFF2-40B4-BE49-F238E27FC236}">
                      <a16:creationId xmlns:a16="http://schemas.microsoft.com/office/drawing/2014/main" id="{026EAF2C-9783-D248-ABE8-7D1B28E6907B}"/>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de-DE" sz="1399" i="1">
                            <a:latin typeface="Cambria Math" panose="02040503050406030204" pitchFamily="18" charset="0"/>
                          </a:rPr>
                          <m:t>𝑅𝑎𝑖𝑛</m:t>
                        </m:r>
                      </m:oMath>
                    </m:oMathPara>
                  </a14:m>
                  <a:endParaRPr lang="en-GB" sz="1399" dirty="0"/>
                </a:p>
              </p:txBody>
            </p:sp>
          </mc:Choice>
          <mc:Fallback xmlns="">
            <p:sp>
              <p:nvSpPr>
                <p:cNvPr id="9" name="Oval 8">
                  <a:extLst>
                    <a:ext uri="{FF2B5EF4-FFF2-40B4-BE49-F238E27FC236}">
                      <a16:creationId xmlns:a16="http://schemas.microsoft.com/office/drawing/2014/main" id="{15D0F476-BE14-C84E-8227-C17C6FAB6616}"/>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01B49852-FDDB-8040-B82F-AB8B02DA9663}"/>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de-DE" sz="1399" i="1">
                            <a:solidFill>
                              <a:schemeClr val="tx1"/>
                            </a:solidFill>
                            <a:latin typeface="Cambria Math" panose="02040503050406030204" pitchFamily="18" charset="0"/>
                          </a:rPr>
                          <m:t>𝑆𝑝𝑟𝑖𝑛𝑘𝑙𝑒𝑟</m:t>
                        </m:r>
                      </m:oMath>
                    </m:oMathPara>
                  </a14:m>
                  <a:endParaRPr lang="en-GB" sz="1399" dirty="0">
                    <a:solidFill>
                      <a:schemeClr val="tx1"/>
                    </a:solidFill>
                  </a:endParaRPr>
                </a:p>
              </p:txBody>
            </p:sp>
          </mc:Choice>
          <mc:Fallback xmlns="">
            <p:sp>
              <p:nvSpPr>
                <p:cNvPr id="10" name="Oval 9">
                  <a:extLst>
                    <a:ext uri="{FF2B5EF4-FFF2-40B4-BE49-F238E27FC236}">
                      <a16:creationId xmlns:a16="http://schemas.microsoft.com/office/drawing/2014/main" id="{AA27EB3C-20C8-0C42-9534-AE4536A460A0}"/>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8000"/>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D9AD94AF-2163-ED41-972F-7E0110771E52}"/>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de-DE" sz="1399" i="1">
                            <a:solidFill>
                              <a:schemeClr val="tx1"/>
                            </a:solidFill>
                            <a:latin typeface="Cambria Math" panose="02040503050406030204" pitchFamily="18" charset="0"/>
                          </a:rPr>
                          <m:t>𝑊𝑒𝑡𝐺𝑟𝑎𝑠𝑠</m:t>
                        </m:r>
                      </m:oMath>
                    </m:oMathPara>
                  </a14:m>
                  <a:endParaRPr lang="en-GB" sz="1399" dirty="0">
                    <a:solidFill>
                      <a:schemeClr val="tx1"/>
                    </a:solidFill>
                  </a:endParaRPr>
                </a:p>
              </p:txBody>
            </p:sp>
          </mc:Choice>
          <mc:Fallback xmlns="">
            <p:sp>
              <p:nvSpPr>
                <p:cNvPr id="11" name="Oval 10">
                  <a:extLst>
                    <a:ext uri="{FF2B5EF4-FFF2-40B4-BE49-F238E27FC236}">
                      <a16:creationId xmlns:a16="http://schemas.microsoft.com/office/drawing/2014/main" id="{12FBCEA8-2E1E-1346-97FA-910160660F2C}"/>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43" name="Straight Arrow Connector 42">
              <a:extLst>
                <a:ext uri="{FF2B5EF4-FFF2-40B4-BE49-F238E27FC236}">
                  <a16:creationId xmlns:a16="http://schemas.microsoft.com/office/drawing/2014/main" id="{986AED49-6317-A24F-9D07-571A7C78DFE1}"/>
                </a:ext>
              </a:extLst>
            </p:cNvPr>
            <p:cNvCxnSpPr>
              <a:cxnSpLocks/>
              <a:stCxn id="39" idx="3"/>
              <a:endCxn id="41"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B4E003FF-64B5-9243-ACB3-B4E3CD01C84B}"/>
                </a:ext>
              </a:extLst>
            </p:cNvPr>
            <p:cNvCxnSpPr>
              <a:cxnSpLocks/>
              <a:stCxn id="41" idx="4"/>
              <a:endCxn id="42"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D368C068-E412-C245-AB22-3CBD6030CCA6}"/>
                </a:ext>
              </a:extLst>
            </p:cNvPr>
            <p:cNvCxnSpPr>
              <a:cxnSpLocks/>
              <a:stCxn id="40" idx="4"/>
              <a:endCxn id="42"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50439C4-52AA-E640-84A6-3518982A29DF}"/>
                </a:ext>
              </a:extLst>
            </p:cNvPr>
            <p:cNvCxnSpPr>
              <a:cxnSpLocks/>
              <a:stCxn id="39" idx="5"/>
              <a:endCxn id="40"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47" name="Table 46">
                <a:extLst>
                  <a:ext uri="{FF2B5EF4-FFF2-40B4-BE49-F238E27FC236}">
                    <a16:creationId xmlns:a16="http://schemas.microsoft.com/office/drawing/2014/main" id="{1DE3642A-5DAC-D34F-B4C2-627ED2136A9D}"/>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47" name="Table 46">
                <a:extLst>
                  <a:ext uri="{FF2B5EF4-FFF2-40B4-BE49-F238E27FC236}">
                    <a16:creationId xmlns:a16="http://schemas.microsoft.com/office/drawing/2014/main" id="{1DE3642A-5DAC-D34F-B4C2-627ED2136A9D}"/>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8" name="Table 47">
                <a:extLst>
                  <a:ext uri="{FF2B5EF4-FFF2-40B4-BE49-F238E27FC236}">
                    <a16:creationId xmlns:a16="http://schemas.microsoft.com/office/drawing/2014/main" id="{8668748D-CECA-0A4C-9A5E-780B9F667C1A}"/>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48" name="Table 47">
                <a:extLst>
                  <a:ext uri="{FF2B5EF4-FFF2-40B4-BE49-F238E27FC236}">
                    <a16:creationId xmlns:a16="http://schemas.microsoft.com/office/drawing/2014/main" id="{8668748D-CECA-0A4C-9A5E-780B9F667C1A}"/>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t="-4167" r="-113462" b="-204167"/>
                          </a:stretch>
                        </a:blipFill>
                      </a:tcPr>
                    </a:tc>
                    <a:tc>
                      <a:txBody>
                        <a:bodyPr/>
                        <a:lstStyle/>
                        <a:p>
                          <a:endParaRPr lang="en-US"/>
                        </a:p>
                      </a:txBody>
                      <a:tcPr marL="91345" marR="91345" marT="45672" marB="45672">
                        <a:blipFill>
                          <a:blip r:embed="rId9"/>
                          <a:stretch>
                            <a:fillRect l="-88136"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t="-100000" r="-113462" b="-96000"/>
                          </a:stretch>
                        </a:blipFill>
                      </a:tcPr>
                    </a:tc>
                    <a:tc>
                      <a:txBody>
                        <a:bodyPr/>
                        <a:lstStyle/>
                        <a:p>
                          <a:endParaRPr lang="en-US"/>
                        </a:p>
                      </a:txBody>
                      <a:tcPr marL="91345" marR="91345" marT="45672" marB="45672">
                        <a:blipFill>
                          <a:blip r:embed="rId9"/>
                          <a:stretch>
                            <a:fillRect l="-88136"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t="-208333" r="-113462"/>
                          </a:stretch>
                        </a:blipFill>
                      </a:tcPr>
                    </a:tc>
                    <a:tc>
                      <a:txBody>
                        <a:bodyPr/>
                        <a:lstStyle/>
                        <a:p>
                          <a:endParaRPr lang="en-US"/>
                        </a:p>
                      </a:txBody>
                      <a:tcPr marL="91345" marR="91345" marT="45672" marB="45672">
                        <a:blipFill>
                          <a:blip r:embed="rId9"/>
                          <a:stretch>
                            <a:fillRect l="-88136"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9" name="Table 48">
                <a:extLst>
                  <a:ext uri="{FF2B5EF4-FFF2-40B4-BE49-F238E27FC236}">
                    <a16:creationId xmlns:a16="http://schemas.microsoft.com/office/drawing/2014/main" id="{A68C7A9B-D980-6A4E-836F-327507F34884}"/>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49" name="Table 48">
                <a:extLst>
                  <a:ext uri="{FF2B5EF4-FFF2-40B4-BE49-F238E27FC236}">
                    <a16:creationId xmlns:a16="http://schemas.microsoft.com/office/drawing/2014/main" id="{A68C7A9B-D980-6A4E-836F-327507F34884}"/>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757A363C-FF9B-2349-BECB-C7C2116E4E20}"/>
                  </a:ext>
                </a:extLst>
              </p:cNvPr>
              <p:cNvSpPr txBox="1"/>
              <p:nvPr/>
            </p:nvSpPr>
            <p:spPr>
              <a:xfrm>
                <a:off x="9390622" y="2719874"/>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399" i="1">
                          <a:solidFill>
                            <a:schemeClr val="bg1"/>
                          </a:solidFill>
                          <a:latin typeface="Cambria Math" panose="02040503050406030204" pitchFamily="18" charset="0"/>
                        </a:rPr>
                        <m:t>𝑃</m:t>
                      </m:r>
                      <m:d>
                        <m:dPr>
                          <m:ctrlPr>
                            <a:rPr lang="de-DE" sz="1399" i="1">
                              <a:solidFill>
                                <a:schemeClr val="bg1"/>
                              </a:solidFill>
                              <a:latin typeface="Cambria Math" panose="02040503050406030204" pitchFamily="18" charset="0"/>
                            </a:rPr>
                          </m:ctrlPr>
                        </m:dPr>
                        <m:e>
                          <m:r>
                            <a:rPr lang="de-DE" sz="1399" i="1">
                              <a:solidFill>
                                <a:schemeClr val="bg1"/>
                              </a:solidFill>
                              <a:latin typeface="Cambria Math" panose="02040503050406030204" pitchFamily="18" charset="0"/>
                            </a:rPr>
                            <m:t>𝑐</m:t>
                          </m:r>
                        </m:e>
                      </m:d>
                      <m:r>
                        <a:rPr lang="de-DE" sz="1399" i="1">
                          <a:solidFill>
                            <a:schemeClr val="bg1"/>
                          </a:solidFill>
                          <a:latin typeface="Cambria Math" panose="02040503050406030204" pitchFamily="18" charset="0"/>
                        </a:rPr>
                        <m:t>=0.5</m:t>
                      </m:r>
                    </m:oMath>
                  </m:oMathPara>
                </a14:m>
                <a:endParaRPr lang="en-GB" sz="1399" dirty="0">
                  <a:solidFill>
                    <a:schemeClr val="bg1"/>
                  </a:solidFill>
                </a:endParaRPr>
              </a:p>
            </p:txBody>
          </p:sp>
        </mc:Choice>
        <mc:Fallback xmlns="">
          <p:sp>
            <p:nvSpPr>
              <p:cNvPr id="50" name="TextBox 49">
                <a:extLst>
                  <a:ext uri="{FF2B5EF4-FFF2-40B4-BE49-F238E27FC236}">
                    <a16:creationId xmlns:a16="http://schemas.microsoft.com/office/drawing/2014/main" id="{757A363C-FF9B-2349-BECB-C7C2116E4E20}"/>
                  </a:ext>
                </a:extLst>
              </p:cNvPr>
              <p:cNvSpPr txBox="1">
                <a:spLocks noRot="1" noChangeAspect="1" noMove="1" noResize="1" noEditPoints="1" noAdjustHandles="1" noChangeArrowheads="1" noChangeShapeType="1" noTextEdit="1"/>
              </p:cNvSpPr>
              <p:nvPr/>
            </p:nvSpPr>
            <p:spPr>
              <a:xfrm>
                <a:off x="9390622" y="2719874"/>
                <a:ext cx="1072959" cy="307457"/>
              </a:xfrm>
              <a:prstGeom prst="rect">
                <a:avLst/>
              </a:prstGeom>
              <a:blipFill>
                <a:blip r:embed="rId11"/>
                <a:stretch>
                  <a:fillRect/>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4793DF70-A608-4840-A384-78A48D0BCCB6}"/>
              </a:ext>
            </a:extLst>
          </p:cNvPr>
          <p:cNvSpPr txBox="1"/>
          <p:nvPr/>
        </p:nvSpPr>
        <p:spPr>
          <a:xfrm>
            <a:off x="359625" y="4426011"/>
            <a:ext cx="6883288"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Why BNs?</a:t>
            </a:r>
          </a:p>
          <a:p>
            <a:pPr marL="285750" indent="-285750">
              <a:buFont typeface="Arial" panose="020B0604020202020204" pitchFamily="34" charset="0"/>
              <a:buChar char="•"/>
            </a:pPr>
            <a:r>
              <a:rPr lang="en-GB" dirty="0"/>
              <a:t>Given a probability distribution, we can sample from it</a:t>
            </a:r>
          </a:p>
          <a:p>
            <a:pPr marL="285750" indent="-285750">
              <a:buFont typeface="Arial" panose="020B0604020202020204" pitchFamily="34" charset="0"/>
              <a:buChar char="•"/>
            </a:pPr>
            <a:r>
              <a:rPr lang="en-GB" dirty="0"/>
              <a:t>In CPTs: Parent values determine which probability distribution holds</a:t>
            </a:r>
          </a:p>
          <a:p>
            <a:pPr marL="285750" indent="-285750">
              <a:buFont typeface="Arial" panose="020B0604020202020204" pitchFamily="34" charset="0"/>
              <a:buChar char="•"/>
            </a:pPr>
            <a:r>
              <a:rPr lang="en-GB" dirty="0"/>
              <a:t>If sampling from roots to leaves (along a </a:t>
            </a:r>
            <a:r>
              <a:rPr lang="en-GB" i="1" dirty="0"/>
              <a:t>topological order</a:t>
            </a:r>
            <a:r>
              <a:rPr lang="en-GB" dirty="0"/>
              <a:t>), we always have parent values for CPTs (enabled by acyclicity)</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3342750-9E0B-C042-9813-F4CF86FF895F}"/>
                  </a:ext>
                </a:extLst>
              </p:cNvPr>
              <p:cNvSpPr/>
              <p:nvPr/>
            </p:nvSpPr>
            <p:spPr>
              <a:xfrm>
                <a:off x="1764857" y="3600099"/>
                <a:ext cx="3469155" cy="8376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a:solidFill>
                                <a:schemeClr val="accent1"/>
                              </a:solidFill>
                              <a:latin typeface="Cambria Math" panose="02040503050406030204" pitchFamily="18" charset="0"/>
                            </a:rPr>
                          </m:ctrlPr>
                        </m:sSubPr>
                        <m:e>
                          <m:r>
                            <a:rPr lang="en-GB" sz="2000" i="1">
                              <a:solidFill>
                                <a:schemeClr val="accent1"/>
                              </a:solidFill>
                              <a:latin typeface="Cambria Math" panose="02040503050406030204" pitchFamily="18" charset="0"/>
                            </a:rPr>
                            <m:t>𝑃</m:t>
                          </m:r>
                        </m:e>
                        <m:sub>
                          <m:r>
                            <a:rPr lang="en-GB" sz="2000" i="1">
                              <a:solidFill>
                                <a:schemeClr val="accent1"/>
                              </a:solidFill>
                              <a:latin typeface="Cambria Math" panose="02040503050406030204" pitchFamily="18" charset="0"/>
                            </a:rPr>
                            <m:t>𝐵</m:t>
                          </m:r>
                        </m:sub>
                      </m:sSub>
                      <m:r>
                        <a:rPr lang="en-GB" sz="2000" i="1">
                          <a:solidFill>
                            <a:schemeClr val="accent1"/>
                          </a:solidFill>
                          <a:latin typeface="Cambria Math" panose="02040503050406030204" pitchFamily="18" charset="0"/>
                        </a:rPr>
                        <m:t>=</m:t>
                      </m:r>
                      <m:r>
                        <a:rPr lang="en-GB" sz="2000" i="1">
                          <a:solidFill>
                            <a:schemeClr val="accent1"/>
                          </a:solidFill>
                          <a:latin typeface="Cambria Math" panose="02040503050406030204" pitchFamily="18" charset="0"/>
                        </a:rPr>
                        <m:t>𝑃</m:t>
                      </m:r>
                      <m:d>
                        <m:dPr>
                          <m:ctrlPr>
                            <a:rPr lang="en-GB" sz="2000" i="1">
                              <a:solidFill>
                                <a:schemeClr val="accent1"/>
                              </a:solidFill>
                              <a:latin typeface="Cambria Math" panose="02040503050406030204" pitchFamily="18" charset="0"/>
                            </a:rPr>
                          </m:ctrlPr>
                        </m:dPr>
                        <m:e>
                          <m:r>
                            <a:rPr lang="en-GB" sz="2000" b="1" i="1">
                              <a:solidFill>
                                <a:schemeClr val="accent1"/>
                              </a:solidFill>
                              <a:latin typeface="Cambria Math" panose="02040503050406030204" pitchFamily="18" charset="0"/>
                            </a:rPr>
                            <m:t>𝑹</m:t>
                          </m:r>
                        </m:e>
                      </m:d>
                      <m:r>
                        <a:rPr lang="en-GB" sz="2000" i="1">
                          <a:solidFill>
                            <a:schemeClr val="accent1"/>
                          </a:solidFill>
                          <a:latin typeface="Cambria Math" panose="02040503050406030204" pitchFamily="18" charset="0"/>
                        </a:rPr>
                        <m:t>=</m:t>
                      </m:r>
                      <m:nary>
                        <m:naryPr>
                          <m:chr m:val="∏"/>
                          <m:supHide m:val="on"/>
                          <m:ctrlPr>
                            <a:rPr lang="en-GB" sz="2000" i="1">
                              <a:solidFill>
                                <a:schemeClr val="accent1"/>
                              </a:solidFill>
                              <a:latin typeface="Cambria Math" panose="02040503050406030204" pitchFamily="18" charset="0"/>
                            </a:rPr>
                          </m:ctrlPr>
                        </m:naryPr>
                        <m:sub>
                          <m:r>
                            <m:rPr>
                              <m:brk m:alnAt="7"/>
                            </m:rPr>
                            <a:rPr lang="en-GB" sz="2000" i="1">
                              <a:solidFill>
                                <a:schemeClr val="accent1"/>
                              </a:solidFill>
                              <a:latin typeface="Cambria Math" panose="02040503050406030204" pitchFamily="18" charset="0"/>
                            </a:rPr>
                            <m:t>𝑅</m:t>
                          </m:r>
                          <m:r>
                            <a:rPr lang="en-GB" sz="2000" i="1">
                              <a:solidFill>
                                <a:schemeClr val="accent1"/>
                              </a:solidFill>
                              <a:latin typeface="Cambria Math" panose="02040503050406030204" pitchFamily="18" charset="0"/>
                              <a:ea typeface="Cambria Math" panose="02040503050406030204" pitchFamily="18" charset="0"/>
                            </a:rPr>
                            <m:t>∈</m:t>
                          </m:r>
                          <m:r>
                            <m:rPr>
                              <m:brk m:alnAt="7"/>
                            </m:rPr>
                            <a:rPr lang="en-GB" sz="2000" b="1" i="1">
                              <a:solidFill>
                                <a:schemeClr val="accent1"/>
                              </a:solidFill>
                              <a:latin typeface="Cambria Math" panose="02040503050406030204" pitchFamily="18" charset="0"/>
                              <a:ea typeface="Cambria Math" panose="02040503050406030204" pitchFamily="18" charset="0"/>
                            </a:rPr>
                            <m:t>𝑹</m:t>
                          </m:r>
                        </m:sub>
                        <m:sup/>
                        <m:e>
                          <m:r>
                            <a:rPr lang="en-GB" sz="2000" i="1">
                              <a:solidFill>
                                <a:schemeClr val="accent1"/>
                              </a:solidFill>
                              <a:latin typeface="Cambria Math" panose="02040503050406030204" pitchFamily="18" charset="0"/>
                            </a:rPr>
                            <m:t>𝑃</m:t>
                          </m:r>
                          <m:d>
                            <m:dPr>
                              <m:ctrlPr>
                                <a:rPr lang="en-GB" sz="2000" i="1">
                                  <a:solidFill>
                                    <a:schemeClr val="accent1"/>
                                  </a:solidFill>
                                  <a:latin typeface="Cambria Math" panose="02040503050406030204" pitchFamily="18" charset="0"/>
                                </a:rPr>
                              </m:ctrlPr>
                            </m:dPr>
                            <m:e>
                              <m:r>
                                <a:rPr lang="en-GB" sz="2000" i="1">
                                  <a:solidFill>
                                    <a:schemeClr val="accent1"/>
                                  </a:solidFill>
                                  <a:latin typeface="Cambria Math" panose="02040503050406030204" pitchFamily="18" charset="0"/>
                                </a:rPr>
                                <m:t>𝑅</m:t>
                              </m:r>
                              <m:r>
                                <a:rPr lang="en-GB" sz="2000" i="1">
                                  <a:solidFill>
                                    <a:schemeClr val="accent1"/>
                                  </a:solidFill>
                                  <a:latin typeface="Cambria Math" panose="02040503050406030204" pitchFamily="18" charset="0"/>
                                </a:rPr>
                                <m:t>|</m:t>
                              </m:r>
                              <m:r>
                                <m:rPr>
                                  <m:sty m:val="p"/>
                                </m:rPr>
                                <a:rPr lang="en-GB" sz="2000">
                                  <a:solidFill>
                                    <a:schemeClr val="accent1"/>
                                  </a:solidFill>
                                  <a:latin typeface="Cambria Math" panose="02040503050406030204" pitchFamily="18" charset="0"/>
                                </a:rPr>
                                <m:t>Pa</m:t>
                              </m:r>
                              <m:d>
                                <m:dPr>
                                  <m:ctrlPr>
                                    <a:rPr lang="en-GB" sz="2000" i="1">
                                      <a:solidFill>
                                        <a:schemeClr val="accent1"/>
                                      </a:solidFill>
                                      <a:latin typeface="Cambria Math" panose="02040503050406030204" pitchFamily="18" charset="0"/>
                                    </a:rPr>
                                  </m:ctrlPr>
                                </m:dPr>
                                <m:e>
                                  <m:r>
                                    <a:rPr lang="en-GB" sz="2000" i="1">
                                      <a:solidFill>
                                        <a:schemeClr val="accent1"/>
                                      </a:solidFill>
                                      <a:latin typeface="Cambria Math" panose="02040503050406030204" pitchFamily="18" charset="0"/>
                                    </a:rPr>
                                    <m:t>𝑅</m:t>
                                  </m:r>
                                </m:e>
                              </m:d>
                            </m:e>
                          </m:d>
                        </m:e>
                      </m:nary>
                    </m:oMath>
                  </m:oMathPara>
                </a14:m>
                <a:endParaRPr lang="en-GB" sz="2000" dirty="0"/>
              </a:p>
            </p:txBody>
          </p:sp>
        </mc:Choice>
        <mc:Fallback xmlns="">
          <p:sp>
            <p:nvSpPr>
              <p:cNvPr id="8" name="Rectangle 7">
                <a:extLst>
                  <a:ext uri="{FF2B5EF4-FFF2-40B4-BE49-F238E27FC236}">
                    <a16:creationId xmlns:a16="http://schemas.microsoft.com/office/drawing/2014/main" id="{23342750-9E0B-C042-9813-F4CF86FF895F}"/>
                  </a:ext>
                </a:extLst>
              </p:cNvPr>
              <p:cNvSpPr>
                <a:spLocks noRot="1" noChangeAspect="1" noMove="1" noResize="1" noEditPoints="1" noAdjustHandles="1" noChangeArrowheads="1" noChangeShapeType="1" noTextEdit="1"/>
              </p:cNvSpPr>
              <p:nvPr/>
            </p:nvSpPr>
            <p:spPr>
              <a:xfrm>
                <a:off x="1764857" y="3600099"/>
                <a:ext cx="3469155" cy="837602"/>
              </a:xfrm>
              <a:prstGeom prst="rect">
                <a:avLst/>
              </a:prstGeom>
              <a:blipFill>
                <a:blip r:embed="rId12"/>
                <a:stretch>
                  <a:fillRect t="-123881" b="-1746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0B385DB-68F8-D54A-B0EB-4E7FD9AE10EF}"/>
                  </a:ext>
                </a:extLst>
              </p:cNvPr>
              <p:cNvSpPr txBox="1"/>
              <p:nvPr/>
            </p:nvSpPr>
            <p:spPr>
              <a:xfrm>
                <a:off x="8572851" y="1396854"/>
                <a:ext cx="2708498" cy="972959"/>
              </a:xfrm>
              <a:prstGeom prst="rect">
                <a:avLst/>
              </a:prstGeom>
              <a:noFill/>
            </p:spPr>
            <p:txBody>
              <a:bodyPr wrap="none" rtlCol="0">
                <a:spAutoFit/>
              </a:bodyPr>
              <a:lstStyle/>
              <a:p>
                <a:r>
                  <a:rPr lang="en-GB" sz="1400" dirty="0"/>
                  <a:t>BN represents full joint </a:t>
                </a:r>
                <a14:m>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𝑃</m:t>
                        </m:r>
                      </m:e>
                      <m:sub>
                        <m:r>
                          <a:rPr lang="de-DE" sz="1400" i="1">
                            <a:latin typeface="Cambria Math" panose="02040503050406030204" pitchFamily="18" charset="0"/>
                          </a:rPr>
                          <m:t>𝐶</m:t>
                        </m:r>
                        <m:r>
                          <a:rPr lang="de-DE" sz="1400" i="1">
                            <a:latin typeface="Cambria Math" panose="02040503050406030204" pitchFamily="18" charset="0"/>
                          </a:rPr>
                          <m:t>,</m:t>
                        </m:r>
                        <m:r>
                          <a:rPr lang="de-DE" sz="1400" i="1">
                            <a:latin typeface="Cambria Math" panose="02040503050406030204" pitchFamily="18" charset="0"/>
                          </a:rPr>
                          <m:t>𝑆</m:t>
                        </m:r>
                        <m:r>
                          <a:rPr lang="de-DE" sz="1400" i="1">
                            <a:latin typeface="Cambria Math" panose="02040503050406030204" pitchFamily="18" charset="0"/>
                          </a:rPr>
                          <m:t>,</m:t>
                        </m:r>
                        <m:r>
                          <a:rPr lang="de-DE" sz="1400" i="1">
                            <a:latin typeface="Cambria Math" panose="02040503050406030204" pitchFamily="18" charset="0"/>
                          </a:rPr>
                          <m:t>𝑅</m:t>
                        </m:r>
                        <m:r>
                          <a:rPr lang="de-DE" sz="1400" i="1">
                            <a:latin typeface="Cambria Math" panose="02040503050406030204" pitchFamily="18" charset="0"/>
                          </a:rPr>
                          <m:t>,</m:t>
                        </m:r>
                        <m:r>
                          <a:rPr lang="de-DE" sz="1400" i="1">
                            <a:latin typeface="Cambria Math" panose="02040503050406030204" pitchFamily="18" charset="0"/>
                          </a:rPr>
                          <m:t>𝑊</m:t>
                        </m:r>
                      </m:sub>
                    </m:sSub>
                  </m:oMath>
                </a14:m>
                <a:endParaRPr lang="en-GB" sz="1400" dirty="0"/>
              </a:p>
              <a:p>
                <a:pPr/>
                <a14:m>
                  <m:oMathPara xmlns:m="http://schemas.openxmlformats.org/officeDocument/2006/math">
                    <m:oMathParaPr>
                      <m:jc m:val="centerGroup"/>
                    </m:oMathParaPr>
                    <m:oMath xmlns:m="http://schemas.openxmlformats.org/officeDocument/2006/math">
                      <m:r>
                        <m:rPr>
                          <m:aln/>
                        </m:rPr>
                        <a:rPr lang="de-DE" sz="1400" i="1" smtClean="0">
                          <a:solidFill>
                            <a:schemeClr val="bg1"/>
                          </a:solidFill>
                          <a:latin typeface="Cambria Math" panose="02040503050406030204" pitchFamily="18" charset="0"/>
                        </a:rPr>
                        <m:t>=</m:t>
                      </m:r>
                      <m:sSub>
                        <m:sSubPr>
                          <m:ctrlPr>
                            <a:rPr lang="de-DE" sz="1400" b="0" i="1" smtClean="0">
                              <a:latin typeface="Cambria Math" panose="02040503050406030204" pitchFamily="18" charset="0"/>
                            </a:rPr>
                          </m:ctrlPr>
                        </m:sSubPr>
                        <m:e>
                          <m:r>
                            <a:rPr lang="de-DE" sz="1400" i="1" smtClean="0">
                              <a:latin typeface="Cambria Math" panose="02040503050406030204" pitchFamily="18" charset="0"/>
                            </a:rPr>
                            <m:t>𝑃</m:t>
                          </m:r>
                        </m:e>
                        <m:sub>
                          <m:r>
                            <a:rPr lang="de-DE" sz="1400" i="1">
                              <a:latin typeface="Cambria Math" panose="02040503050406030204" pitchFamily="18" charset="0"/>
                            </a:rPr>
                            <m:t>𝐶</m:t>
                          </m:r>
                          <m:r>
                            <a:rPr lang="de-DE" sz="1400" i="1">
                              <a:latin typeface="Cambria Math" panose="02040503050406030204" pitchFamily="18" charset="0"/>
                            </a:rPr>
                            <m:t>,</m:t>
                          </m:r>
                          <m:r>
                            <a:rPr lang="de-DE" sz="1400" i="1">
                              <a:latin typeface="Cambria Math" panose="02040503050406030204" pitchFamily="18" charset="0"/>
                            </a:rPr>
                            <m:t>𝑆</m:t>
                          </m:r>
                          <m:r>
                            <a:rPr lang="de-DE" sz="1400" i="1">
                              <a:latin typeface="Cambria Math" panose="02040503050406030204" pitchFamily="18" charset="0"/>
                            </a:rPr>
                            <m:t>,</m:t>
                          </m:r>
                          <m:r>
                            <a:rPr lang="de-DE" sz="1400" i="1">
                              <a:latin typeface="Cambria Math" panose="02040503050406030204" pitchFamily="18" charset="0"/>
                            </a:rPr>
                            <m:t>𝑅</m:t>
                          </m:r>
                          <m:r>
                            <a:rPr lang="de-DE" sz="1400" i="1">
                              <a:latin typeface="Cambria Math" panose="02040503050406030204" pitchFamily="18" charset="0"/>
                            </a:rPr>
                            <m:t>,</m:t>
                          </m:r>
                          <m:r>
                            <a:rPr lang="de-DE" sz="1400" i="1">
                              <a:latin typeface="Cambria Math" panose="02040503050406030204" pitchFamily="18" charset="0"/>
                            </a:rPr>
                            <m:t>𝑊</m:t>
                          </m:r>
                        </m:sub>
                      </m:sSub>
                    </m:oMath>
                    <m:oMath xmlns:m="http://schemas.openxmlformats.org/officeDocument/2006/math">
                      <m:r>
                        <m:rPr>
                          <m:aln/>
                        </m:rPr>
                        <a:rPr lang="de-DE" sz="1400" b="0" i="1" smtClean="0">
                          <a:latin typeface="Cambria Math" panose="02040503050406030204" pitchFamily="18" charset="0"/>
                        </a:rPr>
                        <m:t>=</m:t>
                      </m:r>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𝐶</m:t>
                          </m:r>
                          <m:r>
                            <a:rPr lang="de-DE" sz="1400" b="0" i="1" smtClean="0">
                              <a:latin typeface="Cambria Math" panose="02040503050406030204" pitchFamily="18" charset="0"/>
                            </a:rPr>
                            <m:t>,</m:t>
                          </m:r>
                          <m:r>
                            <a:rPr lang="de-DE" sz="1400" b="0" i="1" smtClean="0">
                              <a:latin typeface="Cambria Math" panose="02040503050406030204" pitchFamily="18" charset="0"/>
                            </a:rPr>
                            <m:t>𝑆</m:t>
                          </m:r>
                          <m:r>
                            <a:rPr lang="de-DE" sz="1400" b="0" i="1" smtClean="0">
                              <a:latin typeface="Cambria Math" panose="02040503050406030204" pitchFamily="18" charset="0"/>
                            </a:rPr>
                            <m:t>,</m:t>
                          </m:r>
                          <m:r>
                            <a:rPr lang="de-DE" sz="1400" b="0" i="1" smtClean="0">
                              <a:latin typeface="Cambria Math" panose="02040503050406030204" pitchFamily="18" charset="0"/>
                            </a:rPr>
                            <m:t>𝑅</m:t>
                          </m:r>
                          <m:r>
                            <a:rPr lang="de-DE" sz="1400" b="0" i="1" smtClean="0">
                              <a:latin typeface="Cambria Math" panose="02040503050406030204" pitchFamily="18" charset="0"/>
                            </a:rPr>
                            <m:t>,</m:t>
                          </m:r>
                          <m:r>
                            <a:rPr lang="de-DE" sz="1400" b="0" i="1" smtClean="0">
                              <a:latin typeface="Cambria Math" panose="02040503050406030204" pitchFamily="18" charset="0"/>
                            </a:rPr>
                            <m:t>𝑊</m:t>
                          </m:r>
                        </m:e>
                      </m:d>
                    </m:oMath>
                    <m:oMath xmlns:m="http://schemas.openxmlformats.org/officeDocument/2006/math">
                      <m:r>
                        <m:rPr>
                          <m:aln/>
                        </m:rPr>
                        <a:rPr lang="de-DE" sz="1400" b="0" i="1" smtClean="0">
                          <a:latin typeface="Cambria Math" panose="02040503050406030204" pitchFamily="18" charset="0"/>
                        </a:rPr>
                        <m:t>=</m:t>
                      </m:r>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𝐶</m:t>
                          </m:r>
                        </m:e>
                      </m:d>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𝑆</m:t>
                          </m:r>
                        </m:e>
                        <m:e>
                          <m:r>
                            <a:rPr lang="de-DE" sz="1400" b="0" i="1" smtClean="0">
                              <a:latin typeface="Cambria Math" panose="02040503050406030204" pitchFamily="18" charset="0"/>
                            </a:rPr>
                            <m:t>𝐶</m:t>
                          </m:r>
                        </m:e>
                      </m:d>
                      <m:r>
                        <a:rPr lang="de-DE" sz="1400" i="1">
                          <a:latin typeface="Cambria Math" panose="02040503050406030204" pitchFamily="18" charset="0"/>
                        </a:rPr>
                        <m:t>𝑃</m:t>
                      </m:r>
                      <m:d>
                        <m:dPr>
                          <m:ctrlPr>
                            <a:rPr lang="de-DE" sz="1400" i="1">
                              <a:latin typeface="Cambria Math" panose="02040503050406030204" pitchFamily="18" charset="0"/>
                            </a:rPr>
                          </m:ctrlPr>
                        </m:dPr>
                        <m:e>
                          <m:r>
                            <a:rPr lang="de-DE" sz="1400" b="0" i="1" smtClean="0">
                              <a:latin typeface="Cambria Math" panose="02040503050406030204" pitchFamily="18" charset="0"/>
                            </a:rPr>
                            <m:t>𝑅</m:t>
                          </m:r>
                        </m:e>
                        <m:e>
                          <m:r>
                            <a:rPr lang="de-DE" sz="1400" b="0" i="1" smtClean="0">
                              <a:latin typeface="Cambria Math" panose="02040503050406030204" pitchFamily="18" charset="0"/>
                            </a:rPr>
                            <m:t>𝐶</m:t>
                          </m:r>
                        </m:e>
                      </m:d>
                      <m:r>
                        <a:rPr lang="de-DE" sz="1400" i="1">
                          <a:latin typeface="Cambria Math" panose="02040503050406030204" pitchFamily="18" charset="0"/>
                        </a:rPr>
                        <m:t>𝑃</m:t>
                      </m:r>
                      <m:d>
                        <m:dPr>
                          <m:ctrlPr>
                            <a:rPr lang="de-DE" sz="1400" i="1">
                              <a:latin typeface="Cambria Math" panose="02040503050406030204" pitchFamily="18" charset="0"/>
                            </a:rPr>
                          </m:ctrlPr>
                        </m:dPr>
                        <m:e>
                          <m:r>
                            <a:rPr lang="de-DE" sz="1400" b="0" i="1" smtClean="0">
                              <a:latin typeface="Cambria Math" panose="02040503050406030204" pitchFamily="18" charset="0"/>
                            </a:rPr>
                            <m:t>𝑊</m:t>
                          </m:r>
                        </m:e>
                        <m:e>
                          <m:r>
                            <a:rPr lang="de-DE" sz="1400" b="0" i="1" smtClean="0">
                              <a:latin typeface="Cambria Math" panose="02040503050406030204" pitchFamily="18" charset="0"/>
                            </a:rPr>
                            <m:t>𝑆</m:t>
                          </m:r>
                          <m:r>
                            <a:rPr lang="de-DE" sz="1400" b="0" i="1" smtClean="0">
                              <a:latin typeface="Cambria Math" panose="02040503050406030204" pitchFamily="18" charset="0"/>
                            </a:rPr>
                            <m:t>,</m:t>
                          </m:r>
                          <m:r>
                            <a:rPr lang="de-DE" sz="1400" b="0" i="1" smtClean="0">
                              <a:latin typeface="Cambria Math" panose="02040503050406030204" pitchFamily="18" charset="0"/>
                            </a:rPr>
                            <m:t>𝑅</m:t>
                          </m:r>
                        </m:e>
                      </m:d>
                    </m:oMath>
                  </m:oMathPara>
                </a14:m>
                <a:endParaRPr lang="en-GB" sz="1400" dirty="0"/>
              </a:p>
            </p:txBody>
          </p:sp>
        </mc:Choice>
        <mc:Fallback xmlns="">
          <p:sp>
            <p:nvSpPr>
              <p:cNvPr id="9" name="TextBox 8">
                <a:extLst>
                  <a:ext uri="{FF2B5EF4-FFF2-40B4-BE49-F238E27FC236}">
                    <a16:creationId xmlns:a16="http://schemas.microsoft.com/office/drawing/2014/main" id="{20B385DB-68F8-D54A-B0EB-4E7FD9AE10EF}"/>
                  </a:ext>
                </a:extLst>
              </p:cNvPr>
              <p:cNvSpPr txBox="1">
                <a:spLocks noRot="1" noChangeAspect="1" noMove="1" noResize="1" noEditPoints="1" noAdjustHandles="1" noChangeArrowheads="1" noChangeShapeType="1" noTextEdit="1"/>
              </p:cNvSpPr>
              <p:nvPr/>
            </p:nvSpPr>
            <p:spPr>
              <a:xfrm>
                <a:off x="8572851" y="1396854"/>
                <a:ext cx="2708498" cy="972959"/>
              </a:xfrm>
              <a:prstGeom prst="rect">
                <a:avLst/>
              </a:prstGeom>
              <a:blipFill>
                <a:blip r:embed="rId13"/>
                <a:stretch>
                  <a:fillRect l="-467" t="-1282"/>
                </a:stretch>
              </a:blipFill>
            </p:spPr>
            <p:txBody>
              <a:bodyPr/>
              <a:lstStyle/>
              <a:p>
                <a:r>
                  <a:rPr lang="en-GB">
                    <a:noFill/>
                  </a:rPr>
                  <a:t> </a:t>
                </a:r>
              </a:p>
            </p:txBody>
          </p:sp>
        </mc:Fallback>
      </mc:AlternateContent>
    </p:spTree>
    <p:extLst>
      <p:ext uri="{BB962C8B-B14F-4D97-AF65-F5344CB8AC3E}">
        <p14:creationId xmlns:p14="http://schemas.microsoft.com/office/powerpoint/2010/main" val="19619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D31A02-A12A-1349-957E-FAAB9FB74563}"/>
              </a:ext>
            </a:extLst>
          </p:cNvPr>
          <p:cNvSpPr>
            <a:spLocks noGrp="1"/>
          </p:cNvSpPr>
          <p:nvPr>
            <p:ph type="title"/>
          </p:nvPr>
        </p:nvSpPr>
        <p:spPr/>
        <p:txBody>
          <a:bodyPr/>
          <a:lstStyle/>
          <a:p>
            <a:r>
              <a:rPr lang="en-GB" dirty="0"/>
              <a:t>Direct Sampling: Forward + Rejection Sampling in </a:t>
            </a:r>
            <a:r>
              <a:rPr lang="en-GB" i="1" dirty="0"/>
              <a:t>BNs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B8A92D3A-E8D1-8A45-9A4F-7103784480A0}"/>
                  </a:ext>
                </a:extLst>
              </p:cNvPr>
              <p:cNvSpPr>
                <a:spLocks noGrp="1"/>
              </p:cNvSpPr>
              <p:nvPr>
                <p:ph idx="1"/>
              </p:nvPr>
            </p:nvSpPr>
            <p:spPr>
              <a:xfrm>
                <a:off x="359626" y="1665066"/>
                <a:ext cx="8416458" cy="4240848"/>
              </a:xfrm>
            </p:spPr>
            <p:txBody>
              <a:bodyPr>
                <a:noAutofit/>
              </a:bodyPr>
              <a:lstStyle/>
              <a:p>
                <a:r>
                  <a:rPr lang="en-GB" dirty="0"/>
                  <a:t>Given a BN </a:t>
                </a:r>
                <a14:m>
                  <m:oMath xmlns:m="http://schemas.openxmlformats.org/officeDocument/2006/math">
                    <m:r>
                      <a:rPr lang="en-GB" i="1">
                        <a:latin typeface="Cambria Math" panose="02040503050406030204" pitchFamily="18" charset="0"/>
                      </a:rPr>
                      <m:t>𝐵</m:t>
                    </m:r>
                  </m:oMath>
                </a14:m>
                <a:r>
                  <a:rPr lang="en-GB" dirty="0"/>
                  <a:t> over </a:t>
                </a:r>
                <a14:m>
                  <m:oMath xmlns:m="http://schemas.openxmlformats.org/officeDocument/2006/math">
                    <m:r>
                      <a:rPr lang="en-GB" b="1" i="1">
                        <a:latin typeface="Cambria Math" panose="02040503050406030204" pitchFamily="18" charset="0"/>
                      </a:rPr>
                      <m:t>𝑹</m:t>
                    </m:r>
                  </m:oMath>
                </a14:m>
                <a:r>
                  <a:rPr lang="en-GB" dirty="0"/>
                  <a:t>, a </a:t>
                </a:r>
                <a:r>
                  <a:rPr lang="en-GB" dirty="0">
                    <a:solidFill>
                      <a:schemeClr val="accent6"/>
                    </a:solidFill>
                  </a:rPr>
                  <a:t>topological order </a:t>
                </a:r>
                <a14:m>
                  <m:oMath xmlns:m="http://schemas.openxmlformats.org/officeDocument/2006/math">
                    <m:r>
                      <a:rPr lang="en-GB" i="1">
                        <a:solidFill>
                          <a:schemeClr val="accent6"/>
                        </a:solidFill>
                        <a:latin typeface="Cambria Math" panose="02040503050406030204" pitchFamily="18" charset="0"/>
                        <a:ea typeface="Cambria Math" panose="02040503050406030204" pitchFamily="18" charset="0"/>
                      </a:rPr>
                      <m:t>𝒰</m:t>
                    </m:r>
                    <m:r>
                      <a:rPr lang="en-GB" i="1">
                        <a:solidFill>
                          <a:schemeClr val="accent6"/>
                        </a:solidFill>
                        <a:latin typeface="Cambria Math" panose="02040503050406030204" pitchFamily="18" charset="0"/>
                        <a:ea typeface="Cambria Math" panose="02040503050406030204" pitchFamily="18" charset="0"/>
                      </a:rPr>
                      <m:t>=</m:t>
                    </m:r>
                    <m:d>
                      <m:dPr>
                        <m:ctrlPr>
                          <a:rPr lang="en-GB" i="1">
                            <a:solidFill>
                              <a:schemeClr val="accent6"/>
                            </a:solidFill>
                            <a:latin typeface="Cambria Math" panose="02040503050406030204" pitchFamily="18" charset="0"/>
                          </a:rPr>
                        </m:ctrlPr>
                      </m:dPr>
                      <m:e>
                        <m:sSub>
                          <m:sSubPr>
                            <m:ctrlPr>
                              <a:rPr lang="en-GB" i="1">
                                <a:solidFill>
                                  <a:schemeClr val="accent6"/>
                                </a:solidFill>
                                <a:latin typeface="Cambria Math" panose="02040503050406030204" pitchFamily="18" charset="0"/>
                              </a:rPr>
                            </m:ctrlPr>
                          </m:sSubPr>
                          <m:e>
                            <m:r>
                              <a:rPr lang="en-GB" i="1">
                                <a:solidFill>
                                  <a:schemeClr val="accent6"/>
                                </a:solidFill>
                                <a:latin typeface="Cambria Math" panose="02040503050406030204" pitchFamily="18" charset="0"/>
                              </a:rPr>
                              <m:t>𝑈</m:t>
                            </m:r>
                          </m:e>
                          <m:sub>
                            <m:r>
                              <a:rPr lang="en-GB" i="1">
                                <a:solidFill>
                                  <a:schemeClr val="accent6"/>
                                </a:solidFill>
                                <a:latin typeface="Cambria Math" panose="02040503050406030204" pitchFamily="18" charset="0"/>
                              </a:rPr>
                              <m:t>1</m:t>
                            </m:r>
                          </m:sub>
                        </m:sSub>
                        <m:r>
                          <a:rPr lang="en-GB" i="1">
                            <a:solidFill>
                              <a:schemeClr val="accent6"/>
                            </a:solidFill>
                            <a:latin typeface="Cambria Math" panose="02040503050406030204" pitchFamily="18" charset="0"/>
                          </a:rPr>
                          <m:t>,…,</m:t>
                        </m:r>
                        <m:sSub>
                          <m:sSubPr>
                            <m:ctrlPr>
                              <a:rPr lang="en-GB" i="1">
                                <a:solidFill>
                                  <a:schemeClr val="accent6"/>
                                </a:solidFill>
                                <a:latin typeface="Cambria Math" panose="02040503050406030204" pitchFamily="18" charset="0"/>
                              </a:rPr>
                            </m:ctrlPr>
                          </m:sSubPr>
                          <m:e>
                            <m:r>
                              <a:rPr lang="en-GB" i="1">
                                <a:solidFill>
                                  <a:schemeClr val="accent6"/>
                                </a:solidFill>
                                <a:latin typeface="Cambria Math" panose="02040503050406030204" pitchFamily="18" charset="0"/>
                              </a:rPr>
                              <m:t>𝑈</m:t>
                            </m:r>
                          </m:e>
                          <m:sub>
                            <m:r>
                              <a:rPr lang="en-GB" i="1">
                                <a:solidFill>
                                  <a:schemeClr val="accent6"/>
                                </a:solidFill>
                                <a:latin typeface="Cambria Math" panose="02040503050406030204" pitchFamily="18" charset="0"/>
                              </a:rPr>
                              <m:t>𝑛</m:t>
                            </m:r>
                          </m:sub>
                        </m:sSub>
                      </m:e>
                    </m:d>
                  </m:oMath>
                </a14:m>
                <a:r>
                  <a:rPr lang="en-GB" dirty="0"/>
                  <a:t> over </a:t>
                </a:r>
                <a14:m>
                  <m:oMath xmlns:m="http://schemas.openxmlformats.org/officeDocument/2006/math">
                    <m:r>
                      <a:rPr lang="en-GB" b="1" i="1">
                        <a:latin typeface="Cambria Math" panose="02040503050406030204" pitchFamily="18" charset="0"/>
                      </a:rPr>
                      <m:t>𝑹</m:t>
                    </m:r>
                  </m:oMath>
                </a14:m>
                <a:r>
                  <a:rPr lang="en-GB" dirty="0"/>
                  <a:t>, </a:t>
                </a:r>
                <a:r>
                  <a:rPr lang="en-GB" dirty="0">
                    <a:solidFill>
                      <a:schemeClr val="accent1"/>
                    </a:solidFill>
                  </a:rPr>
                  <a:t>evidence </a:t>
                </a:r>
                <a14:m>
                  <m:oMath xmlns:m="http://schemas.openxmlformats.org/officeDocument/2006/math">
                    <m:r>
                      <a:rPr lang="en-GB" b="1" i="1">
                        <a:solidFill>
                          <a:schemeClr val="accent1"/>
                        </a:solidFill>
                        <a:latin typeface="Cambria Math" panose="02040503050406030204" pitchFamily="18" charset="0"/>
                        <a:ea typeface="Cambria Math" panose="02040503050406030204" pitchFamily="18" charset="0"/>
                      </a:rPr>
                      <m:t>𝒆</m:t>
                    </m:r>
                  </m:oMath>
                </a14:m>
                <a:r>
                  <a:rPr lang="en-GB" dirty="0"/>
                  <a:t>, possibly empty, and query terms </a:t>
                </a:r>
                <a14:m>
                  <m:oMath xmlns:m="http://schemas.openxmlformats.org/officeDocument/2006/math">
                    <m:sSup>
                      <m:sSupPr>
                        <m:ctrlPr>
                          <a:rPr lang="en-GB" i="1">
                            <a:latin typeface="Cambria Math" panose="02040503050406030204" pitchFamily="18" charset="0"/>
                          </a:rPr>
                        </m:ctrlPr>
                      </m:sSupPr>
                      <m:e>
                        <m:r>
                          <a:rPr lang="en-GB" b="1" i="1">
                            <a:latin typeface="Cambria Math" panose="02040503050406030204" pitchFamily="18" charset="0"/>
                          </a:rPr>
                          <m:t>𝑹</m:t>
                        </m:r>
                      </m:e>
                      <m:sup>
                        <m:r>
                          <a:rPr lang="en-GB" i="1">
                            <a:latin typeface="Cambria Math" panose="02040503050406030204" pitchFamily="18" charset="0"/>
                          </a:rPr>
                          <m:t>′</m:t>
                        </m:r>
                      </m:sup>
                    </m:sSup>
                  </m:oMath>
                </a14:m>
                <a:endParaRPr lang="en-GB" dirty="0"/>
              </a:p>
              <a:p>
                <a:pPr lvl="1"/>
                <a:r>
                  <a:rPr lang="en-GB" dirty="0"/>
                  <a:t>Build up a full sample along the graph, sampling from CPTs</a:t>
                </a:r>
              </a:p>
              <a:p>
                <a:r>
                  <a:rPr lang="en-GB" dirty="0"/>
                  <a:t>Procedure: Do </a:t>
                </a:r>
                <a14:m>
                  <m:oMath xmlns:m="http://schemas.openxmlformats.org/officeDocument/2006/math">
                    <m:r>
                      <a:rPr lang="en-GB" i="1" smtClean="0">
                        <a:latin typeface="Cambria Math" panose="02040503050406030204" pitchFamily="18" charset="0"/>
                      </a:rPr>
                      <m:t>𝑁</m:t>
                    </m:r>
                  </m:oMath>
                </a14:m>
                <a:r>
                  <a:rPr lang="en-GB" dirty="0"/>
                  <a:t> times</a:t>
                </a:r>
              </a:p>
              <a:p>
                <a:pPr marL="715246" lvl="1" indent="-456743">
                  <a:buFont typeface="+mj-lt"/>
                  <a:buAutoNum type="arabicPeriod"/>
                </a:pPr>
                <a:r>
                  <a:rPr lang="en-GB" dirty="0"/>
                  <a:t>Generate sample </a:t>
                </a:r>
                <a14:m>
                  <m:oMath xmlns:m="http://schemas.openxmlformats.org/officeDocument/2006/math">
                    <m:r>
                      <a:rPr lang="en-GB" b="1" i="1" smtClean="0">
                        <a:latin typeface="Cambria Math" panose="02040503050406030204" pitchFamily="18" charset="0"/>
                      </a:rPr>
                      <m:t>𝒖</m:t>
                    </m:r>
                  </m:oMath>
                </a14:m>
                <a:r>
                  <a:rPr lang="en-GB" dirty="0"/>
                  <a:t> along </a:t>
                </a:r>
                <a14:m>
                  <m:oMath xmlns:m="http://schemas.openxmlformats.org/officeDocument/2006/math">
                    <m:r>
                      <a:rPr lang="en-GB" i="1" smtClean="0">
                        <a:solidFill>
                          <a:schemeClr val="accent6"/>
                        </a:solidFill>
                        <a:latin typeface="Cambria Math" panose="02040503050406030204" pitchFamily="18" charset="0"/>
                        <a:ea typeface="Cambria Math" panose="02040503050406030204" pitchFamily="18" charset="0"/>
                      </a:rPr>
                      <m:t>𝒰</m:t>
                    </m:r>
                  </m:oMath>
                </a14:m>
                <a:r>
                  <a:rPr lang="en-GB" dirty="0"/>
                  <a:t>, i.e., </a:t>
                </a:r>
              </a:p>
              <a:p>
                <a:pPr lvl="2"/>
                <a:r>
                  <a:rPr lang="en-GB" dirty="0"/>
                  <a:t>For each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m:t>
                    </m:r>
                    <m:r>
                      <a:rPr lang="en-GB" i="1" smtClean="0">
                        <a:solidFill>
                          <a:schemeClr val="accent6"/>
                        </a:solidFill>
                        <a:latin typeface="Cambria Math" panose="02040503050406030204" pitchFamily="18" charset="0"/>
                        <a:ea typeface="Cambria Math" panose="02040503050406030204" pitchFamily="18" charset="0"/>
                      </a:rPr>
                      <m:t>𝒰</m:t>
                    </m:r>
                  </m:oMath>
                </a14:m>
                <a:r>
                  <a:rPr lang="en-GB" dirty="0"/>
                  <a:t>, sample a value </a:t>
                </a:r>
                <a14:m>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𝑢</m:t>
                        </m:r>
                      </m:e>
                      <m:sub>
                        <m:r>
                          <a:rPr lang="en-GB" i="1">
                            <a:latin typeface="Cambria Math" panose="02040503050406030204" pitchFamily="18" charset="0"/>
                          </a:rPr>
                          <m:t>𝑖</m:t>
                        </m:r>
                      </m:sub>
                    </m:sSub>
                  </m:oMath>
                </a14:m>
                <a:r>
                  <a:rPr lang="en-GB" dirty="0"/>
                  <a:t> given previously sampled </a:t>
                </a:r>
                <a:br>
                  <a:rPr lang="en-GB" dirty="0"/>
                </a:br>
                <a:r>
                  <a:rPr lang="en-GB" dirty="0"/>
                  <a:t>values for its parent nodes </a:t>
                </a:r>
                <a14:m>
                  <m:oMath xmlns:m="http://schemas.openxmlformats.org/officeDocument/2006/math">
                    <m:r>
                      <m:rPr>
                        <m:sty m:val="p"/>
                      </m:rPr>
                      <a:rPr lang="en-GB" b="0" i="0" smtClean="0">
                        <a:latin typeface="Cambria Math" panose="02040503050406030204" pitchFamily="18" charset="0"/>
                      </a:rPr>
                      <m:t>Pa</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𝑖</m:t>
                            </m:r>
                          </m:sub>
                        </m:sSub>
                      </m:e>
                    </m:d>
                  </m:oMath>
                </a14:m>
                <a:endParaRPr lang="en-GB" dirty="0"/>
              </a:p>
              <a:p>
                <a:pPr marL="715246" lvl="1" indent="-456743">
                  <a:buFont typeface="+mj-lt"/>
                  <a:buAutoNum type="arabicPeriod"/>
                </a:pPr>
                <a:r>
                  <a:rPr lang="en-GB" dirty="0"/>
                  <a:t>In a </a:t>
                </a:r>
                <a:r>
                  <a:rPr lang="en-GB" i="1" dirty="0"/>
                  <a:t>count vector</a:t>
                </a:r>
                <a:r>
                  <a:rPr lang="en-GB" dirty="0"/>
                  <a:t> with </a:t>
                </a:r>
                <a14:m>
                  <m:oMath xmlns:m="http://schemas.openxmlformats.org/officeDocument/2006/math">
                    <m:d>
                      <m:dPr>
                        <m:begChr m:val="|"/>
                        <m:endChr m:val="|"/>
                        <m:ctrlPr>
                          <a:rPr lang="en-GB" i="1">
                            <a:latin typeface="Cambria Math" panose="02040503050406030204" pitchFamily="18" charset="0"/>
                          </a:rPr>
                        </m:ctrlPr>
                      </m:dPr>
                      <m:e>
                        <m:r>
                          <m:rPr>
                            <m:sty m:val="p"/>
                          </m:rPr>
                          <a:rPr lang="en-GB">
                            <a:latin typeface="Cambria Math" panose="02040503050406030204" pitchFamily="18" charset="0"/>
                          </a:rPr>
                          <m:t>ran</m:t>
                        </m:r>
                        <m:d>
                          <m:dPr>
                            <m:ctrlPr>
                              <a:rPr lang="en-GB" i="1">
                                <a:latin typeface="Cambria Math" panose="02040503050406030204" pitchFamily="18" charset="0"/>
                              </a:rPr>
                            </m:ctrlPr>
                          </m:dPr>
                          <m:e>
                            <m:r>
                              <a:rPr lang="en-GB" i="1">
                                <a:latin typeface="Cambria Math" panose="02040503050406030204" pitchFamily="18" charset="0"/>
                              </a:rPr>
                              <m:t>𝑅</m:t>
                            </m:r>
                          </m:e>
                        </m:d>
                      </m:e>
                    </m:d>
                  </m:oMath>
                </a14:m>
                <a:r>
                  <a:rPr lang="en-GB" dirty="0"/>
                  <a:t> entries, initially </a:t>
                </a:r>
                <a14:m>
                  <m:oMath xmlns:m="http://schemas.openxmlformats.org/officeDocument/2006/math">
                    <m:r>
                      <a:rPr lang="en-GB" i="1">
                        <a:latin typeface="Cambria Math" panose="02040503050406030204" pitchFamily="18" charset="0"/>
                      </a:rPr>
                      <m:t>0</m:t>
                    </m:r>
                  </m:oMath>
                </a14:m>
                <a:r>
                  <a:rPr lang="en-GB" dirty="0"/>
                  <a:t>: </a:t>
                </a:r>
              </a:p>
              <a:p>
                <a:pPr lvl="2"/>
                <a:r>
                  <a:rPr lang="en-GB" dirty="0"/>
                  <a:t>If </a:t>
                </a:r>
                <a14:m>
                  <m:oMath xmlns:m="http://schemas.openxmlformats.org/officeDocument/2006/math">
                    <m:r>
                      <a:rPr lang="en-GB" b="1" i="1">
                        <a:latin typeface="Cambria Math" panose="02040503050406030204" pitchFamily="18" charset="0"/>
                      </a:rPr>
                      <m:t>𝒖</m:t>
                    </m:r>
                  </m:oMath>
                </a14:m>
                <a:r>
                  <a:rPr lang="en-GB" dirty="0"/>
                  <a:t> consistent with </a:t>
                </a:r>
                <a14:m>
                  <m:oMath xmlns:m="http://schemas.openxmlformats.org/officeDocument/2006/math">
                    <m:r>
                      <a:rPr lang="en-GB" b="1" i="1" smtClean="0">
                        <a:solidFill>
                          <a:schemeClr val="accent1"/>
                        </a:solidFill>
                        <a:latin typeface="Cambria Math" panose="02040503050406030204" pitchFamily="18" charset="0"/>
                        <a:ea typeface="Cambria Math" panose="02040503050406030204" pitchFamily="18" charset="0"/>
                      </a:rPr>
                      <m:t>𝒆</m:t>
                    </m:r>
                  </m:oMath>
                </a14:m>
                <a:r>
                  <a:rPr lang="en-GB" dirty="0"/>
                  <a:t> (</a:t>
                </a:r>
                <a14:m>
                  <m:oMath xmlns:m="http://schemas.openxmlformats.org/officeDocument/2006/math">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𝜋</m:t>
                        </m:r>
                      </m:e>
                      <m:sub>
                        <m:r>
                          <m:rPr>
                            <m:sty m:val="p"/>
                          </m:rPr>
                          <a:rPr lang="en-GB">
                            <a:solidFill>
                              <a:schemeClr val="accent1"/>
                            </a:solidFill>
                            <a:latin typeface="Cambria Math" panose="02040503050406030204" pitchFamily="18" charset="0"/>
                            <a:ea typeface="Cambria Math" panose="02040503050406030204" pitchFamily="18" charset="0"/>
                          </a:rPr>
                          <m:t>rv</m:t>
                        </m:r>
                        <m:d>
                          <m:dPr>
                            <m:ctrlPr>
                              <a:rPr lang="en-GB" i="1">
                                <a:solidFill>
                                  <a:schemeClr val="accent1"/>
                                </a:solidFill>
                                <a:latin typeface="Cambria Math" panose="02040503050406030204" pitchFamily="18" charset="0"/>
                                <a:ea typeface="Cambria Math" panose="02040503050406030204" pitchFamily="18" charset="0"/>
                              </a:rPr>
                            </m:ctrlPr>
                          </m:dPr>
                          <m:e>
                            <m:r>
                              <a:rPr lang="en-GB" b="1" i="1">
                                <a:solidFill>
                                  <a:schemeClr val="accent1"/>
                                </a:solidFill>
                                <a:latin typeface="Cambria Math" panose="02040503050406030204" pitchFamily="18" charset="0"/>
                                <a:ea typeface="Cambria Math" panose="02040503050406030204" pitchFamily="18" charset="0"/>
                              </a:rPr>
                              <m:t>𝒆</m:t>
                            </m:r>
                          </m:e>
                        </m:d>
                      </m:sub>
                    </m:sSub>
                    <m:d>
                      <m:dPr>
                        <m:ctrlPr>
                          <a:rPr lang="en-GB" i="1">
                            <a:solidFill>
                              <a:schemeClr val="accent1"/>
                            </a:solidFill>
                            <a:latin typeface="Cambria Math" panose="02040503050406030204" pitchFamily="18" charset="0"/>
                            <a:ea typeface="Cambria Math" panose="02040503050406030204" pitchFamily="18" charset="0"/>
                          </a:rPr>
                        </m:ctrlPr>
                      </m:dPr>
                      <m:e>
                        <m:r>
                          <a:rPr lang="en-GB" b="1" i="1">
                            <a:solidFill>
                              <a:schemeClr val="accent1"/>
                            </a:solidFill>
                            <a:latin typeface="Cambria Math" panose="02040503050406030204" pitchFamily="18" charset="0"/>
                          </a:rPr>
                          <m:t>𝒖</m:t>
                        </m:r>
                      </m:e>
                    </m:d>
                    <m:r>
                      <a:rPr lang="en-GB" i="1">
                        <a:solidFill>
                          <a:schemeClr val="accent1"/>
                        </a:solidFill>
                        <a:latin typeface="Cambria Math" panose="02040503050406030204" pitchFamily="18" charset="0"/>
                        <a:ea typeface="Cambria Math" panose="02040503050406030204" pitchFamily="18" charset="0"/>
                      </a:rPr>
                      <m:t>=</m:t>
                    </m:r>
                    <m:r>
                      <a:rPr lang="en-GB" b="1" i="1">
                        <a:solidFill>
                          <a:schemeClr val="accent1"/>
                        </a:solidFill>
                        <a:latin typeface="Cambria Math" panose="02040503050406030204" pitchFamily="18" charset="0"/>
                        <a:ea typeface="Cambria Math" panose="02040503050406030204" pitchFamily="18" charset="0"/>
                      </a:rPr>
                      <m:t>𝒆</m:t>
                    </m:r>
                  </m:oMath>
                </a14:m>
                <a:r>
                  <a:rPr lang="en-GB" dirty="0"/>
                  <a:t>), increment counter at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𝒓</m:t>
                        </m:r>
                      </m:e>
                      <m:sup>
                        <m:r>
                          <a:rPr lang="en-GB" b="0" i="1" smtClean="0">
                            <a:latin typeface="Cambria Math" panose="02040503050406030204" pitchFamily="18" charset="0"/>
                          </a:rPr>
                          <m:t>′</m:t>
                        </m:r>
                      </m:sup>
                    </m:sSup>
                    <m:r>
                      <a:rPr lang="en-GB" b="0" i="1" smtClean="0">
                        <a:latin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𝜋</m:t>
                        </m:r>
                      </m:e>
                      <m:sub>
                        <m:sSup>
                          <m:sSupPr>
                            <m:ctrlPr>
                              <a:rPr lang="en-GB" b="0"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𝑹</m:t>
                            </m:r>
                          </m:e>
                          <m:sup>
                            <m:r>
                              <a:rPr lang="en-GB" b="0" i="1" smtClean="0">
                                <a:latin typeface="Cambria Math" panose="02040503050406030204" pitchFamily="18" charset="0"/>
                                <a:ea typeface="Cambria Math" panose="02040503050406030204" pitchFamily="18" charset="0"/>
                              </a:rPr>
                              <m:t>′</m:t>
                            </m:r>
                          </m:sup>
                        </m:sSup>
                      </m:sub>
                    </m:sSub>
                    <m:d>
                      <m:dPr>
                        <m:ctrlPr>
                          <a:rPr lang="en-GB" b="0" i="1" smtClean="0">
                            <a:latin typeface="Cambria Math" panose="02040503050406030204" pitchFamily="18" charset="0"/>
                            <a:ea typeface="Cambria Math" panose="02040503050406030204" pitchFamily="18" charset="0"/>
                          </a:rPr>
                        </m:ctrlPr>
                      </m:dPr>
                      <m:e>
                        <m:r>
                          <a:rPr lang="en-GB" b="1" i="1">
                            <a:latin typeface="Cambria Math" panose="02040503050406030204" pitchFamily="18" charset="0"/>
                          </a:rPr>
                          <m:t>𝒖</m:t>
                        </m:r>
                      </m:e>
                    </m:d>
                  </m:oMath>
                </a14:m>
                <a:endParaRPr lang="en-GB" dirty="0"/>
              </a:p>
              <a:p>
                <a:pPr lvl="1"/>
                <a:r>
                  <a:rPr lang="en-GB" dirty="0"/>
                  <a:t>Output: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𝑃</m:t>
                        </m:r>
                      </m:e>
                    </m:acc>
                    <m:d>
                      <m:dPr>
                        <m:ctrlPr>
                          <a:rPr lang="en-GB" i="1">
                            <a:latin typeface="Cambria Math" panose="02040503050406030204" pitchFamily="18" charset="0"/>
                          </a:rPr>
                        </m:ctrlPr>
                      </m:dPr>
                      <m:e>
                        <m:r>
                          <a:rPr lang="en-GB" i="1">
                            <a:latin typeface="Cambria Math" panose="02040503050406030204" pitchFamily="18" charset="0"/>
                          </a:rPr>
                          <m:t>𝑅</m:t>
                        </m:r>
                      </m:e>
                    </m:d>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rPr>
                        </m:ctrlPr>
                      </m:dPr>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1</m:t>
                                </m:r>
                              </m:sub>
                            </m:sSub>
                          </m:num>
                          <m:den>
                            <m:r>
                              <a:rPr lang="en-GB" i="1">
                                <a:latin typeface="Cambria Math" panose="02040503050406030204" pitchFamily="18" charset="0"/>
                              </a:rPr>
                              <m:t>𝑛</m:t>
                            </m:r>
                          </m:den>
                        </m:f>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𝑙</m:t>
                                </m:r>
                              </m:sub>
                            </m:sSub>
                          </m:num>
                          <m:den>
                            <m:r>
                              <a:rPr lang="en-GB" i="1">
                                <a:latin typeface="Cambria Math" panose="02040503050406030204" pitchFamily="18" charset="0"/>
                              </a:rPr>
                              <m:t>𝑛</m:t>
                            </m:r>
                          </m:den>
                        </m:f>
                      </m:e>
                    </m:d>
                  </m:oMath>
                </a14:m>
                <a:endParaRPr lang="en-GB" dirty="0"/>
              </a:p>
              <a:p>
                <a:pPr lvl="2"/>
                <a:r>
                  <a:rPr lang="en-GB" dirty="0"/>
                  <a:t>Count vector with its entries normalised (divide each by sum of entries)</a:t>
                </a:r>
              </a:p>
            </p:txBody>
          </p:sp>
        </mc:Choice>
        <mc:Fallback xmlns="">
          <p:sp>
            <p:nvSpPr>
              <p:cNvPr id="7" name="Content Placeholder 6">
                <a:extLst>
                  <a:ext uri="{FF2B5EF4-FFF2-40B4-BE49-F238E27FC236}">
                    <a16:creationId xmlns:a16="http://schemas.microsoft.com/office/drawing/2014/main" id="{B8A92D3A-E8D1-8A45-9A4F-7103784480A0}"/>
                  </a:ext>
                </a:extLst>
              </p:cNvPr>
              <p:cNvSpPr>
                <a:spLocks noGrp="1" noRot="1" noChangeAspect="1" noMove="1" noResize="1" noEditPoints="1" noAdjustHandles="1" noChangeArrowheads="1" noChangeShapeType="1" noTextEdit="1"/>
              </p:cNvSpPr>
              <p:nvPr>
                <p:ph idx="1"/>
              </p:nvPr>
            </p:nvSpPr>
            <p:spPr>
              <a:xfrm>
                <a:off x="359626" y="1665066"/>
                <a:ext cx="8416458" cy="4240848"/>
              </a:xfrm>
              <a:blipFill>
                <a:blip r:embed="rId2"/>
                <a:stretch>
                  <a:fillRect l="-1958" t="-2687" r="-2560"/>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1E922CC5-EC5A-2C4B-B792-048A4B238242}"/>
              </a:ext>
            </a:extLst>
          </p:cNvPr>
          <p:cNvSpPr>
            <a:spLocks noGrp="1"/>
          </p:cNvSpPr>
          <p:nvPr>
            <p:ph type="dt" sz="half" idx="2"/>
          </p:nvPr>
        </p:nvSpPr>
        <p:spPr/>
        <p:txBody>
          <a:bodyPr/>
          <a:lstStyle/>
          <a:p>
            <a:r>
              <a:rPr lang="en-GB"/>
              <a:t>Approximate Inference</a:t>
            </a:r>
            <a:endParaRPr lang="en-GB" dirty="0"/>
          </a:p>
        </p:txBody>
      </p:sp>
      <p:sp>
        <p:nvSpPr>
          <p:cNvPr id="3" name="Footer Placeholder 2">
            <a:extLst>
              <a:ext uri="{FF2B5EF4-FFF2-40B4-BE49-F238E27FC236}">
                <a16:creationId xmlns:a16="http://schemas.microsoft.com/office/drawing/2014/main" id="{A05453EC-F67A-E448-8E43-620D0963C9F1}"/>
              </a:ext>
            </a:extLst>
          </p:cNvPr>
          <p:cNvSpPr>
            <a:spLocks noGrp="1"/>
          </p:cNvSpPr>
          <p:nvPr>
            <p:ph type="ftr" sz="quarter" idx="3"/>
          </p:nvPr>
        </p:nvSpPr>
        <p:spPr/>
        <p:txBody>
          <a:bodyPr/>
          <a:lstStyle/>
          <a:p>
            <a:r>
              <a:rPr lang="en-GB" dirty="0"/>
              <a:t>T. Braun - StaRAI</a:t>
            </a:r>
          </a:p>
        </p:txBody>
      </p:sp>
      <p:sp>
        <p:nvSpPr>
          <p:cNvPr id="5" name="Slide Number Placeholder 4">
            <a:extLst>
              <a:ext uri="{FF2B5EF4-FFF2-40B4-BE49-F238E27FC236}">
                <a16:creationId xmlns:a16="http://schemas.microsoft.com/office/drawing/2014/main" id="{9C522486-BDE2-234D-A469-B88948DDE2DA}"/>
              </a:ext>
            </a:extLst>
          </p:cNvPr>
          <p:cNvSpPr>
            <a:spLocks noGrp="1"/>
          </p:cNvSpPr>
          <p:nvPr>
            <p:ph type="sldNum" sz="quarter" idx="4"/>
          </p:nvPr>
        </p:nvSpPr>
        <p:spPr/>
        <p:txBody>
          <a:bodyPr/>
          <a:lstStyle/>
          <a:p>
            <a:fld id="{67C9959E-8E6B-B04C-9955-EA096F41CA7A}" type="slidenum">
              <a:rPr lang="en-GB" smtClean="0"/>
              <a:t>17</a:t>
            </a:fld>
            <a:endParaRPr lang="en-GB" dirty="0"/>
          </a:p>
        </p:txBody>
      </p:sp>
      <p:grpSp>
        <p:nvGrpSpPr>
          <p:cNvPr id="8" name="Group 7">
            <a:extLst>
              <a:ext uri="{FF2B5EF4-FFF2-40B4-BE49-F238E27FC236}">
                <a16:creationId xmlns:a16="http://schemas.microsoft.com/office/drawing/2014/main" id="{14890A1A-0C6B-714D-BB28-D9FBD5969A54}"/>
              </a:ext>
            </a:extLst>
          </p:cNvPr>
          <p:cNvGrpSpPr/>
          <p:nvPr/>
        </p:nvGrpSpPr>
        <p:grpSpPr>
          <a:xfrm>
            <a:off x="8618350" y="3084747"/>
            <a:ext cx="2617503" cy="1201123"/>
            <a:chOff x="4368884" y="1641603"/>
            <a:chExt cx="2620230" cy="1202374"/>
          </a:xfrm>
        </p:grpSpPr>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75EBB47D-C52E-AE47-97C9-E17A52D9ABA7}"/>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a:latin typeface="Cambria Math" panose="02040503050406030204" pitchFamily="18" charset="0"/>
                          </a:rPr>
                          <m:t>𝐶𝑙𝑜𝑢𝑑𝑦</m:t>
                        </m:r>
                      </m:oMath>
                    </m:oMathPara>
                  </a14:m>
                  <a:endParaRPr lang="en-GB" sz="1399" dirty="0"/>
                </a:p>
              </p:txBody>
            </p:sp>
          </mc:Choice>
          <mc:Fallback xmlns="">
            <p:sp>
              <p:nvSpPr>
                <p:cNvPr id="6" name="Oval 5">
                  <a:extLst>
                    <a:ext uri="{FF2B5EF4-FFF2-40B4-BE49-F238E27FC236}">
                      <a16:creationId xmlns:a16="http://schemas.microsoft.com/office/drawing/2014/main" id="{2896EBF6-3CEF-1445-A9F8-0AE35FC4E2BE}"/>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8442BF69-B089-AA44-946D-811818F04AEC}"/>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a:latin typeface="Cambria Math" panose="02040503050406030204" pitchFamily="18" charset="0"/>
                          </a:rPr>
                          <m:t>𝑅𝑎𝑖𝑛</m:t>
                        </m:r>
                      </m:oMath>
                    </m:oMathPara>
                  </a14:m>
                  <a:endParaRPr lang="en-GB" sz="1399" dirty="0"/>
                </a:p>
              </p:txBody>
            </p:sp>
          </mc:Choice>
          <mc:Fallback xmlns="">
            <p:sp>
              <p:nvSpPr>
                <p:cNvPr id="9" name="Oval 8">
                  <a:extLst>
                    <a:ext uri="{FF2B5EF4-FFF2-40B4-BE49-F238E27FC236}">
                      <a16:creationId xmlns:a16="http://schemas.microsoft.com/office/drawing/2014/main" id="{15D0F476-BE14-C84E-8227-C17C6FAB6616}"/>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9B04BD3B-C339-3649-87D0-81F9B633A135}"/>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a:solidFill>
                              <a:schemeClr val="tx1"/>
                            </a:solidFill>
                            <a:latin typeface="Cambria Math" panose="02040503050406030204" pitchFamily="18" charset="0"/>
                          </a:rPr>
                          <m:t>𝑆𝑝𝑟𝑖𝑛𝑘𝑙𝑒𝑟</m:t>
                        </m:r>
                      </m:oMath>
                    </m:oMathPara>
                  </a14:m>
                  <a:endParaRPr lang="en-GB" sz="1399" dirty="0">
                    <a:solidFill>
                      <a:schemeClr val="tx1"/>
                    </a:solidFill>
                  </a:endParaRPr>
                </a:p>
              </p:txBody>
            </p:sp>
          </mc:Choice>
          <mc:Fallback xmlns="">
            <p:sp>
              <p:nvSpPr>
                <p:cNvPr id="10" name="Oval 9">
                  <a:extLst>
                    <a:ext uri="{FF2B5EF4-FFF2-40B4-BE49-F238E27FC236}">
                      <a16:creationId xmlns:a16="http://schemas.microsoft.com/office/drawing/2014/main" id="{AA27EB3C-20C8-0C42-9534-AE4536A460A0}"/>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8000"/>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FC61C4AC-A097-0F4C-AC0D-77C758A2D525}"/>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a:solidFill>
                              <a:schemeClr val="tx1"/>
                            </a:solidFill>
                            <a:latin typeface="Cambria Math" panose="02040503050406030204" pitchFamily="18" charset="0"/>
                          </a:rPr>
                          <m:t>𝑊𝑒𝑡𝐺𝑟𝑎𝑠𝑠</m:t>
                        </m:r>
                      </m:oMath>
                    </m:oMathPara>
                  </a14:m>
                  <a:endParaRPr lang="en-GB" sz="1399" dirty="0">
                    <a:solidFill>
                      <a:schemeClr val="tx1"/>
                    </a:solidFill>
                  </a:endParaRPr>
                </a:p>
              </p:txBody>
            </p:sp>
          </mc:Choice>
          <mc:Fallback xmlns="">
            <p:sp>
              <p:nvSpPr>
                <p:cNvPr id="11" name="Oval 10">
                  <a:extLst>
                    <a:ext uri="{FF2B5EF4-FFF2-40B4-BE49-F238E27FC236}">
                      <a16:creationId xmlns:a16="http://schemas.microsoft.com/office/drawing/2014/main" id="{12FBCEA8-2E1E-1346-97FA-910160660F2C}"/>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13" name="Straight Arrow Connector 12">
              <a:extLst>
                <a:ext uri="{FF2B5EF4-FFF2-40B4-BE49-F238E27FC236}">
                  <a16:creationId xmlns:a16="http://schemas.microsoft.com/office/drawing/2014/main" id="{EDF5AC4B-6FF8-3041-BC77-32FA72268A4B}"/>
                </a:ext>
              </a:extLst>
            </p:cNvPr>
            <p:cNvCxnSpPr>
              <a:cxnSpLocks/>
              <a:stCxn id="9" idx="3"/>
              <a:endCxn id="11"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2C1362B0-87EB-8941-AEA0-FEA44FF65929}"/>
                </a:ext>
              </a:extLst>
            </p:cNvPr>
            <p:cNvCxnSpPr>
              <a:cxnSpLocks/>
              <a:stCxn id="11" idx="4"/>
              <a:endCxn id="12"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BDF7EDD-EDD0-C940-8415-D57006AE9E7C}"/>
                </a:ext>
              </a:extLst>
            </p:cNvPr>
            <p:cNvCxnSpPr>
              <a:cxnSpLocks/>
              <a:stCxn id="10" idx="4"/>
              <a:endCxn id="12"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A940C57-508A-1541-B278-D5A7C92CE6D9}"/>
                </a:ext>
              </a:extLst>
            </p:cNvPr>
            <p:cNvCxnSpPr>
              <a:cxnSpLocks/>
              <a:stCxn id="9" idx="5"/>
              <a:endCxn id="10"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85D2691C-359F-F14E-9EA7-B4754864B8A3}"/>
                  </a:ext>
                </a:extLst>
              </p:cNvPr>
              <p:cNvGraphicFramePr>
                <a:graphicFrameLocks noGrp="1"/>
              </p:cNvGraphicFramePr>
              <p:nvPr>
                <p:extLst>
                  <p:ext uri="{D42A27DB-BD31-4B8C-83A1-F6EECF244321}">
                    <p14:modId xmlns:p14="http://schemas.microsoft.com/office/powerpoint/2010/main" val="1219248922"/>
                  </p:ext>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17" name="Table 16">
                <a:extLst>
                  <a:ext uri="{FF2B5EF4-FFF2-40B4-BE49-F238E27FC236}">
                    <a16:creationId xmlns:a16="http://schemas.microsoft.com/office/drawing/2014/main" id="{85D2691C-359F-F14E-9EA7-B4754864B8A3}"/>
                  </a:ext>
                </a:extLst>
              </p:cNvPr>
              <p:cNvGraphicFramePr>
                <a:graphicFrameLocks noGrp="1"/>
              </p:cNvGraphicFramePr>
              <p:nvPr>
                <p:extLst>
                  <p:ext uri="{D42A27DB-BD31-4B8C-83A1-F6EECF244321}">
                    <p14:modId xmlns:p14="http://schemas.microsoft.com/office/powerpoint/2010/main" val="1219248922"/>
                  </p:ext>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A796E978-B93F-4A4E-9256-A76E14C500FA}"/>
                  </a:ext>
                </a:extLst>
              </p:cNvPr>
              <p:cNvGraphicFramePr>
                <a:graphicFrameLocks noGrp="1"/>
              </p:cNvGraphicFramePr>
              <p:nvPr>
                <p:extLst>
                  <p:ext uri="{D42A27DB-BD31-4B8C-83A1-F6EECF244321}">
                    <p14:modId xmlns:p14="http://schemas.microsoft.com/office/powerpoint/2010/main" val="973724762"/>
                  </p:ext>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18" name="Table 17">
                <a:extLst>
                  <a:ext uri="{FF2B5EF4-FFF2-40B4-BE49-F238E27FC236}">
                    <a16:creationId xmlns:a16="http://schemas.microsoft.com/office/drawing/2014/main" id="{A796E978-B93F-4A4E-9256-A76E14C500FA}"/>
                  </a:ext>
                </a:extLst>
              </p:cNvPr>
              <p:cNvGraphicFramePr>
                <a:graphicFrameLocks noGrp="1"/>
              </p:cNvGraphicFramePr>
              <p:nvPr>
                <p:extLst>
                  <p:ext uri="{D42A27DB-BD31-4B8C-83A1-F6EECF244321}">
                    <p14:modId xmlns:p14="http://schemas.microsoft.com/office/powerpoint/2010/main" val="973724762"/>
                  </p:ext>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t="-4167" r="-113462" b="-204167"/>
                          </a:stretch>
                        </a:blipFill>
                      </a:tcPr>
                    </a:tc>
                    <a:tc>
                      <a:txBody>
                        <a:bodyPr/>
                        <a:lstStyle/>
                        <a:p>
                          <a:endParaRPr lang="en-US"/>
                        </a:p>
                      </a:txBody>
                      <a:tcPr marL="91345" marR="91345" marT="45672" marB="45672">
                        <a:blipFill>
                          <a:blip r:embed="rId9"/>
                          <a:stretch>
                            <a:fillRect l="-88136"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t="-100000" r="-113462" b="-96000"/>
                          </a:stretch>
                        </a:blipFill>
                      </a:tcPr>
                    </a:tc>
                    <a:tc>
                      <a:txBody>
                        <a:bodyPr/>
                        <a:lstStyle/>
                        <a:p>
                          <a:endParaRPr lang="en-US"/>
                        </a:p>
                      </a:txBody>
                      <a:tcPr marL="91345" marR="91345" marT="45672" marB="45672">
                        <a:blipFill>
                          <a:blip r:embed="rId9"/>
                          <a:stretch>
                            <a:fillRect l="-88136"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t="-208333" r="-113462"/>
                          </a:stretch>
                        </a:blipFill>
                      </a:tcPr>
                    </a:tc>
                    <a:tc>
                      <a:txBody>
                        <a:bodyPr/>
                        <a:lstStyle/>
                        <a:p>
                          <a:endParaRPr lang="en-US"/>
                        </a:p>
                      </a:txBody>
                      <a:tcPr marL="91345" marR="91345" marT="45672" marB="45672">
                        <a:blipFill>
                          <a:blip r:embed="rId9"/>
                          <a:stretch>
                            <a:fillRect l="-88136"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6C7FE8C9-D6B2-9246-9AC0-959ABB80057B}"/>
                  </a:ext>
                </a:extLst>
              </p:cNvPr>
              <p:cNvGraphicFramePr>
                <a:graphicFrameLocks noGrp="1"/>
              </p:cNvGraphicFramePr>
              <p:nvPr>
                <p:extLst>
                  <p:ext uri="{D42A27DB-BD31-4B8C-83A1-F6EECF244321}">
                    <p14:modId xmlns:p14="http://schemas.microsoft.com/office/powerpoint/2010/main" val="1394304745"/>
                  </p:ext>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19" name="Table 18">
                <a:extLst>
                  <a:ext uri="{FF2B5EF4-FFF2-40B4-BE49-F238E27FC236}">
                    <a16:creationId xmlns:a16="http://schemas.microsoft.com/office/drawing/2014/main" id="{6C7FE8C9-D6B2-9246-9AC0-959ABB80057B}"/>
                  </a:ext>
                </a:extLst>
              </p:cNvPr>
              <p:cNvGraphicFramePr>
                <a:graphicFrameLocks noGrp="1"/>
              </p:cNvGraphicFramePr>
              <p:nvPr>
                <p:extLst>
                  <p:ext uri="{D42A27DB-BD31-4B8C-83A1-F6EECF244321}">
                    <p14:modId xmlns:p14="http://schemas.microsoft.com/office/powerpoint/2010/main" val="1394304745"/>
                  </p:ext>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32D1713-6757-314A-961E-17458453CCE8}"/>
                  </a:ext>
                </a:extLst>
              </p:cNvPr>
              <p:cNvSpPr txBox="1"/>
              <p:nvPr/>
            </p:nvSpPr>
            <p:spPr>
              <a:xfrm>
                <a:off x="9390622" y="2719874"/>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a:solidFill>
                            <a:schemeClr val="bg1"/>
                          </a:solidFill>
                          <a:latin typeface="Cambria Math" panose="02040503050406030204" pitchFamily="18" charset="0"/>
                        </a:rPr>
                        <m:t>𝑃</m:t>
                      </m:r>
                      <m:d>
                        <m:dPr>
                          <m:ctrlPr>
                            <a:rPr lang="en-GB" sz="1399" i="1">
                              <a:solidFill>
                                <a:schemeClr val="bg1"/>
                              </a:solidFill>
                              <a:latin typeface="Cambria Math" panose="02040503050406030204" pitchFamily="18" charset="0"/>
                            </a:rPr>
                          </m:ctrlPr>
                        </m:dPr>
                        <m:e>
                          <m:r>
                            <a:rPr lang="en-GB" sz="1399" i="1">
                              <a:solidFill>
                                <a:schemeClr val="bg1"/>
                              </a:solidFill>
                              <a:latin typeface="Cambria Math" panose="02040503050406030204" pitchFamily="18" charset="0"/>
                            </a:rPr>
                            <m:t>𝑐</m:t>
                          </m:r>
                        </m:e>
                      </m:d>
                      <m:r>
                        <a:rPr lang="en-GB" sz="1399" i="1">
                          <a:solidFill>
                            <a:schemeClr val="bg1"/>
                          </a:solidFill>
                          <a:latin typeface="Cambria Math" panose="02040503050406030204" pitchFamily="18" charset="0"/>
                        </a:rPr>
                        <m:t>=0.5</m:t>
                      </m:r>
                    </m:oMath>
                  </m:oMathPara>
                </a14:m>
                <a:endParaRPr lang="en-GB" sz="1399" dirty="0">
                  <a:solidFill>
                    <a:schemeClr val="bg1"/>
                  </a:solidFill>
                </a:endParaRPr>
              </a:p>
            </p:txBody>
          </p:sp>
        </mc:Choice>
        <mc:Fallback xmlns="">
          <p:sp>
            <p:nvSpPr>
              <p:cNvPr id="20" name="TextBox 19">
                <a:extLst>
                  <a:ext uri="{FF2B5EF4-FFF2-40B4-BE49-F238E27FC236}">
                    <a16:creationId xmlns:a16="http://schemas.microsoft.com/office/drawing/2014/main" id="{732D1713-6757-314A-961E-17458453CCE8}"/>
                  </a:ext>
                </a:extLst>
              </p:cNvPr>
              <p:cNvSpPr txBox="1">
                <a:spLocks noRot="1" noChangeAspect="1" noMove="1" noResize="1" noEditPoints="1" noAdjustHandles="1" noChangeArrowheads="1" noChangeShapeType="1" noTextEdit="1"/>
              </p:cNvSpPr>
              <p:nvPr/>
            </p:nvSpPr>
            <p:spPr>
              <a:xfrm>
                <a:off x="9390622" y="2719874"/>
                <a:ext cx="1072959" cy="307457"/>
              </a:xfrm>
              <a:prstGeom prst="rect">
                <a:avLst/>
              </a:prstGeom>
              <a:blipFill>
                <a:blip r:embed="rId1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93134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B26B-4682-8741-B25F-59F11679F8E3}"/>
              </a:ext>
            </a:extLst>
          </p:cNvPr>
          <p:cNvSpPr>
            <a:spLocks noGrp="1"/>
          </p:cNvSpPr>
          <p:nvPr>
            <p:ph type="title"/>
          </p:nvPr>
        </p:nvSpPr>
        <p:spPr/>
        <p:txBody>
          <a:bodyPr/>
          <a:lstStyle/>
          <a:p>
            <a:r>
              <a:rPr lang="en-GB"/>
              <a:t>1. Generate Sample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A4F266-D100-B74F-9AD8-D0AAF74C9979}"/>
                  </a:ext>
                </a:extLst>
              </p:cNvPr>
              <p:cNvSpPr>
                <a:spLocks noGrp="1"/>
              </p:cNvSpPr>
              <p:nvPr>
                <p:ph idx="1"/>
              </p:nvPr>
            </p:nvSpPr>
            <p:spPr>
              <a:xfrm>
                <a:off x="359625" y="1666902"/>
                <a:ext cx="7624161" cy="4236435"/>
              </a:xfrm>
            </p:spPr>
            <p:txBody>
              <a:bodyPr/>
              <a:lstStyle/>
              <a:p>
                <a:r>
                  <a:rPr lang="en-GB" dirty="0"/>
                  <a:t>Given a topological order </a:t>
                </a:r>
                <a14:m>
                  <m:oMath xmlns:m="http://schemas.openxmlformats.org/officeDocument/2006/math">
                    <m:r>
                      <a:rPr lang="en-GB" i="1" smtClean="0">
                        <a:latin typeface="Cambria Math" panose="02040503050406030204" pitchFamily="18" charset="0"/>
                        <a:ea typeface="Cambria Math" panose="02040503050406030204" pitchFamily="18" charset="0"/>
                      </a:rPr>
                      <m:t>𝒰</m:t>
                    </m:r>
                    <m:r>
                      <a:rPr lang="en-GB" i="1" smtClean="0">
                        <a:latin typeface="Cambria Math" panose="02040503050406030204" pitchFamily="18" charset="0"/>
                        <a:ea typeface="Cambria Math" panose="02040503050406030204" pitchFamily="18" charset="0"/>
                      </a:rPr>
                      <m:t>=</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𝑈</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𝑈</m:t>
                            </m:r>
                          </m:e>
                          <m:sub>
                            <m:r>
                              <a:rPr lang="en-GB" i="1" smtClean="0">
                                <a:latin typeface="Cambria Math" panose="02040503050406030204" pitchFamily="18" charset="0"/>
                              </a:rPr>
                              <m:t>𝑛</m:t>
                            </m:r>
                          </m:sub>
                        </m:sSub>
                      </m:e>
                    </m:d>
                  </m:oMath>
                </a14:m>
                <a:endParaRPr lang="en-GB" dirty="0"/>
              </a:p>
              <a:p>
                <a:r>
                  <a:rPr lang="en-GB" dirty="0"/>
                  <a:t>For each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𝑈</m:t>
                        </m:r>
                      </m:e>
                      <m:sub>
                        <m:r>
                          <a:rPr lang="en-GB" i="1" smtClean="0">
                            <a:latin typeface="Cambria Math" panose="02040503050406030204" pitchFamily="18" charset="0"/>
                          </a:rPr>
                          <m:t>𝑖</m:t>
                        </m:r>
                      </m:sub>
                    </m:sSub>
                  </m:oMath>
                </a14:m>
                <a:r>
                  <a:rPr lang="en-GB" dirty="0"/>
                  <a:t>, sample a value from its CPT </a:t>
                </a:r>
                <a14:m>
                  <m:oMath xmlns:m="http://schemas.openxmlformats.org/officeDocument/2006/math">
                    <m:r>
                      <a:rPr lang="en-GB" i="1" smtClean="0">
                        <a:latin typeface="Cambria Math" panose="02040503050406030204" pitchFamily="18" charset="0"/>
                      </a:rPr>
                      <m:t>𝑃</m:t>
                    </m:r>
                    <m:r>
                      <a:rPr lang="en-GB" b="0"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𝑈</m:t>
                        </m:r>
                      </m:e>
                      <m:sub>
                        <m:r>
                          <a:rPr lang="en-GB" i="1" smtClean="0">
                            <a:latin typeface="Cambria Math" panose="02040503050406030204" pitchFamily="18" charset="0"/>
                          </a:rPr>
                          <m:t>𝑖</m:t>
                        </m:r>
                      </m:sub>
                    </m:sSub>
                    <m:r>
                      <a:rPr lang="en-GB" i="1" smtClean="0">
                        <a:latin typeface="Cambria Math" panose="02040503050406030204" pitchFamily="18" charset="0"/>
                      </a:rPr>
                      <m:t> |</m:t>
                    </m:r>
                    <m:r>
                      <a:rPr lang="en-GB" smtClean="0">
                        <a:latin typeface="Cambria Math" panose="02040503050406030204" pitchFamily="18" charset="0"/>
                      </a:rPr>
                      <m:t> </m:t>
                    </m:r>
                    <m:r>
                      <m:rPr>
                        <m:sty m:val="p"/>
                      </m:rPr>
                      <a:rPr lang="en-GB" smtClean="0">
                        <a:latin typeface="Cambria Math" panose="02040503050406030204" pitchFamily="18" charset="0"/>
                      </a:rPr>
                      <m:t>Pa</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𝑈</m:t>
                            </m:r>
                          </m:e>
                          <m:sub>
                            <m:r>
                              <a:rPr lang="en-GB" i="1" smtClean="0">
                                <a:latin typeface="Cambria Math" panose="02040503050406030204" pitchFamily="18" charset="0"/>
                              </a:rPr>
                              <m:t>𝑖</m:t>
                            </m:r>
                          </m:sub>
                        </m:sSub>
                      </m:e>
                    </m:d>
                    <m:r>
                      <a:rPr lang="en-GB" b="0" i="1" smtClean="0">
                        <a:latin typeface="Cambria Math" panose="02040503050406030204" pitchFamily="18" charset="0"/>
                      </a:rPr>
                      <m:t>)</m:t>
                    </m:r>
                  </m:oMath>
                </a14:m>
                <a:r>
                  <a:rPr lang="en-GB" dirty="0"/>
                  <a:t> given the sampled values of its parent nodes </a:t>
                </a:r>
                <a14:m>
                  <m:oMath xmlns:m="http://schemas.openxmlformats.org/officeDocument/2006/math">
                    <m:r>
                      <m:rPr>
                        <m:sty m:val="p"/>
                      </m:rPr>
                      <a:rPr lang="en-GB" smtClean="0">
                        <a:latin typeface="Cambria Math" panose="02040503050406030204" pitchFamily="18" charset="0"/>
                      </a:rPr>
                      <m:t>Pa</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𝑈</m:t>
                            </m:r>
                          </m:e>
                          <m:sub>
                            <m:r>
                              <a:rPr lang="en-GB" i="1" smtClean="0">
                                <a:latin typeface="Cambria Math" panose="02040503050406030204" pitchFamily="18" charset="0"/>
                              </a:rPr>
                              <m:t>𝑖</m:t>
                            </m:r>
                          </m:sub>
                        </m:sSub>
                      </m:e>
                    </m:d>
                  </m:oMath>
                </a14:m>
                <a:r>
                  <a:rPr lang="en-GB" dirty="0"/>
                  <a:t>, i.e., sample from </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𝑈</m:t>
                              </m:r>
                            </m:e>
                            <m:sub>
                              <m:r>
                                <a:rPr lang="en-GB" i="1" smtClean="0">
                                  <a:latin typeface="Cambria Math" panose="02040503050406030204" pitchFamily="18" charset="0"/>
                                </a:rPr>
                                <m:t>𝑖</m:t>
                              </m:r>
                            </m:sub>
                          </m:sSub>
                          <m:r>
                            <a:rPr lang="en-GB" i="1" smtClean="0">
                              <a:latin typeface="Cambria Math" panose="02040503050406030204" pitchFamily="18" charset="0"/>
                            </a:rPr>
                            <m:t> |</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m:rPr>
                                  <m:sty m:val="p"/>
                                </m:rPr>
                                <a:rPr lang="en-GB" smtClean="0">
                                  <a:latin typeface="Cambria Math" panose="02040503050406030204" pitchFamily="18" charset="0"/>
                                </a:rPr>
                                <m:t>Pa</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𝑈</m:t>
                                      </m:r>
                                    </m:e>
                                    <m:sub>
                                      <m:r>
                                        <a:rPr lang="en-GB" i="1" smtClean="0">
                                          <a:latin typeface="Cambria Math" panose="02040503050406030204" pitchFamily="18" charset="0"/>
                                        </a:rPr>
                                        <m:t>𝑖</m:t>
                                      </m:r>
                                    </m:sub>
                                  </m:sSub>
                                </m:e>
                              </m:d>
                            </m:sub>
                          </m:sSub>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𝑖</m:t>
                                  </m:r>
                                  <m:r>
                                    <a:rPr lang="en-GB" i="1" smtClean="0">
                                      <a:latin typeface="Cambria Math" panose="02040503050406030204" pitchFamily="18" charset="0"/>
                                      <a:ea typeface="Cambria Math" panose="02040503050406030204" pitchFamily="18" charset="0"/>
                                    </a:rPr>
                                    <m:t>−1</m:t>
                                  </m:r>
                                </m:sub>
                              </m:sSub>
                            </m:e>
                          </m:d>
                        </m:e>
                      </m:d>
                    </m:oMath>
                  </m:oMathPara>
                </a14:m>
                <a:endParaRPr lang="en-GB" dirty="0"/>
              </a:p>
              <a:p>
                <a:pPr lvl="1"/>
                <a:r>
                  <a:rPr lang="en-GB" dirty="0"/>
                  <a:t>Is a probability distribution, i.e., partition </a:t>
                </a:r>
                <a14:m>
                  <m:oMath xmlns:m="http://schemas.openxmlformats.org/officeDocument/2006/math">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0,1</m:t>
                        </m:r>
                      </m:e>
                    </m:d>
                  </m:oMath>
                </a14:m>
                <a:r>
                  <a:rPr lang="en-GB" dirty="0"/>
                  <a:t> according to it</a:t>
                </a:r>
              </a:p>
              <a:p>
                <a:r>
                  <a:rPr lang="en-GB" dirty="0"/>
                  <a:t>Example: </a:t>
                </a:r>
                <a14:m>
                  <m:oMath xmlns:m="http://schemas.openxmlformats.org/officeDocument/2006/math">
                    <m:r>
                      <a:rPr lang="en-GB" i="1" smtClean="0">
                        <a:latin typeface="Cambria Math" panose="02040503050406030204" pitchFamily="18" charset="0"/>
                        <a:ea typeface="Cambria Math" panose="02040503050406030204" pitchFamily="18" charset="0"/>
                      </a:rPr>
                      <m:t>𝒰</m:t>
                    </m:r>
                    <m:r>
                      <a:rPr lang="en-GB" b="0"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𝐶</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𝑆</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𝑅</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𝑊</m:t>
                        </m:r>
                      </m:e>
                    </m:d>
                  </m:oMath>
                </a14:m>
                <a:endParaRPr lang="en-GB" dirty="0"/>
              </a:p>
              <a:p>
                <a:pPr lvl="1">
                  <a:tabLst>
                    <a:tab pos="5899595" algn="l"/>
                    <a:tab pos="6077217" algn="l"/>
                  </a:tabLst>
                </a:pPr>
                <a:r>
                  <a:rPr lang="en-GB" dirty="0"/>
                  <a:t>Sample from </a:t>
                </a:r>
                <a14:m>
                  <m:oMath xmlns:m="http://schemas.openxmlformats.org/officeDocument/2006/math">
                    <m:r>
                      <a:rPr lang="en-GB" altLang="ko-KR" i="1">
                        <a:latin typeface="Cambria Math" panose="02040503050406030204" pitchFamily="18" charset="0"/>
                      </a:rPr>
                      <m:t>𝑃</m:t>
                    </m:r>
                    <m:d>
                      <m:dPr>
                        <m:ctrlPr>
                          <a:rPr lang="en-GB" altLang="ko-KR" i="1">
                            <a:latin typeface="Cambria Math" panose="02040503050406030204" pitchFamily="18" charset="0"/>
                          </a:rPr>
                        </m:ctrlPr>
                      </m:dPr>
                      <m:e>
                        <m:r>
                          <a:rPr lang="en-GB" altLang="ko-KR" i="1" smtClean="0">
                            <a:latin typeface="Cambria Math" panose="02040503050406030204" pitchFamily="18" charset="0"/>
                          </a:rPr>
                          <m:t>𝐶</m:t>
                        </m:r>
                      </m:e>
                    </m:d>
                    <m:r>
                      <a:rPr lang="en-GB" altLang="ko-KR" i="1">
                        <a:latin typeface="Cambria Math" panose="02040503050406030204" pitchFamily="18" charset="0"/>
                      </a:rPr>
                      <m:t>=</m:t>
                    </m:r>
                    <m:d>
                      <m:dPr>
                        <m:ctrlPr>
                          <a:rPr lang="en-GB" altLang="ko-KR" i="1">
                            <a:latin typeface="Cambria Math" panose="02040503050406030204" pitchFamily="18" charset="0"/>
                          </a:rPr>
                        </m:ctrlPr>
                      </m:dPr>
                      <m:e>
                        <m:r>
                          <a:rPr lang="en-GB" altLang="ko-KR" i="1">
                            <a:latin typeface="Cambria Math" panose="02040503050406030204" pitchFamily="18" charset="0"/>
                          </a:rPr>
                          <m:t>0.5,0.5</m:t>
                        </m:r>
                      </m:e>
                    </m:d>
                  </m:oMath>
                </a14:m>
                <a:r>
                  <a:rPr lang="en-GB" altLang="ko-KR" dirty="0">
                    <a:latin typeface="+mn-lt"/>
                  </a:rPr>
                  <a:t> ➝ </a:t>
                </a:r>
                <a14:m>
                  <m:oMath xmlns:m="http://schemas.openxmlformats.org/officeDocument/2006/math">
                    <m:r>
                      <a:rPr lang="en-GB" altLang="ko-KR" i="1">
                        <a:solidFill>
                          <a:schemeClr val="accent1"/>
                        </a:solidFill>
                        <a:latin typeface="Cambria Math" panose="02040503050406030204" pitchFamily="18" charset="0"/>
                      </a:rPr>
                      <m:t>𝑡𝑟𝑢𝑒</m:t>
                    </m:r>
                  </m:oMath>
                </a14:m>
                <a:r>
                  <a:rPr lang="en-GB" altLang="ko-KR" dirty="0">
                    <a:latin typeface="+mn-lt"/>
                  </a:rPr>
                  <a:t> 	➝ </a:t>
                </a:r>
                <a14:m>
                  <m:oMath xmlns:m="http://schemas.openxmlformats.org/officeDocument/2006/math">
                    <m:d>
                      <m:dPr>
                        <m:begChr m:val="["/>
                        <m:endChr m:val="]"/>
                        <m:ctrlPr>
                          <a:rPr lang="en-GB" altLang="ko-KR" i="1">
                            <a:latin typeface="Cambria Math" panose="02040503050406030204" pitchFamily="18" charset="0"/>
                          </a:rPr>
                        </m:ctrlPr>
                      </m:dPr>
                      <m:e>
                        <m:r>
                          <a:rPr lang="en-GB" altLang="ko-KR" b="0" i="1" smtClean="0">
                            <a:solidFill>
                              <a:schemeClr val="accent1"/>
                            </a:solidFill>
                            <a:latin typeface="Cambria Math" panose="02040503050406030204" pitchFamily="18" charset="0"/>
                          </a:rPr>
                          <m:t>𝑐</m:t>
                        </m:r>
                        <m:r>
                          <a:rPr lang="en-GB" altLang="ko-KR" i="1">
                            <a:latin typeface="Cambria Math" panose="02040503050406030204" pitchFamily="18" charset="0"/>
                          </a:rPr>
                          <m:t>, </m:t>
                        </m:r>
                        <m:r>
                          <a:rPr lang="en-GB" altLang="ko-KR" b="0" i="1" smtClean="0">
                            <a:solidFill>
                              <a:schemeClr val="bg1"/>
                            </a:solidFill>
                            <a:latin typeface="Cambria Math" panose="02040503050406030204" pitchFamily="18" charset="0"/>
                          </a:rPr>
                          <m:t>𝑠</m:t>
                        </m:r>
                        <m:r>
                          <a:rPr lang="en-GB" altLang="ko-KR" i="1">
                            <a:latin typeface="Cambria Math" panose="02040503050406030204" pitchFamily="18" charset="0"/>
                          </a:rPr>
                          <m:t>, </m:t>
                        </m:r>
                        <m:r>
                          <a:rPr lang="en-GB" altLang="ko-KR" b="0" i="1" smtClean="0">
                            <a:solidFill>
                              <a:schemeClr val="bg1"/>
                            </a:solidFill>
                            <a:latin typeface="Cambria Math" panose="02040503050406030204" pitchFamily="18" charset="0"/>
                          </a:rPr>
                          <m:t>𝑟</m:t>
                        </m:r>
                        <m:r>
                          <a:rPr lang="en-GB" altLang="ko-KR" i="1">
                            <a:latin typeface="Cambria Math" panose="02040503050406030204" pitchFamily="18" charset="0"/>
                          </a:rPr>
                          <m:t>, </m:t>
                        </m:r>
                        <m:r>
                          <a:rPr lang="en-GB" altLang="ko-KR" b="0" i="1" smtClean="0">
                            <a:solidFill>
                              <a:schemeClr val="bg1"/>
                            </a:solidFill>
                            <a:latin typeface="Cambria Math" panose="02040503050406030204" pitchFamily="18" charset="0"/>
                          </a:rPr>
                          <m:t>𝑤</m:t>
                        </m:r>
                      </m:e>
                    </m:d>
                  </m:oMath>
                </a14:m>
                <a:endParaRPr lang="en-GB" dirty="0"/>
              </a:p>
              <a:p>
                <a:pPr lvl="1">
                  <a:tabLst>
                    <a:tab pos="5899595" algn="l"/>
                    <a:tab pos="6077217" algn="l"/>
                  </a:tabLst>
                </a:pPr>
                <a:r>
                  <a:rPr lang="en-GB" dirty="0"/>
                  <a:t>Sample from </a:t>
                </a:r>
                <a14:m>
                  <m:oMath xmlns:m="http://schemas.openxmlformats.org/officeDocument/2006/math">
                    <m:r>
                      <a:rPr lang="en-GB" altLang="ko-KR" i="1">
                        <a:latin typeface="Cambria Math" panose="02040503050406030204" pitchFamily="18" charset="0"/>
                      </a:rPr>
                      <m:t>𝑃</m:t>
                    </m:r>
                    <m:d>
                      <m:dPr>
                        <m:ctrlPr>
                          <a:rPr lang="en-GB" altLang="ko-KR" i="1">
                            <a:latin typeface="Cambria Math" panose="02040503050406030204" pitchFamily="18" charset="0"/>
                          </a:rPr>
                        </m:ctrlPr>
                      </m:dPr>
                      <m:e>
                        <m:r>
                          <a:rPr lang="en-GB" altLang="ko-KR" b="0" i="1" smtClean="0">
                            <a:latin typeface="Cambria Math" panose="02040503050406030204" pitchFamily="18" charset="0"/>
                          </a:rPr>
                          <m:t>𝑆</m:t>
                        </m:r>
                        <m:r>
                          <a:rPr lang="en-GB" altLang="ko-KR" i="1" smtClean="0">
                            <a:latin typeface="Cambria Math" panose="02040503050406030204" pitchFamily="18" charset="0"/>
                          </a:rPr>
                          <m:t>|</m:t>
                        </m:r>
                        <m:r>
                          <a:rPr lang="en-GB" altLang="ko-KR" b="0" i="1" smtClean="0">
                            <a:solidFill>
                              <a:schemeClr val="accent1"/>
                            </a:solidFill>
                            <a:latin typeface="Cambria Math" panose="02040503050406030204" pitchFamily="18" charset="0"/>
                          </a:rPr>
                          <m:t>𝑐</m:t>
                        </m:r>
                      </m:e>
                    </m:d>
                    <m:r>
                      <a:rPr lang="en-GB" altLang="ko-KR" b="0" i="1" smtClean="0">
                        <a:solidFill>
                          <a:schemeClr val="tx1"/>
                        </a:solidFill>
                        <a:latin typeface="Cambria Math" panose="02040503050406030204" pitchFamily="18" charset="0"/>
                      </a:rPr>
                      <m:t>=</m:t>
                    </m:r>
                    <m:d>
                      <m:dPr>
                        <m:ctrlPr>
                          <a:rPr lang="en-GB" altLang="ko-KR" b="0" i="1" smtClean="0">
                            <a:solidFill>
                              <a:schemeClr val="tx1"/>
                            </a:solidFill>
                            <a:latin typeface="Cambria Math" panose="02040503050406030204" pitchFamily="18" charset="0"/>
                          </a:rPr>
                        </m:ctrlPr>
                      </m:dPr>
                      <m:e>
                        <m:r>
                          <a:rPr lang="en-GB" altLang="ko-KR" b="0" i="1" smtClean="0">
                            <a:solidFill>
                              <a:schemeClr val="tx1"/>
                            </a:solidFill>
                            <a:latin typeface="Cambria Math" panose="02040503050406030204" pitchFamily="18" charset="0"/>
                          </a:rPr>
                          <m:t>0.1,0.9</m:t>
                        </m:r>
                      </m:e>
                    </m:d>
                  </m:oMath>
                </a14:m>
                <a:r>
                  <a:rPr lang="en-GB" dirty="0"/>
                  <a:t> ➝ </a:t>
                </a:r>
                <a14:m>
                  <m:oMath xmlns:m="http://schemas.openxmlformats.org/officeDocument/2006/math">
                    <m:r>
                      <a:rPr lang="en-GB" altLang="ko-KR" i="1">
                        <a:solidFill>
                          <a:srgbClr val="FFC000"/>
                        </a:solidFill>
                        <a:latin typeface="Cambria Math" panose="02040503050406030204" pitchFamily="18" charset="0"/>
                      </a:rPr>
                      <m:t>𝑡𝑟𝑢𝑒</m:t>
                    </m:r>
                    <m:r>
                      <a:rPr lang="en-GB" altLang="ko-KR" i="1">
                        <a:solidFill>
                          <a:srgbClr val="FFC000"/>
                        </a:solidFill>
                        <a:latin typeface="Cambria Math" panose="02040503050406030204" pitchFamily="18" charset="0"/>
                      </a:rPr>
                      <m:t> </m:t>
                    </m:r>
                  </m:oMath>
                </a14:m>
                <a:r>
                  <a:rPr lang="en-GB" dirty="0"/>
                  <a:t>	➝ </a:t>
                </a:r>
                <a14:m>
                  <m:oMath xmlns:m="http://schemas.openxmlformats.org/officeDocument/2006/math">
                    <m:d>
                      <m:dPr>
                        <m:begChr m:val="["/>
                        <m:endChr m:val="]"/>
                        <m:ctrlPr>
                          <a:rPr lang="en-GB" altLang="ko-KR" i="1">
                            <a:latin typeface="Cambria Math" panose="02040503050406030204" pitchFamily="18" charset="0"/>
                          </a:rPr>
                        </m:ctrlPr>
                      </m:dPr>
                      <m:e>
                        <m:r>
                          <a:rPr lang="en-GB" altLang="ko-KR" b="0" i="1" smtClean="0">
                            <a:solidFill>
                              <a:schemeClr val="accent1"/>
                            </a:solidFill>
                            <a:latin typeface="Cambria Math" panose="02040503050406030204" pitchFamily="18" charset="0"/>
                          </a:rPr>
                          <m:t>𝑐</m:t>
                        </m:r>
                        <m:r>
                          <a:rPr lang="en-GB" altLang="ko-KR" i="1">
                            <a:latin typeface="Cambria Math" panose="02040503050406030204" pitchFamily="18" charset="0"/>
                          </a:rPr>
                          <m:t>, </m:t>
                        </m:r>
                        <m:r>
                          <a:rPr lang="en-GB" altLang="ko-KR" b="0" i="1" smtClean="0">
                            <a:solidFill>
                              <a:srgbClr val="FFC000"/>
                            </a:solidFill>
                            <a:latin typeface="Cambria Math" panose="02040503050406030204" pitchFamily="18" charset="0"/>
                          </a:rPr>
                          <m:t>𝑠</m:t>
                        </m:r>
                        <m:r>
                          <a:rPr lang="en-GB" altLang="ko-KR" i="1">
                            <a:latin typeface="Cambria Math" panose="02040503050406030204" pitchFamily="18" charset="0"/>
                          </a:rPr>
                          <m:t>, </m:t>
                        </m:r>
                        <m:r>
                          <a:rPr lang="en-GB" altLang="ko-KR" b="0" i="1" smtClean="0">
                            <a:solidFill>
                              <a:schemeClr val="bg1"/>
                            </a:solidFill>
                            <a:latin typeface="Cambria Math" panose="02040503050406030204" pitchFamily="18" charset="0"/>
                          </a:rPr>
                          <m:t>𝑟</m:t>
                        </m:r>
                        <m:r>
                          <a:rPr lang="en-GB" altLang="ko-KR" i="1">
                            <a:latin typeface="Cambria Math" panose="02040503050406030204" pitchFamily="18" charset="0"/>
                          </a:rPr>
                          <m:t>, </m:t>
                        </m:r>
                        <m:r>
                          <a:rPr lang="en-GB" altLang="ko-KR" b="0" i="1" smtClean="0">
                            <a:solidFill>
                              <a:schemeClr val="bg1"/>
                            </a:solidFill>
                            <a:latin typeface="Cambria Math" panose="02040503050406030204" pitchFamily="18" charset="0"/>
                          </a:rPr>
                          <m:t>𝑤</m:t>
                        </m:r>
                      </m:e>
                    </m:d>
                  </m:oMath>
                </a14:m>
                <a:endParaRPr lang="en-GB" dirty="0"/>
              </a:p>
              <a:p>
                <a:pPr lvl="1">
                  <a:tabLst>
                    <a:tab pos="5899595" algn="l"/>
                    <a:tab pos="6077217" algn="l"/>
                  </a:tabLst>
                </a:pPr>
                <a:r>
                  <a:rPr lang="en-GB" dirty="0"/>
                  <a:t>Sample from </a:t>
                </a:r>
                <a14:m>
                  <m:oMath xmlns:m="http://schemas.openxmlformats.org/officeDocument/2006/math">
                    <m:r>
                      <a:rPr lang="en-GB" altLang="ko-KR" i="1">
                        <a:latin typeface="Cambria Math" panose="02040503050406030204" pitchFamily="18" charset="0"/>
                      </a:rPr>
                      <m:t>𝑃</m:t>
                    </m:r>
                    <m:d>
                      <m:dPr>
                        <m:ctrlPr>
                          <a:rPr lang="en-GB" altLang="ko-KR" i="1">
                            <a:latin typeface="Cambria Math" panose="02040503050406030204" pitchFamily="18" charset="0"/>
                          </a:rPr>
                        </m:ctrlPr>
                      </m:dPr>
                      <m:e>
                        <m:r>
                          <a:rPr lang="en-GB" altLang="ko-KR" i="1" smtClean="0">
                            <a:latin typeface="Cambria Math" panose="02040503050406030204" pitchFamily="18" charset="0"/>
                          </a:rPr>
                          <m:t>𝑅</m:t>
                        </m:r>
                        <m:r>
                          <a:rPr lang="en-GB" altLang="ko-KR" i="1" smtClean="0">
                            <a:latin typeface="Cambria Math" panose="02040503050406030204" pitchFamily="18" charset="0"/>
                          </a:rPr>
                          <m:t>|</m:t>
                        </m:r>
                        <m:r>
                          <a:rPr lang="en-GB" altLang="ko-KR" b="0" i="1" smtClean="0">
                            <a:solidFill>
                              <a:schemeClr val="accent1"/>
                            </a:solidFill>
                            <a:latin typeface="Cambria Math" panose="02040503050406030204" pitchFamily="18" charset="0"/>
                          </a:rPr>
                          <m:t>𝑐</m:t>
                        </m:r>
                      </m:e>
                    </m:d>
                    <m:r>
                      <a:rPr lang="en-GB" altLang="ko-KR" i="1">
                        <a:latin typeface="Cambria Math" panose="02040503050406030204" pitchFamily="18" charset="0"/>
                      </a:rPr>
                      <m:t>=</m:t>
                    </m:r>
                    <m:d>
                      <m:dPr>
                        <m:ctrlPr>
                          <a:rPr lang="en-GB" altLang="ko-KR" i="1" smtClean="0">
                            <a:solidFill>
                              <a:schemeClr val="tx1"/>
                            </a:solidFill>
                            <a:latin typeface="Cambria Math" panose="02040503050406030204" pitchFamily="18" charset="0"/>
                          </a:rPr>
                        </m:ctrlPr>
                      </m:dPr>
                      <m:e>
                        <m:r>
                          <a:rPr lang="en-GB" altLang="ko-KR" i="1">
                            <a:solidFill>
                              <a:schemeClr val="tx1"/>
                            </a:solidFill>
                            <a:latin typeface="Cambria Math" panose="02040503050406030204" pitchFamily="18" charset="0"/>
                          </a:rPr>
                          <m:t>0.8,0.2</m:t>
                        </m:r>
                      </m:e>
                    </m:d>
                  </m:oMath>
                </a14:m>
                <a:r>
                  <a:rPr lang="en-GB" dirty="0"/>
                  <a:t> ➝ </a:t>
                </a:r>
                <a14:m>
                  <m:oMath xmlns:m="http://schemas.openxmlformats.org/officeDocument/2006/math">
                    <m:r>
                      <a:rPr lang="en-GB" altLang="ko-KR" i="1">
                        <a:solidFill>
                          <a:schemeClr val="accent6"/>
                        </a:solidFill>
                        <a:latin typeface="Cambria Math" panose="02040503050406030204" pitchFamily="18" charset="0"/>
                      </a:rPr>
                      <m:t>𝑡𝑟𝑢𝑒</m:t>
                    </m:r>
                    <m:r>
                      <a:rPr lang="en-GB" altLang="ko-KR" i="1">
                        <a:solidFill>
                          <a:schemeClr val="accent6"/>
                        </a:solidFill>
                        <a:latin typeface="Cambria Math" panose="02040503050406030204" pitchFamily="18" charset="0"/>
                      </a:rPr>
                      <m:t> </m:t>
                    </m:r>
                  </m:oMath>
                </a14:m>
                <a:r>
                  <a:rPr lang="en-GB" dirty="0"/>
                  <a:t>	➝ </a:t>
                </a:r>
                <a14:m>
                  <m:oMath xmlns:m="http://schemas.openxmlformats.org/officeDocument/2006/math">
                    <m:d>
                      <m:dPr>
                        <m:begChr m:val="["/>
                        <m:endChr m:val="]"/>
                        <m:ctrlPr>
                          <a:rPr lang="en-GB" altLang="ko-KR" i="1">
                            <a:latin typeface="Cambria Math" panose="02040503050406030204" pitchFamily="18" charset="0"/>
                          </a:rPr>
                        </m:ctrlPr>
                      </m:dPr>
                      <m:e>
                        <m:r>
                          <a:rPr lang="en-GB" altLang="ko-KR" b="0" i="1" smtClean="0">
                            <a:solidFill>
                              <a:schemeClr val="accent1"/>
                            </a:solidFill>
                            <a:latin typeface="Cambria Math" panose="02040503050406030204" pitchFamily="18" charset="0"/>
                          </a:rPr>
                          <m:t>𝑐</m:t>
                        </m:r>
                        <m:r>
                          <a:rPr lang="en-GB" altLang="ko-KR" i="1">
                            <a:latin typeface="Cambria Math" panose="02040503050406030204" pitchFamily="18" charset="0"/>
                          </a:rPr>
                          <m:t>, </m:t>
                        </m:r>
                        <m:r>
                          <a:rPr lang="en-GB" altLang="ko-KR" b="0" i="1" smtClean="0">
                            <a:solidFill>
                              <a:srgbClr val="FFC000"/>
                            </a:solidFill>
                            <a:latin typeface="Cambria Math" panose="02040503050406030204" pitchFamily="18" charset="0"/>
                          </a:rPr>
                          <m:t>𝑠</m:t>
                        </m:r>
                        <m:r>
                          <a:rPr lang="en-GB" altLang="ko-KR" i="1">
                            <a:latin typeface="Cambria Math" panose="02040503050406030204" pitchFamily="18" charset="0"/>
                          </a:rPr>
                          <m:t>, </m:t>
                        </m:r>
                        <m:r>
                          <a:rPr lang="en-GB" altLang="ko-KR" b="0" i="1" smtClean="0">
                            <a:solidFill>
                              <a:schemeClr val="accent6"/>
                            </a:solidFill>
                            <a:latin typeface="Cambria Math" panose="02040503050406030204" pitchFamily="18" charset="0"/>
                          </a:rPr>
                          <m:t>𝑟</m:t>
                        </m:r>
                        <m:r>
                          <a:rPr lang="en-GB" altLang="ko-KR" i="1">
                            <a:latin typeface="Cambria Math" panose="02040503050406030204" pitchFamily="18" charset="0"/>
                          </a:rPr>
                          <m:t>, </m:t>
                        </m:r>
                        <m:r>
                          <a:rPr lang="en-GB" altLang="ko-KR" b="0" i="1" smtClean="0">
                            <a:solidFill>
                              <a:schemeClr val="bg1"/>
                            </a:solidFill>
                            <a:latin typeface="Cambria Math" panose="02040503050406030204" pitchFamily="18" charset="0"/>
                          </a:rPr>
                          <m:t>𝑤</m:t>
                        </m:r>
                      </m:e>
                    </m:d>
                  </m:oMath>
                </a14:m>
                <a:endParaRPr lang="en-GB" dirty="0"/>
              </a:p>
              <a:p>
                <a:pPr lvl="1">
                  <a:tabLst>
                    <a:tab pos="5899595" algn="l"/>
                    <a:tab pos="6077217" algn="l"/>
                  </a:tabLst>
                </a:pPr>
                <a:r>
                  <a:rPr lang="en-GB" dirty="0"/>
                  <a:t>Sample from </a:t>
                </a:r>
                <a14:m>
                  <m:oMath xmlns:m="http://schemas.openxmlformats.org/officeDocument/2006/math">
                    <m:r>
                      <a:rPr lang="en-GB" altLang="ko-KR" i="1">
                        <a:latin typeface="Cambria Math" panose="02040503050406030204" pitchFamily="18" charset="0"/>
                      </a:rPr>
                      <m:t>𝑃</m:t>
                    </m:r>
                    <m:d>
                      <m:dPr>
                        <m:ctrlPr>
                          <a:rPr lang="en-GB" altLang="ko-KR" i="1">
                            <a:latin typeface="Cambria Math" panose="02040503050406030204" pitchFamily="18" charset="0"/>
                          </a:rPr>
                        </m:ctrlPr>
                      </m:dPr>
                      <m:e>
                        <m:r>
                          <a:rPr lang="en-GB" altLang="ko-KR" b="0" i="1" smtClean="0">
                            <a:latin typeface="Cambria Math" panose="02040503050406030204" pitchFamily="18" charset="0"/>
                          </a:rPr>
                          <m:t>𝑊</m:t>
                        </m:r>
                        <m:r>
                          <a:rPr lang="en-GB" altLang="ko-KR" i="1" smtClean="0">
                            <a:latin typeface="Cambria Math" panose="02040503050406030204" pitchFamily="18" charset="0"/>
                          </a:rPr>
                          <m:t>|</m:t>
                        </m:r>
                        <m:r>
                          <a:rPr lang="en-GB" altLang="ko-KR" b="0" i="1" smtClean="0">
                            <a:solidFill>
                              <a:srgbClr val="FFC000"/>
                            </a:solidFill>
                            <a:latin typeface="Cambria Math" panose="02040503050406030204" pitchFamily="18" charset="0"/>
                          </a:rPr>
                          <m:t>𝑠</m:t>
                        </m:r>
                        <m:r>
                          <a:rPr lang="en-GB" altLang="ko-KR" b="0" i="1" smtClean="0">
                            <a:latin typeface="Cambria Math" panose="02040503050406030204" pitchFamily="18" charset="0"/>
                          </a:rPr>
                          <m:t>,</m:t>
                        </m:r>
                        <m:r>
                          <a:rPr lang="en-GB" altLang="ko-KR" b="0" i="1" smtClean="0">
                            <a:solidFill>
                              <a:schemeClr val="accent6"/>
                            </a:solidFill>
                            <a:latin typeface="Cambria Math" panose="02040503050406030204" pitchFamily="18" charset="0"/>
                          </a:rPr>
                          <m:t>𝑟</m:t>
                        </m:r>
                      </m:e>
                    </m:d>
                    <m:r>
                      <a:rPr lang="en-GB" altLang="ko-KR" i="1">
                        <a:latin typeface="Cambria Math" panose="02040503050406030204" pitchFamily="18" charset="0"/>
                      </a:rPr>
                      <m:t>=</m:t>
                    </m:r>
                    <m:d>
                      <m:dPr>
                        <m:ctrlPr>
                          <a:rPr lang="en-GB" altLang="ko-KR" i="1" smtClean="0">
                            <a:solidFill>
                              <a:schemeClr val="tx1"/>
                            </a:solidFill>
                            <a:latin typeface="Cambria Math" panose="02040503050406030204" pitchFamily="18" charset="0"/>
                          </a:rPr>
                        </m:ctrlPr>
                      </m:dPr>
                      <m:e>
                        <m:r>
                          <a:rPr lang="en-GB" altLang="ko-KR" i="1">
                            <a:solidFill>
                              <a:schemeClr val="tx1"/>
                            </a:solidFill>
                            <a:latin typeface="Cambria Math" panose="02040503050406030204" pitchFamily="18" charset="0"/>
                          </a:rPr>
                          <m:t>0.</m:t>
                        </m:r>
                        <m:r>
                          <a:rPr lang="en-GB" altLang="ko-KR" b="0" i="1" smtClean="0">
                            <a:solidFill>
                              <a:schemeClr val="tx1"/>
                            </a:solidFill>
                            <a:latin typeface="Cambria Math" panose="02040503050406030204" pitchFamily="18" charset="0"/>
                          </a:rPr>
                          <m:t>99</m:t>
                        </m:r>
                        <m:r>
                          <a:rPr lang="en-GB" altLang="ko-KR" i="1">
                            <a:solidFill>
                              <a:schemeClr val="tx1"/>
                            </a:solidFill>
                            <a:latin typeface="Cambria Math" panose="02040503050406030204" pitchFamily="18" charset="0"/>
                          </a:rPr>
                          <m:t>,0.</m:t>
                        </m:r>
                        <m:r>
                          <a:rPr lang="en-GB" altLang="ko-KR" b="0" i="1" smtClean="0">
                            <a:solidFill>
                              <a:schemeClr val="tx1"/>
                            </a:solidFill>
                            <a:latin typeface="Cambria Math" panose="02040503050406030204" pitchFamily="18" charset="0"/>
                          </a:rPr>
                          <m:t>01</m:t>
                        </m:r>
                      </m:e>
                    </m:d>
                  </m:oMath>
                </a14:m>
                <a:r>
                  <a:rPr lang="en-GB" dirty="0"/>
                  <a:t> ➝ </a:t>
                </a:r>
                <a14:m>
                  <m:oMath xmlns:m="http://schemas.openxmlformats.org/officeDocument/2006/math">
                    <m:r>
                      <a:rPr lang="en-GB" b="0" i="1" smtClean="0">
                        <a:solidFill>
                          <a:srgbClr val="7030A0"/>
                        </a:solidFill>
                        <a:latin typeface="Cambria Math" panose="02040503050406030204" pitchFamily="18" charset="0"/>
                      </a:rPr>
                      <m:t>𝑡𝑟𝑢𝑒</m:t>
                    </m:r>
                  </m:oMath>
                </a14:m>
                <a:r>
                  <a:rPr lang="en-GB" dirty="0"/>
                  <a:t>	➝ </a:t>
                </a:r>
                <a14:m>
                  <m:oMath xmlns:m="http://schemas.openxmlformats.org/officeDocument/2006/math">
                    <m:d>
                      <m:dPr>
                        <m:begChr m:val="["/>
                        <m:endChr m:val="]"/>
                        <m:ctrlPr>
                          <a:rPr lang="en-GB" altLang="ko-KR" i="1">
                            <a:latin typeface="Cambria Math" panose="02040503050406030204" pitchFamily="18" charset="0"/>
                          </a:rPr>
                        </m:ctrlPr>
                      </m:dPr>
                      <m:e>
                        <m:r>
                          <a:rPr lang="en-GB" altLang="ko-KR" b="0" i="1" smtClean="0">
                            <a:solidFill>
                              <a:schemeClr val="accent1"/>
                            </a:solidFill>
                            <a:latin typeface="Cambria Math" panose="02040503050406030204" pitchFamily="18" charset="0"/>
                          </a:rPr>
                          <m:t>𝑐</m:t>
                        </m:r>
                        <m:r>
                          <a:rPr lang="en-GB" altLang="ko-KR" i="1">
                            <a:latin typeface="Cambria Math" panose="02040503050406030204" pitchFamily="18" charset="0"/>
                          </a:rPr>
                          <m:t>, </m:t>
                        </m:r>
                        <m:r>
                          <a:rPr lang="en-GB" altLang="ko-KR" b="0" i="1" smtClean="0">
                            <a:solidFill>
                              <a:srgbClr val="FFC000"/>
                            </a:solidFill>
                            <a:latin typeface="Cambria Math" panose="02040503050406030204" pitchFamily="18" charset="0"/>
                          </a:rPr>
                          <m:t>𝑠</m:t>
                        </m:r>
                        <m:r>
                          <a:rPr lang="en-GB" altLang="ko-KR" i="1">
                            <a:latin typeface="Cambria Math" panose="02040503050406030204" pitchFamily="18" charset="0"/>
                          </a:rPr>
                          <m:t>, </m:t>
                        </m:r>
                        <m:r>
                          <a:rPr lang="en-GB" altLang="ko-KR" b="0" i="1" smtClean="0">
                            <a:solidFill>
                              <a:schemeClr val="accent6"/>
                            </a:solidFill>
                            <a:latin typeface="Cambria Math" panose="02040503050406030204" pitchFamily="18" charset="0"/>
                          </a:rPr>
                          <m:t>𝑟</m:t>
                        </m:r>
                        <m:r>
                          <a:rPr lang="en-GB" altLang="ko-KR" i="1">
                            <a:latin typeface="Cambria Math" panose="02040503050406030204" pitchFamily="18" charset="0"/>
                          </a:rPr>
                          <m:t>, </m:t>
                        </m:r>
                        <m:r>
                          <a:rPr lang="en-GB" altLang="ko-KR" b="0" i="1" smtClean="0">
                            <a:solidFill>
                              <a:srgbClr val="7030A0"/>
                            </a:solidFill>
                            <a:latin typeface="Cambria Math" panose="02040503050406030204" pitchFamily="18" charset="0"/>
                          </a:rPr>
                          <m:t>𝑤</m:t>
                        </m:r>
                      </m:e>
                    </m:d>
                  </m:oMath>
                </a14:m>
                <a:endParaRPr lang="en-GB" dirty="0"/>
              </a:p>
            </p:txBody>
          </p:sp>
        </mc:Choice>
        <mc:Fallback xmlns="">
          <p:sp>
            <p:nvSpPr>
              <p:cNvPr id="3" name="Content Placeholder 2">
                <a:extLst>
                  <a:ext uri="{FF2B5EF4-FFF2-40B4-BE49-F238E27FC236}">
                    <a16:creationId xmlns:a16="http://schemas.microsoft.com/office/drawing/2014/main" id="{1EA4F266-D100-B74F-9AD8-D0AAF74C9979}"/>
                  </a:ext>
                </a:extLst>
              </p:cNvPr>
              <p:cNvSpPr>
                <a:spLocks noGrp="1" noRot="1" noChangeAspect="1" noMove="1" noResize="1" noEditPoints="1" noAdjustHandles="1" noChangeArrowheads="1" noChangeShapeType="1" noTextEdit="1"/>
              </p:cNvSpPr>
              <p:nvPr>
                <p:ph idx="1"/>
              </p:nvPr>
            </p:nvSpPr>
            <p:spPr>
              <a:xfrm>
                <a:off x="359625" y="1666902"/>
                <a:ext cx="7624161" cy="4236435"/>
              </a:xfrm>
              <a:blipFill>
                <a:blip r:embed="rId2"/>
                <a:stretch>
                  <a:fillRect l="-2159" t="-2687" r="-166" b="-299"/>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936C7EE3-2AB5-9A4F-B446-0C4D49E495AC}"/>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6E2A31B2-2EE4-3A44-B2E6-EB3EC213FC8D}"/>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85D1BB01-9418-B84E-941F-2CF1FEABB595}"/>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18</a:t>
            </a:fld>
            <a:r>
              <a:rPr lang="en-GB"/>
              <a:t> </a:t>
            </a:r>
            <a:endParaRPr lang="en-GB" sz="1399"/>
          </a:p>
        </p:txBody>
      </p:sp>
      <p:grpSp>
        <p:nvGrpSpPr>
          <p:cNvPr id="7" name="Group 6">
            <a:extLst>
              <a:ext uri="{FF2B5EF4-FFF2-40B4-BE49-F238E27FC236}">
                <a16:creationId xmlns:a16="http://schemas.microsoft.com/office/drawing/2014/main" id="{0D43A435-8A80-A242-8870-A8B6AAE5B1F7}"/>
              </a:ext>
            </a:extLst>
          </p:cNvPr>
          <p:cNvGrpSpPr/>
          <p:nvPr/>
        </p:nvGrpSpPr>
        <p:grpSpPr>
          <a:xfrm>
            <a:off x="8618350" y="3084747"/>
            <a:ext cx="2617503" cy="1201123"/>
            <a:chOff x="4368884" y="1641603"/>
            <a:chExt cx="2620230" cy="1202374"/>
          </a:xfrm>
        </p:grpSpPr>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70934145-AF87-BD4D-A95D-4E6B095F04BB}"/>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𝐶𝑙𝑜𝑢𝑑𝑦</m:t>
                        </m:r>
                      </m:oMath>
                    </m:oMathPara>
                  </a14:m>
                  <a:endParaRPr lang="en-GB" sz="1399"/>
                </a:p>
              </p:txBody>
            </p:sp>
          </mc:Choice>
          <mc:Fallback xmlns="">
            <p:sp>
              <p:nvSpPr>
                <p:cNvPr id="8" name="Oval 7">
                  <a:extLst>
                    <a:ext uri="{FF2B5EF4-FFF2-40B4-BE49-F238E27FC236}">
                      <a16:creationId xmlns:a16="http://schemas.microsoft.com/office/drawing/2014/main" id="{70934145-AF87-BD4D-A95D-4E6B095F04BB}"/>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3"/>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339778B7-6F5E-8E49-9298-4A45BE223203}"/>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𝑅𝑎𝑖𝑛</m:t>
                        </m:r>
                      </m:oMath>
                    </m:oMathPara>
                  </a14:m>
                  <a:endParaRPr lang="en-GB" sz="1399"/>
                </a:p>
              </p:txBody>
            </p:sp>
          </mc:Choice>
          <mc:Fallback xmlns="">
            <p:sp>
              <p:nvSpPr>
                <p:cNvPr id="9" name="Oval 8">
                  <a:extLst>
                    <a:ext uri="{FF2B5EF4-FFF2-40B4-BE49-F238E27FC236}">
                      <a16:creationId xmlns:a16="http://schemas.microsoft.com/office/drawing/2014/main" id="{339778B7-6F5E-8E49-9298-4A45BE223203}"/>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AA27EB3C-20C8-0C42-9534-AE4536A460A0}"/>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𝑆𝑝𝑟𝑖𝑛𝑘𝑙𝑒𝑟</m:t>
                        </m:r>
                      </m:oMath>
                    </m:oMathPara>
                  </a14:m>
                  <a:endParaRPr lang="en-GB" sz="1399">
                    <a:solidFill>
                      <a:schemeClr val="tx1"/>
                    </a:solidFill>
                  </a:endParaRPr>
                </a:p>
              </p:txBody>
            </p:sp>
          </mc:Choice>
          <mc:Fallback xmlns="">
            <p:sp>
              <p:nvSpPr>
                <p:cNvPr id="10" name="Oval 9">
                  <a:extLst>
                    <a:ext uri="{FF2B5EF4-FFF2-40B4-BE49-F238E27FC236}">
                      <a16:creationId xmlns:a16="http://schemas.microsoft.com/office/drawing/2014/main" id="{AA27EB3C-20C8-0C42-9534-AE4536A460A0}"/>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5"/>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12FBCEA8-2E1E-1346-97FA-910160660F2C}"/>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𝑊𝑒𝑡𝐺𝑟𝑎𝑠𝑠</m:t>
                        </m:r>
                      </m:oMath>
                    </m:oMathPara>
                  </a14:m>
                  <a:endParaRPr lang="en-GB" sz="1399">
                    <a:solidFill>
                      <a:schemeClr val="tx1"/>
                    </a:solidFill>
                  </a:endParaRPr>
                </a:p>
              </p:txBody>
            </p:sp>
          </mc:Choice>
          <mc:Fallback xmlns="">
            <p:sp>
              <p:nvSpPr>
                <p:cNvPr id="11" name="Oval 10">
                  <a:extLst>
                    <a:ext uri="{FF2B5EF4-FFF2-40B4-BE49-F238E27FC236}">
                      <a16:creationId xmlns:a16="http://schemas.microsoft.com/office/drawing/2014/main" id="{12FBCEA8-2E1E-1346-97FA-910160660F2C}"/>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6"/>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2" name="Straight Arrow Connector 11">
              <a:extLst>
                <a:ext uri="{FF2B5EF4-FFF2-40B4-BE49-F238E27FC236}">
                  <a16:creationId xmlns:a16="http://schemas.microsoft.com/office/drawing/2014/main" id="{3EA4A030-E75C-6645-9013-74631FA16291}"/>
                </a:ext>
              </a:extLst>
            </p:cNvPr>
            <p:cNvCxnSpPr>
              <a:cxnSpLocks/>
              <a:stCxn id="8" idx="3"/>
              <a:endCxn id="10"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6CF4C6A0-49CF-C245-B215-ABD54D84BA96}"/>
                </a:ext>
              </a:extLst>
            </p:cNvPr>
            <p:cNvCxnSpPr>
              <a:cxnSpLocks/>
              <a:stCxn id="10" idx="4"/>
              <a:endCxn id="11"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526E2F4D-50B0-D14D-BB61-8E12901EB775}"/>
                </a:ext>
              </a:extLst>
            </p:cNvPr>
            <p:cNvCxnSpPr>
              <a:cxnSpLocks/>
              <a:stCxn id="9" idx="4"/>
              <a:endCxn id="11"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43C74816-0FA9-E645-BCBD-90EC8F48A488}"/>
                </a:ext>
              </a:extLst>
            </p:cNvPr>
            <p:cNvCxnSpPr>
              <a:cxnSpLocks/>
              <a:stCxn id="8" idx="5"/>
              <a:endCxn id="9"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6EED8E83-6161-9B42-8534-18B94C6CC003}"/>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16" name="Table 15">
                <a:extLst>
                  <a:ext uri="{FF2B5EF4-FFF2-40B4-BE49-F238E27FC236}">
                    <a16:creationId xmlns:a16="http://schemas.microsoft.com/office/drawing/2014/main" id="{6EED8E83-6161-9B42-8534-18B94C6CC003}"/>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BE8CC393-64E7-5C49-B119-F710E8E51CF4}"/>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17" name="Table 16">
                <a:extLst>
                  <a:ext uri="{FF2B5EF4-FFF2-40B4-BE49-F238E27FC236}">
                    <a16:creationId xmlns:a16="http://schemas.microsoft.com/office/drawing/2014/main" id="{BE8CC393-64E7-5C49-B119-F710E8E51CF4}"/>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t="-4167" r="-113462" b="-204167"/>
                          </a:stretch>
                        </a:blipFill>
                      </a:tcPr>
                    </a:tc>
                    <a:tc>
                      <a:txBody>
                        <a:bodyPr/>
                        <a:lstStyle/>
                        <a:p>
                          <a:endParaRPr lang="en-US"/>
                        </a:p>
                      </a:txBody>
                      <a:tcPr marL="91345" marR="91345" marT="45672" marB="45672">
                        <a:blipFill>
                          <a:blip r:embed="rId9"/>
                          <a:stretch>
                            <a:fillRect l="-88136"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t="-100000" r="-113462" b="-96000"/>
                          </a:stretch>
                        </a:blipFill>
                      </a:tcPr>
                    </a:tc>
                    <a:tc>
                      <a:txBody>
                        <a:bodyPr/>
                        <a:lstStyle/>
                        <a:p>
                          <a:endParaRPr lang="en-US"/>
                        </a:p>
                      </a:txBody>
                      <a:tcPr marL="91345" marR="91345" marT="45672" marB="45672">
                        <a:blipFill>
                          <a:blip r:embed="rId9"/>
                          <a:stretch>
                            <a:fillRect l="-88136"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t="-208333" r="-113462"/>
                          </a:stretch>
                        </a:blipFill>
                      </a:tcPr>
                    </a:tc>
                    <a:tc>
                      <a:txBody>
                        <a:bodyPr/>
                        <a:lstStyle/>
                        <a:p>
                          <a:endParaRPr lang="en-US"/>
                        </a:p>
                      </a:txBody>
                      <a:tcPr marL="91345" marR="91345" marT="45672" marB="45672">
                        <a:blipFill>
                          <a:blip r:embed="rId9"/>
                          <a:stretch>
                            <a:fillRect l="-88136"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9027F287-2475-084F-9AF1-37D63723EC93}"/>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18" name="Table 17">
                <a:extLst>
                  <a:ext uri="{FF2B5EF4-FFF2-40B4-BE49-F238E27FC236}">
                    <a16:creationId xmlns:a16="http://schemas.microsoft.com/office/drawing/2014/main" id="{9027F287-2475-084F-9AF1-37D63723EC93}"/>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6C5255-8C1F-8C42-84BC-FF7474DD4950}"/>
                  </a:ext>
                </a:extLst>
              </p:cNvPr>
              <p:cNvSpPr txBox="1"/>
              <p:nvPr/>
            </p:nvSpPr>
            <p:spPr>
              <a:xfrm>
                <a:off x="9390622" y="2719874"/>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solidFill>
                            <a:schemeClr val="bg1"/>
                          </a:solidFill>
                          <a:latin typeface="Cambria Math" panose="02040503050406030204" pitchFamily="18" charset="0"/>
                        </a:rPr>
                        <m:t>𝑃</m:t>
                      </m:r>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𝑐</m:t>
                          </m:r>
                        </m:e>
                      </m:d>
                      <m:r>
                        <a:rPr lang="en-GB" sz="1399" i="1" smtClean="0">
                          <a:solidFill>
                            <a:schemeClr val="bg1"/>
                          </a:solidFill>
                          <a:latin typeface="Cambria Math" panose="02040503050406030204" pitchFamily="18" charset="0"/>
                        </a:rPr>
                        <m:t>=0.5</m:t>
                      </m:r>
                    </m:oMath>
                  </m:oMathPara>
                </a14:m>
                <a:endParaRPr lang="en-GB" sz="1399">
                  <a:solidFill>
                    <a:schemeClr val="bg1"/>
                  </a:solidFill>
                </a:endParaRPr>
              </a:p>
            </p:txBody>
          </p:sp>
        </mc:Choice>
        <mc:Fallback xmlns="">
          <p:sp>
            <p:nvSpPr>
              <p:cNvPr id="19" name="TextBox 18">
                <a:extLst>
                  <a:ext uri="{FF2B5EF4-FFF2-40B4-BE49-F238E27FC236}">
                    <a16:creationId xmlns:a16="http://schemas.microsoft.com/office/drawing/2014/main" id="{1B6C5255-8C1F-8C42-84BC-FF7474DD4950}"/>
                  </a:ext>
                </a:extLst>
              </p:cNvPr>
              <p:cNvSpPr txBox="1">
                <a:spLocks noRot="1" noChangeAspect="1" noMove="1" noResize="1" noEditPoints="1" noAdjustHandles="1" noChangeArrowheads="1" noChangeShapeType="1" noTextEdit="1"/>
              </p:cNvSpPr>
              <p:nvPr/>
            </p:nvSpPr>
            <p:spPr>
              <a:xfrm>
                <a:off x="9390622" y="2719874"/>
                <a:ext cx="1072959" cy="307457"/>
              </a:xfrm>
              <a:prstGeom prst="rect">
                <a:avLst/>
              </a:prstGeom>
              <a:blipFill>
                <a:blip r:embed="rId11"/>
                <a:stretch>
                  <a:fillRect/>
                </a:stretch>
              </a:blipFill>
            </p:spPr>
            <p:txBody>
              <a:bodyPr/>
              <a:lstStyle/>
              <a:p>
                <a:r>
                  <a:rPr lang="en-GB">
                    <a:noFill/>
                  </a:rPr>
                  <a:t> </a:t>
                </a:r>
              </a:p>
            </p:txBody>
          </p:sp>
        </mc:Fallback>
      </mc:AlternateContent>
      <p:sp>
        <p:nvSpPr>
          <p:cNvPr id="37" name="TextBox 36">
            <a:extLst>
              <a:ext uri="{FF2B5EF4-FFF2-40B4-BE49-F238E27FC236}">
                <a16:creationId xmlns:a16="http://schemas.microsoft.com/office/drawing/2014/main" id="{CE6916B4-2CEC-2242-8F26-F067B3C3493C}"/>
              </a:ext>
            </a:extLst>
          </p:cNvPr>
          <p:cNvSpPr txBox="1"/>
          <p:nvPr/>
        </p:nvSpPr>
        <p:spPr>
          <a:xfrm>
            <a:off x="6736821" y="3826288"/>
            <a:ext cx="874650" cy="368948"/>
          </a:xfrm>
          <a:prstGeom prst="rect">
            <a:avLst/>
          </a:prstGeom>
          <a:noFill/>
        </p:spPr>
        <p:txBody>
          <a:bodyPr wrap="none" rtlCol="0">
            <a:spAutoFit/>
          </a:bodyPr>
          <a:lstStyle/>
          <a:p>
            <a:pPr algn="ctr"/>
            <a:r>
              <a:rPr lang="en-GB" sz="1798"/>
              <a:t>Sample</a:t>
            </a:r>
          </a:p>
        </p:txBody>
      </p:sp>
      <p:sp>
        <p:nvSpPr>
          <p:cNvPr id="38" name="Right Brace 37">
            <a:extLst>
              <a:ext uri="{FF2B5EF4-FFF2-40B4-BE49-F238E27FC236}">
                <a16:creationId xmlns:a16="http://schemas.microsoft.com/office/drawing/2014/main" id="{9F20EC2F-B138-F84A-BBD7-395F8AD7131C}"/>
              </a:ext>
            </a:extLst>
          </p:cNvPr>
          <p:cNvSpPr/>
          <p:nvPr/>
        </p:nvSpPr>
        <p:spPr>
          <a:xfrm rot="16200000">
            <a:off x="7027506" y="3745935"/>
            <a:ext cx="293281" cy="11614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39" name="Rectangle 38">
            <a:extLst>
              <a:ext uri="{FF2B5EF4-FFF2-40B4-BE49-F238E27FC236}">
                <a16:creationId xmlns:a16="http://schemas.microsoft.com/office/drawing/2014/main" id="{A0D9EEA8-B88D-8942-827C-1357FF7E5400}"/>
              </a:ext>
            </a:extLst>
          </p:cNvPr>
          <p:cNvSpPr/>
          <p:nvPr/>
        </p:nvSpPr>
        <p:spPr>
          <a:xfrm>
            <a:off x="10648638" y="3183763"/>
            <a:ext cx="1394733"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40" name="Rectangle 39">
            <a:extLst>
              <a:ext uri="{FF2B5EF4-FFF2-40B4-BE49-F238E27FC236}">
                <a16:creationId xmlns:a16="http://schemas.microsoft.com/office/drawing/2014/main" id="{D49AD46F-96A0-B14B-839A-E702C6606F5D}"/>
              </a:ext>
            </a:extLst>
          </p:cNvPr>
          <p:cNvSpPr/>
          <p:nvPr/>
        </p:nvSpPr>
        <p:spPr>
          <a:xfrm>
            <a:off x="7812078" y="3183763"/>
            <a:ext cx="1388827"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41" name="Rectangle 40">
            <a:extLst>
              <a:ext uri="{FF2B5EF4-FFF2-40B4-BE49-F238E27FC236}">
                <a16:creationId xmlns:a16="http://schemas.microsoft.com/office/drawing/2014/main" id="{DA83372E-C7F8-0342-84CF-622281C50228}"/>
              </a:ext>
            </a:extLst>
          </p:cNvPr>
          <p:cNvSpPr/>
          <p:nvPr/>
        </p:nvSpPr>
        <p:spPr>
          <a:xfrm>
            <a:off x="8800895" y="5595354"/>
            <a:ext cx="2252413" cy="307983"/>
          </a:xfrm>
          <a:prstGeom prst="rect">
            <a:avLst/>
          </a:prstGeom>
          <a:gradFill flip="none" rotWithShape="1">
            <a:gsLst>
              <a:gs pos="0">
                <a:srgbClr val="FFC000">
                  <a:alpha val="20000"/>
                </a:srgbClr>
              </a:gs>
              <a:gs pos="100000">
                <a:schemeClr val="accent6">
                  <a:alpha val="20000"/>
                </a:schemeClr>
              </a:gs>
            </a:gsLst>
            <a:lin ang="2700000" scaled="1"/>
            <a:tileRect/>
          </a:gradFill>
          <a:ln w="28575">
            <a:gradFill>
              <a:gsLst>
                <a:gs pos="0">
                  <a:srgbClr val="FFC000"/>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43" name="TextBox 42">
            <a:extLst>
              <a:ext uri="{FF2B5EF4-FFF2-40B4-BE49-F238E27FC236}">
                <a16:creationId xmlns:a16="http://schemas.microsoft.com/office/drawing/2014/main" id="{B0A6B454-B525-BE4B-AE8A-513E25043215}"/>
              </a:ext>
            </a:extLst>
          </p:cNvPr>
          <p:cNvSpPr txBox="1"/>
          <p:nvPr/>
        </p:nvSpPr>
        <p:spPr>
          <a:xfrm>
            <a:off x="3335842" y="4106555"/>
            <a:ext cx="578403" cy="368948"/>
          </a:xfrm>
          <a:prstGeom prst="rect">
            <a:avLst/>
          </a:prstGeom>
          <a:noFill/>
        </p:spPr>
        <p:txBody>
          <a:bodyPr wrap="none" rtlCol="0">
            <a:spAutoFit/>
          </a:bodyPr>
          <a:lstStyle/>
          <a:p>
            <a:pPr algn="ctr"/>
            <a:r>
              <a:rPr lang="en-GB" sz="1798"/>
              <a:t>true</a:t>
            </a:r>
          </a:p>
        </p:txBody>
      </p:sp>
      <p:sp>
        <p:nvSpPr>
          <p:cNvPr id="44" name="TextBox 43">
            <a:extLst>
              <a:ext uri="{FF2B5EF4-FFF2-40B4-BE49-F238E27FC236}">
                <a16:creationId xmlns:a16="http://schemas.microsoft.com/office/drawing/2014/main" id="{5AE2FC76-6196-A642-A564-D427005A653C}"/>
              </a:ext>
            </a:extLst>
          </p:cNvPr>
          <p:cNvSpPr txBox="1"/>
          <p:nvPr/>
        </p:nvSpPr>
        <p:spPr>
          <a:xfrm>
            <a:off x="3759593" y="4109683"/>
            <a:ext cx="618756" cy="368948"/>
          </a:xfrm>
          <a:prstGeom prst="rect">
            <a:avLst/>
          </a:prstGeom>
          <a:noFill/>
        </p:spPr>
        <p:txBody>
          <a:bodyPr wrap="none" rtlCol="0">
            <a:spAutoFit/>
          </a:bodyPr>
          <a:lstStyle/>
          <a:p>
            <a:pPr algn="ctr"/>
            <a:r>
              <a:rPr lang="en-GB" sz="1798"/>
              <a:t>false</a:t>
            </a:r>
          </a:p>
        </p:txBody>
      </p:sp>
    </p:spTree>
    <p:extLst>
      <p:ext uri="{BB962C8B-B14F-4D97-AF65-F5344CB8AC3E}">
        <p14:creationId xmlns:p14="http://schemas.microsoft.com/office/powerpoint/2010/main" val="187289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P spid="41" grpId="0" animBg="1"/>
      <p:bldP spid="43"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B26B-4682-8741-B25F-59F11679F8E3}"/>
              </a:ext>
            </a:extLst>
          </p:cNvPr>
          <p:cNvSpPr>
            <a:spLocks noGrp="1"/>
          </p:cNvSpPr>
          <p:nvPr>
            <p:ph type="title"/>
          </p:nvPr>
        </p:nvSpPr>
        <p:spPr/>
        <p:txBody>
          <a:bodyPr/>
          <a:lstStyle/>
          <a:p>
            <a:r>
              <a:rPr lang="en-GB"/>
              <a:t>2. Count, and Output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A4F266-D100-B74F-9AD8-D0AAF74C9979}"/>
                  </a:ext>
                </a:extLst>
              </p:cNvPr>
              <p:cNvSpPr>
                <a:spLocks noGrp="1"/>
              </p:cNvSpPr>
              <p:nvPr>
                <p:ph idx="1"/>
              </p:nvPr>
            </p:nvSpPr>
            <p:spPr>
              <a:xfrm>
                <a:off x="359625" y="1666902"/>
                <a:ext cx="7391354" cy="4236435"/>
              </a:xfrm>
            </p:spPr>
            <p:txBody>
              <a:bodyPr/>
              <a:lstStyle/>
              <a:p>
                <a:r>
                  <a:rPr lang="en-GB" dirty="0"/>
                  <a:t>Given </a:t>
                </a:r>
                <a14:m>
                  <m:oMath xmlns:m="http://schemas.openxmlformats.org/officeDocument/2006/math">
                    <m:r>
                      <a:rPr lang="en-GB" b="1" i="1" smtClean="0">
                        <a:latin typeface="Cambria Math" panose="02040503050406030204" pitchFamily="18" charset="0"/>
                      </a:rPr>
                      <m:t>𝒖</m:t>
                    </m:r>
                  </m:oMath>
                </a14:m>
                <a:r>
                  <a:rPr lang="en-GB" dirty="0"/>
                  <a:t> and query terms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oMath>
                </a14:m>
                <a:endParaRPr lang="en-GB" dirty="0"/>
              </a:p>
              <a:p>
                <a:r>
                  <a:rPr lang="en-GB" dirty="0"/>
                  <a:t>In a count vector </a:t>
                </a:r>
                <a14:m>
                  <m:oMath xmlns:m="http://schemas.openxmlformats.org/officeDocument/2006/math">
                    <m:r>
                      <m:rPr>
                        <m:sty m:val="p"/>
                      </m:rPr>
                      <a:rPr lang="en-GB" i="1" smtClean="0">
                        <a:latin typeface="Cambria Math" panose="02040503050406030204" pitchFamily="18" charset="0"/>
                        <a:ea typeface="Cambria Math" panose="02040503050406030204" pitchFamily="18" charset="0"/>
                      </a:rPr>
                      <m:t>Ν</m:t>
                    </m:r>
                  </m:oMath>
                </a14:m>
                <a:r>
                  <a:rPr lang="en-GB" dirty="0"/>
                  <a:t> with </a:t>
                </a:r>
                <a14:m>
                  <m:oMath xmlns:m="http://schemas.openxmlformats.org/officeDocument/2006/math">
                    <m:d>
                      <m:dPr>
                        <m:begChr m:val="|"/>
                        <m:endChr m:val="|"/>
                        <m:ctrlPr>
                          <a:rPr lang="en-GB" i="1" smtClean="0">
                            <a:latin typeface="Cambria Math" panose="02040503050406030204" pitchFamily="18" charset="0"/>
                          </a:rPr>
                        </m:ctrlPr>
                      </m:dPr>
                      <m:e>
                        <m:r>
                          <m:rPr>
                            <m:sty m:val="p"/>
                          </m:rPr>
                          <a:rPr lang="en-GB" b="0" i="0" smtClean="0">
                            <a:latin typeface="Cambria Math" panose="02040503050406030204" pitchFamily="18" charset="0"/>
                          </a:rPr>
                          <m:t>ran</m:t>
                        </m:r>
                        <m:d>
                          <m:dPr>
                            <m:ctrlPr>
                              <a:rPr lang="en-GB" i="1" smtClean="0">
                                <a:latin typeface="Cambria Math" panose="02040503050406030204" pitchFamily="18" charset="0"/>
                              </a:rPr>
                            </m:ctrlPr>
                          </m:dPr>
                          <m:e>
                            <m:r>
                              <a:rPr lang="en-GB" i="1" smtClean="0">
                                <a:latin typeface="Cambria Math" panose="02040503050406030204" pitchFamily="18" charset="0"/>
                              </a:rPr>
                              <m:t>𝑅</m:t>
                            </m:r>
                          </m:e>
                        </m:d>
                      </m:e>
                    </m:d>
                  </m:oMath>
                </a14:m>
                <a:r>
                  <a:rPr lang="en-GB" dirty="0"/>
                  <a:t> entries, increment the counter at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𝒓</m:t>
                        </m:r>
                      </m:e>
                      <m:sup>
                        <m:r>
                          <a:rPr lang="en-GB" b="0" i="1" smtClean="0">
                            <a:latin typeface="Cambria Math" panose="02040503050406030204" pitchFamily="18" charset="0"/>
                          </a:rPr>
                          <m:t>′</m:t>
                        </m:r>
                      </m:sup>
                    </m:sSup>
                    <m:r>
                      <a:rPr lang="en-GB" i="1" smtClean="0">
                        <a:latin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sSup>
                          <m:sSupPr>
                            <m:ctrlPr>
                              <a:rPr lang="en-GB" b="0"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𝑹</m:t>
                            </m:r>
                          </m:e>
                          <m:sup>
                            <m:r>
                              <a:rPr lang="en-GB" b="0" i="1" smtClean="0">
                                <a:latin typeface="Cambria Math" panose="02040503050406030204" pitchFamily="18" charset="0"/>
                                <a:ea typeface="Cambria Math" panose="02040503050406030204" pitchFamily="18" charset="0"/>
                              </a:rPr>
                              <m:t>′</m:t>
                            </m:r>
                          </m:sup>
                        </m:sSup>
                      </m:sub>
                    </m:sSub>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rPr>
                          <m:t>𝒖</m:t>
                        </m:r>
                      </m:e>
                    </m:d>
                  </m:oMath>
                </a14:m>
                <a:r>
                  <a:rPr lang="en-GB" dirty="0"/>
                  <a:t> (if </a:t>
                </a:r>
                <a14:m>
                  <m:oMath xmlns:m="http://schemas.openxmlformats.org/officeDocument/2006/math">
                    <m:r>
                      <a:rPr lang="en-GB" b="1" i="1" smtClean="0">
                        <a:latin typeface="Cambria Math" panose="02040503050406030204" pitchFamily="18" charset="0"/>
                      </a:rPr>
                      <m:t>𝒖</m:t>
                    </m:r>
                  </m:oMath>
                </a14:m>
                <a:r>
                  <a:rPr lang="en-GB" dirty="0"/>
                  <a:t> is consistent with </a:t>
                </a:r>
                <a14:m>
                  <m:oMath xmlns:m="http://schemas.openxmlformats.org/officeDocument/2006/math">
                    <m:r>
                      <a:rPr lang="en-GB" b="1" i="1" smtClean="0">
                        <a:latin typeface="Cambria Math" panose="02040503050406030204" pitchFamily="18" charset="0"/>
                      </a:rPr>
                      <m:t>𝒆</m:t>
                    </m:r>
                  </m:oMath>
                </a14:m>
                <a:r>
                  <a:rPr lang="en-GB" dirty="0"/>
                  <a:t>)</a:t>
                </a:r>
              </a:p>
              <a:p>
                <a:r>
                  <a:rPr lang="en-GB" dirty="0"/>
                  <a:t>After having sampled </a:t>
                </a:r>
                <a14:m>
                  <m:oMath xmlns:m="http://schemas.openxmlformats.org/officeDocument/2006/math">
                    <m:r>
                      <a:rPr lang="en-GB" b="0" i="1" smtClean="0">
                        <a:latin typeface="Cambria Math" panose="02040503050406030204" pitchFamily="18" charset="0"/>
                      </a:rPr>
                      <m:t>𝑁</m:t>
                    </m:r>
                  </m:oMath>
                </a14:m>
                <a:r>
                  <a:rPr lang="en-GB" dirty="0"/>
                  <a:t> times, normalise entries in </a:t>
                </a:r>
                <a14:m>
                  <m:oMath xmlns:m="http://schemas.openxmlformats.org/officeDocument/2006/math">
                    <m:r>
                      <m:rPr>
                        <m:sty m:val="p"/>
                      </m:rPr>
                      <a:rPr lang="en-GB" i="1" smtClean="0">
                        <a:latin typeface="Cambria Math" panose="02040503050406030204" pitchFamily="18" charset="0"/>
                        <a:ea typeface="Cambria Math" panose="02040503050406030204" pitchFamily="18" charset="0"/>
                      </a:rPr>
                      <m:t>Ν</m:t>
                    </m:r>
                  </m:oMath>
                </a14:m>
                <a:r>
                  <a:rPr lang="en-GB" dirty="0"/>
                  <a:t> by dividing each entries by the sum of the entries in </a:t>
                </a:r>
                <a14:m>
                  <m:oMath xmlns:m="http://schemas.openxmlformats.org/officeDocument/2006/math">
                    <m:r>
                      <m:rPr>
                        <m:sty m:val="p"/>
                      </m:rPr>
                      <a:rPr lang="en-GB" i="1" smtClean="0">
                        <a:latin typeface="Cambria Math" panose="02040503050406030204" pitchFamily="18" charset="0"/>
                        <a:ea typeface="Cambria Math" panose="02040503050406030204" pitchFamily="18" charset="0"/>
                      </a:rPr>
                      <m:t>Ν</m:t>
                    </m:r>
                  </m:oMath>
                </a14:m>
                <a:endParaRPr lang="en-GB" dirty="0"/>
              </a:p>
              <a:p>
                <a:r>
                  <a:rPr lang="en-GB" dirty="0"/>
                  <a:t>Example: Query term </a:t>
                </a:r>
                <a14:m>
                  <m:oMath xmlns:m="http://schemas.openxmlformats.org/officeDocument/2006/math">
                    <m:r>
                      <a:rPr lang="en-GB" altLang="ko-KR" i="1" smtClean="0">
                        <a:latin typeface="Cambria Math" panose="02040503050406030204" pitchFamily="18" charset="0"/>
                      </a:rPr>
                      <m:t>𝑅𝑎𝑖𝑛</m:t>
                    </m:r>
                  </m:oMath>
                </a14:m>
                <a:endParaRPr lang="en-GB" dirty="0"/>
              </a:p>
              <a:p>
                <a:pPr lvl="1">
                  <a:tabLst>
                    <a:tab pos="5806026" algn="l"/>
                  </a:tabLst>
                </a:pPr>
                <a:r>
                  <a:rPr lang="en-GB" dirty="0"/>
                  <a:t>Sample is </a:t>
                </a:r>
                <a14:m>
                  <m:oMath xmlns:m="http://schemas.openxmlformats.org/officeDocument/2006/math">
                    <m:d>
                      <m:dPr>
                        <m:begChr m:val="["/>
                        <m:endChr m:val="]"/>
                        <m:ctrlPr>
                          <a:rPr lang="en-GB" altLang="ko-KR" i="1">
                            <a:latin typeface="Cambria Math" panose="02040503050406030204" pitchFamily="18" charset="0"/>
                          </a:rPr>
                        </m:ctrlPr>
                      </m:dPr>
                      <m:e>
                        <m:r>
                          <a:rPr lang="en-GB" altLang="ko-KR" b="0" i="1" smtClean="0">
                            <a:solidFill>
                              <a:schemeClr val="accent1"/>
                            </a:solidFill>
                            <a:latin typeface="Cambria Math" panose="02040503050406030204" pitchFamily="18" charset="0"/>
                          </a:rPr>
                          <m:t>𝑐</m:t>
                        </m:r>
                        <m:r>
                          <a:rPr lang="en-GB" altLang="ko-KR" i="1">
                            <a:latin typeface="Cambria Math" panose="02040503050406030204" pitchFamily="18" charset="0"/>
                          </a:rPr>
                          <m:t>, </m:t>
                        </m:r>
                        <m:r>
                          <a:rPr lang="en-GB" altLang="ko-KR" b="0" i="1" smtClean="0">
                            <a:solidFill>
                              <a:srgbClr val="FFC000"/>
                            </a:solidFill>
                            <a:latin typeface="Cambria Math" panose="02040503050406030204" pitchFamily="18" charset="0"/>
                          </a:rPr>
                          <m:t>𝑠</m:t>
                        </m:r>
                        <m:r>
                          <a:rPr lang="en-GB" altLang="ko-KR" i="1">
                            <a:latin typeface="Cambria Math" panose="02040503050406030204" pitchFamily="18" charset="0"/>
                          </a:rPr>
                          <m:t>, </m:t>
                        </m:r>
                        <m:r>
                          <a:rPr lang="en-GB" altLang="ko-KR" b="0" i="1" smtClean="0">
                            <a:solidFill>
                              <a:schemeClr val="accent6"/>
                            </a:solidFill>
                            <a:latin typeface="Cambria Math" panose="02040503050406030204" pitchFamily="18" charset="0"/>
                          </a:rPr>
                          <m:t>𝑟</m:t>
                        </m:r>
                        <m:r>
                          <a:rPr lang="en-GB" altLang="ko-KR" i="1">
                            <a:latin typeface="Cambria Math" panose="02040503050406030204" pitchFamily="18" charset="0"/>
                          </a:rPr>
                          <m:t>,</m:t>
                        </m:r>
                        <m:r>
                          <a:rPr lang="en-GB" altLang="ko-KR" i="1" smtClean="0">
                            <a:solidFill>
                              <a:srgbClr val="7030A0"/>
                            </a:solidFill>
                            <a:latin typeface="Cambria Math" panose="02040503050406030204" pitchFamily="18" charset="0"/>
                          </a:rPr>
                          <m:t>𝑤</m:t>
                        </m:r>
                      </m:e>
                    </m:d>
                  </m:oMath>
                </a14:m>
                <a:endParaRPr lang="en-GB" dirty="0"/>
              </a:p>
              <a:p>
                <a:pPr lvl="1"/>
                <a:r>
                  <a:rPr lang="en-GB" dirty="0"/>
                  <a:t>Increment counter for </a:t>
                </a:r>
                <a14:m>
                  <m:oMath xmlns:m="http://schemas.openxmlformats.org/officeDocument/2006/math">
                    <m:r>
                      <a:rPr lang="en-GB" altLang="ko-KR" b="0" i="1" smtClean="0">
                        <a:solidFill>
                          <a:schemeClr val="accent6"/>
                        </a:solidFill>
                        <a:latin typeface="Cambria Math" panose="02040503050406030204" pitchFamily="18" charset="0"/>
                      </a:rPr>
                      <m:t>𝑟</m:t>
                    </m:r>
                  </m:oMath>
                </a14:m>
                <a:endParaRPr lang="en-GB" dirty="0"/>
              </a:p>
              <a:p>
                <a:pPr lvl="1"/>
                <a:r>
                  <a:rPr lang="en-GB" dirty="0"/>
                  <a:t>Assume evidence </a:t>
                </a:r>
                <a14:m>
                  <m:oMath xmlns:m="http://schemas.openxmlformats.org/officeDocument/2006/math">
                    <m:r>
                      <a:rPr lang="en-GB" i="1">
                        <a:latin typeface="Cambria Math" panose="02040503050406030204" pitchFamily="18" charset="0"/>
                      </a:rPr>
                      <m:t>𝑊𝑒𝑡𝐺𝑟𝑎𝑠𝑠</m:t>
                    </m:r>
                    <m:r>
                      <a:rPr lang="en-GB" i="1">
                        <a:latin typeface="Cambria Math" panose="02040503050406030204" pitchFamily="18" charset="0"/>
                      </a:rPr>
                      <m:t>=</m:t>
                    </m:r>
                    <m:r>
                      <a:rPr lang="en-GB" i="1">
                        <a:latin typeface="Cambria Math" panose="02040503050406030204" pitchFamily="18" charset="0"/>
                      </a:rPr>
                      <m:t>𝑓𝑎𝑙𝑠𝑒</m:t>
                    </m:r>
                  </m:oMath>
                </a14:m>
                <a:r>
                  <a:rPr lang="en-GB" dirty="0"/>
                  <a:t>, i.e.,</a:t>
                </a:r>
                <a14:m>
                  <m:oMath xmlns:m="http://schemas.openxmlformats.org/officeDocument/2006/math">
                    <m:r>
                      <a:rPr lang="en-GB" altLang="ko-KR" i="1">
                        <a:latin typeface="Cambria Math" panose="02040503050406030204" pitchFamily="18" charset="0"/>
                        <a:ea typeface="Cambria Math" panose="02040503050406030204" pitchFamily="18" charset="0"/>
                      </a:rPr>
                      <m:t>¬</m:t>
                    </m:r>
                    <m:r>
                      <a:rPr lang="en-GB" altLang="ko-KR" i="1">
                        <a:latin typeface="Cambria Math" panose="02040503050406030204" pitchFamily="18" charset="0"/>
                        <a:ea typeface="Cambria Math" panose="02040503050406030204" pitchFamily="18" charset="0"/>
                      </a:rPr>
                      <m:t>𝑤</m:t>
                    </m:r>
                  </m:oMath>
                </a14:m>
                <a:endParaRPr lang="en-GB" dirty="0"/>
              </a:p>
              <a:p>
                <a:pPr lvl="2"/>
                <a:r>
                  <a:rPr lang="en-GB" dirty="0"/>
                  <a:t>Reject (drop) sample, as </a:t>
                </a:r>
                <a14:m>
                  <m:oMath xmlns:m="http://schemas.openxmlformats.org/officeDocument/2006/math">
                    <m:r>
                      <a:rPr lang="en-GB" altLang="ko-KR" i="1">
                        <a:solidFill>
                          <a:srgbClr val="7030A0"/>
                        </a:solidFill>
                        <a:latin typeface="Cambria Math" panose="02040503050406030204" pitchFamily="18" charset="0"/>
                      </a:rPr>
                      <m:t>𝑤</m:t>
                    </m:r>
                    <m:r>
                      <a:rPr lang="en-GB" altLang="ko-KR" i="1">
                        <a:latin typeface="Cambria Math" panose="02040503050406030204" pitchFamily="18" charset="0"/>
                        <a:ea typeface="Cambria Math" panose="02040503050406030204" pitchFamily="18" charset="0"/>
                      </a:rPr>
                      <m:t>≠¬</m:t>
                    </m:r>
                    <m:r>
                      <a:rPr lang="en-GB" altLang="ko-KR" i="1">
                        <a:latin typeface="Cambria Math" panose="02040503050406030204" pitchFamily="18" charset="0"/>
                        <a:ea typeface="Cambria Math" panose="02040503050406030204" pitchFamily="18" charset="0"/>
                      </a:rPr>
                      <m:t>𝑤</m:t>
                    </m:r>
                  </m:oMath>
                </a14:m>
                <a:endParaRPr lang="en-GB" dirty="0"/>
              </a:p>
              <a:p>
                <a:pPr lvl="3"/>
                <a:endParaRPr lang="en-GB" dirty="0"/>
              </a:p>
              <a:p>
                <a:pPr lvl="1"/>
                <a:r>
                  <a:rPr lang="en-GB" dirty="0"/>
                  <a:t>If </a:t>
                </a:r>
                <a14:m>
                  <m:oMath xmlns:m="http://schemas.openxmlformats.org/officeDocument/2006/math">
                    <m:r>
                      <m:rPr>
                        <m:sty m:val="p"/>
                      </m:rPr>
                      <a:rPr lang="en-GB" i="1" smtClean="0">
                        <a:latin typeface="Cambria Math" panose="02040503050406030204" pitchFamily="18" charset="0"/>
                        <a:ea typeface="Cambria Math" panose="02040503050406030204" pitchFamily="18" charset="0"/>
                      </a:rPr>
                      <m:t>Ν</m:t>
                    </m:r>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321,310</m:t>
                        </m:r>
                      </m:e>
                    </m:d>
                  </m:oMath>
                </a14:m>
                <a:r>
                  <a:rPr lang="en-GB" dirty="0"/>
                  <a:t>, output is </a:t>
                </a:r>
                <a14:m>
                  <m:oMath xmlns:m="http://schemas.openxmlformats.org/officeDocument/2006/math">
                    <m:r>
                      <m:rPr>
                        <m:sty m:val="p"/>
                      </m:rPr>
                      <a:rPr lang="en-GB" i="1" smtClean="0">
                        <a:latin typeface="Cambria Math" panose="02040503050406030204" pitchFamily="18" charset="0"/>
                        <a:ea typeface="Cambria Math" panose="02040503050406030204" pitchFamily="18" charset="0"/>
                      </a:rPr>
                      <m:t>Ν</m:t>
                    </m:r>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0.509,0.491</m:t>
                        </m:r>
                      </m:e>
                    </m:d>
                  </m:oMath>
                </a14:m>
                <a:endParaRPr lang="en-GB" dirty="0"/>
              </a:p>
            </p:txBody>
          </p:sp>
        </mc:Choice>
        <mc:Fallback xmlns="">
          <p:sp>
            <p:nvSpPr>
              <p:cNvPr id="3" name="Content Placeholder 2">
                <a:extLst>
                  <a:ext uri="{FF2B5EF4-FFF2-40B4-BE49-F238E27FC236}">
                    <a16:creationId xmlns:a16="http://schemas.microsoft.com/office/drawing/2014/main" id="{1EA4F266-D100-B74F-9AD8-D0AAF74C9979}"/>
                  </a:ext>
                </a:extLst>
              </p:cNvPr>
              <p:cNvSpPr>
                <a:spLocks noGrp="1" noRot="1" noChangeAspect="1" noMove="1" noResize="1" noEditPoints="1" noAdjustHandles="1" noChangeArrowheads="1" noChangeShapeType="1" noTextEdit="1"/>
              </p:cNvSpPr>
              <p:nvPr>
                <p:ph idx="1"/>
              </p:nvPr>
            </p:nvSpPr>
            <p:spPr>
              <a:xfrm>
                <a:off x="359625" y="1666902"/>
                <a:ext cx="7391354" cy="4236435"/>
              </a:xfrm>
              <a:blipFill>
                <a:blip r:embed="rId3"/>
                <a:stretch>
                  <a:fillRect l="-2230" t="-2687" r="-1029" b="-4776"/>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936C7EE3-2AB5-9A4F-B446-0C4D49E495AC}"/>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6E2A31B2-2EE4-3A44-B2E6-EB3EC213FC8D}"/>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85D1BB01-9418-B84E-941F-2CF1FEABB595}"/>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19</a:t>
            </a:fld>
            <a:r>
              <a:rPr lang="en-GB"/>
              <a:t> </a:t>
            </a:r>
            <a:endParaRPr lang="en-GB" sz="1399"/>
          </a:p>
        </p:txBody>
      </p:sp>
      <p:sp>
        <p:nvSpPr>
          <p:cNvPr id="34" name="TextBox 33">
            <a:extLst>
              <a:ext uri="{FF2B5EF4-FFF2-40B4-BE49-F238E27FC236}">
                <a16:creationId xmlns:a16="http://schemas.microsoft.com/office/drawing/2014/main" id="{3119E00D-9FFD-1645-B8A9-C58388C93A63}"/>
              </a:ext>
            </a:extLst>
          </p:cNvPr>
          <p:cNvSpPr txBox="1"/>
          <p:nvPr/>
        </p:nvSpPr>
        <p:spPr>
          <a:xfrm>
            <a:off x="1712317" y="5364792"/>
            <a:ext cx="578403" cy="368948"/>
          </a:xfrm>
          <a:prstGeom prst="rect">
            <a:avLst/>
          </a:prstGeom>
          <a:noFill/>
        </p:spPr>
        <p:txBody>
          <a:bodyPr wrap="none" rtlCol="0">
            <a:spAutoFit/>
          </a:bodyPr>
          <a:lstStyle/>
          <a:p>
            <a:pPr algn="ctr"/>
            <a:r>
              <a:rPr lang="en-GB" sz="1798" dirty="0"/>
              <a:t>true</a:t>
            </a:r>
          </a:p>
        </p:txBody>
      </p:sp>
      <p:sp>
        <p:nvSpPr>
          <p:cNvPr id="35" name="TextBox 34">
            <a:extLst>
              <a:ext uri="{FF2B5EF4-FFF2-40B4-BE49-F238E27FC236}">
                <a16:creationId xmlns:a16="http://schemas.microsoft.com/office/drawing/2014/main" id="{BDF2D4B2-CBD2-5C47-ACCF-558272DC57C5}"/>
              </a:ext>
            </a:extLst>
          </p:cNvPr>
          <p:cNvSpPr txBox="1"/>
          <p:nvPr/>
        </p:nvSpPr>
        <p:spPr>
          <a:xfrm>
            <a:off x="2225178" y="5367919"/>
            <a:ext cx="618756" cy="368948"/>
          </a:xfrm>
          <a:prstGeom prst="rect">
            <a:avLst/>
          </a:prstGeom>
          <a:noFill/>
        </p:spPr>
        <p:txBody>
          <a:bodyPr wrap="none" rtlCol="0">
            <a:spAutoFit/>
          </a:bodyPr>
          <a:lstStyle/>
          <a:p>
            <a:pPr algn="ctr"/>
            <a:r>
              <a:rPr lang="en-GB" sz="1798" dirty="0"/>
              <a:t>false</a:t>
            </a:r>
          </a:p>
        </p:txBody>
      </p:sp>
      <p:grpSp>
        <p:nvGrpSpPr>
          <p:cNvPr id="25" name="Group 24">
            <a:extLst>
              <a:ext uri="{FF2B5EF4-FFF2-40B4-BE49-F238E27FC236}">
                <a16:creationId xmlns:a16="http://schemas.microsoft.com/office/drawing/2014/main" id="{AC4BD45A-4D31-8F4F-B249-88A6BA55AA80}"/>
              </a:ext>
            </a:extLst>
          </p:cNvPr>
          <p:cNvGrpSpPr/>
          <p:nvPr/>
        </p:nvGrpSpPr>
        <p:grpSpPr>
          <a:xfrm>
            <a:off x="8618350" y="3084747"/>
            <a:ext cx="2617503" cy="1201123"/>
            <a:chOff x="4368884" y="1641603"/>
            <a:chExt cx="2620230" cy="1202374"/>
          </a:xfrm>
        </p:grpSpPr>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19E42BB6-8003-9547-A002-FA79CA40E33A}"/>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𝐶𝑙𝑜𝑢𝑑𝑦</m:t>
                        </m:r>
                      </m:oMath>
                    </m:oMathPara>
                  </a14:m>
                  <a:endParaRPr lang="en-GB" sz="1399"/>
                </a:p>
              </p:txBody>
            </p:sp>
          </mc:Choice>
          <mc:Fallback xmlns="">
            <p:sp>
              <p:nvSpPr>
                <p:cNvPr id="26" name="Oval 25">
                  <a:extLst>
                    <a:ext uri="{FF2B5EF4-FFF2-40B4-BE49-F238E27FC236}">
                      <a16:creationId xmlns:a16="http://schemas.microsoft.com/office/drawing/2014/main" id="{19E42BB6-8003-9547-A002-FA79CA40E33A}"/>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824E700F-E57A-3246-B192-A01FAD514D87}"/>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𝑅𝑎𝑖𝑛</m:t>
                        </m:r>
                      </m:oMath>
                    </m:oMathPara>
                  </a14:m>
                  <a:endParaRPr lang="en-GB" sz="1399"/>
                </a:p>
              </p:txBody>
            </p:sp>
          </mc:Choice>
          <mc:Fallback xmlns="">
            <p:sp>
              <p:nvSpPr>
                <p:cNvPr id="27" name="Oval 26">
                  <a:extLst>
                    <a:ext uri="{FF2B5EF4-FFF2-40B4-BE49-F238E27FC236}">
                      <a16:creationId xmlns:a16="http://schemas.microsoft.com/office/drawing/2014/main" id="{824E700F-E57A-3246-B192-A01FAD514D87}"/>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E50C4356-7E1D-AB48-B04D-7B27000087F1}"/>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𝑆𝑝𝑟𝑖𝑛𝑘𝑙𝑒𝑟</m:t>
                        </m:r>
                      </m:oMath>
                    </m:oMathPara>
                  </a14:m>
                  <a:endParaRPr lang="en-GB" sz="1399">
                    <a:solidFill>
                      <a:schemeClr val="tx1"/>
                    </a:solidFill>
                  </a:endParaRPr>
                </a:p>
              </p:txBody>
            </p:sp>
          </mc:Choice>
          <mc:Fallback xmlns="">
            <p:sp>
              <p:nvSpPr>
                <p:cNvPr id="28" name="Oval 27">
                  <a:extLst>
                    <a:ext uri="{FF2B5EF4-FFF2-40B4-BE49-F238E27FC236}">
                      <a16:creationId xmlns:a16="http://schemas.microsoft.com/office/drawing/2014/main" id="{E50C4356-7E1D-AB48-B04D-7B27000087F1}"/>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BFFE8116-48AA-9E48-861E-D02FD5E13339}"/>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𝑊𝑒𝑡𝐺𝑟𝑎𝑠𝑠</m:t>
                        </m:r>
                      </m:oMath>
                    </m:oMathPara>
                  </a14:m>
                  <a:endParaRPr lang="en-GB" sz="1399">
                    <a:solidFill>
                      <a:schemeClr val="tx1"/>
                    </a:solidFill>
                  </a:endParaRPr>
                </a:p>
              </p:txBody>
            </p:sp>
          </mc:Choice>
          <mc:Fallback xmlns="">
            <p:sp>
              <p:nvSpPr>
                <p:cNvPr id="33" name="Oval 32">
                  <a:extLst>
                    <a:ext uri="{FF2B5EF4-FFF2-40B4-BE49-F238E27FC236}">
                      <a16:creationId xmlns:a16="http://schemas.microsoft.com/office/drawing/2014/main" id="{BFFE8116-48AA-9E48-861E-D02FD5E13339}"/>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36" name="Straight Arrow Connector 35">
              <a:extLst>
                <a:ext uri="{FF2B5EF4-FFF2-40B4-BE49-F238E27FC236}">
                  <a16:creationId xmlns:a16="http://schemas.microsoft.com/office/drawing/2014/main" id="{696C5A03-0163-8046-83F3-0D447DA3D511}"/>
                </a:ext>
              </a:extLst>
            </p:cNvPr>
            <p:cNvCxnSpPr>
              <a:cxnSpLocks/>
              <a:stCxn id="26" idx="3"/>
              <a:endCxn id="28"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E2B3B1E2-CAFC-E74E-A291-C0863A67B3EF}"/>
                </a:ext>
              </a:extLst>
            </p:cNvPr>
            <p:cNvCxnSpPr>
              <a:cxnSpLocks/>
              <a:stCxn id="28" idx="4"/>
              <a:endCxn id="33"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46A9EFE9-B0DF-5F4E-93B9-119A6752EC72}"/>
                </a:ext>
              </a:extLst>
            </p:cNvPr>
            <p:cNvCxnSpPr>
              <a:cxnSpLocks/>
              <a:stCxn id="27" idx="4"/>
              <a:endCxn id="33"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A22C5BA2-81F9-5B4C-AFBD-ECC8D46E3D45}"/>
                </a:ext>
              </a:extLst>
            </p:cNvPr>
            <p:cNvCxnSpPr>
              <a:cxnSpLocks/>
              <a:stCxn id="26" idx="5"/>
              <a:endCxn id="27"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40" name="Table 39">
                <a:extLst>
                  <a:ext uri="{FF2B5EF4-FFF2-40B4-BE49-F238E27FC236}">
                    <a16:creationId xmlns:a16="http://schemas.microsoft.com/office/drawing/2014/main" id="{739AEBF6-2901-B441-AEB1-5BC67BCDF8EB}"/>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40" name="Table 39">
                <a:extLst>
                  <a:ext uri="{FF2B5EF4-FFF2-40B4-BE49-F238E27FC236}">
                    <a16:creationId xmlns:a16="http://schemas.microsoft.com/office/drawing/2014/main" id="{739AEBF6-2901-B441-AEB1-5BC67BCDF8EB}"/>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2" name="Table 41">
                <a:extLst>
                  <a:ext uri="{FF2B5EF4-FFF2-40B4-BE49-F238E27FC236}">
                    <a16:creationId xmlns:a16="http://schemas.microsoft.com/office/drawing/2014/main" id="{463139B1-65C1-9442-8D8B-211D116C297A}"/>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42" name="Table 41">
                <a:extLst>
                  <a:ext uri="{FF2B5EF4-FFF2-40B4-BE49-F238E27FC236}">
                    <a16:creationId xmlns:a16="http://schemas.microsoft.com/office/drawing/2014/main" id="{463139B1-65C1-9442-8D8B-211D116C297A}"/>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t="-4167" r="-113462" b="-204167"/>
                          </a:stretch>
                        </a:blipFill>
                      </a:tcPr>
                    </a:tc>
                    <a:tc>
                      <a:txBody>
                        <a:bodyPr/>
                        <a:lstStyle/>
                        <a:p>
                          <a:endParaRPr lang="en-US"/>
                        </a:p>
                      </a:txBody>
                      <a:tcPr marL="91345" marR="91345" marT="45672" marB="45672">
                        <a:blipFill>
                          <a:blip r:embed="rId9"/>
                          <a:stretch>
                            <a:fillRect l="-88136"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t="-100000" r="-113462" b="-96000"/>
                          </a:stretch>
                        </a:blipFill>
                      </a:tcPr>
                    </a:tc>
                    <a:tc>
                      <a:txBody>
                        <a:bodyPr/>
                        <a:lstStyle/>
                        <a:p>
                          <a:endParaRPr lang="en-US"/>
                        </a:p>
                      </a:txBody>
                      <a:tcPr marL="91345" marR="91345" marT="45672" marB="45672">
                        <a:blipFill>
                          <a:blip r:embed="rId9"/>
                          <a:stretch>
                            <a:fillRect l="-88136"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t="-208333" r="-113462"/>
                          </a:stretch>
                        </a:blipFill>
                      </a:tcPr>
                    </a:tc>
                    <a:tc>
                      <a:txBody>
                        <a:bodyPr/>
                        <a:lstStyle/>
                        <a:p>
                          <a:endParaRPr lang="en-US"/>
                        </a:p>
                      </a:txBody>
                      <a:tcPr marL="91345" marR="91345" marT="45672" marB="45672">
                        <a:blipFill>
                          <a:blip r:embed="rId9"/>
                          <a:stretch>
                            <a:fillRect l="-88136"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A3404903-0EA7-D046-8733-E6904AAF4BCE}"/>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43" name="Table 42">
                <a:extLst>
                  <a:ext uri="{FF2B5EF4-FFF2-40B4-BE49-F238E27FC236}">
                    <a16:creationId xmlns:a16="http://schemas.microsoft.com/office/drawing/2014/main" id="{A3404903-0EA7-D046-8733-E6904AAF4BCE}"/>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D41EDC2-3D6C-684C-8EF3-F3C23BE217B8}"/>
                  </a:ext>
                </a:extLst>
              </p:cNvPr>
              <p:cNvSpPr txBox="1"/>
              <p:nvPr/>
            </p:nvSpPr>
            <p:spPr>
              <a:xfrm>
                <a:off x="9390622" y="2719874"/>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solidFill>
                            <a:schemeClr val="bg1"/>
                          </a:solidFill>
                          <a:latin typeface="Cambria Math" panose="02040503050406030204" pitchFamily="18" charset="0"/>
                        </a:rPr>
                        <m:t>𝑃</m:t>
                      </m:r>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𝑐</m:t>
                          </m:r>
                        </m:e>
                      </m:d>
                      <m:r>
                        <a:rPr lang="en-GB" sz="1399" i="1" smtClean="0">
                          <a:solidFill>
                            <a:schemeClr val="bg1"/>
                          </a:solidFill>
                          <a:latin typeface="Cambria Math" panose="02040503050406030204" pitchFamily="18" charset="0"/>
                        </a:rPr>
                        <m:t>=0.5</m:t>
                      </m:r>
                    </m:oMath>
                  </m:oMathPara>
                </a14:m>
                <a:endParaRPr lang="en-GB" sz="1399">
                  <a:solidFill>
                    <a:schemeClr val="bg1"/>
                  </a:solidFill>
                </a:endParaRPr>
              </a:p>
            </p:txBody>
          </p:sp>
        </mc:Choice>
        <mc:Fallback xmlns="">
          <p:sp>
            <p:nvSpPr>
              <p:cNvPr id="44" name="TextBox 43">
                <a:extLst>
                  <a:ext uri="{FF2B5EF4-FFF2-40B4-BE49-F238E27FC236}">
                    <a16:creationId xmlns:a16="http://schemas.microsoft.com/office/drawing/2014/main" id="{1D41EDC2-3D6C-684C-8EF3-F3C23BE217B8}"/>
                  </a:ext>
                </a:extLst>
              </p:cNvPr>
              <p:cNvSpPr txBox="1">
                <a:spLocks noRot="1" noChangeAspect="1" noMove="1" noResize="1" noEditPoints="1" noAdjustHandles="1" noChangeArrowheads="1" noChangeShapeType="1" noTextEdit="1"/>
              </p:cNvSpPr>
              <p:nvPr/>
            </p:nvSpPr>
            <p:spPr>
              <a:xfrm>
                <a:off x="9390622" y="2719874"/>
                <a:ext cx="1072959" cy="307457"/>
              </a:xfrm>
              <a:prstGeom prst="rect">
                <a:avLst/>
              </a:prstGeom>
              <a:blipFill>
                <a:blip r:embed="rId11"/>
                <a:stretch>
                  <a:fillRect/>
                </a:stretch>
              </a:blipFill>
            </p:spPr>
            <p:txBody>
              <a:bodyPr/>
              <a:lstStyle/>
              <a:p>
                <a:r>
                  <a:rPr lang="en-GB">
                    <a:noFill/>
                  </a:rPr>
                  <a:t> </a:t>
                </a:r>
              </a:p>
            </p:txBody>
          </p:sp>
        </mc:Fallback>
      </mc:AlternateContent>
      <p:sp>
        <p:nvSpPr>
          <p:cNvPr id="45" name="Rectangle 44">
            <a:extLst>
              <a:ext uri="{FF2B5EF4-FFF2-40B4-BE49-F238E27FC236}">
                <a16:creationId xmlns:a16="http://schemas.microsoft.com/office/drawing/2014/main" id="{5A45B2A3-004D-3B44-A133-74BDABAAB003}"/>
              </a:ext>
            </a:extLst>
          </p:cNvPr>
          <p:cNvSpPr/>
          <p:nvPr/>
        </p:nvSpPr>
        <p:spPr>
          <a:xfrm>
            <a:off x="10648638" y="3183763"/>
            <a:ext cx="1394733"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46" name="Rectangle 45">
            <a:extLst>
              <a:ext uri="{FF2B5EF4-FFF2-40B4-BE49-F238E27FC236}">
                <a16:creationId xmlns:a16="http://schemas.microsoft.com/office/drawing/2014/main" id="{5A6D19AE-EC93-E846-B828-9FA03EC7965E}"/>
              </a:ext>
            </a:extLst>
          </p:cNvPr>
          <p:cNvSpPr/>
          <p:nvPr/>
        </p:nvSpPr>
        <p:spPr>
          <a:xfrm>
            <a:off x="7812078" y="3183763"/>
            <a:ext cx="1388827"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47" name="Rectangle 46">
            <a:extLst>
              <a:ext uri="{FF2B5EF4-FFF2-40B4-BE49-F238E27FC236}">
                <a16:creationId xmlns:a16="http://schemas.microsoft.com/office/drawing/2014/main" id="{9FF75D87-280F-B848-A9A2-8AC7A4001C8E}"/>
              </a:ext>
            </a:extLst>
          </p:cNvPr>
          <p:cNvSpPr/>
          <p:nvPr/>
        </p:nvSpPr>
        <p:spPr>
          <a:xfrm>
            <a:off x="8800895" y="5595354"/>
            <a:ext cx="2252413" cy="307983"/>
          </a:xfrm>
          <a:prstGeom prst="rect">
            <a:avLst/>
          </a:prstGeom>
          <a:gradFill flip="none" rotWithShape="1">
            <a:gsLst>
              <a:gs pos="0">
                <a:srgbClr val="FFC000">
                  <a:alpha val="20000"/>
                </a:srgbClr>
              </a:gs>
              <a:gs pos="100000">
                <a:schemeClr val="accent6">
                  <a:alpha val="20000"/>
                </a:schemeClr>
              </a:gs>
            </a:gsLst>
            <a:lin ang="2700000" scaled="1"/>
            <a:tileRect/>
          </a:gradFill>
          <a:ln w="28575">
            <a:gradFill>
              <a:gsLst>
                <a:gs pos="0">
                  <a:srgbClr val="FFC000"/>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249668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en-GB" dirty="0"/>
              <a:t>Contents</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625" y="1666901"/>
            <a:ext cx="11472051" cy="4352377"/>
          </a:xfrm>
        </p:spPr>
        <p:txBody>
          <a:bodyPr numCol="2">
            <a:normAutofit fontScale="92500" lnSpcReduction="10000"/>
          </a:bodyPr>
          <a:lstStyle/>
          <a:p>
            <a:pPr marL="456743" indent="-456743">
              <a:buFont typeface="+mj-lt"/>
              <a:buAutoNum type="arabicPeriod"/>
            </a:pPr>
            <a:r>
              <a:rPr lang="en-GB" b="1" dirty="0"/>
              <a:t>Introduction</a:t>
            </a:r>
          </a:p>
          <a:p>
            <a:pPr lvl="1"/>
            <a:r>
              <a:rPr lang="en-GB" dirty="0"/>
              <a:t>Artificial intelligence</a:t>
            </a:r>
          </a:p>
          <a:p>
            <a:pPr lvl="1"/>
            <a:r>
              <a:rPr lang="en-GB" dirty="0"/>
              <a:t>Agent framework</a:t>
            </a:r>
          </a:p>
          <a:p>
            <a:pPr lvl="1"/>
            <a:r>
              <a:rPr lang="en-GB" dirty="0"/>
              <a:t>StaRAI: context, motivation</a:t>
            </a:r>
          </a:p>
          <a:p>
            <a:pPr marL="456743" indent="-456743">
              <a:buFont typeface="+mj-lt"/>
              <a:buAutoNum type="arabicPeriod"/>
            </a:pPr>
            <a:r>
              <a:rPr lang="en-GB" b="1" dirty="0"/>
              <a:t>Foundations</a:t>
            </a:r>
            <a:endParaRPr lang="en-GB" dirty="0"/>
          </a:p>
          <a:p>
            <a:pPr lvl="1"/>
            <a:r>
              <a:rPr lang="en-GB" dirty="0"/>
              <a:t>Logic</a:t>
            </a:r>
          </a:p>
          <a:p>
            <a:pPr lvl="1"/>
            <a:r>
              <a:rPr lang="en-GB" dirty="0"/>
              <a:t>Probability theory</a:t>
            </a:r>
          </a:p>
          <a:p>
            <a:pPr lvl="1"/>
            <a:r>
              <a:rPr lang="en-GB" dirty="0"/>
              <a:t>Probabilistic graphical models (PGMs)</a:t>
            </a:r>
          </a:p>
          <a:p>
            <a:pPr marL="456743" indent="-456743">
              <a:buFont typeface="+mj-lt"/>
              <a:buAutoNum type="arabicPeriod"/>
            </a:pPr>
            <a:r>
              <a:rPr lang="en-GB" b="1" dirty="0"/>
              <a:t>Probabilistic Relational Models (PRMs)</a:t>
            </a:r>
          </a:p>
          <a:p>
            <a:pPr lvl="1"/>
            <a:r>
              <a:rPr lang="en-GB" dirty="0"/>
              <a:t>Parfactor models, Markov logic networks</a:t>
            </a:r>
          </a:p>
          <a:p>
            <a:pPr lvl="1"/>
            <a:r>
              <a:rPr lang="en-GB" dirty="0"/>
              <a:t>Semantics, inference tasks</a:t>
            </a:r>
          </a:p>
          <a:p>
            <a:pPr marL="456743" indent="-456743">
              <a:buFont typeface="+mj-lt"/>
              <a:buAutoNum type="arabicPeriod"/>
            </a:pPr>
            <a:r>
              <a:rPr lang="en-GB" b="1" dirty="0">
                <a:solidFill>
                  <a:schemeClr val="accent1"/>
                </a:solidFill>
              </a:rPr>
              <a:t>Lifted Inference</a:t>
            </a:r>
          </a:p>
          <a:p>
            <a:pPr lvl="1"/>
            <a:r>
              <a:rPr lang="en-GB" dirty="0">
                <a:solidFill>
                  <a:schemeClr val="accent1"/>
                </a:solidFill>
              </a:rPr>
              <a:t>Exact inference</a:t>
            </a:r>
          </a:p>
          <a:p>
            <a:pPr lvl="1"/>
            <a:r>
              <a:rPr lang="en-GB" dirty="0">
                <a:solidFill>
                  <a:schemeClr val="accent1"/>
                </a:solidFill>
              </a:rPr>
              <a:t>Approximate inference, specifically sampling</a:t>
            </a:r>
          </a:p>
          <a:p>
            <a:pPr marL="456743" indent="-456743">
              <a:buFont typeface="+mj-lt"/>
              <a:buAutoNum type="arabicPeriod"/>
            </a:pPr>
            <a:r>
              <a:rPr lang="en-GB" b="1" dirty="0"/>
              <a:t>Lifted Learning</a:t>
            </a:r>
          </a:p>
          <a:p>
            <a:pPr lvl="1"/>
            <a:r>
              <a:rPr lang="en-GB" dirty="0"/>
              <a:t>Parameter learning</a:t>
            </a:r>
          </a:p>
          <a:p>
            <a:pPr lvl="1"/>
            <a:r>
              <a:rPr lang="en-GB" dirty="0"/>
              <a:t>Relation learning</a:t>
            </a:r>
          </a:p>
          <a:p>
            <a:pPr lvl="1"/>
            <a:r>
              <a:rPr lang="en-GB" dirty="0"/>
              <a:t>Approximating symmetries</a:t>
            </a:r>
          </a:p>
          <a:p>
            <a:pPr marL="456743" indent="-456743">
              <a:buFont typeface="+mj-lt"/>
              <a:buAutoNum type="arabicPeriod"/>
            </a:pPr>
            <a:r>
              <a:rPr lang="en-GB" b="1" dirty="0"/>
              <a:t>Lifted Sequential Models and Inference</a:t>
            </a:r>
          </a:p>
          <a:p>
            <a:pPr lvl="1"/>
            <a:r>
              <a:rPr lang="en-GB" dirty="0"/>
              <a:t>Parameterised models</a:t>
            </a:r>
          </a:p>
          <a:p>
            <a:pPr lvl="1"/>
            <a:r>
              <a:rPr lang="en-GB" dirty="0"/>
              <a:t>Semantics, inference tasks, algorithm</a:t>
            </a:r>
          </a:p>
          <a:p>
            <a:pPr marL="456743" indent="-456743">
              <a:buFont typeface="+mj-lt"/>
              <a:buAutoNum type="arabicPeriod"/>
            </a:pPr>
            <a:r>
              <a:rPr lang="en-GB" b="1" dirty="0"/>
              <a:t>Lifted Decision Making</a:t>
            </a:r>
          </a:p>
          <a:p>
            <a:pPr lvl="1"/>
            <a:r>
              <a:rPr lang="en-GB" dirty="0"/>
              <a:t>Preferences, utility</a:t>
            </a:r>
          </a:p>
          <a:p>
            <a:pPr lvl="1"/>
            <a:r>
              <a:rPr lang="en-GB" dirty="0"/>
              <a:t>Decision-theoretic models, tasks, algorithm</a:t>
            </a:r>
          </a:p>
          <a:p>
            <a:pPr marL="456743" indent="-456743">
              <a:buFont typeface="+mj-lt"/>
              <a:buAutoNum type="arabicPeriod"/>
            </a:pPr>
            <a:r>
              <a:rPr lang="en-GB" b="1" dirty="0"/>
              <a:t>Continuous Space and Lifting</a:t>
            </a:r>
          </a:p>
          <a:p>
            <a:pPr lvl="1"/>
            <a:r>
              <a:rPr lang="en-GB" dirty="0"/>
              <a:t>Lifted Gaussian Bayesian networks (BNs)</a:t>
            </a:r>
          </a:p>
          <a:p>
            <a:pPr lvl="1"/>
            <a:r>
              <a:rPr lang="en-GB" dirty="0"/>
              <a:t>Probabilistic soft logic (PSL)</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99" b="1" i="0" u="none" strike="noStrike" kern="1200" cap="none" spc="0" normalizeH="0" baseline="0" noProof="0">
                <a:ln>
                  <a:noFill/>
                </a:ln>
                <a:solidFill>
                  <a:srgbClr val="00568A"/>
                </a:solidFill>
                <a:effectLst/>
                <a:uLnTx/>
                <a:uFillTx/>
                <a:latin typeface="Calibri" panose="020F0502020204030204" pitchFamily="34" charset="0"/>
                <a:ea typeface="+mn-ea"/>
                <a:cs typeface="Calibri" panose="020F0502020204030204" pitchFamily="34" charset="0"/>
              </a:rPr>
              <a:t>Approximate Inference</a:t>
            </a:r>
          </a:p>
        </p:txBody>
      </p:sp>
      <p:sp>
        <p:nvSpPr>
          <p:cNvPr id="6" name="Footer Placeholder 5">
            <a:extLst>
              <a:ext uri="{FF2B5EF4-FFF2-40B4-BE49-F238E27FC236}">
                <a16:creationId xmlns:a16="http://schemas.microsoft.com/office/drawing/2014/main" id="{283BA801-DFF4-BA4A-AD4D-D0181FCDA2C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99" b="0" i="0" u="none" strike="noStrike" kern="1200" cap="none" spc="0" normalizeH="0" baseline="0" noProof="0">
                <a:ln>
                  <a:noFill/>
                </a:ln>
                <a:solidFill>
                  <a:srgbClr val="58585A"/>
                </a:solidFill>
                <a:effectLst/>
                <a:uLnTx/>
                <a:uFillTx/>
                <a:latin typeface="Calibri" panose="020F0502020204030204" pitchFamily="34" charset="0"/>
                <a:ea typeface="+mn-ea"/>
                <a:cs typeface="Calibri" panose="020F0502020204030204" pitchFamily="34" charset="0"/>
              </a:rPr>
              <a:t>T. Braun - StaRAI</a:t>
            </a:r>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6C8FC03C-C266-4645-ABC5-645062898383}" type="slidenum">
              <a:rPr kumimoji="0" lang="en-GB" sz="1598" b="1" i="0" u="none" strike="noStrike" kern="1200" cap="none" spc="0" normalizeH="0" baseline="0" noProof="0">
                <a:ln>
                  <a:noFill/>
                </a:ln>
                <a:solidFill>
                  <a:srgbClr val="00568A"/>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a:t>
            </a:fld>
            <a:r>
              <a:rPr kumimoji="0" lang="en-GB" sz="1466" b="1" i="0" u="none" strike="noStrike" kern="1200" cap="none" spc="0" normalizeH="0" baseline="0" noProof="0">
                <a:ln>
                  <a:noFill/>
                </a:ln>
                <a:solidFill>
                  <a:srgbClr val="00568A"/>
                </a:solidFill>
                <a:effectLst/>
                <a:uLnTx/>
                <a:uFillTx/>
                <a:latin typeface="Meta Offc Pro"/>
                <a:ea typeface="+mn-ea"/>
                <a:cs typeface="+mn-cs"/>
              </a:rPr>
              <a:t> </a:t>
            </a:r>
            <a:endParaRPr kumimoji="0" lang="en-GB" sz="1399" b="1" i="0" u="none" strike="noStrike" kern="1200" cap="none" spc="0" normalizeH="0" baseline="0" noProof="0">
              <a:ln>
                <a:noFill/>
              </a:ln>
              <a:solidFill>
                <a:srgbClr val="00568A"/>
              </a:solidFill>
              <a:effectLst/>
              <a:uLnTx/>
              <a:uFillTx/>
              <a:latin typeface="Meta Offc Pro"/>
              <a:ea typeface="+mn-ea"/>
              <a:cs typeface="+mn-cs"/>
            </a:endParaRPr>
          </a:p>
        </p:txBody>
      </p:sp>
    </p:spTree>
    <p:extLst>
      <p:ext uri="{BB962C8B-B14F-4D97-AF65-F5344CB8AC3E}">
        <p14:creationId xmlns:p14="http://schemas.microsoft.com/office/powerpoint/2010/main" val="1094008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D22C-BF82-7F41-9FF1-77897CC03218}"/>
              </a:ext>
            </a:extLst>
          </p:cNvPr>
          <p:cNvSpPr>
            <a:spLocks noGrp="1"/>
          </p:cNvSpPr>
          <p:nvPr>
            <p:ph type="title"/>
          </p:nvPr>
        </p:nvSpPr>
        <p:spPr/>
        <p:txBody>
          <a:bodyPr/>
          <a:lstStyle/>
          <a:p>
            <a:r>
              <a:rPr lang="en-GB" dirty="0"/>
              <a:t>Rejection Sampling</a:t>
            </a:r>
          </a:p>
        </p:txBody>
      </p:sp>
      <p:sp>
        <p:nvSpPr>
          <p:cNvPr id="4" name="Date Placeholder 3">
            <a:extLst>
              <a:ext uri="{FF2B5EF4-FFF2-40B4-BE49-F238E27FC236}">
                <a16:creationId xmlns:a16="http://schemas.microsoft.com/office/drawing/2014/main" id="{FD2A8E97-10AB-194C-BDA7-9CF81275C6DE}"/>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FAB9C3DA-9FC8-E940-9CB1-92D62753F6C4}"/>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2358F7AC-850D-0D46-9F00-1F5D38E068F8}"/>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20</a:t>
            </a:fld>
            <a:r>
              <a:rPr lang="en-GB"/>
              <a:t> </a:t>
            </a:r>
            <a:endParaRPr lang="en-GB" sz="1399"/>
          </a:p>
        </p:txBody>
      </p:sp>
      <p:sp>
        <p:nvSpPr>
          <p:cNvPr id="14" name="Rectangle 13">
            <a:extLst>
              <a:ext uri="{FF2B5EF4-FFF2-40B4-BE49-F238E27FC236}">
                <a16:creationId xmlns:a16="http://schemas.microsoft.com/office/drawing/2014/main" id="{D129C582-808A-F544-948B-985BCCBD11F8}"/>
              </a:ext>
            </a:extLst>
          </p:cNvPr>
          <p:cNvSpPr/>
          <p:nvPr/>
        </p:nvSpPr>
        <p:spPr>
          <a:xfrm>
            <a:off x="359625" y="1585377"/>
            <a:ext cx="11442931" cy="4317959"/>
          </a:xfrm>
          <a:prstGeom prst="rect">
            <a:avLst/>
          </a:prstGeom>
          <a:solidFill>
            <a:schemeClr val="accent1">
              <a:alpha val="2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4182E7-81F1-2546-8DB6-D57FFDA2233A}"/>
                  </a:ext>
                </a:extLst>
              </p:cNvPr>
              <p:cNvSpPr>
                <a:spLocks noGrp="1"/>
              </p:cNvSpPr>
              <p:nvPr>
                <p:ph idx="1"/>
              </p:nvPr>
            </p:nvSpPr>
            <p:spPr>
              <a:xfrm>
                <a:off x="359625" y="1666902"/>
                <a:ext cx="11472051" cy="4341613"/>
              </a:xfrm>
            </p:spPr>
            <p:txBody>
              <a:bodyPr>
                <a:normAutofit fontScale="92500" lnSpcReduction="10000"/>
              </a:bodyPr>
              <a:lstStyle/>
              <a:p>
                <a:pPr marL="9515" indent="0">
                  <a:buNone/>
                  <a:tabLst>
                    <a:tab pos="434540" algn="l"/>
                    <a:tab pos="880182" algn="l"/>
                    <a:tab pos="1330581" algn="l"/>
                    <a:tab pos="1776222" algn="l"/>
                    <a:tab pos="2210762" algn="l"/>
                    <a:tab pos="11405883" algn="r"/>
                  </a:tabLst>
                </a:pPr>
                <a14:m>
                  <m:oMath xmlns:m="http://schemas.openxmlformats.org/officeDocument/2006/math">
                    <m:r>
                      <m:rPr>
                        <m:nor/>
                      </m:rPr>
                      <a:rPr lang="en-GB" b="1" i="0" smtClean="0">
                        <a:latin typeface="Cambria Math" panose="02040503050406030204" pitchFamily="18" charset="0"/>
                      </a:rPr>
                      <m:t>RejectionSampling</m:t>
                    </m:r>
                    <m:d>
                      <m:dPr>
                        <m:ctrlPr>
                          <a:rPr lang="en-GB" i="1" smtClean="0">
                            <a:latin typeface="Cambria Math" panose="02040503050406030204" pitchFamily="18" charset="0"/>
                          </a:rPr>
                        </m:ctrlPr>
                      </m:dPr>
                      <m:e>
                        <m:sSup>
                          <m:sSupPr>
                            <m:ctrlPr>
                              <a:rPr lang="de-DE" b="0" i="1" smtClean="0">
                                <a:latin typeface="Cambria Math" panose="02040503050406030204" pitchFamily="18" charset="0"/>
                              </a:rPr>
                            </m:ctrlPr>
                          </m:sSupPr>
                          <m:e>
                            <m:r>
                              <a:rPr lang="en-GB" b="1" i="1" smtClean="0">
                                <a:latin typeface="Cambria Math" panose="02040503050406030204" pitchFamily="18" charset="0"/>
                              </a:rPr>
                              <m:t>𝑹</m:t>
                            </m:r>
                          </m:e>
                          <m:sup>
                            <m:r>
                              <a:rPr lang="de-DE" b="0" i="1" smtClean="0">
                                <a:latin typeface="Cambria Math" panose="02040503050406030204" pitchFamily="18" charset="0"/>
                              </a:rPr>
                              <m:t>′</m:t>
                            </m:r>
                          </m:sup>
                        </m:sSup>
                        <m:r>
                          <a:rPr lang="en-GB" b="0" i="1" smtClean="0">
                            <a:latin typeface="Cambria Math" panose="02040503050406030204" pitchFamily="18" charset="0"/>
                          </a:rPr>
                          <m:t>, </m:t>
                        </m:r>
                        <m:r>
                          <a:rPr lang="en-GB" b="1" i="1" smtClean="0">
                            <a:latin typeface="Cambria Math" panose="02040503050406030204" pitchFamily="18" charset="0"/>
                          </a:rPr>
                          <m:t>𝒆</m:t>
                        </m:r>
                        <m:r>
                          <a:rPr lang="en-GB" i="1" smtClean="0">
                            <a:latin typeface="Cambria Math" panose="02040503050406030204" pitchFamily="18" charset="0"/>
                          </a:rPr>
                          <m:t>,</m:t>
                        </m:r>
                        <m:r>
                          <a:rPr lang="en-GB" i="1" smtClean="0">
                            <a:latin typeface="Cambria Math" panose="02040503050406030204" pitchFamily="18" charset="0"/>
                          </a:rPr>
                          <m:t>𝐵</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𝑁</m:t>
                        </m:r>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𝒰</m:t>
                        </m:r>
                      </m:e>
                    </m:d>
                  </m:oMath>
                </a14:m>
                <a:r>
                  <a:rPr lang="en-GB" dirty="0"/>
                  <a:t>	▹Forward sampling if </a:t>
                </a:r>
                <a14:m>
                  <m:oMath xmlns:m="http://schemas.openxmlformats.org/officeDocument/2006/math">
                    <m:r>
                      <a:rPr lang="en-GB" b="1" i="1" smtClean="0">
                        <a:latin typeface="Cambria Math" panose="02040503050406030204" pitchFamily="18" charset="0"/>
                      </a:rPr>
                      <m:t>𝒆</m:t>
                    </m:r>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m:t>
                    </m:r>
                  </m:oMath>
                </a14:m>
                <a:endParaRPr lang="en-GB" dirty="0"/>
              </a:p>
              <a:p>
                <a:pPr marL="9515" lvl="1" indent="0">
                  <a:buNone/>
                  <a:tabLst>
                    <a:tab pos="435164" algn="l"/>
                    <a:tab pos="881118" algn="l"/>
                    <a:tab pos="1330668" algn="l"/>
                    <a:tab pos="1776622" algn="l"/>
                    <a:tab pos="2211786" algn="l"/>
                    <a:tab pos="11407781" algn="r"/>
                  </a:tabLst>
                </a:pPr>
                <a:r>
                  <a:rPr lang="en-GB" sz="2398" dirty="0"/>
                  <a:t>	Vector </a:t>
                </a:r>
                <a14:m>
                  <m:oMath xmlns:m="http://schemas.openxmlformats.org/officeDocument/2006/math">
                    <m:r>
                      <m:rPr>
                        <m:sty m:val="p"/>
                      </m:rPr>
                      <a:rPr lang="en-GB" sz="2398" i="1" smtClean="0">
                        <a:latin typeface="Cambria Math" panose="02040503050406030204" pitchFamily="18" charset="0"/>
                        <a:ea typeface="Cambria Math" panose="02040503050406030204" pitchFamily="18" charset="0"/>
                      </a:rPr>
                      <m:t>Ν</m:t>
                    </m:r>
                  </m:oMath>
                </a14:m>
                <a:r>
                  <a:rPr lang="en-GB" sz="2398" dirty="0"/>
                  <a:t> of length </a:t>
                </a:r>
                <a14:m>
                  <m:oMath xmlns:m="http://schemas.openxmlformats.org/officeDocument/2006/math">
                    <m:d>
                      <m:dPr>
                        <m:begChr m:val="|"/>
                        <m:endChr m:val="|"/>
                        <m:ctrlPr>
                          <a:rPr lang="en-GB" sz="2398" i="1" smtClean="0">
                            <a:latin typeface="Cambria Math" panose="02040503050406030204" pitchFamily="18" charset="0"/>
                          </a:rPr>
                        </m:ctrlPr>
                      </m:dPr>
                      <m:e>
                        <m:r>
                          <m:rPr>
                            <m:sty m:val="p"/>
                          </m:rPr>
                          <a:rPr lang="de-DE" sz="2398" b="0" i="0" smtClean="0">
                            <a:latin typeface="Cambria Math" panose="02040503050406030204" pitchFamily="18" charset="0"/>
                          </a:rPr>
                          <m:t>ran</m:t>
                        </m:r>
                        <m:d>
                          <m:dPr>
                            <m:ctrlPr>
                              <a:rPr lang="en-GB" sz="2398" i="1" smtClean="0">
                                <a:latin typeface="Cambria Math" panose="02040503050406030204" pitchFamily="18" charset="0"/>
                              </a:rPr>
                            </m:ctrlPr>
                          </m:dPr>
                          <m:e>
                            <m:r>
                              <a:rPr lang="en-GB" sz="2398" i="1" smtClean="0">
                                <a:latin typeface="Cambria Math" panose="02040503050406030204" pitchFamily="18" charset="0"/>
                              </a:rPr>
                              <m:t>𝑅</m:t>
                            </m:r>
                          </m:e>
                        </m:d>
                      </m:e>
                    </m:d>
                  </m:oMath>
                </a14:m>
                <a:r>
                  <a:rPr lang="en-GB" sz="2398" dirty="0"/>
                  <a:t>, initially </a:t>
                </a:r>
                <a14:m>
                  <m:oMath xmlns:m="http://schemas.openxmlformats.org/officeDocument/2006/math">
                    <m:r>
                      <a:rPr lang="en-GB" sz="2398" i="1" smtClean="0">
                        <a:latin typeface="Cambria Math" panose="02040503050406030204" pitchFamily="18" charset="0"/>
                      </a:rPr>
                      <m:t>0</m:t>
                    </m:r>
                  </m:oMath>
                </a14:m>
                <a:r>
                  <a:rPr lang="en-GB" sz="2398" dirty="0"/>
                  <a:t>	▹Stores counters for each </a:t>
                </a:r>
                <a14:m>
                  <m:oMath xmlns:m="http://schemas.openxmlformats.org/officeDocument/2006/math">
                    <m:sSup>
                      <m:sSupPr>
                        <m:ctrlPr>
                          <a:rPr lang="de-DE" sz="2398" b="0" i="1" smtClean="0">
                            <a:latin typeface="Cambria Math" panose="02040503050406030204" pitchFamily="18" charset="0"/>
                            <a:ea typeface="Cambria Math" panose="02040503050406030204" pitchFamily="18" charset="0"/>
                          </a:rPr>
                        </m:ctrlPr>
                      </m:sSupPr>
                      <m:e>
                        <m:r>
                          <a:rPr lang="en-GB" sz="2398" b="1" i="1" smtClean="0">
                            <a:latin typeface="Cambria Math" panose="02040503050406030204" pitchFamily="18" charset="0"/>
                            <a:ea typeface="Cambria Math" panose="02040503050406030204" pitchFamily="18" charset="0"/>
                          </a:rPr>
                          <m:t>𝒓</m:t>
                        </m:r>
                      </m:e>
                      <m:sup>
                        <m:r>
                          <a:rPr lang="de-DE" sz="2398" b="0" i="1" smtClean="0">
                            <a:latin typeface="Cambria Math" panose="02040503050406030204" pitchFamily="18" charset="0"/>
                            <a:ea typeface="Cambria Math" panose="02040503050406030204" pitchFamily="18" charset="0"/>
                          </a:rPr>
                          <m:t>′</m:t>
                        </m:r>
                      </m:sup>
                    </m:sSup>
                    <m:r>
                      <a:rPr lang="en-GB" sz="2398" i="1" smtClean="0">
                        <a:latin typeface="Cambria Math" panose="02040503050406030204" pitchFamily="18" charset="0"/>
                        <a:ea typeface="Cambria Math" panose="02040503050406030204" pitchFamily="18" charset="0"/>
                      </a:rPr>
                      <m:t>∈</m:t>
                    </m:r>
                    <m:r>
                      <m:rPr>
                        <m:sty m:val="p"/>
                      </m:rPr>
                      <a:rPr lang="de-DE" sz="2398" b="0" i="0" smtClean="0">
                        <a:latin typeface="Cambria Math" panose="02040503050406030204" pitchFamily="18" charset="0"/>
                      </a:rPr>
                      <m:t>ran</m:t>
                    </m:r>
                    <m:d>
                      <m:dPr>
                        <m:ctrlPr>
                          <a:rPr lang="en-GB" sz="2398" i="1" smtClean="0">
                            <a:latin typeface="Cambria Math" panose="02040503050406030204" pitchFamily="18" charset="0"/>
                          </a:rPr>
                        </m:ctrlPr>
                      </m:dPr>
                      <m:e>
                        <m:sSup>
                          <m:sSupPr>
                            <m:ctrlPr>
                              <a:rPr lang="de-DE" sz="2398" b="0" i="1" smtClean="0">
                                <a:latin typeface="Cambria Math" panose="02040503050406030204" pitchFamily="18" charset="0"/>
                              </a:rPr>
                            </m:ctrlPr>
                          </m:sSupPr>
                          <m:e>
                            <m:r>
                              <a:rPr lang="en-GB" sz="2398" b="1" i="1" smtClean="0">
                                <a:latin typeface="Cambria Math" panose="02040503050406030204" pitchFamily="18" charset="0"/>
                              </a:rPr>
                              <m:t>𝑹</m:t>
                            </m:r>
                          </m:e>
                          <m:sup>
                            <m:r>
                              <a:rPr lang="de-DE" sz="2398" b="0" i="1" smtClean="0">
                                <a:latin typeface="Cambria Math" panose="02040503050406030204" pitchFamily="18" charset="0"/>
                              </a:rPr>
                              <m:t>′</m:t>
                            </m:r>
                          </m:sup>
                        </m:sSup>
                      </m:e>
                    </m:d>
                  </m:oMath>
                </a14:m>
                <a:endParaRPr lang="en-GB" sz="2398" dirty="0"/>
              </a:p>
              <a:p>
                <a:pPr marL="9515" lvl="1" indent="0">
                  <a:buNone/>
                  <a:tabLst>
                    <a:tab pos="435164" algn="l"/>
                    <a:tab pos="881118" algn="l"/>
                    <a:tab pos="1330668" algn="l"/>
                    <a:tab pos="1776622" algn="l"/>
                    <a:tab pos="2211786" algn="l"/>
                    <a:tab pos="11407781" algn="r"/>
                  </a:tabLst>
                </a:pPr>
                <a:r>
                  <a:rPr lang="en-GB" sz="2398" dirty="0"/>
                  <a:t>	</a:t>
                </a:r>
                <a:r>
                  <a:rPr lang="en-GB" sz="2398" b="1" dirty="0"/>
                  <a:t>for</a:t>
                </a:r>
                <a:r>
                  <a:rPr lang="en-GB" sz="2398" dirty="0"/>
                  <a:t> </a:t>
                </a:r>
                <a14:m>
                  <m:oMath xmlns:m="http://schemas.openxmlformats.org/officeDocument/2006/math">
                    <m:r>
                      <a:rPr lang="en-GB" sz="2398" i="1" smtClean="0">
                        <a:latin typeface="Cambria Math" panose="02040503050406030204" pitchFamily="18" charset="0"/>
                      </a:rPr>
                      <m:t>𝑡</m:t>
                    </m:r>
                    <m:r>
                      <a:rPr lang="en-GB" sz="2398" i="1" smtClean="0">
                        <a:latin typeface="Cambria Math" panose="02040503050406030204" pitchFamily="18" charset="0"/>
                      </a:rPr>
                      <m:t>=1,…,</m:t>
                    </m:r>
                    <m:r>
                      <a:rPr lang="en-GB" sz="2398" i="1" smtClean="0">
                        <a:latin typeface="Cambria Math" panose="02040503050406030204" pitchFamily="18" charset="0"/>
                      </a:rPr>
                      <m:t>𝑁</m:t>
                    </m:r>
                  </m:oMath>
                </a14:m>
                <a:r>
                  <a:rPr lang="en-GB" sz="2398" dirty="0"/>
                  <a:t> </a:t>
                </a:r>
                <a:r>
                  <a:rPr lang="en-GB" sz="2398" b="1" dirty="0"/>
                  <a:t>do</a:t>
                </a:r>
              </a:p>
              <a:p>
                <a:pPr marL="9515" lvl="1" indent="0">
                  <a:buNone/>
                  <a:tabLst>
                    <a:tab pos="435164" algn="l"/>
                    <a:tab pos="881118" algn="l"/>
                    <a:tab pos="1330668" algn="l"/>
                    <a:tab pos="1776622" algn="l"/>
                    <a:tab pos="2211786" algn="l"/>
                    <a:tab pos="11407781" algn="r"/>
                  </a:tabLst>
                </a:pPr>
                <a:r>
                  <a:rPr lang="en-GB" sz="2398" dirty="0">
                    <a:latin typeface="+mn-lt"/>
                  </a:rPr>
                  <a:t>	</a:t>
                </a:r>
                <a:r>
                  <a:rPr lang="en-GB" sz="2398" dirty="0"/>
                  <a:t>	Sample </a:t>
                </a:r>
                <a14:m>
                  <m:oMath xmlns:m="http://schemas.openxmlformats.org/officeDocument/2006/math">
                    <m:r>
                      <a:rPr lang="de-DE" sz="2398" b="1" i="1" smtClean="0">
                        <a:latin typeface="Cambria Math" panose="02040503050406030204" pitchFamily="18" charset="0"/>
                      </a:rPr>
                      <m:t>𝒖</m:t>
                    </m:r>
                    <m:r>
                      <a:rPr lang="en-GB" sz="2398" i="1" smtClean="0">
                        <a:latin typeface="Cambria Math" panose="02040503050406030204" pitchFamily="18" charset="0"/>
                        <a:ea typeface="Cambria Math" panose="02040503050406030204" pitchFamily="18" charset="0"/>
                      </a:rPr>
                      <m:t>←</m:t>
                    </m:r>
                    <m:r>
                      <m:rPr>
                        <m:sty m:val="p"/>
                      </m:rPr>
                      <a:rPr lang="en-GB" sz="2398" smtClean="0">
                        <a:latin typeface="Cambria Math" panose="02040503050406030204" pitchFamily="18" charset="0"/>
                      </a:rPr>
                      <m:t>PriorSample</m:t>
                    </m:r>
                    <m:d>
                      <m:dPr>
                        <m:ctrlPr>
                          <a:rPr lang="en-GB" sz="2398" i="1" smtClean="0">
                            <a:latin typeface="Cambria Math" panose="02040503050406030204" pitchFamily="18" charset="0"/>
                          </a:rPr>
                        </m:ctrlPr>
                      </m:dPr>
                      <m:e>
                        <m:r>
                          <a:rPr lang="en-GB" sz="2398" i="1" smtClean="0">
                            <a:latin typeface="Cambria Math" panose="02040503050406030204" pitchFamily="18" charset="0"/>
                          </a:rPr>
                          <m:t>𝐵</m:t>
                        </m:r>
                        <m:r>
                          <a:rPr lang="en-GB" sz="2398" i="1" smtClean="0">
                            <a:latin typeface="Cambria Math" panose="02040503050406030204" pitchFamily="18" charset="0"/>
                            <a:ea typeface="Cambria Math" panose="02040503050406030204" pitchFamily="18" charset="0"/>
                          </a:rPr>
                          <m:t>,</m:t>
                        </m:r>
                        <m:r>
                          <a:rPr lang="en-GB" sz="2398" i="1" smtClean="0">
                            <a:latin typeface="Cambria Math" panose="02040503050406030204" pitchFamily="18" charset="0"/>
                            <a:ea typeface="Cambria Math" panose="02040503050406030204" pitchFamily="18" charset="0"/>
                          </a:rPr>
                          <m:t>𝒰</m:t>
                        </m:r>
                      </m:e>
                    </m:d>
                  </m:oMath>
                </a14:m>
                <a:endParaRPr lang="en-GB" sz="2398" dirty="0"/>
              </a:p>
              <a:p>
                <a:pPr marL="9515" lvl="1" indent="0">
                  <a:buNone/>
                  <a:tabLst>
                    <a:tab pos="435164" algn="l"/>
                    <a:tab pos="881118" algn="l"/>
                    <a:tab pos="1330668" algn="l"/>
                    <a:tab pos="1776622" algn="l"/>
                    <a:tab pos="2211786" algn="l"/>
                    <a:tab pos="11407781" algn="r"/>
                  </a:tabLst>
                </a:pPr>
                <a:r>
                  <a:rPr lang="en-GB" sz="2398" dirty="0"/>
                  <a:t>			</a:t>
                </a:r>
                <a:r>
                  <a:rPr lang="en-GB" sz="2398" b="1" dirty="0"/>
                  <a:t>if</a:t>
                </a:r>
                <a:r>
                  <a:rPr lang="en-GB" sz="2398" dirty="0"/>
                  <a:t> </a:t>
                </a:r>
                <a14:m>
                  <m:oMath xmlns:m="http://schemas.openxmlformats.org/officeDocument/2006/math">
                    <m:sSub>
                      <m:sSubPr>
                        <m:ctrlPr>
                          <a:rPr lang="en-GB" sz="2398" i="1" smtClean="0">
                            <a:latin typeface="Cambria Math" panose="02040503050406030204" pitchFamily="18" charset="0"/>
                            <a:ea typeface="Cambria Math" panose="02040503050406030204" pitchFamily="18" charset="0"/>
                          </a:rPr>
                        </m:ctrlPr>
                      </m:sSubPr>
                      <m:e>
                        <m:r>
                          <a:rPr lang="en-GB" sz="2398" i="1" smtClean="0">
                            <a:latin typeface="Cambria Math" panose="02040503050406030204" pitchFamily="18" charset="0"/>
                            <a:ea typeface="Cambria Math" panose="02040503050406030204" pitchFamily="18" charset="0"/>
                          </a:rPr>
                          <m:t>𝜋</m:t>
                        </m:r>
                      </m:e>
                      <m:sub>
                        <m:r>
                          <m:rPr>
                            <m:sty m:val="p"/>
                          </m:rPr>
                          <a:rPr lang="en-GB" sz="2398" smtClean="0">
                            <a:latin typeface="Cambria Math" panose="02040503050406030204" pitchFamily="18" charset="0"/>
                            <a:ea typeface="Cambria Math" panose="02040503050406030204" pitchFamily="18" charset="0"/>
                          </a:rPr>
                          <m:t>rv</m:t>
                        </m:r>
                        <m:d>
                          <m:dPr>
                            <m:ctrlPr>
                              <a:rPr lang="en-GB" sz="2398" i="1" smtClean="0">
                                <a:latin typeface="Cambria Math" panose="02040503050406030204" pitchFamily="18" charset="0"/>
                                <a:ea typeface="Cambria Math" panose="02040503050406030204" pitchFamily="18" charset="0"/>
                              </a:rPr>
                            </m:ctrlPr>
                          </m:dPr>
                          <m:e>
                            <m:r>
                              <a:rPr lang="en-GB" sz="2398" b="1" i="1" smtClean="0">
                                <a:latin typeface="Cambria Math" panose="02040503050406030204" pitchFamily="18" charset="0"/>
                                <a:ea typeface="Cambria Math" panose="02040503050406030204" pitchFamily="18" charset="0"/>
                              </a:rPr>
                              <m:t>𝒆</m:t>
                            </m:r>
                          </m:e>
                        </m:d>
                      </m:sub>
                    </m:sSub>
                    <m:d>
                      <m:dPr>
                        <m:ctrlPr>
                          <a:rPr lang="en-GB" sz="2398" i="1" smtClean="0">
                            <a:latin typeface="Cambria Math" panose="02040503050406030204" pitchFamily="18" charset="0"/>
                            <a:ea typeface="Cambria Math" panose="02040503050406030204" pitchFamily="18" charset="0"/>
                          </a:rPr>
                        </m:ctrlPr>
                      </m:dPr>
                      <m:e>
                        <m:r>
                          <a:rPr lang="de-DE" sz="2398" b="1" i="1" smtClean="0">
                            <a:latin typeface="Cambria Math" panose="02040503050406030204" pitchFamily="18" charset="0"/>
                            <a:ea typeface="Cambria Math" panose="02040503050406030204" pitchFamily="18" charset="0"/>
                          </a:rPr>
                          <m:t>𝒖</m:t>
                        </m:r>
                      </m:e>
                    </m:d>
                    <m:r>
                      <a:rPr lang="en-GB" sz="2398" b="1" i="1" smtClean="0">
                        <a:latin typeface="Cambria Math" panose="02040503050406030204" pitchFamily="18" charset="0"/>
                      </a:rPr>
                      <m:t>=</m:t>
                    </m:r>
                    <m:r>
                      <a:rPr lang="en-GB" sz="2398" b="1" i="1" smtClean="0">
                        <a:latin typeface="Cambria Math" panose="02040503050406030204" pitchFamily="18" charset="0"/>
                      </a:rPr>
                      <m:t>𝒆</m:t>
                    </m:r>
                  </m:oMath>
                </a14:m>
                <a:r>
                  <a:rPr lang="en-GB" sz="2398" dirty="0"/>
                  <a:t> </a:t>
                </a:r>
                <a:r>
                  <a:rPr lang="en-GB" sz="2398" b="1" dirty="0"/>
                  <a:t>then	</a:t>
                </a:r>
                <a:r>
                  <a:rPr lang="en-GB" sz="2398" dirty="0"/>
                  <a:t>▹Always true with </a:t>
                </a:r>
                <a14:m>
                  <m:oMath xmlns:m="http://schemas.openxmlformats.org/officeDocument/2006/math">
                    <m:r>
                      <a:rPr lang="en-GB" sz="2398" b="1" i="1" smtClean="0">
                        <a:latin typeface="Cambria Math" panose="02040503050406030204" pitchFamily="18" charset="0"/>
                      </a:rPr>
                      <m:t>𝒆</m:t>
                    </m:r>
                    <m:r>
                      <a:rPr lang="en-GB" sz="2398" b="1" i="1" smtClean="0">
                        <a:latin typeface="Cambria Math" panose="02040503050406030204" pitchFamily="18" charset="0"/>
                      </a:rPr>
                      <m:t>=∅</m:t>
                    </m:r>
                  </m:oMath>
                </a14:m>
                <a:endParaRPr lang="en-GB" sz="2398" dirty="0"/>
              </a:p>
              <a:p>
                <a:pPr marL="9515" lvl="1" indent="0">
                  <a:buNone/>
                  <a:tabLst>
                    <a:tab pos="435164" algn="l"/>
                    <a:tab pos="881118" algn="l"/>
                    <a:tab pos="1330668" algn="l"/>
                    <a:tab pos="1776622" algn="l"/>
                    <a:tab pos="2211786" algn="l"/>
                    <a:tab pos="11407781" algn="r"/>
                  </a:tabLst>
                </a:pPr>
                <a:r>
                  <a:rPr lang="en-GB" sz="2398" dirty="0"/>
                  <a:t>				</a:t>
                </a:r>
                <a14:m>
                  <m:oMath xmlns:m="http://schemas.openxmlformats.org/officeDocument/2006/math">
                    <m:r>
                      <m:rPr>
                        <m:sty m:val="p"/>
                      </m:rPr>
                      <a:rPr lang="en-GB" sz="2398" i="1" smtClean="0">
                        <a:latin typeface="Cambria Math" panose="02040503050406030204" pitchFamily="18" charset="0"/>
                        <a:ea typeface="Cambria Math" panose="02040503050406030204" pitchFamily="18" charset="0"/>
                      </a:rPr>
                      <m:t>Ν</m:t>
                    </m:r>
                    <m:d>
                      <m:dPr>
                        <m:begChr m:val="["/>
                        <m:endChr m:val="]"/>
                        <m:ctrlPr>
                          <a:rPr lang="en-GB" sz="2398" i="1" smtClean="0">
                            <a:latin typeface="Cambria Math" panose="02040503050406030204" pitchFamily="18" charset="0"/>
                            <a:ea typeface="Cambria Math" panose="02040503050406030204" pitchFamily="18" charset="0"/>
                          </a:rPr>
                        </m:ctrlPr>
                      </m:dPr>
                      <m:e>
                        <m:sSup>
                          <m:sSupPr>
                            <m:ctrlPr>
                              <a:rPr lang="de-DE" sz="2398" i="1">
                                <a:latin typeface="Cambria Math" panose="02040503050406030204" pitchFamily="18" charset="0"/>
                                <a:ea typeface="Cambria Math" panose="02040503050406030204" pitchFamily="18" charset="0"/>
                              </a:rPr>
                            </m:ctrlPr>
                          </m:sSupPr>
                          <m:e>
                            <m:r>
                              <a:rPr lang="en-GB" sz="2398" b="1" i="1">
                                <a:latin typeface="Cambria Math" panose="02040503050406030204" pitchFamily="18" charset="0"/>
                                <a:ea typeface="Cambria Math" panose="02040503050406030204" pitchFamily="18" charset="0"/>
                              </a:rPr>
                              <m:t>𝒓</m:t>
                            </m:r>
                          </m:e>
                          <m:sup>
                            <m:r>
                              <a:rPr lang="de-DE" sz="2398" i="1">
                                <a:latin typeface="Cambria Math" panose="02040503050406030204" pitchFamily="18" charset="0"/>
                                <a:ea typeface="Cambria Math" panose="02040503050406030204" pitchFamily="18" charset="0"/>
                              </a:rPr>
                              <m:t>′</m:t>
                            </m:r>
                          </m:sup>
                        </m:sSup>
                      </m:e>
                    </m:d>
                    <m:r>
                      <a:rPr lang="en-GB" sz="2398" i="1" smtClean="0">
                        <a:latin typeface="Cambria Math" panose="02040503050406030204" pitchFamily="18" charset="0"/>
                        <a:ea typeface="Cambria Math" panose="02040503050406030204" pitchFamily="18" charset="0"/>
                      </a:rPr>
                      <m:t>←</m:t>
                    </m:r>
                    <m:r>
                      <m:rPr>
                        <m:sty m:val="p"/>
                      </m:rPr>
                      <a:rPr lang="en-GB" sz="2398" i="1" smtClean="0">
                        <a:latin typeface="Cambria Math" panose="02040503050406030204" pitchFamily="18" charset="0"/>
                        <a:ea typeface="Cambria Math" panose="02040503050406030204" pitchFamily="18" charset="0"/>
                      </a:rPr>
                      <m:t>Ν</m:t>
                    </m:r>
                    <m:d>
                      <m:dPr>
                        <m:begChr m:val="["/>
                        <m:endChr m:val="]"/>
                        <m:ctrlPr>
                          <a:rPr lang="en-GB" sz="2398" i="1" smtClean="0">
                            <a:latin typeface="Cambria Math" panose="02040503050406030204" pitchFamily="18" charset="0"/>
                            <a:ea typeface="Cambria Math" panose="02040503050406030204" pitchFamily="18" charset="0"/>
                          </a:rPr>
                        </m:ctrlPr>
                      </m:dPr>
                      <m:e>
                        <m:sSup>
                          <m:sSupPr>
                            <m:ctrlPr>
                              <a:rPr lang="de-DE" sz="2398" i="1">
                                <a:latin typeface="Cambria Math" panose="02040503050406030204" pitchFamily="18" charset="0"/>
                                <a:ea typeface="Cambria Math" panose="02040503050406030204" pitchFamily="18" charset="0"/>
                              </a:rPr>
                            </m:ctrlPr>
                          </m:sSupPr>
                          <m:e>
                            <m:r>
                              <a:rPr lang="en-GB" sz="2398" b="1" i="1">
                                <a:latin typeface="Cambria Math" panose="02040503050406030204" pitchFamily="18" charset="0"/>
                                <a:ea typeface="Cambria Math" panose="02040503050406030204" pitchFamily="18" charset="0"/>
                              </a:rPr>
                              <m:t>𝒓</m:t>
                            </m:r>
                          </m:e>
                          <m:sup>
                            <m:r>
                              <a:rPr lang="de-DE" sz="2398" i="1">
                                <a:latin typeface="Cambria Math" panose="02040503050406030204" pitchFamily="18" charset="0"/>
                                <a:ea typeface="Cambria Math" panose="02040503050406030204" pitchFamily="18" charset="0"/>
                              </a:rPr>
                              <m:t>′</m:t>
                            </m:r>
                          </m:sup>
                        </m:sSup>
                      </m:e>
                    </m:d>
                    <m:r>
                      <a:rPr lang="en-GB" sz="2398" i="1" smtClean="0">
                        <a:latin typeface="Cambria Math" panose="02040503050406030204" pitchFamily="18" charset="0"/>
                        <a:ea typeface="Cambria Math" panose="02040503050406030204" pitchFamily="18" charset="0"/>
                      </a:rPr>
                      <m:t>+1</m:t>
                    </m:r>
                  </m:oMath>
                </a14:m>
                <a:r>
                  <a:rPr lang="en-GB" sz="2398" dirty="0">
                    <a:ea typeface="Cambria Math" panose="02040503050406030204" pitchFamily="18" charset="0"/>
                  </a:rPr>
                  <a:t> with </a:t>
                </a:r>
                <a14:m>
                  <m:oMath xmlns:m="http://schemas.openxmlformats.org/officeDocument/2006/math">
                    <m:sSup>
                      <m:sSupPr>
                        <m:ctrlPr>
                          <a:rPr lang="de-DE" sz="2398" i="1">
                            <a:latin typeface="Cambria Math" panose="02040503050406030204" pitchFamily="18" charset="0"/>
                            <a:ea typeface="Cambria Math" panose="02040503050406030204" pitchFamily="18" charset="0"/>
                          </a:rPr>
                        </m:ctrlPr>
                      </m:sSupPr>
                      <m:e>
                        <m:r>
                          <a:rPr lang="en-GB" sz="2398" b="1" i="1">
                            <a:latin typeface="Cambria Math" panose="02040503050406030204" pitchFamily="18" charset="0"/>
                            <a:ea typeface="Cambria Math" panose="02040503050406030204" pitchFamily="18" charset="0"/>
                          </a:rPr>
                          <m:t>𝒓</m:t>
                        </m:r>
                      </m:e>
                      <m:sup>
                        <m:r>
                          <a:rPr lang="de-DE" sz="2398" i="1">
                            <a:latin typeface="Cambria Math" panose="02040503050406030204" pitchFamily="18" charset="0"/>
                            <a:ea typeface="Cambria Math" panose="02040503050406030204" pitchFamily="18" charset="0"/>
                          </a:rPr>
                          <m:t>′</m:t>
                        </m:r>
                      </m:sup>
                    </m:sSup>
                    <m:r>
                      <a:rPr lang="en-GB" sz="2398" i="1" smtClean="0">
                        <a:latin typeface="Cambria Math" panose="02040503050406030204" pitchFamily="18" charset="0"/>
                        <a:ea typeface="Cambria Math" panose="02040503050406030204" pitchFamily="18" charset="0"/>
                      </a:rPr>
                      <m:t>=</m:t>
                    </m:r>
                    <m:sSub>
                      <m:sSubPr>
                        <m:ctrlPr>
                          <a:rPr lang="en-GB" sz="2398" i="1" smtClean="0">
                            <a:latin typeface="Cambria Math" panose="02040503050406030204" pitchFamily="18" charset="0"/>
                            <a:ea typeface="Cambria Math" panose="02040503050406030204" pitchFamily="18" charset="0"/>
                          </a:rPr>
                        </m:ctrlPr>
                      </m:sSubPr>
                      <m:e>
                        <m:r>
                          <a:rPr lang="en-GB" sz="2398" i="1" smtClean="0">
                            <a:latin typeface="Cambria Math" panose="02040503050406030204" pitchFamily="18" charset="0"/>
                            <a:ea typeface="Cambria Math" panose="02040503050406030204" pitchFamily="18" charset="0"/>
                          </a:rPr>
                          <m:t>𝜋</m:t>
                        </m:r>
                      </m:e>
                      <m:sub>
                        <m:sSup>
                          <m:sSupPr>
                            <m:ctrlPr>
                              <a:rPr lang="de-DE" sz="2398" i="1">
                                <a:latin typeface="Cambria Math" panose="02040503050406030204" pitchFamily="18" charset="0"/>
                                <a:ea typeface="Cambria Math" panose="02040503050406030204" pitchFamily="18" charset="0"/>
                              </a:rPr>
                            </m:ctrlPr>
                          </m:sSupPr>
                          <m:e>
                            <m:r>
                              <a:rPr lang="de-DE" sz="2398" b="1" i="1">
                                <a:latin typeface="Cambria Math" panose="02040503050406030204" pitchFamily="18" charset="0"/>
                                <a:ea typeface="Cambria Math" panose="02040503050406030204" pitchFamily="18" charset="0"/>
                              </a:rPr>
                              <m:t>𝑹</m:t>
                            </m:r>
                          </m:e>
                          <m:sup>
                            <m:r>
                              <a:rPr lang="de-DE" sz="2398" i="1">
                                <a:latin typeface="Cambria Math" panose="02040503050406030204" pitchFamily="18" charset="0"/>
                                <a:ea typeface="Cambria Math" panose="02040503050406030204" pitchFamily="18" charset="0"/>
                              </a:rPr>
                              <m:t>′</m:t>
                            </m:r>
                          </m:sup>
                        </m:sSup>
                      </m:sub>
                    </m:sSub>
                    <m:d>
                      <m:dPr>
                        <m:ctrlPr>
                          <a:rPr lang="en-GB" sz="2398" i="1" smtClean="0">
                            <a:latin typeface="Cambria Math" panose="02040503050406030204" pitchFamily="18" charset="0"/>
                            <a:ea typeface="Cambria Math" panose="02040503050406030204" pitchFamily="18" charset="0"/>
                          </a:rPr>
                        </m:ctrlPr>
                      </m:dPr>
                      <m:e>
                        <m:r>
                          <a:rPr lang="de-DE" sz="2398" b="1" i="1" smtClean="0">
                            <a:latin typeface="Cambria Math" panose="02040503050406030204" pitchFamily="18" charset="0"/>
                            <a:ea typeface="Cambria Math" panose="02040503050406030204" pitchFamily="18" charset="0"/>
                          </a:rPr>
                          <m:t>𝒖</m:t>
                        </m:r>
                      </m:e>
                    </m:d>
                  </m:oMath>
                </a14:m>
                <a:endParaRPr lang="en-GB" sz="2398" dirty="0">
                  <a:ea typeface="Cambria Math" panose="02040503050406030204" pitchFamily="18" charset="0"/>
                </a:endParaRPr>
              </a:p>
              <a:p>
                <a:pPr marL="9515" lvl="1" indent="0">
                  <a:buNone/>
                  <a:tabLst>
                    <a:tab pos="435164" algn="l"/>
                    <a:tab pos="881118" algn="l"/>
                    <a:tab pos="1330668" algn="l"/>
                    <a:tab pos="1776622" algn="l"/>
                    <a:tab pos="2211786" algn="l"/>
                    <a:tab pos="11407781" algn="r"/>
                  </a:tabLst>
                </a:pPr>
                <a:r>
                  <a:rPr lang="en-GB" sz="2398" dirty="0"/>
                  <a:t>	</a:t>
                </a:r>
                <a:r>
                  <a:rPr lang="en-GB" sz="2398" b="1" dirty="0"/>
                  <a:t>return </a:t>
                </a:r>
                <a14:m>
                  <m:oMath xmlns:m="http://schemas.openxmlformats.org/officeDocument/2006/math">
                    <m:r>
                      <m:rPr>
                        <m:nor/>
                      </m:rPr>
                      <a:rPr lang="en-GB" sz="2398" b="1" smtClean="0">
                        <a:latin typeface="Cambria Math" panose="02040503050406030204" pitchFamily="18" charset="0"/>
                      </a:rPr>
                      <m:t>Normalise</m:t>
                    </m:r>
                    <m:d>
                      <m:dPr>
                        <m:ctrlPr>
                          <a:rPr lang="en-GB" sz="2398" i="1" smtClean="0">
                            <a:latin typeface="Cambria Math" panose="02040503050406030204" pitchFamily="18" charset="0"/>
                            <a:ea typeface="Cambria Math" panose="02040503050406030204" pitchFamily="18" charset="0"/>
                          </a:rPr>
                        </m:ctrlPr>
                      </m:dPr>
                      <m:e>
                        <m:r>
                          <m:rPr>
                            <m:sty m:val="p"/>
                          </m:rPr>
                          <a:rPr lang="en-GB" sz="2398" i="1" smtClean="0">
                            <a:latin typeface="Cambria Math" panose="02040503050406030204" pitchFamily="18" charset="0"/>
                            <a:ea typeface="Cambria Math" panose="02040503050406030204" pitchFamily="18" charset="0"/>
                          </a:rPr>
                          <m:t>Ν</m:t>
                        </m:r>
                      </m:e>
                    </m:d>
                  </m:oMath>
                </a14:m>
                <a:r>
                  <a:rPr lang="en-GB" sz="2398" dirty="0"/>
                  <a:t>	▹Divide each entry by sum of entries</a:t>
                </a:r>
              </a:p>
              <a:p>
                <a:pPr marL="9515" lvl="1" indent="0">
                  <a:buNone/>
                  <a:tabLst>
                    <a:tab pos="436126" algn="l"/>
                    <a:tab pos="881767" algn="l"/>
                    <a:tab pos="1328995" algn="l"/>
                    <a:tab pos="1776222" algn="l"/>
                    <a:tab pos="2212348" algn="l"/>
                  </a:tabLst>
                </a:pPr>
                <a:endParaRPr lang="en-GB" sz="200" dirty="0"/>
              </a:p>
              <a:p>
                <a:pPr marL="9515" indent="0">
                  <a:buNone/>
                  <a:tabLst>
                    <a:tab pos="436126" algn="l"/>
                    <a:tab pos="881767" algn="l"/>
                    <a:tab pos="1328995" algn="l"/>
                    <a:tab pos="1776222" algn="l"/>
                    <a:tab pos="2212348" algn="l"/>
                  </a:tabLst>
                </a:pPr>
                <a14:m>
                  <m:oMath xmlns:m="http://schemas.openxmlformats.org/officeDocument/2006/math">
                    <m:r>
                      <m:rPr>
                        <m:nor/>
                      </m:rPr>
                      <a:rPr lang="en-GB" b="1" smtClean="0">
                        <a:latin typeface="Cambria Math" panose="02040503050406030204" pitchFamily="18" charset="0"/>
                      </a:rPr>
                      <m:t>PriorSample</m:t>
                    </m:r>
                    <m:d>
                      <m:dPr>
                        <m:ctrlPr>
                          <a:rPr lang="en-GB" i="1" smtClean="0">
                            <a:latin typeface="Cambria Math" panose="02040503050406030204" pitchFamily="18" charset="0"/>
                          </a:rPr>
                        </m:ctrlPr>
                      </m:dPr>
                      <m:e>
                        <m:r>
                          <a:rPr lang="en-GB" i="1" smtClean="0">
                            <a:latin typeface="Cambria Math" panose="02040503050406030204" pitchFamily="18" charset="0"/>
                          </a:rPr>
                          <m:t>𝐵</m:t>
                        </m:r>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𝒰</m:t>
                        </m:r>
                      </m:e>
                    </m:d>
                  </m:oMath>
                </a14:m>
                <a:r>
                  <a:rPr lang="en-GB" dirty="0"/>
                  <a:t> </a:t>
                </a:r>
              </a:p>
              <a:p>
                <a:pPr marL="9515" lvl="1" indent="0">
                  <a:buNone/>
                  <a:tabLst>
                    <a:tab pos="436126" algn="l"/>
                    <a:tab pos="881767" algn="l"/>
                    <a:tab pos="1328995" algn="l"/>
                    <a:tab pos="1776222" algn="l"/>
                    <a:tab pos="2212348" algn="l"/>
                  </a:tabLst>
                </a:pPr>
                <a:r>
                  <a:rPr lang="en-GB" sz="2398" dirty="0"/>
                  <a:t>	Empty Sample </a:t>
                </a:r>
                <a14:m>
                  <m:oMath xmlns:m="http://schemas.openxmlformats.org/officeDocument/2006/math">
                    <m:r>
                      <a:rPr lang="en-GB" sz="2398" b="1" i="1" smtClean="0">
                        <a:latin typeface="Cambria Math" panose="02040503050406030204" pitchFamily="18" charset="0"/>
                        <a:ea typeface="Cambria Math" panose="02040503050406030204" pitchFamily="18" charset="0"/>
                      </a:rPr>
                      <m:t>𝓾</m:t>
                    </m:r>
                    <m:r>
                      <a:rPr lang="en-GB" sz="2398" i="1" smtClean="0">
                        <a:latin typeface="Cambria Math" panose="02040503050406030204" pitchFamily="18" charset="0"/>
                        <a:ea typeface="Cambria Math" panose="02040503050406030204" pitchFamily="18" charset="0"/>
                      </a:rPr>
                      <m:t>←</m:t>
                    </m:r>
                    <m:d>
                      <m:dPr>
                        <m:ctrlPr>
                          <a:rPr lang="en-GB" sz="2398" i="1" smtClean="0">
                            <a:latin typeface="Cambria Math" panose="02040503050406030204" pitchFamily="18" charset="0"/>
                          </a:rPr>
                        </m:ctrlPr>
                      </m:dPr>
                      <m:e>
                        <m:sSub>
                          <m:sSubPr>
                            <m:ctrlPr>
                              <a:rPr lang="en-GB" sz="2398" i="1" smtClean="0">
                                <a:latin typeface="Cambria Math" panose="02040503050406030204" pitchFamily="18" charset="0"/>
                                <a:ea typeface="Cambria Math" panose="02040503050406030204" pitchFamily="18" charset="0"/>
                              </a:rPr>
                            </m:ctrlPr>
                          </m:sSubPr>
                          <m:e>
                            <m:r>
                              <a:rPr lang="en-GB" sz="2398" i="1" smtClean="0">
                                <a:latin typeface="Cambria Math" panose="02040503050406030204" pitchFamily="18" charset="0"/>
                                <a:ea typeface="Cambria Math" panose="02040503050406030204" pitchFamily="18" charset="0"/>
                              </a:rPr>
                              <m:t>⊥</m:t>
                            </m:r>
                          </m:e>
                          <m:sub>
                            <m:r>
                              <a:rPr lang="en-GB" sz="2398" i="1" smtClean="0">
                                <a:latin typeface="Cambria Math" panose="02040503050406030204" pitchFamily="18" charset="0"/>
                                <a:ea typeface="Cambria Math" panose="02040503050406030204" pitchFamily="18" charset="0"/>
                              </a:rPr>
                              <m:t>1</m:t>
                            </m:r>
                          </m:sub>
                        </m:sSub>
                        <m:r>
                          <a:rPr lang="en-GB" sz="2398" i="1" smtClean="0">
                            <a:latin typeface="Cambria Math" panose="02040503050406030204" pitchFamily="18" charset="0"/>
                            <a:ea typeface="Cambria Math" panose="02040503050406030204" pitchFamily="18" charset="0"/>
                          </a:rPr>
                          <m:t>,…,</m:t>
                        </m:r>
                        <m:sSub>
                          <m:sSubPr>
                            <m:ctrlPr>
                              <a:rPr lang="en-GB" sz="2398" i="1" smtClean="0">
                                <a:latin typeface="Cambria Math" panose="02040503050406030204" pitchFamily="18" charset="0"/>
                                <a:ea typeface="Cambria Math" panose="02040503050406030204" pitchFamily="18" charset="0"/>
                              </a:rPr>
                            </m:ctrlPr>
                          </m:sSubPr>
                          <m:e>
                            <m:r>
                              <a:rPr lang="en-GB" sz="2398" i="1" smtClean="0">
                                <a:latin typeface="Cambria Math" panose="02040503050406030204" pitchFamily="18" charset="0"/>
                                <a:ea typeface="Cambria Math" panose="02040503050406030204" pitchFamily="18" charset="0"/>
                              </a:rPr>
                              <m:t>⊥</m:t>
                            </m:r>
                          </m:e>
                          <m:sub>
                            <m:r>
                              <m:rPr>
                                <m:sty m:val="p"/>
                              </m:rPr>
                              <a:rPr lang="en-GB" sz="2398" smtClean="0">
                                <a:latin typeface="Cambria Math" panose="02040503050406030204" pitchFamily="18" charset="0"/>
                                <a:ea typeface="Cambria Math" panose="02040503050406030204" pitchFamily="18" charset="0"/>
                              </a:rPr>
                              <m:t>len</m:t>
                            </m:r>
                            <m:d>
                              <m:dPr>
                                <m:ctrlPr>
                                  <a:rPr lang="en-GB" sz="2398" i="1" smtClean="0">
                                    <a:latin typeface="Cambria Math" panose="02040503050406030204" pitchFamily="18" charset="0"/>
                                    <a:ea typeface="Cambria Math" panose="02040503050406030204" pitchFamily="18" charset="0"/>
                                  </a:rPr>
                                </m:ctrlPr>
                              </m:dPr>
                              <m:e>
                                <m:r>
                                  <a:rPr lang="en-GB" sz="2398" i="1" smtClean="0">
                                    <a:latin typeface="Cambria Math" panose="02040503050406030204" pitchFamily="18" charset="0"/>
                                    <a:ea typeface="Cambria Math" panose="02040503050406030204" pitchFamily="18" charset="0"/>
                                  </a:rPr>
                                  <m:t>𝒰</m:t>
                                </m:r>
                              </m:e>
                            </m:d>
                          </m:sub>
                        </m:sSub>
                      </m:e>
                    </m:d>
                  </m:oMath>
                </a14:m>
                <a:endParaRPr lang="en-GB" sz="2398" dirty="0"/>
              </a:p>
              <a:p>
                <a:pPr marL="9515" lvl="1" indent="0">
                  <a:buNone/>
                  <a:tabLst>
                    <a:tab pos="436126" algn="l"/>
                    <a:tab pos="881767" algn="l"/>
                    <a:tab pos="1328995" algn="l"/>
                    <a:tab pos="1776222" algn="l"/>
                    <a:tab pos="2212348" algn="l"/>
                  </a:tabLst>
                </a:pPr>
                <a:r>
                  <a:rPr lang="en-GB" sz="2398" dirty="0"/>
                  <a:t>	</a:t>
                </a:r>
                <a:r>
                  <a:rPr lang="en-GB" sz="2398" b="1" dirty="0"/>
                  <a:t>for</a:t>
                </a:r>
                <a:r>
                  <a:rPr lang="en-GB" sz="2398" dirty="0"/>
                  <a:t> </a:t>
                </a:r>
                <a14:m>
                  <m:oMath xmlns:m="http://schemas.openxmlformats.org/officeDocument/2006/math">
                    <m:r>
                      <a:rPr lang="en-GB" sz="2398" i="1" smtClean="0">
                        <a:latin typeface="Cambria Math" panose="02040503050406030204" pitchFamily="18" charset="0"/>
                      </a:rPr>
                      <m:t>𝑖</m:t>
                    </m:r>
                    <m:r>
                      <a:rPr lang="en-GB" sz="2398" i="1" smtClean="0">
                        <a:latin typeface="Cambria Math" panose="02040503050406030204" pitchFamily="18" charset="0"/>
                      </a:rPr>
                      <m:t>=1,…,</m:t>
                    </m:r>
                    <m:r>
                      <m:rPr>
                        <m:sty m:val="p"/>
                      </m:rPr>
                      <a:rPr lang="en-GB" sz="2398" smtClean="0">
                        <a:latin typeface="Cambria Math" panose="02040503050406030204" pitchFamily="18" charset="0"/>
                      </a:rPr>
                      <m:t>len</m:t>
                    </m:r>
                    <m:d>
                      <m:dPr>
                        <m:ctrlPr>
                          <a:rPr lang="en-GB" sz="2398" i="1" smtClean="0">
                            <a:latin typeface="Cambria Math" panose="02040503050406030204" pitchFamily="18" charset="0"/>
                          </a:rPr>
                        </m:ctrlPr>
                      </m:dPr>
                      <m:e>
                        <m:r>
                          <a:rPr lang="en-GB" sz="2398" i="1" smtClean="0">
                            <a:latin typeface="Cambria Math" panose="02040503050406030204" pitchFamily="18" charset="0"/>
                            <a:ea typeface="Cambria Math" panose="02040503050406030204" pitchFamily="18" charset="0"/>
                          </a:rPr>
                          <m:t>𝒰</m:t>
                        </m:r>
                      </m:e>
                    </m:d>
                  </m:oMath>
                </a14:m>
                <a:r>
                  <a:rPr lang="en-GB" sz="2398" dirty="0"/>
                  <a:t> </a:t>
                </a:r>
                <a:r>
                  <a:rPr lang="en-GB" sz="2398" b="1" dirty="0"/>
                  <a:t>do</a:t>
                </a:r>
              </a:p>
              <a:p>
                <a:pPr marL="9515" lvl="1" indent="0">
                  <a:buNone/>
                  <a:tabLst>
                    <a:tab pos="435164" algn="l"/>
                    <a:tab pos="881118" algn="l"/>
                    <a:tab pos="1330668" algn="l"/>
                    <a:tab pos="1776622" algn="l"/>
                    <a:tab pos="2211786" algn="l"/>
                    <a:tab pos="11404184" algn="r"/>
                  </a:tabLst>
                </a:pPr>
                <a:r>
                  <a:rPr lang="en-GB" sz="2398" dirty="0"/>
                  <a:t>		</a:t>
                </a:r>
                <a14:m>
                  <m:oMath xmlns:m="http://schemas.openxmlformats.org/officeDocument/2006/math">
                    <m:r>
                      <a:rPr lang="en-GB" sz="2398" b="1" i="1" smtClean="0">
                        <a:latin typeface="Cambria Math" panose="02040503050406030204" pitchFamily="18" charset="0"/>
                        <a:ea typeface="Cambria Math" panose="02040503050406030204" pitchFamily="18" charset="0"/>
                      </a:rPr>
                      <m:t>𝓾</m:t>
                    </m:r>
                    <m:d>
                      <m:dPr>
                        <m:begChr m:val="["/>
                        <m:endChr m:val="]"/>
                        <m:ctrlPr>
                          <a:rPr lang="en-GB" sz="2398" i="1" smtClean="0">
                            <a:latin typeface="Cambria Math" panose="02040503050406030204" pitchFamily="18" charset="0"/>
                          </a:rPr>
                        </m:ctrlPr>
                      </m:dPr>
                      <m:e>
                        <m:r>
                          <a:rPr lang="en-GB" sz="2398" i="1" smtClean="0">
                            <a:latin typeface="Cambria Math" panose="02040503050406030204" pitchFamily="18" charset="0"/>
                          </a:rPr>
                          <m:t>𝑖</m:t>
                        </m:r>
                      </m:e>
                    </m:d>
                    <m:r>
                      <a:rPr lang="en-GB" sz="2398" i="1" smtClean="0">
                        <a:latin typeface="Cambria Math" panose="02040503050406030204" pitchFamily="18" charset="0"/>
                        <a:ea typeface="Cambria Math" panose="02040503050406030204" pitchFamily="18" charset="0"/>
                      </a:rPr>
                      <m:t>←</m:t>
                    </m:r>
                  </m:oMath>
                </a14:m>
                <a:r>
                  <a:rPr lang="en-GB" sz="2398" dirty="0"/>
                  <a:t> Sample value from </a:t>
                </a:r>
                <a14:m>
                  <m:oMath xmlns:m="http://schemas.openxmlformats.org/officeDocument/2006/math">
                    <m:r>
                      <a:rPr lang="en-GB" sz="2398" i="1" smtClean="0">
                        <a:latin typeface="Cambria Math" panose="02040503050406030204" pitchFamily="18" charset="0"/>
                      </a:rPr>
                      <m:t>𝑃</m:t>
                    </m:r>
                    <m:d>
                      <m:dPr>
                        <m:ctrlPr>
                          <a:rPr lang="en-GB" sz="2398" i="1" smtClean="0">
                            <a:latin typeface="Cambria Math" panose="02040503050406030204" pitchFamily="18" charset="0"/>
                          </a:rPr>
                        </m:ctrlPr>
                      </m:dPr>
                      <m:e>
                        <m:sSub>
                          <m:sSubPr>
                            <m:ctrlPr>
                              <a:rPr lang="en-GB" sz="2398" i="1" smtClean="0">
                                <a:latin typeface="Cambria Math" panose="02040503050406030204" pitchFamily="18" charset="0"/>
                              </a:rPr>
                            </m:ctrlPr>
                          </m:sSubPr>
                          <m:e>
                            <m:r>
                              <a:rPr lang="en-GB" sz="2398" i="1" smtClean="0">
                                <a:latin typeface="Cambria Math" panose="02040503050406030204" pitchFamily="18" charset="0"/>
                              </a:rPr>
                              <m:t>𝑈</m:t>
                            </m:r>
                          </m:e>
                          <m:sub>
                            <m:r>
                              <a:rPr lang="en-GB" sz="2398" i="1" smtClean="0">
                                <a:latin typeface="Cambria Math" panose="02040503050406030204" pitchFamily="18" charset="0"/>
                              </a:rPr>
                              <m:t>𝑖</m:t>
                            </m:r>
                          </m:sub>
                        </m:sSub>
                        <m:r>
                          <a:rPr lang="en-GB" sz="2398" i="1" smtClean="0">
                            <a:latin typeface="Cambria Math" panose="02040503050406030204" pitchFamily="18" charset="0"/>
                          </a:rPr>
                          <m:t> |</m:t>
                        </m:r>
                        <m:sSub>
                          <m:sSubPr>
                            <m:ctrlPr>
                              <a:rPr lang="en-GB" sz="2398" i="1" smtClean="0">
                                <a:latin typeface="Cambria Math" panose="02040503050406030204" pitchFamily="18" charset="0"/>
                                <a:ea typeface="Cambria Math" panose="02040503050406030204" pitchFamily="18" charset="0"/>
                              </a:rPr>
                            </m:ctrlPr>
                          </m:sSubPr>
                          <m:e>
                            <m:r>
                              <a:rPr lang="en-GB" sz="2398" i="1" smtClean="0">
                                <a:latin typeface="Cambria Math" panose="02040503050406030204" pitchFamily="18" charset="0"/>
                                <a:ea typeface="Cambria Math" panose="02040503050406030204" pitchFamily="18" charset="0"/>
                              </a:rPr>
                              <m:t>𝜋</m:t>
                            </m:r>
                          </m:e>
                          <m:sub>
                            <m:r>
                              <m:rPr>
                                <m:sty m:val="p"/>
                              </m:rPr>
                              <a:rPr lang="en-GB" sz="2398" smtClean="0">
                                <a:latin typeface="Cambria Math" panose="02040503050406030204" pitchFamily="18" charset="0"/>
                              </a:rPr>
                              <m:t>Pa</m:t>
                            </m:r>
                            <m:d>
                              <m:dPr>
                                <m:ctrlPr>
                                  <a:rPr lang="en-GB" sz="2398" i="1" smtClean="0">
                                    <a:latin typeface="Cambria Math" panose="02040503050406030204" pitchFamily="18" charset="0"/>
                                  </a:rPr>
                                </m:ctrlPr>
                              </m:dPr>
                              <m:e>
                                <m:sSub>
                                  <m:sSubPr>
                                    <m:ctrlPr>
                                      <a:rPr lang="en-GB" sz="2398" i="1" smtClean="0">
                                        <a:latin typeface="Cambria Math" panose="02040503050406030204" pitchFamily="18" charset="0"/>
                                      </a:rPr>
                                    </m:ctrlPr>
                                  </m:sSubPr>
                                  <m:e>
                                    <m:r>
                                      <a:rPr lang="en-GB" sz="2398" i="1" smtClean="0">
                                        <a:latin typeface="Cambria Math" panose="02040503050406030204" pitchFamily="18" charset="0"/>
                                      </a:rPr>
                                      <m:t>𝑈</m:t>
                                    </m:r>
                                  </m:e>
                                  <m:sub>
                                    <m:r>
                                      <a:rPr lang="en-GB" sz="2398" i="1" smtClean="0">
                                        <a:latin typeface="Cambria Math" panose="02040503050406030204" pitchFamily="18" charset="0"/>
                                      </a:rPr>
                                      <m:t>𝑖</m:t>
                                    </m:r>
                                  </m:sub>
                                </m:sSub>
                              </m:e>
                            </m:d>
                          </m:sub>
                        </m:sSub>
                        <m:d>
                          <m:dPr>
                            <m:ctrlPr>
                              <a:rPr lang="en-GB" sz="2398" i="1" smtClean="0">
                                <a:latin typeface="Cambria Math" panose="02040503050406030204" pitchFamily="18" charset="0"/>
                                <a:ea typeface="Cambria Math" panose="02040503050406030204" pitchFamily="18" charset="0"/>
                              </a:rPr>
                            </m:ctrlPr>
                          </m:dPr>
                          <m:e>
                            <m:r>
                              <a:rPr lang="en-GB" sz="2398" b="1" i="1" smtClean="0">
                                <a:latin typeface="Cambria Math" panose="02040503050406030204" pitchFamily="18" charset="0"/>
                                <a:ea typeface="Cambria Math" panose="02040503050406030204" pitchFamily="18" charset="0"/>
                              </a:rPr>
                              <m:t>𝓾</m:t>
                            </m:r>
                            <m:d>
                              <m:dPr>
                                <m:begChr m:val="["/>
                                <m:endChr m:val="]"/>
                                <m:ctrlPr>
                                  <a:rPr lang="en-GB" sz="2398" i="1" smtClean="0">
                                    <a:latin typeface="Cambria Math" panose="02040503050406030204" pitchFamily="18" charset="0"/>
                                  </a:rPr>
                                </m:ctrlPr>
                              </m:dPr>
                              <m:e>
                                <m:r>
                                  <a:rPr lang="en-GB" sz="2398" i="1" smtClean="0">
                                    <a:latin typeface="Cambria Math" panose="02040503050406030204" pitchFamily="18" charset="0"/>
                                  </a:rPr>
                                  <m:t>1:</m:t>
                                </m:r>
                                <m:r>
                                  <a:rPr lang="en-GB" sz="2398" i="1" smtClean="0">
                                    <a:latin typeface="Cambria Math" panose="02040503050406030204" pitchFamily="18" charset="0"/>
                                  </a:rPr>
                                  <m:t>𝑖</m:t>
                                </m:r>
                                <m:r>
                                  <a:rPr lang="en-GB" sz="2398" i="1" smtClean="0">
                                    <a:latin typeface="Cambria Math" panose="02040503050406030204" pitchFamily="18" charset="0"/>
                                  </a:rPr>
                                  <m:t>−1</m:t>
                                </m:r>
                              </m:e>
                            </m:d>
                          </m:e>
                        </m:d>
                      </m:e>
                    </m:d>
                  </m:oMath>
                </a14:m>
                <a:endParaRPr lang="en-GB" sz="2398" dirty="0"/>
              </a:p>
              <a:p>
                <a:pPr marL="9515" lvl="1" indent="0">
                  <a:buNone/>
                  <a:tabLst>
                    <a:tab pos="436126" algn="l"/>
                    <a:tab pos="881767" algn="l"/>
                    <a:tab pos="1328995" algn="l"/>
                    <a:tab pos="1776222" algn="l"/>
                    <a:tab pos="2212348" algn="l"/>
                  </a:tabLst>
                </a:pPr>
                <a:r>
                  <a:rPr lang="en-GB" sz="2398" b="1" dirty="0"/>
                  <a:t>	return </a:t>
                </a:r>
                <a14:m>
                  <m:oMath xmlns:m="http://schemas.openxmlformats.org/officeDocument/2006/math">
                    <m:r>
                      <a:rPr lang="en-GB" sz="2398" b="1" i="1" smtClean="0">
                        <a:latin typeface="Cambria Math" panose="02040503050406030204" pitchFamily="18" charset="0"/>
                        <a:ea typeface="Cambria Math" panose="02040503050406030204" pitchFamily="18" charset="0"/>
                      </a:rPr>
                      <m:t>𝓾</m:t>
                    </m:r>
                  </m:oMath>
                </a14:m>
                <a:endParaRPr lang="en-GB" sz="2398" dirty="0"/>
              </a:p>
              <a:p>
                <a:pPr marL="9515" lvl="1" indent="0">
                  <a:buNone/>
                  <a:tabLst>
                    <a:tab pos="436126" algn="l"/>
                    <a:tab pos="881767" algn="l"/>
                    <a:tab pos="1328995" algn="l"/>
                    <a:tab pos="1776222" algn="l"/>
                    <a:tab pos="2212348" algn="l"/>
                  </a:tabLst>
                </a:pPr>
                <a:endParaRPr lang="en-GB" sz="2398" dirty="0"/>
              </a:p>
              <a:p>
                <a:pPr lvl="1"/>
                <a:endParaRPr lang="en-GB" sz="2398" dirty="0"/>
              </a:p>
            </p:txBody>
          </p:sp>
        </mc:Choice>
        <mc:Fallback xmlns="">
          <p:sp>
            <p:nvSpPr>
              <p:cNvPr id="3" name="Content Placeholder 2">
                <a:extLst>
                  <a:ext uri="{FF2B5EF4-FFF2-40B4-BE49-F238E27FC236}">
                    <a16:creationId xmlns:a16="http://schemas.microsoft.com/office/drawing/2014/main" id="{F94182E7-81F1-2546-8DB6-D57FFDA2233A}"/>
                  </a:ext>
                </a:extLst>
              </p:cNvPr>
              <p:cNvSpPr>
                <a:spLocks noGrp="1" noRot="1" noChangeAspect="1" noMove="1" noResize="1" noEditPoints="1" noAdjustHandles="1" noChangeArrowheads="1" noChangeShapeType="1" noTextEdit="1"/>
              </p:cNvSpPr>
              <p:nvPr>
                <p:ph idx="1"/>
              </p:nvPr>
            </p:nvSpPr>
            <p:spPr>
              <a:xfrm>
                <a:off x="359625" y="1666902"/>
                <a:ext cx="11472051" cy="4341613"/>
              </a:xfrm>
              <a:blipFill>
                <a:blip r:embed="rId3"/>
                <a:stretch>
                  <a:fillRect l="-994" t="-3207" r="-773" b="-583"/>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B95AC0B9-F118-1346-8E54-D8A7D17343D2}"/>
              </a:ext>
            </a:extLst>
          </p:cNvPr>
          <p:cNvSpPr txBox="1"/>
          <p:nvPr/>
        </p:nvSpPr>
        <p:spPr>
          <a:xfrm>
            <a:off x="9812609" y="5534389"/>
            <a:ext cx="1989947" cy="368948"/>
          </a:xfrm>
          <a:prstGeom prst="rect">
            <a:avLst/>
          </a:prstGeom>
          <a:solidFill>
            <a:schemeClr val="accent1"/>
          </a:solidFill>
        </p:spPr>
        <p:txBody>
          <a:bodyPr wrap="none" rtlCol="0">
            <a:spAutoFit/>
          </a:bodyPr>
          <a:lstStyle/>
          <a:p>
            <a:pPr algn="r"/>
            <a:r>
              <a:rPr lang="en-GB" sz="1798">
                <a:solidFill>
                  <a:schemeClr val="bg1"/>
                </a:solidFill>
              </a:rPr>
              <a:t>Rejection Sampling</a:t>
            </a:r>
          </a:p>
        </p:txBody>
      </p:sp>
      <p:sp>
        <p:nvSpPr>
          <p:cNvPr id="16" name="Rectangle 15">
            <a:extLst>
              <a:ext uri="{FF2B5EF4-FFF2-40B4-BE49-F238E27FC236}">
                <a16:creationId xmlns:a16="http://schemas.microsoft.com/office/drawing/2014/main" id="{82B303A8-4525-F94D-9308-F06F0F098D6F}"/>
              </a:ext>
            </a:extLst>
          </p:cNvPr>
          <p:cNvSpPr/>
          <p:nvPr/>
        </p:nvSpPr>
        <p:spPr>
          <a:xfrm>
            <a:off x="2645159" y="6349405"/>
            <a:ext cx="6900980" cy="430631"/>
          </a:xfrm>
          <a:prstGeom prst="rect">
            <a:avLst/>
          </a:prstGeom>
        </p:spPr>
        <p:txBody>
          <a:bodyPr wrap="square">
            <a:spAutoFit/>
          </a:bodyPr>
          <a:lstStyle/>
          <a:p>
            <a:pPr algn="ctr"/>
            <a:r>
              <a:rPr lang="en-GB" altLang="en-DE" sz="1099">
                <a:solidFill>
                  <a:schemeClr val="tx1">
                    <a:lumMod val="60000"/>
                    <a:lumOff val="40000"/>
                  </a:schemeClr>
                </a:solidFill>
              </a:rPr>
              <a:t>M. Henrion: “Propagating uncertainty in Bayesian networks by probabilistic logic sampling”. In: </a:t>
            </a:r>
            <a:r>
              <a:rPr lang="en-GB" altLang="en-DE" sz="1099" i="1">
                <a:solidFill>
                  <a:schemeClr val="tx1">
                    <a:lumMod val="60000"/>
                    <a:lumOff val="40000"/>
                  </a:schemeClr>
                </a:solidFill>
              </a:rPr>
              <a:t>Uncertainty in AI</a:t>
            </a:r>
            <a:r>
              <a:rPr lang="en-GB" altLang="en-DE" sz="1099">
                <a:solidFill>
                  <a:schemeClr val="tx1">
                    <a:lumMod val="60000"/>
                    <a:lumOff val="40000"/>
                  </a:schemeClr>
                </a:solidFill>
              </a:rPr>
              <a:t>, 1988.</a:t>
            </a:r>
          </a:p>
        </p:txBody>
      </p:sp>
      <p:cxnSp>
        <p:nvCxnSpPr>
          <p:cNvPr id="8" name="Straight Connector 7">
            <a:extLst>
              <a:ext uri="{FF2B5EF4-FFF2-40B4-BE49-F238E27FC236}">
                <a16:creationId xmlns:a16="http://schemas.microsoft.com/office/drawing/2014/main" id="{DD2D0FE4-4565-D543-82E6-386D94BC0557}"/>
              </a:ext>
            </a:extLst>
          </p:cNvPr>
          <p:cNvCxnSpPr/>
          <p:nvPr/>
        </p:nvCxnSpPr>
        <p:spPr>
          <a:xfrm>
            <a:off x="359625" y="4050569"/>
            <a:ext cx="1144293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075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Forward Sampling: Analysis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BDCD333-3FFD-F945-A7E6-91A1FEAAF06A}"/>
                  </a:ext>
                </a:extLst>
              </p:cNvPr>
              <p:cNvSpPr>
                <a:spLocks noGrp="1"/>
              </p:cNvSpPr>
              <p:nvPr>
                <p:ph idx="1"/>
              </p:nvPr>
            </p:nvSpPr>
            <p:spPr>
              <a:xfrm>
                <a:off x="359624" y="1666902"/>
                <a:ext cx="7633752" cy="4236435"/>
              </a:xfrm>
            </p:spPr>
            <p:txBody>
              <a:bodyPr>
                <a:noAutofit/>
              </a:bodyPr>
              <a:lstStyle/>
              <a:p>
                <a:r>
                  <a:rPr lang="en-GB" dirty="0"/>
                  <a:t>Probability that </a:t>
                </a:r>
                <a14:m>
                  <m:oMath xmlns:m="http://schemas.openxmlformats.org/officeDocument/2006/math">
                    <m:r>
                      <m:rPr>
                        <m:nor/>
                      </m:rPr>
                      <a:rPr lang="en-GB" b="1" smtClean="0">
                        <a:latin typeface="Cambria Math" panose="02040503050406030204" pitchFamily="18" charset="0"/>
                      </a:rPr>
                      <m:t>PriorSample</m:t>
                    </m:r>
                  </m:oMath>
                </a14:m>
                <a:r>
                  <a:rPr lang="en-GB" dirty="0"/>
                  <a:t> generates a particular event:</a:t>
                </a:r>
              </a:p>
              <a:p>
                <a:pPr marL="0" indent="0">
                  <a:buNone/>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𝑃𝑆</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𝑛</m:t>
                              </m:r>
                            </m:sub>
                          </m:sSub>
                        </m:e>
                      </m:d>
                      <m:r>
                        <a:rPr lang="en-GB" b="0" i="1" smtClean="0">
                          <a:latin typeface="Cambria Math" panose="02040503050406030204" pitchFamily="18" charset="0"/>
                        </a:rPr>
                        <m:t>=</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sup>
                        <m:e>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𝑖</m:t>
                                  </m:r>
                                </m:sub>
                              </m:sSub>
                              <m:r>
                                <a:rPr lang="en-GB" b="0" i="1" smtClean="0">
                                  <a:latin typeface="Cambria Math" panose="02040503050406030204" pitchFamily="18" charset="0"/>
                                </a:rPr>
                                <m:t> | </m:t>
                              </m:r>
                              <m:r>
                                <m:rPr>
                                  <m:sty m:val="p"/>
                                </m:rPr>
                                <a:rPr lang="en-GB" b="0" i="0" smtClean="0">
                                  <a:latin typeface="Cambria Math" panose="02040503050406030204" pitchFamily="18" charset="0"/>
                                </a:rPr>
                                <m:t>Pa</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𝑈</m:t>
                                      </m:r>
                                    </m:e>
                                    <m:sub>
                                      <m:r>
                                        <a:rPr lang="en-GB" b="0" i="1" smtClean="0">
                                          <a:latin typeface="Cambria Math" panose="02040503050406030204" pitchFamily="18" charset="0"/>
                                        </a:rPr>
                                        <m:t>𝑖</m:t>
                                      </m:r>
                                    </m:sub>
                                  </m:sSub>
                                </m:e>
                              </m:d>
                            </m:e>
                          </m:d>
                        </m:e>
                      </m:nary>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𝑛</m:t>
                              </m:r>
                            </m:sub>
                          </m:sSub>
                        </m:e>
                      </m:d>
                    </m:oMath>
                  </m:oMathPara>
                </a14:m>
                <a:endParaRPr lang="en-GB" dirty="0"/>
              </a:p>
              <a:p>
                <a:pPr lvl="1"/>
                <a:r>
                  <a:rPr lang="en-GB" dirty="0"/>
                  <a:t>I.e., true probability</a:t>
                </a:r>
              </a:p>
              <a:p>
                <a:r>
                  <a:rPr lang="en-GB" dirty="0"/>
                  <a:t>Then, it holds</a:t>
                </a:r>
              </a:p>
              <a:p>
                <a:pPr marL="0" indent="0">
                  <a:buNone/>
                </a:pPr>
                <a14:m>
                  <m:oMathPara xmlns:m="http://schemas.openxmlformats.org/officeDocument/2006/math">
                    <m:oMathParaPr>
                      <m:jc m:val="centerGroup"/>
                    </m:oMathParaPr>
                    <m:oMath xmlns:m="http://schemas.openxmlformats.org/officeDocument/2006/math">
                      <m:func>
                        <m:funcPr>
                          <m:ctrlPr>
                            <a:rPr lang="en-GB" i="1" smtClean="0">
                              <a:latin typeface="Cambria Math" panose="02040503050406030204" pitchFamily="18" charset="0"/>
                            </a:rPr>
                          </m:ctrlPr>
                        </m:funcPr>
                        <m:fName>
                          <m:limLow>
                            <m:limLowPr>
                              <m:ctrlPr>
                                <a:rPr lang="en-GB" i="1" smtClean="0">
                                  <a:latin typeface="Cambria Math" panose="02040503050406030204" pitchFamily="18" charset="0"/>
                                </a:rPr>
                              </m:ctrlPr>
                            </m:limLowPr>
                            <m:e>
                              <m:r>
                                <m:rPr>
                                  <m:sty m:val="p"/>
                                </m:rPr>
                                <a:rPr lang="en-GB" i="0" smtClean="0">
                                  <a:latin typeface="Cambria Math" panose="02040503050406030204" pitchFamily="18" charset="0"/>
                                </a:rPr>
                                <m:t>lim</m:t>
                              </m:r>
                            </m:e>
                            <m:lim>
                              <m:r>
                                <a:rPr lang="en-GB" b="0" i="1" smtClean="0">
                                  <a:latin typeface="Cambria Math" panose="02040503050406030204" pitchFamily="18" charset="0"/>
                                </a:rPr>
                                <m:t>𝑁</m:t>
                              </m:r>
                              <m:r>
                                <a:rPr lang="en-GB" b="0" i="1" smtClean="0">
                                  <a:latin typeface="Cambria Math" panose="02040503050406030204" pitchFamily="18" charset="0"/>
                                  <a:ea typeface="Cambria Math" panose="02040503050406030204" pitchFamily="18" charset="0"/>
                                </a:rPr>
                                <m:t>→∞</m:t>
                              </m:r>
                            </m:lim>
                          </m:limLow>
                        </m:fName>
                        <m:e>
                          <m:acc>
                            <m:accPr>
                              <m:chr m:val="̂"/>
                              <m:ctrlPr>
                                <a:rPr lang="en-GB" i="1" smtClean="0">
                                  <a:latin typeface="Cambria Math" panose="02040503050406030204" pitchFamily="18" charset="0"/>
                                </a:rPr>
                              </m:ctrlPr>
                            </m:accPr>
                            <m:e>
                              <m:r>
                                <a:rPr lang="en-GB" i="1" smtClean="0">
                                  <a:latin typeface="Cambria Math" panose="02040503050406030204" pitchFamily="18" charset="0"/>
                                </a:rPr>
                                <m:t>𝑃</m:t>
                              </m:r>
                            </m:e>
                          </m:acc>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𝑢</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𝑢</m:t>
                                  </m:r>
                                </m:e>
                                <m:sub>
                                  <m:r>
                                    <a:rPr lang="en-GB" i="1" smtClean="0">
                                      <a:latin typeface="Cambria Math" panose="02040503050406030204" pitchFamily="18" charset="0"/>
                                    </a:rPr>
                                    <m:t>𝑛</m:t>
                                  </m:r>
                                </m:sub>
                              </m:sSub>
                            </m:e>
                          </m:d>
                        </m:e>
                      </m:func>
                      <m:r>
                        <m:rPr>
                          <m:aln/>
                        </m:rPr>
                        <a:rPr lang="en-GB" b="0" i="1" smtClean="0">
                          <a:latin typeface="Cambria Math" panose="02040503050406030204" pitchFamily="18" charset="0"/>
                        </a:rPr>
                        <m:t>=</m:t>
                      </m:r>
                      <m:func>
                        <m:funcPr>
                          <m:ctrlPr>
                            <a:rPr lang="en-GB" i="1" smtClean="0">
                              <a:latin typeface="Cambria Math" panose="02040503050406030204" pitchFamily="18" charset="0"/>
                            </a:rPr>
                          </m:ctrlPr>
                        </m:funcPr>
                        <m:fName>
                          <m:limLow>
                            <m:limLowPr>
                              <m:ctrlPr>
                                <a:rPr lang="en-GB" i="1" smtClean="0">
                                  <a:latin typeface="Cambria Math" panose="02040503050406030204" pitchFamily="18" charset="0"/>
                                </a:rPr>
                              </m:ctrlPr>
                            </m:limLowPr>
                            <m:e>
                              <m:r>
                                <m:rPr>
                                  <m:sty m:val="p"/>
                                </m:rPr>
                                <a:rPr lang="en-GB" smtClean="0">
                                  <a:latin typeface="Cambria Math" panose="02040503050406030204" pitchFamily="18" charset="0"/>
                                </a:rPr>
                                <m:t>lim</m:t>
                              </m:r>
                            </m:e>
                            <m:lim>
                              <m:r>
                                <a:rPr lang="en-GB" i="1" smtClean="0">
                                  <a:latin typeface="Cambria Math" panose="02040503050406030204" pitchFamily="18" charset="0"/>
                                </a:rPr>
                                <m:t>𝑁</m:t>
                              </m:r>
                              <m:r>
                                <a:rPr lang="en-GB" i="1" smtClean="0">
                                  <a:latin typeface="Cambria Math" panose="02040503050406030204" pitchFamily="18" charset="0"/>
                                  <a:ea typeface="Cambria Math" panose="02040503050406030204" pitchFamily="18" charset="0"/>
                                </a:rPr>
                                <m:t>→∞</m:t>
                              </m:r>
                            </m:lim>
                          </m:limLow>
                        </m:fName>
                        <m:e>
                          <m:f>
                            <m:fPr>
                              <m:ctrlPr>
                                <a:rPr lang="en-GB" b="0" i="1" smtClean="0">
                                  <a:latin typeface="Cambria Math" panose="02040503050406030204" pitchFamily="18" charset="0"/>
                                </a:rPr>
                              </m:ctrlPr>
                            </m:fPr>
                            <m:num>
                              <m:sSub>
                                <m:sSubPr>
                                  <m:ctrlPr>
                                    <a:rPr lang="en-GB" i="1" smtClean="0">
                                      <a:latin typeface="Cambria Math" panose="02040503050406030204" pitchFamily="18" charset="0"/>
                                    </a:rPr>
                                  </m:ctrlPr>
                                </m:sSubPr>
                                <m:e>
                                  <m:r>
                                    <a:rPr lang="en-GB" i="1" smtClean="0">
                                      <a:latin typeface="Cambria Math" panose="02040503050406030204" pitchFamily="18" charset="0"/>
                                    </a:rPr>
                                    <m:t>𝑁</m:t>
                                  </m:r>
                                </m:e>
                                <m:sub>
                                  <m:r>
                                    <a:rPr lang="en-GB" i="1" smtClean="0">
                                      <a:latin typeface="Cambria Math" panose="02040503050406030204" pitchFamily="18" charset="0"/>
                                    </a:rPr>
                                    <m:t>𝑃𝑆</m:t>
                                  </m:r>
                                </m:sub>
                              </m:sSub>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𝑢</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𝑢</m:t>
                                      </m:r>
                                    </m:e>
                                    <m:sub>
                                      <m:r>
                                        <a:rPr lang="en-GB" i="1" smtClean="0">
                                          <a:latin typeface="Cambria Math" panose="02040503050406030204" pitchFamily="18" charset="0"/>
                                        </a:rPr>
                                        <m:t>𝑛</m:t>
                                      </m:r>
                                    </m:sub>
                                  </m:sSub>
                                </m:e>
                              </m:d>
                            </m:num>
                            <m:den>
                              <m:r>
                                <a:rPr lang="en-GB" b="0" i="1" smtClean="0">
                                  <a:latin typeface="Cambria Math" panose="02040503050406030204" pitchFamily="18" charset="0"/>
                                </a:rPr>
                                <m:t>𝑁</m:t>
                              </m:r>
                            </m:den>
                          </m:f>
                        </m:e>
                      </m:func>
                    </m:oMath>
                    <m:oMath xmlns:m="http://schemas.openxmlformats.org/officeDocument/2006/math">
                      <m:r>
                        <m:rPr>
                          <m:aln/>
                        </m:rPr>
                        <a:rPr lang="en-GB" b="0"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𝑃𝑆</m:t>
                          </m:r>
                        </m:sub>
                      </m:sSub>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𝑢</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𝑢</m:t>
                              </m:r>
                            </m:e>
                            <m:sub>
                              <m:r>
                                <a:rPr lang="en-GB" i="1" smtClean="0">
                                  <a:latin typeface="Cambria Math" panose="02040503050406030204" pitchFamily="18" charset="0"/>
                                </a:rPr>
                                <m:t>𝑛</m:t>
                              </m:r>
                            </m:sub>
                          </m:sSub>
                        </m:e>
                      </m:d>
                    </m:oMath>
                    <m:oMath xmlns:m="http://schemas.openxmlformats.org/officeDocument/2006/math">
                      <m:r>
                        <m:rPr>
                          <m:aln/>
                        </m:rPr>
                        <a:rPr lang="en-GB" b="0"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𝑃</m:t>
                      </m:r>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 </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𝑛</m:t>
                              </m:r>
                            </m:sub>
                          </m:sSub>
                        </m:e>
                      </m:d>
                    </m:oMath>
                  </m:oMathPara>
                </a14:m>
                <a:endParaRPr lang="en-GB" dirty="0"/>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𝑃𝑆</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𝑛</m:t>
                            </m:r>
                          </m:sub>
                        </m:sSub>
                      </m:e>
                    </m:d>
                  </m:oMath>
                </a14:m>
                <a:r>
                  <a:rPr lang="en-GB" dirty="0"/>
                  <a:t> number of samples generated for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𝑛</m:t>
                        </m:r>
                      </m:sub>
                    </m:sSub>
                  </m:oMath>
                </a14:m>
                <a:endParaRPr lang="en-GB" dirty="0"/>
              </a:p>
              <a:p>
                <a:pPr lvl="1"/>
                <a:r>
                  <a:rPr lang="en-GB" dirty="0"/>
                  <a:t>That is, estimates derived from </a:t>
                </a:r>
                <a14:m>
                  <m:oMath xmlns:m="http://schemas.openxmlformats.org/officeDocument/2006/math">
                    <m:r>
                      <m:rPr>
                        <m:nor/>
                      </m:rPr>
                      <a:rPr lang="en-GB" b="1" smtClean="0">
                        <a:latin typeface="Cambria Math" panose="02040503050406030204" pitchFamily="18" charset="0"/>
                      </a:rPr>
                      <m:t>PriorSample</m:t>
                    </m:r>
                  </m:oMath>
                </a14:m>
                <a:r>
                  <a:rPr lang="en-GB" dirty="0"/>
                  <a:t> are </a:t>
                </a:r>
                <a:r>
                  <a:rPr lang="en-GB" dirty="0">
                    <a:solidFill>
                      <a:schemeClr val="accent1"/>
                    </a:solidFill>
                  </a:rPr>
                  <a:t>consistent</a:t>
                </a:r>
              </a:p>
              <a:p>
                <a:pPr lvl="2"/>
                <a:r>
                  <a:rPr lang="en-GB" dirty="0"/>
                  <a:t>I.e., </a:t>
                </a:r>
                <a14:m>
                  <m:oMath xmlns:m="http://schemas.openxmlformats.org/officeDocument/2006/math">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𝑃</m:t>
                        </m:r>
                      </m:e>
                    </m:acc>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𝑢</m:t>
                            </m:r>
                          </m:e>
                          <m:sub>
                            <m:r>
                              <a:rPr lang="en-GB" b="0" i="1" smtClean="0">
                                <a:latin typeface="Cambria Math" panose="02040503050406030204" pitchFamily="18" charset="0"/>
                              </a:rPr>
                              <m:t>𝑛</m:t>
                            </m:r>
                          </m:sub>
                        </m:sSub>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𝑃</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𝑢</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𝑢</m:t>
                            </m:r>
                          </m:e>
                          <m:sub>
                            <m:r>
                              <a:rPr lang="en-GB" b="0" i="1" smtClean="0">
                                <a:latin typeface="Cambria Math" panose="02040503050406030204" pitchFamily="18" charset="0"/>
                                <a:ea typeface="Cambria Math" panose="02040503050406030204" pitchFamily="18" charset="0"/>
                              </a:rPr>
                              <m:t>𝑛</m:t>
                            </m:r>
                          </m:sub>
                        </m:sSub>
                      </m:e>
                    </m:d>
                  </m:oMath>
                </a14:m>
                <a:endParaRPr lang="en-GB" dirty="0"/>
              </a:p>
            </p:txBody>
          </p:sp>
        </mc:Choice>
        <mc:Fallback xmlns="">
          <p:sp>
            <p:nvSpPr>
              <p:cNvPr id="4" name="Content Placeholder 3">
                <a:extLst>
                  <a:ext uri="{FF2B5EF4-FFF2-40B4-BE49-F238E27FC236}">
                    <a16:creationId xmlns:a16="http://schemas.microsoft.com/office/drawing/2014/main" id="{EBDCD333-3FFD-F945-A7E6-91A1FEAAF06A}"/>
                  </a:ext>
                </a:extLst>
              </p:cNvPr>
              <p:cNvSpPr>
                <a:spLocks noGrp="1" noRot="1" noChangeAspect="1" noMove="1" noResize="1" noEditPoints="1" noAdjustHandles="1" noChangeArrowheads="1" noChangeShapeType="1" noTextEdit="1"/>
              </p:cNvSpPr>
              <p:nvPr>
                <p:ph idx="1"/>
              </p:nvPr>
            </p:nvSpPr>
            <p:spPr>
              <a:xfrm>
                <a:off x="359624" y="1666902"/>
                <a:ext cx="7633752" cy="4236435"/>
              </a:xfrm>
              <a:blipFill>
                <a:blip r:embed="rId3"/>
                <a:stretch>
                  <a:fillRect l="-2159" t="-22687" r="-498" b="-5672"/>
                </a:stretch>
              </a:blipFill>
            </p:spPr>
            <p:txBody>
              <a:bodyPr/>
              <a:lstStyle/>
              <a:p>
                <a:r>
                  <a:rPr lang="en-GB">
                    <a:noFill/>
                  </a:rPr>
                  <a:t> </a:t>
                </a:r>
              </a:p>
            </p:txBody>
          </p:sp>
        </mc:Fallback>
      </mc:AlternateContent>
      <p:sp>
        <p:nvSpPr>
          <p:cNvPr id="5" name="Slide Number Placeholder 3">
            <a:extLst>
              <a:ext uri="{FF2B5EF4-FFF2-40B4-BE49-F238E27FC236}">
                <a16:creationId xmlns:a16="http://schemas.microsoft.com/office/drawing/2014/main" id="{9CE6E872-1E86-B04B-8154-DD3D28A686CB}"/>
              </a:ext>
            </a:extLst>
          </p:cNvPr>
          <p:cNvSpPr>
            <a:spLocks noGrp="1"/>
          </p:cNvSpPr>
          <p:nvPr>
            <p:ph type="sldNum" sz="quarter" idx="4"/>
          </p:nvPr>
        </p:nvSpPr>
        <p:spPr/>
        <p:txBody>
          <a:bodyPr/>
          <a:lstStyle/>
          <a:p>
            <a:pPr>
              <a:defRPr/>
            </a:pPr>
            <a:fld id="{A4C577E2-95DD-1F4B-A688-E8FB02007787}" type="slidenum">
              <a:rPr lang="en-GB" smtClean="0"/>
              <a:pPr>
                <a:defRPr/>
              </a:pPr>
              <a:t>21</a:t>
            </a:fld>
            <a:endParaRPr lang="en-GB"/>
          </a:p>
        </p:txBody>
      </p:sp>
      <p:sp>
        <p:nvSpPr>
          <p:cNvPr id="3" name="Date Placeholder 2">
            <a:extLst>
              <a:ext uri="{FF2B5EF4-FFF2-40B4-BE49-F238E27FC236}">
                <a16:creationId xmlns:a16="http://schemas.microsoft.com/office/drawing/2014/main" id="{E9173D54-40A2-D041-80F4-D476DF85BC90}"/>
              </a:ext>
            </a:extLst>
          </p:cNvPr>
          <p:cNvSpPr>
            <a:spLocks noGrp="1"/>
          </p:cNvSpPr>
          <p:nvPr>
            <p:ph type="dt" sz="half" idx="2"/>
          </p:nvPr>
        </p:nvSpPr>
        <p:spPr/>
        <p:txBody>
          <a:bodyPr/>
          <a:lstStyle/>
          <a:p>
            <a:r>
              <a:rPr lang="en-GB"/>
              <a:t>Approximate Inference</a:t>
            </a:r>
          </a:p>
        </p:txBody>
      </p:sp>
      <p:sp>
        <p:nvSpPr>
          <p:cNvPr id="6" name="Footer Placeholder 5">
            <a:extLst>
              <a:ext uri="{FF2B5EF4-FFF2-40B4-BE49-F238E27FC236}">
                <a16:creationId xmlns:a16="http://schemas.microsoft.com/office/drawing/2014/main" id="{378B65FA-CF83-CD44-A72E-19D59E9046BF}"/>
              </a:ext>
            </a:extLst>
          </p:cNvPr>
          <p:cNvSpPr>
            <a:spLocks noGrp="1"/>
          </p:cNvSpPr>
          <p:nvPr>
            <p:ph type="ftr" sz="quarter" idx="3"/>
          </p:nvPr>
        </p:nvSpPr>
        <p:spPr/>
        <p:txBody>
          <a:bodyPr/>
          <a:lstStyle/>
          <a:p>
            <a:r>
              <a:rPr lang="en-GB"/>
              <a:t>T. Braun - StaRAI</a:t>
            </a:r>
          </a:p>
        </p:txBody>
      </p:sp>
      <p:grpSp>
        <p:nvGrpSpPr>
          <p:cNvPr id="24" name="Group 23">
            <a:extLst>
              <a:ext uri="{FF2B5EF4-FFF2-40B4-BE49-F238E27FC236}">
                <a16:creationId xmlns:a16="http://schemas.microsoft.com/office/drawing/2014/main" id="{7C3D2182-249C-9040-8610-8F6751BE3DB1}"/>
              </a:ext>
            </a:extLst>
          </p:cNvPr>
          <p:cNvGrpSpPr/>
          <p:nvPr/>
        </p:nvGrpSpPr>
        <p:grpSpPr>
          <a:xfrm>
            <a:off x="8618350" y="3084747"/>
            <a:ext cx="2617503" cy="1201123"/>
            <a:chOff x="4368884" y="1641603"/>
            <a:chExt cx="2620230" cy="1202374"/>
          </a:xfrm>
        </p:grpSpPr>
        <mc:AlternateContent xmlns:mc="http://schemas.openxmlformats.org/markup-compatibility/2006" xmlns:a14="http://schemas.microsoft.com/office/drawing/2010/main">
          <mc:Choice Requires="a14">
            <p:sp>
              <p:nvSpPr>
                <p:cNvPr id="25" name="Oval 24">
                  <a:extLst>
                    <a:ext uri="{FF2B5EF4-FFF2-40B4-BE49-F238E27FC236}">
                      <a16:creationId xmlns:a16="http://schemas.microsoft.com/office/drawing/2014/main" id="{410C2D68-8F97-5640-B311-3038D41F1826}"/>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𝐶𝑙𝑜𝑢𝑑𝑦</m:t>
                        </m:r>
                      </m:oMath>
                    </m:oMathPara>
                  </a14:m>
                  <a:endParaRPr lang="en-GB" sz="1399"/>
                </a:p>
              </p:txBody>
            </p:sp>
          </mc:Choice>
          <mc:Fallback xmlns="">
            <p:sp>
              <p:nvSpPr>
                <p:cNvPr id="25" name="Oval 24">
                  <a:extLst>
                    <a:ext uri="{FF2B5EF4-FFF2-40B4-BE49-F238E27FC236}">
                      <a16:creationId xmlns:a16="http://schemas.microsoft.com/office/drawing/2014/main" id="{410C2D68-8F97-5640-B311-3038D41F1826}"/>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1BF10A6F-8D2E-0B46-8F12-DACB004E8F5F}"/>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𝑅𝑎𝑖𝑛</m:t>
                        </m:r>
                      </m:oMath>
                    </m:oMathPara>
                  </a14:m>
                  <a:endParaRPr lang="en-GB" sz="1399"/>
                </a:p>
              </p:txBody>
            </p:sp>
          </mc:Choice>
          <mc:Fallback xmlns="">
            <p:sp>
              <p:nvSpPr>
                <p:cNvPr id="26" name="Oval 25">
                  <a:extLst>
                    <a:ext uri="{FF2B5EF4-FFF2-40B4-BE49-F238E27FC236}">
                      <a16:creationId xmlns:a16="http://schemas.microsoft.com/office/drawing/2014/main" id="{1BF10A6F-8D2E-0B46-8F12-DACB004E8F5F}"/>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3A416CE3-256D-A14D-9342-BB790E37B711}"/>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𝑆𝑝𝑟𝑖𝑛𝑘𝑙𝑒𝑟</m:t>
                        </m:r>
                      </m:oMath>
                    </m:oMathPara>
                  </a14:m>
                  <a:endParaRPr lang="en-GB" sz="1399">
                    <a:solidFill>
                      <a:schemeClr val="tx1"/>
                    </a:solidFill>
                  </a:endParaRPr>
                </a:p>
              </p:txBody>
            </p:sp>
          </mc:Choice>
          <mc:Fallback xmlns="">
            <p:sp>
              <p:nvSpPr>
                <p:cNvPr id="27" name="Oval 26">
                  <a:extLst>
                    <a:ext uri="{FF2B5EF4-FFF2-40B4-BE49-F238E27FC236}">
                      <a16:creationId xmlns:a16="http://schemas.microsoft.com/office/drawing/2014/main" id="{3A416CE3-256D-A14D-9342-BB790E37B711}"/>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A0210249-2105-834E-BA71-6922F446C63A}"/>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𝑊𝑒𝑡𝐺𝑟𝑎𝑠𝑠</m:t>
                        </m:r>
                      </m:oMath>
                    </m:oMathPara>
                  </a14:m>
                  <a:endParaRPr lang="en-GB" sz="1399">
                    <a:solidFill>
                      <a:schemeClr val="tx1"/>
                    </a:solidFill>
                  </a:endParaRPr>
                </a:p>
              </p:txBody>
            </p:sp>
          </mc:Choice>
          <mc:Fallback xmlns="">
            <p:sp>
              <p:nvSpPr>
                <p:cNvPr id="28" name="Oval 27">
                  <a:extLst>
                    <a:ext uri="{FF2B5EF4-FFF2-40B4-BE49-F238E27FC236}">
                      <a16:creationId xmlns:a16="http://schemas.microsoft.com/office/drawing/2014/main" id="{A0210249-2105-834E-BA71-6922F446C63A}"/>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FBAB9D5F-E591-9F41-B369-D2F25690137E}"/>
                </a:ext>
              </a:extLst>
            </p:cNvPr>
            <p:cNvCxnSpPr>
              <a:cxnSpLocks/>
              <a:stCxn id="25" idx="3"/>
              <a:endCxn id="27"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A2754EFB-35FF-CF46-9362-E18C58F6675C}"/>
                </a:ext>
              </a:extLst>
            </p:cNvPr>
            <p:cNvCxnSpPr>
              <a:cxnSpLocks/>
              <a:stCxn id="27" idx="4"/>
              <a:endCxn id="28"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144A83D0-0144-FD42-A4B1-3086CD80446F}"/>
                </a:ext>
              </a:extLst>
            </p:cNvPr>
            <p:cNvCxnSpPr>
              <a:cxnSpLocks/>
              <a:stCxn id="26" idx="4"/>
              <a:endCxn id="28"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F7558BAB-D971-6B47-8BCC-0C915E3AA04B}"/>
                </a:ext>
              </a:extLst>
            </p:cNvPr>
            <p:cNvCxnSpPr>
              <a:cxnSpLocks/>
              <a:stCxn id="25" idx="5"/>
              <a:endCxn id="26"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33" name="Table 32">
                <a:extLst>
                  <a:ext uri="{FF2B5EF4-FFF2-40B4-BE49-F238E27FC236}">
                    <a16:creationId xmlns:a16="http://schemas.microsoft.com/office/drawing/2014/main" id="{493C58AA-C013-FE49-A20F-80A0570A543E}"/>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33" name="Table 32">
                <a:extLst>
                  <a:ext uri="{FF2B5EF4-FFF2-40B4-BE49-F238E27FC236}">
                    <a16:creationId xmlns:a16="http://schemas.microsoft.com/office/drawing/2014/main" id="{493C58AA-C013-FE49-A20F-80A0570A543E}"/>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4" name="Table 33">
                <a:extLst>
                  <a:ext uri="{FF2B5EF4-FFF2-40B4-BE49-F238E27FC236}">
                    <a16:creationId xmlns:a16="http://schemas.microsoft.com/office/drawing/2014/main" id="{D56C2E45-2E8C-604A-8ADB-7D3FC450F191}"/>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34" name="Table 33">
                <a:extLst>
                  <a:ext uri="{FF2B5EF4-FFF2-40B4-BE49-F238E27FC236}">
                    <a16:creationId xmlns:a16="http://schemas.microsoft.com/office/drawing/2014/main" id="{D56C2E45-2E8C-604A-8ADB-7D3FC450F191}"/>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t="-4167" r="-113462" b="-204167"/>
                          </a:stretch>
                        </a:blipFill>
                      </a:tcPr>
                    </a:tc>
                    <a:tc>
                      <a:txBody>
                        <a:bodyPr/>
                        <a:lstStyle/>
                        <a:p>
                          <a:endParaRPr lang="en-US"/>
                        </a:p>
                      </a:txBody>
                      <a:tcPr marL="91345" marR="91345" marT="45672" marB="45672">
                        <a:blipFill>
                          <a:blip r:embed="rId9"/>
                          <a:stretch>
                            <a:fillRect l="-88136"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t="-100000" r="-113462" b="-96000"/>
                          </a:stretch>
                        </a:blipFill>
                      </a:tcPr>
                    </a:tc>
                    <a:tc>
                      <a:txBody>
                        <a:bodyPr/>
                        <a:lstStyle/>
                        <a:p>
                          <a:endParaRPr lang="en-US"/>
                        </a:p>
                      </a:txBody>
                      <a:tcPr marL="91345" marR="91345" marT="45672" marB="45672">
                        <a:blipFill>
                          <a:blip r:embed="rId9"/>
                          <a:stretch>
                            <a:fillRect l="-88136"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t="-208333" r="-113462"/>
                          </a:stretch>
                        </a:blipFill>
                      </a:tcPr>
                    </a:tc>
                    <a:tc>
                      <a:txBody>
                        <a:bodyPr/>
                        <a:lstStyle/>
                        <a:p>
                          <a:endParaRPr lang="en-US"/>
                        </a:p>
                      </a:txBody>
                      <a:tcPr marL="91345" marR="91345" marT="45672" marB="45672">
                        <a:blipFill>
                          <a:blip r:embed="rId9"/>
                          <a:stretch>
                            <a:fillRect l="-88136"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5" name="Table 34">
                <a:extLst>
                  <a:ext uri="{FF2B5EF4-FFF2-40B4-BE49-F238E27FC236}">
                    <a16:creationId xmlns:a16="http://schemas.microsoft.com/office/drawing/2014/main" id="{0F1CB1C3-DCCA-1D42-9039-94BC358A868C}"/>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35" name="Table 34">
                <a:extLst>
                  <a:ext uri="{FF2B5EF4-FFF2-40B4-BE49-F238E27FC236}">
                    <a16:creationId xmlns:a16="http://schemas.microsoft.com/office/drawing/2014/main" id="{0F1CB1C3-DCCA-1D42-9039-94BC358A868C}"/>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E8522D0-715E-D24C-9528-C8CEB27A5708}"/>
                  </a:ext>
                </a:extLst>
              </p:cNvPr>
              <p:cNvSpPr txBox="1"/>
              <p:nvPr/>
            </p:nvSpPr>
            <p:spPr>
              <a:xfrm>
                <a:off x="9390622" y="2719874"/>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solidFill>
                            <a:schemeClr val="bg1"/>
                          </a:solidFill>
                          <a:latin typeface="Cambria Math" panose="02040503050406030204" pitchFamily="18" charset="0"/>
                        </a:rPr>
                        <m:t>𝑃</m:t>
                      </m:r>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𝑐</m:t>
                          </m:r>
                        </m:e>
                      </m:d>
                      <m:r>
                        <a:rPr lang="en-GB" sz="1399" i="1" smtClean="0">
                          <a:solidFill>
                            <a:schemeClr val="bg1"/>
                          </a:solidFill>
                          <a:latin typeface="Cambria Math" panose="02040503050406030204" pitchFamily="18" charset="0"/>
                        </a:rPr>
                        <m:t>=0.5</m:t>
                      </m:r>
                    </m:oMath>
                  </m:oMathPara>
                </a14:m>
                <a:endParaRPr lang="en-GB" sz="1399">
                  <a:solidFill>
                    <a:schemeClr val="bg1"/>
                  </a:solidFill>
                </a:endParaRPr>
              </a:p>
            </p:txBody>
          </p:sp>
        </mc:Choice>
        <mc:Fallback xmlns="">
          <p:sp>
            <p:nvSpPr>
              <p:cNvPr id="36" name="TextBox 35">
                <a:extLst>
                  <a:ext uri="{FF2B5EF4-FFF2-40B4-BE49-F238E27FC236}">
                    <a16:creationId xmlns:a16="http://schemas.microsoft.com/office/drawing/2014/main" id="{6E8522D0-715E-D24C-9528-C8CEB27A5708}"/>
                  </a:ext>
                </a:extLst>
              </p:cNvPr>
              <p:cNvSpPr txBox="1">
                <a:spLocks noRot="1" noChangeAspect="1" noMove="1" noResize="1" noEditPoints="1" noAdjustHandles="1" noChangeArrowheads="1" noChangeShapeType="1" noTextEdit="1"/>
              </p:cNvSpPr>
              <p:nvPr/>
            </p:nvSpPr>
            <p:spPr>
              <a:xfrm>
                <a:off x="9390622" y="2719874"/>
                <a:ext cx="1072959" cy="307457"/>
              </a:xfrm>
              <a:prstGeom prst="rect">
                <a:avLst/>
              </a:prstGeom>
              <a:blipFill>
                <a:blip r:embed="rId11"/>
                <a:stretch>
                  <a:fillRect/>
                </a:stretch>
              </a:blipFill>
            </p:spPr>
            <p:txBody>
              <a:bodyPr/>
              <a:lstStyle/>
              <a:p>
                <a:r>
                  <a:rPr lang="en-GB">
                    <a:noFill/>
                  </a:rPr>
                  <a:t> </a:t>
                </a:r>
              </a:p>
            </p:txBody>
          </p:sp>
        </mc:Fallback>
      </mc:AlternateContent>
      <p:sp>
        <p:nvSpPr>
          <p:cNvPr id="37" name="Rectangle 36">
            <a:extLst>
              <a:ext uri="{FF2B5EF4-FFF2-40B4-BE49-F238E27FC236}">
                <a16:creationId xmlns:a16="http://schemas.microsoft.com/office/drawing/2014/main" id="{CAB156DB-557D-3E46-A394-66136410024A}"/>
              </a:ext>
            </a:extLst>
          </p:cNvPr>
          <p:cNvSpPr/>
          <p:nvPr/>
        </p:nvSpPr>
        <p:spPr>
          <a:xfrm>
            <a:off x="10648638" y="3183763"/>
            <a:ext cx="1394733"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38" name="Rectangle 37">
            <a:extLst>
              <a:ext uri="{FF2B5EF4-FFF2-40B4-BE49-F238E27FC236}">
                <a16:creationId xmlns:a16="http://schemas.microsoft.com/office/drawing/2014/main" id="{A3859BB7-AE58-6A41-BFC6-C15617B2FE1B}"/>
              </a:ext>
            </a:extLst>
          </p:cNvPr>
          <p:cNvSpPr/>
          <p:nvPr/>
        </p:nvSpPr>
        <p:spPr>
          <a:xfrm>
            <a:off x="7812078" y="3183763"/>
            <a:ext cx="1388827"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39" name="Rectangle 38">
            <a:extLst>
              <a:ext uri="{FF2B5EF4-FFF2-40B4-BE49-F238E27FC236}">
                <a16:creationId xmlns:a16="http://schemas.microsoft.com/office/drawing/2014/main" id="{F6C81C10-A324-4A45-A8C8-1F41393B144C}"/>
              </a:ext>
            </a:extLst>
          </p:cNvPr>
          <p:cNvSpPr/>
          <p:nvPr/>
        </p:nvSpPr>
        <p:spPr>
          <a:xfrm>
            <a:off x="8800895" y="5595354"/>
            <a:ext cx="2252413" cy="307983"/>
          </a:xfrm>
          <a:prstGeom prst="rect">
            <a:avLst/>
          </a:prstGeom>
          <a:gradFill flip="none" rotWithShape="1">
            <a:gsLst>
              <a:gs pos="0">
                <a:srgbClr val="FFC000">
                  <a:alpha val="20000"/>
                </a:srgbClr>
              </a:gs>
              <a:gs pos="100000">
                <a:schemeClr val="accent6">
                  <a:alpha val="20000"/>
                </a:schemeClr>
              </a:gs>
            </a:gsLst>
            <a:lin ang="2700000" scaled="1"/>
            <a:tileRect/>
          </a:gradFill>
          <a:ln w="28575">
            <a:gradFill>
              <a:gsLst>
                <a:gs pos="0">
                  <a:srgbClr val="FFC000"/>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331C01B-98C4-D841-9B03-CB6038C02EAB}"/>
                  </a:ext>
                </a:extLst>
              </p:cNvPr>
              <p:cNvSpPr/>
              <p:nvPr/>
            </p:nvSpPr>
            <p:spPr>
              <a:xfrm>
                <a:off x="8800895" y="1335375"/>
                <a:ext cx="2324674" cy="923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𝑆</m:t>
                          </m:r>
                        </m:e>
                        <m:sub>
                          <m:r>
                            <a:rPr lang="en-GB" i="1">
                              <a:latin typeface="Cambria Math" panose="02040503050406030204" pitchFamily="18" charset="0"/>
                            </a:rPr>
                            <m:t>𝑃𝑆</m:t>
                          </m:r>
                        </m:sub>
                      </m:sSub>
                      <m:d>
                        <m:dPr>
                          <m:ctrlPr>
                            <a:rPr lang="en-GB" i="1">
                              <a:latin typeface="Cambria Math" panose="02040503050406030204" pitchFamily="18" charset="0"/>
                            </a:rPr>
                          </m:ctrlPr>
                        </m:dPr>
                        <m:e>
                          <m:r>
                            <a:rPr lang="en-GB" altLang="ko-KR" i="1">
                              <a:solidFill>
                                <a:schemeClr val="accent1"/>
                              </a:solidFill>
                              <a:latin typeface="Cambria Math" panose="02040503050406030204" pitchFamily="18" charset="0"/>
                            </a:rPr>
                            <m:t>𝑐</m:t>
                          </m:r>
                          <m:r>
                            <a:rPr lang="en-GB" altLang="ko-KR" i="1">
                              <a:latin typeface="Cambria Math" panose="02040503050406030204" pitchFamily="18" charset="0"/>
                            </a:rPr>
                            <m:t>, </m:t>
                          </m:r>
                          <m:r>
                            <a:rPr lang="en-GB" altLang="ko-KR" i="1">
                              <a:solidFill>
                                <a:srgbClr val="FFC000"/>
                              </a:solidFill>
                              <a:latin typeface="Cambria Math" panose="02040503050406030204" pitchFamily="18" charset="0"/>
                            </a:rPr>
                            <m:t>𝑠</m:t>
                          </m:r>
                          <m:r>
                            <a:rPr lang="en-GB" altLang="ko-KR" i="1">
                              <a:latin typeface="Cambria Math" panose="02040503050406030204" pitchFamily="18" charset="0"/>
                            </a:rPr>
                            <m:t>, </m:t>
                          </m:r>
                          <m:r>
                            <a:rPr lang="en-GB" altLang="ko-KR" i="1">
                              <a:solidFill>
                                <a:schemeClr val="accent6"/>
                              </a:solidFill>
                              <a:latin typeface="Cambria Math" panose="02040503050406030204" pitchFamily="18" charset="0"/>
                            </a:rPr>
                            <m:t>𝑟</m:t>
                          </m:r>
                          <m:r>
                            <a:rPr lang="en-GB" altLang="ko-KR" i="1">
                              <a:latin typeface="Cambria Math" panose="02040503050406030204" pitchFamily="18" charset="0"/>
                            </a:rPr>
                            <m:t>,</m:t>
                          </m:r>
                          <m:r>
                            <a:rPr lang="en-GB" altLang="ko-KR" i="1">
                              <a:solidFill>
                                <a:srgbClr val="7030A0"/>
                              </a:solidFill>
                              <a:latin typeface="Cambria Math" panose="02040503050406030204" pitchFamily="18" charset="0"/>
                            </a:rPr>
                            <m:t>𝑤</m:t>
                          </m:r>
                        </m:e>
                      </m:d>
                    </m:oMath>
                    <m:oMath xmlns:m="http://schemas.openxmlformats.org/officeDocument/2006/math">
                      <m:r>
                        <a:rPr lang="en-GB" i="1">
                          <a:latin typeface="Cambria Math" panose="02040503050406030204" pitchFamily="18" charset="0"/>
                        </a:rPr>
                        <m:t>=0.5</m:t>
                      </m:r>
                      <m:r>
                        <a:rPr lang="en-GB" i="1">
                          <a:latin typeface="Cambria Math" panose="02040503050406030204" pitchFamily="18" charset="0"/>
                          <a:ea typeface="Cambria Math" panose="02040503050406030204" pitchFamily="18" charset="0"/>
                        </a:rPr>
                        <m:t>∙0.1∙0.8∙</m:t>
                      </m:r>
                      <m:r>
                        <a:rPr lang="en-GB" i="1">
                          <a:latin typeface="Cambria Math" panose="02040503050406030204" pitchFamily="18" charset="0"/>
                        </a:rPr>
                        <m:t>0.99</m:t>
                      </m:r>
                    </m:oMath>
                    <m:oMath xmlns:m="http://schemas.openxmlformats.org/officeDocument/2006/math">
                      <m:r>
                        <a:rPr lang="en-GB" i="1">
                          <a:latin typeface="Cambria Math" panose="02040503050406030204" pitchFamily="18" charset="0"/>
                        </a:rPr>
                        <m:t>=0.0396</m:t>
                      </m:r>
                    </m:oMath>
                  </m:oMathPara>
                </a14:m>
                <a:endParaRPr lang="en-GB" dirty="0"/>
              </a:p>
            </p:txBody>
          </p:sp>
        </mc:Choice>
        <mc:Fallback xmlns="">
          <p:sp>
            <p:nvSpPr>
              <p:cNvPr id="7" name="Rectangle 6">
                <a:extLst>
                  <a:ext uri="{FF2B5EF4-FFF2-40B4-BE49-F238E27FC236}">
                    <a16:creationId xmlns:a16="http://schemas.microsoft.com/office/drawing/2014/main" id="{8331C01B-98C4-D841-9B03-CB6038C02EAB}"/>
                  </a:ext>
                </a:extLst>
              </p:cNvPr>
              <p:cNvSpPr>
                <a:spLocks noRot="1" noChangeAspect="1" noMove="1" noResize="1" noEditPoints="1" noAdjustHandles="1" noChangeArrowheads="1" noChangeShapeType="1" noTextEdit="1"/>
              </p:cNvSpPr>
              <p:nvPr/>
            </p:nvSpPr>
            <p:spPr>
              <a:xfrm>
                <a:off x="8800895" y="1335375"/>
                <a:ext cx="2324674" cy="923330"/>
              </a:xfrm>
              <a:prstGeom prst="rect">
                <a:avLst/>
              </a:prstGeom>
              <a:blipFill>
                <a:blip r:embed="rId1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6047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Rejection Sampling: Analysis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BDCD333-3FFD-F945-A7E6-91A1FEAAF06A}"/>
                  </a:ext>
                </a:extLst>
              </p:cNvPr>
              <p:cNvSpPr>
                <a:spLocks noGrp="1"/>
              </p:cNvSpPr>
              <p:nvPr>
                <p:ph idx="1"/>
              </p:nvPr>
            </p:nvSpPr>
            <p:spPr>
              <a:xfrm>
                <a:off x="359624" y="1666902"/>
                <a:ext cx="7633752" cy="4236435"/>
              </a:xfrm>
            </p:spPr>
            <p:txBody>
              <a:bodyPr>
                <a:normAutofit lnSpcReduction="10000"/>
              </a:bodyPr>
              <a:lstStyle/>
              <a:p>
                <a:r>
                  <a:rPr lang="en-GB" dirty="0"/>
                  <a:t>With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𝑃𝑆</m:t>
                        </m:r>
                      </m:sub>
                    </m:sSub>
                    <m:d>
                      <m:dPr>
                        <m:ctrlPr>
                          <a:rPr lang="en-GB" b="0"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1" i="1" smtClean="0">
                                <a:latin typeface="Cambria Math" panose="02040503050406030204" pitchFamily="18" charset="0"/>
                              </a:rPr>
                              <m:t>′</m:t>
                            </m:r>
                          </m:sup>
                        </m:sSup>
                        <m:r>
                          <a:rPr lang="en-GB" b="0" i="1" smtClean="0">
                            <a:latin typeface="Cambria Math" panose="02040503050406030204" pitchFamily="18" charset="0"/>
                          </a:rPr>
                          <m:t>,</m:t>
                        </m:r>
                        <m:r>
                          <a:rPr lang="en-GB" b="1" i="1" smtClean="0">
                            <a:latin typeface="Cambria Math" panose="02040503050406030204" pitchFamily="18" charset="0"/>
                          </a:rPr>
                          <m:t>𝒆</m:t>
                        </m:r>
                      </m:e>
                    </m:d>
                  </m:oMath>
                </a14:m>
                <a:r>
                  <a:rPr lang="en-GB" dirty="0"/>
                  <a:t> the number of samples that agree with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1" i="1" smtClean="0">
                            <a:latin typeface="Cambria Math" panose="02040503050406030204" pitchFamily="18" charset="0"/>
                          </a:rPr>
                          <m:t>′</m:t>
                        </m:r>
                      </m:sup>
                    </m:sSup>
                    <m:r>
                      <a:rPr lang="en-GB" i="1" smtClean="0">
                        <a:latin typeface="Cambria Math" panose="02040503050406030204" pitchFamily="18" charset="0"/>
                      </a:rPr>
                      <m:t>,</m:t>
                    </m:r>
                    <m:r>
                      <a:rPr lang="en-GB" b="1" i="1" smtClean="0">
                        <a:latin typeface="Cambria Math" panose="02040503050406030204" pitchFamily="18" charset="0"/>
                      </a:rPr>
                      <m:t>𝒆</m:t>
                    </m:r>
                  </m:oMath>
                </a14:m>
                <a:r>
                  <a:rPr lang="en-GB" dirty="0"/>
                  <a:t>, it holds:</a:t>
                </a:r>
              </a:p>
              <a:p>
                <a:pPr marL="0" indent="0">
                  <a:lnSpc>
                    <a:spcPct val="110000"/>
                  </a:lnSpc>
                  <a:buNone/>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rPr>
                          </m:ctrlPr>
                        </m:accPr>
                        <m:e>
                          <m:r>
                            <a:rPr lang="en-GB" i="1" smtClean="0">
                              <a:latin typeface="Cambria Math" panose="02040503050406030204" pitchFamily="18" charset="0"/>
                            </a:rPr>
                            <m:t>𝑃</m:t>
                          </m:r>
                        </m:e>
                      </m:acc>
                      <m:d>
                        <m:dPr>
                          <m:ctrlPr>
                            <a:rPr lang="en-GB"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1" i="1" smtClean="0">
                                  <a:latin typeface="Cambria Math" panose="02040503050406030204" pitchFamily="18" charset="0"/>
                                </a:rPr>
                                <m:t>′</m:t>
                              </m:r>
                            </m:sup>
                          </m:sSup>
                        </m:e>
                        <m:e>
                          <m:r>
                            <a:rPr lang="en-GB" b="1" i="1" smtClean="0">
                              <a:latin typeface="Cambria Math" panose="02040503050406030204" pitchFamily="18" charset="0"/>
                            </a:rPr>
                            <m:t>𝒆</m:t>
                          </m:r>
                        </m:e>
                      </m:d>
                      <m:r>
                        <m:rPr>
                          <m:aln/>
                        </m:rP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𝑍</m:t>
                          </m:r>
                        </m:den>
                      </m:f>
                      <m:sSub>
                        <m:sSubPr>
                          <m:ctrlPr>
                            <a:rPr lang="en-GB" i="1" smtClean="0">
                              <a:latin typeface="Cambria Math" panose="02040503050406030204" pitchFamily="18" charset="0"/>
                            </a:rPr>
                          </m:ctrlPr>
                        </m:sSubPr>
                        <m:e>
                          <m:r>
                            <a:rPr lang="en-GB" i="1" smtClean="0">
                              <a:latin typeface="Cambria Math" panose="02040503050406030204" pitchFamily="18" charset="0"/>
                            </a:rPr>
                            <m:t>𝑁</m:t>
                          </m:r>
                        </m:e>
                        <m:sub>
                          <m:r>
                            <a:rPr lang="en-GB" i="1" smtClean="0">
                              <a:latin typeface="Cambria Math" panose="02040503050406030204" pitchFamily="18" charset="0"/>
                            </a:rPr>
                            <m:t>𝑃𝑆</m:t>
                          </m:r>
                        </m:sub>
                      </m:sSub>
                      <m:d>
                        <m:dPr>
                          <m:ctrlPr>
                            <a:rPr lang="en-GB"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1" i="1" smtClean="0">
                                  <a:latin typeface="Cambria Math" panose="02040503050406030204" pitchFamily="18" charset="0"/>
                                </a:rPr>
                                <m:t>′</m:t>
                              </m:r>
                            </m:sup>
                          </m:sSup>
                          <m:r>
                            <a:rPr lang="en-GB" b="0" i="1" smtClean="0">
                              <a:latin typeface="Cambria Math" panose="02040503050406030204" pitchFamily="18" charset="0"/>
                            </a:rPr>
                            <m:t>,</m:t>
                          </m:r>
                          <m:r>
                            <a:rPr lang="en-GB" b="1" i="1" smtClean="0">
                              <a:latin typeface="Cambria Math" panose="02040503050406030204" pitchFamily="18" charset="0"/>
                            </a:rPr>
                            <m:t>𝒆</m:t>
                          </m:r>
                        </m:e>
                      </m:d>
                    </m:oMath>
                    <m:oMath xmlns:m="http://schemas.openxmlformats.org/officeDocument/2006/math">
                      <m:r>
                        <m:rPr>
                          <m:aln/>
                        </m:rP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i="1" smtClean="0">
                                  <a:latin typeface="Cambria Math" panose="02040503050406030204" pitchFamily="18" charset="0"/>
                                </a:rPr>
                              </m:ctrlPr>
                            </m:sSubPr>
                            <m:e>
                              <m:r>
                                <a:rPr lang="en-GB" i="1" smtClean="0">
                                  <a:latin typeface="Cambria Math" panose="02040503050406030204" pitchFamily="18" charset="0"/>
                                </a:rPr>
                                <m:t>𝑁</m:t>
                              </m:r>
                            </m:e>
                            <m:sub>
                              <m:r>
                                <a:rPr lang="en-GB" i="1" smtClean="0">
                                  <a:latin typeface="Cambria Math" panose="02040503050406030204" pitchFamily="18" charset="0"/>
                                </a:rPr>
                                <m:t>𝑃𝑆</m:t>
                              </m:r>
                            </m:sub>
                          </m:sSub>
                          <m:d>
                            <m:dPr>
                              <m:ctrlPr>
                                <a:rPr lang="en-GB"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1" i="1" smtClean="0">
                                      <a:latin typeface="Cambria Math" panose="02040503050406030204" pitchFamily="18" charset="0"/>
                                    </a:rPr>
                                    <m:t>′</m:t>
                                  </m:r>
                                </m:sup>
                              </m:sSup>
                              <m:r>
                                <a:rPr lang="en-GB" i="1" smtClean="0">
                                  <a:latin typeface="Cambria Math" panose="02040503050406030204" pitchFamily="18" charset="0"/>
                                </a:rPr>
                                <m:t>,</m:t>
                              </m:r>
                              <m:r>
                                <a:rPr lang="en-GB" b="1" i="1" smtClean="0">
                                  <a:latin typeface="Cambria Math" panose="02040503050406030204" pitchFamily="18" charset="0"/>
                                </a:rPr>
                                <m:t>𝒆</m:t>
                              </m:r>
                            </m:e>
                          </m:d>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𝑃𝑆</m:t>
                              </m:r>
                            </m:sub>
                          </m:sSub>
                          <m:d>
                            <m:dPr>
                              <m:ctrlPr>
                                <a:rPr lang="en-GB" b="0" i="1" smtClean="0">
                                  <a:latin typeface="Cambria Math" panose="02040503050406030204" pitchFamily="18" charset="0"/>
                                </a:rPr>
                              </m:ctrlPr>
                            </m:dPr>
                            <m:e>
                              <m:r>
                                <a:rPr lang="en-GB" b="1" i="1" smtClean="0">
                                  <a:latin typeface="Cambria Math" panose="02040503050406030204" pitchFamily="18" charset="0"/>
                                </a:rPr>
                                <m:t>𝒆</m:t>
                              </m:r>
                            </m:e>
                          </m:d>
                        </m:den>
                      </m:f>
                    </m:oMath>
                    <m:oMath xmlns:m="http://schemas.openxmlformats.org/officeDocument/2006/math">
                      <m:r>
                        <m:rPr>
                          <m:aln/>
                        </m:rPr>
                        <a:rPr lang="en-GB"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rPr>
                              </m:ctrlPr>
                            </m:dPr>
                            <m:e>
                              <m:sSup>
                                <m:sSupPr>
                                  <m:ctrlPr>
                                    <a:rPr lang="en-GB" b="1" i="1">
                                      <a:latin typeface="Cambria Math" panose="02040503050406030204" pitchFamily="18" charset="0"/>
                                    </a:rPr>
                                  </m:ctrlPr>
                                </m:sSupPr>
                                <m:e>
                                  <m:r>
                                    <a:rPr lang="en-GB" b="1" i="1">
                                      <a:latin typeface="Cambria Math" panose="02040503050406030204" pitchFamily="18" charset="0"/>
                                    </a:rPr>
                                    <m:t>𝒓</m:t>
                                  </m:r>
                                </m:e>
                                <m:sup>
                                  <m:r>
                                    <a:rPr lang="en-GB" b="1" i="1">
                                      <a:latin typeface="Cambria Math" panose="02040503050406030204" pitchFamily="18" charset="0"/>
                                    </a:rPr>
                                    <m:t>′</m:t>
                                  </m:r>
                                </m:sup>
                              </m:sSup>
                              <m:r>
                                <a:rPr lang="en-GB" i="1">
                                  <a:latin typeface="Cambria Math" panose="02040503050406030204" pitchFamily="18" charset="0"/>
                                </a:rPr>
                                <m:t>,</m:t>
                              </m:r>
                              <m:r>
                                <a:rPr lang="en-GB" b="1" i="1">
                                  <a:latin typeface="Cambria Math" panose="02040503050406030204" pitchFamily="18" charset="0"/>
                                </a:rPr>
                                <m:t>𝒆</m:t>
                              </m:r>
                            </m:e>
                          </m:d>
                        </m:num>
                        <m:den>
                          <m:r>
                            <a:rPr lang="en-GB" b="0" i="1" smtClean="0">
                              <a:latin typeface="Cambria Math" panose="02040503050406030204" pitchFamily="18" charset="0"/>
                            </a:rPr>
                            <m:t>𝑃</m:t>
                          </m:r>
                          <m:d>
                            <m:dPr>
                              <m:ctrlPr>
                                <a:rPr lang="en-GB" i="1" smtClean="0">
                                  <a:latin typeface="Cambria Math" panose="02040503050406030204" pitchFamily="18" charset="0"/>
                                </a:rPr>
                              </m:ctrlPr>
                            </m:dPr>
                            <m:e>
                              <m:r>
                                <a:rPr lang="en-GB" b="1" i="1" smtClean="0">
                                  <a:latin typeface="Cambria Math" panose="02040503050406030204" pitchFamily="18" charset="0"/>
                                </a:rPr>
                                <m:t>𝒆</m:t>
                              </m:r>
                            </m:e>
                          </m:d>
                        </m:den>
                      </m:f>
                    </m:oMath>
                    <m:oMath xmlns:m="http://schemas.openxmlformats.org/officeDocument/2006/math">
                      <m:r>
                        <m:rPr>
                          <m:aln/>
                        </m:rPr>
                        <a:rPr lang="en-GB" b="0"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𝑃</m:t>
                      </m:r>
                      <m:d>
                        <m:dPr>
                          <m:ctrlPr>
                            <a:rPr lang="en-GB" i="1" smtClean="0">
                              <a:latin typeface="Cambria Math" panose="02040503050406030204" pitchFamily="18" charset="0"/>
                            </a:rPr>
                          </m:ctrlPr>
                        </m:dPr>
                        <m:e>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1" i="1" smtClean="0">
                                  <a:latin typeface="Cambria Math" panose="02040503050406030204" pitchFamily="18" charset="0"/>
                                </a:rPr>
                                <m:t>′</m:t>
                              </m:r>
                            </m:sup>
                          </m:sSup>
                          <m:r>
                            <a:rPr lang="en-GB" i="1" smtClean="0">
                              <a:latin typeface="Cambria Math" panose="02040503050406030204" pitchFamily="18" charset="0"/>
                            </a:rPr>
                            <m:t>| </m:t>
                          </m:r>
                          <m:r>
                            <a:rPr lang="en-GB" b="1" i="1" smtClean="0">
                              <a:latin typeface="Cambria Math" panose="02040503050406030204" pitchFamily="18" charset="0"/>
                            </a:rPr>
                            <m:t>𝒆</m:t>
                          </m:r>
                        </m:e>
                      </m:d>
                    </m:oMath>
                  </m:oMathPara>
                </a14:m>
                <a:endParaRPr lang="en-GB" b="1" i="1" dirty="0">
                  <a:latin typeface="Cambria Math" panose="02040503050406030204" pitchFamily="18" charset="0"/>
                </a:endParaRPr>
              </a:p>
              <a:p>
                <a:endParaRPr lang="en-GB" dirty="0"/>
              </a:p>
              <a:p>
                <a:r>
                  <a:rPr lang="en-GB" dirty="0"/>
                  <a:t>Estimation using </a:t>
                </a:r>
                <a14:m>
                  <m:oMath xmlns:m="http://schemas.openxmlformats.org/officeDocument/2006/math">
                    <m:r>
                      <m:rPr>
                        <m:nor/>
                      </m:rPr>
                      <a:rPr lang="en-GB" b="1" i="0" smtClean="0">
                        <a:latin typeface="Cambria Math" panose="02040503050406030204" pitchFamily="18" charset="0"/>
                      </a:rPr>
                      <m:t>Rejection</m:t>
                    </m:r>
                    <m:r>
                      <m:rPr>
                        <m:nor/>
                      </m:rPr>
                      <a:rPr lang="en-GB" b="1" smtClean="0">
                        <a:latin typeface="Cambria Math" panose="02040503050406030204" pitchFamily="18" charset="0"/>
                      </a:rPr>
                      <m:t>Sampl</m:t>
                    </m:r>
                    <m:r>
                      <m:rPr>
                        <m:nor/>
                      </m:rPr>
                      <a:rPr lang="en-GB" b="1" i="0" smtClean="0">
                        <a:latin typeface="Cambria Math" panose="02040503050406030204" pitchFamily="18" charset="0"/>
                      </a:rPr>
                      <m:t>ing</m:t>
                    </m:r>
                  </m:oMath>
                </a14:m>
                <a:r>
                  <a:rPr lang="en-GB" dirty="0"/>
                  <a:t> consistent</a:t>
                </a:r>
              </a:p>
              <a:p>
                <a:endParaRPr lang="en-GB" dirty="0"/>
              </a:p>
            </p:txBody>
          </p:sp>
        </mc:Choice>
        <mc:Fallback xmlns="">
          <p:sp>
            <p:nvSpPr>
              <p:cNvPr id="4" name="Content Placeholder 3">
                <a:extLst>
                  <a:ext uri="{FF2B5EF4-FFF2-40B4-BE49-F238E27FC236}">
                    <a16:creationId xmlns:a16="http://schemas.microsoft.com/office/drawing/2014/main" id="{EBDCD333-3FFD-F945-A7E6-91A1FEAAF06A}"/>
                  </a:ext>
                </a:extLst>
              </p:cNvPr>
              <p:cNvSpPr>
                <a:spLocks noGrp="1" noRot="1" noChangeAspect="1" noMove="1" noResize="1" noEditPoints="1" noAdjustHandles="1" noChangeArrowheads="1" noChangeShapeType="1" noTextEdit="1"/>
              </p:cNvSpPr>
              <p:nvPr>
                <p:ph idx="1"/>
              </p:nvPr>
            </p:nvSpPr>
            <p:spPr>
              <a:xfrm>
                <a:off x="359624" y="1666902"/>
                <a:ext cx="7633752" cy="4236435"/>
              </a:xfrm>
              <a:blipFill>
                <a:blip r:embed="rId3"/>
                <a:stretch>
                  <a:fillRect l="-2159" t="-3582" b="-1791"/>
                </a:stretch>
              </a:blipFill>
            </p:spPr>
            <p:txBody>
              <a:bodyPr/>
              <a:lstStyle/>
              <a:p>
                <a:r>
                  <a:rPr lang="en-GB">
                    <a:noFill/>
                  </a:rPr>
                  <a:t> </a:t>
                </a:r>
              </a:p>
            </p:txBody>
          </p:sp>
        </mc:Fallback>
      </mc:AlternateContent>
      <p:sp>
        <p:nvSpPr>
          <p:cNvPr id="5" name="Slide Number Placeholder 3">
            <a:extLst>
              <a:ext uri="{FF2B5EF4-FFF2-40B4-BE49-F238E27FC236}">
                <a16:creationId xmlns:a16="http://schemas.microsoft.com/office/drawing/2014/main" id="{9CE6E872-1E86-B04B-8154-DD3D28A686CB}"/>
              </a:ext>
            </a:extLst>
          </p:cNvPr>
          <p:cNvSpPr>
            <a:spLocks noGrp="1"/>
          </p:cNvSpPr>
          <p:nvPr>
            <p:ph type="sldNum" sz="quarter" idx="4"/>
          </p:nvPr>
        </p:nvSpPr>
        <p:spPr/>
        <p:txBody>
          <a:bodyPr/>
          <a:lstStyle/>
          <a:p>
            <a:pPr>
              <a:defRPr/>
            </a:pPr>
            <a:fld id="{A4C577E2-95DD-1F4B-A688-E8FB02007787}" type="slidenum">
              <a:rPr lang="en-GB" smtClean="0"/>
              <a:pPr>
                <a:defRPr/>
              </a:pPr>
              <a:t>22</a:t>
            </a:fld>
            <a:endParaRPr lang="en-GB"/>
          </a:p>
        </p:txBody>
      </p:sp>
      <p:sp>
        <p:nvSpPr>
          <p:cNvPr id="3" name="Date Placeholder 2">
            <a:extLst>
              <a:ext uri="{FF2B5EF4-FFF2-40B4-BE49-F238E27FC236}">
                <a16:creationId xmlns:a16="http://schemas.microsoft.com/office/drawing/2014/main" id="{E9173D54-40A2-D041-80F4-D476DF85BC90}"/>
              </a:ext>
            </a:extLst>
          </p:cNvPr>
          <p:cNvSpPr>
            <a:spLocks noGrp="1"/>
          </p:cNvSpPr>
          <p:nvPr>
            <p:ph type="dt" sz="half" idx="2"/>
          </p:nvPr>
        </p:nvSpPr>
        <p:spPr/>
        <p:txBody>
          <a:bodyPr/>
          <a:lstStyle/>
          <a:p>
            <a:r>
              <a:rPr lang="en-GB"/>
              <a:t>Approximate Inference</a:t>
            </a:r>
          </a:p>
        </p:txBody>
      </p:sp>
      <p:sp>
        <p:nvSpPr>
          <p:cNvPr id="6" name="Footer Placeholder 5">
            <a:extLst>
              <a:ext uri="{FF2B5EF4-FFF2-40B4-BE49-F238E27FC236}">
                <a16:creationId xmlns:a16="http://schemas.microsoft.com/office/drawing/2014/main" id="{378B65FA-CF83-CD44-A72E-19D59E9046BF}"/>
              </a:ext>
            </a:extLst>
          </p:cNvPr>
          <p:cNvSpPr>
            <a:spLocks noGrp="1"/>
          </p:cNvSpPr>
          <p:nvPr>
            <p:ph type="ftr" sz="quarter" idx="3"/>
          </p:nvPr>
        </p:nvSpPr>
        <p:spPr/>
        <p:txBody>
          <a:bodyPr/>
          <a:lstStyle/>
          <a:p>
            <a:r>
              <a:rPr lang="en-GB"/>
              <a:t>T. Braun - StaRAI</a:t>
            </a:r>
          </a:p>
        </p:txBody>
      </p:sp>
      <p:grpSp>
        <p:nvGrpSpPr>
          <p:cNvPr id="28" name="Group 27">
            <a:extLst>
              <a:ext uri="{FF2B5EF4-FFF2-40B4-BE49-F238E27FC236}">
                <a16:creationId xmlns:a16="http://schemas.microsoft.com/office/drawing/2014/main" id="{11E48B45-74E9-8544-996A-41317ECFE359}"/>
              </a:ext>
            </a:extLst>
          </p:cNvPr>
          <p:cNvGrpSpPr/>
          <p:nvPr/>
        </p:nvGrpSpPr>
        <p:grpSpPr>
          <a:xfrm>
            <a:off x="8618350" y="3084747"/>
            <a:ext cx="2617503" cy="1201123"/>
            <a:chOff x="4368884" y="1641603"/>
            <a:chExt cx="2620230" cy="1202374"/>
          </a:xfrm>
        </p:grpSpPr>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ECDE6140-2D37-5D4E-83D9-3557ACD13A63}"/>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𝐶𝑙𝑜𝑢𝑑𝑦</m:t>
                        </m:r>
                      </m:oMath>
                    </m:oMathPara>
                  </a14:m>
                  <a:endParaRPr lang="en-GB" sz="1399"/>
                </a:p>
              </p:txBody>
            </p:sp>
          </mc:Choice>
          <mc:Fallback xmlns="">
            <p:sp>
              <p:nvSpPr>
                <p:cNvPr id="29" name="Oval 28">
                  <a:extLst>
                    <a:ext uri="{FF2B5EF4-FFF2-40B4-BE49-F238E27FC236}">
                      <a16:creationId xmlns:a16="http://schemas.microsoft.com/office/drawing/2014/main" id="{ECDE6140-2D37-5D4E-83D9-3557ACD13A63}"/>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EF72517B-9F2C-1346-ADFD-4869840D4C42}"/>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𝑅𝑎𝑖𝑛</m:t>
                        </m:r>
                      </m:oMath>
                    </m:oMathPara>
                  </a14:m>
                  <a:endParaRPr lang="en-GB" sz="1399"/>
                </a:p>
              </p:txBody>
            </p:sp>
          </mc:Choice>
          <mc:Fallback xmlns="">
            <p:sp>
              <p:nvSpPr>
                <p:cNvPr id="30" name="Oval 29">
                  <a:extLst>
                    <a:ext uri="{FF2B5EF4-FFF2-40B4-BE49-F238E27FC236}">
                      <a16:creationId xmlns:a16="http://schemas.microsoft.com/office/drawing/2014/main" id="{EF72517B-9F2C-1346-ADFD-4869840D4C42}"/>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8050BC3F-810D-3342-87E2-1EAA27D40BC5}"/>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𝑆𝑝𝑟𝑖𝑛𝑘𝑙𝑒𝑟</m:t>
                        </m:r>
                      </m:oMath>
                    </m:oMathPara>
                  </a14:m>
                  <a:endParaRPr lang="en-GB" sz="1399">
                    <a:solidFill>
                      <a:schemeClr val="tx1"/>
                    </a:solidFill>
                  </a:endParaRPr>
                </a:p>
              </p:txBody>
            </p:sp>
          </mc:Choice>
          <mc:Fallback xmlns="">
            <p:sp>
              <p:nvSpPr>
                <p:cNvPr id="31" name="Oval 30">
                  <a:extLst>
                    <a:ext uri="{FF2B5EF4-FFF2-40B4-BE49-F238E27FC236}">
                      <a16:creationId xmlns:a16="http://schemas.microsoft.com/office/drawing/2014/main" id="{8050BC3F-810D-3342-87E2-1EAA27D40BC5}"/>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AAABB23B-1828-B649-BDA8-A17A9EB63217}"/>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𝑊𝑒𝑡𝐺𝑟𝑎𝑠𝑠</m:t>
                        </m:r>
                      </m:oMath>
                    </m:oMathPara>
                  </a14:m>
                  <a:endParaRPr lang="en-GB" sz="1399">
                    <a:solidFill>
                      <a:schemeClr val="tx1"/>
                    </a:solidFill>
                  </a:endParaRPr>
                </a:p>
              </p:txBody>
            </p:sp>
          </mc:Choice>
          <mc:Fallback xmlns="">
            <p:sp>
              <p:nvSpPr>
                <p:cNvPr id="32" name="Oval 31">
                  <a:extLst>
                    <a:ext uri="{FF2B5EF4-FFF2-40B4-BE49-F238E27FC236}">
                      <a16:creationId xmlns:a16="http://schemas.microsoft.com/office/drawing/2014/main" id="{AAABB23B-1828-B649-BDA8-A17A9EB63217}"/>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33" name="Straight Arrow Connector 32">
              <a:extLst>
                <a:ext uri="{FF2B5EF4-FFF2-40B4-BE49-F238E27FC236}">
                  <a16:creationId xmlns:a16="http://schemas.microsoft.com/office/drawing/2014/main" id="{A13B5DE9-2EF4-E643-99D1-3705378843AC}"/>
                </a:ext>
              </a:extLst>
            </p:cNvPr>
            <p:cNvCxnSpPr>
              <a:cxnSpLocks/>
              <a:stCxn id="29" idx="3"/>
              <a:endCxn id="31"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87E5315B-DB2D-3F4D-94B6-F399D2EC7547}"/>
                </a:ext>
              </a:extLst>
            </p:cNvPr>
            <p:cNvCxnSpPr>
              <a:cxnSpLocks/>
              <a:stCxn id="31" idx="4"/>
              <a:endCxn id="32"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EA0ABBA5-A6FC-5849-892A-E69E6A194BF0}"/>
                </a:ext>
              </a:extLst>
            </p:cNvPr>
            <p:cNvCxnSpPr>
              <a:cxnSpLocks/>
              <a:stCxn id="30" idx="4"/>
              <a:endCxn id="32"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441620FE-1BFB-664A-A429-71F6070A786C}"/>
                </a:ext>
              </a:extLst>
            </p:cNvPr>
            <p:cNvCxnSpPr>
              <a:cxnSpLocks/>
              <a:stCxn id="29" idx="5"/>
              <a:endCxn id="30"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37" name="Table 36">
                <a:extLst>
                  <a:ext uri="{FF2B5EF4-FFF2-40B4-BE49-F238E27FC236}">
                    <a16:creationId xmlns:a16="http://schemas.microsoft.com/office/drawing/2014/main" id="{87021DB1-3808-8940-A613-2C95E19FEC10}"/>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37" name="Table 36">
                <a:extLst>
                  <a:ext uri="{FF2B5EF4-FFF2-40B4-BE49-F238E27FC236}">
                    <a16:creationId xmlns:a16="http://schemas.microsoft.com/office/drawing/2014/main" id="{87021DB1-3808-8940-A613-2C95E19FEC10}"/>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8" name="Table 37">
                <a:extLst>
                  <a:ext uri="{FF2B5EF4-FFF2-40B4-BE49-F238E27FC236}">
                    <a16:creationId xmlns:a16="http://schemas.microsoft.com/office/drawing/2014/main" id="{E6237354-935D-EF49-97EB-E75DB0EA6312}"/>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38" name="Table 37">
                <a:extLst>
                  <a:ext uri="{FF2B5EF4-FFF2-40B4-BE49-F238E27FC236}">
                    <a16:creationId xmlns:a16="http://schemas.microsoft.com/office/drawing/2014/main" id="{E6237354-935D-EF49-97EB-E75DB0EA6312}"/>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t="-4167" r="-113462" b="-204167"/>
                          </a:stretch>
                        </a:blipFill>
                      </a:tcPr>
                    </a:tc>
                    <a:tc>
                      <a:txBody>
                        <a:bodyPr/>
                        <a:lstStyle/>
                        <a:p>
                          <a:endParaRPr lang="en-US"/>
                        </a:p>
                      </a:txBody>
                      <a:tcPr marL="91345" marR="91345" marT="45672" marB="45672">
                        <a:blipFill>
                          <a:blip r:embed="rId9"/>
                          <a:stretch>
                            <a:fillRect l="-88136"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t="-100000" r="-113462" b="-96000"/>
                          </a:stretch>
                        </a:blipFill>
                      </a:tcPr>
                    </a:tc>
                    <a:tc>
                      <a:txBody>
                        <a:bodyPr/>
                        <a:lstStyle/>
                        <a:p>
                          <a:endParaRPr lang="en-US"/>
                        </a:p>
                      </a:txBody>
                      <a:tcPr marL="91345" marR="91345" marT="45672" marB="45672">
                        <a:blipFill>
                          <a:blip r:embed="rId9"/>
                          <a:stretch>
                            <a:fillRect l="-88136"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t="-208333" r="-113462"/>
                          </a:stretch>
                        </a:blipFill>
                      </a:tcPr>
                    </a:tc>
                    <a:tc>
                      <a:txBody>
                        <a:bodyPr/>
                        <a:lstStyle/>
                        <a:p>
                          <a:endParaRPr lang="en-US"/>
                        </a:p>
                      </a:txBody>
                      <a:tcPr marL="91345" marR="91345" marT="45672" marB="45672">
                        <a:blipFill>
                          <a:blip r:embed="rId9"/>
                          <a:stretch>
                            <a:fillRect l="-88136"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9" name="Table 38">
                <a:extLst>
                  <a:ext uri="{FF2B5EF4-FFF2-40B4-BE49-F238E27FC236}">
                    <a16:creationId xmlns:a16="http://schemas.microsoft.com/office/drawing/2014/main" id="{45C64C05-37CD-1942-8532-A6E25AB83197}"/>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39" name="Table 38">
                <a:extLst>
                  <a:ext uri="{FF2B5EF4-FFF2-40B4-BE49-F238E27FC236}">
                    <a16:creationId xmlns:a16="http://schemas.microsoft.com/office/drawing/2014/main" id="{45C64C05-37CD-1942-8532-A6E25AB83197}"/>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0222C74-60CA-7040-AEFF-B808323CD4E1}"/>
                  </a:ext>
                </a:extLst>
              </p:cNvPr>
              <p:cNvSpPr txBox="1"/>
              <p:nvPr/>
            </p:nvSpPr>
            <p:spPr>
              <a:xfrm>
                <a:off x="9390622" y="2719874"/>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solidFill>
                            <a:schemeClr val="bg1"/>
                          </a:solidFill>
                          <a:latin typeface="Cambria Math" panose="02040503050406030204" pitchFamily="18" charset="0"/>
                        </a:rPr>
                        <m:t>𝑃</m:t>
                      </m:r>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𝑐</m:t>
                          </m:r>
                        </m:e>
                      </m:d>
                      <m:r>
                        <a:rPr lang="en-GB" sz="1399" i="1" smtClean="0">
                          <a:solidFill>
                            <a:schemeClr val="bg1"/>
                          </a:solidFill>
                          <a:latin typeface="Cambria Math" panose="02040503050406030204" pitchFamily="18" charset="0"/>
                        </a:rPr>
                        <m:t>=0.5</m:t>
                      </m:r>
                    </m:oMath>
                  </m:oMathPara>
                </a14:m>
                <a:endParaRPr lang="en-GB" sz="1399">
                  <a:solidFill>
                    <a:schemeClr val="bg1"/>
                  </a:solidFill>
                </a:endParaRPr>
              </a:p>
            </p:txBody>
          </p:sp>
        </mc:Choice>
        <mc:Fallback xmlns="">
          <p:sp>
            <p:nvSpPr>
              <p:cNvPr id="40" name="TextBox 39">
                <a:extLst>
                  <a:ext uri="{FF2B5EF4-FFF2-40B4-BE49-F238E27FC236}">
                    <a16:creationId xmlns:a16="http://schemas.microsoft.com/office/drawing/2014/main" id="{00222C74-60CA-7040-AEFF-B808323CD4E1}"/>
                  </a:ext>
                </a:extLst>
              </p:cNvPr>
              <p:cNvSpPr txBox="1">
                <a:spLocks noRot="1" noChangeAspect="1" noMove="1" noResize="1" noEditPoints="1" noAdjustHandles="1" noChangeArrowheads="1" noChangeShapeType="1" noTextEdit="1"/>
              </p:cNvSpPr>
              <p:nvPr/>
            </p:nvSpPr>
            <p:spPr>
              <a:xfrm>
                <a:off x="9390622" y="2719874"/>
                <a:ext cx="1072959" cy="307457"/>
              </a:xfrm>
              <a:prstGeom prst="rect">
                <a:avLst/>
              </a:prstGeom>
              <a:blipFill>
                <a:blip r:embed="rId11"/>
                <a:stretch>
                  <a:fillRect/>
                </a:stretch>
              </a:blipFill>
            </p:spPr>
            <p:txBody>
              <a:bodyPr/>
              <a:lstStyle/>
              <a:p>
                <a:r>
                  <a:rPr lang="en-GB">
                    <a:noFill/>
                  </a:rPr>
                  <a:t> </a:t>
                </a:r>
              </a:p>
            </p:txBody>
          </p:sp>
        </mc:Fallback>
      </mc:AlternateContent>
      <p:sp>
        <p:nvSpPr>
          <p:cNvPr id="41" name="Rectangle 40">
            <a:extLst>
              <a:ext uri="{FF2B5EF4-FFF2-40B4-BE49-F238E27FC236}">
                <a16:creationId xmlns:a16="http://schemas.microsoft.com/office/drawing/2014/main" id="{D8D3531C-BA7F-6747-8B20-B7779A1C8581}"/>
              </a:ext>
            </a:extLst>
          </p:cNvPr>
          <p:cNvSpPr/>
          <p:nvPr/>
        </p:nvSpPr>
        <p:spPr>
          <a:xfrm>
            <a:off x="10648638" y="3183763"/>
            <a:ext cx="1394733"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42" name="Rectangle 41">
            <a:extLst>
              <a:ext uri="{FF2B5EF4-FFF2-40B4-BE49-F238E27FC236}">
                <a16:creationId xmlns:a16="http://schemas.microsoft.com/office/drawing/2014/main" id="{6829F181-0F4D-BF42-B633-1D4508B57E40}"/>
              </a:ext>
            </a:extLst>
          </p:cNvPr>
          <p:cNvSpPr/>
          <p:nvPr/>
        </p:nvSpPr>
        <p:spPr>
          <a:xfrm>
            <a:off x="7812078" y="3183763"/>
            <a:ext cx="1388827"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43" name="Rectangle 42">
            <a:extLst>
              <a:ext uri="{FF2B5EF4-FFF2-40B4-BE49-F238E27FC236}">
                <a16:creationId xmlns:a16="http://schemas.microsoft.com/office/drawing/2014/main" id="{59238C3D-8CBA-324A-B858-BE8E59FEC6B8}"/>
              </a:ext>
            </a:extLst>
          </p:cNvPr>
          <p:cNvSpPr/>
          <p:nvPr/>
        </p:nvSpPr>
        <p:spPr>
          <a:xfrm>
            <a:off x="8800895" y="5595354"/>
            <a:ext cx="2252413" cy="307983"/>
          </a:xfrm>
          <a:prstGeom prst="rect">
            <a:avLst/>
          </a:prstGeom>
          <a:gradFill flip="none" rotWithShape="1">
            <a:gsLst>
              <a:gs pos="0">
                <a:srgbClr val="FFC000">
                  <a:alpha val="20000"/>
                </a:srgbClr>
              </a:gs>
              <a:gs pos="100000">
                <a:schemeClr val="accent6">
                  <a:alpha val="20000"/>
                </a:schemeClr>
              </a:gs>
            </a:gsLst>
            <a:lin ang="2700000" scaled="1"/>
            <a:tileRect/>
          </a:gradFill>
          <a:ln w="28575">
            <a:gradFill>
              <a:gsLst>
                <a:gs pos="0">
                  <a:srgbClr val="FFC000"/>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3472469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2318-A1B0-8B49-81DB-401DEC8111AA}"/>
              </a:ext>
            </a:extLst>
          </p:cNvPr>
          <p:cNvSpPr>
            <a:spLocks noGrp="1"/>
          </p:cNvSpPr>
          <p:nvPr>
            <p:ph type="title"/>
          </p:nvPr>
        </p:nvSpPr>
        <p:spPr/>
        <p:txBody>
          <a:bodyPr/>
          <a:lstStyle/>
          <a:p>
            <a:r>
              <a:rPr lang="en-GB" dirty="0"/>
              <a:t>Brief Look into </a:t>
            </a:r>
            <a:r>
              <a:rPr lang="en-GB" dirty="0">
                <a:solidFill>
                  <a:schemeClr val="accent2"/>
                </a:solidFill>
              </a:rPr>
              <a:t>PAC Estimators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4BCC4FE-6919-D44B-9B7E-5D5A23F05213}"/>
                  </a:ext>
                </a:extLst>
              </p:cNvPr>
              <p:cNvSpPr>
                <a:spLocks noGrp="1"/>
              </p:cNvSpPr>
              <p:nvPr>
                <p:ph idx="1"/>
              </p:nvPr>
            </p:nvSpPr>
            <p:spPr/>
            <p:txBody>
              <a:bodyPr/>
              <a:lstStyle/>
              <a:p>
                <a:r>
                  <a:rPr lang="en-GB" dirty="0"/>
                  <a:t>Quality of result depends on number of samples </a:t>
                </a:r>
                <a14:m>
                  <m:oMath xmlns:m="http://schemas.openxmlformats.org/officeDocument/2006/math">
                    <m:r>
                      <a:rPr lang="en-GB" b="0" i="1" smtClean="0">
                        <a:latin typeface="Cambria Math" panose="02040503050406030204" pitchFamily="18" charset="0"/>
                      </a:rPr>
                      <m:t>𝑁</m:t>
                    </m:r>
                  </m:oMath>
                </a14:m>
                <a:endParaRPr lang="en-GB" dirty="0"/>
              </a:p>
              <a:p>
                <a:r>
                  <a:rPr lang="en-GB" dirty="0">
                    <a:solidFill>
                      <a:schemeClr val="accent2"/>
                    </a:solidFill>
                  </a:rPr>
                  <a:t>PAC</a:t>
                </a:r>
                <a:r>
                  <a:rPr lang="en-GB" dirty="0"/>
                  <a:t>: With probability </a:t>
                </a:r>
                <a14:m>
                  <m:oMath xmlns:m="http://schemas.openxmlformats.org/officeDocument/2006/math">
                    <m:r>
                      <a:rPr lang="en-GB" i="1" smtClean="0">
                        <a:latin typeface="Cambria Math" panose="02040503050406030204" pitchFamily="18" charset="0"/>
                      </a:rPr>
                      <m:t>1−</m:t>
                    </m:r>
                    <m:r>
                      <a:rPr lang="en-GB" i="1" smtClean="0">
                        <a:latin typeface="Cambria Math" panose="02040503050406030204" pitchFamily="18" charset="0"/>
                        <a:ea typeface="Cambria Math" panose="02040503050406030204" pitchFamily="18" charset="0"/>
                      </a:rPr>
                      <m:t>𝛿</m:t>
                    </m:r>
                  </m:oMath>
                </a14:m>
                <a:r>
                  <a:rPr lang="en-GB" dirty="0"/>
                  <a:t>, the error is bounded by </a:t>
                </a:r>
                <a14:m>
                  <m:oMath xmlns:m="http://schemas.openxmlformats.org/officeDocument/2006/math">
                    <m:r>
                      <a:rPr lang="en-GB" i="1" smtClean="0">
                        <a:latin typeface="Cambria Math" panose="02040503050406030204" pitchFamily="18" charset="0"/>
                        <a:ea typeface="Cambria Math" panose="02040503050406030204" pitchFamily="18" charset="0"/>
                      </a:rPr>
                      <m:t>𝜀</m:t>
                    </m:r>
                  </m:oMath>
                </a14:m>
                <a:endParaRPr lang="en-GB" dirty="0"/>
              </a:p>
              <a:p>
                <a:r>
                  <a:rPr lang="en-GB" dirty="0"/>
                  <a:t>Show estimate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𝑃</m:t>
                        </m:r>
                      </m:e>
                    </m:acc>
                    <m:d>
                      <m:dPr>
                        <m:ctrlPr>
                          <a:rPr lang="en-GB" i="1">
                            <a:latin typeface="Cambria Math" panose="02040503050406030204" pitchFamily="18" charset="0"/>
                          </a:rPr>
                        </m:ctrlPr>
                      </m:dPr>
                      <m:e>
                        <m:r>
                          <a:rPr lang="de-DE" b="1" i="1" smtClean="0">
                            <a:latin typeface="Cambria Math" panose="02040503050406030204" pitchFamily="18" charset="0"/>
                          </a:rPr>
                          <m:t>𝒖</m:t>
                        </m:r>
                      </m:e>
                    </m:d>
                  </m:oMath>
                </a14:m>
                <a:r>
                  <a:rPr lang="en-GB" dirty="0"/>
                  <a:t> close to truth </a:t>
                </a:r>
                <a14:m>
                  <m:oMath xmlns:m="http://schemas.openxmlformats.org/officeDocument/2006/math">
                    <m:r>
                      <a:rPr lang="en-GB" i="1">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𝒖</m:t>
                        </m:r>
                      </m:e>
                    </m:d>
                  </m:oMath>
                </a14:m>
                <a:r>
                  <a:rPr lang="en-GB" dirty="0"/>
                  <a:t> using so-called </a:t>
                </a:r>
                <a:r>
                  <a:rPr lang="en-GB" dirty="0" err="1"/>
                  <a:t>Hoeffding</a:t>
                </a:r>
                <a:r>
                  <a:rPr lang="en-GB" dirty="0"/>
                  <a:t> bound</a:t>
                </a:r>
              </a:p>
              <a:p>
                <a:pPr lvl="1"/>
                <a:r>
                  <a:rPr lang="en-GB" i="1" dirty="0" err="1"/>
                  <a:t>Hoeffding</a:t>
                </a:r>
                <a:r>
                  <a:rPr lang="en-GB" i="1" dirty="0"/>
                  <a:t> bound</a:t>
                </a:r>
                <a:r>
                  <a:rPr lang="en-GB" dirty="0"/>
                  <a:t>: Given a sequence of Bernoulli trials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𝑟</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1</m:t>
                            </m:r>
                          </m:e>
                        </m:d>
                        <m:r>
                          <a:rPr lang="de-DE" b="0" i="1" smtClean="0">
                            <a:latin typeface="Cambria Math" panose="02040503050406030204" pitchFamily="18" charset="0"/>
                          </a:rPr>
                          <m:t>,…,</m:t>
                        </m:r>
                        <m:r>
                          <a:rPr lang="de-DE" b="0" i="1" smtClean="0">
                            <a:latin typeface="Cambria Math" panose="02040503050406030204" pitchFamily="18" charset="0"/>
                          </a:rPr>
                          <m:t>𝑟</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𝑁</m:t>
                            </m:r>
                          </m:e>
                        </m:d>
                      </m:e>
                    </m:d>
                  </m:oMath>
                </a14:m>
                <a:r>
                  <a:rPr lang="en-GB" dirty="0"/>
                  <a:t>,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𝑃</m:t>
                        </m:r>
                      </m:e>
                    </m:acc>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𝑁</m:t>
                        </m:r>
                      </m:den>
                    </m:f>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𝑖</m:t>
                        </m:r>
                      </m:sub>
                      <m:sup/>
                      <m:e>
                        <m:r>
                          <a:rPr lang="de-DE" b="0" i="1" smtClean="0">
                            <a:latin typeface="Cambria Math" panose="02040503050406030204" pitchFamily="18" charset="0"/>
                          </a:rPr>
                          <m:t>𝑟</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𝑖</m:t>
                            </m:r>
                          </m:e>
                        </m:d>
                      </m:e>
                    </m:nary>
                  </m:oMath>
                </a14:m>
                <a:r>
                  <a:rPr lang="en-GB" dirty="0"/>
                  <a:t>, and success probability </a:t>
                </a:r>
                <a14:m>
                  <m:oMath xmlns:m="http://schemas.openxmlformats.org/officeDocument/2006/math">
                    <m:r>
                      <a:rPr lang="de-DE" i="1">
                        <a:latin typeface="Cambria Math" panose="02040503050406030204" pitchFamily="18" charset="0"/>
                      </a:rPr>
                      <m:t>𝑝</m:t>
                    </m:r>
                  </m:oMath>
                </a14:m>
                <a:r>
                  <a:rPr lang="en-GB" dirty="0"/>
                  <a:t>:</a:t>
                </a:r>
              </a:p>
              <a:p>
                <a:pPr marL="532867" lvl="2" indent="0" algn="ctr">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𝑃</m:t>
                              </m:r>
                            </m:e>
                          </m:acc>
                          <m:r>
                            <a:rPr lang="de-DE" i="1" smtClean="0">
                              <a:latin typeface="Cambria Math" panose="02040503050406030204" pitchFamily="18" charset="0"/>
                            </a:rPr>
                            <m:t>&gt;</m:t>
                          </m:r>
                          <m:r>
                            <a:rPr lang="de-DE" b="0" i="1" smtClean="0">
                              <a:latin typeface="Cambria Math" panose="02040503050406030204" pitchFamily="18" charset="0"/>
                            </a:rPr>
                            <m:t>𝑝</m:t>
                          </m:r>
                          <m:r>
                            <a:rPr lang="de-DE"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𝜀</m:t>
                          </m:r>
                        </m:e>
                      </m:d>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𝑁</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𝜀</m:t>
                              </m:r>
                            </m:e>
                            <m:sup>
                              <m:r>
                                <a:rPr lang="de-DE" i="1">
                                  <a:latin typeface="Cambria Math" panose="02040503050406030204" pitchFamily="18" charset="0"/>
                                  <a:ea typeface="Cambria Math" panose="02040503050406030204" pitchFamily="18" charset="0"/>
                                </a:rPr>
                                <m:t>2</m:t>
                              </m:r>
                            </m:sup>
                          </m:sSup>
                        </m:sup>
                      </m:sSup>
                      <m:r>
                        <a:rPr lang="de-DE" b="0" i="0" smtClean="0">
                          <a:latin typeface="Cambria Math" panose="02040503050406030204" pitchFamily="18" charset="0"/>
                          <a:ea typeface="Cambria Math" panose="02040503050406030204" pitchFamily="18" charset="0"/>
                        </a:rPr>
                        <m:t>                         </m:t>
                      </m:r>
                      <m:r>
                        <a:rPr lang="de-DE" i="1">
                          <a:latin typeface="Cambria Math" panose="02040503050406030204" pitchFamily="18" charset="0"/>
                        </a:rPr>
                        <m:t>𝑃</m:t>
                      </m:r>
                      <m:d>
                        <m:dPr>
                          <m:ctrlPr>
                            <a:rPr lang="de-DE" i="1">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𝑃</m:t>
                              </m:r>
                            </m:e>
                          </m:acc>
                          <m:r>
                            <a:rPr lang="de-DE" i="1">
                              <a:latin typeface="Cambria Math" panose="02040503050406030204" pitchFamily="18" charset="0"/>
                            </a:rPr>
                            <m:t>&gt;</m:t>
                          </m:r>
                          <m:r>
                            <a:rPr lang="de-DE" i="1">
                              <a:latin typeface="Cambria Math" panose="02040503050406030204" pitchFamily="18" charset="0"/>
                            </a:rPr>
                            <m:t>𝑝</m:t>
                          </m:r>
                          <m:r>
                            <a:rPr lang="de-DE" i="1">
                              <a:latin typeface="Cambria Math" panose="02040503050406030204" pitchFamily="18" charset="0"/>
                            </a:rPr>
                            <m:t>−</m:t>
                          </m:r>
                          <m:r>
                            <a:rPr lang="en-GB" i="1">
                              <a:latin typeface="Cambria Math" panose="02040503050406030204" pitchFamily="18" charset="0"/>
                              <a:ea typeface="Cambria Math" panose="02040503050406030204" pitchFamily="18" charset="0"/>
                            </a:rPr>
                            <m:t>𝜀</m:t>
                          </m:r>
                        </m:e>
                      </m:d>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𝑁</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𝜀</m:t>
                              </m:r>
                            </m:e>
                            <m:sup>
                              <m:r>
                                <a:rPr lang="de-DE" i="1">
                                  <a:latin typeface="Cambria Math" panose="02040503050406030204" pitchFamily="18" charset="0"/>
                                  <a:ea typeface="Cambria Math" panose="02040503050406030204" pitchFamily="18" charset="0"/>
                                </a:rPr>
                                <m:t>2</m:t>
                              </m:r>
                            </m:sup>
                          </m:sSup>
                        </m:sup>
                      </m:sSup>
                    </m:oMath>
                  </m:oMathPara>
                </a14:m>
                <a:endParaRPr lang="en-GB" dirty="0"/>
              </a:p>
              <a:p>
                <a:pPr lvl="1"/>
                <a:r>
                  <a:rPr lang="en-GB" dirty="0"/>
                  <a:t>If samples are independent Bernoulli trials, each with probability </a:t>
                </a:r>
                <a14:m>
                  <m:oMath xmlns:m="http://schemas.openxmlformats.org/officeDocument/2006/math">
                    <m:r>
                      <a:rPr lang="en-GB" i="1">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𝒖</m:t>
                        </m:r>
                      </m:e>
                    </m:d>
                  </m:oMath>
                </a14:m>
                <a:r>
                  <a:rPr lang="en-GB" dirty="0"/>
                  <a:t>, then</a:t>
                </a:r>
              </a:p>
              <a:p>
                <a:pPr lvl="3"/>
                <a:endParaRPr lang="en-GB" dirty="0"/>
              </a:p>
              <a:p>
                <a:pPr marL="258503"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𝑃</m:t>
                              </m:r>
                            </m:e>
                          </m:acc>
                          <m:d>
                            <m:dPr>
                              <m:ctrlPr>
                                <a:rPr lang="en-GB" i="1">
                                  <a:latin typeface="Cambria Math" panose="02040503050406030204" pitchFamily="18" charset="0"/>
                                </a:rPr>
                              </m:ctrlPr>
                            </m:dPr>
                            <m:e>
                              <m:r>
                                <a:rPr lang="de-DE" b="1" i="1">
                                  <a:latin typeface="Cambria Math" panose="02040503050406030204" pitchFamily="18" charset="0"/>
                                </a:rPr>
                                <m:t>𝒖</m:t>
                              </m:r>
                            </m:e>
                          </m:d>
                          <m:r>
                            <a:rPr lang="de-DE" b="1"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𝒖</m:t>
                                  </m:r>
                                </m:e>
                              </m:d>
                              <m:r>
                                <a:rPr lang="de-DE" i="1">
                                  <a:latin typeface="Cambria Math" panose="02040503050406030204" pitchFamily="18" charset="0"/>
                                </a:rPr>
                                <m:t>−</m:t>
                              </m:r>
                              <m:r>
                                <a:rPr lang="en-GB" i="1">
                                  <a:latin typeface="Cambria Math" panose="02040503050406030204" pitchFamily="18" charset="0"/>
                                  <a:ea typeface="Cambria Math" panose="02040503050406030204" pitchFamily="18" charset="0"/>
                                </a:rPr>
                                <m:t>𝜀</m:t>
                              </m:r>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𝒖</m:t>
                                  </m:r>
                                </m:e>
                              </m:d>
                              <m:r>
                                <a:rPr lang="de-DE" i="1">
                                  <a:latin typeface="Cambria Math" panose="02040503050406030204" pitchFamily="18" charset="0"/>
                                </a:rPr>
                                <m:t>+</m:t>
                              </m:r>
                              <m:r>
                                <a:rPr lang="en-GB" i="1">
                                  <a:latin typeface="Cambria Math" panose="02040503050406030204" pitchFamily="18" charset="0"/>
                                  <a:ea typeface="Cambria Math" panose="02040503050406030204" pitchFamily="18" charset="0"/>
                                </a:rPr>
                                <m:t>𝜀</m:t>
                              </m:r>
                            </m:e>
                          </m:d>
                        </m:e>
                      </m:d>
                      <m:r>
                        <a:rPr lang="de-DE" i="1">
                          <a:latin typeface="Cambria Math" panose="02040503050406030204" pitchFamily="18" charset="0"/>
                          <a:ea typeface="Cambria Math" panose="02040503050406030204" pitchFamily="18" charset="0"/>
                        </a:rPr>
                        <m:t>≤2</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𝑁</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𝜀</m:t>
                              </m:r>
                            </m:e>
                            <m:sup>
                              <m:r>
                                <a:rPr lang="de-DE" i="1">
                                  <a:latin typeface="Cambria Math" panose="02040503050406030204" pitchFamily="18" charset="0"/>
                                  <a:ea typeface="Cambria Math" panose="02040503050406030204" pitchFamily="18" charset="0"/>
                                </a:rPr>
                                <m:t>2</m:t>
                              </m:r>
                            </m:sup>
                          </m:sSup>
                        </m:sup>
                      </m:sSup>
                    </m:oMath>
                  </m:oMathPara>
                </a14:m>
                <a:endParaRPr lang="en-GB" dirty="0"/>
              </a:p>
              <a:p>
                <a:pPr lvl="1"/>
                <a:r>
                  <a:rPr lang="en-GB" dirty="0"/>
                  <a:t>Setting </a:t>
                </a:r>
                <a14:m>
                  <m:oMath xmlns:m="http://schemas.openxmlformats.org/officeDocument/2006/math">
                    <m:r>
                      <a:rPr lang="de-DE" i="1">
                        <a:latin typeface="Cambria Math" panose="02040503050406030204" pitchFamily="18" charset="0"/>
                        <a:ea typeface="Cambria Math" panose="02040503050406030204" pitchFamily="18" charset="0"/>
                      </a:rPr>
                      <m:t>2</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𝑁</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𝜀</m:t>
                            </m:r>
                          </m:e>
                          <m:sup>
                            <m:r>
                              <a:rPr lang="de-DE" i="1">
                                <a:latin typeface="Cambria Math" panose="02040503050406030204" pitchFamily="18" charset="0"/>
                                <a:ea typeface="Cambria Math" panose="02040503050406030204" pitchFamily="18" charset="0"/>
                              </a:rPr>
                              <m:t>2</m:t>
                            </m:r>
                          </m:sup>
                        </m:sSup>
                      </m:sup>
                    </m:sSup>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𝛿</m:t>
                    </m:r>
                  </m:oMath>
                </a14:m>
                <a:r>
                  <a:rPr lang="en-GB" dirty="0"/>
                  <a:t>, to estimate a query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b="1" i="1" smtClean="0">
                            <a:latin typeface="Cambria Math" panose="02040503050406030204" pitchFamily="18" charset="0"/>
                          </a:rPr>
                          <m:t>𝒆</m:t>
                        </m:r>
                      </m:e>
                    </m:d>
                  </m:oMath>
                </a14:m>
                <a:r>
                  <a:rPr lang="en-GB" dirty="0"/>
                  <a:t> with </a:t>
                </a:r>
                <a14:m>
                  <m:oMath xmlns:m="http://schemas.openxmlformats.org/officeDocument/2006/math">
                    <m:d>
                      <m:dPr>
                        <m:ctrlPr>
                          <a:rPr lang="en-GB" b="0"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𝜀</m:t>
                        </m:r>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𝛿</m:t>
                        </m:r>
                      </m:e>
                    </m:d>
                  </m:oMath>
                </a14:m>
                <a:r>
                  <a:rPr lang="en-GB" dirty="0"/>
                  <a:t> reliability: </a:t>
                </a:r>
                <a14:m>
                  <m:oMath xmlns:m="http://schemas.openxmlformats.org/officeDocument/2006/math">
                    <m:r>
                      <a:rPr lang="en-GB" b="0" i="1" smtClean="0">
                        <a:latin typeface="Cambria Math" panose="02040503050406030204" pitchFamily="18" charset="0"/>
                      </a:rPr>
                      <m:t>𝑁</m:t>
                    </m:r>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func>
                          <m:funcPr>
                            <m:ctrlPr>
                              <a:rPr lang="en-GB" b="0" i="1" smtClean="0">
                                <a:latin typeface="Cambria Math" panose="02040503050406030204" pitchFamily="18" charset="0"/>
                                <a:ea typeface="Cambria Math" panose="02040503050406030204" pitchFamily="18" charset="0"/>
                              </a:rPr>
                            </m:ctrlPr>
                          </m:funcPr>
                          <m:fName>
                            <m:r>
                              <m:rPr>
                                <m:sty m:val="p"/>
                              </m:rPr>
                              <a:rPr lang="en-GB" b="0" i="0" smtClean="0">
                                <a:latin typeface="Cambria Math" panose="02040503050406030204" pitchFamily="18" charset="0"/>
                                <a:ea typeface="Cambria Math" panose="02040503050406030204" pitchFamily="18" charset="0"/>
                              </a:rPr>
                              <m:t>ln</m:t>
                            </m:r>
                          </m:fName>
                          <m:e>
                            <m:d>
                              <m:dPr>
                                <m:ctrlPr>
                                  <a:rPr lang="en-GB" b="0" i="1" smtClean="0">
                                    <a:latin typeface="Cambria Math" panose="02040503050406030204" pitchFamily="18" charset="0"/>
                                    <a:ea typeface="Cambria Math" panose="02040503050406030204" pitchFamily="18" charset="0"/>
                                  </a:rPr>
                                </m:ctrlPr>
                              </m:dPr>
                              <m:e>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2</m:t>
                                    </m:r>
                                  </m:num>
                                  <m:den>
                                    <m:r>
                                      <a:rPr lang="en-GB" b="0" i="1" smtClean="0">
                                        <a:latin typeface="Cambria Math" panose="02040503050406030204" pitchFamily="18" charset="0"/>
                                        <a:ea typeface="Cambria Math" panose="02040503050406030204" pitchFamily="18" charset="0"/>
                                      </a:rPr>
                                      <m:t>𝛿</m:t>
                                    </m:r>
                                  </m:den>
                                </m:f>
                              </m:e>
                            </m:d>
                          </m:e>
                        </m:func>
                      </m:num>
                      <m:den>
                        <m:r>
                          <a:rPr lang="en-GB" b="0" i="1" smtClean="0">
                            <a:latin typeface="Cambria Math" panose="02040503050406030204" pitchFamily="18" charset="0"/>
                            <a:ea typeface="Cambria Math" panose="02040503050406030204" pitchFamily="18" charset="0"/>
                          </a:rPr>
                          <m:t>2</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𝜀</m:t>
                            </m:r>
                          </m:e>
                          <m:sup>
                            <m:r>
                              <a:rPr lang="en-GB" b="0" i="1" smtClean="0">
                                <a:latin typeface="Cambria Math" panose="02040503050406030204" pitchFamily="18" charset="0"/>
                                <a:ea typeface="Cambria Math" panose="02040503050406030204" pitchFamily="18" charset="0"/>
                              </a:rPr>
                              <m:t>2</m:t>
                            </m:r>
                          </m:sup>
                        </m:sSup>
                      </m:den>
                    </m:f>
                  </m:oMath>
                </a14:m>
                <a:endParaRPr lang="en-GB" b="0" dirty="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44BCC4FE-6919-D44B-9B7E-5D5A23F05213}"/>
                  </a:ext>
                </a:extLst>
              </p:cNvPr>
              <p:cNvSpPr>
                <a:spLocks noGrp="1" noRot="1" noChangeAspect="1" noMove="1" noResize="1" noEditPoints="1" noAdjustHandles="1" noChangeArrowheads="1" noChangeShapeType="1" noTextEdit="1"/>
              </p:cNvSpPr>
              <p:nvPr>
                <p:ph idx="1"/>
              </p:nvPr>
            </p:nvSpPr>
            <p:spPr>
              <a:blipFill>
                <a:blip r:embed="rId2"/>
                <a:stretch>
                  <a:fillRect l="-1436" t="-2687" r="-165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8814D444-C056-D54E-989C-7D1C1AA14F9E}"/>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5BF64FB9-46A6-B14B-B070-535B335A7D65}"/>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0693E1AA-3F36-3849-9D71-4D3D80212B39}"/>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23</a:t>
            </a:fld>
            <a:r>
              <a:rPr lang="en-GB"/>
              <a:t> </a:t>
            </a:r>
            <a:endParaRPr lang="en-GB" sz="1399"/>
          </a:p>
        </p:txBody>
      </p:sp>
    </p:spTree>
    <p:extLst>
      <p:ext uri="{BB962C8B-B14F-4D97-AF65-F5344CB8AC3E}">
        <p14:creationId xmlns:p14="http://schemas.microsoft.com/office/powerpoint/2010/main" val="10041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2318-A1B0-8B49-81DB-401DEC8111AA}"/>
              </a:ext>
            </a:extLst>
          </p:cNvPr>
          <p:cNvSpPr>
            <a:spLocks noGrp="1"/>
          </p:cNvSpPr>
          <p:nvPr>
            <p:ph type="title"/>
          </p:nvPr>
        </p:nvSpPr>
        <p:spPr/>
        <p:txBody>
          <a:bodyPr/>
          <a:lstStyle/>
          <a:p>
            <a:r>
              <a:rPr lang="en-GB" dirty="0"/>
              <a:t>Brief Look into </a:t>
            </a:r>
            <a:r>
              <a:rPr lang="en-GB" dirty="0">
                <a:solidFill>
                  <a:schemeClr val="accent2"/>
                </a:solidFill>
              </a:rPr>
              <a:t>PAC Estimator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4BCC4FE-6919-D44B-9B7E-5D5A23F05213}"/>
                  </a:ext>
                </a:extLst>
              </p:cNvPr>
              <p:cNvSpPr>
                <a:spLocks noGrp="1"/>
              </p:cNvSpPr>
              <p:nvPr>
                <p:ph idx="1"/>
              </p:nvPr>
            </p:nvSpPr>
            <p:spPr/>
            <p:txBody>
              <a:bodyPr/>
              <a:lstStyle/>
              <a:p>
                <a:r>
                  <a:rPr lang="en-GB" dirty="0"/>
                  <a:t>Quality of result depends on number of samples </a:t>
                </a:r>
                <a14:m>
                  <m:oMath xmlns:m="http://schemas.openxmlformats.org/officeDocument/2006/math">
                    <m:r>
                      <a:rPr lang="en-GB" i="1">
                        <a:latin typeface="Cambria Math" panose="02040503050406030204" pitchFamily="18" charset="0"/>
                      </a:rPr>
                      <m:t>𝑁</m:t>
                    </m:r>
                  </m:oMath>
                </a14:m>
                <a:endParaRPr lang="en-GB" dirty="0"/>
              </a:p>
              <a:p>
                <a:r>
                  <a:rPr lang="en-GB" dirty="0">
                    <a:solidFill>
                      <a:schemeClr val="accent2"/>
                    </a:solidFill>
                  </a:rPr>
                  <a:t>PAC</a:t>
                </a:r>
                <a:r>
                  <a:rPr lang="en-GB" dirty="0"/>
                  <a:t>: With probability </a:t>
                </a:r>
                <a14:m>
                  <m:oMath xmlns:m="http://schemas.openxmlformats.org/officeDocument/2006/math">
                    <m:r>
                      <a:rPr lang="en-GB" i="1">
                        <a:latin typeface="Cambria Math" panose="02040503050406030204" pitchFamily="18" charset="0"/>
                      </a:rPr>
                      <m:t>1−</m:t>
                    </m:r>
                    <m:r>
                      <a:rPr lang="en-GB" i="1">
                        <a:latin typeface="Cambria Math" panose="02040503050406030204" pitchFamily="18" charset="0"/>
                        <a:ea typeface="Cambria Math" panose="02040503050406030204" pitchFamily="18" charset="0"/>
                      </a:rPr>
                      <m:t>𝛿</m:t>
                    </m:r>
                  </m:oMath>
                </a14:m>
                <a:r>
                  <a:rPr lang="en-GB" dirty="0"/>
                  <a:t>, the error is bounded by </a:t>
                </a:r>
                <a14:m>
                  <m:oMath xmlns:m="http://schemas.openxmlformats.org/officeDocument/2006/math">
                    <m:r>
                      <a:rPr lang="en-GB" i="1">
                        <a:latin typeface="Cambria Math" panose="02040503050406030204" pitchFamily="18" charset="0"/>
                        <a:ea typeface="Cambria Math" panose="02040503050406030204" pitchFamily="18" charset="0"/>
                      </a:rPr>
                      <m:t>𝜀</m:t>
                    </m:r>
                  </m:oMath>
                </a14:m>
                <a:endParaRPr lang="en-GB" dirty="0"/>
              </a:p>
              <a:p>
                <a:r>
                  <a:rPr lang="en-GB" dirty="0"/>
                  <a:t>Show estimate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𝑃</m:t>
                        </m:r>
                      </m:e>
                    </m:acc>
                    <m:d>
                      <m:dPr>
                        <m:ctrlPr>
                          <a:rPr lang="en-GB" i="1">
                            <a:latin typeface="Cambria Math" panose="02040503050406030204" pitchFamily="18" charset="0"/>
                          </a:rPr>
                        </m:ctrlPr>
                      </m:dPr>
                      <m:e>
                        <m:r>
                          <a:rPr lang="de-DE" b="1" i="1">
                            <a:latin typeface="Cambria Math" panose="02040503050406030204" pitchFamily="18" charset="0"/>
                          </a:rPr>
                          <m:t>𝒖</m:t>
                        </m:r>
                      </m:e>
                    </m:d>
                  </m:oMath>
                </a14:m>
                <a:r>
                  <a:rPr lang="en-GB" dirty="0"/>
                  <a:t> has relative error </a:t>
                </a:r>
                <a14:m>
                  <m:oMath xmlns:m="http://schemas.openxmlformats.org/officeDocument/2006/math">
                    <m:r>
                      <a:rPr lang="en-GB" i="1">
                        <a:latin typeface="Cambria Math" panose="02040503050406030204" pitchFamily="18" charset="0"/>
                        <a:ea typeface="Cambria Math" panose="02040503050406030204" pitchFamily="18" charset="0"/>
                      </a:rPr>
                      <m:t>𝜀</m:t>
                    </m:r>
                  </m:oMath>
                </a14:m>
                <a:r>
                  <a:rPr lang="en-GB" dirty="0"/>
                  <a:t> of true value </a:t>
                </a:r>
                <a14:m>
                  <m:oMath xmlns:m="http://schemas.openxmlformats.org/officeDocument/2006/math">
                    <m:r>
                      <a:rPr lang="en-GB" i="1">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𝒖</m:t>
                        </m:r>
                      </m:e>
                    </m:d>
                  </m:oMath>
                </a14:m>
                <a:r>
                  <a:rPr lang="en-GB" dirty="0"/>
                  <a:t> using so-called Chernoff bound</a:t>
                </a:r>
              </a:p>
              <a:p>
                <a:pPr lvl="1"/>
                <a:r>
                  <a:rPr lang="en-GB" i="1" dirty="0"/>
                  <a:t>Chernoff bound</a:t>
                </a:r>
                <a:r>
                  <a:rPr lang="en-GB" dirty="0"/>
                  <a:t>: Given a sequence of Bernoulli trials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𝑟</m:t>
                        </m:r>
                        <m:d>
                          <m:dPr>
                            <m:begChr m:val="["/>
                            <m:endChr m:val="]"/>
                            <m:ctrlPr>
                              <a:rPr lang="de-DE" i="1">
                                <a:latin typeface="Cambria Math" panose="02040503050406030204" pitchFamily="18" charset="0"/>
                              </a:rPr>
                            </m:ctrlPr>
                          </m:dPr>
                          <m:e>
                            <m:r>
                              <a:rPr lang="de-DE" i="1">
                                <a:latin typeface="Cambria Math" panose="02040503050406030204" pitchFamily="18" charset="0"/>
                              </a:rPr>
                              <m:t>1</m:t>
                            </m:r>
                          </m:e>
                        </m:d>
                        <m:r>
                          <a:rPr lang="de-DE" i="1">
                            <a:latin typeface="Cambria Math" panose="02040503050406030204" pitchFamily="18" charset="0"/>
                          </a:rPr>
                          <m:t>,…,</m:t>
                        </m:r>
                        <m:r>
                          <a:rPr lang="de-DE" i="1">
                            <a:latin typeface="Cambria Math" panose="02040503050406030204" pitchFamily="18" charset="0"/>
                          </a:rPr>
                          <m:t>𝑟</m:t>
                        </m:r>
                        <m:d>
                          <m:dPr>
                            <m:begChr m:val="["/>
                            <m:endChr m:val="]"/>
                            <m:ctrlPr>
                              <a:rPr lang="de-DE" i="1">
                                <a:latin typeface="Cambria Math" panose="02040503050406030204" pitchFamily="18" charset="0"/>
                              </a:rPr>
                            </m:ctrlPr>
                          </m:dPr>
                          <m:e>
                            <m:r>
                              <a:rPr lang="de-DE" i="1">
                                <a:latin typeface="Cambria Math" panose="02040503050406030204" pitchFamily="18" charset="0"/>
                              </a:rPr>
                              <m:t>𝑁</m:t>
                            </m:r>
                          </m:e>
                        </m:d>
                      </m:e>
                    </m:d>
                  </m:oMath>
                </a14:m>
                <a:r>
                  <a:rPr lang="en-GB" dirty="0"/>
                  <a:t>,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𝑃</m:t>
                        </m:r>
                      </m:e>
                    </m:acc>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𝑁</m:t>
                        </m:r>
                      </m:den>
                    </m:f>
                    <m:nary>
                      <m:naryPr>
                        <m:chr m:val="∑"/>
                        <m:supHide m:val="on"/>
                        <m:ctrlPr>
                          <a:rPr lang="de-DE" i="1">
                            <a:latin typeface="Cambria Math" panose="02040503050406030204" pitchFamily="18" charset="0"/>
                          </a:rPr>
                        </m:ctrlPr>
                      </m:naryPr>
                      <m:sub>
                        <m:r>
                          <m:rPr>
                            <m:brk m:alnAt="7"/>
                          </m:rPr>
                          <a:rPr lang="de-DE" i="1">
                            <a:latin typeface="Cambria Math" panose="02040503050406030204" pitchFamily="18" charset="0"/>
                          </a:rPr>
                          <m:t>𝑖</m:t>
                        </m:r>
                      </m:sub>
                      <m:sup/>
                      <m:e>
                        <m:r>
                          <a:rPr lang="de-DE" i="1">
                            <a:latin typeface="Cambria Math" panose="02040503050406030204" pitchFamily="18" charset="0"/>
                          </a:rPr>
                          <m:t>𝑟</m:t>
                        </m:r>
                        <m:d>
                          <m:dPr>
                            <m:begChr m:val="["/>
                            <m:endChr m:val="]"/>
                            <m:ctrlPr>
                              <a:rPr lang="de-DE" i="1">
                                <a:latin typeface="Cambria Math" panose="02040503050406030204" pitchFamily="18" charset="0"/>
                              </a:rPr>
                            </m:ctrlPr>
                          </m:dPr>
                          <m:e>
                            <m:r>
                              <a:rPr lang="de-DE" i="1">
                                <a:latin typeface="Cambria Math" panose="02040503050406030204" pitchFamily="18" charset="0"/>
                              </a:rPr>
                              <m:t>𝑖</m:t>
                            </m:r>
                          </m:e>
                        </m:d>
                      </m:e>
                    </m:nary>
                  </m:oMath>
                </a14:m>
                <a:r>
                  <a:rPr lang="en-GB" dirty="0"/>
                  <a:t>, and success probability </a:t>
                </a:r>
                <a14:m>
                  <m:oMath xmlns:m="http://schemas.openxmlformats.org/officeDocument/2006/math">
                    <m:r>
                      <a:rPr lang="de-DE" i="1">
                        <a:latin typeface="Cambria Math" panose="02040503050406030204" pitchFamily="18" charset="0"/>
                      </a:rPr>
                      <m:t>𝑝</m:t>
                    </m:r>
                  </m:oMath>
                </a14:m>
                <a:r>
                  <a:rPr lang="en-GB" dirty="0"/>
                  <a:t>:</a:t>
                </a:r>
              </a:p>
              <a:p>
                <a:pPr marL="532867" lvl="2" indent="0" algn="ctr">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𝑃</m:t>
                              </m:r>
                            </m:e>
                          </m:acc>
                          <m:r>
                            <a:rPr lang="de-DE" i="1">
                              <a:latin typeface="Cambria Math" panose="02040503050406030204" pitchFamily="18" charset="0"/>
                            </a:rPr>
                            <m:t>&gt;</m:t>
                          </m:r>
                          <m:r>
                            <a:rPr lang="de-DE" i="1">
                              <a:latin typeface="Cambria Math" panose="02040503050406030204" pitchFamily="18" charset="0"/>
                            </a:rPr>
                            <m:t>𝑝</m:t>
                          </m:r>
                          <m:d>
                            <m:dPr>
                              <m:ctrlPr>
                                <a:rPr lang="de-DE" b="0" i="1" smtClean="0">
                                  <a:latin typeface="Cambria Math" panose="02040503050406030204" pitchFamily="18" charset="0"/>
                                </a:rPr>
                              </m:ctrlPr>
                            </m:dPr>
                            <m:e>
                              <m:r>
                                <a:rPr lang="de-DE" b="0" i="1" smtClean="0">
                                  <a:latin typeface="Cambria Math" panose="02040503050406030204" pitchFamily="18" charset="0"/>
                                </a:rPr>
                                <m:t>1+</m:t>
                              </m:r>
                              <m:r>
                                <a:rPr lang="en-GB" i="1">
                                  <a:latin typeface="Cambria Math" panose="02040503050406030204" pitchFamily="18" charset="0"/>
                                  <a:ea typeface="Cambria Math" panose="02040503050406030204" pitchFamily="18" charset="0"/>
                                </a:rPr>
                                <m:t>𝜀</m:t>
                              </m:r>
                            </m:e>
                          </m:d>
                        </m:e>
                      </m:d>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𝑁𝑝</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𝜀</m:t>
                              </m:r>
                            </m:e>
                            <m:sup>
                              <m:r>
                                <a:rPr lang="de-DE" i="1">
                                  <a:latin typeface="Cambria Math" panose="02040503050406030204" pitchFamily="18" charset="0"/>
                                  <a:ea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/3</m:t>
                          </m:r>
                        </m:sup>
                      </m:sSup>
                      <m:r>
                        <a:rPr lang="de-DE">
                          <a:latin typeface="Cambria Math" panose="02040503050406030204" pitchFamily="18" charset="0"/>
                          <a:ea typeface="Cambria Math" panose="02040503050406030204" pitchFamily="18" charset="0"/>
                        </a:rPr>
                        <m:t>                         </m:t>
                      </m:r>
                      <m:r>
                        <a:rPr lang="de-DE" i="1">
                          <a:latin typeface="Cambria Math" panose="02040503050406030204" pitchFamily="18" charset="0"/>
                        </a:rPr>
                        <m:t>𝑃</m:t>
                      </m:r>
                      <m:d>
                        <m:dPr>
                          <m:ctrlPr>
                            <a:rPr lang="de-DE" i="1">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𝑃</m:t>
                              </m:r>
                            </m:e>
                          </m:acc>
                          <m:r>
                            <a:rPr lang="de-DE" b="0" i="1" smtClean="0">
                              <a:latin typeface="Cambria Math" panose="02040503050406030204" pitchFamily="18" charset="0"/>
                            </a:rPr>
                            <m:t>&lt;</m:t>
                          </m:r>
                          <m:r>
                            <a:rPr lang="de-DE" i="1">
                              <a:latin typeface="Cambria Math" panose="02040503050406030204" pitchFamily="18" charset="0"/>
                            </a:rPr>
                            <m:t>𝑝</m:t>
                          </m:r>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𝜀</m:t>
                              </m:r>
                            </m:e>
                          </m:d>
                        </m:e>
                      </m:d>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𝑁𝑝</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𝜀</m:t>
                              </m:r>
                            </m:e>
                            <m:sup>
                              <m:r>
                                <a:rPr lang="de-DE" i="1">
                                  <a:latin typeface="Cambria Math" panose="02040503050406030204" pitchFamily="18" charset="0"/>
                                  <a:ea typeface="Cambria Math" panose="02040503050406030204" pitchFamily="18" charset="0"/>
                                </a:rPr>
                                <m:t>2</m:t>
                              </m:r>
                            </m:sup>
                          </m:sSup>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m:t>
                          </m:r>
                        </m:sup>
                      </m:sSup>
                    </m:oMath>
                  </m:oMathPara>
                </a14:m>
                <a:endParaRPr lang="en-GB" dirty="0"/>
              </a:p>
              <a:p>
                <a:pPr lvl="1"/>
                <a:r>
                  <a:rPr lang="en-GB" dirty="0"/>
                  <a:t>If samples are independent Bernoulli trials, each with probability </a:t>
                </a:r>
                <a14:m>
                  <m:oMath xmlns:m="http://schemas.openxmlformats.org/officeDocument/2006/math">
                    <m:r>
                      <a:rPr lang="en-GB" i="1">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𝒖</m:t>
                        </m:r>
                      </m:e>
                    </m:d>
                  </m:oMath>
                </a14:m>
                <a:r>
                  <a:rPr lang="en-GB" dirty="0"/>
                  <a:t>, then</a:t>
                </a:r>
              </a:p>
              <a:p>
                <a:pPr marL="799300" lvl="3" indent="0">
                  <a:buNone/>
                </a:pPr>
                <a:endParaRPr lang="en-GB" dirty="0"/>
              </a:p>
              <a:p>
                <a:pPr marL="258503"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𝑃</m:t>
                              </m:r>
                            </m:e>
                          </m:acc>
                          <m:d>
                            <m:dPr>
                              <m:ctrlPr>
                                <a:rPr lang="en-GB" i="1">
                                  <a:latin typeface="Cambria Math" panose="02040503050406030204" pitchFamily="18" charset="0"/>
                                </a:rPr>
                              </m:ctrlPr>
                            </m:dPr>
                            <m:e>
                              <m:r>
                                <a:rPr lang="de-DE" b="1" i="1">
                                  <a:latin typeface="Cambria Math" panose="02040503050406030204" pitchFamily="18" charset="0"/>
                                </a:rPr>
                                <m:t>𝒖</m:t>
                              </m:r>
                            </m:e>
                          </m:d>
                          <m:r>
                            <a:rPr lang="de-DE" b="1"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𝒖</m:t>
                                  </m:r>
                                </m:e>
                              </m:d>
                              <m:d>
                                <m:dPr>
                                  <m:ctrlPr>
                                    <a:rPr lang="de-DE" i="1">
                                      <a:latin typeface="Cambria Math" panose="02040503050406030204" pitchFamily="18" charset="0"/>
                                    </a:rPr>
                                  </m:ctrlPr>
                                </m:dPr>
                                <m:e>
                                  <m:r>
                                    <a:rPr lang="de-DE" i="1">
                                      <a:latin typeface="Cambria Math" panose="02040503050406030204" pitchFamily="18" charset="0"/>
                                    </a:rPr>
                                    <m:t>1</m:t>
                                  </m:r>
                                  <m:r>
                                    <a:rPr lang="de-DE"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𝜀</m:t>
                                  </m:r>
                                </m:e>
                              </m:d>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𝑃</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𝒖</m:t>
                                  </m:r>
                                </m:e>
                              </m:d>
                              <m:d>
                                <m:dPr>
                                  <m:ctrlPr>
                                    <a:rPr lang="de-DE"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ea typeface="Cambria Math" panose="02040503050406030204" pitchFamily="18" charset="0"/>
                                    </a:rPr>
                                    <m:t>𝜀</m:t>
                                  </m:r>
                                </m:e>
                              </m:d>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𝑁</m:t>
                          </m:r>
                          <m:r>
                            <a:rPr lang="en-GB" i="1">
                              <a:solidFill>
                                <a:schemeClr val="accent1"/>
                              </a:solidFill>
                              <a:latin typeface="Cambria Math" panose="02040503050406030204" pitchFamily="18" charset="0"/>
                              <a:ea typeface="Cambria Math" panose="02040503050406030204" pitchFamily="18" charset="0"/>
                            </a:rPr>
                            <m:t>𝑃</m:t>
                          </m:r>
                          <m:d>
                            <m:dPr>
                              <m:ctrlPr>
                                <a:rPr lang="en-GB" i="1">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𝒖</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𝜀</m:t>
                              </m:r>
                            </m:e>
                            <m:sup>
                              <m:r>
                                <a:rPr lang="de-DE" i="1">
                                  <a:latin typeface="Cambria Math" panose="02040503050406030204" pitchFamily="18" charset="0"/>
                                  <a:ea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/3</m:t>
                          </m:r>
                        </m:sup>
                      </m:sSup>
                    </m:oMath>
                  </m:oMathPara>
                </a14:m>
                <a:endParaRPr lang="en-GB" dirty="0"/>
              </a:p>
              <a:p>
                <a:pPr lvl="1"/>
                <a:r>
                  <a:rPr lang="en-GB" dirty="0"/>
                  <a:t>Setting </a:t>
                </a:r>
                <a14:m>
                  <m:oMath xmlns:m="http://schemas.openxmlformats.org/officeDocument/2006/math">
                    <m:r>
                      <a:rPr lang="de-DE" b="0" i="0" smtClean="0">
                        <a:latin typeface="Cambria Math" panose="02040503050406030204" pitchFamily="18" charset="0"/>
                        <a:ea typeface="Cambria Math" panose="02040503050406030204" pitchFamily="18" charset="0"/>
                      </a:rPr>
                      <m:t>2</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𝑒</m:t>
                        </m:r>
                      </m:e>
                      <m: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𝑁𝑃</m:t>
                        </m:r>
                        <m:d>
                          <m:dPr>
                            <m:ctrlPr>
                              <a:rPr lang="en-GB"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𝒖</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𝜀</m:t>
                            </m:r>
                          </m:e>
                          <m:sup>
                            <m:r>
                              <a:rPr lang="de-DE" i="1">
                                <a:latin typeface="Cambria Math" panose="02040503050406030204" pitchFamily="18" charset="0"/>
                                <a:ea typeface="Cambria Math" panose="02040503050406030204" pitchFamily="18" charset="0"/>
                              </a:rPr>
                              <m:t>2</m:t>
                            </m:r>
                          </m:sup>
                        </m:sSup>
                        <m:r>
                          <a:rPr lang="de-DE" i="1">
                            <a:latin typeface="Cambria Math" panose="02040503050406030204" pitchFamily="18" charset="0"/>
                            <a:ea typeface="Cambria Math" panose="02040503050406030204" pitchFamily="18" charset="0"/>
                          </a:rPr>
                          <m:t>/3</m:t>
                        </m:r>
                      </m:sup>
                    </m:sSup>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𝛿</m:t>
                    </m:r>
                  </m:oMath>
                </a14:m>
                <a:r>
                  <a:rPr lang="en-GB" dirty="0"/>
                  <a:t>, to guarantee error probability </a:t>
                </a:r>
                <a14:m>
                  <m:oMath xmlns:m="http://schemas.openxmlformats.org/officeDocument/2006/math">
                    <m:r>
                      <a:rPr lang="en-GB" i="1" smtClean="0">
                        <a:latin typeface="Cambria Math" panose="02040503050406030204" pitchFamily="18" charset="0"/>
                        <a:ea typeface="Cambria Math" panose="02040503050406030204" pitchFamily="18" charset="0"/>
                      </a:rPr>
                      <m:t>𝛿</m:t>
                    </m:r>
                  </m:oMath>
                </a14:m>
                <a:r>
                  <a:rPr lang="en-GB" dirty="0"/>
                  <a:t> given error bound </a:t>
                </a:r>
                <a14:m>
                  <m:oMath xmlns:m="http://schemas.openxmlformats.org/officeDocument/2006/math">
                    <m:r>
                      <a:rPr lang="en-GB" i="1" smtClean="0">
                        <a:latin typeface="Cambria Math" panose="02040503050406030204" pitchFamily="18" charset="0"/>
                        <a:ea typeface="Cambria Math" panose="02040503050406030204" pitchFamily="18" charset="0"/>
                      </a:rPr>
                      <m:t>𝜀</m:t>
                    </m:r>
                  </m:oMath>
                </a14:m>
                <a:r>
                  <a:rPr lang="en-GB" dirty="0"/>
                  <a:t>: </a:t>
                </a:r>
                <a14:m>
                  <m:oMath xmlns:m="http://schemas.openxmlformats.org/officeDocument/2006/math">
                    <m:r>
                      <a:rPr lang="en-GB" i="1" smtClean="0">
                        <a:latin typeface="Cambria Math" panose="02040503050406030204" pitchFamily="18" charset="0"/>
                      </a:rPr>
                      <m:t>𝑁</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3</m:t>
                    </m:r>
                    <m:f>
                      <m:fPr>
                        <m:ctrlPr>
                          <a:rPr lang="en-GB" i="1" smtClean="0">
                            <a:latin typeface="Cambria Math" panose="02040503050406030204" pitchFamily="18" charset="0"/>
                            <a:ea typeface="Cambria Math" panose="02040503050406030204" pitchFamily="18" charset="0"/>
                          </a:rPr>
                        </m:ctrlPr>
                      </m:fPr>
                      <m:num>
                        <m:func>
                          <m:funcPr>
                            <m:ctrlPr>
                              <a:rPr lang="en-GB" i="1" smtClean="0">
                                <a:latin typeface="Cambria Math" panose="02040503050406030204" pitchFamily="18" charset="0"/>
                                <a:ea typeface="Cambria Math" panose="02040503050406030204" pitchFamily="18" charset="0"/>
                              </a:rPr>
                            </m:ctrlPr>
                          </m:funcPr>
                          <m:fName>
                            <m:r>
                              <m:rPr>
                                <m:sty m:val="p"/>
                              </m:rPr>
                              <a:rPr lang="en-GB" smtClean="0">
                                <a:latin typeface="Cambria Math" panose="02040503050406030204" pitchFamily="18" charset="0"/>
                                <a:ea typeface="Cambria Math" panose="02040503050406030204" pitchFamily="18" charset="0"/>
                              </a:rPr>
                              <m:t>ln</m:t>
                            </m:r>
                          </m:fName>
                          <m:e>
                            <m:d>
                              <m:dPr>
                                <m:ctrlPr>
                                  <a:rPr lang="en-GB" i="1" smtClean="0">
                                    <a:latin typeface="Cambria Math" panose="02040503050406030204" pitchFamily="18" charset="0"/>
                                    <a:ea typeface="Cambria Math" panose="02040503050406030204" pitchFamily="18" charset="0"/>
                                  </a:rPr>
                                </m:ctrlPr>
                              </m:dPr>
                              <m:e>
                                <m:f>
                                  <m:fPr>
                                    <m:ctrlPr>
                                      <a:rPr lang="en-GB"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2</m:t>
                                    </m:r>
                                  </m:num>
                                  <m:den>
                                    <m:r>
                                      <a:rPr lang="en-GB" i="1" smtClean="0">
                                        <a:latin typeface="Cambria Math" panose="02040503050406030204" pitchFamily="18" charset="0"/>
                                        <a:ea typeface="Cambria Math" panose="02040503050406030204" pitchFamily="18" charset="0"/>
                                      </a:rPr>
                                      <m:t>𝛿</m:t>
                                    </m:r>
                                  </m:den>
                                </m:f>
                              </m:e>
                            </m:d>
                          </m:e>
                        </m:func>
                      </m:num>
                      <m:den>
                        <m:r>
                          <a:rPr lang="en-GB" b="0" i="1" smtClean="0">
                            <a:solidFill>
                              <a:schemeClr val="accent1"/>
                            </a:solidFill>
                            <a:latin typeface="Cambria Math" panose="02040503050406030204" pitchFamily="18" charset="0"/>
                            <a:ea typeface="Cambria Math" panose="02040503050406030204" pitchFamily="18" charset="0"/>
                          </a:rPr>
                          <m:t>𝑃</m:t>
                        </m:r>
                        <m:d>
                          <m:dPr>
                            <m:ctrlPr>
                              <a:rPr lang="en-GB" b="0"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𝒖</m:t>
                            </m:r>
                          </m:e>
                        </m:d>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𝜀</m:t>
                            </m:r>
                          </m:e>
                          <m:sup>
                            <m:r>
                              <a:rPr lang="en-GB" i="1" smtClean="0">
                                <a:latin typeface="Cambria Math" panose="02040503050406030204" pitchFamily="18" charset="0"/>
                                <a:ea typeface="Cambria Math" panose="02040503050406030204" pitchFamily="18" charset="0"/>
                              </a:rPr>
                              <m:t>2</m:t>
                            </m:r>
                          </m:sup>
                        </m:sSup>
                      </m:den>
                    </m:f>
                  </m:oMath>
                </a14:m>
                <a:endParaRPr lang="en-GB" dirty="0"/>
              </a:p>
            </p:txBody>
          </p:sp>
        </mc:Choice>
        <mc:Fallback xmlns="">
          <p:sp>
            <p:nvSpPr>
              <p:cNvPr id="3" name="Content Placeholder 2">
                <a:extLst>
                  <a:ext uri="{FF2B5EF4-FFF2-40B4-BE49-F238E27FC236}">
                    <a16:creationId xmlns:a16="http://schemas.microsoft.com/office/drawing/2014/main" id="{44BCC4FE-6919-D44B-9B7E-5D5A23F05213}"/>
                  </a:ext>
                </a:extLst>
              </p:cNvPr>
              <p:cNvSpPr>
                <a:spLocks noGrp="1" noRot="1" noChangeAspect="1" noMove="1" noResize="1" noEditPoints="1" noAdjustHandles="1" noChangeArrowheads="1" noChangeShapeType="1" noTextEdit="1"/>
              </p:cNvSpPr>
              <p:nvPr>
                <p:ph idx="1"/>
              </p:nvPr>
            </p:nvSpPr>
            <p:spPr>
              <a:blipFill>
                <a:blip r:embed="rId2"/>
                <a:stretch>
                  <a:fillRect l="-1436" t="-2687" r="-1436"/>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8814D444-C056-D54E-989C-7D1C1AA14F9E}"/>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5BF64FB9-46A6-B14B-B070-535B335A7D65}"/>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0693E1AA-3F36-3849-9D71-4D3D80212B39}"/>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24</a:t>
            </a:fld>
            <a:r>
              <a:rPr lang="en-GB"/>
              <a:t> </a:t>
            </a:r>
            <a:endParaRPr lang="en-GB" sz="1399"/>
          </a:p>
        </p:txBody>
      </p:sp>
      <p:grpSp>
        <p:nvGrpSpPr>
          <p:cNvPr id="9" name="Group 8">
            <a:extLst>
              <a:ext uri="{FF2B5EF4-FFF2-40B4-BE49-F238E27FC236}">
                <a16:creationId xmlns:a16="http://schemas.microsoft.com/office/drawing/2014/main" id="{DF766897-259D-E34F-8778-58A8C4D16404}"/>
              </a:ext>
            </a:extLst>
          </p:cNvPr>
          <p:cNvGrpSpPr/>
          <p:nvPr/>
        </p:nvGrpSpPr>
        <p:grpSpPr>
          <a:xfrm>
            <a:off x="9099960" y="1207111"/>
            <a:ext cx="2731715" cy="812707"/>
            <a:chOff x="1358855" y="5192309"/>
            <a:chExt cx="2734562" cy="813553"/>
          </a:xfrm>
        </p:grpSpPr>
        <p:sp>
          <p:nvSpPr>
            <p:cNvPr id="10" name="TextBox 9">
              <a:extLst>
                <a:ext uri="{FF2B5EF4-FFF2-40B4-BE49-F238E27FC236}">
                  <a16:creationId xmlns:a16="http://schemas.microsoft.com/office/drawing/2014/main" id="{4E7B1890-246A-384F-ACAE-385B2BAA354C}"/>
                </a:ext>
              </a:extLst>
            </p:cNvPr>
            <p:cNvSpPr txBox="1"/>
            <p:nvPr/>
          </p:nvSpPr>
          <p:spPr>
            <a:xfrm>
              <a:off x="1358855" y="5192309"/>
              <a:ext cx="2734562" cy="813553"/>
            </a:xfrm>
            <a:prstGeom prst="cloudCallout">
              <a:avLst>
                <a:gd name="adj1" fmla="val -69061"/>
                <a:gd name="adj2" fmla="val 26247"/>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p:sp>
          <p:nvSpPr>
            <p:cNvPr id="11" name="Rectangle 10">
              <a:extLst>
                <a:ext uri="{FF2B5EF4-FFF2-40B4-BE49-F238E27FC236}">
                  <a16:creationId xmlns:a16="http://schemas.microsoft.com/office/drawing/2014/main" id="{15F73B94-EBDC-684F-9C7D-8ACE2A4D2867}"/>
                </a:ext>
              </a:extLst>
            </p:cNvPr>
            <p:cNvSpPr/>
            <p:nvPr/>
          </p:nvSpPr>
          <p:spPr>
            <a:xfrm>
              <a:off x="1457608" y="5283928"/>
              <a:ext cx="2535693" cy="646363"/>
            </a:xfrm>
            <a:prstGeom prst="rect">
              <a:avLst/>
            </a:prstGeom>
          </p:spPr>
          <p:txBody>
            <a:bodyPr wrap="square">
              <a:spAutoFit/>
            </a:bodyPr>
            <a:lstStyle/>
            <a:p>
              <a:pPr algn="ctr"/>
              <a:r>
                <a:rPr lang="en-GB" sz="1798" dirty="0">
                  <a:solidFill>
                    <a:schemeClr val="bg1"/>
                  </a:solidFill>
                </a:rPr>
                <a:t>What is a problem with sampling like this?</a:t>
              </a:r>
            </a:p>
          </p:txBody>
        </p:sp>
      </p:grpSp>
    </p:spTree>
    <p:extLst>
      <p:ext uri="{BB962C8B-B14F-4D97-AF65-F5344CB8AC3E}">
        <p14:creationId xmlns:p14="http://schemas.microsoft.com/office/powerpoint/2010/main" val="199647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GB"/>
              <a:t>Rejection Sampling: Problem</a:t>
            </a:r>
          </a:p>
        </p:txBody>
      </p:sp>
      <mc:AlternateContent xmlns:mc="http://schemas.openxmlformats.org/markup-compatibility/2006" xmlns:a14="http://schemas.microsoft.com/office/drawing/2010/main">
        <mc:Choice Requires="a14">
          <p:sp>
            <p:nvSpPr>
              <p:cNvPr id="57347" name="Rectangle 3"/>
              <p:cNvSpPr>
                <a:spLocks noGrp="1" noChangeArrowheads="1"/>
              </p:cNvSpPr>
              <p:nvPr>
                <p:ph idx="1"/>
              </p:nvPr>
            </p:nvSpPr>
            <p:spPr>
              <a:xfrm>
                <a:off x="359626" y="1666902"/>
                <a:ext cx="7737268" cy="4236435"/>
              </a:xfrm>
            </p:spPr>
            <p:txBody>
              <a:bodyPr/>
              <a:lstStyle/>
              <a:p>
                <a:r>
                  <a:rPr lang="en-GB" altLang="ko-KR" dirty="0"/>
                  <a:t>Example</a:t>
                </a:r>
              </a:p>
              <a:p>
                <a:pPr lvl="1"/>
                <a:r>
                  <a:rPr lang="en-GB" altLang="ko-KR" dirty="0"/>
                  <a:t>Estimate </a:t>
                </a:r>
                <a14:m>
                  <m:oMath xmlns:m="http://schemas.openxmlformats.org/officeDocument/2006/math">
                    <m:r>
                      <a:rPr lang="en-GB" altLang="ko-KR" b="0" i="1" smtClean="0">
                        <a:latin typeface="Cambria Math" panose="02040503050406030204" pitchFamily="18" charset="0"/>
                      </a:rPr>
                      <m:t>𝑃</m:t>
                    </m:r>
                    <m:d>
                      <m:dPr>
                        <m:ctrlPr>
                          <a:rPr lang="en-GB" altLang="ko-KR" b="0" i="1" smtClean="0">
                            <a:latin typeface="Cambria Math" panose="02040503050406030204" pitchFamily="18" charset="0"/>
                          </a:rPr>
                        </m:ctrlPr>
                      </m:dPr>
                      <m:e>
                        <m:r>
                          <a:rPr lang="en-GB" altLang="ko-KR" b="0" i="1" smtClean="0">
                            <a:latin typeface="Cambria Math" panose="02040503050406030204" pitchFamily="18" charset="0"/>
                          </a:rPr>
                          <m:t>𝑅𝑎𝑖𝑛</m:t>
                        </m:r>
                        <m:r>
                          <a:rPr lang="en-GB" altLang="ko-KR" b="0" i="1" smtClean="0">
                            <a:latin typeface="Cambria Math" panose="02040503050406030204" pitchFamily="18" charset="0"/>
                          </a:rPr>
                          <m:t> | </m:t>
                        </m:r>
                        <m:r>
                          <a:rPr lang="en-GB" altLang="ko-KR" b="0" i="1" smtClean="0">
                            <a:latin typeface="Cambria Math" panose="02040503050406030204" pitchFamily="18" charset="0"/>
                          </a:rPr>
                          <m:t>𝑆𝑝𝑟𝑖𝑛𝑘𝑙𝑒𝑟</m:t>
                        </m:r>
                        <m:r>
                          <a:rPr lang="en-GB" altLang="ko-KR" b="0" i="1" smtClean="0">
                            <a:latin typeface="Cambria Math" panose="02040503050406030204" pitchFamily="18" charset="0"/>
                          </a:rPr>
                          <m:t>=</m:t>
                        </m:r>
                        <m:r>
                          <a:rPr lang="en-GB" altLang="ko-KR" b="0" i="1" smtClean="0">
                            <a:latin typeface="Cambria Math" panose="02040503050406030204" pitchFamily="18" charset="0"/>
                          </a:rPr>
                          <m:t>𝑡𝑟𝑢𝑒</m:t>
                        </m:r>
                      </m:e>
                    </m:d>
                  </m:oMath>
                </a14:m>
                <a:r>
                  <a:rPr lang="en-GB" altLang="ko-KR" dirty="0"/>
                  <a:t> with </a:t>
                </a:r>
                <a14:m>
                  <m:oMath xmlns:m="http://schemas.openxmlformats.org/officeDocument/2006/math">
                    <m:r>
                      <a:rPr lang="en-GB" altLang="ko-KR" i="1" smtClean="0">
                        <a:latin typeface="Cambria Math" panose="02040503050406030204" pitchFamily="18" charset="0"/>
                      </a:rPr>
                      <m:t>100</m:t>
                    </m:r>
                  </m:oMath>
                </a14:m>
                <a:r>
                  <a:rPr lang="en-GB" altLang="ko-KR" dirty="0"/>
                  <a:t> Samples:</a:t>
                </a:r>
              </a:p>
              <a:p>
                <a:pPr lvl="2"/>
                <a14:m>
                  <m:oMath xmlns:m="http://schemas.openxmlformats.org/officeDocument/2006/math">
                    <m:r>
                      <a:rPr lang="en-GB" altLang="ko-KR" b="0" i="1" smtClean="0">
                        <a:latin typeface="Cambria Math" panose="02040503050406030204" pitchFamily="18" charset="0"/>
                      </a:rPr>
                      <m:t>73</m:t>
                    </m:r>
                  </m:oMath>
                </a14:m>
                <a:r>
                  <a:rPr lang="en-GB" altLang="ko-KR" dirty="0"/>
                  <a:t> samples: </a:t>
                </a:r>
                <a14:m>
                  <m:oMath xmlns:m="http://schemas.openxmlformats.org/officeDocument/2006/math">
                    <m:r>
                      <a:rPr lang="en-GB" altLang="ko-KR" i="1" smtClean="0">
                        <a:latin typeface="Cambria Math" panose="02040503050406030204" pitchFamily="18" charset="0"/>
                      </a:rPr>
                      <m:t>𝑆𝑝𝑟𝑖𝑛𝑘𝑙𝑒𝑟</m:t>
                    </m:r>
                    <m:r>
                      <a:rPr lang="en-GB" altLang="ko-KR" i="1" smtClean="0">
                        <a:latin typeface="Cambria Math" panose="02040503050406030204" pitchFamily="18" charset="0"/>
                      </a:rPr>
                      <m:t>=</m:t>
                    </m:r>
                    <m:r>
                      <a:rPr lang="en-GB" altLang="ko-KR" b="0" i="1" smtClean="0">
                        <a:latin typeface="Cambria Math" panose="02040503050406030204" pitchFamily="18" charset="0"/>
                      </a:rPr>
                      <m:t>𝑓𝑎𝑙𝑠𝑒</m:t>
                    </m:r>
                  </m:oMath>
                </a14:m>
                <a:r>
                  <a:rPr lang="en-GB" altLang="ko-KR" b="0" dirty="0"/>
                  <a:t> ➝ reject</a:t>
                </a:r>
              </a:p>
              <a:p>
                <a:pPr lvl="2"/>
                <a14:m>
                  <m:oMath xmlns:m="http://schemas.openxmlformats.org/officeDocument/2006/math">
                    <m:r>
                      <a:rPr lang="en-GB" altLang="ko-KR" b="0" i="1" smtClean="0">
                        <a:latin typeface="Cambria Math" panose="02040503050406030204" pitchFamily="18" charset="0"/>
                      </a:rPr>
                      <m:t>27</m:t>
                    </m:r>
                  </m:oMath>
                </a14:m>
                <a:r>
                  <a:rPr lang="en-GB" altLang="ko-KR" dirty="0"/>
                  <a:t> samples: </a:t>
                </a:r>
                <a14:m>
                  <m:oMath xmlns:m="http://schemas.openxmlformats.org/officeDocument/2006/math">
                    <m:r>
                      <a:rPr lang="en-GB" altLang="ko-KR" i="1" smtClean="0">
                        <a:latin typeface="Cambria Math" panose="02040503050406030204" pitchFamily="18" charset="0"/>
                      </a:rPr>
                      <m:t>𝑆𝑝𝑟𝑖𝑛𝑘𝑙𝑒𝑟</m:t>
                    </m:r>
                    <m:r>
                      <a:rPr lang="en-GB" altLang="ko-KR" i="1" smtClean="0">
                        <a:latin typeface="Cambria Math" panose="02040503050406030204" pitchFamily="18" charset="0"/>
                      </a:rPr>
                      <m:t>=</m:t>
                    </m:r>
                    <m:r>
                      <a:rPr lang="en-GB" altLang="ko-KR" b="0" i="1" smtClean="0">
                        <a:latin typeface="Cambria Math" panose="02040503050406030204" pitchFamily="18" charset="0"/>
                      </a:rPr>
                      <m:t>𝑡𝑟𝑢𝑒</m:t>
                    </m:r>
                  </m:oMath>
                </a14:m>
                <a:r>
                  <a:rPr lang="en-GB" altLang="ko-KR" dirty="0"/>
                  <a:t> ➝ count</a:t>
                </a:r>
              </a:p>
              <a:p>
                <a:pPr lvl="3"/>
                <a14:m>
                  <m:oMath xmlns:m="http://schemas.openxmlformats.org/officeDocument/2006/math">
                    <m:r>
                      <a:rPr lang="en-GB" altLang="ko-KR" b="0" i="1" smtClean="0">
                        <a:latin typeface="Cambria Math" panose="02040503050406030204" pitchFamily="18" charset="0"/>
                      </a:rPr>
                      <m:t>8</m:t>
                    </m:r>
                  </m:oMath>
                </a14:m>
                <a:r>
                  <a:rPr lang="en-GB" altLang="ko-KR" dirty="0"/>
                  <a:t> samples: </a:t>
                </a:r>
                <a14:m>
                  <m:oMath xmlns:m="http://schemas.openxmlformats.org/officeDocument/2006/math">
                    <m:r>
                      <a:rPr lang="en-GB" altLang="ko-KR" i="1" smtClean="0">
                        <a:latin typeface="Cambria Math" panose="02040503050406030204" pitchFamily="18" charset="0"/>
                      </a:rPr>
                      <m:t>𝑅𝑎𝑖𝑛</m:t>
                    </m:r>
                    <m:r>
                      <a:rPr lang="en-GB" altLang="ko-KR" b="0" i="1" smtClean="0">
                        <a:latin typeface="Cambria Math" panose="02040503050406030204" pitchFamily="18" charset="0"/>
                      </a:rPr>
                      <m:t>=</m:t>
                    </m:r>
                    <m:r>
                      <a:rPr lang="en-GB" altLang="ko-KR" b="0" i="1" smtClean="0">
                        <a:latin typeface="Cambria Math" panose="02040503050406030204" pitchFamily="18" charset="0"/>
                      </a:rPr>
                      <m:t>𝑡𝑟𝑢𝑒</m:t>
                    </m:r>
                  </m:oMath>
                </a14:m>
                <a:endParaRPr lang="en-GB" altLang="ko-KR" b="0" dirty="0"/>
              </a:p>
              <a:p>
                <a:pPr lvl="3"/>
                <a14:m>
                  <m:oMath xmlns:m="http://schemas.openxmlformats.org/officeDocument/2006/math">
                    <m:r>
                      <a:rPr lang="en-GB" altLang="ko-KR" b="0" i="1" smtClean="0">
                        <a:latin typeface="Cambria Math" panose="02040503050406030204" pitchFamily="18" charset="0"/>
                      </a:rPr>
                      <m:t>19</m:t>
                    </m:r>
                  </m:oMath>
                </a14:m>
                <a:r>
                  <a:rPr lang="en-GB" altLang="ko-KR" dirty="0"/>
                  <a:t> samples: </a:t>
                </a:r>
                <a14:m>
                  <m:oMath xmlns:m="http://schemas.openxmlformats.org/officeDocument/2006/math">
                    <m:r>
                      <a:rPr lang="en-GB" altLang="ko-KR" i="1" smtClean="0">
                        <a:latin typeface="Cambria Math" panose="02040503050406030204" pitchFamily="18" charset="0"/>
                      </a:rPr>
                      <m:t>𝑅𝑎𝑖𝑛</m:t>
                    </m:r>
                    <m:r>
                      <a:rPr lang="en-GB" altLang="ko-KR" b="0" i="1" smtClean="0">
                        <a:latin typeface="Cambria Math" panose="02040503050406030204" pitchFamily="18" charset="0"/>
                      </a:rPr>
                      <m:t>=</m:t>
                    </m:r>
                    <m:r>
                      <a:rPr lang="en-GB" altLang="ko-KR" b="0" i="1" smtClean="0">
                        <a:latin typeface="Cambria Math" panose="02040503050406030204" pitchFamily="18" charset="0"/>
                      </a:rPr>
                      <m:t>𝑓𝑎𝑙𝑠𝑒</m:t>
                    </m:r>
                  </m:oMath>
                </a14:m>
                <a:endParaRPr lang="en-GB" altLang="ko-KR" dirty="0"/>
              </a:p>
              <a:p>
                <a:pPr lvl="2"/>
                <a:r>
                  <a:rPr lang="en-GB" altLang="ko-KR" dirty="0"/>
                  <a:t>Output:</a:t>
                </a:r>
              </a:p>
              <a:p>
                <a:pPr marL="258503" lvl="1" indent="0">
                  <a:buNone/>
                </a:pPr>
                <a14:m>
                  <m:oMathPara xmlns:m="http://schemas.openxmlformats.org/officeDocument/2006/math">
                    <m:oMathParaPr>
                      <m:jc m:val="centerGroup"/>
                    </m:oMathParaPr>
                    <m:oMath xmlns:m="http://schemas.openxmlformats.org/officeDocument/2006/math">
                      <m:r>
                        <a:rPr lang="de-DE" altLang="ko-KR" b="0" i="1" smtClean="0">
                          <a:solidFill>
                            <a:schemeClr val="bg1"/>
                          </a:solidFill>
                          <a:latin typeface="Cambria Math" panose="02040503050406030204" pitchFamily="18" charset="0"/>
                        </a:rPr>
                        <m:t>=</m:t>
                      </m:r>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en-GB" altLang="ko-KR" i="1" smtClean="0">
                              <a:latin typeface="Cambria Math" panose="02040503050406030204" pitchFamily="18" charset="0"/>
                            </a:rPr>
                            <m:t>𝑅𝑎𝑖𝑛</m:t>
                          </m:r>
                          <m:r>
                            <a:rPr lang="en-GB" altLang="ko-KR" i="1" smtClean="0">
                              <a:latin typeface="Cambria Math" panose="02040503050406030204" pitchFamily="18" charset="0"/>
                            </a:rPr>
                            <m:t> | </m:t>
                          </m:r>
                          <m:r>
                            <a:rPr lang="en-GB" altLang="ko-KR" i="1" smtClean="0">
                              <a:latin typeface="Cambria Math" panose="02040503050406030204" pitchFamily="18" charset="0"/>
                            </a:rPr>
                            <m:t>𝑆𝑝𝑟𝑖𝑛𝑘𝑙𝑒𝑟</m:t>
                          </m:r>
                          <m:r>
                            <a:rPr lang="en-GB" altLang="ko-KR" i="1" smtClean="0">
                              <a:latin typeface="Cambria Math" panose="02040503050406030204" pitchFamily="18" charset="0"/>
                            </a:rPr>
                            <m:t>=</m:t>
                          </m:r>
                          <m:r>
                            <a:rPr lang="en-GB" altLang="ko-KR" i="1" smtClean="0">
                              <a:latin typeface="Cambria Math" panose="02040503050406030204" pitchFamily="18" charset="0"/>
                            </a:rPr>
                            <m:t>𝑡𝑟𝑢𝑒</m:t>
                          </m:r>
                        </m:e>
                      </m:d>
                    </m:oMath>
                    <m:oMath xmlns:m="http://schemas.openxmlformats.org/officeDocument/2006/math">
                      <m:r>
                        <a:rPr lang="en-GB" altLang="ko-KR" b="0" i="1" smtClean="0">
                          <a:latin typeface="Cambria Math" panose="02040503050406030204" pitchFamily="18" charset="0"/>
                        </a:rPr>
                        <m:t>=</m:t>
                      </m:r>
                      <m:r>
                        <m:rPr>
                          <m:sty m:val="p"/>
                        </m:rPr>
                        <a:rPr lang="en-GB" altLang="ko-KR" b="0" i="0" smtClean="0">
                          <a:latin typeface="Cambria Math" panose="02040503050406030204" pitchFamily="18" charset="0"/>
                        </a:rPr>
                        <m:t>Normalise</m:t>
                      </m:r>
                      <m:d>
                        <m:dPr>
                          <m:ctrlPr>
                            <a:rPr lang="en-GB" altLang="ko-KR" b="0" i="1" smtClean="0">
                              <a:latin typeface="Cambria Math" panose="02040503050406030204" pitchFamily="18" charset="0"/>
                            </a:rPr>
                          </m:ctrlPr>
                        </m:dPr>
                        <m:e>
                          <m:d>
                            <m:dPr>
                              <m:ctrlPr>
                                <a:rPr lang="en-GB" altLang="ko-KR" b="0" i="1" smtClean="0">
                                  <a:latin typeface="Cambria Math" panose="02040503050406030204" pitchFamily="18" charset="0"/>
                                </a:rPr>
                              </m:ctrlPr>
                            </m:dPr>
                            <m:e>
                              <m:r>
                                <a:rPr lang="en-GB" altLang="ko-KR" b="0" i="1" smtClean="0">
                                  <a:latin typeface="Cambria Math" panose="02040503050406030204" pitchFamily="18" charset="0"/>
                                </a:rPr>
                                <m:t>8,19</m:t>
                              </m:r>
                            </m:e>
                          </m:d>
                        </m:e>
                      </m:d>
                    </m:oMath>
                    <m:oMath xmlns:m="http://schemas.openxmlformats.org/officeDocument/2006/math">
                      <m:r>
                        <a:rPr lang="en-GB" altLang="ko-KR" b="0" i="1" smtClean="0">
                          <a:latin typeface="Cambria Math" panose="02040503050406030204" pitchFamily="18" charset="0"/>
                        </a:rPr>
                        <m:t>=</m:t>
                      </m:r>
                      <m:d>
                        <m:dPr>
                          <m:ctrlPr>
                            <a:rPr lang="en-GB" altLang="ko-KR" b="0" i="1" smtClean="0">
                              <a:latin typeface="Cambria Math" panose="02040503050406030204" pitchFamily="18" charset="0"/>
                            </a:rPr>
                          </m:ctrlPr>
                        </m:dPr>
                        <m:e>
                          <m:r>
                            <a:rPr lang="en-GB" altLang="ko-KR" b="0" i="1" smtClean="0">
                              <a:latin typeface="Cambria Math" panose="02040503050406030204" pitchFamily="18" charset="0"/>
                            </a:rPr>
                            <m:t>0.296,0.704</m:t>
                          </m:r>
                        </m:e>
                      </m:d>
                    </m:oMath>
                  </m:oMathPara>
                </a14:m>
                <a:endParaRPr lang="en-GB" altLang="ko-KR" dirty="0"/>
              </a:p>
              <a:p>
                <a:r>
                  <a:rPr lang="en-GB" altLang="ko-KR" dirty="0"/>
                  <a:t>Too many samples rejected</a:t>
                </a:r>
              </a:p>
              <a:p>
                <a:pPr lvl="1"/>
                <a:r>
                  <a:rPr lang="en-GB" altLang="ko-KR" dirty="0"/>
                  <a:t>Too many samples needed to get a reliable result</a:t>
                </a:r>
              </a:p>
            </p:txBody>
          </p:sp>
        </mc:Choice>
        <mc:Fallback xmlns="">
          <p:sp>
            <p:nvSpPr>
              <p:cNvPr id="57347" name="Rectangle 3"/>
              <p:cNvSpPr>
                <a:spLocks noGrp="1" noRot="1" noChangeAspect="1" noMove="1" noResize="1" noEditPoints="1" noAdjustHandles="1" noChangeArrowheads="1" noChangeShapeType="1" noTextEdit="1"/>
              </p:cNvSpPr>
              <p:nvPr>
                <p:ph idx="1"/>
              </p:nvPr>
            </p:nvSpPr>
            <p:spPr>
              <a:xfrm>
                <a:off x="359626" y="1666902"/>
                <a:ext cx="7737268" cy="4236435"/>
              </a:xfrm>
              <a:blipFill>
                <a:blip r:embed="rId3"/>
                <a:stretch>
                  <a:fillRect l="-2128" t="-2687"/>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3F8E3251-4934-FB4D-AA84-43866F9675F6}"/>
              </a:ext>
            </a:extLst>
          </p:cNvPr>
          <p:cNvSpPr>
            <a:spLocks noGrp="1"/>
          </p:cNvSpPr>
          <p:nvPr>
            <p:ph type="dt" sz="half" idx="2"/>
          </p:nvPr>
        </p:nvSpPr>
        <p:spPr/>
        <p:txBody>
          <a:bodyPr/>
          <a:lstStyle/>
          <a:p>
            <a:r>
              <a:rPr lang="en-GB"/>
              <a:t>Approximate Inference</a:t>
            </a:r>
          </a:p>
        </p:txBody>
      </p:sp>
      <p:sp>
        <p:nvSpPr>
          <p:cNvPr id="3" name="Footer Placeholder 2">
            <a:extLst>
              <a:ext uri="{FF2B5EF4-FFF2-40B4-BE49-F238E27FC236}">
                <a16:creationId xmlns:a16="http://schemas.microsoft.com/office/drawing/2014/main" id="{B072FF6B-A227-B44C-A86D-C4CB7F95D4A9}"/>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7B70FCFE-A3AE-9C47-A4C2-DC1E0DC7DA5E}"/>
              </a:ext>
            </a:extLst>
          </p:cNvPr>
          <p:cNvSpPr>
            <a:spLocks noGrp="1"/>
          </p:cNvSpPr>
          <p:nvPr>
            <p:ph type="sldNum" sz="quarter" idx="4"/>
          </p:nvPr>
        </p:nvSpPr>
        <p:spPr/>
        <p:txBody>
          <a:bodyPr/>
          <a:lstStyle/>
          <a:p>
            <a:fld id="{A4C577E2-95DD-1F4B-A688-E8FB02007787}" type="slidenum">
              <a:rPr lang="en-GB" smtClean="0"/>
              <a:pPr/>
              <a:t>25</a:t>
            </a:fld>
            <a:endParaRPr lang="en-GB"/>
          </a:p>
        </p:txBody>
      </p:sp>
      <p:grpSp>
        <p:nvGrpSpPr>
          <p:cNvPr id="24" name="Group 23">
            <a:extLst>
              <a:ext uri="{FF2B5EF4-FFF2-40B4-BE49-F238E27FC236}">
                <a16:creationId xmlns:a16="http://schemas.microsoft.com/office/drawing/2014/main" id="{A5213B28-2194-7743-B680-4125431D8840}"/>
              </a:ext>
            </a:extLst>
          </p:cNvPr>
          <p:cNvGrpSpPr/>
          <p:nvPr/>
        </p:nvGrpSpPr>
        <p:grpSpPr>
          <a:xfrm>
            <a:off x="8618350" y="3084747"/>
            <a:ext cx="2617503" cy="1201123"/>
            <a:chOff x="4368884" y="1641603"/>
            <a:chExt cx="2620230" cy="1202374"/>
          </a:xfrm>
        </p:grpSpPr>
        <mc:AlternateContent xmlns:mc="http://schemas.openxmlformats.org/markup-compatibility/2006" xmlns:a14="http://schemas.microsoft.com/office/drawing/2010/main">
          <mc:Choice Requires="a14">
            <p:sp>
              <p:nvSpPr>
                <p:cNvPr id="25" name="Oval 24">
                  <a:extLst>
                    <a:ext uri="{FF2B5EF4-FFF2-40B4-BE49-F238E27FC236}">
                      <a16:creationId xmlns:a16="http://schemas.microsoft.com/office/drawing/2014/main" id="{FE3457D3-9C0B-524D-BC7D-0A047235F71E}"/>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𝐶𝑙𝑜𝑢𝑑𝑦</m:t>
                        </m:r>
                      </m:oMath>
                    </m:oMathPara>
                  </a14:m>
                  <a:endParaRPr lang="en-GB" sz="1399"/>
                </a:p>
              </p:txBody>
            </p:sp>
          </mc:Choice>
          <mc:Fallback xmlns="">
            <p:sp>
              <p:nvSpPr>
                <p:cNvPr id="25" name="Oval 24">
                  <a:extLst>
                    <a:ext uri="{FF2B5EF4-FFF2-40B4-BE49-F238E27FC236}">
                      <a16:creationId xmlns:a16="http://schemas.microsoft.com/office/drawing/2014/main" id="{FE3457D3-9C0B-524D-BC7D-0A047235F71E}"/>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BAD76501-975F-D447-BA9A-8A6B90A65CA9}"/>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𝑅𝑎𝑖𝑛</m:t>
                        </m:r>
                      </m:oMath>
                    </m:oMathPara>
                  </a14:m>
                  <a:endParaRPr lang="en-GB" sz="1399"/>
                </a:p>
              </p:txBody>
            </p:sp>
          </mc:Choice>
          <mc:Fallback xmlns="">
            <p:sp>
              <p:nvSpPr>
                <p:cNvPr id="26" name="Oval 25">
                  <a:extLst>
                    <a:ext uri="{FF2B5EF4-FFF2-40B4-BE49-F238E27FC236}">
                      <a16:creationId xmlns:a16="http://schemas.microsoft.com/office/drawing/2014/main" id="{BAD76501-975F-D447-BA9A-8A6B90A65CA9}"/>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F1E8E642-5160-5A43-A71E-42D3F2FB9457}"/>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𝑆𝑝𝑟𝑖𝑛𝑘𝑙𝑒𝑟</m:t>
                        </m:r>
                      </m:oMath>
                    </m:oMathPara>
                  </a14:m>
                  <a:endParaRPr lang="en-GB" sz="1399">
                    <a:solidFill>
                      <a:schemeClr val="tx1"/>
                    </a:solidFill>
                  </a:endParaRPr>
                </a:p>
              </p:txBody>
            </p:sp>
          </mc:Choice>
          <mc:Fallback xmlns="">
            <p:sp>
              <p:nvSpPr>
                <p:cNvPr id="27" name="Oval 26">
                  <a:extLst>
                    <a:ext uri="{FF2B5EF4-FFF2-40B4-BE49-F238E27FC236}">
                      <a16:creationId xmlns:a16="http://schemas.microsoft.com/office/drawing/2014/main" id="{F1E8E642-5160-5A43-A71E-42D3F2FB9457}"/>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8BA16480-E53F-094D-99ED-066FAA0CEA71}"/>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𝑊𝑒𝑡𝐺𝑟𝑎𝑠𝑠</m:t>
                        </m:r>
                      </m:oMath>
                    </m:oMathPara>
                  </a14:m>
                  <a:endParaRPr lang="en-GB" sz="1399">
                    <a:solidFill>
                      <a:schemeClr val="tx1"/>
                    </a:solidFill>
                  </a:endParaRPr>
                </a:p>
              </p:txBody>
            </p:sp>
          </mc:Choice>
          <mc:Fallback xmlns="">
            <p:sp>
              <p:nvSpPr>
                <p:cNvPr id="28" name="Oval 27">
                  <a:extLst>
                    <a:ext uri="{FF2B5EF4-FFF2-40B4-BE49-F238E27FC236}">
                      <a16:creationId xmlns:a16="http://schemas.microsoft.com/office/drawing/2014/main" id="{8BA16480-E53F-094D-99ED-066FAA0CEA71}"/>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8BA35037-5DE3-EB44-9C97-5226B9F4A404}"/>
                </a:ext>
              </a:extLst>
            </p:cNvPr>
            <p:cNvCxnSpPr>
              <a:cxnSpLocks/>
              <a:stCxn id="25" idx="3"/>
              <a:endCxn id="27"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4F1B79B2-1321-3F42-AB6E-304F2ECE382E}"/>
                </a:ext>
              </a:extLst>
            </p:cNvPr>
            <p:cNvCxnSpPr>
              <a:cxnSpLocks/>
              <a:stCxn id="27" idx="4"/>
              <a:endCxn id="28"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323D070C-B0D2-6043-95C4-C664D19871EB}"/>
                </a:ext>
              </a:extLst>
            </p:cNvPr>
            <p:cNvCxnSpPr>
              <a:cxnSpLocks/>
              <a:stCxn id="26" idx="4"/>
              <a:endCxn id="28"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4BBF0066-3C4E-634A-81D1-C1158173CA29}"/>
                </a:ext>
              </a:extLst>
            </p:cNvPr>
            <p:cNvCxnSpPr>
              <a:cxnSpLocks/>
              <a:stCxn id="25" idx="5"/>
              <a:endCxn id="26"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33" name="Table 32">
                <a:extLst>
                  <a:ext uri="{FF2B5EF4-FFF2-40B4-BE49-F238E27FC236}">
                    <a16:creationId xmlns:a16="http://schemas.microsoft.com/office/drawing/2014/main" id="{8BE66B83-4DD7-5D40-A2BC-642BAA8F1398}"/>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33" name="Table 32">
                <a:extLst>
                  <a:ext uri="{FF2B5EF4-FFF2-40B4-BE49-F238E27FC236}">
                    <a16:creationId xmlns:a16="http://schemas.microsoft.com/office/drawing/2014/main" id="{8BE66B83-4DD7-5D40-A2BC-642BAA8F1398}"/>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4" name="Table 33">
                <a:extLst>
                  <a:ext uri="{FF2B5EF4-FFF2-40B4-BE49-F238E27FC236}">
                    <a16:creationId xmlns:a16="http://schemas.microsoft.com/office/drawing/2014/main" id="{87546443-E60F-E744-A31C-782841F3352A}"/>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34" name="Table 33">
                <a:extLst>
                  <a:ext uri="{FF2B5EF4-FFF2-40B4-BE49-F238E27FC236}">
                    <a16:creationId xmlns:a16="http://schemas.microsoft.com/office/drawing/2014/main" id="{87546443-E60F-E744-A31C-782841F3352A}"/>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t="-4167" r="-113462" b="-204167"/>
                          </a:stretch>
                        </a:blipFill>
                      </a:tcPr>
                    </a:tc>
                    <a:tc>
                      <a:txBody>
                        <a:bodyPr/>
                        <a:lstStyle/>
                        <a:p>
                          <a:endParaRPr lang="en-US"/>
                        </a:p>
                      </a:txBody>
                      <a:tcPr marL="91345" marR="91345" marT="45672" marB="45672">
                        <a:blipFill>
                          <a:blip r:embed="rId9"/>
                          <a:stretch>
                            <a:fillRect l="-88136"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t="-100000" r="-113462" b="-96000"/>
                          </a:stretch>
                        </a:blipFill>
                      </a:tcPr>
                    </a:tc>
                    <a:tc>
                      <a:txBody>
                        <a:bodyPr/>
                        <a:lstStyle/>
                        <a:p>
                          <a:endParaRPr lang="en-US"/>
                        </a:p>
                      </a:txBody>
                      <a:tcPr marL="91345" marR="91345" marT="45672" marB="45672">
                        <a:blipFill>
                          <a:blip r:embed="rId9"/>
                          <a:stretch>
                            <a:fillRect l="-88136"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t="-208333" r="-113462"/>
                          </a:stretch>
                        </a:blipFill>
                      </a:tcPr>
                    </a:tc>
                    <a:tc>
                      <a:txBody>
                        <a:bodyPr/>
                        <a:lstStyle/>
                        <a:p>
                          <a:endParaRPr lang="en-US"/>
                        </a:p>
                      </a:txBody>
                      <a:tcPr marL="91345" marR="91345" marT="45672" marB="45672">
                        <a:blipFill>
                          <a:blip r:embed="rId9"/>
                          <a:stretch>
                            <a:fillRect l="-88136"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5" name="Table 34">
                <a:extLst>
                  <a:ext uri="{FF2B5EF4-FFF2-40B4-BE49-F238E27FC236}">
                    <a16:creationId xmlns:a16="http://schemas.microsoft.com/office/drawing/2014/main" id="{348E18BD-9F07-FA42-B9AE-2C04C2816845}"/>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35" name="Table 34">
                <a:extLst>
                  <a:ext uri="{FF2B5EF4-FFF2-40B4-BE49-F238E27FC236}">
                    <a16:creationId xmlns:a16="http://schemas.microsoft.com/office/drawing/2014/main" id="{348E18BD-9F07-FA42-B9AE-2C04C2816845}"/>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64C8C5D-7BC2-424F-B259-286D3C9DB00C}"/>
                  </a:ext>
                </a:extLst>
              </p:cNvPr>
              <p:cNvSpPr txBox="1"/>
              <p:nvPr/>
            </p:nvSpPr>
            <p:spPr>
              <a:xfrm>
                <a:off x="9390622" y="2719874"/>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solidFill>
                            <a:schemeClr val="bg1"/>
                          </a:solidFill>
                          <a:latin typeface="Cambria Math" panose="02040503050406030204" pitchFamily="18" charset="0"/>
                        </a:rPr>
                        <m:t>𝑃</m:t>
                      </m:r>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𝑐</m:t>
                          </m:r>
                        </m:e>
                      </m:d>
                      <m:r>
                        <a:rPr lang="en-GB" sz="1399" i="1" smtClean="0">
                          <a:solidFill>
                            <a:schemeClr val="bg1"/>
                          </a:solidFill>
                          <a:latin typeface="Cambria Math" panose="02040503050406030204" pitchFamily="18" charset="0"/>
                        </a:rPr>
                        <m:t>=0.5</m:t>
                      </m:r>
                    </m:oMath>
                  </m:oMathPara>
                </a14:m>
                <a:endParaRPr lang="en-GB" sz="1399">
                  <a:solidFill>
                    <a:schemeClr val="bg1"/>
                  </a:solidFill>
                </a:endParaRPr>
              </a:p>
            </p:txBody>
          </p:sp>
        </mc:Choice>
        <mc:Fallback xmlns="">
          <p:sp>
            <p:nvSpPr>
              <p:cNvPr id="36" name="TextBox 35">
                <a:extLst>
                  <a:ext uri="{FF2B5EF4-FFF2-40B4-BE49-F238E27FC236}">
                    <a16:creationId xmlns:a16="http://schemas.microsoft.com/office/drawing/2014/main" id="{564C8C5D-7BC2-424F-B259-286D3C9DB00C}"/>
                  </a:ext>
                </a:extLst>
              </p:cNvPr>
              <p:cNvSpPr txBox="1">
                <a:spLocks noRot="1" noChangeAspect="1" noMove="1" noResize="1" noEditPoints="1" noAdjustHandles="1" noChangeArrowheads="1" noChangeShapeType="1" noTextEdit="1"/>
              </p:cNvSpPr>
              <p:nvPr/>
            </p:nvSpPr>
            <p:spPr>
              <a:xfrm>
                <a:off x="9390622" y="2719874"/>
                <a:ext cx="1072959" cy="307457"/>
              </a:xfrm>
              <a:prstGeom prst="rect">
                <a:avLst/>
              </a:prstGeom>
              <a:blipFill>
                <a:blip r:embed="rId11"/>
                <a:stretch>
                  <a:fillRect/>
                </a:stretch>
              </a:blipFill>
            </p:spPr>
            <p:txBody>
              <a:bodyPr/>
              <a:lstStyle/>
              <a:p>
                <a:r>
                  <a:rPr lang="en-GB">
                    <a:noFill/>
                  </a:rPr>
                  <a:t> </a:t>
                </a:r>
              </a:p>
            </p:txBody>
          </p:sp>
        </mc:Fallback>
      </mc:AlternateContent>
      <p:sp>
        <p:nvSpPr>
          <p:cNvPr id="37" name="Rectangle 36">
            <a:extLst>
              <a:ext uri="{FF2B5EF4-FFF2-40B4-BE49-F238E27FC236}">
                <a16:creationId xmlns:a16="http://schemas.microsoft.com/office/drawing/2014/main" id="{4E0C48DB-A8EA-7844-93A9-92C50C654B22}"/>
              </a:ext>
            </a:extLst>
          </p:cNvPr>
          <p:cNvSpPr/>
          <p:nvPr/>
        </p:nvSpPr>
        <p:spPr>
          <a:xfrm>
            <a:off x="10648638" y="3183763"/>
            <a:ext cx="1394733"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38" name="Rectangle 37">
            <a:extLst>
              <a:ext uri="{FF2B5EF4-FFF2-40B4-BE49-F238E27FC236}">
                <a16:creationId xmlns:a16="http://schemas.microsoft.com/office/drawing/2014/main" id="{AAD701F1-8E20-9D43-B761-6C1B759B2EA0}"/>
              </a:ext>
            </a:extLst>
          </p:cNvPr>
          <p:cNvSpPr/>
          <p:nvPr/>
        </p:nvSpPr>
        <p:spPr>
          <a:xfrm>
            <a:off x="7812078" y="3183763"/>
            <a:ext cx="1388827"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39" name="Rectangle 38">
            <a:extLst>
              <a:ext uri="{FF2B5EF4-FFF2-40B4-BE49-F238E27FC236}">
                <a16:creationId xmlns:a16="http://schemas.microsoft.com/office/drawing/2014/main" id="{83F46F99-F067-8E44-B2CE-129CC93CD318}"/>
              </a:ext>
            </a:extLst>
          </p:cNvPr>
          <p:cNvSpPr/>
          <p:nvPr/>
        </p:nvSpPr>
        <p:spPr>
          <a:xfrm>
            <a:off x="8800895" y="5595354"/>
            <a:ext cx="2252413" cy="307983"/>
          </a:xfrm>
          <a:prstGeom prst="rect">
            <a:avLst/>
          </a:prstGeom>
          <a:gradFill flip="none" rotWithShape="1">
            <a:gsLst>
              <a:gs pos="0">
                <a:srgbClr val="FFC000">
                  <a:alpha val="20000"/>
                </a:srgbClr>
              </a:gs>
              <a:gs pos="100000">
                <a:schemeClr val="accent6">
                  <a:alpha val="20000"/>
                </a:schemeClr>
              </a:gs>
            </a:gsLst>
            <a:lin ang="2700000" scaled="1"/>
            <a:tileRect/>
          </a:gradFill>
          <a:ln w="28575">
            <a:gradFill>
              <a:gsLst>
                <a:gs pos="0">
                  <a:srgbClr val="FFC000"/>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3753383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GB"/>
              <a:t>Rejection Sampling: Problem</a:t>
            </a:r>
          </a:p>
        </p:txBody>
      </p:sp>
      <mc:AlternateContent xmlns:mc="http://schemas.openxmlformats.org/markup-compatibility/2006" xmlns:a14="http://schemas.microsoft.com/office/drawing/2010/main">
        <mc:Choice Requires="a14">
          <p:sp>
            <p:nvSpPr>
              <p:cNvPr id="57347" name="Rectangle 3"/>
              <p:cNvSpPr>
                <a:spLocks noGrp="1" noChangeArrowheads="1"/>
              </p:cNvSpPr>
              <p:nvPr>
                <p:ph idx="1"/>
              </p:nvPr>
            </p:nvSpPr>
            <p:spPr>
              <a:xfrm>
                <a:off x="359625" y="1666902"/>
                <a:ext cx="7458362" cy="4236435"/>
              </a:xfrm>
            </p:spPr>
            <p:txBody>
              <a:bodyPr/>
              <a:lstStyle/>
              <a:p>
                <a:r>
                  <a:rPr lang="en-GB" altLang="ko-KR" dirty="0"/>
                  <a:t>Sampling hopelessly expensive if </a:t>
                </a:r>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en-GB" altLang="ko-KR" b="1" i="1" smtClean="0">
                            <a:latin typeface="Cambria Math" panose="02040503050406030204" pitchFamily="18" charset="0"/>
                          </a:rPr>
                          <m:t>𝒆</m:t>
                        </m:r>
                      </m:e>
                    </m:d>
                  </m:oMath>
                </a14:m>
                <a:r>
                  <a:rPr lang="en-GB" altLang="ko-KR" dirty="0"/>
                  <a:t> small</a:t>
                </a:r>
              </a:p>
              <a:p>
                <a:pPr lvl="1"/>
                <a:r>
                  <a:rPr lang="en-GB" altLang="ko-KR" dirty="0"/>
                  <a:t>Because probability of generating samples consistent with </a:t>
                </a:r>
                <a14:m>
                  <m:oMath xmlns:m="http://schemas.openxmlformats.org/officeDocument/2006/math">
                    <m:r>
                      <a:rPr lang="en-GB" altLang="ko-KR" b="1" i="1" smtClean="0">
                        <a:latin typeface="Cambria Math" panose="02040503050406030204" pitchFamily="18" charset="0"/>
                      </a:rPr>
                      <m:t>𝒆</m:t>
                    </m:r>
                  </m:oMath>
                </a14:m>
                <a:r>
                  <a:rPr lang="en-GB" altLang="ko-KR" dirty="0"/>
                  <a:t> very small</a:t>
                </a:r>
              </a:p>
              <a:p>
                <a:pPr lvl="2"/>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b="1" i="1" smtClean="0">
                            <a:latin typeface="Cambria Math" panose="02040503050406030204" pitchFamily="18" charset="0"/>
                          </a:rPr>
                          <m:t>𝒆</m:t>
                        </m:r>
                      </m:e>
                    </m:d>
                    <m:r>
                      <a:rPr lang="en-GB" i="1" smtClean="0">
                        <a:latin typeface="Cambria Math" panose="02040503050406030204" pitchFamily="18" charset="0"/>
                      </a:rPr>
                      <m:t>=0.001,</m:t>
                    </m:r>
                    <m:r>
                      <a:rPr lang="en-GB" i="1" smtClean="0">
                        <a:latin typeface="Cambria Math" panose="02040503050406030204" pitchFamily="18" charset="0"/>
                      </a:rPr>
                      <m:t>𝑁</m:t>
                    </m:r>
                    <m:r>
                      <a:rPr lang="en-GB" i="1" smtClean="0">
                        <a:latin typeface="Cambria Math" panose="02040503050406030204" pitchFamily="18" charset="0"/>
                      </a:rPr>
                      <m:t>=10000</m:t>
                    </m:r>
                  </m:oMath>
                </a14:m>
                <a:r>
                  <a:rPr lang="en-GB" dirty="0"/>
                  <a:t> ➝ around </a:t>
                </a:r>
                <a14:m>
                  <m:oMath xmlns:m="http://schemas.openxmlformats.org/officeDocument/2006/math">
                    <m:r>
                      <a:rPr lang="en-GB" i="1" smtClean="0">
                        <a:latin typeface="Cambria Math" panose="02040503050406030204" pitchFamily="18" charset="0"/>
                        <a:ea typeface="Cambria Math" panose="02040503050406030204" pitchFamily="18" charset="0"/>
                      </a:rPr>
                      <m:t>10</m:t>
                    </m:r>
                  </m:oMath>
                </a14:m>
                <a:r>
                  <a:rPr lang="en-GB" dirty="0"/>
                  <a:t> samples not rejected</a:t>
                </a:r>
                <a:endParaRPr lang="en-GB" altLang="ko-KR" dirty="0"/>
              </a:p>
              <a:p>
                <a:pPr lvl="2"/>
                <a:r>
                  <a:rPr lang="en-GB" altLang="ko-KR" dirty="0"/>
                  <a:t>E.g., holds for most symptoms in medical diagnosis systems</a:t>
                </a:r>
              </a:p>
              <a:p>
                <a:pPr lvl="1"/>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en-GB" altLang="ko-KR" b="1" i="1" smtClean="0">
                            <a:latin typeface="Cambria Math" panose="02040503050406030204" pitchFamily="18" charset="0"/>
                          </a:rPr>
                          <m:t>𝒆</m:t>
                        </m:r>
                      </m:e>
                    </m:d>
                  </m:oMath>
                </a14:m>
                <a:r>
                  <a:rPr lang="en-GB" altLang="ko-KR" dirty="0"/>
                  <a:t> gets exponentially smaller with more observations in </a:t>
                </a:r>
                <a14:m>
                  <m:oMath xmlns:m="http://schemas.openxmlformats.org/officeDocument/2006/math">
                    <m:r>
                      <a:rPr lang="en-GB" altLang="ko-KR" b="1" i="1" smtClean="0">
                        <a:latin typeface="Cambria Math" panose="02040503050406030204" pitchFamily="18" charset="0"/>
                      </a:rPr>
                      <m:t>𝒆</m:t>
                    </m:r>
                  </m:oMath>
                </a14:m>
                <a:endParaRPr lang="en-GB" altLang="ko-KR" b="1" dirty="0"/>
              </a:p>
              <a:p>
                <a:endParaRPr lang="en-GB" dirty="0"/>
              </a:p>
              <a:p>
                <a:r>
                  <a:rPr lang="en-GB" dirty="0"/>
                  <a:t>Let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𝑁</m:t>
                        </m:r>
                      </m:e>
                      <m:sup>
                        <m:r>
                          <a:rPr lang="en-GB" i="1" smtClean="0">
                            <a:latin typeface="Cambria Math" panose="02040503050406030204" pitchFamily="18" charset="0"/>
                          </a:rPr>
                          <m:t>∗</m:t>
                        </m:r>
                      </m:sup>
                    </m:sSup>
                  </m:oMath>
                </a14:m>
                <a:r>
                  <a:rPr lang="en-GB" dirty="0"/>
                  <a:t> be the number of samples not rejected that we want to have</a:t>
                </a:r>
              </a:p>
              <a:p>
                <a:r>
                  <a:rPr lang="en-GB" dirty="0"/>
                  <a:t>Then, we need to generate  </a:t>
                </a:r>
                <a14:m>
                  <m:oMath xmlns:m="http://schemas.openxmlformats.org/officeDocument/2006/math">
                    <m:r>
                      <a:rPr lang="en-GB" b="0" i="1" smtClean="0">
                        <a:latin typeface="Cambria Math" panose="02040503050406030204" pitchFamily="18" charset="0"/>
                      </a:rPr>
                      <m:t>𝑁</m:t>
                    </m:r>
                    <m:r>
                      <a:rPr lang="en-GB" i="1" smtClean="0">
                        <a:latin typeface="Cambria Math" panose="02040503050406030204" pitchFamily="18" charset="0"/>
                      </a:rPr>
                      <m:t>=</m:t>
                    </m:r>
                    <m:f>
                      <m:fPr>
                        <m:ctrlPr>
                          <a:rPr lang="en-GB" i="1" smtClean="0">
                            <a:latin typeface="Cambria Math" panose="02040503050406030204" pitchFamily="18" charset="0"/>
                          </a:rPr>
                        </m:ctrlPr>
                      </m:fPr>
                      <m:num>
                        <m:sSup>
                          <m:sSupPr>
                            <m:ctrlPr>
                              <a:rPr lang="en-GB" i="1" smtClean="0">
                                <a:latin typeface="Cambria Math" panose="02040503050406030204" pitchFamily="18" charset="0"/>
                              </a:rPr>
                            </m:ctrlPr>
                          </m:sSupPr>
                          <m:e>
                            <m:r>
                              <a:rPr lang="en-GB" b="0" i="1" smtClean="0">
                                <a:latin typeface="Cambria Math" panose="02040503050406030204" pitchFamily="18" charset="0"/>
                              </a:rPr>
                              <m:t>𝑁</m:t>
                            </m:r>
                          </m:e>
                          <m:sup>
                            <m:r>
                              <a:rPr lang="en-GB" i="1" smtClean="0">
                                <a:latin typeface="Cambria Math" panose="02040503050406030204" pitchFamily="18" charset="0"/>
                              </a:rPr>
                              <m:t>∗</m:t>
                            </m:r>
                          </m:sup>
                        </m:sSup>
                      </m:num>
                      <m:den>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b="1" i="1" smtClean="0">
                                <a:latin typeface="Cambria Math" panose="02040503050406030204" pitchFamily="18" charset="0"/>
                              </a:rPr>
                              <m:t>𝒆</m:t>
                            </m:r>
                          </m:e>
                        </m:d>
                      </m:den>
                    </m:f>
                  </m:oMath>
                </a14:m>
                <a:r>
                  <a:rPr lang="en-GB" dirty="0"/>
                  <a:t> samples</a:t>
                </a:r>
              </a:p>
              <a:p>
                <a:pPr lvl="1"/>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𝑁</m:t>
                        </m:r>
                      </m:e>
                      <m:sup>
                        <m:r>
                          <a:rPr lang="en-GB" i="1" smtClean="0">
                            <a:latin typeface="Cambria Math" panose="02040503050406030204" pitchFamily="18" charset="0"/>
                          </a:rPr>
                          <m:t>∗</m:t>
                        </m:r>
                      </m:sup>
                    </m:sSup>
                    <m:r>
                      <a:rPr lang="en-GB" b="0" i="1" smtClean="0">
                        <a:latin typeface="Cambria Math" panose="02040503050406030204" pitchFamily="18" charset="0"/>
                      </a:rPr>
                      <m:t>=10000,</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r>
                          <a:rPr lang="en-GB" b="1" i="1" smtClean="0">
                            <a:latin typeface="Cambria Math" panose="02040503050406030204" pitchFamily="18" charset="0"/>
                          </a:rPr>
                          <m:t>𝒆</m:t>
                        </m:r>
                      </m:e>
                    </m:d>
                    <m:r>
                      <a:rPr lang="en-GB" b="0" i="1" smtClean="0">
                        <a:latin typeface="Cambria Math" panose="02040503050406030204" pitchFamily="18" charset="0"/>
                      </a:rPr>
                      <m:t>=0.001</m:t>
                    </m:r>
                  </m:oMath>
                </a14:m>
                <a:r>
                  <a:rPr lang="en-GB" altLang="ko-KR" dirty="0"/>
                  <a:t> ➝ </a:t>
                </a:r>
                <a14:m>
                  <m:oMath xmlns:m="http://schemas.openxmlformats.org/officeDocument/2006/math">
                    <m:r>
                      <a:rPr lang="en-GB" b="0" i="1" smtClean="0">
                        <a:latin typeface="Cambria Math" panose="02040503050406030204" pitchFamily="18" charset="0"/>
                      </a:rPr>
                      <m:t>𝑁</m:t>
                    </m:r>
                    <m:r>
                      <a:rPr lang="en-GB" i="1" smtClean="0">
                        <a:latin typeface="Cambria Math" panose="02040503050406030204" pitchFamily="18" charset="0"/>
                      </a:rPr>
                      <m:t>=10,0</m:t>
                    </m:r>
                    <m:r>
                      <a:rPr lang="en-GB" b="0" i="1" smtClean="0">
                        <a:latin typeface="Cambria Math" panose="02040503050406030204" pitchFamily="18" charset="0"/>
                      </a:rPr>
                      <m:t>00,000</m:t>
                    </m:r>
                  </m:oMath>
                </a14:m>
                <a:endParaRPr lang="en-GB" altLang="ko-KR" dirty="0"/>
              </a:p>
            </p:txBody>
          </p:sp>
        </mc:Choice>
        <mc:Fallback xmlns="">
          <p:sp>
            <p:nvSpPr>
              <p:cNvPr id="57347" name="Rectangle 3"/>
              <p:cNvSpPr>
                <a:spLocks noGrp="1" noRot="1" noChangeAspect="1" noMove="1" noResize="1" noEditPoints="1" noAdjustHandles="1" noChangeArrowheads="1" noChangeShapeType="1" noTextEdit="1"/>
              </p:cNvSpPr>
              <p:nvPr>
                <p:ph idx="1"/>
              </p:nvPr>
            </p:nvSpPr>
            <p:spPr>
              <a:xfrm>
                <a:off x="359625" y="1666902"/>
                <a:ext cx="7458362" cy="4236435"/>
              </a:xfrm>
              <a:blipFill>
                <a:blip r:embed="rId3"/>
                <a:stretch>
                  <a:fillRect l="-2207" t="-2687" b="-299"/>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3F8E3251-4934-FB4D-AA84-43866F9675F6}"/>
              </a:ext>
            </a:extLst>
          </p:cNvPr>
          <p:cNvSpPr>
            <a:spLocks noGrp="1"/>
          </p:cNvSpPr>
          <p:nvPr>
            <p:ph type="dt" sz="half" idx="2"/>
          </p:nvPr>
        </p:nvSpPr>
        <p:spPr/>
        <p:txBody>
          <a:bodyPr/>
          <a:lstStyle/>
          <a:p>
            <a:r>
              <a:rPr lang="en-GB"/>
              <a:t>Approximate Inference</a:t>
            </a:r>
          </a:p>
        </p:txBody>
      </p:sp>
      <p:sp>
        <p:nvSpPr>
          <p:cNvPr id="3" name="Footer Placeholder 2">
            <a:extLst>
              <a:ext uri="{FF2B5EF4-FFF2-40B4-BE49-F238E27FC236}">
                <a16:creationId xmlns:a16="http://schemas.microsoft.com/office/drawing/2014/main" id="{B072FF6B-A227-B44C-A86D-C4CB7F95D4A9}"/>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7B70FCFE-A3AE-9C47-A4C2-DC1E0DC7DA5E}"/>
              </a:ext>
            </a:extLst>
          </p:cNvPr>
          <p:cNvSpPr>
            <a:spLocks noGrp="1"/>
          </p:cNvSpPr>
          <p:nvPr>
            <p:ph type="sldNum" sz="quarter" idx="4"/>
          </p:nvPr>
        </p:nvSpPr>
        <p:spPr/>
        <p:txBody>
          <a:bodyPr/>
          <a:lstStyle/>
          <a:p>
            <a:fld id="{A4C577E2-95DD-1F4B-A688-E8FB02007787}" type="slidenum">
              <a:rPr lang="en-GB" smtClean="0"/>
              <a:pPr/>
              <a:t>26</a:t>
            </a:fld>
            <a:endParaRPr lang="en-GB"/>
          </a:p>
        </p:txBody>
      </p:sp>
      <p:grpSp>
        <p:nvGrpSpPr>
          <p:cNvPr id="24" name="Group 23">
            <a:extLst>
              <a:ext uri="{FF2B5EF4-FFF2-40B4-BE49-F238E27FC236}">
                <a16:creationId xmlns:a16="http://schemas.microsoft.com/office/drawing/2014/main" id="{F16D165E-65A4-E243-B9F0-1758AC091515}"/>
              </a:ext>
            </a:extLst>
          </p:cNvPr>
          <p:cNvGrpSpPr/>
          <p:nvPr/>
        </p:nvGrpSpPr>
        <p:grpSpPr>
          <a:xfrm>
            <a:off x="8618350" y="3084747"/>
            <a:ext cx="2617503" cy="1201123"/>
            <a:chOff x="4368884" y="1641603"/>
            <a:chExt cx="2620230" cy="1202374"/>
          </a:xfrm>
        </p:grpSpPr>
        <mc:AlternateContent xmlns:mc="http://schemas.openxmlformats.org/markup-compatibility/2006" xmlns:a14="http://schemas.microsoft.com/office/drawing/2010/main">
          <mc:Choice Requires="a14">
            <p:sp>
              <p:nvSpPr>
                <p:cNvPr id="25" name="Oval 24">
                  <a:extLst>
                    <a:ext uri="{FF2B5EF4-FFF2-40B4-BE49-F238E27FC236}">
                      <a16:creationId xmlns:a16="http://schemas.microsoft.com/office/drawing/2014/main" id="{CFD2AE0E-66B7-894F-9689-0D9454142F93}"/>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𝐶𝑙𝑜𝑢𝑑𝑦</m:t>
                        </m:r>
                      </m:oMath>
                    </m:oMathPara>
                  </a14:m>
                  <a:endParaRPr lang="en-GB" sz="1399"/>
                </a:p>
              </p:txBody>
            </p:sp>
          </mc:Choice>
          <mc:Fallback xmlns="">
            <p:sp>
              <p:nvSpPr>
                <p:cNvPr id="25" name="Oval 24">
                  <a:extLst>
                    <a:ext uri="{FF2B5EF4-FFF2-40B4-BE49-F238E27FC236}">
                      <a16:creationId xmlns:a16="http://schemas.microsoft.com/office/drawing/2014/main" id="{CFD2AE0E-66B7-894F-9689-0D9454142F93}"/>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DF885A86-F6E2-6D41-B11E-5E6D20555A38}"/>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𝑅𝑎𝑖𝑛</m:t>
                        </m:r>
                      </m:oMath>
                    </m:oMathPara>
                  </a14:m>
                  <a:endParaRPr lang="en-GB" sz="1399"/>
                </a:p>
              </p:txBody>
            </p:sp>
          </mc:Choice>
          <mc:Fallback xmlns="">
            <p:sp>
              <p:nvSpPr>
                <p:cNvPr id="26" name="Oval 25">
                  <a:extLst>
                    <a:ext uri="{FF2B5EF4-FFF2-40B4-BE49-F238E27FC236}">
                      <a16:creationId xmlns:a16="http://schemas.microsoft.com/office/drawing/2014/main" id="{DF885A86-F6E2-6D41-B11E-5E6D20555A38}"/>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982B4997-E13F-4844-9682-6D0AEA7B126D}"/>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𝑆𝑝𝑟𝑖𝑛𝑘𝑙𝑒𝑟</m:t>
                        </m:r>
                      </m:oMath>
                    </m:oMathPara>
                  </a14:m>
                  <a:endParaRPr lang="en-GB" sz="1399">
                    <a:solidFill>
                      <a:schemeClr val="tx1"/>
                    </a:solidFill>
                  </a:endParaRPr>
                </a:p>
              </p:txBody>
            </p:sp>
          </mc:Choice>
          <mc:Fallback xmlns="">
            <p:sp>
              <p:nvSpPr>
                <p:cNvPr id="27" name="Oval 26">
                  <a:extLst>
                    <a:ext uri="{FF2B5EF4-FFF2-40B4-BE49-F238E27FC236}">
                      <a16:creationId xmlns:a16="http://schemas.microsoft.com/office/drawing/2014/main" id="{982B4997-E13F-4844-9682-6D0AEA7B126D}"/>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A6183917-A7B5-654C-BB0E-5FC73D1FA221}"/>
                    </a:ext>
                  </a:extLst>
                </p:cNvPr>
                <p:cNvSpPr/>
                <p:nvPr/>
              </p:nvSpPr>
              <p:spPr>
                <a:xfrm>
                  <a:off x="5156999" y="2555977"/>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𝑊𝑒𝑡𝐺𝑟𝑎𝑠𝑠</m:t>
                        </m:r>
                      </m:oMath>
                    </m:oMathPara>
                  </a14:m>
                  <a:endParaRPr lang="en-GB" sz="1399">
                    <a:solidFill>
                      <a:schemeClr val="tx1"/>
                    </a:solidFill>
                  </a:endParaRPr>
                </a:p>
              </p:txBody>
            </p:sp>
          </mc:Choice>
          <mc:Fallback xmlns="">
            <p:sp>
              <p:nvSpPr>
                <p:cNvPr id="28" name="Oval 27">
                  <a:extLst>
                    <a:ext uri="{FF2B5EF4-FFF2-40B4-BE49-F238E27FC236}">
                      <a16:creationId xmlns:a16="http://schemas.microsoft.com/office/drawing/2014/main" id="{A6183917-A7B5-654C-BB0E-5FC73D1FA221}"/>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F1575B05-34B7-6C49-9DBE-D97252858CFA}"/>
                </a:ext>
              </a:extLst>
            </p:cNvPr>
            <p:cNvCxnSpPr>
              <a:cxnSpLocks/>
              <a:stCxn id="25" idx="3"/>
              <a:endCxn id="27"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96413941-8BD2-3241-BF62-3DF0A820B49C}"/>
                </a:ext>
              </a:extLst>
            </p:cNvPr>
            <p:cNvCxnSpPr>
              <a:cxnSpLocks/>
              <a:stCxn id="27" idx="4"/>
              <a:endCxn id="28"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7D3A462-71AC-DC40-A559-4FD5D081A0B9}"/>
                </a:ext>
              </a:extLst>
            </p:cNvPr>
            <p:cNvCxnSpPr>
              <a:cxnSpLocks/>
              <a:stCxn id="26" idx="4"/>
              <a:endCxn id="28"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4865773D-3690-0640-BC93-BE9E8D064D4F}"/>
                </a:ext>
              </a:extLst>
            </p:cNvPr>
            <p:cNvCxnSpPr>
              <a:cxnSpLocks/>
              <a:stCxn id="25" idx="5"/>
              <a:endCxn id="26"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33" name="Table 32">
                <a:extLst>
                  <a:ext uri="{FF2B5EF4-FFF2-40B4-BE49-F238E27FC236}">
                    <a16:creationId xmlns:a16="http://schemas.microsoft.com/office/drawing/2014/main" id="{00DCB52A-8ECF-154D-A3CD-42499F531F63}"/>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33" name="Table 32">
                <a:extLst>
                  <a:ext uri="{FF2B5EF4-FFF2-40B4-BE49-F238E27FC236}">
                    <a16:creationId xmlns:a16="http://schemas.microsoft.com/office/drawing/2014/main" id="{00DCB52A-8ECF-154D-A3CD-42499F531F63}"/>
                  </a:ext>
                </a:extLst>
              </p:cNvPr>
              <p:cNvGraphicFramePr>
                <a:graphicFrameLocks noGrp="1"/>
              </p:cNvGraphicFramePr>
              <p:nvPr>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4" name="Table 33">
                <a:extLst>
                  <a:ext uri="{FF2B5EF4-FFF2-40B4-BE49-F238E27FC236}">
                    <a16:creationId xmlns:a16="http://schemas.microsoft.com/office/drawing/2014/main" id="{629C5E66-E24C-1F44-960C-2B9604F168DC}"/>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34" name="Table 33">
                <a:extLst>
                  <a:ext uri="{FF2B5EF4-FFF2-40B4-BE49-F238E27FC236}">
                    <a16:creationId xmlns:a16="http://schemas.microsoft.com/office/drawing/2014/main" id="{629C5E66-E24C-1F44-960C-2B9604F168DC}"/>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t="-4167" r="-113462" b="-204167"/>
                          </a:stretch>
                        </a:blipFill>
                      </a:tcPr>
                    </a:tc>
                    <a:tc>
                      <a:txBody>
                        <a:bodyPr/>
                        <a:lstStyle/>
                        <a:p>
                          <a:endParaRPr lang="en-US"/>
                        </a:p>
                      </a:txBody>
                      <a:tcPr marL="91345" marR="91345" marT="45672" marB="45672">
                        <a:blipFill>
                          <a:blip r:embed="rId9"/>
                          <a:stretch>
                            <a:fillRect l="-88136"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t="-100000" r="-113462" b="-96000"/>
                          </a:stretch>
                        </a:blipFill>
                      </a:tcPr>
                    </a:tc>
                    <a:tc>
                      <a:txBody>
                        <a:bodyPr/>
                        <a:lstStyle/>
                        <a:p>
                          <a:endParaRPr lang="en-US"/>
                        </a:p>
                      </a:txBody>
                      <a:tcPr marL="91345" marR="91345" marT="45672" marB="45672">
                        <a:blipFill>
                          <a:blip r:embed="rId9"/>
                          <a:stretch>
                            <a:fillRect l="-88136"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t="-208333" r="-113462"/>
                          </a:stretch>
                        </a:blipFill>
                      </a:tcPr>
                    </a:tc>
                    <a:tc>
                      <a:txBody>
                        <a:bodyPr/>
                        <a:lstStyle/>
                        <a:p>
                          <a:endParaRPr lang="en-US"/>
                        </a:p>
                      </a:txBody>
                      <a:tcPr marL="91345" marR="91345" marT="45672" marB="45672">
                        <a:blipFill>
                          <a:blip r:embed="rId9"/>
                          <a:stretch>
                            <a:fillRect l="-88136"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5" name="Table 34">
                <a:extLst>
                  <a:ext uri="{FF2B5EF4-FFF2-40B4-BE49-F238E27FC236}">
                    <a16:creationId xmlns:a16="http://schemas.microsoft.com/office/drawing/2014/main" id="{5E4054B6-8343-0F41-B4B4-6C700D6F1174}"/>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35" name="Table 34">
                <a:extLst>
                  <a:ext uri="{FF2B5EF4-FFF2-40B4-BE49-F238E27FC236}">
                    <a16:creationId xmlns:a16="http://schemas.microsoft.com/office/drawing/2014/main" id="{5E4054B6-8343-0F41-B4B4-6C700D6F1174}"/>
                  </a:ext>
                </a:extLst>
              </p:cNvPr>
              <p:cNvGraphicFramePr>
                <a:graphicFrameLocks noGrp="1"/>
              </p:cNvGraphicFramePr>
              <p:nvPr>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4BB4531-0326-9B4A-85FA-103C8C68FE30}"/>
                  </a:ext>
                </a:extLst>
              </p:cNvPr>
              <p:cNvSpPr txBox="1"/>
              <p:nvPr/>
            </p:nvSpPr>
            <p:spPr>
              <a:xfrm>
                <a:off x="9390622" y="2719874"/>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solidFill>
                            <a:schemeClr val="bg1"/>
                          </a:solidFill>
                          <a:latin typeface="Cambria Math" panose="02040503050406030204" pitchFamily="18" charset="0"/>
                        </a:rPr>
                        <m:t>𝑃</m:t>
                      </m:r>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𝑐</m:t>
                          </m:r>
                        </m:e>
                      </m:d>
                      <m:r>
                        <a:rPr lang="en-GB" sz="1399" i="1" smtClean="0">
                          <a:solidFill>
                            <a:schemeClr val="bg1"/>
                          </a:solidFill>
                          <a:latin typeface="Cambria Math" panose="02040503050406030204" pitchFamily="18" charset="0"/>
                        </a:rPr>
                        <m:t>=0.5</m:t>
                      </m:r>
                    </m:oMath>
                  </m:oMathPara>
                </a14:m>
                <a:endParaRPr lang="en-GB" sz="1399">
                  <a:solidFill>
                    <a:schemeClr val="bg1"/>
                  </a:solidFill>
                </a:endParaRPr>
              </a:p>
            </p:txBody>
          </p:sp>
        </mc:Choice>
        <mc:Fallback xmlns="">
          <p:sp>
            <p:nvSpPr>
              <p:cNvPr id="36" name="TextBox 35">
                <a:extLst>
                  <a:ext uri="{FF2B5EF4-FFF2-40B4-BE49-F238E27FC236}">
                    <a16:creationId xmlns:a16="http://schemas.microsoft.com/office/drawing/2014/main" id="{94BB4531-0326-9B4A-85FA-103C8C68FE30}"/>
                  </a:ext>
                </a:extLst>
              </p:cNvPr>
              <p:cNvSpPr txBox="1">
                <a:spLocks noRot="1" noChangeAspect="1" noMove="1" noResize="1" noEditPoints="1" noAdjustHandles="1" noChangeArrowheads="1" noChangeShapeType="1" noTextEdit="1"/>
              </p:cNvSpPr>
              <p:nvPr/>
            </p:nvSpPr>
            <p:spPr>
              <a:xfrm>
                <a:off x="9390622" y="2719874"/>
                <a:ext cx="1072959" cy="307457"/>
              </a:xfrm>
              <a:prstGeom prst="rect">
                <a:avLst/>
              </a:prstGeom>
              <a:blipFill>
                <a:blip r:embed="rId11"/>
                <a:stretch>
                  <a:fillRect/>
                </a:stretch>
              </a:blipFill>
            </p:spPr>
            <p:txBody>
              <a:bodyPr/>
              <a:lstStyle/>
              <a:p>
                <a:r>
                  <a:rPr lang="en-GB">
                    <a:noFill/>
                  </a:rPr>
                  <a:t> </a:t>
                </a:r>
              </a:p>
            </p:txBody>
          </p:sp>
        </mc:Fallback>
      </mc:AlternateContent>
      <p:sp>
        <p:nvSpPr>
          <p:cNvPr id="37" name="Rectangle 36">
            <a:extLst>
              <a:ext uri="{FF2B5EF4-FFF2-40B4-BE49-F238E27FC236}">
                <a16:creationId xmlns:a16="http://schemas.microsoft.com/office/drawing/2014/main" id="{B67F581B-F216-C247-977A-DEF684B0E53F}"/>
              </a:ext>
            </a:extLst>
          </p:cNvPr>
          <p:cNvSpPr/>
          <p:nvPr/>
        </p:nvSpPr>
        <p:spPr>
          <a:xfrm>
            <a:off x="10648638" y="3183763"/>
            <a:ext cx="1394733"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38" name="Rectangle 37">
            <a:extLst>
              <a:ext uri="{FF2B5EF4-FFF2-40B4-BE49-F238E27FC236}">
                <a16:creationId xmlns:a16="http://schemas.microsoft.com/office/drawing/2014/main" id="{AAC384B4-EB96-C748-BF6E-7337FFA7EE80}"/>
              </a:ext>
            </a:extLst>
          </p:cNvPr>
          <p:cNvSpPr/>
          <p:nvPr/>
        </p:nvSpPr>
        <p:spPr>
          <a:xfrm>
            <a:off x="7812078" y="3183763"/>
            <a:ext cx="1388827"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39" name="Rectangle 38">
            <a:extLst>
              <a:ext uri="{FF2B5EF4-FFF2-40B4-BE49-F238E27FC236}">
                <a16:creationId xmlns:a16="http://schemas.microsoft.com/office/drawing/2014/main" id="{B3487E44-A8AB-9744-A39A-E273ADACBB53}"/>
              </a:ext>
            </a:extLst>
          </p:cNvPr>
          <p:cNvSpPr/>
          <p:nvPr/>
        </p:nvSpPr>
        <p:spPr>
          <a:xfrm>
            <a:off x="8800895" y="5595354"/>
            <a:ext cx="2252413" cy="307983"/>
          </a:xfrm>
          <a:prstGeom prst="rect">
            <a:avLst/>
          </a:prstGeom>
          <a:gradFill flip="none" rotWithShape="1">
            <a:gsLst>
              <a:gs pos="0">
                <a:srgbClr val="FFC000">
                  <a:alpha val="20000"/>
                </a:srgbClr>
              </a:gs>
              <a:gs pos="100000">
                <a:schemeClr val="accent6">
                  <a:alpha val="20000"/>
                </a:schemeClr>
              </a:gs>
            </a:gsLst>
            <a:lin ang="2700000" scaled="1"/>
            <a:tileRect/>
          </a:gradFill>
          <a:ln w="28575">
            <a:gradFill>
              <a:gsLst>
                <a:gs pos="0">
                  <a:srgbClr val="FFC000"/>
                </a:gs>
                <a:gs pos="100000">
                  <a:schemeClr val="accent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370890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E243C7-9B22-8849-BC5F-016DB86E049A}"/>
              </a:ext>
            </a:extLst>
          </p:cNvPr>
          <p:cNvSpPr>
            <a:spLocks noGrp="1"/>
          </p:cNvSpPr>
          <p:nvPr>
            <p:ph type="title"/>
          </p:nvPr>
        </p:nvSpPr>
        <p:spPr/>
        <p:txBody>
          <a:bodyPr/>
          <a:lstStyle/>
          <a:p>
            <a:r>
              <a:rPr lang="en-GB"/>
              <a:t>Likelihood Weighting</a:t>
            </a:r>
            <a:endParaRPr lang="en-GB" dirty="0"/>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10CF489-3353-A648-83CB-CCB7990D33E8}"/>
                  </a:ext>
                </a:extLst>
              </p:cNvPr>
              <p:cNvSpPr>
                <a:spLocks noGrp="1"/>
              </p:cNvSpPr>
              <p:nvPr>
                <p:ph idx="1"/>
              </p:nvPr>
            </p:nvSpPr>
            <p:spPr/>
            <p:txBody>
              <a:bodyPr/>
              <a:lstStyle/>
              <a:p>
                <a:r>
                  <a:rPr lang="en-US" altLang="ko-KR" dirty="0"/>
                  <a:t>Goal</a:t>
                </a:r>
              </a:p>
              <a:p>
                <a:pPr lvl="1"/>
                <a:r>
                  <a:rPr lang="en-US" altLang="ko-KR" dirty="0"/>
                  <a:t>Avoid inefficiency of rejection sampling</a:t>
                </a:r>
              </a:p>
              <a:p>
                <a:pPr lvl="1"/>
                <a:endParaRPr lang="en-US" altLang="ko-KR" dirty="0"/>
              </a:p>
              <a:p>
                <a:r>
                  <a:rPr lang="en-US" altLang="ko-KR" dirty="0"/>
                  <a:t>Idea</a:t>
                </a:r>
              </a:p>
              <a:p>
                <a:pPr lvl="1"/>
                <a:r>
                  <a:rPr lang="en-US" altLang="ko-KR" dirty="0"/>
                  <a:t>Generate only events consistent with evidence </a:t>
                </a:r>
                <a14:m>
                  <m:oMath xmlns:m="http://schemas.openxmlformats.org/officeDocument/2006/math">
                    <m:r>
                      <a:rPr lang="en-US" altLang="ko-KR" b="1" i="1" dirty="0" smtClean="0">
                        <a:latin typeface="Cambria Math" panose="02040503050406030204" pitchFamily="18" charset="0"/>
                      </a:rPr>
                      <m:t>𝒆</m:t>
                    </m:r>
                  </m:oMath>
                </a14:m>
                <a:endParaRPr lang="en-US" altLang="ko-KR" b="1" dirty="0"/>
              </a:p>
              <a:p>
                <a:pPr lvl="1"/>
                <a:r>
                  <a:rPr lang="en-US" altLang="ko-KR" dirty="0"/>
                  <a:t>Each event is weighted by likelihood that the event accords to the evidence</a:t>
                </a:r>
              </a:p>
              <a:p>
                <a:endParaRPr lang="en-US" altLang="ko-KR" dirty="0"/>
              </a:p>
              <a:p>
                <a:endParaRPr lang="en-GB" dirty="0"/>
              </a:p>
            </p:txBody>
          </p:sp>
        </mc:Choice>
        <mc:Fallback xmlns="">
          <p:sp>
            <p:nvSpPr>
              <p:cNvPr id="7" name="Content Placeholder 6">
                <a:extLst>
                  <a:ext uri="{FF2B5EF4-FFF2-40B4-BE49-F238E27FC236}">
                    <a16:creationId xmlns:a16="http://schemas.microsoft.com/office/drawing/2014/main" id="{510CF489-3353-A648-83CB-CCB7990D33E8}"/>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4CD210AF-EC1D-D04F-A1E9-BE6D6F4D6CF1}"/>
              </a:ext>
            </a:extLst>
          </p:cNvPr>
          <p:cNvSpPr>
            <a:spLocks noGrp="1"/>
          </p:cNvSpPr>
          <p:nvPr>
            <p:ph type="sldNum" sz="quarter" idx="4"/>
          </p:nvPr>
        </p:nvSpPr>
        <p:spPr/>
        <p:txBody>
          <a:bodyPr/>
          <a:lstStyle/>
          <a:p>
            <a:fld id="{67C9959E-8E6B-B04C-9955-EA096F41CA7A}" type="slidenum">
              <a:rPr lang="en-GB" smtClean="0"/>
              <a:pPr/>
              <a:t>27</a:t>
            </a:fld>
            <a:endParaRPr lang="en-GB"/>
          </a:p>
        </p:txBody>
      </p:sp>
      <p:sp>
        <p:nvSpPr>
          <p:cNvPr id="8" name="TextBox 7">
            <a:extLst>
              <a:ext uri="{FF2B5EF4-FFF2-40B4-BE49-F238E27FC236}">
                <a16:creationId xmlns:a16="http://schemas.microsoft.com/office/drawing/2014/main" id="{F526D6A1-1008-344C-9289-623F75D9DC28}"/>
              </a:ext>
            </a:extLst>
          </p:cNvPr>
          <p:cNvSpPr txBox="1"/>
          <p:nvPr/>
        </p:nvSpPr>
        <p:spPr>
          <a:xfrm>
            <a:off x="2757623" y="6266627"/>
            <a:ext cx="7083988" cy="400110"/>
          </a:xfrm>
          <a:prstGeom prst="rect">
            <a:avLst/>
          </a:prstGeom>
          <a:noFill/>
        </p:spPr>
        <p:txBody>
          <a:bodyPr wrap="square" rtlCol="0">
            <a:spAutoFit/>
          </a:bodyPr>
          <a:lstStyle/>
          <a:p>
            <a:r>
              <a:rPr lang="en-GB" sz="1000" dirty="0">
                <a:solidFill>
                  <a:schemeClr val="tx1">
                    <a:lumMod val="60000"/>
                    <a:lumOff val="40000"/>
                  </a:schemeClr>
                </a:solidFill>
              </a:rPr>
              <a:t>R. Fung and K.-C. Chang. Weighing and integrating evidence for stochastic simulation in Bayesian networks. In </a:t>
            </a:r>
            <a:r>
              <a:rPr lang="en-GB" sz="1000" i="1" dirty="0">
                <a:solidFill>
                  <a:schemeClr val="tx1">
                    <a:lumMod val="60000"/>
                    <a:lumOff val="40000"/>
                  </a:schemeClr>
                </a:solidFill>
              </a:rPr>
              <a:t>Uncertainty in AI</a:t>
            </a:r>
            <a:r>
              <a:rPr lang="en-GB" sz="1000" dirty="0">
                <a:solidFill>
                  <a:schemeClr val="tx1">
                    <a:lumMod val="60000"/>
                    <a:lumOff val="40000"/>
                  </a:schemeClr>
                </a:solidFill>
              </a:rPr>
              <a:t>, 1989. </a:t>
            </a:r>
          </a:p>
          <a:p>
            <a:r>
              <a:rPr lang="en-GB" sz="1000" dirty="0">
                <a:solidFill>
                  <a:schemeClr val="tx1">
                    <a:lumMod val="60000"/>
                    <a:lumOff val="40000"/>
                  </a:schemeClr>
                </a:solidFill>
              </a:rPr>
              <a:t>R. D. </a:t>
            </a:r>
            <a:r>
              <a:rPr lang="en-GB" sz="1000" dirty="0" err="1">
                <a:solidFill>
                  <a:schemeClr val="tx1">
                    <a:lumMod val="60000"/>
                    <a:lumOff val="40000"/>
                  </a:schemeClr>
                </a:solidFill>
              </a:rPr>
              <a:t>Shachter</a:t>
            </a:r>
            <a:r>
              <a:rPr lang="en-GB" sz="1000" dirty="0">
                <a:solidFill>
                  <a:schemeClr val="tx1">
                    <a:lumMod val="60000"/>
                    <a:lumOff val="40000"/>
                  </a:schemeClr>
                </a:solidFill>
              </a:rPr>
              <a:t> and M. A. </a:t>
            </a:r>
            <a:r>
              <a:rPr lang="en-GB" sz="1000" dirty="0" err="1">
                <a:solidFill>
                  <a:schemeClr val="tx1">
                    <a:lumMod val="60000"/>
                    <a:lumOff val="40000"/>
                  </a:schemeClr>
                </a:solidFill>
              </a:rPr>
              <a:t>Peot</a:t>
            </a:r>
            <a:r>
              <a:rPr lang="en-GB" sz="1000" dirty="0">
                <a:solidFill>
                  <a:schemeClr val="tx1">
                    <a:lumMod val="60000"/>
                    <a:lumOff val="40000"/>
                  </a:schemeClr>
                </a:solidFill>
              </a:rPr>
              <a:t>. Simulation approaches to general probabilistic inference on belief networks. In </a:t>
            </a:r>
            <a:r>
              <a:rPr lang="en-GB" sz="1000" i="1" dirty="0">
                <a:solidFill>
                  <a:schemeClr val="tx1">
                    <a:lumMod val="60000"/>
                    <a:lumOff val="40000"/>
                  </a:schemeClr>
                </a:solidFill>
              </a:rPr>
              <a:t>Uncertainty in AI</a:t>
            </a:r>
            <a:r>
              <a:rPr lang="en-GB" sz="1000" dirty="0">
                <a:solidFill>
                  <a:schemeClr val="tx1">
                    <a:lumMod val="60000"/>
                    <a:lumOff val="40000"/>
                  </a:schemeClr>
                </a:solidFill>
              </a:rPr>
              <a:t>, 1989. </a:t>
            </a:r>
          </a:p>
        </p:txBody>
      </p:sp>
      <p:sp>
        <p:nvSpPr>
          <p:cNvPr id="2" name="Date Placeholder 1">
            <a:extLst>
              <a:ext uri="{FF2B5EF4-FFF2-40B4-BE49-F238E27FC236}">
                <a16:creationId xmlns:a16="http://schemas.microsoft.com/office/drawing/2014/main" id="{C6F4116D-CD86-034D-8393-08F11B2D1E75}"/>
              </a:ext>
            </a:extLst>
          </p:cNvPr>
          <p:cNvSpPr>
            <a:spLocks noGrp="1"/>
          </p:cNvSpPr>
          <p:nvPr>
            <p:ph type="dt" sz="half" idx="2"/>
          </p:nvPr>
        </p:nvSpPr>
        <p:spPr/>
        <p:txBody>
          <a:bodyPr/>
          <a:lstStyle/>
          <a:p>
            <a:r>
              <a:rPr lang="en-GB"/>
              <a:t>Approximate Inference</a:t>
            </a:r>
            <a:endParaRPr lang="en-US" dirty="0"/>
          </a:p>
        </p:txBody>
      </p:sp>
      <p:sp>
        <p:nvSpPr>
          <p:cNvPr id="3" name="Footer Placeholder 2">
            <a:extLst>
              <a:ext uri="{FF2B5EF4-FFF2-40B4-BE49-F238E27FC236}">
                <a16:creationId xmlns:a16="http://schemas.microsoft.com/office/drawing/2014/main" id="{C0E77566-1322-BB4C-A1B0-BABA8FC524F7}"/>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833558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a:t>Likelihood Weighting: Example</a:t>
            </a:r>
          </a:p>
        </p:txBody>
      </p:sp>
      <mc:AlternateContent xmlns:mc="http://schemas.openxmlformats.org/markup-compatibility/2006" xmlns:a14="http://schemas.microsoft.com/office/drawing/2010/main">
        <mc:Choice Requires="a14">
          <p:sp>
            <p:nvSpPr>
              <p:cNvPr id="61443" name="Rectangle 4"/>
              <p:cNvSpPr>
                <a:spLocks noGrp="1" noChangeArrowheads="1"/>
              </p:cNvSpPr>
              <p:nvPr>
                <p:ph idx="1"/>
              </p:nvPr>
            </p:nvSpPr>
            <p:spPr>
              <a:xfrm>
                <a:off x="359625" y="1665066"/>
                <a:ext cx="7446547" cy="4240848"/>
              </a:xfrm>
            </p:spPr>
            <p:txBody>
              <a:bodyPr>
                <a:normAutofit fontScale="92500" lnSpcReduction="10000"/>
              </a:bodyPr>
              <a:lstStyle/>
              <a:p>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𝑅</m:t>
                        </m:r>
                        <m:r>
                          <a:rPr lang="en-GB" altLang="ko-KR" b="0" i="1" smtClean="0">
                            <a:latin typeface="Cambria Math" panose="02040503050406030204" pitchFamily="18" charset="0"/>
                          </a:rPr>
                          <m:t>|</m:t>
                        </m:r>
                        <m:r>
                          <a:rPr lang="de-DE" altLang="ko-KR" b="0" i="1" smtClean="0">
                            <a:solidFill>
                              <a:srgbClr val="FFC000"/>
                            </a:solidFill>
                            <a:latin typeface="Cambria Math" panose="02040503050406030204" pitchFamily="18" charset="0"/>
                          </a:rPr>
                          <m:t>𝑆</m:t>
                        </m:r>
                        <m:r>
                          <a:rPr lang="en-GB" altLang="ko-KR" i="1" smtClean="0">
                            <a:solidFill>
                              <a:srgbClr val="FFC000"/>
                            </a:solidFill>
                            <a:latin typeface="Cambria Math" panose="02040503050406030204" pitchFamily="18" charset="0"/>
                          </a:rPr>
                          <m:t>=</m:t>
                        </m:r>
                        <m:r>
                          <a:rPr lang="en-GB" altLang="ko-KR" i="1" smtClean="0">
                            <a:solidFill>
                              <a:srgbClr val="FFC000"/>
                            </a:solidFill>
                            <a:latin typeface="Cambria Math" panose="02040503050406030204" pitchFamily="18" charset="0"/>
                          </a:rPr>
                          <m:t>𝑡𝑟𝑢𝑒</m:t>
                        </m:r>
                        <m:r>
                          <a:rPr lang="en-GB" altLang="ko-KR" i="1" smtClean="0">
                            <a:latin typeface="Cambria Math" panose="02040503050406030204" pitchFamily="18" charset="0"/>
                          </a:rPr>
                          <m:t>,</m:t>
                        </m:r>
                        <m:r>
                          <a:rPr lang="de-DE" altLang="ko-KR" b="0" i="1" smtClean="0">
                            <a:solidFill>
                              <a:srgbClr val="7030A0"/>
                            </a:solidFill>
                            <a:latin typeface="Cambria Math" panose="02040503050406030204" pitchFamily="18" charset="0"/>
                          </a:rPr>
                          <m:t>𝑊</m:t>
                        </m:r>
                        <m:r>
                          <a:rPr lang="en-GB" altLang="ko-KR" i="1" smtClean="0">
                            <a:solidFill>
                              <a:srgbClr val="7030A0"/>
                            </a:solidFill>
                            <a:latin typeface="Cambria Math" panose="02040503050406030204" pitchFamily="18" charset="0"/>
                          </a:rPr>
                          <m:t> = </m:t>
                        </m:r>
                        <m:r>
                          <a:rPr lang="en-GB" altLang="ko-KR" i="1" smtClean="0">
                            <a:solidFill>
                              <a:srgbClr val="7030A0"/>
                            </a:solidFill>
                            <a:latin typeface="Cambria Math" panose="02040503050406030204" pitchFamily="18" charset="0"/>
                          </a:rPr>
                          <m:t>𝑡𝑟𝑢𝑒</m:t>
                        </m:r>
                      </m:e>
                    </m:d>
                  </m:oMath>
                </a14:m>
                <a:r>
                  <a:rPr lang="en-GB" altLang="ko-KR" dirty="0"/>
                  <a:t>?</a:t>
                </a:r>
              </a:p>
              <a:p>
                <a:pPr lvl="1"/>
                <a:r>
                  <a:rPr lang="en-GB" altLang="ko-KR" dirty="0"/>
                  <a:t>Topological order: </a:t>
                </a:r>
                <a14:m>
                  <m:oMath xmlns:m="http://schemas.openxmlformats.org/officeDocument/2006/math">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𝐶</m:t>
                        </m:r>
                        <m:r>
                          <a:rPr lang="en-GB" altLang="ko-KR" i="1" smtClean="0">
                            <a:latin typeface="Cambria Math" panose="02040503050406030204" pitchFamily="18" charset="0"/>
                          </a:rPr>
                          <m:t>, </m:t>
                        </m:r>
                        <m:r>
                          <a:rPr lang="de-DE" altLang="ko-KR" b="0" i="1" smtClean="0">
                            <a:latin typeface="Cambria Math" panose="02040503050406030204" pitchFamily="18" charset="0"/>
                          </a:rPr>
                          <m:t>𝑆</m:t>
                        </m:r>
                        <m:r>
                          <a:rPr lang="en-GB" altLang="ko-KR" b="0" i="1" smtClean="0">
                            <a:latin typeface="Cambria Math" panose="02040503050406030204" pitchFamily="18" charset="0"/>
                          </a:rPr>
                          <m:t>,</m:t>
                        </m:r>
                        <m:r>
                          <a:rPr lang="de-DE" altLang="ko-KR" b="0" i="1" smtClean="0">
                            <a:latin typeface="Cambria Math" panose="02040503050406030204" pitchFamily="18" charset="0"/>
                          </a:rPr>
                          <m:t>𝑅</m:t>
                        </m:r>
                        <m:r>
                          <a:rPr lang="en-GB" altLang="ko-KR" b="0" i="1" smtClean="0">
                            <a:latin typeface="Cambria Math" panose="02040503050406030204" pitchFamily="18" charset="0"/>
                          </a:rPr>
                          <m:t>,</m:t>
                        </m:r>
                        <m:r>
                          <a:rPr lang="de-DE" altLang="ko-KR" b="0" i="1" smtClean="0">
                            <a:latin typeface="Cambria Math" panose="02040503050406030204" pitchFamily="18" charset="0"/>
                          </a:rPr>
                          <m:t>𝑊</m:t>
                        </m:r>
                      </m:e>
                    </m:d>
                  </m:oMath>
                </a14:m>
                <a:endParaRPr lang="en-GB" altLang="ko-KR" dirty="0"/>
              </a:p>
              <a:p>
                <a:r>
                  <a:rPr lang="en-GB" altLang="ko-KR" dirty="0"/>
                  <a:t>Sampling (repeat </a:t>
                </a:r>
                <a14:m>
                  <m:oMath xmlns:m="http://schemas.openxmlformats.org/officeDocument/2006/math">
                    <m:r>
                      <a:rPr lang="en-GB" altLang="ko-KR" i="1" dirty="0" smtClean="0">
                        <a:latin typeface="Cambria Math" panose="02040503050406030204" pitchFamily="18" charset="0"/>
                      </a:rPr>
                      <m:t>𝑁</m:t>
                    </m:r>
                  </m:oMath>
                </a14:m>
                <a:r>
                  <a:rPr lang="en-GB" altLang="ko-KR" dirty="0"/>
                  <a:t> times)</a:t>
                </a:r>
              </a:p>
              <a:p>
                <a:pPr lvl="1"/>
                <a:r>
                  <a:rPr lang="en-GB" altLang="ko-KR" dirty="0"/>
                  <a:t>Weight </a:t>
                </a:r>
                <a14:m>
                  <m:oMath xmlns:m="http://schemas.openxmlformats.org/officeDocument/2006/math">
                    <m:r>
                      <a:rPr lang="en-GB" altLang="ko-KR" i="1" dirty="0">
                        <a:latin typeface="Cambria Math" panose="02040503050406030204" pitchFamily="18" charset="0"/>
                      </a:rPr>
                      <m:t>𝑤</m:t>
                    </m:r>
                  </m:oMath>
                </a14:m>
                <a:r>
                  <a:rPr lang="en-GB" altLang="ko-KR" dirty="0"/>
                  <a:t> of sample is set to </a:t>
                </a:r>
                <a14:m>
                  <m:oMath xmlns:m="http://schemas.openxmlformats.org/officeDocument/2006/math">
                    <m:r>
                      <a:rPr lang="en-GB" altLang="ko-KR" i="1" dirty="0" smtClean="0">
                        <a:latin typeface="Cambria Math" panose="02040503050406030204" pitchFamily="18" charset="0"/>
                      </a:rPr>
                      <m:t>1.0</m:t>
                    </m:r>
                  </m:oMath>
                </a14:m>
                <a:endParaRPr lang="en-GB" altLang="ko-KR" dirty="0"/>
              </a:p>
              <a:p>
                <a:pPr lvl="1"/>
                <a:r>
                  <a:rPr lang="en-GB" altLang="ko-KR" dirty="0"/>
                  <a:t>Sample </a:t>
                </a:r>
                <a14:m>
                  <m:oMath xmlns:m="http://schemas.openxmlformats.org/officeDocument/2006/math">
                    <m:r>
                      <a:rPr lang="de-DE" altLang="ko-KR" i="1">
                        <a:latin typeface="Cambria Math" panose="02040503050406030204" pitchFamily="18" charset="0"/>
                      </a:rPr>
                      <m:t>𝐶</m:t>
                    </m:r>
                  </m:oMath>
                </a14:m>
                <a:r>
                  <a:rPr lang="en-GB" altLang="ko-KR" dirty="0"/>
                  <a:t> from </a:t>
                </a:r>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𝐶</m:t>
                        </m:r>
                      </m:e>
                    </m:d>
                    <m:r>
                      <a:rPr lang="en-GB" altLang="ko-KR" i="1" smtClean="0">
                        <a:latin typeface="Cambria Math" panose="02040503050406030204" pitchFamily="18" charset="0"/>
                      </a:rPr>
                      <m:t>=</m:t>
                    </m:r>
                    <m:d>
                      <m:dPr>
                        <m:ctrlPr>
                          <a:rPr lang="en-GB" altLang="ko-KR" i="1" smtClean="0">
                            <a:latin typeface="Cambria Math" panose="02040503050406030204" pitchFamily="18" charset="0"/>
                          </a:rPr>
                        </m:ctrlPr>
                      </m:dPr>
                      <m:e>
                        <m:r>
                          <a:rPr lang="en-GB" altLang="ko-KR" i="1" smtClean="0">
                            <a:latin typeface="Cambria Math" panose="02040503050406030204" pitchFamily="18" charset="0"/>
                          </a:rPr>
                          <m:t>0.5,0.5</m:t>
                        </m:r>
                      </m:e>
                    </m:d>
                    <m:r>
                      <a:rPr lang="en-GB" altLang="ko-KR" i="1" smtClean="0">
                        <a:latin typeface="Cambria Math" panose="02040503050406030204" pitchFamily="18" charset="0"/>
                        <a:ea typeface="Cambria Math" panose="02040503050406030204" pitchFamily="18" charset="0"/>
                      </a:rPr>
                      <m:t>→</m:t>
                    </m:r>
                    <m:r>
                      <a:rPr lang="en-GB" altLang="ko-KR" i="1" smtClean="0">
                        <a:solidFill>
                          <a:schemeClr val="accent1"/>
                        </a:solidFill>
                        <a:latin typeface="Cambria Math" panose="02040503050406030204" pitchFamily="18" charset="0"/>
                      </a:rPr>
                      <m:t>𝑡𝑟𝑢𝑒</m:t>
                    </m:r>
                  </m:oMath>
                </a14:m>
                <a:endParaRPr lang="en-GB" altLang="ko-KR" dirty="0"/>
              </a:p>
              <a:p>
                <a:pPr lvl="1"/>
                <a14:m>
                  <m:oMath xmlns:m="http://schemas.openxmlformats.org/officeDocument/2006/math">
                    <m:r>
                      <a:rPr lang="de-DE" altLang="ko-KR" b="0" i="1" smtClean="0">
                        <a:solidFill>
                          <a:srgbClr val="FFC000"/>
                        </a:solidFill>
                        <a:latin typeface="Cambria Math" panose="02040503050406030204" pitchFamily="18" charset="0"/>
                      </a:rPr>
                      <m:t>𝑆</m:t>
                    </m:r>
                  </m:oMath>
                </a14:m>
                <a:r>
                  <a:rPr lang="en-GB" altLang="ko-KR" dirty="0"/>
                  <a:t> is an evidence variable with value </a:t>
                </a:r>
                <a14:m>
                  <m:oMath xmlns:m="http://schemas.openxmlformats.org/officeDocument/2006/math">
                    <m:r>
                      <a:rPr lang="en-GB" altLang="ko-KR" i="1" smtClean="0">
                        <a:solidFill>
                          <a:srgbClr val="FFC000"/>
                        </a:solidFill>
                        <a:latin typeface="Cambria Math" panose="02040503050406030204" pitchFamily="18" charset="0"/>
                      </a:rPr>
                      <m:t>𝑡𝑟𝑢𝑒</m:t>
                    </m:r>
                  </m:oMath>
                </a14:m>
                <a:r>
                  <a:rPr lang="en-GB" altLang="ko-KR" dirty="0"/>
                  <a:t> </a:t>
                </a:r>
              </a:p>
              <a:p>
                <a:pPr marL="6350" lvl="1" indent="0">
                  <a:buNone/>
                </a:pPr>
                <a14:m>
                  <m:oMathPara xmlns:m="http://schemas.openxmlformats.org/officeDocument/2006/math">
                    <m:oMathParaPr>
                      <m:jc m:val="centerGroup"/>
                    </m:oMathParaPr>
                    <m:oMath xmlns:m="http://schemas.openxmlformats.org/officeDocument/2006/math">
                      <m:r>
                        <a:rPr lang="en-GB" altLang="ko-KR" i="1" dirty="0" smtClean="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sym typeface="Wingdings" pitchFamily="2" charset="2"/>
                        </a:rPr>
                        <m:t>←</m:t>
                      </m:r>
                      <m:r>
                        <a:rPr lang="en-GB" altLang="ko-KR" i="1" dirty="0" smtClean="0">
                          <a:latin typeface="Cambria Math" panose="02040503050406030204" pitchFamily="18" charset="0"/>
                        </a:rPr>
                        <m:t>𝑤</m:t>
                      </m:r>
                      <m:r>
                        <a:rPr lang="en-GB" altLang="ko-KR" i="1" dirty="0" smtClean="0">
                          <a:latin typeface="Cambria Math" panose="02040503050406030204" pitchFamily="18" charset="0"/>
                          <a:ea typeface="Cambria Math" panose="02040503050406030204" pitchFamily="18" charset="0"/>
                        </a:rPr>
                        <m:t>∙</m:t>
                      </m:r>
                      <m:r>
                        <a:rPr lang="en-GB" altLang="ko-KR" i="1" dirty="0" smtClean="0">
                          <a:latin typeface="Cambria Math" panose="02040503050406030204" pitchFamily="18" charset="0"/>
                        </a:rPr>
                        <m:t>𝑃</m:t>
                      </m:r>
                      <m:d>
                        <m:dPr>
                          <m:ctrlPr>
                            <a:rPr lang="en-GB" altLang="ko-KR" i="1" dirty="0" smtClean="0">
                              <a:latin typeface="Cambria Math" panose="02040503050406030204" pitchFamily="18" charset="0"/>
                            </a:rPr>
                          </m:ctrlPr>
                        </m:dPr>
                        <m:e>
                          <m:r>
                            <a:rPr lang="de-DE" altLang="ko-KR" b="0" i="1" dirty="0" smtClean="0">
                              <a:solidFill>
                                <a:srgbClr val="FFC000"/>
                              </a:solidFill>
                              <a:latin typeface="Cambria Math" panose="02040503050406030204" pitchFamily="18" charset="0"/>
                            </a:rPr>
                            <m:t>𝑆</m:t>
                          </m:r>
                          <m:r>
                            <a:rPr lang="en-GB" altLang="ko-KR" i="1" dirty="0" smtClean="0">
                              <a:solidFill>
                                <a:srgbClr val="FFC000"/>
                              </a:solidFill>
                              <a:latin typeface="Cambria Math" panose="02040503050406030204" pitchFamily="18" charset="0"/>
                            </a:rPr>
                            <m:t>=</m:t>
                          </m:r>
                          <m:r>
                            <a:rPr lang="en-GB" altLang="ko-KR" i="1" dirty="0" smtClean="0">
                              <a:solidFill>
                                <a:srgbClr val="FFC000"/>
                              </a:solidFill>
                              <a:latin typeface="Cambria Math" panose="02040503050406030204" pitchFamily="18" charset="0"/>
                            </a:rPr>
                            <m:t>𝑡𝑟𝑢𝑒</m:t>
                          </m:r>
                        </m:e>
                        <m:e>
                          <m:r>
                            <a:rPr lang="de-DE" altLang="ko-KR" b="0" i="1" dirty="0" smtClean="0">
                              <a:latin typeface="Cambria Math" panose="02040503050406030204" pitchFamily="18" charset="0"/>
                            </a:rPr>
                            <m:t>𝐶</m:t>
                          </m:r>
                          <m:r>
                            <a:rPr lang="en-GB" altLang="ko-KR" i="1" dirty="0" smtClean="0">
                              <a:latin typeface="Cambria Math" panose="02040503050406030204" pitchFamily="18" charset="0"/>
                            </a:rPr>
                            <m:t>=</m:t>
                          </m:r>
                          <m:r>
                            <a:rPr lang="en-GB" altLang="ko-KR" i="1" dirty="0" smtClean="0">
                              <a:solidFill>
                                <a:schemeClr val="accent1"/>
                              </a:solidFill>
                              <a:latin typeface="Cambria Math" panose="02040503050406030204" pitchFamily="18" charset="0"/>
                            </a:rPr>
                            <m:t>𝑡𝑟𝑢𝑒</m:t>
                          </m:r>
                        </m:e>
                      </m:d>
                      <m:r>
                        <a:rPr lang="en-GB" altLang="ko-KR" i="1" dirty="0" smtClean="0">
                          <a:latin typeface="Cambria Math" panose="02040503050406030204" pitchFamily="18" charset="0"/>
                        </a:rPr>
                        <m:t>=0.1</m:t>
                      </m:r>
                    </m:oMath>
                  </m:oMathPara>
                </a14:m>
                <a:endParaRPr lang="en-GB" altLang="ko-KR" dirty="0"/>
              </a:p>
              <a:p>
                <a:pPr lvl="1"/>
                <a:r>
                  <a:rPr lang="en-GB" altLang="ko-KR" dirty="0"/>
                  <a:t>Sample </a:t>
                </a:r>
                <a14:m>
                  <m:oMath xmlns:m="http://schemas.openxmlformats.org/officeDocument/2006/math">
                    <m:r>
                      <a:rPr lang="de-DE" altLang="ko-KR" i="1" dirty="0">
                        <a:latin typeface="Cambria Math" panose="02040503050406030204" pitchFamily="18" charset="0"/>
                      </a:rPr>
                      <m:t>𝑅</m:t>
                    </m:r>
                  </m:oMath>
                </a14:m>
                <a:r>
                  <a:rPr lang="en-GB" altLang="ko-KR" dirty="0"/>
                  <a:t> from </a:t>
                </a:r>
                <a14:m>
                  <m:oMath xmlns:m="http://schemas.openxmlformats.org/officeDocument/2006/math">
                    <m:r>
                      <a:rPr lang="en-GB" altLang="ko-KR" i="1" dirty="0" smtClean="0">
                        <a:latin typeface="Cambria Math" panose="02040503050406030204" pitchFamily="18" charset="0"/>
                      </a:rPr>
                      <m:t>𝑃</m:t>
                    </m:r>
                    <m:d>
                      <m:dPr>
                        <m:ctrlPr>
                          <a:rPr lang="en-GB" altLang="ko-KR" i="1" dirty="0" smtClean="0">
                            <a:latin typeface="Cambria Math" panose="02040503050406030204" pitchFamily="18" charset="0"/>
                          </a:rPr>
                        </m:ctrlPr>
                      </m:dPr>
                      <m:e>
                        <m:r>
                          <a:rPr lang="de-DE" altLang="ko-KR" b="0" i="1" dirty="0" smtClean="0">
                            <a:latin typeface="Cambria Math" panose="02040503050406030204" pitchFamily="18" charset="0"/>
                          </a:rPr>
                          <m:t>𝑅</m:t>
                        </m:r>
                        <m:r>
                          <a:rPr lang="de-DE" altLang="ko-KR" b="0" i="1" dirty="0" smtClean="0">
                            <a:latin typeface="Cambria Math" panose="02040503050406030204" pitchFamily="18" charset="0"/>
                          </a:rPr>
                          <m:t>|</m:t>
                        </m:r>
                        <m:r>
                          <a:rPr lang="de-DE" altLang="ko-KR" b="0" i="1" dirty="0" smtClean="0">
                            <a:latin typeface="Cambria Math" panose="02040503050406030204" pitchFamily="18" charset="0"/>
                          </a:rPr>
                          <m:t>𝐶</m:t>
                        </m:r>
                        <m:r>
                          <a:rPr lang="en-GB" altLang="ko-KR" i="1" dirty="0" smtClean="0">
                            <a:latin typeface="Cambria Math" panose="02040503050406030204" pitchFamily="18" charset="0"/>
                          </a:rPr>
                          <m:t>=</m:t>
                        </m:r>
                        <m:r>
                          <a:rPr lang="en-GB" altLang="ko-KR" i="1" dirty="0" smtClean="0">
                            <a:solidFill>
                              <a:schemeClr val="accent1"/>
                            </a:solidFill>
                            <a:latin typeface="Cambria Math" panose="02040503050406030204" pitchFamily="18" charset="0"/>
                          </a:rPr>
                          <m:t>𝑡𝑟𝑢𝑒</m:t>
                        </m:r>
                      </m:e>
                    </m:d>
                    <m:r>
                      <a:rPr lang="en-GB" altLang="ko-KR" i="1" dirty="0" smtClean="0">
                        <a:latin typeface="Cambria Math" panose="02040503050406030204" pitchFamily="18" charset="0"/>
                      </a:rPr>
                      <m:t>=</m:t>
                    </m:r>
                    <m:d>
                      <m:dPr>
                        <m:ctrlPr>
                          <a:rPr lang="en-GB" altLang="ko-KR" i="1" dirty="0" smtClean="0">
                            <a:latin typeface="Cambria Math" panose="02040503050406030204" pitchFamily="18" charset="0"/>
                          </a:rPr>
                        </m:ctrlPr>
                      </m:dPr>
                      <m:e>
                        <m:r>
                          <a:rPr lang="en-GB" altLang="ko-KR" i="1" dirty="0" smtClean="0">
                            <a:latin typeface="Cambria Math" panose="02040503050406030204" pitchFamily="18" charset="0"/>
                          </a:rPr>
                          <m:t>0.8,0.2</m:t>
                        </m:r>
                      </m:e>
                    </m:d>
                    <m:r>
                      <a:rPr lang="en-GB" altLang="ko-KR" i="1" dirty="0" smtClean="0">
                        <a:latin typeface="Cambria Math" panose="02040503050406030204" pitchFamily="18" charset="0"/>
                        <a:ea typeface="Cambria Math" panose="02040503050406030204" pitchFamily="18" charset="0"/>
                      </a:rPr>
                      <m:t>→</m:t>
                    </m:r>
                    <m:r>
                      <a:rPr lang="en-GB" altLang="ko-KR" i="1" dirty="0" smtClean="0">
                        <a:solidFill>
                          <a:schemeClr val="accent6"/>
                        </a:solidFill>
                        <a:latin typeface="Cambria Math" panose="02040503050406030204" pitchFamily="18" charset="0"/>
                      </a:rPr>
                      <m:t>𝑡𝑟𝑢𝑒</m:t>
                    </m:r>
                  </m:oMath>
                </a14:m>
                <a:endParaRPr lang="en-GB" altLang="ko-KR" dirty="0"/>
              </a:p>
              <a:p>
                <a:pPr lvl="1"/>
                <a14:m>
                  <m:oMath xmlns:m="http://schemas.openxmlformats.org/officeDocument/2006/math">
                    <m:r>
                      <a:rPr lang="de-DE" altLang="ko-KR" b="0" i="1" dirty="0" smtClean="0">
                        <a:solidFill>
                          <a:srgbClr val="7030A0"/>
                        </a:solidFill>
                        <a:latin typeface="Cambria Math" panose="02040503050406030204" pitchFamily="18" charset="0"/>
                      </a:rPr>
                      <m:t>𝑊</m:t>
                    </m:r>
                  </m:oMath>
                </a14:m>
                <a:r>
                  <a:rPr lang="en-GB" altLang="ko-KR" dirty="0"/>
                  <a:t> is an evidence variable with value </a:t>
                </a:r>
                <a14:m>
                  <m:oMath xmlns:m="http://schemas.openxmlformats.org/officeDocument/2006/math">
                    <m:r>
                      <a:rPr lang="en-GB" altLang="ko-KR" i="1" dirty="0" smtClean="0">
                        <a:solidFill>
                          <a:srgbClr val="7030A0"/>
                        </a:solidFill>
                        <a:latin typeface="Cambria Math" panose="02040503050406030204" pitchFamily="18" charset="0"/>
                      </a:rPr>
                      <m:t>𝑡𝑟𝑢𝑒</m:t>
                    </m:r>
                  </m:oMath>
                </a14:m>
                <a:endParaRPr lang="de-DE" altLang="ko-KR" dirty="0">
                  <a:solidFill>
                    <a:schemeClr val="tx1"/>
                  </a:solidFill>
                </a:endParaRPr>
              </a:p>
              <a:p>
                <a:pPr marL="6350" lvl="1" indent="0">
                  <a:buNone/>
                </a:pPr>
                <a14:m>
                  <m:oMathPara xmlns:m="http://schemas.openxmlformats.org/officeDocument/2006/math">
                    <m:oMathParaPr>
                      <m:jc m:val="centerGroup"/>
                    </m:oMathParaPr>
                    <m:oMath xmlns:m="http://schemas.openxmlformats.org/officeDocument/2006/math">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sym typeface="Wingdings" pitchFamily="2" charset="2"/>
                        </a:rPr>
                        <m:t>←</m:t>
                      </m:r>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rPr>
                        <m:t>∙</m:t>
                      </m:r>
                      <m:r>
                        <a:rPr lang="en-GB" altLang="ko-KR" i="1" dirty="0">
                          <a:latin typeface="Cambria Math" panose="02040503050406030204" pitchFamily="18" charset="0"/>
                        </a:rPr>
                        <m:t>𝑃</m:t>
                      </m:r>
                      <m:d>
                        <m:dPr>
                          <m:ctrlPr>
                            <a:rPr lang="en-GB" altLang="ko-KR" i="1" dirty="0">
                              <a:latin typeface="Cambria Math" panose="02040503050406030204" pitchFamily="18" charset="0"/>
                            </a:rPr>
                          </m:ctrlPr>
                        </m:dPr>
                        <m:e>
                          <m:r>
                            <a:rPr lang="de-DE" altLang="ko-KR" b="0" i="1" dirty="0" smtClean="0">
                              <a:solidFill>
                                <a:srgbClr val="7030A0"/>
                              </a:solidFill>
                              <a:latin typeface="Cambria Math" panose="02040503050406030204" pitchFamily="18" charset="0"/>
                            </a:rPr>
                            <m:t>𝑊</m:t>
                          </m:r>
                          <m:r>
                            <a:rPr lang="en-GB" altLang="ko-KR" i="1" dirty="0">
                              <a:solidFill>
                                <a:srgbClr val="7030A0"/>
                              </a:solidFill>
                              <a:latin typeface="Cambria Math" panose="02040503050406030204" pitchFamily="18" charset="0"/>
                            </a:rPr>
                            <m:t>=</m:t>
                          </m:r>
                          <m:r>
                            <a:rPr lang="en-GB" altLang="ko-KR" i="1" dirty="0">
                              <a:solidFill>
                                <a:srgbClr val="7030A0"/>
                              </a:solidFill>
                              <a:latin typeface="Cambria Math" panose="02040503050406030204" pitchFamily="18" charset="0"/>
                            </a:rPr>
                            <m:t>𝑡𝑟𝑢𝑒</m:t>
                          </m:r>
                        </m:e>
                        <m:e>
                          <m:r>
                            <a:rPr lang="de-DE" altLang="ko-KR" b="0" i="1" dirty="0" smtClean="0">
                              <a:solidFill>
                                <a:srgbClr val="FFC000"/>
                              </a:solidFill>
                              <a:latin typeface="Cambria Math" panose="02040503050406030204" pitchFamily="18" charset="0"/>
                            </a:rPr>
                            <m:t>𝑆</m:t>
                          </m:r>
                          <m:r>
                            <a:rPr lang="en-GB" altLang="ko-KR" i="1" dirty="0">
                              <a:solidFill>
                                <a:srgbClr val="FFC000"/>
                              </a:solidFill>
                              <a:latin typeface="Cambria Math" panose="02040503050406030204" pitchFamily="18" charset="0"/>
                            </a:rPr>
                            <m:t>=</m:t>
                          </m:r>
                          <m:r>
                            <a:rPr lang="en-GB" altLang="ko-KR" i="1" dirty="0" smtClean="0">
                              <a:solidFill>
                                <a:srgbClr val="FFC000"/>
                              </a:solidFill>
                              <a:latin typeface="Cambria Math" panose="02040503050406030204" pitchFamily="18" charset="0"/>
                            </a:rPr>
                            <m:t>𝑡𝑟𝑢𝑒</m:t>
                          </m:r>
                          <m:r>
                            <a:rPr lang="de-DE" altLang="ko-KR" b="0" i="1" dirty="0" smtClean="0">
                              <a:solidFill>
                                <a:schemeClr val="tx1"/>
                              </a:solidFill>
                              <a:latin typeface="Cambria Math" panose="02040503050406030204" pitchFamily="18" charset="0"/>
                            </a:rPr>
                            <m:t>,</m:t>
                          </m:r>
                          <m:r>
                            <a:rPr lang="de-DE" altLang="ko-KR" b="0" i="1" dirty="0" smtClean="0">
                              <a:solidFill>
                                <a:schemeClr val="tx1"/>
                              </a:solidFill>
                              <a:latin typeface="Cambria Math" panose="02040503050406030204" pitchFamily="18" charset="0"/>
                            </a:rPr>
                            <m:t>𝑅</m:t>
                          </m:r>
                          <m:r>
                            <a:rPr lang="de-DE" altLang="ko-KR" b="0" i="1" dirty="0" smtClean="0">
                              <a:solidFill>
                                <a:schemeClr val="tx1"/>
                              </a:solidFill>
                              <a:latin typeface="Cambria Math" panose="02040503050406030204" pitchFamily="18" charset="0"/>
                            </a:rPr>
                            <m:t>=</m:t>
                          </m:r>
                          <m:r>
                            <a:rPr lang="de-DE" altLang="ko-KR" b="0" i="1" dirty="0" smtClean="0">
                              <a:solidFill>
                                <a:schemeClr val="accent6"/>
                              </a:solidFill>
                              <a:latin typeface="Cambria Math" panose="02040503050406030204" pitchFamily="18" charset="0"/>
                            </a:rPr>
                            <m:t>𝑡𝑟𝑢𝑒</m:t>
                          </m:r>
                        </m:e>
                      </m:d>
                      <m:r>
                        <a:rPr lang="en-GB" altLang="ko-KR" i="1" dirty="0">
                          <a:latin typeface="Cambria Math" panose="02040503050406030204" pitchFamily="18" charset="0"/>
                        </a:rPr>
                        <m:t>=0.</m:t>
                      </m:r>
                      <m:r>
                        <a:rPr lang="de-DE" altLang="ko-KR" b="0" i="1" dirty="0" smtClean="0">
                          <a:latin typeface="Cambria Math" panose="02040503050406030204" pitchFamily="18" charset="0"/>
                        </a:rPr>
                        <m:t>099</m:t>
                      </m:r>
                    </m:oMath>
                  </m:oMathPara>
                </a14:m>
                <a:endParaRPr lang="en-GB" altLang="ko-KR" dirty="0">
                  <a:solidFill>
                    <a:schemeClr val="accent1"/>
                  </a:solidFill>
                </a:endParaRPr>
              </a:p>
              <a:p>
                <a:pPr lvl="1"/>
                <a14:m>
                  <m:oMath xmlns:m="http://schemas.openxmlformats.org/officeDocument/2006/math">
                    <m:d>
                      <m:dPr>
                        <m:begChr m:val="["/>
                        <m:endChr m:val="]"/>
                        <m:ctrlPr>
                          <a:rPr lang="en-GB" altLang="ko-KR" i="1" dirty="0" smtClean="0">
                            <a:latin typeface="Cambria Math" panose="02040503050406030204" pitchFamily="18" charset="0"/>
                          </a:rPr>
                        </m:ctrlPr>
                      </m:dPr>
                      <m:e>
                        <m:r>
                          <a:rPr lang="en-GB" altLang="ko-KR" i="1" dirty="0" smtClean="0">
                            <a:solidFill>
                              <a:schemeClr val="accent1"/>
                            </a:solidFill>
                            <a:latin typeface="Cambria Math" panose="02040503050406030204" pitchFamily="18" charset="0"/>
                          </a:rPr>
                          <m:t>𝑡𝑟𝑢𝑒</m:t>
                        </m:r>
                        <m:r>
                          <a:rPr lang="en-GB" altLang="ko-KR" i="1" dirty="0" smtClean="0">
                            <a:latin typeface="Cambria Math" panose="02040503050406030204" pitchFamily="18" charset="0"/>
                          </a:rPr>
                          <m:t>, </m:t>
                        </m:r>
                        <m:r>
                          <a:rPr lang="en-GB" altLang="ko-KR" i="1" dirty="0" smtClean="0">
                            <a:solidFill>
                              <a:srgbClr val="FFC000"/>
                            </a:solidFill>
                            <a:latin typeface="Cambria Math" panose="02040503050406030204" pitchFamily="18" charset="0"/>
                          </a:rPr>
                          <m:t>𝑡𝑟𝑢𝑒</m:t>
                        </m:r>
                        <m:r>
                          <a:rPr lang="en-GB" altLang="ko-KR" i="1" dirty="0" smtClean="0">
                            <a:latin typeface="Cambria Math" panose="02040503050406030204" pitchFamily="18" charset="0"/>
                          </a:rPr>
                          <m:t>, </m:t>
                        </m:r>
                        <m:r>
                          <a:rPr lang="en-GB" altLang="ko-KR" i="1" dirty="0" smtClean="0">
                            <a:solidFill>
                              <a:schemeClr val="accent6"/>
                            </a:solidFill>
                            <a:latin typeface="Cambria Math" panose="02040503050406030204" pitchFamily="18" charset="0"/>
                          </a:rPr>
                          <m:t>𝑡𝑟𝑢𝑒</m:t>
                        </m:r>
                        <m:r>
                          <a:rPr lang="en-GB" altLang="ko-KR" i="1" dirty="0" smtClean="0">
                            <a:latin typeface="Cambria Math" panose="02040503050406030204" pitchFamily="18" charset="0"/>
                          </a:rPr>
                          <m:t>, </m:t>
                        </m:r>
                        <m:r>
                          <a:rPr lang="en-GB" altLang="ko-KR" i="1" dirty="0" smtClean="0">
                            <a:solidFill>
                              <a:srgbClr val="7030A0"/>
                            </a:solidFill>
                            <a:latin typeface="Cambria Math" panose="02040503050406030204" pitchFamily="18" charset="0"/>
                          </a:rPr>
                          <m:t>𝑡𝑟𝑢𝑒</m:t>
                        </m:r>
                      </m:e>
                    </m:d>
                  </m:oMath>
                </a14:m>
                <a:r>
                  <a:rPr lang="en-GB" altLang="ko-KR" dirty="0"/>
                  <a:t> with weight </a:t>
                </a:r>
                <a14:m>
                  <m:oMath xmlns:m="http://schemas.openxmlformats.org/officeDocument/2006/math">
                    <m:r>
                      <a:rPr lang="en-GB" altLang="ko-KR" i="1" dirty="0" smtClean="0">
                        <a:latin typeface="Cambria Math" panose="02040503050406030204" pitchFamily="18" charset="0"/>
                      </a:rPr>
                      <m:t>0.099</m:t>
                    </m:r>
                  </m:oMath>
                </a14:m>
                <a:endParaRPr lang="en-GB" altLang="ko-KR" dirty="0"/>
              </a:p>
              <a:p>
                <a:pPr lvl="1"/>
                <a:r>
                  <a:rPr lang="en-GB" altLang="ko-KR" dirty="0"/>
                  <a:t>For estimating, accumulate weights for </a:t>
                </a:r>
                <a14:m>
                  <m:oMath xmlns:m="http://schemas.openxmlformats.org/officeDocument/2006/math">
                    <m:r>
                      <a:rPr lang="de-DE" altLang="ko-KR" b="0" i="1" dirty="0" smtClean="0">
                        <a:latin typeface="Cambria Math" panose="02040503050406030204" pitchFamily="18" charset="0"/>
                      </a:rPr>
                      <m:t>𝑅</m:t>
                    </m:r>
                    <m:r>
                      <a:rPr lang="en-GB" altLang="ko-KR" i="1" dirty="0" smtClean="0">
                        <a:latin typeface="Cambria Math" panose="02040503050406030204" pitchFamily="18" charset="0"/>
                      </a:rPr>
                      <m:t>=</m:t>
                    </m:r>
                    <m:r>
                      <a:rPr lang="en-GB" altLang="ko-KR" i="1" dirty="0" smtClean="0">
                        <a:latin typeface="Cambria Math" panose="02040503050406030204" pitchFamily="18" charset="0"/>
                      </a:rPr>
                      <m:t>𝑡𝑟𝑢𝑒</m:t>
                    </m:r>
                  </m:oMath>
                </a14:m>
                <a:r>
                  <a:rPr lang="en-GB" altLang="ko-KR" dirty="0"/>
                  <a:t> and </a:t>
                </a:r>
                <a14:m>
                  <m:oMath xmlns:m="http://schemas.openxmlformats.org/officeDocument/2006/math">
                    <m:r>
                      <a:rPr lang="en-GB" altLang="ko-KR" i="1" dirty="0" smtClean="0">
                        <a:latin typeface="Cambria Math" panose="02040503050406030204" pitchFamily="18" charset="0"/>
                      </a:rPr>
                      <m:t>𝑅</m:t>
                    </m:r>
                    <m:r>
                      <a:rPr lang="en-GB" altLang="ko-KR" i="1" dirty="0" smtClean="0">
                        <a:latin typeface="Cambria Math" panose="02040503050406030204" pitchFamily="18" charset="0"/>
                      </a:rPr>
                      <m:t>=</m:t>
                    </m:r>
                    <m:r>
                      <a:rPr lang="en-GB" altLang="ko-KR" i="1" dirty="0" smtClean="0">
                        <a:latin typeface="Cambria Math" panose="02040503050406030204" pitchFamily="18" charset="0"/>
                      </a:rPr>
                      <m:t>𝑓𝑎𝑙𝑠𝑒</m:t>
                    </m:r>
                  </m:oMath>
                </a14:m>
                <a:endParaRPr lang="en-GB" altLang="ko-KR" dirty="0"/>
              </a:p>
              <a:p>
                <a:pPr lvl="2"/>
                <a:r>
                  <a:rPr lang="en-GB" altLang="ko-KR" dirty="0"/>
                  <a:t>Above sample goes toward </a:t>
                </a:r>
                <a14:m>
                  <m:oMath xmlns:m="http://schemas.openxmlformats.org/officeDocument/2006/math">
                    <m:r>
                      <a:rPr lang="de-DE" altLang="ko-KR" i="1" dirty="0">
                        <a:latin typeface="Cambria Math" panose="02040503050406030204" pitchFamily="18" charset="0"/>
                      </a:rPr>
                      <m:t>𝑅</m:t>
                    </m:r>
                    <m:r>
                      <a:rPr lang="en-GB" altLang="ko-KR" i="1" dirty="0">
                        <a:latin typeface="Cambria Math" panose="02040503050406030204" pitchFamily="18" charset="0"/>
                      </a:rPr>
                      <m:t>=</m:t>
                    </m:r>
                    <m:r>
                      <a:rPr lang="en-GB" altLang="ko-KR" i="1" dirty="0">
                        <a:latin typeface="Cambria Math" panose="02040503050406030204" pitchFamily="18" charset="0"/>
                      </a:rPr>
                      <m:t>𝑡𝑟𝑢𝑒</m:t>
                    </m:r>
                  </m:oMath>
                </a14:m>
                <a:r>
                  <a:rPr lang="en-GB" altLang="ko-KR" dirty="0"/>
                  <a:t> with weight </a:t>
                </a:r>
                <a14:m>
                  <m:oMath xmlns:m="http://schemas.openxmlformats.org/officeDocument/2006/math">
                    <m:r>
                      <a:rPr lang="en-GB" altLang="ko-KR" i="1" dirty="0">
                        <a:latin typeface="Cambria Math" panose="02040503050406030204" pitchFamily="18" charset="0"/>
                      </a:rPr>
                      <m:t>0.</m:t>
                    </m:r>
                    <m:r>
                      <a:rPr lang="de-DE" altLang="ko-KR" i="1" dirty="0">
                        <a:latin typeface="Cambria Math" panose="02040503050406030204" pitchFamily="18" charset="0"/>
                      </a:rPr>
                      <m:t>099</m:t>
                    </m:r>
                  </m:oMath>
                </a14:m>
                <a:endParaRPr lang="en-GB" altLang="ko-KR" dirty="0"/>
              </a:p>
              <a:p>
                <a:pPr lvl="2"/>
                <a:r>
                  <a:rPr lang="en-GB" altLang="ko-KR" dirty="0"/>
                  <a:t>Normalise (= divide by sum of weights)</a:t>
                </a:r>
              </a:p>
            </p:txBody>
          </p:sp>
        </mc:Choice>
        <mc:Fallback xmlns="">
          <p:sp>
            <p:nvSpPr>
              <p:cNvPr id="61443" name="Rectangle 4"/>
              <p:cNvSpPr>
                <a:spLocks noGrp="1" noRot="1" noChangeAspect="1" noMove="1" noResize="1" noEditPoints="1" noAdjustHandles="1" noChangeArrowheads="1" noChangeShapeType="1" noTextEdit="1"/>
              </p:cNvSpPr>
              <p:nvPr>
                <p:ph idx="1"/>
              </p:nvPr>
            </p:nvSpPr>
            <p:spPr>
              <a:xfrm>
                <a:off x="359625" y="1665066"/>
                <a:ext cx="7446547" cy="4240848"/>
              </a:xfrm>
              <a:blipFill>
                <a:blip r:embed="rId3"/>
                <a:stretch>
                  <a:fillRect l="-2041" t="-3284" b="-179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A50E097-3675-A949-A38A-E65509713D4D}"/>
              </a:ext>
            </a:extLst>
          </p:cNvPr>
          <p:cNvSpPr>
            <a:spLocks noGrp="1"/>
          </p:cNvSpPr>
          <p:nvPr>
            <p:ph type="sldNum" sz="quarter" idx="4"/>
          </p:nvPr>
        </p:nvSpPr>
        <p:spPr/>
        <p:txBody>
          <a:bodyPr/>
          <a:lstStyle/>
          <a:p>
            <a:fld id="{67C9959E-8E6B-B04C-9955-EA096F41CA7A}" type="slidenum">
              <a:rPr lang="en-GB" smtClean="0"/>
              <a:t>28</a:t>
            </a:fld>
            <a:endParaRPr lang="en-GB"/>
          </a:p>
        </p:txBody>
      </p:sp>
      <p:sp>
        <p:nvSpPr>
          <p:cNvPr id="2" name="Date Placeholder 1">
            <a:extLst>
              <a:ext uri="{FF2B5EF4-FFF2-40B4-BE49-F238E27FC236}">
                <a16:creationId xmlns:a16="http://schemas.microsoft.com/office/drawing/2014/main" id="{E24AAF6E-89DA-8044-B963-9BAAB5FE835E}"/>
              </a:ext>
            </a:extLst>
          </p:cNvPr>
          <p:cNvSpPr>
            <a:spLocks noGrp="1"/>
          </p:cNvSpPr>
          <p:nvPr>
            <p:ph type="dt" sz="half" idx="2"/>
          </p:nvPr>
        </p:nvSpPr>
        <p:spPr/>
        <p:txBody>
          <a:bodyPr/>
          <a:lstStyle/>
          <a:p>
            <a:r>
              <a:rPr lang="en-GB"/>
              <a:t>Approximate Inference</a:t>
            </a:r>
            <a:endParaRPr lang="en-US" dirty="0"/>
          </a:p>
        </p:txBody>
      </p:sp>
      <p:sp>
        <p:nvSpPr>
          <p:cNvPr id="3" name="Footer Placeholder 2">
            <a:extLst>
              <a:ext uri="{FF2B5EF4-FFF2-40B4-BE49-F238E27FC236}">
                <a16:creationId xmlns:a16="http://schemas.microsoft.com/office/drawing/2014/main" id="{9F209EA2-224B-854C-B930-C894A90DCF87}"/>
              </a:ext>
            </a:extLst>
          </p:cNvPr>
          <p:cNvSpPr>
            <a:spLocks noGrp="1"/>
          </p:cNvSpPr>
          <p:nvPr>
            <p:ph type="ftr" sz="quarter" idx="3"/>
          </p:nvPr>
        </p:nvSpPr>
        <p:spPr/>
        <p:txBody>
          <a:bodyPr/>
          <a:lstStyle/>
          <a:p>
            <a:r>
              <a:rPr lang="en-GB"/>
              <a:t>T. Braun - StaRAI</a:t>
            </a:r>
          </a:p>
        </p:txBody>
      </p:sp>
      <p:grpSp>
        <p:nvGrpSpPr>
          <p:cNvPr id="24" name="Group 23">
            <a:extLst>
              <a:ext uri="{FF2B5EF4-FFF2-40B4-BE49-F238E27FC236}">
                <a16:creationId xmlns:a16="http://schemas.microsoft.com/office/drawing/2014/main" id="{A85058C8-9EF8-4F4F-B077-2BBE8A0DFB7D}"/>
              </a:ext>
            </a:extLst>
          </p:cNvPr>
          <p:cNvGrpSpPr/>
          <p:nvPr/>
        </p:nvGrpSpPr>
        <p:grpSpPr>
          <a:xfrm>
            <a:off x="8618350" y="3084747"/>
            <a:ext cx="2617503" cy="1201123"/>
            <a:chOff x="4368884" y="1641603"/>
            <a:chExt cx="2620230" cy="1202374"/>
          </a:xfrm>
        </p:grpSpPr>
        <mc:AlternateContent xmlns:mc="http://schemas.openxmlformats.org/markup-compatibility/2006" xmlns:a14="http://schemas.microsoft.com/office/drawing/2010/main">
          <mc:Choice Requires="a14">
            <p:sp>
              <p:nvSpPr>
                <p:cNvPr id="25" name="Oval 24">
                  <a:extLst>
                    <a:ext uri="{FF2B5EF4-FFF2-40B4-BE49-F238E27FC236}">
                      <a16:creationId xmlns:a16="http://schemas.microsoft.com/office/drawing/2014/main" id="{1965767F-7560-264F-939C-88FFABD07B60}"/>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𝐶𝑙𝑜𝑢𝑑𝑦</m:t>
                        </m:r>
                      </m:oMath>
                    </m:oMathPara>
                  </a14:m>
                  <a:endParaRPr lang="en-GB" sz="1399"/>
                </a:p>
              </p:txBody>
            </p:sp>
          </mc:Choice>
          <mc:Fallback xmlns="">
            <p:sp>
              <p:nvSpPr>
                <p:cNvPr id="25" name="Oval 24">
                  <a:extLst>
                    <a:ext uri="{FF2B5EF4-FFF2-40B4-BE49-F238E27FC236}">
                      <a16:creationId xmlns:a16="http://schemas.microsoft.com/office/drawing/2014/main" id="{1965767F-7560-264F-939C-88FFABD07B60}"/>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3ED5FE7D-FA08-2F43-A986-292A8E844801}"/>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𝑅𝑎𝑖𝑛</m:t>
                        </m:r>
                      </m:oMath>
                    </m:oMathPara>
                  </a14:m>
                  <a:endParaRPr lang="en-GB" sz="1399"/>
                </a:p>
              </p:txBody>
            </p:sp>
          </mc:Choice>
          <mc:Fallback xmlns="">
            <p:sp>
              <p:nvSpPr>
                <p:cNvPr id="26" name="Oval 25">
                  <a:extLst>
                    <a:ext uri="{FF2B5EF4-FFF2-40B4-BE49-F238E27FC236}">
                      <a16:creationId xmlns:a16="http://schemas.microsoft.com/office/drawing/2014/main" id="{3ED5FE7D-FA08-2F43-A986-292A8E844801}"/>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BBDFE101-DDDE-124D-8E92-2CA5F2C1A3A0}"/>
                    </a:ext>
                  </a:extLst>
                </p:cNvPr>
                <p:cNvSpPr/>
                <p:nvPr/>
              </p:nvSpPr>
              <p:spPr>
                <a:xfrm>
                  <a:off x="4368884" y="2098790"/>
                  <a:ext cx="1044000" cy="288000"/>
                </a:xfrm>
                <a:prstGeom prst="ellipse">
                  <a:avLst/>
                </a:prstGeom>
                <a:solidFill>
                  <a:srgbClr val="FFC000">
                    <a:alpha val="40000"/>
                  </a:srgb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𝑆𝑝𝑟𝑖𝑛𝑘𝑙𝑒𝑟</m:t>
                        </m:r>
                      </m:oMath>
                    </m:oMathPara>
                  </a14:m>
                  <a:endParaRPr lang="en-GB" sz="1399" dirty="0">
                    <a:solidFill>
                      <a:schemeClr val="tx1"/>
                    </a:solidFill>
                  </a:endParaRPr>
                </a:p>
              </p:txBody>
            </p:sp>
          </mc:Choice>
          <mc:Fallback xmlns="">
            <p:sp>
              <p:nvSpPr>
                <p:cNvPr id="27" name="Oval 26">
                  <a:extLst>
                    <a:ext uri="{FF2B5EF4-FFF2-40B4-BE49-F238E27FC236}">
                      <a16:creationId xmlns:a16="http://schemas.microsoft.com/office/drawing/2014/main" id="{BBDFE101-DDDE-124D-8E92-2CA5F2C1A3A0}"/>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D38AF133-B890-3444-901B-EA0CA52CBA61}"/>
                    </a:ext>
                  </a:extLst>
                </p:cNvPr>
                <p:cNvSpPr/>
                <p:nvPr/>
              </p:nvSpPr>
              <p:spPr>
                <a:xfrm>
                  <a:off x="5156999" y="2555977"/>
                  <a:ext cx="1044000" cy="288000"/>
                </a:xfrm>
                <a:prstGeom prst="ellipse">
                  <a:avLst/>
                </a:prstGeom>
                <a:solidFill>
                  <a:srgbClr val="7030A0">
                    <a:alpha val="40000"/>
                  </a:srgb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𝑊𝑒𝑡𝐺𝑟𝑎𝑠𝑠</m:t>
                        </m:r>
                      </m:oMath>
                    </m:oMathPara>
                  </a14:m>
                  <a:endParaRPr lang="en-GB" sz="1399" dirty="0">
                    <a:solidFill>
                      <a:schemeClr val="tx1"/>
                    </a:solidFill>
                  </a:endParaRPr>
                </a:p>
              </p:txBody>
            </p:sp>
          </mc:Choice>
          <mc:Fallback xmlns="">
            <p:sp>
              <p:nvSpPr>
                <p:cNvPr id="28" name="Oval 27">
                  <a:extLst>
                    <a:ext uri="{FF2B5EF4-FFF2-40B4-BE49-F238E27FC236}">
                      <a16:creationId xmlns:a16="http://schemas.microsoft.com/office/drawing/2014/main" id="{D38AF133-B890-3444-901B-EA0CA52CBA61}"/>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34" name="Straight Arrow Connector 33">
              <a:extLst>
                <a:ext uri="{FF2B5EF4-FFF2-40B4-BE49-F238E27FC236}">
                  <a16:creationId xmlns:a16="http://schemas.microsoft.com/office/drawing/2014/main" id="{3D352C94-5A8A-C842-92CA-5E8D5FEFBE28}"/>
                </a:ext>
              </a:extLst>
            </p:cNvPr>
            <p:cNvCxnSpPr>
              <a:cxnSpLocks/>
              <a:stCxn id="25" idx="3"/>
              <a:endCxn id="27"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FA327452-AE01-1540-B853-69460721F00A}"/>
                </a:ext>
              </a:extLst>
            </p:cNvPr>
            <p:cNvCxnSpPr>
              <a:cxnSpLocks/>
              <a:stCxn id="27" idx="4"/>
              <a:endCxn id="28"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162B9251-0BCA-5540-8B61-0347183A5DB9}"/>
                </a:ext>
              </a:extLst>
            </p:cNvPr>
            <p:cNvCxnSpPr>
              <a:cxnSpLocks/>
              <a:stCxn id="26" idx="4"/>
              <a:endCxn id="28"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F1D978A3-E8F6-0D44-B8E3-BCD389439B94}"/>
                </a:ext>
              </a:extLst>
            </p:cNvPr>
            <p:cNvCxnSpPr>
              <a:cxnSpLocks/>
              <a:stCxn id="25" idx="5"/>
              <a:endCxn id="26"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40" name="Table 39">
                <a:extLst>
                  <a:ext uri="{FF2B5EF4-FFF2-40B4-BE49-F238E27FC236}">
                    <a16:creationId xmlns:a16="http://schemas.microsoft.com/office/drawing/2014/main" id="{276246CC-C183-C245-9757-5F7E52ED85FE}"/>
                  </a:ext>
                </a:extLst>
              </p:cNvPr>
              <p:cNvGraphicFramePr>
                <a:graphicFrameLocks noGrp="1"/>
              </p:cNvGraphicFramePr>
              <p:nvPr>
                <p:extLst>
                  <p:ext uri="{D42A27DB-BD31-4B8C-83A1-F6EECF244321}">
                    <p14:modId xmlns:p14="http://schemas.microsoft.com/office/powerpoint/2010/main" val="1287846597"/>
                  </p:ext>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solidFill>
                                      <a:srgbClr val="FFC000"/>
                                    </a:solidFill>
                                    <a:latin typeface="Cambria Math" panose="02040503050406030204" pitchFamily="18" charset="0"/>
                                  </a:rPr>
                                  <m:t>𝑃</m:t>
                                </m:r>
                                <m:d>
                                  <m:dPr>
                                    <m:ctrlPr>
                                      <a:rPr lang="de-DE" sz="1400" i="1" dirty="0" smtClean="0">
                                        <a:solidFill>
                                          <a:srgbClr val="FFC000"/>
                                        </a:solidFill>
                                        <a:latin typeface="Cambria Math" panose="02040503050406030204" pitchFamily="18" charset="0"/>
                                      </a:rPr>
                                    </m:ctrlPr>
                                  </m:dPr>
                                  <m:e>
                                    <m:r>
                                      <a:rPr lang="de-DE" sz="1400" dirty="0" smtClean="0">
                                        <a:solidFill>
                                          <a:srgbClr val="FFC000"/>
                                        </a:solidFill>
                                        <a:latin typeface="Cambria Math" panose="02040503050406030204" pitchFamily="18" charset="0"/>
                                      </a:rPr>
                                      <m:t>𝑠</m:t>
                                    </m:r>
                                    <m:r>
                                      <a:rPr lang="de-DE" sz="1400" dirty="0" smtClean="0">
                                        <a:solidFill>
                                          <a:srgbClr val="FFC000"/>
                                        </a:solidFill>
                                        <a:latin typeface="Cambria Math" panose="02040503050406030204" pitchFamily="18" charset="0"/>
                                      </a:rPr>
                                      <m:t>|</m:t>
                                    </m:r>
                                    <m:r>
                                      <a:rPr lang="de-DE" sz="1400" dirty="0" smtClean="0">
                                        <a:solidFill>
                                          <a:srgbClr val="FFC000"/>
                                        </a:solidFill>
                                        <a:latin typeface="Cambria Math" panose="02040503050406030204" pitchFamily="18" charset="0"/>
                                      </a:rPr>
                                      <m:t>𝐶</m:t>
                                    </m:r>
                                  </m:e>
                                </m:d>
                              </m:oMath>
                            </m:oMathPara>
                          </a14:m>
                          <a:endParaRPr lang="en-GB" sz="1400" b="0" dirty="0">
                            <a:solidFill>
                              <a:srgbClr val="FFC000"/>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FFC000"/>
                                    </a:solidFill>
                                    <a:latin typeface="Cambria Math" panose="02040503050406030204" pitchFamily="18" charset="0"/>
                                  </a:rPr>
                                  <m:t>0.5</m:t>
                                </m:r>
                              </m:oMath>
                            </m:oMathPara>
                          </a14:m>
                          <a:endParaRPr lang="en-GB" sz="1400" dirty="0">
                            <a:solidFill>
                              <a:srgbClr val="FFC000"/>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FFC000"/>
                                    </a:solidFill>
                                    <a:latin typeface="Cambria Math" panose="02040503050406030204" pitchFamily="18" charset="0"/>
                                  </a:rPr>
                                  <m:t>0.1</m:t>
                                </m:r>
                              </m:oMath>
                            </m:oMathPara>
                          </a14:m>
                          <a:endParaRPr lang="en-GB" sz="1400" dirty="0">
                            <a:solidFill>
                              <a:srgbClr val="FFC000"/>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40" name="Table 39">
                <a:extLst>
                  <a:ext uri="{FF2B5EF4-FFF2-40B4-BE49-F238E27FC236}">
                    <a16:creationId xmlns:a16="http://schemas.microsoft.com/office/drawing/2014/main" id="{276246CC-C183-C245-9757-5F7E52ED85FE}"/>
                  </a:ext>
                </a:extLst>
              </p:cNvPr>
              <p:cNvGraphicFramePr>
                <a:graphicFrameLocks noGrp="1"/>
              </p:cNvGraphicFramePr>
              <p:nvPr>
                <p:extLst>
                  <p:ext uri="{D42A27DB-BD31-4B8C-83A1-F6EECF244321}">
                    <p14:modId xmlns:p14="http://schemas.microsoft.com/office/powerpoint/2010/main" val="1287846597"/>
                  </p:ext>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6C9901D5-F6BF-F248-9751-CF81AC0094C7}"/>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41" name="Table 40">
                <a:extLst>
                  <a:ext uri="{FF2B5EF4-FFF2-40B4-BE49-F238E27FC236}">
                    <a16:creationId xmlns:a16="http://schemas.microsoft.com/office/drawing/2014/main" id="{6C9901D5-F6BF-F248-9751-CF81AC0094C7}"/>
                  </a:ext>
                </a:extLst>
              </p:cNvPr>
              <p:cNvGraphicFramePr>
                <a:graphicFrameLocks noGrp="1"/>
              </p:cNvGraphicFramePr>
              <p:nvPr>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t="-4167" r="-113462" b="-204167"/>
                          </a:stretch>
                        </a:blipFill>
                      </a:tcPr>
                    </a:tc>
                    <a:tc>
                      <a:txBody>
                        <a:bodyPr/>
                        <a:lstStyle/>
                        <a:p>
                          <a:endParaRPr lang="en-US"/>
                        </a:p>
                      </a:txBody>
                      <a:tcPr marL="91345" marR="91345" marT="45672" marB="45672">
                        <a:blipFill>
                          <a:blip r:embed="rId9"/>
                          <a:stretch>
                            <a:fillRect l="-88136"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t="-100000" r="-113462" b="-96000"/>
                          </a:stretch>
                        </a:blipFill>
                      </a:tcPr>
                    </a:tc>
                    <a:tc>
                      <a:txBody>
                        <a:bodyPr/>
                        <a:lstStyle/>
                        <a:p>
                          <a:endParaRPr lang="en-US"/>
                        </a:p>
                      </a:txBody>
                      <a:tcPr marL="91345" marR="91345" marT="45672" marB="45672">
                        <a:blipFill>
                          <a:blip r:embed="rId9"/>
                          <a:stretch>
                            <a:fillRect l="-88136"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t="-208333" r="-113462"/>
                          </a:stretch>
                        </a:blipFill>
                      </a:tcPr>
                    </a:tc>
                    <a:tc>
                      <a:txBody>
                        <a:bodyPr/>
                        <a:lstStyle/>
                        <a:p>
                          <a:endParaRPr lang="en-US"/>
                        </a:p>
                      </a:txBody>
                      <a:tcPr marL="91345" marR="91345" marT="45672" marB="45672">
                        <a:blipFill>
                          <a:blip r:embed="rId9"/>
                          <a:stretch>
                            <a:fillRect l="-88136"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607A55E5-BBEB-034F-BE89-BCFBEEE443D3}"/>
                  </a:ext>
                </a:extLst>
              </p:cNvPr>
              <p:cNvGraphicFramePr>
                <a:graphicFrameLocks noGrp="1"/>
              </p:cNvGraphicFramePr>
              <p:nvPr>
                <p:extLst>
                  <p:ext uri="{D42A27DB-BD31-4B8C-83A1-F6EECF244321}">
                    <p14:modId xmlns:p14="http://schemas.microsoft.com/office/powerpoint/2010/main" val="652196468"/>
                  </p:ext>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solidFill>
                                      <a:srgbClr val="B14AFD"/>
                                    </a:solidFill>
                                    <a:latin typeface="Cambria Math" panose="02040503050406030204" pitchFamily="18" charset="0"/>
                                  </a:rPr>
                                  <m:t>𝑃</m:t>
                                </m:r>
                                <m:d>
                                  <m:dPr>
                                    <m:ctrlPr>
                                      <a:rPr lang="de-DE" sz="1400" i="1" dirty="0" smtClean="0">
                                        <a:solidFill>
                                          <a:srgbClr val="B14AFD"/>
                                        </a:solidFill>
                                        <a:latin typeface="Cambria Math" panose="02040503050406030204" pitchFamily="18" charset="0"/>
                                      </a:rPr>
                                    </m:ctrlPr>
                                  </m:dPr>
                                  <m:e>
                                    <m:r>
                                      <a:rPr lang="de-DE" sz="1400" dirty="0" smtClean="0">
                                        <a:solidFill>
                                          <a:srgbClr val="B14AFD"/>
                                        </a:solidFill>
                                        <a:latin typeface="Cambria Math" panose="02040503050406030204" pitchFamily="18" charset="0"/>
                                      </a:rPr>
                                      <m:t>𝑤</m:t>
                                    </m:r>
                                    <m:r>
                                      <a:rPr lang="de-DE" sz="1400" dirty="0" smtClean="0">
                                        <a:solidFill>
                                          <a:srgbClr val="B14AFD"/>
                                        </a:solidFill>
                                        <a:latin typeface="Cambria Math" panose="02040503050406030204" pitchFamily="18" charset="0"/>
                                      </a:rPr>
                                      <m:t>|</m:t>
                                    </m:r>
                                    <m:r>
                                      <a:rPr lang="de-DE" sz="1400" dirty="0" smtClean="0">
                                        <a:solidFill>
                                          <a:srgbClr val="B14AFD"/>
                                        </a:solidFill>
                                        <a:latin typeface="Cambria Math" panose="02040503050406030204" pitchFamily="18" charset="0"/>
                                      </a:rPr>
                                      <m:t>𝑆</m:t>
                                    </m:r>
                                    <m:r>
                                      <a:rPr lang="de-DE" sz="1400" dirty="0" smtClean="0">
                                        <a:solidFill>
                                          <a:srgbClr val="B14AFD"/>
                                        </a:solidFill>
                                        <a:latin typeface="Cambria Math" panose="02040503050406030204" pitchFamily="18" charset="0"/>
                                      </a:rPr>
                                      <m:t>,</m:t>
                                    </m:r>
                                    <m:r>
                                      <a:rPr lang="de-DE" sz="1400" dirty="0" smtClean="0">
                                        <a:solidFill>
                                          <a:srgbClr val="B14AFD"/>
                                        </a:solidFill>
                                        <a:latin typeface="Cambria Math" panose="02040503050406030204" pitchFamily="18" charset="0"/>
                                      </a:rPr>
                                      <m:t>𝑅</m:t>
                                    </m:r>
                                  </m:e>
                                </m:d>
                              </m:oMath>
                            </m:oMathPara>
                          </a14:m>
                          <a:endParaRPr lang="en-GB" sz="1400" b="0" dirty="0">
                            <a:solidFill>
                              <a:srgbClr val="B14AFD"/>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strike="sngStrike" dirty="0" smtClean="0">
                                    <a:latin typeface="Cambria Math" panose="02040503050406030204" pitchFamily="18" charset="0"/>
                                  </a:rPr>
                                  <m:t>𝑓𝑎𝑙𝑠𝑒</m:t>
                                </m:r>
                              </m:oMath>
                            </m:oMathPara>
                          </a14:m>
                          <a:endParaRPr lang="en-GB" sz="1400" strike="sngStrike"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trike="sngStrike" dirty="0" smtClean="0">
                                    <a:latin typeface="Cambria Math" panose="02040503050406030204" pitchFamily="18" charset="0"/>
                                  </a:rPr>
                                  <m:t>𝑓𝑎𝑙𝑠𝑒</m:t>
                                </m:r>
                              </m:oMath>
                            </m:oMathPara>
                          </a14:m>
                          <a:endParaRPr lang="en-GB" sz="1400" strike="sngStrike"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trike="sngStrike" smtClean="0">
                                    <a:solidFill>
                                      <a:srgbClr val="7030A0"/>
                                    </a:solidFill>
                                    <a:latin typeface="Cambria Math" panose="02040503050406030204" pitchFamily="18" charset="0"/>
                                  </a:rPr>
                                  <m:t>0.9</m:t>
                                </m:r>
                              </m:oMath>
                            </m:oMathPara>
                          </a14:m>
                          <a:endParaRPr lang="en-GB" sz="1400" b="0" strike="sngStrike" dirty="0">
                            <a:solidFill>
                              <a:srgbClr val="7030A0"/>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strike="sngStrike" dirty="0" smtClean="0">
                                    <a:latin typeface="Cambria Math" panose="02040503050406030204" pitchFamily="18" charset="0"/>
                                  </a:rPr>
                                  <m:t>𝑓𝑎𝑙𝑠𝑒</m:t>
                                </m:r>
                              </m:oMath>
                            </m:oMathPara>
                          </a14:m>
                          <a:endParaRPr lang="en-GB" sz="1400" strike="sngStrike"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strike="sngStrike" dirty="0" smtClean="0">
                                    <a:latin typeface="Cambria Math" panose="02040503050406030204" pitchFamily="18" charset="0"/>
                                  </a:rPr>
                                  <m:t>𝑡𝑟𝑢𝑒</m:t>
                                </m:r>
                              </m:oMath>
                            </m:oMathPara>
                          </a14:m>
                          <a:endParaRPr lang="en-GB" sz="1400" strike="sngStrike"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trike="sngStrike" smtClean="0">
                                    <a:solidFill>
                                      <a:srgbClr val="7030A0"/>
                                    </a:solidFill>
                                    <a:latin typeface="Cambria Math" panose="02040503050406030204" pitchFamily="18" charset="0"/>
                                  </a:rPr>
                                  <m:t>0.9</m:t>
                                </m:r>
                              </m:oMath>
                            </m:oMathPara>
                          </a14:m>
                          <a:endParaRPr lang="en-GB" sz="1400" b="0" strike="sngStrike" dirty="0">
                            <a:solidFill>
                              <a:srgbClr val="7030A0"/>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solidFill>
                                      <a:srgbClr val="FFC000"/>
                                    </a:solidFill>
                                    <a:latin typeface="Cambria Math" panose="02040503050406030204" pitchFamily="18" charset="0"/>
                                  </a:rPr>
                                  <m:t>𝑡𝑟𝑢𝑒</m:t>
                                </m:r>
                              </m:oMath>
                            </m:oMathPara>
                          </a14:m>
                          <a:endParaRPr lang="en-GB" sz="1400" dirty="0">
                            <a:solidFill>
                              <a:srgbClr val="FFC000"/>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solidFill>
                                      <a:srgbClr val="FFC000"/>
                                    </a:solidFill>
                                    <a:latin typeface="Cambria Math" panose="02040503050406030204" pitchFamily="18" charset="0"/>
                                  </a:rPr>
                                  <m:t>𝑓𝑎𝑙𝑠𝑒</m:t>
                                </m:r>
                              </m:oMath>
                            </m:oMathPara>
                          </a14:m>
                          <a:endParaRPr lang="en-GB" sz="1400" dirty="0">
                            <a:solidFill>
                              <a:srgbClr val="FFC000"/>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1" i="1" smtClean="0">
                                    <a:solidFill>
                                      <a:srgbClr val="7030A0"/>
                                    </a:solidFill>
                                    <a:latin typeface="Cambria Math" panose="02040503050406030204" pitchFamily="18" charset="0"/>
                                  </a:rPr>
                                  <m:t>𝟎</m:t>
                                </m:r>
                                <m:r>
                                  <a:rPr lang="de-DE" sz="1400" b="1" smtClean="0">
                                    <a:solidFill>
                                      <a:srgbClr val="7030A0"/>
                                    </a:solidFill>
                                    <a:latin typeface="Cambria Math" panose="02040503050406030204" pitchFamily="18" charset="0"/>
                                  </a:rPr>
                                  <m:t>.</m:t>
                                </m:r>
                                <m:r>
                                  <a:rPr lang="de-DE" sz="1400" b="1" i="1" smtClean="0">
                                    <a:solidFill>
                                      <a:srgbClr val="7030A0"/>
                                    </a:solidFill>
                                    <a:latin typeface="Cambria Math" panose="02040503050406030204" pitchFamily="18" charset="0"/>
                                  </a:rPr>
                                  <m:t>𝟗</m:t>
                                </m:r>
                              </m:oMath>
                            </m:oMathPara>
                          </a14:m>
                          <a:endParaRPr lang="en-GB" sz="1400" b="1" dirty="0">
                            <a:solidFill>
                              <a:srgbClr val="7030A0"/>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solidFill>
                                      <a:srgbClr val="FFC000"/>
                                    </a:solidFill>
                                    <a:latin typeface="Cambria Math" panose="02040503050406030204" pitchFamily="18" charset="0"/>
                                  </a:rPr>
                                  <m:t>𝑡𝑟𝑢𝑒</m:t>
                                </m:r>
                              </m:oMath>
                            </m:oMathPara>
                          </a14:m>
                          <a:endParaRPr lang="en-GB" sz="1400" dirty="0">
                            <a:solidFill>
                              <a:srgbClr val="FFC000"/>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solidFill>
                                      <a:srgbClr val="FFC000"/>
                                    </a:solidFill>
                                    <a:latin typeface="Cambria Math" panose="02040503050406030204" pitchFamily="18" charset="0"/>
                                  </a:rPr>
                                  <m:t>𝑡𝑟𝑢𝑒</m:t>
                                </m:r>
                              </m:oMath>
                            </m:oMathPara>
                          </a14:m>
                          <a:endParaRPr lang="en-GB" sz="1400" dirty="0">
                            <a:solidFill>
                              <a:srgbClr val="FFC000"/>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1" i="1" smtClean="0">
                                    <a:solidFill>
                                      <a:srgbClr val="7030A0"/>
                                    </a:solidFill>
                                    <a:latin typeface="Cambria Math" panose="02040503050406030204" pitchFamily="18" charset="0"/>
                                  </a:rPr>
                                  <m:t>𝟎</m:t>
                                </m:r>
                                <m:r>
                                  <a:rPr lang="de-DE" sz="1400" b="1" smtClean="0">
                                    <a:solidFill>
                                      <a:srgbClr val="7030A0"/>
                                    </a:solidFill>
                                    <a:latin typeface="Cambria Math" panose="02040503050406030204" pitchFamily="18" charset="0"/>
                                  </a:rPr>
                                  <m:t>.</m:t>
                                </m:r>
                                <m:r>
                                  <a:rPr lang="de-DE" sz="1400" b="1" i="1" smtClean="0">
                                    <a:solidFill>
                                      <a:srgbClr val="7030A0"/>
                                    </a:solidFill>
                                    <a:latin typeface="Cambria Math" panose="02040503050406030204" pitchFamily="18" charset="0"/>
                                  </a:rPr>
                                  <m:t>𝟗𝟗</m:t>
                                </m:r>
                              </m:oMath>
                            </m:oMathPara>
                          </a14:m>
                          <a:endParaRPr lang="en-GB" sz="1400" b="1" dirty="0">
                            <a:solidFill>
                              <a:srgbClr val="7030A0"/>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44" name="Table 43">
                <a:extLst>
                  <a:ext uri="{FF2B5EF4-FFF2-40B4-BE49-F238E27FC236}">
                    <a16:creationId xmlns:a16="http://schemas.microsoft.com/office/drawing/2014/main" id="{607A55E5-BBEB-034F-BE89-BCFBEEE443D3}"/>
                  </a:ext>
                </a:extLst>
              </p:cNvPr>
              <p:cNvGraphicFramePr>
                <a:graphicFrameLocks noGrp="1"/>
              </p:cNvGraphicFramePr>
              <p:nvPr>
                <p:extLst>
                  <p:ext uri="{D42A27DB-BD31-4B8C-83A1-F6EECF244321}">
                    <p14:modId xmlns:p14="http://schemas.microsoft.com/office/powerpoint/2010/main" val="652196468"/>
                  </p:ext>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7651A1F-DF03-C14E-A119-FD9F2C120D1E}"/>
                  </a:ext>
                </a:extLst>
              </p:cNvPr>
              <p:cNvSpPr txBox="1"/>
              <p:nvPr/>
            </p:nvSpPr>
            <p:spPr>
              <a:xfrm>
                <a:off x="9390622" y="2719874"/>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solidFill>
                            <a:schemeClr val="bg1"/>
                          </a:solidFill>
                          <a:latin typeface="Cambria Math" panose="02040503050406030204" pitchFamily="18" charset="0"/>
                        </a:rPr>
                        <m:t>𝑃</m:t>
                      </m:r>
                      <m:d>
                        <m:dPr>
                          <m:ctrlPr>
                            <a:rPr lang="en-GB" sz="1399" i="1" smtClean="0">
                              <a:solidFill>
                                <a:schemeClr val="bg1"/>
                              </a:solidFill>
                              <a:latin typeface="Cambria Math" panose="02040503050406030204" pitchFamily="18" charset="0"/>
                            </a:rPr>
                          </m:ctrlPr>
                        </m:dPr>
                        <m:e>
                          <m:r>
                            <a:rPr lang="en-GB" sz="1399" i="1" smtClean="0">
                              <a:solidFill>
                                <a:schemeClr val="bg1"/>
                              </a:solidFill>
                              <a:latin typeface="Cambria Math" panose="02040503050406030204" pitchFamily="18" charset="0"/>
                            </a:rPr>
                            <m:t>𝑐</m:t>
                          </m:r>
                        </m:e>
                      </m:d>
                      <m:r>
                        <a:rPr lang="en-GB" sz="1399" i="1" smtClean="0">
                          <a:solidFill>
                            <a:schemeClr val="bg1"/>
                          </a:solidFill>
                          <a:latin typeface="Cambria Math" panose="02040503050406030204" pitchFamily="18" charset="0"/>
                        </a:rPr>
                        <m:t>=0.5</m:t>
                      </m:r>
                    </m:oMath>
                  </m:oMathPara>
                </a14:m>
                <a:endParaRPr lang="en-GB" sz="1399">
                  <a:solidFill>
                    <a:schemeClr val="bg1"/>
                  </a:solidFill>
                </a:endParaRPr>
              </a:p>
            </p:txBody>
          </p:sp>
        </mc:Choice>
        <mc:Fallback xmlns="">
          <p:sp>
            <p:nvSpPr>
              <p:cNvPr id="45" name="TextBox 44">
                <a:extLst>
                  <a:ext uri="{FF2B5EF4-FFF2-40B4-BE49-F238E27FC236}">
                    <a16:creationId xmlns:a16="http://schemas.microsoft.com/office/drawing/2014/main" id="{C7651A1F-DF03-C14E-A119-FD9F2C120D1E}"/>
                  </a:ext>
                </a:extLst>
              </p:cNvPr>
              <p:cNvSpPr txBox="1">
                <a:spLocks noRot="1" noChangeAspect="1" noMove="1" noResize="1" noEditPoints="1" noAdjustHandles="1" noChangeArrowheads="1" noChangeShapeType="1" noTextEdit="1"/>
              </p:cNvSpPr>
              <p:nvPr/>
            </p:nvSpPr>
            <p:spPr>
              <a:xfrm>
                <a:off x="9390622" y="2719874"/>
                <a:ext cx="1072959" cy="307457"/>
              </a:xfrm>
              <a:prstGeom prst="rect">
                <a:avLst/>
              </a:prstGeom>
              <a:blipFill>
                <a:blip r:embed="rId11"/>
                <a:stretch>
                  <a:fillRect/>
                </a:stretch>
              </a:blipFill>
            </p:spPr>
            <p:txBody>
              <a:bodyPr/>
              <a:lstStyle/>
              <a:p>
                <a:r>
                  <a:rPr lang="en-GB">
                    <a:noFill/>
                  </a:rPr>
                  <a:t> </a:t>
                </a:r>
              </a:p>
            </p:txBody>
          </p:sp>
        </mc:Fallback>
      </mc:AlternateContent>
      <p:sp>
        <p:nvSpPr>
          <p:cNvPr id="46" name="Rectangle 45">
            <a:extLst>
              <a:ext uri="{FF2B5EF4-FFF2-40B4-BE49-F238E27FC236}">
                <a16:creationId xmlns:a16="http://schemas.microsoft.com/office/drawing/2014/main" id="{1EF4C4C8-7A37-6C47-854B-786173E1BB75}"/>
              </a:ext>
            </a:extLst>
          </p:cNvPr>
          <p:cNvSpPr/>
          <p:nvPr/>
        </p:nvSpPr>
        <p:spPr>
          <a:xfrm>
            <a:off x="10648638" y="3183763"/>
            <a:ext cx="1394733"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47" name="Rectangle 46">
            <a:extLst>
              <a:ext uri="{FF2B5EF4-FFF2-40B4-BE49-F238E27FC236}">
                <a16:creationId xmlns:a16="http://schemas.microsoft.com/office/drawing/2014/main" id="{41B0CC11-29DF-FD46-B20E-F150290001CE}"/>
              </a:ext>
            </a:extLst>
          </p:cNvPr>
          <p:cNvSpPr/>
          <p:nvPr/>
        </p:nvSpPr>
        <p:spPr>
          <a:xfrm>
            <a:off x="7812078" y="3183763"/>
            <a:ext cx="1388827" cy="310770"/>
          </a:xfrm>
          <a:prstGeom prst="rect">
            <a:avLst/>
          </a:prstGeom>
          <a:solidFill>
            <a:schemeClr val="accent1">
              <a:alpha val="1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43" name="Rectangle 42">
            <a:extLst>
              <a:ext uri="{FF2B5EF4-FFF2-40B4-BE49-F238E27FC236}">
                <a16:creationId xmlns:a16="http://schemas.microsoft.com/office/drawing/2014/main" id="{BD02684C-2055-574B-8AEA-5171005B534D}"/>
              </a:ext>
            </a:extLst>
          </p:cNvPr>
          <p:cNvSpPr/>
          <p:nvPr/>
        </p:nvSpPr>
        <p:spPr>
          <a:xfrm>
            <a:off x="8800895" y="5598942"/>
            <a:ext cx="2252411" cy="304397"/>
          </a:xfrm>
          <a:prstGeom prst="rect">
            <a:avLst/>
          </a:prstGeom>
          <a:solidFill>
            <a:schemeClr val="accent6">
              <a:alpha val="15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676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4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44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44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44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443">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443">
                                            <p:txEl>
                                              <p:pRg st="12" end="1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144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a:t>Likelihood Weighting: Example</a:t>
            </a:r>
          </a:p>
        </p:txBody>
      </p:sp>
      <mc:AlternateContent xmlns:mc="http://schemas.openxmlformats.org/markup-compatibility/2006" xmlns:a14="http://schemas.microsoft.com/office/drawing/2010/main">
        <mc:Choice Requires="a14">
          <p:sp>
            <p:nvSpPr>
              <p:cNvPr id="61443" name="Rectangle 4"/>
              <p:cNvSpPr>
                <a:spLocks noGrp="1" noChangeArrowheads="1"/>
              </p:cNvSpPr>
              <p:nvPr>
                <p:ph idx="1"/>
              </p:nvPr>
            </p:nvSpPr>
            <p:spPr>
              <a:xfrm>
                <a:off x="359626" y="1665066"/>
                <a:ext cx="7806706" cy="4240848"/>
              </a:xfrm>
            </p:spPr>
            <p:txBody>
              <a:bodyPr>
                <a:normAutofit fontScale="92500" lnSpcReduction="10000"/>
              </a:bodyPr>
              <a:lstStyle/>
              <a:p>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𝑅</m:t>
                        </m:r>
                        <m:r>
                          <a:rPr lang="en-GB" altLang="ko-KR" b="0" i="1" smtClean="0">
                            <a:latin typeface="Cambria Math" panose="02040503050406030204" pitchFamily="18" charset="0"/>
                          </a:rPr>
                          <m:t>|</m:t>
                        </m:r>
                        <m:r>
                          <a:rPr lang="de-DE" altLang="ko-KR" b="0" i="1" smtClean="0">
                            <a:solidFill>
                              <a:schemeClr val="accent1"/>
                            </a:solidFill>
                            <a:latin typeface="Cambria Math" panose="02040503050406030204" pitchFamily="18" charset="0"/>
                          </a:rPr>
                          <m:t>𝐶</m:t>
                        </m:r>
                        <m:r>
                          <a:rPr lang="en-GB" altLang="ko-KR" i="1" smtClean="0">
                            <a:solidFill>
                              <a:schemeClr val="accent1"/>
                            </a:solidFill>
                            <a:latin typeface="Cambria Math" panose="02040503050406030204" pitchFamily="18" charset="0"/>
                          </a:rPr>
                          <m:t>=</m:t>
                        </m:r>
                        <m:r>
                          <a:rPr lang="en-GB" altLang="ko-KR" i="1" smtClean="0">
                            <a:solidFill>
                              <a:schemeClr val="accent1"/>
                            </a:solidFill>
                            <a:latin typeface="Cambria Math" panose="02040503050406030204" pitchFamily="18" charset="0"/>
                          </a:rPr>
                          <m:t>𝑡𝑟𝑢𝑒</m:t>
                        </m:r>
                        <m:r>
                          <a:rPr lang="en-GB" altLang="ko-KR" i="1" smtClean="0">
                            <a:latin typeface="Cambria Math" panose="02040503050406030204" pitchFamily="18" charset="0"/>
                          </a:rPr>
                          <m:t>,</m:t>
                        </m:r>
                        <m:r>
                          <a:rPr lang="de-DE" altLang="ko-KR" b="0" i="1" smtClean="0">
                            <a:solidFill>
                              <a:srgbClr val="7030A0"/>
                            </a:solidFill>
                            <a:latin typeface="Cambria Math" panose="02040503050406030204" pitchFamily="18" charset="0"/>
                          </a:rPr>
                          <m:t>𝑊</m:t>
                        </m:r>
                        <m:r>
                          <a:rPr lang="en-GB" altLang="ko-KR" i="1" smtClean="0">
                            <a:solidFill>
                              <a:srgbClr val="7030A0"/>
                            </a:solidFill>
                            <a:latin typeface="Cambria Math" panose="02040503050406030204" pitchFamily="18" charset="0"/>
                          </a:rPr>
                          <m:t> = </m:t>
                        </m:r>
                        <m:r>
                          <a:rPr lang="en-GB" altLang="ko-KR" i="1" smtClean="0">
                            <a:solidFill>
                              <a:srgbClr val="7030A0"/>
                            </a:solidFill>
                            <a:latin typeface="Cambria Math" panose="02040503050406030204" pitchFamily="18" charset="0"/>
                          </a:rPr>
                          <m:t>𝑡𝑟𝑢𝑒</m:t>
                        </m:r>
                      </m:e>
                    </m:d>
                  </m:oMath>
                </a14:m>
                <a:r>
                  <a:rPr lang="en-GB" altLang="ko-KR" dirty="0"/>
                  <a:t>?</a:t>
                </a:r>
              </a:p>
              <a:p>
                <a:pPr lvl="1"/>
                <a:r>
                  <a:rPr lang="en-GB" altLang="ko-KR" dirty="0"/>
                  <a:t>Topological order: </a:t>
                </a:r>
                <a14:m>
                  <m:oMath xmlns:m="http://schemas.openxmlformats.org/officeDocument/2006/math">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𝐶</m:t>
                        </m:r>
                        <m:r>
                          <a:rPr lang="en-GB" altLang="ko-KR" i="1" smtClean="0">
                            <a:latin typeface="Cambria Math" panose="02040503050406030204" pitchFamily="18" charset="0"/>
                          </a:rPr>
                          <m:t>, </m:t>
                        </m:r>
                        <m:r>
                          <a:rPr lang="de-DE" altLang="ko-KR" b="0" i="1" smtClean="0">
                            <a:latin typeface="Cambria Math" panose="02040503050406030204" pitchFamily="18" charset="0"/>
                          </a:rPr>
                          <m:t>𝑆</m:t>
                        </m:r>
                        <m:r>
                          <a:rPr lang="en-GB" altLang="ko-KR" b="0" i="1" smtClean="0">
                            <a:latin typeface="Cambria Math" panose="02040503050406030204" pitchFamily="18" charset="0"/>
                          </a:rPr>
                          <m:t>,</m:t>
                        </m:r>
                        <m:r>
                          <a:rPr lang="de-DE" altLang="ko-KR" b="0" i="1" smtClean="0">
                            <a:latin typeface="Cambria Math" panose="02040503050406030204" pitchFamily="18" charset="0"/>
                          </a:rPr>
                          <m:t>𝑅</m:t>
                        </m:r>
                        <m:r>
                          <a:rPr lang="en-GB" altLang="ko-KR" b="0" i="1" smtClean="0">
                            <a:latin typeface="Cambria Math" panose="02040503050406030204" pitchFamily="18" charset="0"/>
                          </a:rPr>
                          <m:t>,</m:t>
                        </m:r>
                        <m:r>
                          <a:rPr lang="de-DE" altLang="ko-KR" b="0" i="1" smtClean="0">
                            <a:latin typeface="Cambria Math" panose="02040503050406030204" pitchFamily="18" charset="0"/>
                          </a:rPr>
                          <m:t>𝑊</m:t>
                        </m:r>
                      </m:e>
                    </m:d>
                  </m:oMath>
                </a14:m>
                <a:endParaRPr lang="en-GB" altLang="ko-KR" dirty="0"/>
              </a:p>
              <a:p>
                <a:r>
                  <a:rPr lang="en-GB" altLang="ko-KR" dirty="0"/>
                  <a:t>Sampling (repeat </a:t>
                </a:r>
                <a14:m>
                  <m:oMath xmlns:m="http://schemas.openxmlformats.org/officeDocument/2006/math">
                    <m:r>
                      <a:rPr lang="en-GB" altLang="ko-KR" i="1" dirty="0" smtClean="0">
                        <a:latin typeface="Cambria Math" panose="02040503050406030204" pitchFamily="18" charset="0"/>
                      </a:rPr>
                      <m:t>𝑁</m:t>
                    </m:r>
                  </m:oMath>
                </a14:m>
                <a:r>
                  <a:rPr lang="en-GB" altLang="ko-KR" dirty="0"/>
                  <a:t> times)</a:t>
                </a:r>
              </a:p>
              <a:p>
                <a:pPr lvl="1"/>
                <a:r>
                  <a:rPr lang="en-GB" altLang="ko-KR" dirty="0"/>
                  <a:t>Weight </a:t>
                </a:r>
                <a14:m>
                  <m:oMath xmlns:m="http://schemas.openxmlformats.org/officeDocument/2006/math">
                    <m:r>
                      <a:rPr lang="en-GB" altLang="ko-KR" i="1" dirty="0">
                        <a:latin typeface="Cambria Math" panose="02040503050406030204" pitchFamily="18" charset="0"/>
                      </a:rPr>
                      <m:t>𝑤</m:t>
                    </m:r>
                  </m:oMath>
                </a14:m>
                <a:r>
                  <a:rPr lang="en-GB" altLang="ko-KR" dirty="0"/>
                  <a:t> of sample is set to </a:t>
                </a:r>
                <a14:m>
                  <m:oMath xmlns:m="http://schemas.openxmlformats.org/officeDocument/2006/math">
                    <m:r>
                      <a:rPr lang="en-GB" altLang="ko-KR" i="1" dirty="0" smtClean="0">
                        <a:latin typeface="Cambria Math" panose="02040503050406030204" pitchFamily="18" charset="0"/>
                      </a:rPr>
                      <m:t>1.0</m:t>
                    </m:r>
                  </m:oMath>
                </a14:m>
                <a:endParaRPr lang="en-GB" altLang="ko-KR" dirty="0"/>
              </a:p>
              <a:p>
                <a:pPr lvl="1"/>
                <a14:m>
                  <m:oMath xmlns:m="http://schemas.openxmlformats.org/officeDocument/2006/math">
                    <m:r>
                      <a:rPr lang="de-DE" altLang="ko-KR" b="0" i="1" smtClean="0">
                        <a:solidFill>
                          <a:schemeClr val="accent1"/>
                        </a:solidFill>
                        <a:latin typeface="Cambria Math" panose="02040503050406030204" pitchFamily="18" charset="0"/>
                      </a:rPr>
                      <m:t>𝐶</m:t>
                    </m:r>
                  </m:oMath>
                </a14:m>
                <a:r>
                  <a:rPr lang="en-GB" altLang="ko-KR" dirty="0"/>
                  <a:t> is an evidence variable with value </a:t>
                </a:r>
                <a14:m>
                  <m:oMath xmlns:m="http://schemas.openxmlformats.org/officeDocument/2006/math">
                    <m:r>
                      <a:rPr lang="en-GB" altLang="ko-KR" i="1" smtClean="0">
                        <a:solidFill>
                          <a:schemeClr val="accent1"/>
                        </a:solidFill>
                        <a:latin typeface="Cambria Math" panose="02040503050406030204" pitchFamily="18" charset="0"/>
                      </a:rPr>
                      <m:t>𝑡𝑟𝑢𝑒</m:t>
                    </m:r>
                  </m:oMath>
                </a14:m>
                <a:r>
                  <a:rPr lang="en-GB" altLang="ko-KR" dirty="0"/>
                  <a:t> </a:t>
                </a:r>
              </a:p>
              <a:p>
                <a:pPr marL="457200" lvl="1" indent="0">
                  <a:buNone/>
                </a:pPr>
                <a14:m>
                  <m:oMathPara xmlns:m="http://schemas.openxmlformats.org/officeDocument/2006/math">
                    <m:oMathParaPr>
                      <m:jc m:val="centerGroup"/>
                    </m:oMathParaPr>
                    <m:oMath xmlns:m="http://schemas.openxmlformats.org/officeDocument/2006/math">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sym typeface="Wingdings" pitchFamily="2" charset="2"/>
                        </a:rPr>
                        <m:t>←</m:t>
                      </m:r>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rPr>
                        <m:t>∙</m:t>
                      </m:r>
                      <m:r>
                        <a:rPr lang="en-GB" altLang="ko-KR" i="1" dirty="0">
                          <a:latin typeface="Cambria Math" panose="02040503050406030204" pitchFamily="18" charset="0"/>
                        </a:rPr>
                        <m:t>𝑃</m:t>
                      </m:r>
                      <m:d>
                        <m:dPr>
                          <m:ctrlPr>
                            <a:rPr lang="de-DE" altLang="ko-KR" b="0" i="1" dirty="0" smtClean="0">
                              <a:latin typeface="Cambria Math" panose="02040503050406030204" pitchFamily="18" charset="0"/>
                            </a:rPr>
                          </m:ctrlPr>
                        </m:dPr>
                        <m:e>
                          <m:r>
                            <a:rPr lang="de-DE" altLang="ko-KR" i="1" dirty="0" smtClean="0">
                              <a:solidFill>
                                <a:schemeClr val="accent1"/>
                              </a:solidFill>
                              <a:latin typeface="Cambria Math" panose="02040503050406030204" pitchFamily="18" charset="0"/>
                            </a:rPr>
                            <m:t>𝐶</m:t>
                          </m:r>
                          <m:r>
                            <a:rPr lang="en-GB" altLang="ko-KR" i="1" dirty="0">
                              <a:solidFill>
                                <a:schemeClr val="accent1"/>
                              </a:solidFill>
                              <a:latin typeface="Cambria Math" panose="02040503050406030204" pitchFamily="18" charset="0"/>
                            </a:rPr>
                            <m:t>=</m:t>
                          </m:r>
                          <m:r>
                            <a:rPr lang="en-GB" altLang="ko-KR" i="1" dirty="0">
                              <a:solidFill>
                                <a:schemeClr val="accent1"/>
                              </a:solidFill>
                              <a:latin typeface="Cambria Math" panose="02040503050406030204" pitchFamily="18" charset="0"/>
                            </a:rPr>
                            <m:t>𝑡𝑟𝑢𝑒</m:t>
                          </m:r>
                        </m:e>
                      </m:d>
                      <m:r>
                        <a:rPr lang="en-GB" altLang="ko-KR" i="1" dirty="0">
                          <a:latin typeface="Cambria Math" panose="02040503050406030204" pitchFamily="18" charset="0"/>
                        </a:rPr>
                        <m:t>=1.0</m:t>
                      </m:r>
                      <m:r>
                        <a:rPr lang="de-DE" altLang="ko-KR" i="1" dirty="0">
                          <a:latin typeface="Cambria Math" panose="02040503050406030204" pitchFamily="18" charset="0"/>
                          <a:ea typeface="Cambria Math" panose="02040503050406030204" pitchFamily="18" charset="0"/>
                        </a:rPr>
                        <m:t>∙</m:t>
                      </m:r>
                      <m:r>
                        <a:rPr lang="en-GB" altLang="ko-KR" i="1" dirty="0" smtClean="0">
                          <a:solidFill>
                            <a:schemeClr val="accent1"/>
                          </a:solidFill>
                          <a:latin typeface="Cambria Math" panose="02040503050406030204" pitchFamily="18" charset="0"/>
                        </a:rPr>
                        <m:t>0.</m:t>
                      </m:r>
                      <m:r>
                        <a:rPr lang="de-DE" altLang="ko-KR" i="1" dirty="0">
                          <a:solidFill>
                            <a:schemeClr val="accent1"/>
                          </a:solidFill>
                          <a:latin typeface="Cambria Math" panose="02040503050406030204" pitchFamily="18" charset="0"/>
                        </a:rPr>
                        <m:t>5</m:t>
                      </m:r>
                      <m:r>
                        <a:rPr lang="de-DE" altLang="ko-KR" i="1" dirty="0">
                          <a:latin typeface="Cambria Math" panose="02040503050406030204" pitchFamily="18" charset="0"/>
                          <a:ea typeface="Cambria Math" panose="02040503050406030204" pitchFamily="18" charset="0"/>
                        </a:rPr>
                        <m:t>=</m:t>
                      </m:r>
                      <m:r>
                        <a:rPr lang="en-GB" altLang="ko-KR" i="1" dirty="0">
                          <a:latin typeface="Cambria Math" panose="02040503050406030204" pitchFamily="18" charset="0"/>
                        </a:rPr>
                        <m:t>0.</m:t>
                      </m:r>
                      <m:r>
                        <a:rPr lang="de-DE" altLang="ko-KR" b="0" i="1" dirty="0" smtClean="0">
                          <a:latin typeface="Cambria Math" panose="02040503050406030204" pitchFamily="18" charset="0"/>
                        </a:rPr>
                        <m:t>5</m:t>
                      </m:r>
                    </m:oMath>
                  </m:oMathPara>
                </a14:m>
                <a:endParaRPr lang="en-GB" altLang="ko-KR" dirty="0"/>
              </a:p>
              <a:p>
                <a:pPr lvl="1"/>
                <a:r>
                  <a:rPr lang="en-GB" altLang="ko-KR" dirty="0"/>
                  <a:t>Sample </a:t>
                </a:r>
                <a14:m>
                  <m:oMath xmlns:m="http://schemas.openxmlformats.org/officeDocument/2006/math">
                    <m:r>
                      <a:rPr lang="de-DE" altLang="ko-KR" i="1">
                        <a:latin typeface="Cambria Math" panose="02040503050406030204" pitchFamily="18" charset="0"/>
                      </a:rPr>
                      <m:t>𝑆</m:t>
                    </m:r>
                  </m:oMath>
                </a14:m>
                <a:r>
                  <a:rPr lang="en-GB" altLang="ko-KR" dirty="0"/>
                  <a:t> from </a:t>
                </a:r>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de-DE" altLang="ko-KR" b="0" i="1" smtClean="0">
                            <a:latin typeface="Cambria Math" panose="02040503050406030204" pitchFamily="18" charset="0"/>
                          </a:rPr>
                          <m:t>𝑆</m:t>
                        </m:r>
                        <m:r>
                          <a:rPr lang="de-DE" altLang="ko-KR" b="0" i="1" smtClean="0">
                            <a:latin typeface="Cambria Math" panose="02040503050406030204" pitchFamily="18" charset="0"/>
                          </a:rPr>
                          <m:t>|</m:t>
                        </m:r>
                        <m:r>
                          <a:rPr lang="de-DE" altLang="ko-KR" i="1" dirty="0">
                            <a:solidFill>
                              <a:schemeClr val="accent1"/>
                            </a:solidFill>
                            <a:latin typeface="Cambria Math" panose="02040503050406030204" pitchFamily="18" charset="0"/>
                          </a:rPr>
                          <m:t>𝐶</m:t>
                        </m:r>
                        <m:r>
                          <a:rPr lang="en-GB" altLang="ko-KR" i="1" dirty="0">
                            <a:solidFill>
                              <a:schemeClr val="accent1"/>
                            </a:solidFill>
                            <a:latin typeface="Cambria Math" panose="02040503050406030204" pitchFamily="18" charset="0"/>
                          </a:rPr>
                          <m:t>=</m:t>
                        </m:r>
                        <m:r>
                          <a:rPr lang="en-GB" altLang="ko-KR" i="1" dirty="0">
                            <a:solidFill>
                              <a:schemeClr val="accent1"/>
                            </a:solidFill>
                            <a:latin typeface="Cambria Math" panose="02040503050406030204" pitchFamily="18" charset="0"/>
                          </a:rPr>
                          <m:t>𝑡𝑟𝑢𝑒</m:t>
                        </m:r>
                      </m:e>
                    </m:d>
                    <m:r>
                      <a:rPr lang="en-GB" altLang="ko-KR" i="1" smtClean="0">
                        <a:latin typeface="Cambria Math" panose="02040503050406030204" pitchFamily="18" charset="0"/>
                      </a:rPr>
                      <m:t>=</m:t>
                    </m:r>
                    <m:d>
                      <m:dPr>
                        <m:ctrlPr>
                          <a:rPr lang="en-GB" altLang="ko-KR" i="1" smtClean="0">
                            <a:latin typeface="Cambria Math" panose="02040503050406030204" pitchFamily="18" charset="0"/>
                          </a:rPr>
                        </m:ctrlPr>
                      </m:dPr>
                      <m:e>
                        <m:r>
                          <a:rPr lang="en-GB" altLang="ko-KR" i="1" smtClean="0">
                            <a:latin typeface="Cambria Math" panose="02040503050406030204" pitchFamily="18" charset="0"/>
                          </a:rPr>
                          <m:t>0.</m:t>
                        </m:r>
                        <m:r>
                          <a:rPr lang="de-DE" altLang="ko-KR" b="0" i="1" smtClean="0">
                            <a:latin typeface="Cambria Math" panose="02040503050406030204" pitchFamily="18" charset="0"/>
                          </a:rPr>
                          <m:t>1</m:t>
                        </m:r>
                        <m:r>
                          <a:rPr lang="en-GB" altLang="ko-KR" i="1" smtClean="0">
                            <a:latin typeface="Cambria Math" panose="02040503050406030204" pitchFamily="18" charset="0"/>
                          </a:rPr>
                          <m:t>,0.</m:t>
                        </m:r>
                        <m:r>
                          <a:rPr lang="de-DE" altLang="ko-KR" b="0" i="1" smtClean="0">
                            <a:latin typeface="Cambria Math" panose="02040503050406030204" pitchFamily="18" charset="0"/>
                          </a:rPr>
                          <m:t>9</m:t>
                        </m:r>
                      </m:e>
                    </m:d>
                    <m:r>
                      <a:rPr lang="en-GB" altLang="ko-KR" i="1" smtClean="0">
                        <a:latin typeface="Cambria Math" panose="02040503050406030204" pitchFamily="18" charset="0"/>
                        <a:ea typeface="Cambria Math" panose="02040503050406030204" pitchFamily="18" charset="0"/>
                      </a:rPr>
                      <m:t>→</m:t>
                    </m:r>
                    <m:r>
                      <a:rPr lang="de-DE" altLang="ko-KR" b="0" i="1" smtClean="0">
                        <a:solidFill>
                          <a:srgbClr val="FFC000"/>
                        </a:solidFill>
                        <a:latin typeface="Cambria Math" panose="02040503050406030204" pitchFamily="18" charset="0"/>
                      </a:rPr>
                      <m:t>𝑓𝑎𝑙𝑠𝑒</m:t>
                    </m:r>
                  </m:oMath>
                </a14:m>
                <a:endParaRPr lang="en-GB" altLang="ko-KR" dirty="0"/>
              </a:p>
              <a:p>
                <a:pPr lvl="1"/>
                <a:r>
                  <a:rPr lang="en-GB" altLang="ko-KR" dirty="0"/>
                  <a:t>Sample </a:t>
                </a:r>
                <a14:m>
                  <m:oMath xmlns:m="http://schemas.openxmlformats.org/officeDocument/2006/math">
                    <m:r>
                      <a:rPr lang="de-DE" altLang="ko-KR" i="1" dirty="0">
                        <a:latin typeface="Cambria Math" panose="02040503050406030204" pitchFamily="18" charset="0"/>
                      </a:rPr>
                      <m:t>𝑅</m:t>
                    </m:r>
                  </m:oMath>
                </a14:m>
                <a:r>
                  <a:rPr lang="en-GB" altLang="ko-KR" dirty="0"/>
                  <a:t> from </a:t>
                </a:r>
                <a14:m>
                  <m:oMath xmlns:m="http://schemas.openxmlformats.org/officeDocument/2006/math">
                    <m:r>
                      <a:rPr lang="en-GB" altLang="ko-KR" i="1" dirty="0" smtClean="0">
                        <a:latin typeface="Cambria Math" panose="02040503050406030204" pitchFamily="18" charset="0"/>
                      </a:rPr>
                      <m:t>𝑃</m:t>
                    </m:r>
                    <m:d>
                      <m:dPr>
                        <m:ctrlPr>
                          <a:rPr lang="en-GB" altLang="ko-KR" i="1" dirty="0" smtClean="0">
                            <a:latin typeface="Cambria Math" panose="02040503050406030204" pitchFamily="18" charset="0"/>
                          </a:rPr>
                        </m:ctrlPr>
                      </m:dPr>
                      <m:e>
                        <m:r>
                          <a:rPr lang="de-DE" altLang="ko-KR" b="0" i="1" dirty="0" smtClean="0">
                            <a:latin typeface="Cambria Math" panose="02040503050406030204" pitchFamily="18" charset="0"/>
                          </a:rPr>
                          <m:t>𝑅</m:t>
                        </m:r>
                        <m:r>
                          <a:rPr lang="de-DE" altLang="ko-KR" b="0" i="1" dirty="0" smtClean="0">
                            <a:latin typeface="Cambria Math" panose="02040503050406030204" pitchFamily="18" charset="0"/>
                          </a:rPr>
                          <m:t>|</m:t>
                        </m:r>
                        <m:r>
                          <a:rPr lang="de-DE" altLang="ko-KR" b="0" i="1" dirty="0" smtClean="0">
                            <a:solidFill>
                              <a:schemeClr val="accent1"/>
                            </a:solidFill>
                            <a:latin typeface="Cambria Math" panose="02040503050406030204" pitchFamily="18" charset="0"/>
                          </a:rPr>
                          <m:t>𝐶</m:t>
                        </m:r>
                        <m:r>
                          <a:rPr lang="en-GB" altLang="ko-KR" i="1" dirty="0" smtClean="0">
                            <a:solidFill>
                              <a:schemeClr val="accent1"/>
                            </a:solidFill>
                            <a:latin typeface="Cambria Math" panose="02040503050406030204" pitchFamily="18" charset="0"/>
                          </a:rPr>
                          <m:t>=</m:t>
                        </m:r>
                        <m:r>
                          <a:rPr lang="en-GB" altLang="ko-KR" i="1" dirty="0" smtClean="0">
                            <a:solidFill>
                              <a:schemeClr val="accent1"/>
                            </a:solidFill>
                            <a:latin typeface="Cambria Math" panose="02040503050406030204" pitchFamily="18" charset="0"/>
                          </a:rPr>
                          <m:t>𝑡𝑟𝑢𝑒</m:t>
                        </m:r>
                      </m:e>
                    </m:d>
                    <m:r>
                      <a:rPr lang="en-GB" altLang="ko-KR" i="1" dirty="0" smtClean="0">
                        <a:latin typeface="Cambria Math" panose="02040503050406030204" pitchFamily="18" charset="0"/>
                      </a:rPr>
                      <m:t>=</m:t>
                    </m:r>
                    <m:d>
                      <m:dPr>
                        <m:ctrlPr>
                          <a:rPr lang="en-GB" altLang="ko-KR" i="1" dirty="0" smtClean="0">
                            <a:latin typeface="Cambria Math" panose="02040503050406030204" pitchFamily="18" charset="0"/>
                          </a:rPr>
                        </m:ctrlPr>
                      </m:dPr>
                      <m:e>
                        <m:r>
                          <a:rPr lang="en-GB" altLang="ko-KR" i="1" dirty="0" smtClean="0">
                            <a:latin typeface="Cambria Math" panose="02040503050406030204" pitchFamily="18" charset="0"/>
                          </a:rPr>
                          <m:t>0.8,0.2</m:t>
                        </m:r>
                      </m:e>
                    </m:d>
                    <m:r>
                      <a:rPr lang="en-GB" altLang="ko-KR" i="1" dirty="0" smtClean="0">
                        <a:latin typeface="Cambria Math" panose="02040503050406030204" pitchFamily="18" charset="0"/>
                        <a:ea typeface="Cambria Math" panose="02040503050406030204" pitchFamily="18" charset="0"/>
                      </a:rPr>
                      <m:t>→</m:t>
                    </m:r>
                    <m:r>
                      <a:rPr lang="en-GB" altLang="ko-KR" i="1" dirty="0" smtClean="0">
                        <a:solidFill>
                          <a:schemeClr val="accent6"/>
                        </a:solidFill>
                        <a:latin typeface="Cambria Math" panose="02040503050406030204" pitchFamily="18" charset="0"/>
                      </a:rPr>
                      <m:t>𝑡𝑟𝑢𝑒</m:t>
                    </m:r>
                  </m:oMath>
                </a14:m>
                <a:endParaRPr lang="en-GB" altLang="ko-KR" dirty="0"/>
              </a:p>
              <a:p>
                <a:pPr lvl="1"/>
                <a14:m>
                  <m:oMath xmlns:m="http://schemas.openxmlformats.org/officeDocument/2006/math">
                    <m:r>
                      <a:rPr lang="de-DE" altLang="ko-KR" b="0" i="1" dirty="0" smtClean="0">
                        <a:solidFill>
                          <a:srgbClr val="7030A0"/>
                        </a:solidFill>
                        <a:latin typeface="Cambria Math" panose="02040503050406030204" pitchFamily="18" charset="0"/>
                      </a:rPr>
                      <m:t>𝑊</m:t>
                    </m:r>
                  </m:oMath>
                </a14:m>
                <a:r>
                  <a:rPr lang="en-GB" altLang="ko-KR" dirty="0"/>
                  <a:t> is an evidence variable with value </a:t>
                </a:r>
                <a14:m>
                  <m:oMath xmlns:m="http://schemas.openxmlformats.org/officeDocument/2006/math">
                    <m:r>
                      <a:rPr lang="en-GB" altLang="ko-KR" i="1" dirty="0" smtClean="0">
                        <a:solidFill>
                          <a:srgbClr val="7030A0"/>
                        </a:solidFill>
                        <a:latin typeface="Cambria Math" panose="02040503050406030204" pitchFamily="18" charset="0"/>
                      </a:rPr>
                      <m:t>𝑡𝑟𝑢𝑒</m:t>
                    </m:r>
                  </m:oMath>
                </a14:m>
                <a:endParaRPr lang="de-DE" altLang="ko-KR" dirty="0">
                  <a:solidFill>
                    <a:schemeClr val="tx1"/>
                  </a:solidFill>
                </a:endParaRPr>
              </a:p>
              <a:p>
                <a:pPr marL="457200" lvl="1" indent="0">
                  <a:buNone/>
                </a:pPr>
                <a14:m>
                  <m:oMathPara xmlns:m="http://schemas.openxmlformats.org/officeDocument/2006/math">
                    <m:oMathParaPr>
                      <m:jc m:val="centerGroup"/>
                    </m:oMathParaPr>
                    <m:oMath xmlns:m="http://schemas.openxmlformats.org/officeDocument/2006/math">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sym typeface="Wingdings" pitchFamily="2" charset="2"/>
                        </a:rPr>
                        <m:t>←</m:t>
                      </m:r>
                      <m:r>
                        <a:rPr lang="en-GB" altLang="ko-KR" i="1" dirty="0">
                          <a:latin typeface="Cambria Math" panose="02040503050406030204" pitchFamily="18" charset="0"/>
                        </a:rPr>
                        <m:t>𝑤</m:t>
                      </m:r>
                      <m:r>
                        <a:rPr lang="en-GB" altLang="ko-KR" i="1" dirty="0">
                          <a:latin typeface="Cambria Math" panose="02040503050406030204" pitchFamily="18" charset="0"/>
                          <a:ea typeface="Cambria Math" panose="02040503050406030204" pitchFamily="18" charset="0"/>
                        </a:rPr>
                        <m:t>∙</m:t>
                      </m:r>
                      <m:r>
                        <a:rPr lang="en-GB" altLang="ko-KR" i="1" dirty="0">
                          <a:latin typeface="Cambria Math" panose="02040503050406030204" pitchFamily="18" charset="0"/>
                        </a:rPr>
                        <m:t>𝑃</m:t>
                      </m:r>
                      <m:d>
                        <m:dPr>
                          <m:ctrlPr>
                            <a:rPr lang="en-GB" altLang="ko-KR" i="1" dirty="0">
                              <a:latin typeface="Cambria Math" panose="02040503050406030204" pitchFamily="18" charset="0"/>
                            </a:rPr>
                          </m:ctrlPr>
                        </m:dPr>
                        <m:e>
                          <m:r>
                            <a:rPr lang="de-DE" altLang="ko-KR" b="0" i="1" dirty="0" smtClean="0">
                              <a:solidFill>
                                <a:srgbClr val="7030A0"/>
                              </a:solidFill>
                              <a:latin typeface="Cambria Math" panose="02040503050406030204" pitchFamily="18" charset="0"/>
                            </a:rPr>
                            <m:t>𝑊</m:t>
                          </m:r>
                          <m:r>
                            <a:rPr lang="en-GB" altLang="ko-KR" i="1" dirty="0">
                              <a:solidFill>
                                <a:srgbClr val="7030A0"/>
                              </a:solidFill>
                              <a:latin typeface="Cambria Math" panose="02040503050406030204" pitchFamily="18" charset="0"/>
                            </a:rPr>
                            <m:t>=</m:t>
                          </m:r>
                          <m:r>
                            <a:rPr lang="en-GB" altLang="ko-KR" i="1" dirty="0">
                              <a:solidFill>
                                <a:srgbClr val="7030A0"/>
                              </a:solidFill>
                              <a:latin typeface="Cambria Math" panose="02040503050406030204" pitchFamily="18" charset="0"/>
                            </a:rPr>
                            <m:t>𝑡𝑟𝑢𝑒</m:t>
                          </m:r>
                        </m:e>
                        <m:e>
                          <m:r>
                            <a:rPr lang="de-DE" altLang="ko-KR" b="0" i="1" dirty="0" smtClean="0">
                              <a:solidFill>
                                <a:schemeClr val="tx1"/>
                              </a:solidFill>
                              <a:latin typeface="Cambria Math" panose="02040503050406030204" pitchFamily="18" charset="0"/>
                            </a:rPr>
                            <m:t>𝑆</m:t>
                          </m:r>
                          <m:r>
                            <a:rPr lang="en-GB" altLang="ko-KR" i="1" dirty="0">
                              <a:solidFill>
                                <a:schemeClr val="tx1"/>
                              </a:solidFill>
                              <a:latin typeface="Cambria Math" panose="02040503050406030204" pitchFamily="18" charset="0"/>
                            </a:rPr>
                            <m:t>=</m:t>
                          </m:r>
                          <m:r>
                            <a:rPr lang="de-DE" altLang="ko-KR" b="0" i="1" dirty="0" smtClean="0">
                              <a:solidFill>
                                <a:srgbClr val="FFC000"/>
                              </a:solidFill>
                              <a:latin typeface="Cambria Math" panose="02040503050406030204" pitchFamily="18" charset="0"/>
                            </a:rPr>
                            <m:t>𝑓𝑎𝑙𝑠𝑒</m:t>
                          </m:r>
                          <m:r>
                            <a:rPr lang="de-DE" altLang="ko-KR" b="0" i="1" dirty="0" smtClean="0">
                              <a:solidFill>
                                <a:schemeClr val="tx1"/>
                              </a:solidFill>
                              <a:latin typeface="Cambria Math" panose="02040503050406030204" pitchFamily="18" charset="0"/>
                            </a:rPr>
                            <m:t>,</m:t>
                          </m:r>
                          <m:r>
                            <a:rPr lang="de-DE" altLang="ko-KR" b="0" i="1" dirty="0" smtClean="0">
                              <a:solidFill>
                                <a:schemeClr val="tx1"/>
                              </a:solidFill>
                              <a:latin typeface="Cambria Math" panose="02040503050406030204" pitchFamily="18" charset="0"/>
                            </a:rPr>
                            <m:t>𝑅</m:t>
                          </m:r>
                          <m:r>
                            <a:rPr lang="de-DE" altLang="ko-KR" b="0" i="1" dirty="0" smtClean="0">
                              <a:solidFill>
                                <a:schemeClr val="tx1"/>
                              </a:solidFill>
                              <a:latin typeface="Cambria Math" panose="02040503050406030204" pitchFamily="18" charset="0"/>
                            </a:rPr>
                            <m:t>=</m:t>
                          </m:r>
                          <m:r>
                            <a:rPr lang="de-DE" altLang="ko-KR" b="0" i="1" dirty="0" smtClean="0">
                              <a:solidFill>
                                <a:schemeClr val="accent6"/>
                              </a:solidFill>
                              <a:latin typeface="Cambria Math" panose="02040503050406030204" pitchFamily="18" charset="0"/>
                            </a:rPr>
                            <m:t>𝑡𝑟𝑢𝑒</m:t>
                          </m:r>
                        </m:e>
                      </m:d>
                      <m:r>
                        <a:rPr lang="en-GB" altLang="ko-KR" i="1" dirty="0">
                          <a:latin typeface="Cambria Math" panose="02040503050406030204" pitchFamily="18" charset="0"/>
                        </a:rPr>
                        <m:t>=0.</m:t>
                      </m:r>
                      <m:r>
                        <a:rPr lang="de-DE" altLang="ko-KR" i="1" dirty="0">
                          <a:latin typeface="Cambria Math" panose="02040503050406030204" pitchFamily="18" charset="0"/>
                        </a:rPr>
                        <m:t>5</m:t>
                      </m:r>
                      <m:r>
                        <a:rPr lang="de-DE" altLang="ko-KR" i="1" dirty="0">
                          <a:latin typeface="Cambria Math" panose="02040503050406030204" pitchFamily="18" charset="0"/>
                          <a:ea typeface="Cambria Math" panose="02040503050406030204" pitchFamily="18" charset="0"/>
                        </a:rPr>
                        <m:t>∙</m:t>
                      </m:r>
                      <m:r>
                        <a:rPr lang="de-DE" altLang="ko-KR" i="1" dirty="0">
                          <a:solidFill>
                            <a:srgbClr val="7030A0"/>
                          </a:solidFill>
                          <a:latin typeface="Cambria Math" panose="02040503050406030204" pitchFamily="18" charset="0"/>
                          <a:ea typeface="Cambria Math" panose="02040503050406030204" pitchFamily="18" charset="0"/>
                        </a:rPr>
                        <m:t>0.9</m:t>
                      </m:r>
                      <m:r>
                        <a:rPr lang="de-DE" altLang="ko-KR" i="1" dirty="0">
                          <a:latin typeface="Cambria Math" panose="02040503050406030204" pitchFamily="18" charset="0"/>
                          <a:ea typeface="Cambria Math" panose="02040503050406030204" pitchFamily="18" charset="0"/>
                        </a:rPr>
                        <m:t>=</m:t>
                      </m:r>
                      <m:r>
                        <a:rPr lang="en-GB" altLang="ko-KR" i="1" dirty="0">
                          <a:latin typeface="Cambria Math" panose="02040503050406030204" pitchFamily="18" charset="0"/>
                        </a:rPr>
                        <m:t>0.</m:t>
                      </m:r>
                      <m:r>
                        <a:rPr lang="de-DE" altLang="ko-KR" b="0" i="1" dirty="0" smtClean="0">
                          <a:latin typeface="Cambria Math" panose="02040503050406030204" pitchFamily="18" charset="0"/>
                        </a:rPr>
                        <m:t>45</m:t>
                      </m:r>
                    </m:oMath>
                  </m:oMathPara>
                </a14:m>
                <a:endParaRPr lang="en-GB" altLang="ko-KR" dirty="0">
                  <a:solidFill>
                    <a:schemeClr val="accent1"/>
                  </a:solidFill>
                </a:endParaRPr>
              </a:p>
              <a:p>
                <a:pPr lvl="1"/>
                <a14:m>
                  <m:oMath xmlns:m="http://schemas.openxmlformats.org/officeDocument/2006/math">
                    <m:d>
                      <m:dPr>
                        <m:begChr m:val="["/>
                        <m:endChr m:val="]"/>
                        <m:ctrlPr>
                          <a:rPr lang="en-GB" altLang="ko-KR" i="1" dirty="0" smtClean="0">
                            <a:latin typeface="Cambria Math" panose="02040503050406030204" pitchFamily="18" charset="0"/>
                          </a:rPr>
                        </m:ctrlPr>
                      </m:dPr>
                      <m:e>
                        <m:r>
                          <a:rPr lang="en-GB" altLang="ko-KR" i="1" dirty="0" smtClean="0">
                            <a:solidFill>
                              <a:schemeClr val="accent1"/>
                            </a:solidFill>
                            <a:latin typeface="Cambria Math" panose="02040503050406030204" pitchFamily="18" charset="0"/>
                          </a:rPr>
                          <m:t>𝑡𝑟𝑢𝑒</m:t>
                        </m:r>
                        <m:r>
                          <a:rPr lang="en-GB" altLang="ko-KR" i="1" dirty="0" smtClean="0">
                            <a:latin typeface="Cambria Math" panose="02040503050406030204" pitchFamily="18" charset="0"/>
                          </a:rPr>
                          <m:t>, </m:t>
                        </m:r>
                        <m:r>
                          <a:rPr lang="de-DE" altLang="ko-KR" b="0" i="1" dirty="0" smtClean="0">
                            <a:solidFill>
                              <a:srgbClr val="FFC000"/>
                            </a:solidFill>
                            <a:latin typeface="Cambria Math" panose="02040503050406030204" pitchFamily="18" charset="0"/>
                          </a:rPr>
                          <m:t>𝑓𝑎𝑙𝑠𝑒</m:t>
                        </m:r>
                        <m:r>
                          <a:rPr lang="en-GB" altLang="ko-KR" i="1" dirty="0" smtClean="0">
                            <a:latin typeface="Cambria Math" panose="02040503050406030204" pitchFamily="18" charset="0"/>
                          </a:rPr>
                          <m:t>, </m:t>
                        </m:r>
                        <m:r>
                          <a:rPr lang="en-GB" altLang="ko-KR" i="1" dirty="0" smtClean="0">
                            <a:solidFill>
                              <a:schemeClr val="accent6"/>
                            </a:solidFill>
                            <a:latin typeface="Cambria Math" panose="02040503050406030204" pitchFamily="18" charset="0"/>
                          </a:rPr>
                          <m:t>𝑡𝑟𝑢𝑒</m:t>
                        </m:r>
                        <m:r>
                          <a:rPr lang="en-GB" altLang="ko-KR" i="1" dirty="0" smtClean="0">
                            <a:latin typeface="Cambria Math" panose="02040503050406030204" pitchFamily="18" charset="0"/>
                          </a:rPr>
                          <m:t>, </m:t>
                        </m:r>
                        <m:r>
                          <a:rPr lang="en-GB" altLang="ko-KR" i="1" dirty="0" smtClean="0">
                            <a:solidFill>
                              <a:srgbClr val="7030A0"/>
                            </a:solidFill>
                            <a:latin typeface="Cambria Math" panose="02040503050406030204" pitchFamily="18" charset="0"/>
                          </a:rPr>
                          <m:t>𝑡𝑟𝑢𝑒</m:t>
                        </m:r>
                      </m:e>
                    </m:d>
                  </m:oMath>
                </a14:m>
                <a:r>
                  <a:rPr lang="en-GB" altLang="ko-KR" dirty="0"/>
                  <a:t> with weight </a:t>
                </a:r>
                <a14:m>
                  <m:oMath xmlns:m="http://schemas.openxmlformats.org/officeDocument/2006/math">
                    <m:r>
                      <a:rPr lang="en-GB" altLang="ko-KR" i="1" dirty="0" smtClean="0">
                        <a:latin typeface="Cambria Math" panose="02040503050406030204" pitchFamily="18" charset="0"/>
                      </a:rPr>
                      <m:t>0.</m:t>
                    </m:r>
                    <m:r>
                      <a:rPr lang="de-DE" altLang="ko-KR" b="0" i="1" dirty="0" smtClean="0">
                        <a:latin typeface="Cambria Math" panose="02040503050406030204" pitchFamily="18" charset="0"/>
                      </a:rPr>
                      <m:t>45</m:t>
                    </m:r>
                  </m:oMath>
                </a14:m>
                <a:endParaRPr lang="en-GB" altLang="ko-KR" dirty="0"/>
              </a:p>
              <a:p>
                <a:pPr lvl="1"/>
                <a:r>
                  <a:rPr lang="en-GB" altLang="ko-KR" dirty="0"/>
                  <a:t>For estimating, accumulate weights for </a:t>
                </a:r>
                <a14:m>
                  <m:oMath xmlns:m="http://schemas.openxmlformats.org/officeDocument/2006/math">
                    <m:r>
                      <a:rPr lang="de-DE" altLang="ko-KR" b="0" i="1" dirty="0" smtClean="0">
                        <a:latin typeface="Cambria Math" panose="02040503050406030204" pitchFamily="18" charset="0"/>
                      </a:rPr>
                      <m:t>𝑅</m:t>
                    </m:r>
                    <m:r>
                      <a:rPr lang="en-GB" altLang="ko-KR" i="1" dirty="0" smtClean="0">
                        <a:latin typeface="Cambria Math" panose="02040503050406030204" pitchFamily="18" charset="0"/>
                      </a:rPr>
                      <m:t>=</m:t>
                    </m:r>
                    <m:r>
                      <a:rPr lang="en-GB" altLang="ko-KR" i="1" dirty="0" smtClean="0">
                        <a:latin typeface="Cambria Math" panose="02040503050406030204" pitchFamily="18" charset="0"/>
                      </a:rPr>
                      <m:t>𝑡𝑟𝑢𝑒</m:t>
                    </m:r>
                  </m:oMath>
                </a14:m>
                <a:r>
                  <a:rPr lang="en-GB" altLang="ko-KR" dirty="0"/>
                  <a:t> and </a:t>
                </a:r>
                <a14:m>
                  <m:oMath xmlns:m="http://schemas.openxmlformats.org/officeDocument/2006/math">
                    <m:r>
                      <a:rPr lang="en-GB" altLang="ko-KR" i="1" dirty="0" smtClean="0">
                        <a:latin typeface="Cambria Math" panose="02040503050406030204" pitchFamily="18" charset="0"/>
                      </a:rPr>
                      <m:t>𝑅</m:t>
                    </m:r>
                    <m:r>
                      <a:rPr lang="en-GB" altLang="ko-KR" i="1" dirty="0" smtClean="0">
                        <a:latin typeface="Cambria Math" panose="02040503050406030204" pitchFamily="18" charset="0"/>
                      </a:rPr>
                      <m:t>=</m:t>
                    </m:r>
                    <m:r>
                      <a:rPr lang="en-GB" altLang="ko-KR" i="1" dirty="0" smtClean="0">
                        <a:latin typeface="Cambria Math" panose="02040503050406030204" pitchFamily="18" charset="0"/>
                      </a:rPr>
                      <m:t>𝑓𝑎𝑙𝑠𝑒</m:t>
                    </m:r>
                  </m:oMath>
                </a14:m>
                <a:endParaRPr lang="en-GB" altLang="ko-KR" dirty="0"/>
              </a:p>
              <a:p>
                <a:pPr lvl="2"/>
                <a:r>
                  <a:rPr lang="en-GB" altLang="ko-KR" dirty="0"/>
                  <a:t>Above sample goes toward </a:t>
                </a:r>
                <a14:m>
                  <m:oMath xmlns:m="http://schemas.openxmlformats.org/officeDocument/2006/math">
                    <m:r>
                      <a:rPr lang="de-DE" altLang="ko-KR" i="1" dirty="0">
                        <a:latin typeface="Cambria Math" panose="02040503050406030204" pitchFamily="18" charset="0"/>
                      </a:rPr>
                      <m:t>𝑅</m:t>
                    </m:r>
                    <m:r>
                      <a:rPr lang="en-GB" altLang="ko-KR" i="1" dirty="0">
                        <a:latin typeface="Cambria Math" panose="02040503050406030204" pitchFamily="18" charset="0"/>
                      </a:rPr>
                      <m:t>=</m:t>
                    </m:r>
                    <m:r>
                      <a:rPr lang="en-GB" altLang="ko-KR" i="1" dirty="0">
                        <a:latin typeface="Cambria Math" panose="02040503050406030204" pitchFamily="18" charset="0"/>
                      </a:rPr>
                      <m:t>𝑡𝑟𝑢𝑒</m:t>
                    </m:r>
                  </m:oMath>
                </a14:m>
                <a:r>
                  <a:rPr lang="en-GB" altLang="ko-KR" dirty="0"/>
                  <a:t> with weight </a:t>
                </a:r>
                <a14:m>
                  <m:oMath xmlns:m="http://schemas.openxmlformats.org/officeDocument/2006/math">
                    <m:r>
                      <a:rPr lang="en-GB" altLang="ko-KR" i="1" dirty="0">
                        <a:latin typeface="Cambria Math" panose="02040503050406030204" pitchFamily="18" charset="0"/>
                      </a:rPr>
                      <m:t>0.</m:t>
                    </m:r>
                    <m:r>
                      <a:rPr lang="de-DE" altLang="ko-KR" i="1" dirty="0">
                        <a:latin typeface="Cambria Math" panose="02040503050406030204" pitchFamily="18" charset="0"/>
                      </a:rPr>
                      <m:t>45</m:t>
                    </m:r>
                  </m:oMath>
                </a14:m>
                <a:endParaRPr lang="en-GB" altLang="ko-KR" dirty="0"/>
              </a:p>
              <a:p>
                <a:pPr lvl="2"/>
                <a:r>
                  <a:rPr lang="en-GB" altLang="ko-KR" dirty="0"/>
                  <a:t>Normalise (= divide by sum of weights)</a:t>
                </a:r>
              </a:p>
              <a:p>
                <a:pPr lvl="2"/>
                <a:endParaRPr lang="en-GB" altLang="ko-KR" dirty="0"/>
              </a:p>
              <a:p>
                <a:pPr lvl="2"/>
                <a:endParaRPr lang="en-GB" altLang="ko-KR" dirty="0"/>
              </a:p>
            </p:txBody>
          </p:sp>
        </mc:Choice>
        <mc:Fallback xmlns="">
          <p:sp>
            <p:nvSpPr>
              <p:cNvPr id="61443" name="Rectangle 4"/>
              <p:cNvSpPr>
                <a:spLocks noGrp="1" noRot="1" noChangeAspect="1" noMove="1" noResize="1" noEditPoints="1" noAdjustHandles="1" noChangeArrowheads="1" noChangeShapeType="1" noTextEdit="1"/>
              </p:cNvSpPr>
              <p:nvPr>
                <p:ph idx="1"/>
              </p:nvPr>
            </p:nvSpPr>
            <p:spPr>
              <a:xfrm>
                <a:off x="359626" y="1665066"/>
                <a:ext cx="7806706" cy="4240848"/>
              </a:xfrm>
              <a:blipFill>
                <a:blip r:embed="rId3"/>
                <a:stretch>
                  <a:fillRect l="-1948" t="-3284" b="-179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A50E097-3675-A949-A38A-E65509713D4D}"/>
              </a:ext>
            </a:extLst>
          </p:cNvPr>
          <p:cNvSpPr>
            <a:spLocks noGrp="1"/>
          </p:cNvSpPr>
          <p:nvPr>
            <p:ph type="sldNum" sz="quarter" idx="4"/>
          </p:nvPr>
        </p:nvSpPr>
        <p:spPr/>
        <p:txBody>
          <a:bodyPr/>
          <a:lstStyle/>
          <a:p>
            <a:fld id="{67C9959E-8E6B-B04C-9955-EA096F41CA7A}" type="slidenum">
              <a:rPr lang="en-GB" smtClean="0"/>
              <a:t>29</a:t>
            </a:fld>
            <a:endParaRPr lang="en-GB"/>
          </a:p>
        </p:txBody>
      </p:sp>
      <p:sp>
        <p:nvSpPr>
          <p:cNvPr id="2" name="Date Placeholder 1">
            <a:extLst>
              <a:ext uri="{FF2B5EF4-FFF2-40B4-BE49-F238E27FC236}">
                <a16:creationId xmlns:a16="http://schemas.microsoft.com/office/drawing/2014/main" id="{DE4B37FD-5B89-0542-902A-DABA4604F5E1}"/>
              </a:ext>
            </a:extLst>
          </p:cNvPr>
          <p:cNvSpPr>
            <a:spLocks noGrp="1"/>
          </p:cNvSpPr>
          <p:nvPr>
            <p:ph type="dt" sz="half" idx="2"/>
          </p:nvPr>
        </p:nvSpPr>
        <p:spPr/>
        <p:txBody>
          <a:bodyPr/>
          <a:lstStyle/>
          <a:p>
            <a:r>
              <a:rPr lang="en-GB"/>
              <a:t>Approximate Inference</a:t>
            </a:r>
            <a:endParaRPr lang="en-US" dirty="0"/>
          </a:p>
        </p:txBody>
      </p:sp>
      <p:sp>
        <p:nvSpPr>
          <p:cNvPr id="3" name="Footer Placeholder 2">
            <a:extLst>
              <a:ext uri="{FF2B5EF4-FFF2-40B4-BE49-F238E27FC236}">
                <a16:creationId xmlns:a16="http://schemas.microsoft.com/office/drawing/2014/main" id="{D9C4A135-D7E9-7946-9E2B-C1BF6113E20C}"/>
              </a:ext>
            </a:extLst>
          </p:cNvPr>
          <p:cNvSpPr>
            <a:spLocks noGrp="1"/>
          </p:cNvSpPr>
          <p:nvPr>
            <p:ph type="ftr" sz="quarter" idx="3"/>
          </p:nvPr>
        </p:nvSpPr>
        <p:spPr/>
        <p:txBody>
          <a:bodyPr/>
          <a:lstStyle/>
          <a:p>
            <a:r>
              <a:rPr lang="en-GB"/>
              <a:t>T. Braun - StaRAI</a:t>
            </a:r>
          </a:p>
        </p:txBody>
      </p:sp>
      <p:grpSp>
        <p:nvGrpSpPr>
          <p:cNvPr id="23" name="Group 22">
            <a:extLst>
              <a:ext uri="{FF2B5EF4-FFF2-40B4-BE49-F238E27FC236}">
                <a16:creationId xmlns:a16="http://schemas.microsoft.com/office/drawing/2014/main" id="{F35B9E45-6EB0-BC44-A055-E5912EF79324}"/>
              </a:ext>
            </a:extLst>
          </p:cNvPr>
          <p:cNvGrpSpPr/>
          <p:nvPr/>
        </p:nvGrpSpPr>
        <p:grpSpPr>
          <a:xfrm>
            <a:off x="8618350" y="3084747"/>
            <a:ext cx="2617503" cy="1201123"/>
            <a:chOff x="4368884" y="1641603"/>
            <a:chExt cx="2620230" cy="1202374"/>
          </a:xfrm>
        </p:grpSpPr>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D514EF7B-5762-8545-A80D-3DC15BC4F7E4}"/>
                    </a:ext>
                  </a:extLst>
                </p:cNvPr>
                <p:cNvSpPr/>
                <p:nvPr/>
              </p:nvSpPr>
              <p:spPr>
                <a:xfrm>
                  <a:off x="5156999" y="1641603"/>
                  <a:ext cx="1044000" cy="288000"/>
                </a:xfrm>
                <a:prstGeom prst="ellipse">
                  <a:avLst/>
                </a:prstGeom>
                <a:solidFill>
                  <a:schemeClr val="accent1">
                    <a:alpha val="4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𝐶𝑙𝑜𝑢𝑑𝑦</m:t>
                        </m:r>
                      </m:oMath>
                    </m:oMathPara>
                  </a14:m>
                  <a:endParaRPr lang="en-GB" sz="1399" dirty="0"/>
                </a:p>
              </p:txBody>
            </p:sp>
          </mc:Choice>
          <mc:Fallback xmlns="">
            <p:sp>
              <p:nvSpPr>
                <p:cNvPr id="24" name="Oval 23">
                  <a:extLst>
                    <a:ext uri="{FF2B5EF4-FFF2-40B4-BE49-F238E27FC236}">
                      <a16:creationId xmlns:a16="http://schemas.microsoft.com/office/drawing/2014/main" id="{D514EF7B-5762-8545-A80D-3DC15BC4F7E4}"/>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Oval 24">
                  <a:extLst>
                    <a:ext uri="{FF2B5EF4-FFF2-40B4-BE49-F238E27FC236}">
                      <a16:creationId xmlns:a16="http://schemas.microsoft.com/office/drawing/2014/main" id="{D62774E3-F842-7448-B861-230EC4918CE5}"/>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𝑅𝑎𝑖𝑛</m:t>
                        </m:r>
                      </m:oMath>
                    </m:oMathPara>
                  </a14:m>
                  <a:endParaRPr lang="en-GB" sz="1399"/>
                </a:p>
              </p:txBody>
            </p:sp>
          </mc:Choice>
          <mc:Fallback xmlns="">
            <p:sp>
              <p:nvSpPr>
                <p:cNvPr id="25" name="Oval 24">
                  <a:extLst>
                    <a:ext uri="{FF2B5EF4-FFF2-40B4-BE49-F238E27FC236}">
                      <a16:creationId xmlns:a16="http://schemas.microsoft.com/office/drawing/2014/main" id="{D62774E3-F842-7448-B861-230EC4918CE5}"/>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Oval 25">
                  <a:extLst>
                    <a:ext uri="{FF2B5EF4-FFF2-40B4-BE49-F238E27FC236}">
                      <a16:creationId xmlns:a16="http://schemas.microsoft.com/office/drawing/2014/main" id="{4F82624C-8370-DB4A-9F29-9C477D50BC39}"/>
                    </a:ext>
                  </a:extLst>
                </p:cNvPr>
                <p:cNvSpPr/>
                <p:nvPr/>
              </p:nvSpPr>
              <p:spPr>
                <a:xfrm>
                  <a:off x="436888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𝑆𝑝𝑟𝑖𝑛𝑘𝑙𝑒𝑟</m:t>
                        </m:r>
                      </m:oMath>
                    </m:oMathPara>
                  </a14:m>
                  <a:endParaRPr lang="en-GB" sz="1399" dirty="0">
                    <a:solidFill>
                      <a:schemeClr val="tx1"/>
                    </a:solidFill>
                  </a:endParaRPr>
                </a:p>
              </p:txBody>
            </p:sp>
          </mc:Choice>
          <mc:Fallback xmlns="">
            <p:sp>
              <p:nvSpPr>
                <p:cNvPr id="26" name="Oval 25">
                  <a:extLst>
                    <a:ext uri="{FF2B5EF4-FFF2-40B4-BE49-F238E27FC236}">
                      <a16:creationId xmlns:a16="http://schemas.microsoft.com/office/drawing/2014/main" id="{4F82624C-8370-DB4A-9F29-9C477D50BC39}"/>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97B6239B-FDE6-4E4F-8E0E-E434B86B893A}"/>
                    </a:ext>
                  </a:extLst>
                </p:cNvPr>
                <p:cNvSpPr/>
                <p:nvPr/>
              </p:nvSpPr>
              <p:spPr>
                <a:xfrm>
                  <a:off x="5156999" y="2555977"/>
                  <a:ext cx="1044000" cy="288000"/>
                </a:xfrm>
                <a:prstGeom prst="ellipse">
                  <a:avLst/>
                </a:prstGeom>
                <a:solidFill>
                  <a:srgbClr val="7030A0">
                    <a:alpha val="40000"/>
                  </a:srgb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tx1"/>
                            </a:solidFill>
                            <a:latin typeface="Cambria Math" panose="02040503050406030204" pitchFamily="18" charset="0"/>
                          </a:rPr>
                          <m:t>𝑊𝑒𝑡𝐺𝑟𝑎𝑠𝑠</m:t>
                        </m:r>
                      </m:oMath>
                    </m:oMathPara>
                  </a14:m>
                  <a:endParaRPr lang="en-GB" sz="1399" dirty="0">
                    <a:solidFill>
                      <a:schemeClr val="tx1"/>
                    </a:solidFill>
                  </a:endParaRPr>
                </a:p>
              </p:txBody>
            </p:sp>
          </mc:Choice>
          <mc:Fallback xmlns="">
            <p:sp>
              <p:nvSpPr>
                <p:cNvPr id="27" name="Oval 26">
                  <a:extLst>
                    <a:ext uri="{FF2B5EF4-FFF2-40B4-BE49-F238E27FC236}">
                      <a16:creationId xmlns:a16="http://schemas.microsoft.com/office/drawing/2014/main" id="{97B6239B-FDE6-4E4F-8E0E-E434B86B893A}"/>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28" name="Straight Arrow Connector 27">
              <a:extLst>
                <a:ext uri="{FF2B5EF4-FFF2-40B4-BE49-F238E27FC236}">
                  <a16:creationId xmlns:a16="http://schemas.microsoft.com/office/drawing/2014/main" id="{E7F53E03-276F-0347-A0BD-3CE348D440CD}"/>
                </a:ext>
              </a:extLst>
            </p:cNvPr>
            <p:cNvCxnSpPr>
              <a:cxnSpLocks/>
              <a:stCxn id="24" idx="3"/>
              <a:endCxn id="26"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5E3D3697-FED5-DA41-9582-05B278BACB48}"/>
                </a:ext>
              </a:extLst>
            </p:cNvPr>
            <p:cNvCxnSpPr>
              <a:cxnSpLocks/>
              <a:stCxn id="26" idx="4"/>
              <a:endCxn id="27"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988EA61B-7361-354B-A1DD-8C701D93F66D}"/>
                </a:ext>
              </a:extLst>
            </p:cNvPr>
            <p:cNvCxnSpPr>
              <a:cxnSpLocks/>
              <a:stCxn id="25" idx="4"/>
              <a:endCxn id="27"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B8B977B-D3D7-3341-816A-4374998AC2E6}"/>
                </a:ext>
              </a:extLst>
            </p:cNvPr>
            <p:cNvCxnSpPr>
              <a:cxnSpLocks/>
              <a:stCxn id="24" idx="5"/>
              <a:endCxn id="25"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37" name="Table 36">
                <a:extLst>
                  <a:ext uri="{FF2B5EF4-FFF2-40B4-BE49-F238E27FC236}">
                    <a16:creationId xmlns:a16="http://schemas.microsoft.com/office/drawing/2014/main" id="{720967BC-0952-5B4B-8B35-9B1D088E8269}"/>
                  </a:ext>
                </a:extLst>
              </p:cNvPr>
              <p:cNvGraphicFramePr>
                <a:graphicFrameLocks noGrp="1"/>
              </p:cNvGraphicFramePr>
              <p:nvPr>
                <p:extLst>
                  <p:ext uri="{D42A27DB-BD31-4B8C-83A1-F6EECF244321}">
                    <p14:modId xmlns:p14="http://schemas.microsoft.com/office/powerpoint/2010/main" val="3145509993"/>
                  </p:ext>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solidFill>
                                      <a:schemeClr val="bg1"/>
                                    </a:solidFill>
                                    <a:latin typeface="Cambria Math" panose="02040503050406030204" pitchFamily="18" charset="0"/>
                                  </a:rPr>
                                  <m:t>𝑃</m:t>
                                </m:r>
                                <m:d>
                                  <m:dPr>
                                    <m:ctrlPr>
                                      <a:rPr lang="de-DE" sz="1400" i="1" dirty="0" smtClean="0">
                                        <a:solidFill>
                                          <a:schemeClr val="bg1"/>
                                        </a:solidFill>
                                        <a:latin typeface="Cambria Math" panose="02040503050406030204" pitchFamily="18" charset="0"/>
                                      </a:rPr>
                                    </m:ctrlPr>
                                  </m:dPr>
                                  <m:e>
                                    <m:r>
                                      <a:rPr lang="de-DE" sz="1400" dirty="0" smtClean="0">
                                        <a:solidFill>
                                          <a:schemeClr val="bg1"/>
                                        </a:solidFill>
                                        <a:latin typeface="Cambria Math" panose="02040503050406030204" pitchFamily="18" charset="0"/>
                                      </a:rPr>
                                      <m:t>𝑠</m:t>
                                    </m:r>
                                    <m:r>
                                      <a:rPr lang="de-DE" sz="1400" dirty="0" smtClean="0">
                                        <a:solidFill>
                                          <a:schemeClr val="bg1"/>
                                        </a:solidFill>
                                        <a:latin typeface="Cambria Math" panose="02040503050406030204" pitchFamily="18" charset="0"/>
                                      </a:rPr>
                                      <m:t>|</m:t>
                                    </m:r>
                                    <m:r>
                                      <a:rPr lang="de-DE" sz="1400" dirty="0" smtClean="0">
                                        <a:solidFill>
                                          <a:schemeClr val="bg1"/>
                                        </a:solidFill>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solidFill>
                                      <a:schemeClr val="tx1"/>
                                    </a:solidFill>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solidFill>
                                      <a:schemeClr val="accent1"/>
                                    </a:solidFill>
                                    <a:latin typeface="Cambria Math" panose="02040503050406030204" pitchFamily="18" charset="0"/>
                                  </a:rPr>
                                  <m:t>𝑡𝑟𝑢𝑒</m:t>
                                </m:r>
                              </m:oMath>
                            </m:oMathPara>
                          </a14:m>
                          <a:endParaRPr lang="en-GB" sz="1400" dirty="0">
                            <a:solidFill>
                              <a:schemeClr val="accent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solidFill>
                                      <a:schemeClr val="accent1"/>
                                    </a:solidFill>
                                    <a:latin typeface="Cambria Math" panose="02040503050406030204" pitchFamily="18" charset="0"/>
                                  </a:rPr>
                                  <m:t>0.1</m:t>
                                </m:r>
                              </m:oMath>
                            </m:oMathPara>
                          </a14:m>
                          <a:endParaRPr lang="en-GB" sz="1400" dirty="0">
                            <a:solidFill>
                              <a:schemeClr val="accent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37" name="Table 36">
                <a:extLst>
                  <a:ext uri="{FF2B5EF4-FFF2-40B4-BE49-F238E27FC236}">
                    <a16:creationId xmlns:a16="http://schemas.microsoft.com/office/drawing/2014/main" id="{720967BC-0952-5B4B-8B35-9B1D088E8269}"/>
                  </a:ext>
                </a:extLst>
              </p:cNvPr>
              <p:cNvGraphicFramePr>
                <a:graphicFrameLocks noGrp="1"/>
              </p:cNvGraphicFramePr>
              <p:nvPr>
                <p:extLst>
                  <p:ext uri="{D42A27DB-BD31-4B8C-83A1-F6EECF244321}">
                    <p14:modId xmlns:p14="http://schemas.microsoft.com/office/powerpoint/2010/main" val="3145509993"/>
                  </p:ext>
                </p:extLst>
              </p:nvPr>
            </p:nvGraphicFramePr>
            <p:xfrm>
              <a:off x="781798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t="-4167" r="-117647" b="-204167"/>
                          </a:stretch>
                        </a:blipFill>
                      </a:tcPr>
                    </a:tc>
                    <a:tc>
                      <a:txBody>
                        <a:bodyPr/>
                        <a:lstStyle/>
                        <a:p>
                          <a:endParaRPr lang="en-US"/>
                        </a:p>
                      </a:txBody>
                      <a:tcPr marL="91345" marR="91345" marT="45672" marB="45672">
                        <a:blipFill>
                          <a:blip r:embed="rId8"/>
                          <a:stretch>
                            <a:fillRect l="-88136" t="-4167" r="-1695"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100000" r="-117647" b="-96000"/>
                          </a:stretch>
                        </a:blipFill>
                      </a:tcPr>
                    </a:tc>
                    <a:tc>
                      <a:txBody>
                        <a:bodyPr/>
                        <a:lstStyle/>
                        <a:p>
                          <a:endParaRPr lang="en-US"/>
                        </a:p>
                      </a:txBody>
                      <a:tcPr marL="91345" marR="91345" marT="45672" marB="45672">
                        <a:blipFill>
                          <a:blip r:embed="rId8"/>
                          <a:stretch>
                            <a:fillRect l="-88136" t="-100000" r="-1695"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8333" r="-117647"/>
                          </a:stretch>
                        </a:blipFill>
                      </a:tcPr>
                    </a:tc>
                    <a:tc>
                      <a:txBody>
                        <a:bodyPr/>
                        <a:lstStyle/>
                        <a:p>
                          <a:endParaRPr lang="en-US"/>
                        </a:p>
                      </a:txBody>
                      <a:tcPr marL="91345" marR="91345" marT="45672" marB="45672">
                        <a:blipFill>
                          <a:blip r:embed="rId8"/>
                          <a:stretch>
                            <a:fillRect l="-88136" t="-208333" r="-1695"/>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8" name="Table 37">
                <a:extLst>
                  <a:ext uri="{FF2B5EF4-FFF2-40B4-BE49-F238E27FC236}">
                    <a16:creationId xmlns:a16="http://schemas.microsoft.com/office/drawing/2014/main" id="{BAC145A2-D71B-D245-804B-E599DD2B449E}"/>
                  </a:ext>
                </a:extLst>
              </p:cNvPr>
              <p:cNvGraphicFramePr>
                <a:graphicFrameLocks noGrp="1"/>
              </p:cNvGraphicFramePr>
              <p:nvPr>
                <p:extLst>
                  <p:ext uri="{D42A27DB-BD31-4B8C-83A1-F6EECF244321}">
                    <p14:modId xmlns:p14="http://schemas.microsoft.com/office/powerpoint/2010/main" val="583830186"/>
                  </p:ext>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solidFill>
                                      <a:schemeClr val="accent1"/>
                                    </a:solidFill>
                                    <a:latin typeface="Cambria Math" panose="02040503050406030204" pitchFamily="18" charset="0"/>
                                  </a:rPr>
                                  <m:t>𝑡𝑟𝑢𝑒</m:t>
                                </m:r>
                              </m:oMath>
                            </m:oMathPara>
                          </a14:m>
                          <a:endParaRPr lang="en-GB" sz="1400" dirty="0">
                            <a:solidFill>
                              <a:schemeClr val="accent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solidFill>
                                      <a:schemeClr val="accent1"/>
                                    </a:solidFill>
                                    <a:latin typeface="Cambria Math" panose="02040503050406030204" pitchFamily="18" charset="0"/>
                                  </a:rPr>
                                  <m:t>0.8</m:t>
                                </m:r>
                              </m:oMath>
                            </m:oMathPara>
                          </a14:m>
                          <a:endParaRPr lang="en-GB" sz="1400" dirty="0">
                            <a:solidFill>
                              <a:schemeClr val="accent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38" name="Table 37">
                <a:extLst>
                  <a:ext uri="{FF2B5EF4-FFF2-40B4-BE49-F238E27FC236}">
                    <a16:creationId xmlns:a16="http://schemas.microsoft.com/office/drawing/2014/main" id="{BAC145A2-D71B-D245-804B-E599DD2B449E}"/>
                  </a:ext>
                </a:extLst>
              </p:cNvPr>
              <p:cNvGraphicFramePr>
                <a:graphicFrameLocks noGrp="1"/>
              </p:cNvGraphicFramePr>
              <p:nvPr>
                <p:extLst>
                  <p:ext uri="{D42A27DB-BD31-4B8C-83A1-F6EECF244321}">
                    <p14:modId xmlns:p14="http://schemas.microsoft.com/office/powerpoint/2010/main" val="583830186"/>
                  </p:ext>
                </p:extLst>
              </p:nvPr>
            </p:nvGraphicFramePr>
            <p:xfrm>
              <a:off x="10654549" y="2582078"/>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9"/>
                          <a:stretch>
                            <a:fillRect t="-4167" r="-113462" b="-204167"/>
                          </a:stretch>
                        </a:blipFill>
                      </a:tcPr>
                    </a:tc>
                    <a:tc>
                      <a:txBody>
                        <a:bodyPr/>
                        <a:lstStyle/>
                        <a:p>
                          <a:endParaRPr lang="en-US"/>
                        </a:p>
                      </a:txBody>
                      <a:tcPr marL="91345" marR="91345" marT="45672" marB="45672">
                        <a:blipFill>
                          <a:blip r:embed="rId9"/>
                          <a:stretch>
                            <a:fillRect l="-88136" t="-4167" b="-204167"/>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9"/>
                          <a:stretch>
                            <a:fillRect t="-100000" r="-113462" b="-96000"/>
                          </a:stretch>
                        </a:blipFill>
                      </a:tcPr>
                    </a:tc>
                    <a:tc>
                      <a:txBody>
                        <a:bodyPr/>
                        <a:lstStyle/>
                        <a:p>
                          <a:endParaRPr lang="en-US"/>
                        </a:p>
                      </a:txBody>
                      <a:tcPr marL="91345" marR="91345" marT="45672" marB="45672">
                        <a:blipFill>
                          <a:blip r:embed="rId9"/>
                          <a:stretch>
                            <a:fillRect l="-88136" t="-100000" b="-96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9"/>
                          <a:stretch>
                            <a:fillRect t="-208333" r="-113462"/>
                          </a:stretch>
                        </a:blipFill>
                      </a:tcPr>
                    </a:tc>
                    <a:tc>
                      <a:txBody>
                        <a:bodyPr/>
                        <a:lstStyle/>
                        <a:p>
                          <a:endParaRPr lang="en-US"/>
                        </a:p>
                      </a:txBody>
                      <a:tcPr marL="91345" marR="91345" marT="45672" marB="45672">
                        <a:blipFill>
                          <a:blip r:embed="rId9"/>
                          <a:stretch>
                            <a:fillRect l="-88136" t="-208333"/>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9" name="Table 38">
                <a:extLst>
                  <a:ext uri="{FF2B5EF4-FFF2-40B4-BE49-F238E27FC236}">
                    <a16:creationId xmlns:a16="http://schemas.microsoft.com/office/drawing/2014/main" id="{566FF4BA-4F37-EC4A-8D30-FCD5F660B02E}"/>
                  </a:ext>
                </a:extLst>
              </p:cNvPr>
              <p:cNvGraphicFramePr>
                <a:graphicFrameLocks noGrp="1"/>
              </p:cNvGraphicFramePr>
              <p:nvPr>
                <p:extLst>
                  <p:ext uri="{D42A27DB-BD31-4B8C-83A1-F6EECF244321}">
                    <p14:modId xmlns:p14="http://schemas.microsoft.com/office/powerpoint/2010/main" val="2226297935"/>
                  </p:ext>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solidFill>
                                      <a:srgbClr val="B14AFD"/>
                                    </a:solidFill>
                                    <a:latin typeface="Cambria Math" panose="02040503050406030204" pitchFamily="18" charset="0"/>
                                  </a:rPr>
                                  <m:t>𝑃</m:t>
                                </m:r>
                                <m:d>
                                  <m:dPr>
                                    <m:ctrlPr>
                                      <a:rPr lang="de-DE" sz="1400" i="1" dirty="0" smtClean="0">
                                        <a:solidFill>
                                          <a:srgbClr val="B14AFD"/>
                                        </a:solidFill>
                                        <a:latin typeface="Cambria Math" panose="02040503050406030204" pitchFamily="18" charset="0"/>
                                      </a:rPr>
                                    </m:ctrlPr>
                                  </m:dPr>
                                  <m:e>
                                    <m:r>
                                      <a:rPr lang="de-DE" sz="1400" dirty="0" smtClean="0">
                                        <a:solidFill>
                                          <a:srgbClr val="B14AFD"/>
                                        </a:solidFill>
                                        <a:latin typeface="Cambria Math" panose="02040503050406030204" pitchFamily="18" charset="0"/>
                                      </a:rPr>
                                      <m:t>𝑤</m:t>
                                    </m:r>
                                    <m:r>
                                      <a:rPr lang="de-DE" sz="1400" dirty="0" smtClean="0">
                                        <a:solidFill>
                                          <a:srgbClr val="B14AFD"/>
                                        </a:solidFill>
                                        <a:latin typeface="Cambria Math" panose="02040503050406030204" pitchFamily="18" charset="0"/>
                                      </a:rPr>
                                      <m:t>|</m:t>
                                    </m:r>
                                    <m:r>
                                      <a:rPr lang="de-DE" sz="1400" dirty="0" smtClean="0">
                                        <a:solidFill>
                                          <a:srgbClr val="B14AFD"/>
                                        </a:solidFill>
                                        <a:latin typeface="Cambria Math" panose="02040503050406030204" pitchFamily="18" charset="0"/>
                                      </a:rPr>
                                      <m:t>𝑆</m:t>
                                    </m:r>
                                    <m:r>
                                      <a:rPr lang="de-DE" sz="1400" dirty="0" smtClean="0">
                                        <a:solidFill>
                                          <a:srgbClr val="B14AFD"/>
                                        </a:solidFill>
                                        <a:latin typeface="Cambria Math" panose="02040503050406030204" pitchFamily="18" charset="0"/>
                                      </a:rPr>
                                      <m:t>,</m:t>
                                    </m:r>
                                    <m:r>
                                      <a:rPr lang="de-DE" sz="1400" dirty="0" smtClean="0">
                                        <a:solidFill>
                                          <a:srgbClr val="B14AFD"/>
                                        </a:solidFill>
                                        <a:latin typeface="Cambria Math" panose="02040503050406030204" pitchFamily="18" charset="0"/>
                                      </a:rPr>
                                      <m:t>𝑅</m:t>
                                    </m:r>
                                  </m:e>
                                </m:d>
                              </m:oMath>
                            </m:oMathPara>
                          </a14:m>
                          <a:endParaRPr lang="en-GB" sz="1400" b="0" dirty="0">
                            <a:solidFill>
                              <a:srgbClr val="B14AFD"/>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strike="noStrike" dirty="0" smtClean="0">
                                    <a:latin typeface="Cambria Math" panose="02040503050406030204" pitchFamily="18" charset="0"/>
                                  </a:rPr>
                                  <m:t>𝑓𝑎𝑙𝑠𝑒</m:t>
                                </m:r>
                              </m:oMath>
                            </m:oMathPara>
                          </a14:m>
                          <a:endParaRPr lang="en-GB" sz="1400" strike="noStrike"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trike="noStrike" dirty="0" smtClean="0">
                                    <a:latin typeface="Cambria Math" panose="02040503050406030204" pitchFamily="18" charset="0"/>
                                  </a:rPr>
                                  <m:t>𝑓𝑎𝑙𝑠𝑒</m:t>
                                </m:r>
                              </m:oMath>
                            </m:oMathPara>
                          </a14:m>
                          <a:endParaRPr lang="en-GB" sz="1400" strike="noStrike"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trike="noStrike" smtClean="0">
                                    <a:solidFill>
                                      <a:srgbClr val="7030A0"/>
                                    </a:solidFill>
                                    <a:latin typeface="Cambria Math" panose="02040503050406030204" pitchFamily="18" charset="0"/>
                                  </a:rPr>
                                  <m:t>0.9</m:t>
                                </m:r>
                              </m:oMath>
                            </m:oMathPara>
                          </a14:m>
                          <a:endParaRPr lang="en-GB" sz="1400" b="0" strike="noStrike" dirty="0">
                            <a:solidFill>
                              <a:srgbClr val="7030A0"/>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strike="noStrike" dirty="0" smtClean="0">
                                    <a:latin typeface="Cambria Math" panose="02040503050406030204" pitchFamily="18" charset="0"/>
                                  </a:rPr>
                                  <m:t>𝑓𝑎𝑙𝑠𝑒</m:t>
                                </m:r>
                              </m:oMath>
                            </m:oMathPara>
                          </a14:m>
                          <a:endParaRPr lang="en-GB" sz="1400" strike="noStrike"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strike="noStrike" dirty="0" smtClean="0">
                                    <a:latin typeface="Cambria Math" panose="02040503050406030204" pitchFamily="18" charset="0"/>
                                  </a:rPr>
                                  <m:t>𝑡𝑟𝑢𝑒</m:t>
                                </m:r>
                              </m:oMath>
                            </m:oMathPara>
                          </a14:m>
                          <a:endParaRPr lang="en-GB" sz="1400" strike="noStrike"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trike="noStrike" smtClean="0">
                                    <a:solidFill>
                                      <a:srgbClr val="7030A0"/>
                                    </a:solidFill>
                                    <a:latin typeface="Cambria Math" panose="02040503050406030204" pitchFamily="18" charset="0"/>
                                  </a:rPr>
                                  <m:t>0.9</m:t>
                                </m:r>
                              </m:oMath>
                            </m:oMathPara>
                          </a14:m>
                          <a:endParaRPr lang="en-GB" sz="1400" b="0" strike="noStrike" dirty="0">
                            <a:solidFill>
                              <a:srgbClr val="7030A0"/>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solidFill>
                                      <a:schemeClr val="tx1"/>
                                    </a:solidFill>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solidFill>
                                      <a:schemeClr val="tx1"/>
                                    </a:solidFill>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solidFill>
                                      <a:srgbClr val="7030A0"/>
                                    </a:solidFill>
                                    <a:latin typeface="Cambria Math" panose="02040503050406030204" pitchFamily="18" charset="0"/>
                                  </a:rPr>
                                  <m:t>0</m:t>
                                </m:r>
                                <m:r>
                                  <a:rPr lang="de-DE" sz="1400" b="0" smtClean="0">
                                    <a:solidFill>
                                      <a:srgbClr val="7030A0"/>
                                    </a:solidFill>
                                    <a:latin typeface="Cambria Math" panose="02040503050406030204" pitchFamily="18" charset="0"/>
                                  </a:rPr>
                                  <m:t>.</m:t>
                                </m:r>
                                <m:r>
                                  <a:rPr lang="de-DE" sz="1400" b="0" i="1" smtClean="0">
                                    <a:solidFill>
                                      <a:srgbClr val="7030A0"/>
                                    </a:solidFill>
                                    <a:latin typeface="Cambria Math" panose="02040503050406030204" pitchFamily="18" charset="0"/>
                                  </a:rPr>
                                  <m:t>9</m:t>
                                </m:r>
                              </m:oMath>
                            </m:oMathPara>
                          </a14:m>
                          <a:endParaRPr lang="en-GB" sz="1400" b="0" dirty="0">
                            <a:solidFill>
                              <a:srgbClr val="7030A0"/>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solidFill>
                                      <a:schemeClr val="tx1"/>
                                    </a:solidFill>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solidFill>
                                      <a:schemeClr val="tx1"/>
                                    </a:solidFill>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solidFill>
                                      <a:srgbClr val="7030A0"/>
                                    </a:solidFill>
                                    <a:latin typeface="Cambria Math" panose="02040503050406030204" pitchFamily="18" charset="0"/>
                                  </a:rPr>
                                  <m:t>0</m:t>
                                </m:r>
                                <m:r>
                                  <a:rPr lang="de-DE" sz="1400" b="0" smtClean="0">
                                    <a:solidFill>
                                      <a:srgbClr val="7030A0"/>
                                    </a:solidFill>
                                    <a:latin typeface="Cambria Math" panose="02040503050406030204" pitchFamily="18" charset="0"/>
                                  </a:rPr>
                                  <m:t>.</m:t>
                                </m:r>
                                <m:r>
                                  <a:rPr lang="de-DE" sz="1400" b="0" i="1" smtClean="0">
                                    <a:solidFill>
                                      <a:srgbClr val="7030A0"/>
                                    </a:solidFill>
                                    <a:latin typeface="Cambria Math" panose="02040503050406030204" pitchFamily="18" charset="0"/>
                                  </a:rPr>
                                  <m:t>99</m:t>
                                </m:r>
                              </m:oMath>
                            </m:oMathPara>
                          </a14:m>
                          <a:endParaRPr lang="en-GB" sz="1400" b="0" dirty="0">
                            <a:solidFill>
                              <a:srgbClr val="7030A0"/>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39" name="Table 38">
                <a:extLst>
                  <a:ext uri="{FF2B5EF4-FFF2-40B4-BE49-F238E27FC236}">
                    <a16:creationId xmlns:a16="http://schemas.microsoft.com/office/drawing/2014/main" id="{566FF4BA-4F37-EC4A-8D30-FCD5F660B02E}"/>
                  </a:ext>
                </a:extLst>
              </p:cNvPr>
              <p:cNvGraphicFramePr>
                <a:graphicFrameLocks noGrp="1"/>
              </p:cNvGraphicFramePr>
              <p:nvPr>
                <p:extLst>
                  <p:ext uri="{D42A27DB-BD31-4B8C-83A1-F6EECF244321}">
                    <p14:modId xmlns:p14="http://schemas.microsoft.com/office/powerpoint/2010/main" val="2226297935"/>
                  </p:ext>
                </p:extLst>
              </p:nvPr>
            </p:nvGraphicFramePr>
            <p:xfrm>
              <a:off x="8800895" y="4374929"/>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t="-4167" r="-244231" b="-408333"/>
                          </a:stretch>
                        </a:blipFill>
                      </a:tcPr>
                    </a:tc>
                    <a:tc>
                      <a:txBody>
                        <a:bodyPr/>
                        <a:lstStyle/>
                        <a:p>
                          <a:endParaRPr lang="en-US"/>
                        </a:p>
                      </a:txBody>
                      <a:tcPr marL="91345" marR="91345" marT="45672" marB="45672">
                        <a:blipFill>
                          <a:blip r:embed="rId10"/>
                          <a:stretch>
                            <a:fillRect l="-101961" t="-4167" r="-149020" b="-408333"/>
                          </a:stretch>
                        </a:blipFill>
                      </a:tcPr>
                    </a:tc>
                    <a:tc>
                      <a:txBody>
                        <a:bodyPr/>
                        <a:lstStyle/>
                        <a:p>
                          <a:endParaRPr lang="en-US"/>
                        </a:p>
                      </a:txBody>
                      <a:tcPr marL="91345" marR="91345" marT="45672" marB="45672">
                        <a:blipFill>
                          <a:blip r:embed="rId10"/>
                          <a:stretch>
                            <a:fillRect l="-135526" t="-41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104167" r="-244231" b="-308333"/>
                          </a:stretch>
                        </a:blipFill>
                      </a:tcPr>
                    </a:tc>
                    <a:tc>
                      <a:txBody>
                        <a:bodyPr/>
                        <a:lstStyle/>
                        <a:p>
                          <a:endParaRPr lang="en-US"/>
                        </a:p>
                      </a:txBody>
                      <a:tcPr marL="91345" marR="91345" marT="45672" marB="45672">
                        <a:blipFill>
                          <a:blip r:embed="rId10"/>
                          <a:stretch>
                            <a:fillRect l="-101961" t="-104167" r="-149020" b="-308333"/>
                          </a:stretch>
                        </a:blipFill>
                      </a:tcPr>
                    </a:tc>
                    <a:tc>
                      <a:txBody>
                        <a:bodyPr/>
                        <a:lstStyle/>
                        <a:p>
                          <a:endParaRPr lang="en-US"/>
                        </a:p>
                      </a:txBody>
                      <a:tcPr marL="91345" marR="91345" marT="45672" marB="45672">
                        <a:blipFill>
                          <a:blip r:embed="rId10"/>
                          <a:stretch>
                            <a:fillRect l="-135526" t="-104167" b="-308333"/>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196000" r="-244231" b="-196000"/>
                          </a:stretch>
                        </a:blipFill>
                      </a:tcPr>
                    </a:tc>
                    <a:tc>
                      <a:txBody>
                        <a:bodyPr/>
                        <a:lstStyle/>
                        <a:p>
                          <a:endParaRPr lang="en-US"/>
                        </a:p>
                      </a:txBody>
                      <a:tcPr marL="91345" marR="91345" marT="45672" marB="45672">
                        <a:blipFill>
                          <a:blip r:embed="rId10"/>
                          <a:stretch>
                            <a:fillRect l="-101961" t="-196000" r="-149020" b="-196000"/>
                          </a:stretch>
                        </a:blipFill>
                      </a:tcPr>
                    </a:tc>
                    <a:tc>
                      <a:txBody>
                        <a:bodyPr/>
                        <a:lstStyle/>
                        <a:p>
                          <a:endParaRPr lang="en-US"/>
                        </a:p>
                      </a:txBody>
                      <a:tcPr marL="91345" marR="91345" marT="45672" marB="45672">
                        <a:blipFill>
                          <a:blip r:embed="rId10"/>
                          <a:stretch>
                            <a:fillRect l="-135526" t="-196000" b="-196000"/>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10"/>
                          <a:stretch>
                            <a:fillRect t="-308333" r="-244231" b="-104167"/>
                          </a:stretch>
                        </a:blipFill>
                      </a:tcPr>
                    </a:tc>
                    <a:tc>
                      <a:txBody>
                        <a:bodyPr/>
                        <a:lstStyle/>
                        <a:p>
                          <a:endParaRPr lang="en-US"/>
                        </a:p>
                      </a:txBody>
                      <a:tcPr marL="91345" marR="91345" marT="45672" marB="45672">
                        <a:blipFill>
                          <a:blip r:embed="rId10"/>
                          <a:stretch>
                            <a:fillRect l="-101961" t="-308333" r="-149020" b="-104167"/>
                          </a:stretch>
                        </a:blipFill>
                      </a:tcPr>
                    </a:tc>
                    <a:tc>
                      <a:txBody>
                        <a:bodyPr/>
                        <a:lstStyle/>
                        <a:p>
                          <a:endParaRPr lang="en-US"/>
                        </a:p>
                      </a:txBody>
                      <a:tcPr marL="91345" marR="91345" marT="45672" marB="45672">
                        <a:blipFill>
                          <a:blip r:embed="rId10"/>
                          <a:stretch>
                            <a:fillRect l="-135526" t="-308333" b="-104167"/>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10"/>
                          <a:stretch>
                            <a:fillRect t="-408333" r="-244231" b="-4167"/>
                          </a:stretch>
                        </a:blipFill>
                      </a:tcPr>
                    </a:tc>
                    <a:tc>
                      <a:txBody>
                        <a:bodyPr/>
                        <a:lstStyle/>
                        <a:p>
                          <a:endParaRPr lang="en-US"/>
                        </a:p>
                      </a:txBody>
                      <a:tcPr marL="91345" marR="91345" marT="45672" marB="45672">
                        <a:blipFill>
                          <a:blip r:embed="rId10"/>
                          <a:stretch>
                            <a:fillRect l="-101961" t="-408333" r="-149020" b="-4167"/>
                          </a:stretch>
                        </a:blipFill>
                      </a:tcPr>
                    </a:tc>
                    <a:tc>
                      <a:txBody>
                        <a:bodyPr/>
                        <a:lstStyle/>
                        <a:p>
                          <a:endParaRPr lang="en-US"/>
                        </a:p>
                      </a:txBody>
                      <a:tcPr marL="91345" marR="91345" marT="45672" marB="45672">
                        <a:blipFill>
                          <a:blip r:embed="rId10"/>
                          <a:stretch>
                            <a:fillRect l="-135526" t="-408333" b="-4167"/>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5DB77C1-29DD-504C-9D07-5991C65C6003}"/>
                  </a:ext>
                </a:extLst>
              </p:cNvPr>
              <p:cNvSpPr txBox="1"/>
              <p:nvPr/>
            </p:nvSpPr>
            <p:spPr>
              <a:xfrm>
                <a:off x="9390622" y="2719874"/>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solidFill>
                            <a:schemeClr val="accent3">
                              <a:lumMod val="40000"/>
                              <a:lumOff val="60000"/>
                            </a:schemeClr>
                          </a:solidFill>
                          <a:latin typeface="Cambria Math" panose="02040503050406030204" pitchFamily="18" charset="0"/>
                        </a:rPr>
                        <m:t>𝑃</m:t>
                      </m:r>
                      <m:d>
                        <m:dPr>
                          <m:ctrlPr>
                            <a:rPr lang="en-GB" sz="1399" i="1" smtClean="0">
                              <a:solidFill>
                                <a:schemeClr val="accent3">
                                  <a:lumMod val="40000"/>
                                  <a:lumOff val="60000"/>
                                </a:schemeClr>
                              </a:solidFill>
                              <a:latin typeface="Cambria Math" panose="02040503050406030204" pitchFamily="18" charset="0"/>
                            </a:rPr>
                          </m:ctrlPr>
                        </m:dPr>
                        <m:e>
                          <m:r>
                            <a:rPr lang="en-GB" sz="1399" i="1" smtClean="0">
                              <a:solidFill>
                                <a:schemeClr val="accent3">
                                  <a:lumMod val="40000"/>
                                  <a:lumOff val="60000"/>
                                </a:schemeClr>
                              </a:solidFill>
                              <a:latin typeface="Cambria Math" panose="02040503050406030204" pitchFamily="18" charset="0"/>
                            </a:rPr>
                            <m:t>𝑐</m:t>
                          </m:r>
                        </m:e>
                      </m:d>
                      <m:r>
                        <a:rPr lang="en-GB" sz="1399" i="1" smtClean="0">
                          <a:solidFill>
                            <a:schemeClr val="accent3">
                              <a:lumMod val="40000"/>
                              <a:lumOff val="60000"/>
                            </a:schemeClr>
                          </a:solidFill>
                          <a:latin typeface="Cambria Math" panose="02040503050406030204" pitchFamily="18" charset="0"/>
                        </a:rPr>
                        <m:t>=0.5</m:t>
                      </m:r>
                    </m:oMath>
                  </m:oMathPara>
                </a14:m>
                <a:endParaRPr lang="en-GB" sz="1399">
                  <a:solidFill>
                    <a:schemeClr val="accent3">
                      <a:lumMod val="40000"/>
                      <a:lumOff val="60000"/>
                    </a:schemeClr>
                  </a:solidFill>
                </a:endParaRPr>
              </a:p>
            </p:txBody>
          </p:sp>
        </mc:Choice>
        <mc:Fallback xmlns="">
          <p:sp>
            <p:nvSpPr>
              <p:cNvPr id="40" name="TextBox 39">
                <a:extLst>
                  <a:ext uri="{FF2B5EF4-FFF2-40B4-BE49-F238E27FC236}">
                    <a16:creationId xmlns:a16="http://schemas.microsoft.com/office/drawing/2014/main" id="{55DB77C1-29DD-504C-9D07-5991C65C6003}"/>
                  </a:ext>
                </a:extLst>
              </p:cNvPr>
              <p:cNvSpPr txBox="1">
                <a:spLocks noRot="1" noChangeAspect="1" noMove="1" noResize="1" noEditPoints="1" noAdjustHandles="1" noChangeArrowheads="1" noChangeShapeType="1" noTextEdit="1"/>
              </p:cNvSpPr>
              <p:nvPr/>
            </p:nvSpPr>
            <p:spPr>
              <a:xfrm>
                <a:off x="9390622" y="2719874"/>
                <a:ext cx="1072959" cy="307457"/>
              </a:xfrm>
              <a:prstGeom prst="rect">
                <a:avLst/>
              </a:prstGeom>
              <a:blipFill>
                <a:blip r:embed="rId11"/>
                <a:stretch>
                  <a:fillRect/>
                </a:stretch>
              </a:blipFill>
            </p:spPr>
            <p:txBody>
              <a:bodyPr/>
              <a:lstStyle/>
              <a:p>
                <a:r>
                  <a:rPr lang="en-GB">
                    <a:noFill/>
                  </a:rPr>
                  <a:t> </a:t>
                </a:r>
              </a:p>
            </p:txBody>
          </p:sp>
        </mc:Fallback>
      </mc:AlternateContent>
      <p:sp>
        <p:nvSpPr>
          <p:cNvPr id="44" name="Rectangle 43">
            <a:extLst>
              <a:ext uri="{FF2B5EF4-FFF2-40B4-BE49-F238E27FC236}">
                <a16:creationId xmlns:a16="http://schemas.microsoft.com/office/drawing/2014/main" id="{620DEFF2-35C7-A947-8CEE-AB71F826CF20}"/>
              </a:ext>
            </a:extLst>
          </p:cNvPr>
          <p:cNvSpPr/>
          <p:nvPr/>
        </p:nvSpPr>
        <p:spPr>
          <a:xfrm>
            <a:off x="8800895" y="4677215"/>
            <a:ext cx="2252411" cy="612758"/>
          </a:xfrm>
          <a:prstGeom prst="rect">
            <a:avLst/>
          </a:prstGeom>
          <a:solidFill>
            <a:srgbClr val="FFC000">
              <a:alpha val="15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AB1038A1-2DC7-1F40-AB9A-2396EAD9D75F}"/>
              </a:ext>
            </a:extLst>
          </p:cNvPr>
          <p:cNvSpPr/>
          <p:nvPr/>
        </p:nvSpPr>
        <p:spPr>
          <a:xfrm>
            <a:off x="8800895" y="4982284"/>
            <a:ext cx="2252411" cy="307690"/>
          </a:xfrm>
          <a:prstGeom prst="rect">
            <a:avLst/>
          </a:prstGeom>
          <a:solidFill>
            <a:schemeClr val="accent6">
              <a:alpha val="15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232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4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44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144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44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144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44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44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Exact Inference</a:t>
            </a:r>
          </a:p>
          <a:p>
            <a:pPr marL="772853" lvl="1" indent="-514350">
              <a:buFont typeface="+mj-lt"/>
              <a:buAutoNum type="romanLcPeriod"/>
            </a:pPr>
            <a:r>
              <a:rPr lang="en-GB" dirty="0"/>
              <a:t>Lifted Variable Elimination for Parfactor Models</a:t>
            </a:r>
          </a:p>
          <a:p>
            <a:pPr lvl="2"/>
            <a:r>
              <a:rPr lang="en-GB" dirty="0"/>
              <a:t>Idea, operators, algorithm, complexity</a:t>
            </a:r>
          </a:p>
          <a:p>
            <a:pPr marL="772853" lvl="1" indent="-514350">
              <a:buFont typeface="+mj-lt"/>
              <a:buAutoNum type="romanLcPeriod"/>
            </a:pPr>
            <a:r>
              <a:rPr lang="en-GB" dirty="0"/>
              <a:t>Lifted Junction Tree Algorithm</a:t>
            </a:r>
          </a:p>
          <a:p>
            <a:pPr lvl="2"/>
            <a:r>
              <a:rPr lang="en-GB" dirty="0"/>
              <a:t>Idea, helper structure: junction tree, algorithm</a:t>
            </a:r>
          </a:p>
          <a:p>
            <a:pPr marL="772853" lvl="1" indent="-514350">
              <a:buFont typeface="+mj-lt"/>
              <a:buAutoNum type="romanLcPeriod"/>
            </a:pPr>
            <a:r>
              <a:rPr lang="en-GB" dirty="0"/>
              <a:t>First-order Knowledge Compilation for MLNs</a:t>
            </a:r>
          </a:p>
          <a:p>
            <a:pPr lvl="2"/>
            <a:r>
              <a:rPr lang="en-GB" dirty="0"/>
              <a:t>Idea, helper structure: circuit, algorithm</a:t>
            </a:r>
          </a:p>
          <a:p>
            <a:pPr marL="514350" indent="-514350">
              <a:buFont typeface="+mj-lt"/>
              <a:buAutoNum type="alphaUcPeriod"/>
            </a:pPr>
            <a:r>
              <a:rPr lang="en-GB" b="1" i="1" dirty="0">
                <a:solidFill>
                  <a:schemeClr val="accent1"/>
                </a:solidFill>
              </a:rPr>
              <a:t>Approximate Inference: Sampling</a:t>
            </a:r>
          </a:p>
          <a:p>
            <a:pPr lvl="1"/>
            <a:r>
              <a:rPr lang="en-GB" dirty="0">
                <a:solidFill>
                  <a:schemeClr val="accent1"/>
                </a:solidFill>
              </a:rPr>
              <a:t>Direct sampling: Rejection sampling, (lifted) importance sampling</a:t>
            </a:r>
          </a:p>
          <a:p>
            <a:pPr lvl="1"/>
            <a:r>
              <a:rPr lang="en-GB" dirty="0">
                <a:solidFill>
                  <a:schemeClr val="accent1"/>
                </a:solidFill>
              </a:rPr>
              <a:t>(Lifted) Markov Chain Monte Carlo sampling</a:t>
            </a:r>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3</a:t>
            </a:fld>
            <a:endParaRPr lang="en-GB"/>
          </a:p>
        </p:txBody>
      </p:sp>
      <p:sp>
        <p:nvSpPr>
          <p:cNvPr id="5" name="Date Placeholder 4">
            <a:extLst>
              <a:ext uri="{FF2B5EF4-FFF2-40B4-BE49-F238E27FC236}">
                <a16:creationId xmlns:a16="http://schemas.microsoft.com/office/drawing/2014/main" id="{3124E785-90C6-B946-B1AE-3A32F7800A16}"/>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7DD77CF3-41FE-9E4D-9BE6-DE208F427C3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533472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BB4BD47-D2B5-7D4E-9525-6A97336212E5}"/>
              </a:ext>
            </a:extLst>
          </p:cNvPr>
          <p:cNvSpPr>
            <a:spLocks noChangeArrowheads="1"/>
          </p:cNvSpPr>
          <p:nvPr/>
        </p:nvSpPr>
        <p:spPr bwMode="auto">
          <a:xfrm>
            <a:off x="359625" y="1665065"/>
            <a:ext cx="11472050" cy="3916162"/>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2" name="Title 1">
            <a:extLst>
              <a:ext uri="{FF2B5EF4-FFF2-40B4-BE49-F238E27FC236}">
                <a16:creationId xmlns:a16="http://schemas.microsoft.com/office/drawing/2014/main" id="{4A173C5A-835A-8941-9049-F9EC60D0153B}"/>
              </a:ext>
            </a:extLst>
          </p:cNvPr>
          <p:cNvSpPr>
            <a:spLocks noGrp="1"/>
          </p:cNvSpPr>
          <p:nvPr>
            <p:ph type="title"/>
          </p:nvPr>
        </p:nvSpPr>
        <p:spPr/>
        <p:txBody>
          <a:bodyPr/>
          <a:lstStyle/>
          <a:p>
            <a:r>
              <a:rPr lang="en-GB" dirty="0"/>
              <a:t>Likelihood Weighting: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2625DE-DE52-0148-B894-BED0AD809EC0}"/>
                  </a:ext>
                </a:extLst>
              </p:cNvPr>
              <p:cNvSpPr>
                <a:spLocks noGrp="1"/>
              </p:cNvSpPr>
              <p:nvPr>
                <p:ph idx="1"/>
              </p:nvPr>
            </p:nvSpPr>
            <p:spPr/>
            <p:txBody>
              <a:bodyPr>
                <a:normAutofit fontScale="85000" lnSpcReduction="20000"/>
              </a:bodyPr>
              <a:lstStyle/>
              <a:p>
                <a:pPr marL="0" indent="0">
                  <a:lnSpc>
                    <a:spcPct val="100000"/>
                  </a:lnSpc>
                  <a:spcBef>
                    <a:spcPts val="0"/>
                  </a:spcBef>
                  <a:buNone/>
                  <a:tabLst>
                    <a:tab pos="439738" algn="l"/>
                    <a:tab pos="881063" algn="l"/>
                    <a:tab pos="1330325" algn="l"/>
                    <a:tab pos="1770063" algn="l"/>
                  </a:tabLst>
                </a:pPr>
                <a:r>
                  <a:rPr lang="en-GB" b="1" dirty="0"/>
                  <a:t>function</a:t>
                </a:r>
                <a:r>
                  <a:rPr lang="en-GB" dirty="0"/>
                  <a:t> </a:t>
                </a:r>
                <a14:m>
                  <m:oMath xmlns:m="http://schemas.openxmlformats.org/officeDocument/2006/math">
                    <m:r>
                      <m:rPr>
                        <m:nor/>
                      </m:rPr>
                      <a:rPr lang="en-GB" b="1" i="0" dirty="0" smtClean="0">
                        <a:latin typeface="Cambria Math" panose="02040503050406030204" pitchFamily="18" charset="0"/>
                      </a:rPr>
                      <m:t>LikelihoodWeighting</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de-DE" b="1" i="1" dirty="0">
                                <a:latin typeface="Cambria Math" panose="02040503050406030204" pitchFamily="18" charset="0"/>
                              </a:rPr>
                              <m:t>𝑹</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m:t>
                        </m:r>
                        <m:r>
                          <a:rPr lang="de-DE" b="1" i="1" dirty="0" smtClean="0">
                            <a:latin typeface="Cambria Math" panose="02040503050406030204" pitchFamily="18" charset="0"/>
                          </a:rPr>
                          <m:t>𝒆</m:t>
                        </m:r>
                        <m:r>
                          <a:rPr lang="de-DE" b="0" i="1" dirty="0" smtClean="0">
                            <a:latin typeface="Cambria Math" panose="02040503050406030204" pitchFamily="18" charset="0"/>
                          </a:rPr>
                          <m:t>, </m:t>
                        </m:r>
                        <m:r>
                          <a:rPr lang="de-DE" b="0" i="1" dirty="0" smtClean="0">
                            <a:latin typeface="Cambria Math" panose="02040503050406030204" pitchFamily="18" charset="0"/>
                          </a:rPr>
                          <m:t>𝐵</m:t>
                        </m:r>
                        <m:r>
                          <a:rPr lang="de-DE" b="0" i="1" dirty="0" smtClean="0">
                            <a:latin typeface="Cambria Math" panose="02040503050406030204" pitchFamily="18" charset="0"/>
                          </a:rPr>
                          <m:t>,</m:t>
                        </m:r>
                        <m:r>
                          <a:rPr lang="de-DE" b="0" i="1" dirty="0" smtClean="0">
                            <a:latin typeface="Cambria Math" panose="02040503050406030204" pitchFamily="18" charset="0"/>
                          </a:rPr>
                          <m:t>𝑁</m:t>
                        </m:r>
                      </m:e>
                    </m:d>
                  </m:oMath>
                </a14:m>
                <a:r>
                  <a:rPr lang="en-GB" dirty="0"/>
                  <a:t> </a:t>
                </a:r>
                <a:r>
                  <a:rPr lang="en-GB" b="1" dirty="0"/>
                  <a:t>returns</a:t>
                </a:r>
                <a:r>
                  <a:rPr lang="en-GB" dirty="0"/>
                  <a:t> an estimate of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sSup>
                          <m:sSupPr>
                            <m:ctrlPr>
                              <a:rPr lang="de-DE" i="1" dirty="0">
                                <a:latin typeface="Cambria Math" panose="02040503050406030204" pitchFamily="18" charset="0"/>
                              </a:rPr>
                            </m:ctrlPr>
                          </m:sSupPr>
                          <m:e>
                            <m:r>
                              <a:rPr lang="de-DE" b="1" i="1" dirty="0">
                                <a:latin typeface="Cambria Math" panose="02040503050406030204" pitchFamily="18" charset="0"/>
                              </a:rPr>
                              <m:t>𝑹</m:t>
                            </m:r>
                          </m:e>
                          <m:sup>
                            <m:r>
                              <a:rPr lang="de-DE" i="1" dirty="0">
                                <a:latin typeface="Cambria Math" panose="02040503050406030204" pitchFamily="18" charset="0"/>
                              </a:rPr>
                              <m:t>′</m:t>
                            </m:r>
                          </m:sup>
                        </m:sSup>
                        <m:r>
                          <a:rPr lang="de-DE" b="0" i="1" dirty="0" smtClean="0">
                            <a:latin typeface="Cambria Math" panose="02040503050406030204" pitchFamily="18" charset="0"/>
                          </a:rPr>
                          <m:t>|</m:t>
                        </m:r>
                        <m:r>
                          <a:rPr lang="de-DE" b="1" i="1" dirty="0">
                            <a:latin typeface="Cambria Math" panose="02040503050406030204" pitchFamily="18" charset="0"/>
                          </a:rPr>
                          <m:t>𝒆</m:t>
                        </m:r>
                      </m:e>
                    </m:d>
                  </m:oMath>
                </a14:m>
                <a:endParaRPr lang="en-GB" dirty="0"/>
              </a:p>
              <a:p>
                <a:pPr marL="0" indent="0">
                  <a:lnSpc>
                    <a:spcPct val="100000"/>
                  </a:lnSpc>
                  <a:spcBef>
                    <a:spcPts val="0"/>
                  </a:spcBef>
                  <a:buNone/>
                  <a:tabLst>
                    <a:tab pos="439738" algn="l"/>
                    <a:tab pos="881063" algn="l"/>
                    <a:tab pos="1330325" algn="l"/>
                    <a:tab pos="1770063" algn="l"/>
                  </a:tabLst>
                </a:pPr>
                <a:r>
                  <a:rPr lang="en-GB" dirty="0"/>
                  <a:t>	</a:t>
                </a:r>
                <a:r>
                  <a:rPr lang="en-GB" b="1" dirty="0"/>
                  <a:t>local variables</a:t>
                </a:r>
                <a:r>
                  <a:rPr lang="en-GB" dirty="0"/>
                  <a:t>:</a:t>
                </a:r>
              </a:p>
              <a:p>
                <a:pPr marL="0" indent="0">
                  <a:lnSpc>
                    <a:spcPct val="100000"/>
                  </a:lnSpc>
                  <a:spcBef>
                    <a:spcPts val="0"/>
                  </a:spcBef>
                  <a:buNone/>
                  <a:tabLst>
                    <a:tab pos="439738" algn="l"/>
                    <a:tab pos="881063" algn="l"/>
                    <a:tab pos="1330325" algn="l"/>
                    <a:tab pos="1770063" algn="l"/>
                  </a:tabLst>
                </a:pPr>
                <a:r>
                  <a:rPr lang="en-GB" dirty="0"/>
                  <a:t>		</a:t>
                </a:r>
                <a14:m>
                  <m:oMath xmlns:m="http://schemas.openxmlformats.org/officeDocument/2006/math">
                    <m:r>
                      <a:rPr lang="en-GB" i="1" dirty="0" smtClean="0">
                        <a:latin typeface="Cambria Math" panose="02040503050406030204" pitchFamily="18" charset="0"/>
                      </a:rPr>
                      <m:t>𝑊</m:t>
                    </m:r>
                  </m:oMath>
                </a14:m>
                <a:r>
                  <a:rPr lang="en-GB" dirty="0"/>
                  <a:t>, a vector of weighted counts over the range values of </a:t>
                </a:r>
                <a14:m>
                  <m:oMath xmlns:m="http://schemas.openxmlformats.org/officeDocument/2006/math">
                    <m:sSup>
                      <m:sSupPr>
                        <m:ctrlPr>
                          <a:rPr lang="de-DE" i="1" dirty="0">
                            <a:latin typeface="Cambria Math" panose="02040503050406030204" pitchFamily="18" charset="0"/>
                          </a:rPr>
                        </m:ctrlPr>
                      </m:sSupPr>
                      <m:e>
                        <m:r>
                          <a:rPr lang="de-DE" b="1" i="1" dirty="0">
                            <a:latin typeface="Cambria Math" panose="02040503050406030204" pitchFamily="18" charset="0"/>
                          </a:rPr>
                          <m:t>𝑹</m:t>
                        </m:r>
                      </m:e>
                      <m:sup>
                        <m:r>
                          <a:rPr lang="de-DE" i="1" dirty="0">
                            <a:latin typeface="Cambria Math" panose="02040503050406030204" pitchFamily="18" charset="0"/>
                          </a:rPr>
                          <m:t>′</m:t>
                        </m:r>
                      </m:sup>
                    </m:sSup>
                  </m:oMath>
                </a14:m>
                <a:r>
                  <a:rPr lang="en-GB" dirty="0"/>
                  <a:t>, initially </a:t>
                </a:r>
                <a14:m>
                  <m:oMath xmlns:m="http://schemas.openxmlformats.org/officeDocument/2006/math">
                    <m:r>
                      <a:rPr lang="en-GB" i="1" dirty="0" smtClean="0">
                        <a:latin typeface="Cambria Math" panose="02040503050406030204" pitchFamily="18" charset="0"/>
                      </a:rPr>
                      <m:t>0</m:t>
                    </m:r>
                  </m:oMath>
                </a14:m>
                <a:endParaRPr lang="en-GB" dirty="0"/>
              </a:p>
              <a:p>
                <a:pPr marL="0" indent="0">
                  <a:lnSpc>
                    <a:spcPct val="100000"/>
                  </a:lnSpc>
                  <a:spcBef>
                    <a:spcPts val="0"/>
                  </a:spcBef>
                  <a:buNone/>
                  <a:tabLst>
                    <a:tab pos="439738" algn="l"/>
                    <a:tab pos="881063" algn="l"/>
                    <a:tab pos="1330325" algn="l"/>
                    <a:tab pos="1770063" algn="l"/>
                  </a:tabLst>
                </a:pPr>
                <a:endParaRPr lang="en-GB" sz="500" dirty="0"/>
              </a:p>
              <a:p>
                <a:pPr marL="0" indent="0">
                  <a:lnSpc>
                    <a:spcPct val="100000"/>
                  </a:lnSpc>
                  <a:spcBef>
                    <a:spcPts val="0"/>
                  </a:spcBef>
                  <a:buNone/>
                  <a:tabLst>
                    <a:tab pos="439738" algn="l"/>
                    <a:tab pos="881063" algn="l"/>
                    <a:tab pos="1330325" algn="l"/>
                    <a:tab pos="1770063" algn="l"/>
                  </a:tabLst>
                </a:pPr>
                <a:r>
                  <a:rPr lang="en-GB" dirty="0"/>
                  <a:t>	</a:t>
                </a:r>
                <a:r>
                  <a:rPr lang="en-GB" b="1" dirty="0"/>
                  <a:t>for</a:t>
                </a:r>
                <a:r>
                  <a:rPr lang="en-GB" dirty="0"/>
                  <a:t> </a:t>
                </a:r>
                <a14:m>
                  <m:oMath xmlns:m="http://schemas.openxmlformats.org/officeDocument/2006/math">
                    <m:r>
                      <a:rPr lang="de-DE" b="0" i="1" smtClean="0">
                        <a:latin typeface="Cambria Math" panose="02040503050406030204" pitchFamily="18" charset="0"/>
                      </a:rPr>
                      <m:t>𝑗</m:t>
                    </m:r>
                    <m:r>
                      <a:rPr lang="de-DE" b="0" i="1" smtClean="0">
                        <a:latin typeface="Cambria Math" panose="02040503050406030204" pitchFamily="18" charset="0"/>
                      </a:rPr>
                      <m:t>=1</m:t>
                    </m:r>
                  </m:oMath>
                </a14:m>
                <a:r>
                  <a:rPr lang="en-GB" dirty="0"/>
                  <a:t> </a:t>
                </a:r>
                <a:r>
                  <a:rPr lang="en-GB" b="1" dirty="0"/>
                  <a:t>to</a:t>
                </a:r>
                <a:r>
                  <a:rPr lang="en-GB" dirty="0"/>
                  <a:t> </a:t>
                </a:r>
                <a14:m>
                  <m:oMath xmlns:m="http://schemas.openxmlformats.org/officeDocument/2006/math">
                    <m:r>
                      <a:rPr lang="en-GB" i="1" dirty="0" smtClean="0">
                        <a:latin typeface="Cambria Math" panose="02040503050406030204" pitchFamily="18" charset="0"/>
                      </a:rPr>
                      <m:t>𝑁</m:t>
                    </m:r>
                  </m:oMath>
                </a14:m>
                <a:r>
                  <a:rPr lang="en-GB" dirty="0"/>
                  <a:t> </a:t>
                </a:r>
                <a:r>
                  <a:rPr lang="en-GB" b="1" dirty="0"/>
                  <a:t>do</a:t>
                </a:r>
              </a:p>
              <a:p>
                <a:pPr marL="0" indent="0">
                  <a:lnSpc>
                    <a:spcPct val="100000"/>
                  </a:lnSpc>
                  <a:spcBef>
                    <a:spcPts val="0"/>
                  </a:spcBef>
                  <a:buNone/>
                  <a:tabLst>
                    <a:tab pos="439738" algn="l"/>
                    <a:tab pos="881063" algn="l"/>
                    <a:tab pos="1330325" algn="l"/>
                    <a:tab pos="1770063" algn="l"/>
                  </a:tabLst>
                </a:pPr>
                <a:r>
                  <a:rPr lang="en-GB" dirty="0"/>
                  <a:t>		</a:t>
                </a:r>
                <a14:m>
                  <m:oMath xmlns:m="http://schemas.openxmlformats.org/officeDocument/2006/math">
                    <m:r>
                      <a:rPr lang="en-GB" b="1" i="1" dirty="0" smtClean="0">
                        <a:latin typeface="Cambria Math" panose="02040503050406030204" pitchFamily="18" charset="0"/>
                      </a:rPr>
                      <m:t>𝒓</m:t>
                    </m:r>
                    <m:r>
                      <a:rPr lang="en-GB" i="1" dirty="0" smtClean="0">
                        <a:latin typeface="Cambria Math" panose="02040503050406030204" pitchFamily="18" charset="0"/>
                      </a:rPr>
                      <m:t>,</m:t>
                    </m:r>
                    <m:r>
                      <a:rPr lang="en-GB" i="1" dirty="0" smtClean="0">
                        <a:latin typeface="Cambria Math" panose="02040503050406030204" pitchFamily="18" charset="0"/>
                      </a:rPr>
                      <m:t>𝑤</m:t>
                    </m:r>
                    <m:r>
                      <a:rPr lang="en-GB" i="1" dirty="0" smtClean="0">
                        <a:latin typeface="Cambria Math" panose="02040503050406030204" pitchFamily="18" charset="0"/>
                        <a:ea typeface="Cambria Math" panose="02040503050406030204" pitchFamily="18" charset="0"/>
                      </a:rPr>
                      <m:t>←</m:t>
                    </m:r>
                    <m:r>
                      <m:rPr>
                        <m:nor/>
                      </m:rPr>
                      <a:rPr lang="de-DE" b="0" i="0" dirty="0" smtClean="0">
                        <a:latin typeface="Cambria Math" panose="02040503050406030204" pitchFamily="18" charset="0"/>
                        <a:ea typeface="Cambria Math" panose="02040503050406030204" pitchFamily="18" charset="0"/>
                      </a:rPr>
                      <m:t>WeightedSample</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𝐵</m:t>
                        </m:r>
                        <m:r>
                          <a:rPr lang="de-DE" i="1" dirty="0">
                            <a:latin typeface="Cambria Math" panose="02040503050406030204" pitchFamily="18" charset="0"/>
                          </a:rPr>
                          <m:t>,</m:t>
                        </m:r>
                        <m:r>
                          <a:rPr lang="de-DE" b="1" i="1" dirty="0">
                            <a:latin typeface="Cambria Math" panose="02040503050406030204" pitchFamily="18" charset="0"/>
                          </a:rPr>
                          <m:t>𝒆</m:t>
                        </m:r>
                      </m:e>
                    </m:d>
                  </m:oMath>
                </a14:m>
                <a:endParaRPr lang="en-GB" dirty="0"/>
              </a:p>
              <a:p>
                <a:pPr marL="0" indent="0">
                  <a:lnSpc>
                    <a:spcPct val="100000"/>
                  </a:lnSpc>
                  <a:spcBef>
                    <a:spcPts val="0"/>
                  </a:spcBef>
                  <a:buNone/>
                  <a:tabLst>
                    <a:tab pos="439738" algn="l"/>
                    <a:tab pos="881063" algn="l"/>
                    <a:tab pos="1330325" algn="l"/>
                    <a:tab pos="1770063" algn="l"/>
                  </a:tabLst>
                </a:pPr>
                <a:r>
                  <a:rPr lang="en-GB" dirty="0"/>
                  <a:t>		</a:t>
                </a:r>
                <a14:m>
                  <m:oMath xmlns:m="http://schemas.openxmlformats.org/officeDocument/2006/math">
                    <m:r>
                      <a:rPr lang="en-GB" i="1" dirty="0">
                        <a:latin typeface="Cambria Math" panose="02040503050406030204" pitchFamily="18" charset="0"/>
                      </a:rPr>
                      <m:t>𝑊</m:t>
                    </m:r>
                    <m:d>
                      <m:dPr>
                        <m:begChr m:val="["/>
                        <m:endChr m:val="]"/>
                        <m:ctrlPr>
                          <a:rPr lang="de-DE" b="0" i="1" dirty="0" smtClean="0">
                            <a:latin typeface="Cambria Math" panose="02040503050406030204" pitchFamily="18" charset="0"/>
                          </a:rPr>
                        </m:ctrlPr>
                      </m:dPr>
                      <m:e>
                        <m:sSup>
                          <m:sSupPr>
                            <m:ctrlPr>
                              <a:rPr lang="de-DE" i="1" dirty="0">
                                <a:latin typeface="Cambria Math" panose="02040503050406030204" pitchFamily="18" charset="0"/>
                              </a:rPr>
                            </m:ctrlPr>
                          </m:sSupPr>
                          <m:e>
                            <m:r>
                              <a:rPr lang="de-DE" b="1" i="1" dirty="0" smtClean="0">
                                <a:latin typeface="Cambria Math" panose="02040503050406030204" pitchFamily="18" charset="0"/>
                              </a:rPr>
                              <m:t>𝒓</m:t>
                            </m:r>
                          </m:e>
                          <m:sup>
                            <m:r>
                              <a:rPr lang="de-DE" i="1" dirty="0">
                                <a:latin typeface="Cambria Math" panose="02040503050406030204" pitchFamily="18" charset="0"/>
                              </a:rPr>
                              <m:t>′</m:t>
                            </m:r>
                          </m:sup>
                        </m:sSup>
                      </m:e>
                    </m:d>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𝑊</m:t>
                    </m:r>
                    <m:d>
                      <m:dPr>
                        <m:begChr m:val="["/>
                        <m:endChr m:val="]"/>
                        <m:ctrlPr>
                          <a:rPr lang="de-DE" b="0" i="1" dirty="0" smtClean="0">
                            <a:latin typeface="Cambria Math" panose="02040503050406030204" pitchFamily="18" charset="0"/>
                            <a:ea typeface="Cambria Math" panose="02040503050406030204" pitchFamily="18" charset="0"/>
                          </a:rPr>
                        </m:ctrlPr>
                      </m:dPr>
                      <m:e>
                        <m:sSup>
                          <m:sSupPr>
                            <m:ctrlPr>
                              <a:rPr lang="de-DE" i="1" dirty="0">
                                <a:latin typeface="Cambria Math" panose="02040503050406030204" pitchFamily="18" charset="0"/>
                              </a:rPr>
                            </m:ctrlPr>
                          </m:sSupPr>
                          <m:e>
                            <m:r>
                              <a:rPr lang="de-DE" b="1" i="1" dirty="0" smtClean="0">
                                <a:latin typeface="Cambria Math" panose="02040503050406030204" pitchFamily="18" charset="0"/>
                              </a:rPr>
                              <m:t>𝒓</m:t>
                            </m:r>
                          </m:e>
                          <m:sup>
                            <m:r>
                              <a:rPr lang="de-DE" i="1" dirty="0">
                                <a:latin typeface="Cambria Math" panose="02040503050406030204" pitchFamily="18" charset="0"/>
                              </a:rPr>
                              <m:t>′</m:t>
                            </m:r>
                          </m:sup>
                        </m:sSup>
                      </m:e>
                    </m:d>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𝑤</m:t>
                    </m:r>
                  </m:oMath>
                </a14:m>
                <a:r>
                  <a:rPr lang="en-GB" dirty="0"/>
                  <a:t> where </a:t>
                </a:r>
                <a14:m>
                  <m:oMath xmlns:m="http://schemas.openxmlformats.org/officeDocument/2006/math">
                    <m:sSup>
                      <m:sSupPr>
                        <m:ctrlPr>
                          <a:rPr lang="de-DE" b="0" i="1" dirty="0" smtClean="0">
                            <a:latin typeface="Cambria Math" panose="02040503050406030204" pitchFamily="18" charset="0"/>
                            <a:ea typeface="Cambria Math" panose="02040503050406030204" pitchFamily="18" charset="0"/>
                          </a:rPr>
                        </m:ctrlPr>
                      </m:sSupPr>
                      <m:e>
                        <m:r>
                          <a:rPr lang="de-DE" b="1" i="1" dirty="0">
                            <a:latin typeface="Cambria Math" panose="02040503050406030204" pitchFamily="18" charset="0"/>
                            <a:ea typeface="Cambria Math" panose="02040503050406030204" pitchFamily="18" charset="0"/>
                          </a:rPr>
                          <m:t>𝒓</m:t>
                        </m:r>
                      </m:e>
                      <m:sup>
                        <m:r>
                          <a:rPr lang="de-DE" b="0" i="1" dirty="0" smtClean="0">
                            <a:latin typeface="Cambria Math" panose="02040503050406030204" pitchFamily="18" charset="0"/>
                            <a:ea typeface="Cambria Math" panose="02040503050406030204" pitchFamily="18" charset="0"/>
                          </a:rPr>
                          <m:t>′</m:t>
                        </m:r>
                      </m:sup>
                    </m:sSup>
                  </m:oMath>
                </a14:m>
                <a:r>
                  <a:rPr lang="en-GB" dirty="0"/>
                  <a:t> are the values of </a:t>
                </a:r>
                <a14:m>
                  <m:oMath xmlns:m="http://schemas.openxmlformats.org/officeDocument/2006/math">
                    <m:sSup>
                      <m:sSupPr>
                        <m:ctrlPr>
                          <a:rPr lang="de-DE" i="1" dirty="0">
                            <a:latin typeface="Cambria Math" panose="02040503050406030204" pitchFamily="18" charset="0"/>
                          </a:rPr>
                        </m:ctrlPr>
                      </m:sSupPr>
                      <m:e>
                        <m:r>
                          <a:rPr lang="de-DE" b="1" i="1" dirty="0">
                            <a:latin typeface="Cambria Math" panose="02040503050406030204" pitchFamily="18" charset="0"/>
                          </a:rPr>
                          <m:t>𝑹</m:t>
                        </m:r>
                      </m:e>
                      <m:sup>
                        <m:r>
                          <a:rPr lang="de-DE" i="1" dirty="0">
                            <a:latin typeface="Cambria Math" panose="02040503050406030204" pitchFamily="18" charset="0"/>
                          </a:rPr>
                          <m:t>′</m:t>
                        </m:r>
                      </m:sup>
                    </m:sSup>
                  </m:oMath>
                </a14:m>
                <a:r>
                  <a:rPr lang="en-GB" dirty="0"/>
                  <a:t> in </a:t>
                </a:r>
                <a14:m>
                  <m:oMath xmlns:m="http://schemas.openxmlformats.org/officeDocument/2006/math">
                    <m:r>
                      <a:rPr lang="en-GB" b="1" i="1" dirty="0">
                        <a:latin typeface="Cambria Math" panose="02040503050406030204" pitchFamily="18" charset="0"/>
                      </a:rPr>
                      <m:t>𝒓</m:t>
                    </m:r>
                  </m:oMath>
                </a14:m>
                <a:endParaRPr lang="en-GB" dirty="0"/>
              </a:p>
              <a:p>
                <a:pPr marL="0" indent="0">
                  <a:lnSpc>
                    <a:spcPct val="100000"/>
                  </a:lnSpc>
                  <a:spcBef>
                    <a:spcPts val="0"/>
                  </a:spcBef>
                  <a:buNone/>
                  <a:tabLst>
                    <a:tab pos="438150" algn="l"/>
                    <a:tab pos="881063" algn="l"/>
                    <a:tab pos="1331913" algn="l"/>
                    <a:tab pos="1770063" algn="l"/>
                    <a:tab pos="11374438" algn="r"/>
                  </a:tabLst>
                </a:pPr>
                <a:r>
                  <a:rPr lang="en-GB" dirty="0"/>
                  <a:t>	</a:t>
                </a:r>
                <a:r>
                  <a:rPr lang="en-GB" b="1" dirty="0"/>
                  <a:t>return</a:t>
                </a:r>
                <a:r>
                  <a:rPr lang="en-GB" dirty="0"/>
                  <a:t> </a:t>
                </a:r>
                <a14:m>
                  <m:oMath xmlns:m="http://schemas.openxmlformats.org/officeDocument/2006/math">
                    <m:r>
                      <m:rPr>
                        <m:nor/>
                      </m:rPr>
                      <a:rPr lang="de-DE" b="0" i="0" smtClean="0">
                        <a:latin typeface="Cambria Math" panose="02040503050406030204" pitchFamily="18" charset="0"/>
                      </a:rPr>
                      <m:t>Normalise</m:t>
                    </m:r>
                    <m:d>
                      <m:dPr>
                        <m:ctrlPr>
                          <a:rPr lang="de-DE" b="0" i="1" smtClean="0">
                            <a:latin typeface="Cambria Math" panose="02040503050406030204" pitchFamily="18" charset="0"/>
                          </a:rPr>
                        </m:ctrlPr>
                      </m:dPr>
                      <m:e>
                        <m:r>
                          <a:rPr lang="de-DE" b="0" i="1" smtClean="0">
                            <a:latin typeface="Cambria Math" panose="02040503050406030204" pitchFamily="18" charset="0"/>
                          </a:rPr>
                          <m:t>𝑊</m:t>
                        </m:r>
                      </m:e>
                    </m:d>
                  </m:oMath>
                </a14:m>
                <a:r>
                  <a:rPr lang="en-GB" dirty="0"/>
                  <a:t>	▹divide each entry by sum of all entries</a:t>
                </a:r>
              </a:p>
              <a:p>
                <a:pPr marL="0" indent="0">
                  <a:lnSpc>
                    <a:spcPct val="100000"/>
                  </a:lnSpc>
                  <a:spcBef>
                    <a:spcPts val="0"/>
                  </a:spcBef>
                  <a:buNone/>
                  <a:tabLst>
                    <a:tab pos="438150" algn="l"/>
                    <a:tab pos="881063" algn="l"/>
                    <a:tab pos="1331913" algn="l"/>
                    <a:tab pos="1770063" algn="l"/>
                    <a:tab pos="7593013" algn="r"/>
                  </a:tabLst>
                </a:pPr>
                <a:endParaRPr lang="en-GB" sz="1100" dirty="0"/>
              </a:p>
              <a:p>
                <a:pPr marL="0" indent="0">
                  <a:lnSpc>
                    <a:spcPct val="100000"/>
                  </a:lnSpc>
                  <a:spcBef>
                    <a:spcPts val="0"/>
                  </a:spcBef>
                  <a:buNone/>
                  <a:tabLst>
                    <a:tab pos="438150" algn="l"/>
                    <a:tab pos="881063" algn="l"/>
                    <a:tab pos="1331913" algn="l"/>
                    <a:tab pos="1770063" algn="l"/>
                    <a:tab pos="7593013" algn="r"/>
                  </a:tabLst>
                </a:pPr>
                <a:r>
                  <a:rPr lang="en-GB" b="1" dirty="0"/>
                  <a:t>function</a:t>
                </a:r>
                <a:r>
                  <a:rPr lang="en-GB" dirty="0"/>
                  <a:t> </a:t>
                </a:r>
                <a14:m>
                  <m:oMath xmlns:m="http://schemas.openxmlformats.org/officeDocument/2006/math">
                    <m:r>
                      <m:rPr>
                        <m:nor/>
                      </m:rPr>
                      <a:rPr lang="de-DE" b="1" dirty="0">
                        <a:latin typeface="Cambria Math" panose="02040503050406030204" pitchFamily="18" charset="0"/>
                        <a:ea typeface="Cambria Math" panose="02040503050406030204" pitchFamily="18" charset="0"/>
                      </a:rPr>
                      <m:t>WeightedSample</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𝐵</m:t>
                        </m:r>
                        <m:r>
                          <a:rPr lang="de-DE" i="1" dirty="0">
                            <a:latin typeface="Cambria Math" panose="02040503050406030204" pitchFamily="18" charset="0"/>
                          </a:rPr>
                          <m:t>,</m:t>
                        </m:r>
                        <m:r>
                          <a:rPr lang="de-DE" b="1" i="1" dirty="0">
                            <a:latin typeface="Cambria Math" panose="02040503050406030204" pitchFamily="18" charset="0"/>
                          </a:rPr>
                          <m:t>𝒆</m:t>
                        </m:r>
                      </m:e>
                    </m:d>
                  </m:oMath>
                </a14:m>
                <a:r>
                  <a:rPr lang="en-GB" dirty="0"/>
                  <a:t> </a:t>
                </a:r>
                <a:r>
                  <a:rPr lang="en-GB" b="1" dirty="0"/>
                  <a:t>returns</a:t>
                </a:r>
                <a:r>
                  <a:rPr lang="en-GB" dirty="0"/>
                  <a:t> a compound event and a weight</a:t>
                </a:r>
              </a:p>
              <a:p>
                <a:pPr marL="0" indent="0">
                  <a:lnSpc>
                    <a:spcPct val="100000"/>
                  </a:lnSpc>
                  <a:spcBef>
                    <a:spcPts val="0"/>
                  </a:spcBef>
                  <a:buNone/>
                  <a:tabLst>
                    <a:tab pos="438150" algn="l"/>
                    <a:tab pos="881063" algn="l"/>
                    <a:tab pos="1331913" algn="l"/>
                    <a:tab pos="1770063" algn="l"/>
                    <a:tab pos="7593013" algn="r"/>
                  </a:tabLst>
                </a:pPr>
                <a:r>
                  <a:rPr lang="en-GB" dirty="0"/>
                  <a:t>	</a:t>
                </a:r>
                <a14:m>
                  <m:oMath xmlns:m="http://schemas.openxmlformats.org/officeDocument/2006/math">
                    <m:r>
                      <a:rPr lang="en-GB" b="1" i="1" dirty="0">
                        <a:latin typeface="Cambria Math" panose="02040503050406030204" pitchFamily="18" charset="0"/>
                      </a:rPr>
                      <m:t>𝒓</m:t>
                    </m:r>
                    <m:r>
                      <a:rPr lang="en-GB" b="0" i="1" dirty="0" smtClean="0">
                        <a:latin typeface="Cambria Math" panose="02040503050406030204" pitchFamily="18" charset="0"/>
                        <a:ea typeface="Cambria Math" panose="02040503050406030204" pitchFamily="18" charset="0"/>
                      </a:rPr>
                      <m:t>←</m:t>
                    </m:r>
                  </m:oMath>
                </a14:m>
                <a:r>
                  <a:rPr lang="en-GB" dirty="0"/>
                  <a:t> an event with </a:t>
                </a:r>
                <a14:m>
                  <m:oMath xmlns:m="http://schemas.openxmlformats.org/officeDocument/2006/math">
                    <m:r>
                      <a:rPr lang="en-GB" i="1" dirty="0" smtClean="0">
                        <a:latin typeface="Cambria Math" panose="02040503050406030204" pitchFamily="18" charset="0"/>
                      </a:rPr>
                      <m:t>𝑛</m:t>
                    </m:r>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𝑟𝑣</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𝐵</m:t>
                            </m:r>
                          </m:e>
                        </m:d>
                      </m:e>
                    </m:d>
                  </m:oMath>
                </a14:m>
                <a:r>
                  <a:rPr lang="en-GB" dirty="0"/>
                  <a:t> elements; </a:t>
                </a:r>
                <a14:m>
                  <m:oMath xmlns:m="http://schemas.openxmlformats.org/officeDocument/2006/math">
                    <m:r>
                      <a:rPr lang="en-GB" i="1" dirty="0">
                        <a:latin typeface="Cambria Math" panose="02040503050406030204" pitchFamily="18" charset="0"/>
                      </a:rPr>
                      <m:t>𝑤</m:t>
                    </m:r>
                    <m:r>
                      <a:rPr lang="en-GB"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1</m:t>
                    </m:r>
                  </m:oMath>
                </a14:m>
                <a:endParaRPr lang="en-GB" dirty="0"/>
              </a:p>
              <a:p>
                <a:pPr marL="0" indent="0">
                  <a:lnSpc>
                    <a:spcPct val="100000"/>
                  </a:lnSpc>
                  <a:spcBef>
                    <a:spcPts val="0"/>
                  </a:spcBef>
                  <a:buNone/>
                  <a:tabLst>
                    <a:tab pos="438150" algn="l"/>
                    <a:tab pos="881063" algn="l"/>
                    <a:tab pos="1331913" algn="l"/>
                    <a:tab pos="1770063" algn="l"/>
                    <a:tab pos="11374438" algn="r"/>
                  </a:tabLst>
                </a:pPr>
                <a:r>
                  <a:rPr lang="en-GB" dirty="0"/>
                  <a:t>	</a:t>
                </a:r>
                <a:r>
                  <a:rPr lang="en-GB" b="1" dirty="0"/>
                  <a:t>for</a:t>
                </a:r>
                <a:r>
                  <a:rPr lang="en-GB" dirty="0"/>
                  <a:t> </a:t>
                </a:r>
                <a14:m>
                  <m:oMath xmlns:m="http://schemas.openxmlformats.org/officeDocument/2006/math">
                    <m:r>
                      <a:rPr lang="de-DE" b="0" i="1" smtClean="0">
                        <a:latin typeface="Cambria Math" panose="02040503050406030204" pitchFamily="18" charset="0"/>
                      </a:rPr>
                      <m:t>𝑖</m:t>
                    </m:r>
                    <m:r>
                      <a:rPr lang="de-DE" b="0" i="1" smtClean="0">
                        <a:latin typeface="Cambria Math" panose="02040503050406030204" pitchFamily="18" charset="0"/>
                      </a:rPr>
                      <m:t>=1</m:t>
                    </m:r>
                  </m:oMath>
                </a14:m>
                <a:r>
                  <a:rPr lang="en-GB" dirty="0"/>
                  <a:t> </a:t>
                </a:r>
                <a:r>
                  <a:rPr lang="en-GB" b="1" dirty="0"/>
                  <a:t>to</a:t>
                </a:r>
                <a:r>
                  <a:rPr lang="en-GB" dirty="0"/>
                  <a:t> </a:t>
                </a:r>
                <a14:m>
                  <m:oMath xmlns:m="http://schemas.openxmlformats.org/officeDocument/2006/math">
                    <m:r>
                      <a:rPr lang="de-DE" b="0" i="1" dirty="0" smtClean="0">
                        <a:latin typeface="Cambria Math" panose="02040503050406030204" pitchFamily="18" charset="0"/>
                      </a:rPr>
                      <m:t>𝑛</m:t>
                    </m:r>
                  </m:oMath>
                </a14:m>
                <a:r>
                  <a:rPr lang="en-GB" dirty="0"/>
                  <a:t> </a:t>
                </a:r>
                <a:r>
                  <a:rPr lang="en-GB" b="1" dirty="0"/>
                  <a:t>do</a:t>
                </a:r>
                <a:r>
                  <a:rPr lang="en-GB" dirty="0"/>
                  <a:t>	▹follows topological order</a:t>
                </a:r>
              </a:p>
              <a:p>
                <a:pPr marL="0" indent="0">
                  <a:lnSpc>
                    <a:spcPct val="100000"/>
                  </a:lnSpc>
                  <a:spcBef>
                    <a:spcPts val="0"/>
                  </a:spcBef>
                  <a:buNone/>
                  <a:tabLst>
                    <a:tab pos="438150" algn="l"/>
                    <a:tab pos="881063" algn="l"/>
                    <a:tab pos="1331913" algn="l"/>
                    <a:tab pos="1770063" algn="l"/>
                    <a:tab pos="7593013" algn="r"/>
                  </a:tabLst>
                </a:pPr>
                <a:r>
                  <a:rPr lang="en-GB" dirty="0"/>
                  <a:t>		</a:t>
                </a:r>
                <a:r>
                  <a:rPr lang="en-GB" b="1" dirty="0"/>
                  <a:t>if</a:t>
                </a:r>
                <a:r>
                  <a:rPr lang="en-GB" dirty="0"/>
                  <a: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𝑅</m:t>
                        </m:r>
                      </m:e>
                      <m:sub>
                        <m:r>
                          <a:rPr lang="de-DE" b="0" i="1" dirty="0" smtClean="0">
                            <a:latin typeface="Cambria Math" panose="02040503050406030204" pitchFamily="18" charset="0"/>
                          </a:rPr>
                          <m:t>𝑖</m:t>
                        </m:r>
                      </m:sub>
                    </m:sSub>
                  </m:oMath>
                </a14:m>
                <a:r>
                  <a:rPr lang="en-GB" dirty="0"/>
                  <a:t> has a value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𝑟</m:t>
                        </m:r>
                      </m:e>
                      <m:sub>
                        <m:r>
                          <a:rPr lang="de-DE" i="1" dirty="0">
                            <a:latin typeface="Cambria Math" panose="02040503050406030204" pitchFamily="18" charset="0"/>
                          </a:rPr>
                          <m:t>𝑖</m:t>
                        </m:r>
                      </m:sub>
                    </m:sSub>
                  </m:oMath>
                </a14:m>
                <a:r>
                  <a:rPr lang="en-GB" dirty="0"/>
                  <a:t> in </a:t>
                </a:r>
                <a14:m>
                  <m:oMath xmlns:m="http://schemas.openxmlformats.org/officeDocument/2006/math">
                    <m:r>
                      <a:rPr lang="de-DE" b="1" i="1" dirty="0">
                        <a:latin typeface="Cambria Math" panose="02040503050406030204" pitchFamily="18" charset="0"/>
                      </a:rPr>
                      <m:t>𝒆</m:t>
                    </m:r>
                  </m:oMath>
                </a14:m>
                <a:r>
                  <a:rPr lang="en-GB" dirty="0"/>
                  <a:t> </a:t>
                </a:r>
                <a:r>
                  <a:rPr lang="en-GB" b="1" dirty="0"/>
                  <a:t>then</a:t>
                </a:r>
              </a:p>
              <a:p>
                <a:pPr marL="0" indent="0">
                  <a:lnSpc>
                    <a:spcPct val="100000"/>
                  </a:lnSpc>
                  <a:spcBef>
                    <a:spcPts val="0"/>
                  </a:spcBef>
                  <a:buNone/>
                  <a:tabLst>
                    <a:tab pos="438150" algn="l"/>
                    <a:tab pos="881063" algn="l"/>
                    <a:tab pos="1331913" algn="l"/>
                    <a:tab pos="1770063" algn="l"/>
                    <a:tab pos="7593013" algn="r"/>
                  </a:tabLst>
                </a:pPr>
                <a:r>
                  <a:rPr lang="en-GB" dirty="0"/>
                  <a:t>			</a:t>
                </a:r>
                <a14:m>
                  <m:oMath xmlns:m="http://schemas.openxmlformats.org/officeDocument/2006/math">
                    <m:r>
                      <a:rPr lang="en-GB" i="1" dirty="0">
                        <a:latin typeface="Cambria Math" panose="02040503050406030204" pitchFamily="18" charset="0"/>
                      </a:rPr>
                      <m:t>𝑤</m:t>
                    </m:r>
                    <m:r>
                      <a:rPr lang="en-GB"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𝑤</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𝑃</m:t>
                    </m:r>
                    <m:d>
                      <m:dPr>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𝑟</m:t>
                            </m:r>
                          </m:e>
                          <m:sub>
                            <m:r>
                              <a:rPr lang="de-DE" b="0" i="1" dirty="0" smtClean="0">
                                <a:latin typeface="Cambria Math" panose="02040503050406030204" pitchFamily="18" charset="0"/>
                                <a:ea typeface="Cambria Math" panose="02040503050406030204" pitchFamily="18" charset="0"/>
                              </a:rPr>
                              <m:t>𝑖</m:t>
                            </m:r>
                          </m:sub>
                        </m:sSub>
                        <m:r>
                          <a:rPr lang="de-DE" b="0" i="1" dirty="0" smtClean="0">
                            <a:latin typeface="Cambria Math" panose="02040503050406030204" pitchFamily="18" charset="0"/>
                            <a:ea typeface="Cambria Math" panose="02040503050406030204" pitchFamily="18" charset="0"/>
                          </a:rPr>
                          <m:t>|</m:t>
                        </m:r>
                        <m:r>
                          <m:rPr>
                            <m:sty m:val="p"/>
                          </m:rPr>
                          <a:rPr lang="de-DE" b="0" i="0" dirty="0" smtClean="0">
                            <a:latin typeface="Cambria Math" panose="02040503050406030204" pitchFamily="18" charset="0"/>
                            <a:ea typeface="Cambria Math" panose="02040503050406030204" pitchFamily="18" charset="0"/>
                          </a:rPr>
                          <m:t>pa</m:t>
                        </m:r>
                        <m:d>
                          <m:dPr>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𝑅</m:t>
                                </m:r>
                              </m:e>
                              <m:sub>
                                <m:r>
                                  <a:rPr lang="de-DE" b="0" i="1" dirty="0" smtClean="0">
                                    <a:latin typeface="Cambria Math" panose="02040503050406030204" pitchFamily="18" charset="0"/>
                                    <a:ea typeface="Cambria Math" panose="02040503050406030204" pitchFamily="18" charset="0"/>
                                  </a:rPr>
                                  <m:t>𝑖</m:t>
                                </m:r>
                              </m:sub>
                            </m:sSub>
                          </m:e>
                        </m:d>
                      </m:e>
                    </m:d>
                  </m:oMath>
                </a14:m>
                <a:r>
                  <a:rPr lang="en-GB" dirty="0"/>
                  <a:t>; set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𝑟</m:t>
                        </m:r>
                      </m:e>
                      <m:sub>
                        <m:r>
                          <a:rPr lang="de-DE" b="0" i="1" dirty="0" smtClean="0">
                            <a:latin typeface="Cambria Math" panose="02040503050406030204" pitchFamily="18" charset="0"/>
                          </a:rPr>
                          <m:t>𝑖</m:t>
                        </m:r>
                      </m:sub>
                    </m:sSub>
                  </m:oMath>
                </a14:m>
                <a:r>
                  <a:rPr lang="en-GB" dirty="0"/>
                  <a:t> in </a:t>
                </a:r>
                <a14:m>
                  <m:oMath xmlns:m="http://schemas.openxmlformats.org/officeDocument/2006/math">
                    <m:r>
                      <a:rPr lang="de-DE" b="1" i="1" dirty="0" smtClean="0">
                        <a:latin typeface="Cambria Math" panose="02040503050406030204" pitchFamily="18" charset="0"/>
                      </a:rPr>
                      <m:t>𝒓</m:t>
                    </m:r>
                  </m:oMath>
                </a14:m>
                <a:endParaRPr lang="en-GB" dirty="0"/>
              </a:p>
              <a:p>
                <a:pPr marL="0" indent="0">
                  <a:lnSpc>
                    <a:spcPct val="100000"/>
                  </a:lnSpc>
                  <a:spcBef>
                    <a:spcPts val="0"/>
                  </a:spcBef>
                  <a:buNone/>
                  <a:tabLst>
                    <a:tab pos="438150" algn="l"/>
                    <a:tab pos="881063" algn="l"/>
                    <a:tab pos="1331913" algn="l"/>
                    <a:tab pos="1770063" algn="l"/>
                    <a:tab pos="7593013" algn="r"/>
                  </a:tabLst>
                </a:pPr>
                <a:r>
                  <a:rPr lang="en-GB" dirty="0"/>
                  <a:t>		</a:t>
                </a:r>
                <a:r>
                  <a:rPr lang="en-GB" b="1" dirty="0"/>
                  <a:t>else</a:t>
                </a:r>
              </a:p>
              <a:p>
                <a:pPr marL="0" indent="0">
                  <a:lnSpc>
                    <a:spcPct val="100000"/>
                  </a:lnSpc>
                  <a:spcBef>
                    <a:spcPts val="0"/>
                  </a:spcBef>
                  <a:buNone/>
                  <a:tabLst>
                    <a:tab pos="438150" algn="l"/>
                    <a:tab pos="881063" algn="l"/>
                    <a:tab pos="1331913" algn="l"/>
                    <a:tab pos="1770063" algn="l"/>
                    <a:tab pos="7593013" algn="r"/>
                  </a:tabLst>
                </a:pPr>
                <a:r>
                  <a:rPr lang="en-GB" dirty="0"/>
                  <a: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𝑟</m:t>
                        </m:r>
                      </m:e>
                      <m:sub>
                        <m:r>
                          <a:rPr lang="de-DE" i="1" dirty="0">
                            <a:latin typeface="Cambria Math" panose="02040503050406030204" pitchFamily="18" charset="0"/>
                          </a:rPr>
                          <m:t>𝑖</m:t>
                        </m:r>
                      </m:sub>
                    </m:sSub>
                    <m:r>
                      <a:rPr lang="de-DE" i="1" dirty="0" smtClean="0">
                        <a:latin typeface="Cambria Math" panose="02040503050406030204" pitchFamily="18" charset="0"/>
                        <a:ea typeface="Cambria Math" panose="02040503050406030204" pitchFamily="18" charset="0"/>
                      </a:rPr>
                      <m:t>←</m:t>
                    </m:r>
                  </m:oMath>
                </a14:m>
                <a:r>
                  <a:rPr lang="en-GB" dirty="0"/>
                  <a:t> a random sample from </a:t>
                </a:r>
                <a14:m>
                  <m:oMath xmlns:m="http://schemas.openxmlformats.org/officeDocument/2006/math">
                    <m:r>
                      <a:rPr lang="de-DE" i="1" dirty="0">
                        <a:latin typeface="Cambria Math" panose="02040503050406030204" pitchFamily="18" charset="0"/>
                        <a:ea typeface="Cambria Math" panose="02040503050406030204" pitchFamily="18" charset="0"/>
                      </a:rPr>
                      <m:t>𝑃</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𝑅</m:t>
                            </m:r>
                          </m:e>
                          <m:sub>
                            <m:r>
                              <a:rPr lang="de-DE" i="1" dirty="0">
                                <a:latin typeface="Cambria Math" panose="02040503050406030204" pitchFamily="18" charset="0"/>
                                <a:ea typeface="Cambria Math" panose="02040503050406030204" pitchFamily="18" charset="0"/>
                              </a:rPr>
                              <m:t>𝑖</m:t>
                            </m:r>
                          </m:sub>
                        </m:sSub>
                        <m:r>
                          <a:rPr lang="de-DE" i="1" dirty="0">
                            <a:latin typeface="Cambria Math" panose="02040503050406030204" pitchFamily="18" charset="0"/>
                            <a:ea typeface="Cambria Math" panose="02040503050406030204" pitchFamily="18" charset="0"/>
                          </a:rPr>
                          <m:t>|</m:t>
                        </m:r>
                        <m:r>
                          <m:rPr>
                            <m:sty m:val="p"/>
                          </m:rPr>
                          <a:rPr lang="de-DE" b="0" i="0" dirty="0" smtClean="0">
                            <a:latin typeface="Cambria Math" panose="02040503050406030204" pitchFamily="18" charset="0"/>
                            <a:ea typeface="Cambria Math" panose="02040503050406030204" pitchFamily="18" charset="0"/>
                          </a:rPr>
                          <m:t>pa</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𝑅</m:t>
                                </m:r>
                              </m:e>
                              <m:sub>
                                <m:r>
                                  <a:rPr lang="de-DE" i="1" dirty="0">
                                    <a:latin typeface="Cambria Math" panose="02040503050406030204" pitchFamily="18" charset="0"/>
                                    <a:ea typeface="Cambria Math" panose="02040503050406030204" pitchFamily="18" charset="0"/>
                                  </a:rPr>
                                  <m:t>𝑖</m:t>
                                </m:r>
                              </m:sub>
                            </m:sSub>
                          </m:e>
                        </m:d>
                      </m:e>
                    </m:d>
                  </m:oMath>
                </a14:m>
                <a:endParaRPr lang="en-GB" dirty="0"/>
              </a:p>
              <a:p>
                <a:pPr marL="0" indent="0">
                  <a:lnSpc>
                    <a:spcPct val="100000"/>
                  </a:lnSpc>
                  <a:spcBef>
                    <a:spcPts val="0"/>
                  </a:spcBef>
                  <a:buNone/>
                  <a:tabLst>
                    <a:tab pos="438150" algn="l"/>
                    <a:tab pos="881063" algn="l"/>
                    <a:tab pos="1331913" algn="l"/>
                    <a:tab pos="1770063" algn="l"/>
                    <a:tab pos="7593013" algn="r"/>
                  </a:tabLst>
                </a:pPr>
                <a:r>
                  <a:rPr lang="en-GB" dirty="0"/>
                  <a:t>	</a:t>
                </a:r>
                <a:r>
                  <a:rPr lang="en-GB" b="1" dirty="0"/>
                  <a:t>return</a:t>
                </a:r>
                <a:r>
                  <a:rPr lang="en-GB" dirty="0"/>
                  <a:t> </a:t>
                </a:r>
                <a14:m>
                  <m:oMath xmlns:m="http://schemas.openxmlformats.org/officeDocument/2006/math">
                    <m:r>
                      <a:rPr lang="en-GB" b="1" i="1" dirty="0">
                        <a:latin typeface="Cambria Math" panose="02040503050406030204" pitchFamily="18" charset="0"/>
                      </a:rPr>
                      <m:t>𝒓</m:t>
                    </m:r>
                    <m:r>
                      <a:rPr lang="de-DE" b="0" i="1" dirty="0" smtClean="0">
                        <a:latin typeface="Cambria Math" panose="02040503050406030204" pitchFamily="18" charset="0"/>
                      </a:rPr>
                      <m:t>,</m:t>
                    </m:r>
                    <m:r>
                      <a:rPr lang="de-DE" b="0" i="1" dirty="0" smtClean="0">
                        <a:latin typeface="Cambria Math" panose="02040503050406030204" pitchFamily="18" charset="0"/>
                      </a:rPr>
                      <m:t>𝑤</m:t>
                    </m:r>
                  </m:oMath>
                </a14:m>
                <a:endParaRPr lang="de-DE" b="0" dirty="0"/>
              </a:p>
              <a:p>
                <a:pPr marL="0" indent="0">
                  <a:lnSpc>
                    <a:spcPct val="100000"/>
                  </a:lnSpc>
                  <a:spcBef>
                    <a:spcPts val="0"/>
                  </a:spcBef>
                  <a:buNone/>
                  <a:tabLst>
                    <a:tab pos="438150" algn="l"/>
                    <a:tab pos="881063" algn="l"/>
                    <a:tab pos="1331913" algn="l"/>
                    <a:tab pos="1770063" algn="l"/>
                    <a:tab pos="7593013" algn="r"/>
                  </a:tabLst>
                </a:pPr>
                <a:endParaRPr lang="en-GB" sz="1400" dirty="0"/>
              </a:p>
              <a:p>
                <a:endParaRPr lang="en-GB" dirty="0"/>
              </a:p>
            </p:txBody>
          </p:sp>
        </mc:Choice>
        <mc:Fallback xmlns="">
          <p:sp>
            <p:nvSpPr>
              <p:cNvPr id="3" name="Content Placeholder 2">
                <a:extLst>
                  <a:ext uri="{FF2B5EF4-FFF2-40B4-BE49-F238E27FC236}">
                    <a16:creationId xmlns:a16="http://schemas.microsoft.com/office/drawing/2014/main" id="{172625DE-DE52-0148-B894-BED0AD809EC0}"/>
                  </a:ext>
                </a:extLst>
              </p:cNvPr>
              <p:cNvSpPr>
                <a:spLocks noGrp="1" noRot="1" noChangeAspect="1" noMove="1" noResize="1" noEditPoints="1" noAdjustHandles="1" noChangeArrowheads="1" noChangeShapeType="1" noTextEdit="1"/>
              </p:cNvSpPr>
              <p:nvPr>
                <p:ph idx="1"/>
              </p:nvPr>
            </p:nvSpPr>
            <p:spPr>
              <a:blipFill>
                <a:blip r:embed="rId2"/>
                <a:stretch>
                  <a:fillRect l="-1326" t="-2985" r="-44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9E93588-3FA3-3848-B9AB-8BADC8CC8048}"/>
              </a:ext>
            </a:extLst>
          </p:cNvPr>
          <p:cNvSpPr>
            <a:spLocks noGrp="1"/>
          </p:cNvSpPr>
          <p:nvPr>
            <p:ph type="sldNum" sz="quarter" idx="4"/>
          </p:nvPr>
        </p:nvSpPr>
        <p:spPr/>
        <p:txBody>
          <a:bodyPr/>
          <a:lstStyle/>
          <a:p>
            <a:fld id="{67C9959E-8E6B-B04C-9955-EA096F41CA7A}" type="slidenum">
              <a:rPr lang="en-GB" smtClean="0"/>
              <a:t>30</a:t>
            </a:fld>
            <a:endParaRPr lang="en-GB"/>
          </a:p>
        </p:txBody>
      </p:sp>
      <p:sp>
        <p:nvSpPr>
          <p:cNvPr id="6" name="Rectangle 5">
            <a:extLst>
              <a:ext uri="{FF2B5EF4-FFF2-40B4-BE49-F238E27FC236}">
                <a16:creationId xmlns:a16="http://schemas.microsoft.com/office/drawing/2014/main" id="{A8FB0675-1B14-5742-B397-81FF9FCFE097}"/>
              </a:ext>
            </a:extLst>
          </p:cNvPr>
          <p:cNvSpPr/>
          <p:nvPr/>
        </p:nvSpPr>
        <p:spPr>
          <a:xfrm>
            <a:off x="9545675" y="5294215"/>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Likelihood Weighting</a:t>
            </a:r>
          </a:p>
        </p:txBody>
      </p:sp>
      <p:sp>
        <p:nvSpPr>
          <p:cNvPr id="7" name="Date Placeholder 6">
            <a:extLst>
              <a:ext uri="{FF2B5EF4-FFF2-40B4-BE49-F238E27FC236}">
                <a16:creationId xmlns:a16="http://schemas.microsoft.com/office/drawing/2014/main" id="{9DB84161-916E-CB49-9F34-1B191B454E38}"/>
              </a:ext>
            </a:extLst>
          </p:cNvPr>
          <p:cNvSpPr>
            <a:spLocks noGrp="1"/>
          </p:cNvSpPr>
          <p:nvPr>
            <p:ph type="dt" sz="half" idx="2"/>
          </p:nvPr>
        </p:nvSpPr>
        <p:spPr/>
        <p:txBody>
          <a:bodyPr/>
          <a:lstStyle/>
          <a:p>
            <a:r>
              <a:rPr lang="en-GB"/>
              <a:t>Approximate Inference</a:t>
            </a:r>
            <a:endParaRPr lang="en-US" dirty="0"/>
          </a:p>
        </p:txBody>
      </p:sp>
      <p:sp>
        <p:nvSpPr>
          <p:cNvPr id="8" name="Footer Placeholder 7">
            <a:extLst>
              <a:ext uri="{FF2B5EF4-FFF2-40B4-BE49-F238E27FC236}">
                <a16:creationId xmlns:a16="http://schemas.microsoft.com/office/drawing/2014/main" id="{CB8CD01B-F7F8-BB42-ACAD-CAFA25432433}"/>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816793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460D-BFD7-E248-8C17-78CD5F4B8336}"/>
              </a:ext>
            </a:extLst>
          </p:cNvPr>
          <p:cNvSpPr>
            <a:spLocks noGrp="1"/>
          </p:cNvSpPr>
          <p:nvPr>
            <p:ph type="title"/>
          </p:nvPr>
        </p:nvSpPr>
        <p:spPr/>
        <p:txBody>
          <a:bodyPr/>
          <a:lstStyle/>
          <a:p>
            <a:r>
              <a:rPr lang="en-GB" dirty="0"/>
              <a:t>Likelihood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AF20C2-AE14-494E-B51A-CCC3FFD83D89}"/>
                  </a:ext>
                </a:extLst>
              </p:cNvPr>
              <p:cNvSpPr>
                <a:spLocks noGrp="1"/>
              </p:cNvSpPr>
              <p:nvPr>
                <p:ph idx="1"/>
              </p:nvPr>
            </p:nvSpPr>
            <p:spPr/>
            <p:txBody>
              <a:bodyPr>
                <a:normAutofit/>
              </a:bodyPr>
              <a:lstStyle/>
              <a:p>
                <a:r>
                  <a:rPr lang="en-GB" dirty="0"/>
                  <a:t>Sampling probability for </a:t>
                </a:r>
                <a14:m>
                  <m:oMath xmlns:m="http://schemas.openxmlformats.org/officeDocument/2006/math">
                    <m:r>
                      <m:rPr>
                        <m:nor/>
                      </m:rPr>
                      <a:rPr lang="de-DE" dirty="0">
                        <a:latin typeface="Cambria Math" panose="02040503050406030204" pitchFamily="18" charset="0"/>
                        <a:ea typeface="Cambria Math" panose="02040503050406030204" pitchFamily="18" charset="0"/>
                      </a:rPr>
                      <m:t>WeightedSample</m:t>
                    </m:r>
                  </m:oMath>
                </a14:m>
                <a:r>
                  <a:rPr lang="en-GB" dirty="0"/>
                  <a:t> </a:t>
                </a:r>
              </a:p>
              <a:p>
                <a:pPr lvl="1"/>
                <a14:m>
                  <m:oMath xmlns:m="http://schemas.openxmlformats.org/officeDocument/2006/math">
                    <m:r>
                      <a:rPr lang="en-GB" i="1" dirty="0" smtClean="0">
                        <a:latin typeface="Cambria Math" panose="02040503050406030204" pitchFamily="18" charset="0"/>
                      </a:rPr>
                      <m:t>𝑖</m:t>
                    </m:r>
                  </m:oMath>
                </a14:m>
                <a:r>
                  <a:rPr lang="en-GB" dirty="0"/>
                  <a:t> goes through </a:t>
                </a:r>
                <a14:m>
                  <m:oMath xmlns:m="http://schemas.openxmlformats.org/officeDocument/2006/math">
                    <m:r>
                      <a:rPr lang="de-DE" b="1" i="1">
                        <a:latin typeface="Cambria Math" panose="02040503050406030204" pitchFamily="18" charset="0"/>
                      </a:rPr>
                      <m:t>𝒓</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𝒆</m:t>
                    </m:r>
                  </m:oMath>
                </a14:m>
                <a:endParaRPr lang="en-GB" dirty="0"/>
              </a:p>
              <a:p>
                <a:pPr lvl="1"/>
                <a:r>
                  <a:rPr lang="en-GB" dirty="0"/>
                  <a:t>Takes only evidence in ancestors into consideration</a:t>
                </a:r>
              </a:p>
              <a:p>
                <a:r>
                  <a:rPr lang="en-GB" dirty="0"/>
                  <a:t>Weight for a given sample</a:t>
                </a:r>
                <a:r>
                  <a:rPr lang="de-DE" b="1" dirty="0"/>
                  <a:t> </a:t>
                </a:r>
                <a14:m>
                  <m:oMath xmlns:m="http://schemas.openxmlformats.org/officeDocument/2006/math">
                    <m:r>
                      <a:rPr lang="de-DE" b="1" i="1">
                        <a:latin typeface="Cambria Math" panose="02040503050406030204" pitchFamily="18" charset="0"/>
                      </a:rPr>
                      <m:t>𝒓</m:t>
                    </m:r>
                    <m:r>
                      <a:rPr lang="de-DE" i="1">
                        <a:latin typeface="Cambria Math" panose="02040503050406030204" pitchFamily="18" charset="0"/>
                      </a:rPr>
                      <m:t>,</m:t>
                    </m:r>
                    <m:r>
                      <a:rPr lang="de-DE" b="1" i="1">
                        <a:latin typeface="Cambria Math" panose="02040503050406030204" pitchFamily="18" charset="0"/>
                      </a:rPr>
                      <m:t>𝒆</m:t>
                    </m:r>
                  </m:oMath>
                </a14:m>
                <a:endParaRPr lang="en-GB" dirty="0"/>
              </a:p>
              <a:p>
                <a:pPr lvl="1"/>
                <a14:m>
                  <m:oMath xmlns:m="http://schemas.openxmlformats.org/officeDocument/2006/math">
                    <m:r>
                      <a:rPr lang="de-DE" i="1">
                        <a:latin typeface="Cambria Math" panose="02040503050406030204" pitchFamily="18" charset="0"/>
                      </a:rPr>
                      <m:t>𝑗</m:t>
                    </m:r>
                  </m:oMath>
                </a14:m>
                <a:r>
                  <a:rPr lang="en-GB" dirty="0"/>
                  <a:t> goes through </a:t>
                </a:r>
                <a14:m>
                  <m:oMath xmlns:m="http://schemas.openxmlformats.org/officeDocument/2006/math">
                    <m:r>
                      <a:rPr lang="de-DE" b="1" i="1" smtClean="0">
                        <a:latin typeface="Cambria Math" panose="02040503050406030204" pitchFamily="18" charset="0"/>
                      </a:rPr>
                      <m:t>𝒆</m:t>
                    </m:r>
                  </m:oMath>
                </a14:m>
                <a:endParaRPr lang="en-GB" dirty="0"/>
              </a:p>
              <a:p>
                <a:r>
                  <a:rPr lang="en-GB" dirty="0"/>
                  <a:t>Weighted sampling probability is</a:t>
                </a:r>
              </a:p>
              <a:p>
                <a:pPr marL="258503"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𝑆</m:t>
                          </m:r>
                        </m:e>
                        <m:sub>
                          <m:r>
                            <a:rPr lang="de-DE" i="1">
                              <a:latin typeface="Cambria Math" panose="02040503050406030204" pitchFamily="18" charset="0"/>
                            </a:rPr>
                            <m:t>𝑊𝑆</m:t>
                          </m:r>
                        </m:sub>
                      </m:sSub>
                      <m:d>
                        <m:dPr>
                          <m:ctrlPr>
                            <a:rPr lang="de-DE" i="1">
                              <a:latin typeface="Cambria Math" panose="02040503050406030204" pitchFamily="18" charset="0"/>
                            </a:rPr>
                          </m:ctrlPr>
                        </m:dPr>
                        <m:e>
                          <m:r>
                            <a:rPr lang="de-DE" b="1" i="1">
                              <a:latin typeface="Cambria Math" panose="02040503050406030204" pitchFamily="18" charset="0"/>
                            </a:rPr>
                            <m:t>𝒓</m:t>
                          </m:r>
                          <m:r>
                            <a:rPr lang="de-DE" i="1">
                              <a:latin typeface="Cambria Math" panose="02040503050406030204" pitchFamily="18" charset="0"/>
                            </a:rPr>
                            <m:t>,</m:t>
                          </m:r>
                          <m:r>
                            <a:rPr lang="de-DE" b="1" i="1">
                              <a:latin typeface="Cambria Math" panose="02040503050406030204" pitchFamily="18" charset="0"/>
                            </a:rPr>
                            <m:t>𝒆</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𝒓</m:t>
                          </m:r>
                          <m:r>
                            <a:rPr lang="de-DE" i="1">
                              <a:latin typeface="Cambria Math" panose="02040503050406030204" pitchFamily="18" charset="0"/>
                            </a:rPr>
                            <m:t>,</m:t>
                          </m:r>
                          <m:r>
                            <a:rPr lang="de-DE" b="1" i="1">
                              <a:latin typeface="Cambria Math" panose="02040503050406030204" pitchFamily="18" charset="0"/>
                            </a:rPr>
                            <m:t>𝒆</m:t>
                          </m:r>
                        </m:e>
                      </m:d>
                      <m:r>
                        <m:rPr>
                          <m:aln/>
                        </m:rPr>
                        <a:rPr lang="de-DE" i="1">
                          <a:latin typeface="Cambria Math" panose="02040503050406030204" pitchFamily="18" charset="0"/>
                        </a:rPr>
                        <m:t>=</m:t>
                      </m:r>
                      <m:nary>
                        <m:naryPr>
                          <m:chr m:val="∏"/>
                          <m:ctrlPr>
                            <a:rPr lang="de-DE" i="1">
                              <a:latin typeface="Cambria Math" panose="02040503050406030204" pitchFamily="18" charset="0"/>
                            </a:rPr>
                          </m:ctrlPr>
                        </m:naryPr>
                        <m:sub>
                          <m:r>
                            <m:rPr>
                              <m:brk m:alnAt="23"/>
                            </m:rP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𝑙</m:t>
                          </m:r>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𝑖</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e>
                              </m:d>
                            </m:e>
                          </m:d>
                        </m:e>
                      </m:nary>
                      <m:r>
                        <a:rPr lang="de-DE" i="1">
                          <a:latin typeface="Cambria Math" panose="02040503050406030204" pitchFamily="18" charset="0"/>
                          <a:ea typeface="Cambria Math" panose="02040503050406030204" pitchFamily="18" charset="0"/>
                        </a:rPr>
                        <m:t>∙</m:t>
                      </m:r>
                      <m:nary>
                        <m:naryPr>
                          <m:chr m:val="∏"/>
                          <m:ctrlPr>
                            <a:rPr lang="de-DE" i="1">
                              <a:latin typeface="Cambria Math" panose="02040503050406030204" pitchFamily="18" charset="0"/>
                            </a:rPr>
                          </m:ctrlPr>
                        </m:naryPr>
                        <m:sub>
                          <m:r>
                            <a:rPr lang="de-DE" i="1">
                              <a:latin typeface="Cambria Math" panose="02040503050406030204" pitchFamily="18" charset="0"/>
                            </a:rPr>
                            <m:t>𝑗</m:t>
                          </m:r>
                          <m:r>
                            <a:rPr lang="de-DE" i="1">
                              <a:latin typeface="Cambria Math" panose="02040503050406030204" pitchFamily="18" charset="0"/>
                            </a:rPr>
                            <m:t>=1</m:t>
                          </m:r>
                        </m:sub>
                        <m:sup>
                          <m:r>
                            <a:rPr lang="de-DE" i="1">
                              <a:latin typeface="Cambria Math" panose="02040503050406030204" pitchFamily="18" charset="0"/>
                            </a:rPr>
                            <m:t>𝑘</m:t>
                          </m:r>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𝑒</m:t>
                                  </m:r>
                                </m:e>
                                <m:sub>
                                  <m:r>
                                    <a:rPr lang="de-DE" i="1">
                                      <a:latin typeface="Cambria Math" panose="02040503050406030204" pitchFamily="18" charset="0"/>
                                    </a:rPr>
                                    <m:t>𝑗</m:t>
                                  </m:r>
                                </m:sub>
                              </m:sSub>
                              <m:r>
                                <a:rPr lang="de-DE" i="1">
                                  <a:latin typeface="Cambria Math" panose="02040503050406030204" pitchFamily="18" charset="0"/>
                                </a:rPr>
                                <m:t>|</m:t>
                              </m:r>
                              <m:r>
                                <a:rPr lang="de-DE" i="1">
                                  <a:latin typeface="Cambria Math" panose="02040503050406030204" pitchFamily="18" charset="0"/>
                                </a:rPr>
                                <m:t>𝑝𝑎𝑟𝑒𝑛𝑡𝑠</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𝑗</m:t>
                                      </m:r>
                                    </m:sub>
                                  </m:sSub>
                                </m:e>
                              </m:d>
                            </m:e>
                          </m:d>
                        </m:e>
                      </m:nary>
                      <m:r>
                        <m:rPr>
                          <m:aln/>
                        </m:rPr>
                        <a:rPr lang="de-DE" i="1">
                          <a:latin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𝒓</m:t>
                          </m:r>
                          <m:r>
                            <a:rPr lang="de-DE" i="1">
                              <a:latin typeface="Cambria Math" panose="02040503050406030204" pitchFamily="18" charset="0"/>
                            </a:rPr>
                            <m:t>,</m:t>
                          </m:r>
                          <m:r>
                            <a:rPr lang="de-DE" b="1" i="1">
                              <a:latin typeface="Cambria Math" panose="02040503050406030204" pitchFamily="18" charset="0"/>
                            </a:rPr>
                            <m:t>𝒆</m:t>
                          </m:r>
                        </m:e>
                      </m:d>
                      <m:r>
                        <a:rPr lang="de-DE" b="1" i="1">
                          <a:latin typeface="Cambria Math" panose="02040503050406030204" pitchFamily="18" charset="0"/>
                        </a:rPr>
                        <m:t> </m:t>
                      </m:r>
                    </m:oMath>
                  </m:oMathPara>
                </a14:m>
                <a:endParaRPr lang="en-GB" dirty="0"/>
              </a:p>
              <a:p>
                <a:pPr lvl="1"/>
                <a:r>
                  <a:rPr lang="en-GB" dirty="0"/>
                  <a:t>Last step by semantics of BN</a:t>
                </a:r>
              </a:p>
              <a:p>
                <a:r>
                  <a:rPr lang="en-GB" dirty="0"/>
                  <a:t>Hence, likelihood weighting returns consistent estimates</a:t>
                </a:r>
              </a:p>
            </p:txBody>
          </p:sp>
        </mc:Choice>
        <mc:Fallback xmlns="">
          <p:sp>
            <p:nvSpPr>
              <p:cNvPr id="3" name="Content Placeholder 2">
                <a:extLst>
                  <a:ext uri="{FF2B5EF4-FFF2-40B4-BE49-F238E27FC236}">
                    <a16:creationId xmlns:a16="http://schemas.microsoft.com/office/drawing/2014/main" id="{0CAF20C2-AE14-494E-B51A-CCC3FFD83D89}"/>
                  </a:ext>
                </a:extLst>
              </p:cNvPr>
              <p:cNvSpPr>
                <a:spLocks noGrp="1" noRot="1" noChangeAspect="1" noMove="1" noResize="1" noEditPoints="1" noAdjustHandles="1" noChangeArrowheads="1" noChangeShapeType="1" noTextEdit="1"/>
              </p:cNvSpPr>
              <p:nvPr>
                <p:ph idx="1"/>
              </p:nvPr>
            </p:nvSpPr>
            <p:spPr>
              <a:blipFill>
                <a:blip r:embed="rId2"/>
                <a:stretch>
                  <a:fillRect l="-1436" t="-2687" b="-1283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C055D87-998B-3F4A-8A9A-6035229B9932}"/>
              </a:ext>
            </a:extLst>
          </p:cNvPr>
          <p:cNvSpPr>
            <a:spLocks noGrp="1"/>
          </p:cNvSpPr>
          <p:nvPr>
            <p:ph type="sldNum" sz="quarter" idx="4"/>
          </p:nvPr>
        </p:nvSpPr>
        <p:spPr/>
        <p:txBody>
          <a:bodyPr/>
          <a:lstStyle/>
          <a:p>
            <a:fld id="{67C9959E-8E6B-B04C-9955-EA096F41CA7A}" type="slidenum">
              <a:rPr lang="en-GB" smtClean="0"/>
              <a:t>31</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7EDA00F-8655-024F-9172-2F5040EA2623}"/>
                  </a:ext>
                </a:extLst>
              </p:cNvPr>
              <p:cNvSpPr/>
              <p:nvPr/>
            </p:nvSpPr>
            <p:spPr>
              <a:xfrm>
                <a:off x="6826864" y="1584642"/>
                <a:ext cx="3712555" cy="10511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2200" i="1" smtClean="0">
                              <a:latin typeface="Cambria Math" panose="02040503050406030204" pitchFamily="18" charset="0"/>
                            </a:rPr>
                          </m:ctrlPr>
                        </m:sSubPr>
                        <m:e>
                          <m:r>
                            <a:rPr lang="de-DE" sz="2200" i="1">
                              <a:latin typeface="Cambria Math" panose="02040503050406030204" pitchFamily="18" charset="0"/>
                            </a:rPr>
                            <m:t>𝑆</m:t>
                          </m:r>
                        </m:e>
                        <m:sub>
                          <m:r>
                            <a:rPr lang="de-DE" sz="2200" i="1">
                              <a:latin typeface="Cambria Math" panose="02040503050406030204" pitchFamily="18" charset="0"/>
                            </a:rPr>
                            <m:t>𝑊𝑆</m:t>
                          </m:r>
                        </m:sub>
                      </m:sSub>
                      <m:d>
                        <m:dPr>
                          <m:ctrlPr>
                            <a:rPr lang="de-DE" sz="2200" i="1">
                              <a:latin typeface="Cambria Math" panose="02040503050406030204" pitchFamily="18" charset="0"/>
                            </a:rPr>
                          </m:ctrlPr>
                        </m:dPr>
                        <m:e>
                          <m:r>
                            <a:rPr lang="de-DE" sz="2200" b="1" i="1">
                              <a:latin typeface="Cambria Math" panose="02040503050406030204" pitchFamily="18" charset="0"/>
                            </a:rPr>
                            <m:t>𝒓</m:t>
                          </m:r>
                          <m:r>
                            <a:rPr lang="de-DE" sz="2200" i="1">
                              <a:latin typeface="Cambria Math" panose="02040503050406030204" pitchFamily="18" charset="0"/>
                            </a:rPr>
                            <m:t>,</m:t>
                          </m:r>
                          <m:r>
                            <a:rPr lang="de-DE" sz="2200" b="1" i="1">
                              <a:latin typeface="Cambria Math" panose="02040503050406030204" pitchFamily="18" charset="0"/>
                            </a:rPr>
                            <m:t>𝒆</m:t>
                          </m:r>
                        </m:e>
                      </m:d>
                      <m:r>
                        <a:rPr lang="de-DE" sz="2200" i="1">
                          <a:latin typeface="Cambria Math" panose="02040503050406030204" pitchFamily="18" charset="0"/>
                        </a:rPr>
                        <m:t>=</m:t>
                      </m:r>
                      <m:nary>
                        <m:naryPr>
                          <m:chr m:val="∏"/>
                          <m:ctrlPr>
                            <a:rPr lang="de-DE" sz="2200" i="1">
                              <a:latin typeface="Cambria Math" panose="02040503050406030204" pitchFamily="18" charset="0"/>
                            </a:rPr>
                          </m:ctrlPr>
                        </m:naryPr>
                        <m:sub>
                          <m:r>
                            <m:rPr>
                              <m:brk m:alnAt="23"/>
                            </m:rPr>
                            <a:rPr lang="de-DE" sz="2200" i="1">
                              <a:latin typeface="Cambria Math" panose="02040503050406030204" pitchFamily="18" charset="0"/>
                            </a:rPr>
                            <m:t>𝑖</m:t>
                          </m:r>
                          <m:r>
                            <a:rPr lang="de-DE" sz="2200" i="1">
                              <a:latin typeface="Cambria Math" panose="02040503050406030204" pitchFamily="18" charset="0"/>
                            </a:rPr>
                            <m:t>=1</m:t>
                          </m:r>
                        </m:sub>
                        <m:sup>
                          <m:r>
                            <a:rPr lang="de-DE" sz="2200" i="1">
                              <a:latin typeface="Cambria Math" panose="02040503050406030204" pitchFamily="18" charset="0"/>
                            </a:rPr>
                            <m:t>𝑙</m:t>
                          </m:r>
                        </m:sup>
                        <m:e>
                          <m:r>
                            <a:rPr lang="de-DE" sz="2200" i="1">
                              <a:latin typeface="Cambria Math" panose="02040503050406030204" pitchFamily="18" charset="0"/>
                            </a:rPr>
                            <m:t>𝑃</m:t>
                          </m:r>
                          <m:d>
                            <m:dPr>
                              <m:ctrlPr>
                                <a:rPr lang="de-DE" sz="2200" i="1">
                                  <a:latin typeface="Cambria Math" panose="02040503050406030204" pitchFamily="18" charset="0"/>
                                </a:rPr>
                              </m:ctrlPr>
                            </m:dPr>
                            <m:e>
                              <m:sSub>
                                <m:sSubPr>
                                  <m:ctrlPr>
                                    <a:rPr lang="de-DE" sz="2200" i="1">
                                      <a:latin typeface="Cambria Math" panose="02040503050406030204" pitchFamily="18" charset="0"/>
                                    </a:rPr>
                                  </m:ctrlPr>
                                </m:sSubPr>
                                <m:e>
                                  <m:r>
                                    <a:rPr lang="de-DE" sz="2200" i="1">
                                      <a:latin typeface="Cambria Math" panose="02040503050406030204" pitchFamily="18" charset="0"/>
                                    </a:rPr>
                                    <m:t>𝑟</m:t>
                                  </m:r>
                                </m:e>
                                <m:sub>
                                  <m:r>
                                    <a:rPr lang="de-DE" sz="2200" i="1">
                                      <a:latin typeface="Cambria Math" panose="02040503050406030204" pitchFamily="18" charset="0"/>
                                    </a:rPr>
                                    <m:t>𝑖</m:t>
                                  </m:r>
                                </m:sub>
                              </m:sSub>
                              <m:r>
                                <a:rPr lang="de-DE" sz="2200" i="1">
                                  <a:latin typeface="Cambria Math" panose="02040503050406030204" pitchFamily="18" charset="0"/>
                                </a:rPr>
                                <m:t>|</m:t>
                              </m:r>
                              <m:r>
                                <m:rPr>
                                  <m:sty m:val="p"/>
                                </m:rPr>
                                <a:rPr lang="de-DE" sz="2200" b="0" i="0" smtClean="0">
                                  <a:latin typeface="Cambria Math" panose="02040503050406030204" pitchFamily="18" charset="0"/>
                                </a:rPr>
                                <m:t>Pa</m:t>
                              </m:r>
                              <m:d>
                                <m:dPr>
                                  <m:ctrlPr>
                                    <a:rPr lang="de-DE" sz="2200" i="1">
                                      <a:latin typeface="Cambria Math" panose="02040503050406030204" pitchFamily="18" charset="0"/>
                                    </a:rPr>
                                  </m:ctrlPr>
                                </m:dPr>
                                <m:e>
                                  <m:sSub>
                                    <m:sSubPr>
                                      <m:ctrlPr>
                                        <a:rPr lang="de-DE" sz="2200" i="1">
                                          <a:latin typeface="Cambria Math" panose="02040503050406030204" pitchFamily="18" charset="0"/>
                                        </a:rPr>
                                      </m:ctrlPr>
                                    </m:sSubPr>
                                    <m:e>
                                      <m:r>
                                        <a:rPr lang="de-DE" sz="2200" i="1">
                                          <a:latin typeface="Cambria Math" panose="02040503050406030204" pitchFamily="18" charset="0"/>
                                        </a:rPr>
                                        <m:t>𝑅</m:t>
                                      </m:r>
                                    </m:e>
                                    <m:sub>
                                      <m:r>
                                        <a:rPr lang="de-DE" sz="2200" i="1">
                                          <a:latin typeface="Cambria Math" panose="02040503050406030204" pitchFamily="18" charset="0"/>
                                        </a:rPr>
                                        <m:t>𝑖</m:t>
                                      </m:r>
                                    </m:sub>
                                  </m:sSub>
                                </m:e>
                              </m:d>
                            </m:e>
                          </m:d>
                        </m:e>
                      </m:nary>
                    </m:oMath>
                  </m:oMathPara>
                </a14:m>
                <a:endParaRPr lang="en-GB" sz="2200" dirty="0"/>
              </a:p>
            </p:txBody>
          </p:sp>
        </mc:Choice>
        <mc:Fallback xmlns="">
          <p:sp>
            <p:nvSpPr>
              <p:cNvPr id="5" name="Rectangle 4">
                <a:extLst>
                  <a:ext uri="{FF2B5EF4-FFF2-40B4-BE49-F238E27FC236}">
                    <a16:creationId xmlns:a16="http://schemas.microsoft.com/office/drawing/2014/main" id="{17EDA00F-8655-024F-9172-2F5040EA2623}"/>
                  </a:ext>
                </a:extLst>
              </p:cNvPr>
              <p:cNvSpPr>
                <a:spLocks noRot="1" noChangeAspect="1" noMove="1" noResize="1" noEditPoints="1" noAdjustHandles="1" noChangeArrowheads="1" noChangeShapeType="1" noTextEdit="1"/>
              </p:cNvSpPr>
              <p:nvPr/>
            </p:nvSpPr>
            <p:spPr>
              <a:xfrm>
                <a:off x="6826864" y="1584642"/>
                <a:ext cx="3712555" cy="1051122"/>
              </a:xfrm>
              <a:prstGeom prst="rect">
                <a:avLst/>
              </a:prstGeom>
              <a:blipFill>
                <a:blip r:embed="rId3"/>
                <a:stretch>
                  <a:fillRect t="-96429" b="-153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4909F45-E5DD-B440-A90E-1DF9656304B9}"/>
                  </a:ext>
                </a:extLst>
              </p:cNvPr>
              <p:cNvSpPr/>
              <p:nvPr/>
            </p:nvSpPr>
            <p:spPr>
              <a:xfrm>
                <a:off x="7075142" y="2637542"/>
                <a:ext cx="3562194" cy="1089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200" i="1">
                          <a:latin typeface="Cambria Math" panose="02040503050406030204" pitchFamily="18" charset="0"/>
                        </a:rPr>
                        <m:t>𝑤</m:t>
                      </m:r>
                      <m:d>
                        <m:dPr>
                          <m:ctrlPr>
                            <a:rPr lang="de-DE" sz="2200" i="1">
                              <a:latin typeface="Cambria Math" panose="02040503050406030204" pitchFamily="18" charset="0"/>
                            </a:rPr>
                          </m:ctrlPr>
                        </m:dPr>
                        <m:e>
                          <m:r>
                            <a:rPr lang="de-DE" sz="2200" b="1" i="1">
                              <a:latin typeface="Cambria Math" panose="02040503050406030204" pitchFamily="18" charset="0"/>
                            </a:rPr>
                            <m:t>𝒓</m:t>
                          </m:r>
                          <m:r>
                            <a:rPr lang="de-DE" sz="2200" i="1">
                              <a:latin typeface="Cambria Math" panose="02040503050406030204" pitchFamily="18" charset="0"/>
                            </a:rPr>
                            <m:t>,</m:t>
                          </m:r>
                          <m:r>
                            <a:rPr lang="de-DE" sz="2200" b="1" i="1">
                              <a:latin typeface="Cambria Math" panose="02040503050406030204" pitchFamily="18" charset="0"/>
                            </a:rPr>
                            <m:t>𝒆</m:t>
                          </m:r>
                        </m:e>
                      </m:d>
                      <m:r>
                        <a:rPr lang="de-DE" sz="2200" i="1">
                          <a:latin typeface="Cambria Math" panose="02040503050406030204" pitchFamily="18" charset="0"/>
                        </a:rPr>
                        <m:t>=</m:t>
                      </m:r>
                      <m:nary>
                        <m:naryPr>
                          <m:chr m:val="∏"/>
                          <m:ctrlPr>
                            <a:rPr lang="de-DE" sz="2200" i="1">
                              <a:latin typeface="Cambria Math" panose="02040503050406030204" pitchFamily="18" charset="0"/>
                            </a:rPr>
                          </m:ctrlPr>
                        </m:naryPr>
                        <m:sub>
                          <m:r>
                            <a:rPr lang="de-DE" sz="2200" i="1">
                              <a:latin typeface="Cambria Math" panose="02040503050406030204" pitchFamily="18" charset="0"/>
                            </a:rPr>
                            <m:t>𝑗</m:t>
                          </m:r>
                          <m:r>
                            <a:rPr lang="de-DE" sz="2200" i="1">
                              <a:latin typeface="Cambria Math" panose="02040503050406030204" pitchFamily="18" charset="0"/>
                            </a:rPr>
                            <m:t>=1</m:t>
                          </m:r>
                        </m:sub>
                        <m:sup>
                          <m:r>
                            <a:rPr lang="de-DE" sz="2200" i="1">
                              <a:latin typeface="Cambria Math" panose="02040503050406030204" pitchFamily="18" charset="0"/>
                            </a:rPr>
                            <m:t>𝑘</m:t>
                          </m:r>
                        </m:sup>
                        <m:e>
                          <m:r>
                            <a:rPr lang="de-DE" sz="2200" i="1">
                              <a:latin typeface="Cambria Math" panose="02040503050406030204" pitchFamily="18" charset="0"/>
                            </a:rPr>
                            <m:t>𝑃</m:t>
                          </m:r>
                          <m:d>
                            <m:dPr>
                              <m:ctrlPr>
                                <a:rPr lang="de-DE" sz="2200" i="1">
                                  <a:latin typeface="Cambria Math" panose="02040503050406030204" pitchFamily="18" charset="0"/>
                                </a:rPr>
                              </m:ctrlPr>
                            </m:dPr>
                            <m:e>
                              <m:sSub>
                                <m:sSubPr>
                                  <m:ctrlPr>
                                    <a:rPr lang="de-DE" sz="2200" i="1">
                                      <a:latin typeface="Cambria Math" panose="02040503050406030204" pitchFamily="18" charset="0"/>
                                    </a:rPr>
                                  </m:ctrlPr>
                                </m:sSubPr>
                                <m:e>
                                  <m:r>
                                    <a:rPr lang="de-DE" sz="2200" i="1">
                                      <a:latin typeface="Cambria Math" panose="02040503050406030204" pitchFamily="18" charset="0"/>
                                    </a:rPr>
                                    <m:t>𝑒</m:t>
                                  </m:r>
                                </m:e>
                                <m:sub>
                                  <m:r>
                                    <a:rPr lang="de-DE" sz="2200" i="1">
                                      <a:latin typeface="Cambria Math" panose="02040503050406030204" pitchFamily="18" charset="0"/>
                                    </a:rPr>
                                    <m:t>𝑗</m:t>
                                  </m:r>
                                </m:sub>
                              </m:sSub>
                              <m:r>
                                <a:rPr lang="de-DE" sz="2200" i="1">
                                  <a:latin typeface="Cambria Math" panose="02040503050406030204" pitchFamily="18" charset="0"/>
                                </a:rPr>
                                <m:t>|</m:t>
                              </m:r>
                              <m:r>
                                <m:rPr>
                                  <m:sty m:val="p"/>
                                </m:rPr>
                                <a:rPr lang="de-DE" sz="2200">
                                  <a:latin typeface="Cambria Math" panose="02040503050406030204" pitchFamily="18" charset="0"/>
                                </a:rPr>
                                <m:t>Pa</m:t>
                              </m:r>
                              <m:d>
                                <m:dPr>
                                  <m:ctrlPr>
                                    <a:rPr lang="de-DE" sz="2200" i="1">
                                      <a:latin typeface="Cambria Math" panose="02040503050406030204" pitchFamily="18" charset="0"/>
                                    </a:rPr>
                                  </m:ctrlPr>
                                </m:dPr>
                                <m:e>
                                  <m:sSub>
                                    <m:sSubPr>
                                      <m:ctrlPr>
                                        <a:rPr lang="de-DE" sz="2200" i="1">
                                          <a:latin typeface="Cambria Math" panose="02040503050406030204" pitchFamily="18" charset="0"/>
                                        </a:rPr>
                                      </m:ctrlPr>
                                    </m:sSubPr>
                                    <m:e>
                                      <m:r>
                                        <a:rPr lang="de-DE" sz="2200" i="1">
                                          <a:latin typeface="Cambria Math" panose="02040503050406030204" pitchFamily="18" charset="0"/>
                                        </a:rPr>
                                        <m:t>𝐸</m:t>
                                      </m:r>
                                    </m:e>
                                    <m:sub>
                                      <m:r>
                                        <a:rPr lang="de-DE" sz="2200" i="1">
                                          <a:latin typeface="Cambria Math" panose="02040503050406030204" pitchFamily="18" charset="0"/>
                                        </a:rPr>
                                        <m:t>𝑗</m:t>
                                      </m:r>
                                    </m:sub>
                                  </m:sSub>
                                </m:e>
                              </m:d>
                            </m:e>
                          </m:d>
                        </m:e>
                      </m:nary>
                    </m:oMath>
                  </m:oMathPara>
                </a14:m>
                <a:endParaRPr lang="en-GB" sz="2200" dirty="0"/>
              </a:p>
            </p:txBody>
          </p:sp>
        </mc:Choice>
        <mc:Fallback xmlns="">
          <p:sp>
            <p:nvSpPr>
              <p:cNvPr id="6" name="Rectangle 5">
                <a:extLst>
                  <a:ext uri="{FF2B5EF4-FFF2-40B4-BE49-F238E27FC236}">
                    <a16:creationId xmlns:a16="http://schemas.microsoft.com/office/drawing/2014/main" id="{94909F45-E5DD-B440-A90E-1DF9656304B9}"/>
                  </a:ext>
                </a:extLst>
              </p:cNvPr>
              <p:cNvSpPr>
                <a:spLocks noRot="1" noChangeAspect="1" noMove="1" noResize="1" noEditPoints="1" noAdjustHandles="1" noChangeArrowheads="1" noChangeShapeType="1" noTextEdit="1"/>
              </p:cNvSpPr>
              <p:nvPr/>
            </p:nvSpPr>
            <p:spPr>
              <a:xfrm>
                <a:off x="7075142" y="2637542"/>
                <a:ext cx="3562194" cy="1089401"/>
              </a:xfrm>
              <a:prstGeom prst="rect">
                <a:avLst/>
              </a:prstGeom>
              <a:blipFill>
                <a:blip r:embed="rId4"/>
                <a:stretch>
                  <a:fillRect t="-94186" b="-147674"/>
                </a:stretch>
              </a:blipFill>
            </p:spPr>
            <p:txBody>
              <a:bodyPr/>
              <a:lstStyle/>
              <a:p>
                <a:r>
                  <a:rPr lang="en-GB">
                    <a:noFill/>
                  </a:rPr>
                  <a:t> </a:t>
                </a:r>
              </a:p>
            </p:txBody>
          </p:sp>
        </mc:Fallback>
      </mc:AlternateContent>
      <p:sp>
        <p:nvSpPr>
          <p:cNvPr id="8" name="Rectangle 7">
            <a:extLst>
              <a:ext uri="{FF2B5EF4-FFF2-40B4-BE49-F238E27FC236}">
                <a16:creationId xmlns:a16="http://schemas.microsoft.com/office/drawing/2014/main" id="{DCE0848E-74A0-3B40-B79A-EA4AC49E48B1}"/>
              </a:ext>
            </a:extLst>
          </p:cNvPr>
          <p:cNvSpPr/>
          <p:nvPr/>
        </p:nvSpPr>
        <p:spPr>
          <a:xfrm>
            <a:off x="7945120" y="4982584"/>
            <a:ext cx="3886555" cy="92333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dirty="0"/>
              <a:t>But, performance still degrades with many evidence variables because few samples have nearly all the total weight</a:t>
            </a:r>
          </a:p>
        </p:txBody>
      </p:sp>
      <p:sp>
        <p:nvSpPr>
          <p:cNvPr id="9" name="Date Placeholder 8">
            <a:extLst>
              <a:ext uri="{FF2B5EF4-FFF2-40B4-BE49-F238E27FC236}">
                <a16:creationId xmlns:a16="http://schemas.microsoft.com/office/drawing/2014/main" id="{C643FEB4-7B7C-394E-BD74-DE06DA01EC13}"/>
              </a:ext>
            </a:extLst>
          </p:cNvPr>
          <p:cNvSpPr>
            <a:spLocks noGrp="1"/>
          </p:cNvSpPr>
          <p:nvPr>
            <p:ph type="dt" sz="half" idx="2"/>
          </p:nvPr>
        </p:nvSpPr>
        <p:spPr/>
        <p:txBody>
          <a:bodyPr/>
          <a:lstStyle/>
          <a:p>
            <a:r>
              <a:rPr lang="en-GB"/>
              <a:t>Approximate Inference</a:t>
            </a:r>
            <a:endParaRPr lang="en-US" dirty="0"/>
          </a:p>
        </p:txBody>
      </p:sp>
      <p:sp>
        <p:nvSpPr>
          <p:cNvPr id="10" name="Footer Placeholder 9">
            <a:extLst>
              <a:ext uri="{FF2B5EF4-FFF2-40B4-BE49-F238E27FC236}">
                <a16:creationId xmlns:a16="http://schemas.microsoft.com/office/drawing/2014/main" id="{7199291C-543F-E047-9E84-82CF780DBE16}"/>
              </a:ext>
            </a:extLst>
          </p:cNvPr>
          <p:cNvSpPr>
            <a:spLocks noGrp="1"/>
          </p:cNvSpPr>
          <p:nvPr>
            <p:ph type="ftr" sz="quarter" idx="3"/>
          </p:nvPr>
        </p:nvSpPr>
        <p:spPr/>
        <p:txBody>
          <a:bodyPr/>
          <a:lstStyle/>
          <a:p>
            <a:r>
              <a:rPr lang="en-GB"/>
              <a:t>T. Braun - StaRAI</a:t>
            </a:r>
          </a:p>
        </p:txBody>
      </p:sp>
      <p:grpSp>
        <p:nvGrpSpPr>
          <p:cNvPr id="11" name="Group 10">
            <a:extLst>
              <a:ext uri="{FF2B5EF4-FFF2-40B4-BE49-F238E27FC236}">
                <a16:creationId xmlns:a16="http://schemas.microsoft.com/office/drawing/2014/main" id="{CB5ECCDB-F00F-8543-B1F5-761B7BB87705}"/>
              </a:ext>
            </a:extLst>
          </p:cNvPr>
          <p:cNvGrpSpPr/>
          <p:nvPr/>
        </p:nvGrpSpPr>
        <p:grpSpPr>
          <a:xfrm>
            <a:off x="6493340" y="619225"/>
            <a:ext cx="2282743" cy="812707"/>
            <a:chOff x="1358855" y="5192309"/>
            <a:chExt cx="2285122" cy="813553"/>
          </a:xfrm>
        </p:grpSpPr>
        <p:sp>
          <p:nvSpPr>
            <p:cNvPr id="12" name="TextBox 11">
              <a:extLst>
                <a:ext uri="{FF2B5EF4-FFF2-40B4-BE49-F238E27FC236}">
                  <a16:creationId xmlns:a16="http://schemas.microsoft.com/office/drawing/2014/main" id="{CB31E270-3FFA-9D4E-8E1D-C427FA1C438F}"/>
                </a:ext>
              </a:extLst>
            </p:cNvPr>
            <p:cNvSpPr txBox="1"/>
            <p:nvPr/>
          </p:nvSpPr>
          <p:spPr>
            <a:xfrm>
              <a:off x="1358855" y="5192309"/>
              <a:ext cx="2285122" cy="813553"/>
            </a:xfrm>
            <a:prstGeom prst="cloudCallout">
              <a:avLst>
                <a:gd name="adj1" fmla="val -67680"/>
                <a:gd name="adj2" fmla="val 72804"/>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sz="1798"/>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0B89E37B-7396-D348-A7CF-E5DD74A1D1C8}"/>
                    </a:ext>
                  </a:extLst>
                </p:cNvPr>
                <p:cNvSpPr/>
                <p:nvPr/>
              </p:nvSpPr>
              <p:spPr>
                <a:xfrm>
                  <a:off x="1457609" y="5283928"/>
                  <a:ext cx="2044333" cy="646362"/>
                </a:xfrm>
                <a:prstGeom prst="rect">
                  <a:avLst/>
                </a:prstGeom>
              </p:spPr>
              <p:txBody>
                <a:bodyPr wrap="square">
                  <a:spAutoFit/>
                </a:bodyPr>
                <a:lstStyle/>
                <a:p>
                  <a:pPr algn="ctr"/>
                  <a:r>
                    <a:rPr lang="en-GB" sz="1798" dirty="0">
                      <a:solidFill>
                        <a:schemeClr val="bg1"/>
                      </a:solidFill>
                    </a:rPr>
                    <a:t>What if we cannot sample from </a:t>
                  </a:r>
                  <a14:m>
                    <m:oMath xmlns:m="http://schemas.openxmlformats.org/officeDocument/2006/math">
                      <m:r>
                        <a:rPr lang="en-GB" sz="1798" i="1" dirty="0" smtClean="0">
                          <a:solidFill>
                            <a:schemeClr val="bg1"/>
                          </a:solidFill>
                          <a:latin typeface="Cambria Math" panose="02040503050406030204" pitchFamily="18" charset="0"/>
                        </a:rPr>
                        <m:t>𝑃</m:t>
                      </m:r>
                    </m:oMath>
                  </a14:m>
                  <a:r>
                    <a:rPr lang="en-GB" sz="1798" dirty="0">
                      <a:solidFill>
                        <a:schemeClr val="bg1"/>
                      </a:solidFill>
                    </a:rPr>
                    <a:t>?</a:t>
                  </a:r>
                </a:p>
              </p:txBody>
            </p:sp>
          </mc:Choice>
          <mc:Fallback xmlns="">
            <p:sp>
              <p:nvSpPr>
                <p:cNvPr id="13" name="Rectangle 12">
                  <a:extLst>
                    <a:ext uri="{FF2B5EF4-FFF2-40B4-BE49-F238E27FC236}">
                      <a16:creationId xmlns:a16="http://schemas.microsoft.com/office/drawing/2014/main" id="{0B89E37B-7396-D348-A7CF-E5DD74A1D1C8}"/>
                    </a:ext>
                  </a:extLst>
                </p:cNvPr>
                <p:cNvSpPr>
                  <a:spLocks noRot="1" noChangeAspect="1" noMove="1" noResize="1" noEditPoints="1" noAdjustHandles="1" noChangeArrowheads="1" noChangeShapeType="1" noTextEdit="1"/>
                </p:cNvSpPr>
                <p:nvPr/>
              </p:nvSpPr>
              <p:spPr>
                <a:xfrm>
                  <a:off x="1457609" y="5283928"/>
                  <a:ext cx="2044333" cy="646362"/>
                </a:xfrm>
                <a:prstGeom prst="rect">
                  <a:avLst/>
                </a:prstGeom>
                <a:blipFill>
                  <a:blip r:embed="rId5"/>
                  <a:stretch>
                    <a:fillRect t="-3846" r="-1235" b="-11538"/>
                  </a:stretch>
                </a:blipFill>
              </p:spPr>
              <p:txBody>
                <a:bodyPr/>
                <a:lstStyle/>
                <a:p>
                  <a:r>
                    <a:rPr lang="en-GB">
                      <a:noFill/>
                    </a:rPr>
                    <a:t> </a:t>
                  </a:r>
                </a:p>
              </p:txBody>
            </p:sp>
          </mc:Fallback>
        </mc:AlternateContent>
      </p:grpSp>
    </p:spTree>
    <p:extLst>
      <p:ext uri="{BB962C8B-B14F-4D97-AF65-F5344CB8AC3E}">
        <p14:creationId xmlns:p14="http://schemas.microsoft.com/office/powerpoint/2010/main" val="27197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2F1-6E10-DA45-81C5-9D804A5F21FF}"/>
              </a:ext>
            </a:extLst>
          </p:cNvPr>
          <p:cNvSpPr>
            <a:spLocks noGrp="1"/>
          </p:cNvSpPr>
          <p:nvPr>
            <p:ph type="title"/>
          </p:nvPr>
        </p:nvSpPr>
        <p:spPr/>
        <p:txBody>
          <a:bodyPr/>
          <a:lstStyle/>
          <a:p>
            <a:r>
              <a:rPr lang="en-GB" dirty="0"/>
              <a:t>Importance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3B3135-E494-5449-BFAD-CB4B6F14D9F9}"/>
                  </a:ext>
                </a:extLst>
              </p:cNvPr>
              <p:cNvSpPr>
                <a:spLocks noGrp="1"/>
              </p:cNvSpPr>
              <p:nvPr>
                <p:ph idx="1"/>
              </p:nvPr>
            </p:nvSpPr>
            <p:spPr/>
            <p:txBody>
              <a:bodyPr>
                <a:normAutofit/>
              </a:bodyPr>
              <a:lstStyle/>
              <a:p>
                <a:r>
                  <a:rPr lang="en-GB" dirty="0"/>
                  <a:t>Remember: Estimates expectation of a function </a:t>
                </a: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1" i="1" smtClean="0">
                            <a:latin typeface="Cambria Math" panose="02040503050406030204" pitchFamily="18" charset="0"/>
                          </a:rPr>
                          <m:t>𝒓</m:t>
                        </m:r>
                      </m:e>
                    </m:d>
                  </m:oMath>
                </a14:m>
                <a:r>
                  <a:rPr lang="en-GB" dirty="0"/>
                  <a:t> relative to some distribution </a:t>
                </a:r>
                <a14:m>
                  <m:oMath xmlns:m="http://schemas.openxmlformats.org/officeDocument/2006/math">
                    <m:r>
                      <a:rPr lang="de-DE" b="0" i="1" smtClean="0">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rPr>
                          <m:t>𝑹</m:t>
                        </m:r>
                      </m:e>
                    </m:d>
                  </m:oMath>
                </a14:m>
                <a:r>
                  <a:rPr lang="en-GB" dirty="0"/>
                  <a:t> </a:t>
                </a:r>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nary>
                    </m:oMath>
                  </m:oMathPara>
                </a14:m>
                <a:endParaRPr lang="en-GB" dirty="0"/>
              </a:p>
              <a:p>
                <a:pPr lvl="1"/>
                <a14:m>
                  <m:oMath xmlns:m="http://schemas.openxmlformats.org/officeDocument/2006/math">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rPr>
                          <m:t>𝑹</m:t>
                        </m:r>
                      </m:e>
                    </m:d>
                    <m:r>
                      <a:rPr lang="de-DE" b="1" i="1">
                        <a:latin typeface="Cambria Math" panose="02040503050406030204" pitchFamily="18" charset="0"/>
                      </a:rPr>
                      <m:t> </m:t>
                    </m:r>
                  </m:oMath>
                </a14:m>
                <a:r>
                  <a:rPr lang="en-GB" dirty="0"/>
                  <a:t>typically called </a:t>
                </a:r>
                <a:r>
                  <a:rPr lang="en-GB" dirty="0">
                    <a:solidFill>
                      <a:schemeClr val="accent1"/>
                    </a:solidFill>
                  </a:rPr>
                  <a:t>target distribution</a:t>
                </a:r>
              </a:p>
              <a:p>
                <a:pPr lvl="1"/>
                <a:r>
                  <a:rPr lang="en-GB" dirty="0"/>
                  <a:t>Estimate this expectation by generating samples</a:t>
                </a:r>
                <a:r>
                  <a:rPr lang="de-DE" b="1" dirty="0"/>
                  <a:t> </a:t>
                </a:r>
                <a14:m>
                  <m:oMath xmlns:m="http://schemas.openxmlformats.org/officeDocument/2006/math">
                    <m:sSub>
                      <m:sSubPr>
                        <m:ctrlPr>
                          <a:rPr lang="de-DE" b="1" i="1" smtClean="0">
                            <a:latin typeface="Cambria Math" panose="02040503050406030204" pitchFamily="18" charset="0"/>
                          </a:rPr>
                        </m:ctrlPr>
                      </m:sSubPr>
                      <m:e>
                        <m:r>
                          <a:rPr lang="de-DE" b="1" i="1">
                            <a:latin typeface="Cambria Math" panose="02040503050406030204" pitchFamily="18" charset="0"/>
                          </a:rPr>
                          <m:t>𝒓</m:t>
                        </m:r>
                      </m:e>
                      <m:sub>
                        <m:r>
                          <a:rPr lang="de-DE" b="0" i="1" smtClean="0">
                            <a:latin typeface="Cambria Math" panose="02040503050406030204" pitchFamily="18" charset="0"/>
                          </a:rPr>
                          <m:t>𝑖</m:t>
                        </m:r>
                      </m:sub>
                    </m:sSub>
                  </m:oMath>
                </a14:m>
                <a:r>
                  <a:rPr lang="en-GB" dirty="0"/>
                  <a:t> from </a:t>
                </a:r>
                <a14:m>
                  <m:oMath xmlns:m="http://schemas.openxmlformats.org/officeDocument/2006/math">
                    <m:r>
                      <a:rPr lang="en-GB" i="1" dirty="0" smtClean="0">
                        <a:latin typeface="Cambria Math" panose="02040503050406030204" pitchFamily="18" charset="0"/>
                      </a:rPr>
                      <m:t>𝑃</m:t>
                    </m:r>
                  </m:oMath>
                </a14:m>
                <a:r>
                  <a:rPr lang="en-GB" dirty="0"/>
                  <a:t> and then estimating</a:t>
                </a:r>
                <a:br>
                  <a:rPr lang="en-GB" dirty="0"/>
                </a:br>
                <a:endParaRPr lang="en-GB" dirty="0"/>
              </a:p>
              <a:p>
                <a:pPr marL="7938" lvl="1"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𝑃</m:t>
                          </m:r>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𝒓</m:t>
                              </m:r>
                            </m:e>
                          </m:d>
                        </m:e>
                      </m:d>
                      <m:r>
                        <a:rPr lang="de-DE" i="1">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𝑁</m:t>
                          </m:r>
                        </m:den>
                      </m:f>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𝑁</m:t>
                          </m:r>
                        </m:sup>
                        <m:e>
                          <m:r>
                            <a:rPr lang="de-DE" b="0" i="1" smtClean="0">
                              <a:latin typeface="Cambria Math" panose="02040503050406030204" pitchFamily="18" charset="0"/>
                              <a:ea typeface="Cambria Math" panose="02040503050406030204" pitchFamily="18" charset="0"/>
                            </a:rPr>
                            <m:t>𝑓</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𝒓</m:t>
                                  </m:r>
                                </m:e>
                                <m:sub>
                                  <m:r>
                                    <a:rPr lang="de-DE" b="0" i="1" smtClean="0">
                                      <a:latin typeface="Cambria Math" panose="02040503050406030204" pitchFamily="18" charset="0"/>
                                      <a:ea typeface="Cambria Math" panose="02040503050406030204" pitchFamily="18" charset="0"/>
                                    </a:rPr>
                                    <m:t>𝑖</m:t>
                                  </m:r>
                                </m:sub>
                              </m:sSub>
                            </m:e>
                          </m:d>
                        </m:e>
                      </m:nary>
                    </m:oMath>
                  </m:oMathPara>
                </a14:m>
                <a:endParaRPr lang="en-GB" dirty="0"/>
              </a:p>
              <a:p>
                <a:pPr lvl="2"/>
                <a:r>
                  <a:rPr lang="en-GB" i="1" dirty="0">
                    <a:solidFill>
                      <a:schemeClr val="accent1"/>
                    </a:solidFill>
                  </a:rPr>
                  <a:t>What we have done so far</a:t>
                </a:r>
              </a:p>
              <a:p>
                <a:r>
                  <a:rPr lang="en-GB" dirty="0"/>
                  <a:t>If generating samples from </a:t>
                </a:r>
                <a14:m>
                  <m:oMath xmlns:m="http://schemas.openxmlformats.org/officeDocument/2006/math">
                    <m:r>
                      <a:rPr lang="en-GB" i="1" dirty="0">
                        <a:latin typeface="Cambria Math" panose="02040503050406030204" pitchFamily="18" charset="0"/>
                      </a:rPr>
                      <m:t>𝑃</m:t>
                    </m:r>
                  </m:oMath>
                </a14:m>
                <a:r>
                  <a:rPr lang="en-GB" dirty="0"/>
                  <a:t> is </a:t>
                </a:r>
                <a:r>
                  <a:rPr lang="en-GB" dirty="0">
                    <a:solidFill>
                      <a:srgbClr val="FFC000"/>
                    </a:solidFill>
                  </a:rPr>
                  <a:t>hard</a:t>
                </a:r>
                <a:r>
                  <a:rPr lang="en-GB" dirty="0"/>
                  <a:t>, use a (simpler) </a:t>
                </a:r>
                <a:r>
                  <a:rPr lang="en-GB" dirty="0">
                    <a:solidFill>
                      <a:schemeClr val="accent1"/>
                    </a:solidFill>
                  </a:rPr>
                  <a:t>proposal distribution </a:t>
                </a:r>
                <a14:m>
                  <m:oMath xmlns:m="http://schemas.openxmlformats.org/officeDocument/2006/math">
                    <m:r>
                      <a:rPr lang="de-DE" b="0" i="1" dirty="0" smtClean="0">
                        <a:latin typeface="Cambria Math" panose="02040503050406030204" pitchFamily="18" charset="0"/>
                      </a:rPr>
                      <m:t>𝑄</m:t>
                    </m:r>
                  </m:oMath>
                </a14:m>
                <a:r>
                  <a:rPr lang="en-GB" dirty="0"/>
                  <a:t> instead</a:t>
                </a:r>
              </a:p>
            </p:txBody>
          </p:sp>
        </mc:Choice>
        <mc:Fallback xmlns="">
          <p:sp>
            <p:nvSpPr>
              <p:cNvPr id="3" name="Content Placeholder 2">
                <a:extLst>
                  <a:ext uri="{FF2B5EF4-FFF2-40B4-BE49-F238E27FC236}">
                    <a16:creationId xmlns:a16="http://schemas.microsoft.com/office/drawing/2014/main" id="{BF3B3135-E494-5449-BFAD-CB4B6F14D9F9}"/>
                  </a:ext>
                </a:extLst>
              </p:cNvPr>
              <p:cNvSpPr>
                <a:spLocks noGrp="1" noRot="1" noChangeAspect="1" noMove="1" noResize="1" noEditPoints="1" noAdjustHandles="1" noChangeArrowheads="1" noChangeShapeType="1" noTextEdit="1"/>
              </p:cNvSpPr>
              <p:nvPr>
                <p:ph idx="1"/>
              </p:nvPr>
            </p:nvSpPr>
            <p:spPr>
              <a:blipFill>
                <a:blip r:embed="rId3"/>
                <a:stretch>
                  <a:fillRect l="-1436" t="-25075" b="-1223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11A1CB1-50C9-6541-BCB3-0A561FE7EFE0}"/>
              </a:ext>
            </a:extLst>
          </p:cNvPr>
          <p:cNvSpPr>
            <a:spLocks noGrp="1"/>
          </p:cNvSpPr>
          <p:nvPr>
            <p:ph type="sldNum" sz="quarter" idx="4"/>
          </p:nvPr>
        </p:nvSpPr>
        <p:spPr/>
        <p:txBody>
          <a:bodyPr/>
          <a:lstStyle/>
          <a:p>
            <a:fld id="{67C9959E-8E6B-B04C-9955-EA096F41CA7A}" type="slidenum">
              <a:rPr lang="en-GB" smtClean="0"/>
              <a:t>32</a:t>
            </a:fld>
            <a:endParaRPr lang="en-GB"/>
          </a:p>
        </p:txBody>
      </p:sp>
      <p:sp>
        <p:nvSpPr>
          <p:cNvPr id="5" name="TextBox 4">
            <a:extLst>
              <a:ext uri="{FF2B5EF4-FFF2-40B4-BE49-F238E27FC236}">
                <a16:creationId xmlns:a16="http://schemas.microsoft.com/office/drawing/2014/main" id="{DAF7A852-329C-A640-8759-209227C3B073}"/>
              </a:ext>
            </a:extLst>
          </p:cNvPr>
          <p:cNvSpPr txBox="1"/>
          <p:nvPr/>
        </p:nvSpPr>
        <p:spPr>
          <a:xfrm>
            <a:off x="3235622" y="6352447"/>
            <a:ext cx="6119622" cy="246221"/>
          </a:xfrm>
          <a:prstGeom prst="rect">
            <a:avLst/>
          </a:prstGeom>
          <a:noFill/>
        </p:spPr>
        <p:txBody>
          <a:bodyPr wrap="square" rtlCol="0">
            <a:spAutoFit/>
          </a:bodyPr>
          <a:lstStyle/>
          <a:p>
            <a:r>
              <a:rPr lang="en-GB" sz="1000" dirty="0">
                <a:solidFill>
                  <a:schemeClr val="tx1">
                    <a:lumMod val="60000"/>
                    <a:lumOff val="40000"/>
                  </a:schemeClr>
                </a:solidFill>
              </a:rPr>
              <a:t>Herman Kahn. Random Sampling (Monte Carlo) Techniques in Neutron Attenuation Problems. Nucleonics, 1950.</a:t>
            </a:r>
          </a:p>
        </p:txBody>
      </p:sp>
      <p:sp>
        <p:nvSpPr>
          <p:cNvPr id="6" name="Date Placeholder 5">
            <a:extLst>
              <a:ext uri="{FF2B5EF4-FFF2-40B4-BE49-F238E27FC236}">
                <a16:creationId xmlns:a16="http://schemas.microsoft.com/office/drawing/2014/main" id="{42F8EF7F-6B93-9F4B-85CE-1D6E5411F16E}"/>
              </a:ext>
            </a:extLst>
          </p:cNvPr>
          <p:cNvSpPr>
            <a:spLocks noGrp="1"/>
          </p:cNvSpPr>
          <p:nvPr>
            <p:ph type="dt" sz="half" idx="2"/>
          </p:nvPr>
        </p:nvSpPr>
        <p:spPr/>
        <p:txBody>
          <a:bodyPr/>
          <a:lstStyle/>
          <a:p>
            <a:r>
              <a:rPr lang="en-GB"/>
              <a:t>Approximate Inference</a:t>
            </a:r>
            <a:endParaRPr lang="en-US" dirty="0"/>
          </a:p>
        </p:txBody>
      </p:sp>
      <p:sp>
        <p:nvSpPr>
          <p:cNvPr id="7" name="Footer Placeholder 6">
            <a:extLst>
              <a:ext uri="{FF2B5EF4-FFF2-40B4-BE49-F238E27FC236}">
                <a16:creationId xmlns:a16="http://schemas.microsoft.com/office/drawing/2014/main" id="{E8608DFF-3378-7242-A8B5-C3FDE58966EC}"/>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21924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D6D6-A62C-C346-AAD6-E2D552988FDF}"/>
              </a:ext>
            </a:extLst>
          </p:cNvPr>
          <p:cNvSpPr>
            <a:spLocks noGrp="1"/>
          </p:cNvSpPr>
          <p:nvPr>
            <p:ph type="title"/>
          </p:nvPr>
        </p:nvSpPr>
        <p:spPr/>
        <p:txBody>
          <a:bodyPr/>
          <a:lstStyle/>
          <a:p>
            <a:r>
              <a:rPr lang="en-GB" dirty="0"/>
              <a:t>Using a Proposal Distribution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EB4B96-1C04-C647-B9A9-FE916D2BCC10}"/>
                  </a:ext>
                </a:extLst>
              </p:cNvPr>
              <p:cNvSpPr>
                <a:spLocks noGrp="1"/>
              </p:cNvSpPr>
              <p:nvPr>
                <p:ph idx="1"/>
              </p:nvPr>
            </p:nvSpPr>
            <p:spPr/>
            <p:txBody>
              <a:bodyPr>
                <a:normAutofit/>
              </a:bodyPr>
              <a:lstStyle/>
              <a:p>
                <a:r>
                  <a:rPr lang="en-GB" dirty="0"/>
                  <a:t>Condition: Proposal distribution </a:t>
                </a:r>
                <a14:m>
                  <m:oMath xmlns:m="http://schemas.openxmlformats.org/officeDocument/2006/math">
                    <m:r>
                      <a:rPr lang="en-GB" i="1" dirty="0" smtClean="0">
                        <a:latin typeface="Cambria Math" panose="02040503050406030204" pitchFamily="18" charset="0"/>
                      </a:rPr>
                      <m:t>𝑄</m:t>
                    </m:r>
                  </m:oMath>
                </a14:m>
                <a:r>
                  <a:rPr lang="en-GB" dirty="0"/>
                  <a:t> dominates </a:t>
                </a:r>
                <a14:m>
                  <m:oMath xmlns:m="http://schemas.openxmlformats.org/officeDocument/2006/math">
                    <m:r>
                      <a:rPr lang="en-GB" i="1" dirty="0" smtClean="0">
                        <a:latin typeface="Cambria Math" panose="02040503050406030204" pitchFamily="18" charset="0"/>
                      </a:rPr>
                      <m:t>𝑃</m:t>
                    </m:r>
                  </m:oMath>
                </a14:m>
                <a:endParaRPr lang="en-GB" dirty="0"/>
              </a:p>
              <a:p>
                <a:pPr lvl="1"/>
                <a:r>
                  <a:rPr lang="en-GB" dirty="0"/>
                  <a:t>I.e., </a:t>
                </a:r>
                <a14:m>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1" i="1" smtClean="0">
                            <a:latin typeface="Cambria Math" panose="02040503050406030204" pitchFamily="18" charset="0"/>
                          </a:rPr>
                          <m:t>𝒓</m:t>
                        </m:r>
                      </m:e>
                    </m:d>
                    <m:r>
                      <a:rPr lang="de-DE" b="0" i="1" smtClean="0">
                        <a:latin typeface="Cambria Math" panose="02040503050406030204" pitchFamily="18" charset="0"/>
                      </a:rPr>
                      <m:t>&gt;0</m:t>
                    </m:r>
                  </m:oMath>
                </a14:m>
                <a:r>
                  <a:rPr lang="en-GB" dirty="0"/>
                  <a:t> whenever </a:t>
                </a:r>
                <a14:m>
                  <m:oMath xmlns:m="http://schemas.openxmlformats.org/officeDocument/2006/math">
                    <m:r>
                      <a:rPr lang="de-DE" b="0" i="1" smtClean="0">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𝒓</m:t>
                        </m:r>
                      </m:e>
                    </m:d>
                    <m:r>
                      <a:rPr lang="de-DE" i="1">
                        <a:latin typeface="Cambria Math" panose="02040503050406030204" pitchFamily="18" charset="0"/>
                      </a:rPr>
                      <m:t>&gt;0</m:t>
                    </m:r>
                  </m:oMath>
                </a14:m>
                <a:endParaRPr lang="en-GB" dirty="0"/>
              </a:p>
              <a:p>
                <a:pPr lvl="2"/>
                <a14:m>
                  <m:oMath xmlns:m="http://schemas.openxmlformats.org/officeDocument/2006/math">
                    <m:r>
                      <a:rPr lang="de-DE" i="1">
                        <a:latin typeface="Cambria Math" panose="02040503050406030204" pitchFamily="18" charset="0"/>
                      </a:rPr>
                      <m:t>𝑄</m:t>
                    </m:r>
                  </m:oMath>
                </a14:m>
                <a:r>
                  <a:rPr lang="en-GB" dirty="0"/>
                  <a:t> may not ignore any states that have non-zero probability with </a:t>
                </a:r>
                <a14:m>
                  <m:oMath xmlns:m="http://schemas.openxmlformats.org/officeDocument/2006/math">
                    <m:r>
                      <a:rPr lang="de-DE" b="0" i="1" smtClean="0">
                        <a:latin typeface="Cambria Math" panose="02040503050406030204" pitchFamily="18" charset="0"/>
                      </a:rPr>
                      <m:t>𝑃</m:t>
                    </m:r>
                  </m:oMath>
                </a14:m>
                <a:endParaRPr lang="en-GB" dirty="0"/>
              </a:p>
              <a:p>
                <a:pPr lvl="2"/>
                <a:r>
                  <a:rPr lang="en-GB" dirty="0"/>
                  <a:t>Specifically, support of </a:t>
                </a:r>
                <a14:m>
                  <m:oMath xmlns:m="http://schemas.openxmlformats.org/officeDocument/2006/math">
                    <m:r>
                      <a:rPr lang="de-DE" i="1">
                        <a:latin typeface="Cambria Math" panose="02040503050406030204" pitchFamily="18" charset="0"/>
                      </a:rPr>
                      <m:t>𝑄</m:t>
                    </m:r>
                  </m:oMath>
                </a14:m>
                <a:r>
                  <a:rPr lang="en-GB" dirty="0"/>
                  <a:t> has to include support of </a:t>
                </a:r>
                <a14:m>
                  <m:oMath xmlns:m="http://schemas.openxmlformats.org/officeDocument/2006/math">
                    <m:r>
                      <a:rPr lang="de-DE" b="0" i="1" smtClean="0">
                        <a:latin typeface="Cambria Math" panose="02040503050406030204" pitchFamily="18" charset="0"/>
                      </a:rPr>
                      <m:t>𝑃</m:t>
                    </m:r>
                  </m:oMath>
                </a14:m>
                <a:r>
                  <a:rPr lang="en-GB" dirty="0"/>
                  <a:t> </a:t>
                </a:r>
              </a:p>
              <a:p>
                <a:pPr lvl="3"/>
                <a:r>
                  <a:rPr lang="en-GB" dirty="0"/>
                  <a:t>Support for a distribution </a:t>
                </a:r>
                <a14:m>
                  <m:oMath xmlns:m="http://schemas.openxmlformats.org/officeDocument/2006/math">
                    <m:r>
                      <a:rPr lang="de-DE" b="0" i="1" smtClean="0">
                        <a:latin typeface="Cambria Math" panose="02040503050406030204" pitchFamily="18" charset="0"/>
                      </a:rPr>
                      <m:t>𝑆</m:t>
                    </m:r>
                  </m:oMath>
                </a14:m>
                <a:r>
                  <a:rPr lang="en-GB" dirty="0"/>
                  <a:t> are all points </a:t>
                </a:r>
                <a14:m>
                  <m:oMath xmlns:m="http://schemas.openxmlformats.org/officeDocument/2006/math">
                    <m:r>
                      <a:rPr lang="de-DE" b="1" i="1">
                        <a:latin typeface="Cambria Math" panose="02040503050406030204" pitchFamily="18" charset="0"/>
                      </a:rPr>
                      <m:t>𝒓</m:t>
                    </m:r>
                  </m:oMath>
                </a14:m>
                <a:r>
                  <a:rPr lang="en-GB" dirty="0"/>
                  <a:t> s. t. </a:t>
                </a:r>
                <a14:m>
                  <m:oMath xmlns:m="http://schemas.openxmlformats.org/officeDocument/2006/math">
                    <m:r>
                      <a:rPr lang="de-DE" b="0" i="1" smtClean="0">
                        <a:latin typeface="Cambria Math" panose="02040503050406030204" pitchFamily="18" charset="0"/>
                      </a:rPr>
                      <m:t>𝑆</m:t>
                    </m:r>
                    <m:d>
                      <m:dPr>
                        <m:ctrlPr>
                          <a:rPr lang="de-DE" b="0" i="1" smtClean="0">
                            <a:latin typeface="Cambria Math" panose="02040503050406030204" pitchFamily="18" charset="0"/>
                          </a:rPr>
                        </m:ctrlPr>
                      </m:dPr>
                      <m:e>
                        <m:r>
                          <a:rPr lang="de-DE" b="1" i="1">
                            <a:latin typeface="Cambria Math" panose="02040503050406030204" pitchFamily="18" charset="0"/>
                          </a:rPr>
                          <m:t>𝒓</m:t>
                        </m:r>
                      </m:e>
                    </m:d>
                    <m:r>
                      <a:rPr lang="de-DE" b="0" i="1" smtClean="0">
                        <a:latin typeface="Cambria Math" panose="02040503050406030204" pitchFamily="18" charset="0"/>
                      </a:rPr>
                      <m:t>&gt;0</m:t>
                    </m:r>
                  </m:oMath>
                </a14:m>
                <a:endParaRPr lang="en-GB" dirty="0"/>
              </a:p>
              <a:p>
                <a:pPr lvl="1"/>
                <a:r>
                  <a:rPr lang="en-GB" dirty="0"/>
                  <a:t>In general, </a:t>
                </a:r>
                <a14:m>
                  <m:oMath xmlns:m="http://schemas.openxmlformats.org/officeDocument/2006/math">
                    <m:r>
                      <a:rPr lang="de-DE" b="0" i="1" smtClean="0">
                        <a:latin typeface="Cambria Math" panose="02040503050406030204" pitchFamily="18" charset="0"/>
                      </a:rPr>
                      <m:t>𝑄</m:t>
                    </m:r>
                  </m:oMath>
                </a14:m>
                <a:r>
                  <a:rPr lang="en-GB" dirty="0"/>
                  <a:t> can be arbitrary but computational performance highly depends on how similar </a:t>
                </a:r>
                <a14:m>
                  <m:oMath xmlns:m="http://schemas.openxmlformats.org/officeDocument/2006/math">
                    <m:r>
                      <a:rPr lang="de-DE" b="0" i="1" smtClean="0">
                        <a:latin typeface="Cambria Math" panose="02040503050406030204" pitchFamily="18" charset="0"/>
                      </a:rPr>
                      <m:t>𝑄</m:t>
                    </m:r>
                  </m:oMath>
                </a14:m>
                <a:r>
                  <a:rPr lang="en-GB" dirty="0"/>
                  <a:t> to </a:t>
                </a:r>
                <a14:m>
                  <m:oMath xmlns:m="http://schemas.openxmlformats.org/officeDocument/2006/math">
                    <m:r>
                      <a:rPr lang="de-DE" b="0" i="1" smtClean="0">
                        <a:latin typeface="Cambria Math" panose="02040503050406030204" pitchFamily="18" charset="0"/>
                      </a:rPr>
                      <m:t>𝑃</m:t>
                    </m:r>
                  </m:oMath>
                </a14:m>
                <a:r>
                  <a:rPr lang="en-GB" dirty="0"/>
                  <a:t> is</a:t>
                </a:r>
              </a:p>
              <a:p>
                <a:pPr lvl="2"/>
                <a:r>
                  <a:rPr lang="en-GB" dirty="0"/>
                  <a:t>E.g., want probabilities close to zero in </a:t>
                </a:r>
                <a14:m>
                  <m:oMath xmlns:m="http://schemas.openxmlformats.org/officeDocument/2006/math">
                    <m:r>
                      <a:rPr lang="de-DE" i="1" smtClean="0">
                        <a:solidFill>
                          <a:schemeClr val="accent1"/>
                        </a:solidFill>
                        <a:latin typeface="Cambria Math" panose="02040503050406030204" pitchFamily="18" charset="0"/>
                      </a:rPr>
                      <m:t>𝑄</m:t>
                    </m:r>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𝒓</m:t>
                        </m:r>
                      </m:e>
                    </m:d>
                  </m:oMath>
                </a14:m>
                <a:r>
                  <a:rPr lang="en-GB" dirty="0"/>
                  <a:t> </a:t>
                </a:r>
                <a:br>
                  <a:rPr lang="en-GB" dirty="0"/>
                </a:br>
                <a:r>
                  <a:rPr lang="en-GB" dirty="0"/>
                  <a:t>only if </a:t>
                </a:r>
                <a14:m>
                  <m:oMath xmlns:m="http://schemas.openxmlformats.org/officeDocument/2006/math">
                    <m:r>
                      <a:rPr lang="de-DE" i="1" smtClean="0">
                        <a:solidFill>
                          <a:schemeClr val="accent1"/>
                        </a:solidFill>
                        <a:latin typeface="Cambria Math" panose="02040503050406030204" pitchFamily="18" charset="0"/>
                        <a:ea typeface="Cambria Math" panose="02040503050406030204" pitchFamily="18" charset="0"/>
                      </a:rPr>
                      <m:t>𝑓</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𝒓</m:t>
                        </m:r>
                      </m:e>
                    </m:d>
                    <m:r>
                      <a:rPr lang="de-DE" i="1">
                        <a:solidFill>
                          <a:schemeClr val="accent1"/>
                        </a:solidFill>
                        <a:latin typeface="Cambria Math" panose="02040503050406030204" pitchFamily="18" charset="0"/>
                        <a:ea typeface="Cambria Math" panose="02040503050406030204" pitchFamily="18" charset="0"/>
                      </a:rPr>
                      <m:t>𝑃</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𝒓</m:t>
                        </m:r>
                      </m:e>
                    </m:d>
                  </m:oMath>
                </a14:m>
                <a:r>
                  <a:rPr lang="en-GB" dirty="0"/>
                  <a:t> also very small</a:t>
                </a:r>
              </a:p>
              <a:p>
                <a:r>
                  <a:rPr lang="en-GB" dirty="0"/>
                  <a:t>Generate samples from </a:t>
                </a:r>
                <a14:m>
                  <m:oMath xmlns:m="http://schemas.openxmlformats.org/officeDocument/2006/math">
                    <m:r>
                      <a:rPr lang="de-DE" i="1">
                        <a:latin typeface="Cambria Math" panose="02040503050406030204" pitchFamily="18" charset="0"/>
                      </a:rPr>
                      <m:t>𝑄</m:t>
                    </m:r>
                  </m:oMath>
                </a14:m>
                <a:r>
                  <a:rPr lang="en-GB" dirty="0"/>
                  <a:t> instead of </a:t>
                </a:r>
                <a14:m>
                  <m:oMath xmlns:m="http://schemas.openxmlformats.org/officeDocument/2006/math">
                    <m:r>
                      <a:rPr lang="de-DE" b="0" i="1" smtClean="0">
                        <a:latin typeface="Cambria Math" panose="02040503050406030204" pitchFamily="18" charset="0"/>
                      </a:rPr>
                      <m:t>𝑃</m:t>
                    </m:r>
                  </m:oMath>
                </a14:m>
                <a:endParaRPr lang="en-GB" dirty="0"/>
              </a:p>
              <a:p>
                <a:pPr lvl="1"/>
                <a:r>
                  <a:rPr lang="en-GB" dirty="0"/>
                  <a:t>Cannot average </a:t>
                </a:r>
                <a14:m>
                  <m:oMath xmlns:m="http://schemas.openxmlformats.org/officeDocument/2006/math">
                    <m:r>
                      <a:rPr lang="en-GB" i="1" dirty="0" smtClean="0">
                        <a:latin typeface="Cambria Math" panose="02040503050406030204" pitchFamily="18" charset="0"/>
                      </a:rPr>
                      <m:t>𝑓</m:t>
                    </m:r>
                  </m:oMath>
                </a14:m>
                <a:r>
                  <a:rPr lang="en-GB" dirty="0"/>
                  <a:t>-values of samples generated</a:t>
                </a:r>
              </a:p>
              <a:p>
                <a:pPr marL="803275" lvl="1" indent="-346075">
                  <a:buFont typeface="Zapf Dingbats"/>
                  <a:buChar char="➝"/>
                </a:pPr>
                <a:r>
                  <a:rPr lang="en-GB" dirty="0"/>
                  <a:t>Adjust estimator to compensate for incorrect sampling distribution</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69EB4B96-1C04-C647-B9A9-FE916D2BCC10}"/>
                  </a:ext>
                </a:extLst>
              </p:cNvPr>
              <p:cNvSpPr>
                <a:spLocks noGrp="1" noRot="1" noChangeAspect="1" noMove="1" noResize="1" noEditPoints="1" noAdjustHandles="1" noChangeArrowheads="1" noChangeShapeType="1" noTextEdit="1"/>
              </p:cNvSpPr>
              <p:nvPr>
                <p:ph idx="1"/>
              </p:nvPr>
            </p:nvSpPr>
            <p:spPr>
              <a:blipFill>
                <a:blip r:embed="rId2"/>
                <a:stretch>
                  <a:fillRect l="-1436" t="-2687" b="-59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DE8B821-B890-434A-8AC4-63DB1F495D24}"/>
              </a:ext>
            </a:extLst>
          </p:cNvPr>
          <p:cNvSpPr>
            <a:spLocks noGrp="1"/>
          </p:cNvSpPr>
          <p:nvPr>
            <p:ph type="sldNum" sz="quarter" idx="4"/>
          </p:nvPr>
        </p:nvSpPr>
        <p:spPr/>
        <p:txBody>
          <a:bodyPr/>
          <a:lstStyle/>
          <a:p>
            <a:fld id="{67C9959E-8E6B-B04C-9955-EA096F41CA7A}" type="slidenum">
              <a:rPr lang="en-GB" smtClean="0"/>
              <a:t>33</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6C0379B-AF06-A740-92AD-9A81484F8C8A}"/>
                  </a:ext>
                </a:extLst>
              </p:cNvPr>
              <p:cNvSpPr/>
              <p:nvPr/>
            </p:nvSpPr>
            <p:spPr>
              <a:xfrm>
                <a:off x="6095650" y="3998527"/>
                <a:ext cx="2901885" cy="716350"/>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𝐸</m:t>
                          </m:r>
                        </m:e>
                        <m:sub>
                          <m:r>
                            <a:rPr lang="de-DE" sz="1600" i="1">
                              <a:latin typeface="Cambria Math" panose="02040503050406030204" pitchFamily="18" charset="0"/>
                            </a:rPr>
                            <m:t>𝑃</m:t>
                          </m:r>
                          <m:d>
                            <m:dPr>
                              <m:ctrlPr>
                                <a:rPr lang="de-DE" sz="1600" i="1">
                                  <a:latin typeface="Cambria Math" panose="02040503050406030204" pitchFamily="18" charset="0"/>
                                </a:rPr>
                              </m:ctrlPr>
                            </m:dPr>
                            <m:e>
                              <m:r>
                                <a:rPr lang="de-DE" sz="1600" b="1" i="1">
                                  <a:latin typeface="Cambria Math" panose="02040503050406030204" pitchFamily="18" charset="0"/>
                                </a:rPr>
                                <m:t>𝑹</m:t>
                              </m:r>
                            </m:e>
                          </m:d>
                        </m:sub>
                      </m:sSub>
                      <m:d>
                        <m:dPr>
                          <m:begChr m:val="["/>
                          <m:endChr m:val="]"/>
                          <m:ctrlPr>
                            <a:rPr lang="de-DE" sz="1600" i="1">
                              <a:latin typeface="Cambria Math" panose="02040503050406030204" pitchFamily="18" charset="0"/>
                            </a:rPr>
                          </m:ctrlPr>
                        </m:dPr>
                        <m:e>
                          <m:r>
                            <a:rPr lang="de-DE" sz="1600" i="1">
                              <a:latin typeface="Cambria Math" panose="02040503050406030204" pitchFamily="18" charset="0"/>
                            </a:rPr>
                            <m:t>𝑓</m:t>
                          </m:r>
                          <m:d>
                            <m:dPr>
                              <m:ctrlPr>
                                <a:rPr lang="de-DE" sz="1600" i="1">
                                  <a:latin typeface="Cambria Math" panose="02040503050406030204" pitchFamily="18" charset="0"/>
                                </a:rPr>
                              </m:ctrlPr>
                            </m:dPr>
                            <m:e>
                              <m:r>
                                <a:rPr lang="de-DE" sz="1600" b="1" i="1">
                                  <a:latin typeface="Cambria Math" panose="02040503050406030204" pitchFamily="18" charset="0"/>
                                  <a:ea typeface="Cambria Math" panose="02040503050406030204" pitchFamily="18" charset="0"/>
                                </a:rPr>
                                <m:t>𝑹</m:t>
                              </m:r>
                            </m:e>
                          </m:d>
                        </m:e>
                      </m:d>
                      <m:r>
                        <a:rPr lang="de-DE" sz="1600" i="1">
                          <a:latin typeface="Cambria Math" panose="02040503050406030204" pitchFamily="18" charset="0"/>
                          <a:ea typeface="Cambria Math" panose="02040503050406030204" pitchFamily="18" charset="0"/>
                        </a:rPr>
                        <m:t>=</m:t>
                      </m:r>
                      <m:nary>
                        <m:naryPr>
                          <m:chr m:val="∑"/>
                          <m:supHide m:val="on"/>
                          <m:ctrlPr>
                            <a:rPr lang="de-DE" sz="1600" i="1">
                              <a:latin typeface="Cambria Math" panose="02040503050406030204" pitchFamily="18" charset="0"/>
                              <a:ea typeface="Cambria Math" panose="02040503050406030204" pitchFamily="18" charset="0"/>
                            </a:rPr>
                          </m:ctrlPr>
                        </m:naryPr>
                        <m:sub>
                          <m:r>
                            <m:rPr>
                              <m:brk m:alnAt="7"/>
                            </m:rPr>
                            <a:rPr lang="de-DE" sz="1600" b="1" i="1">
                              <a:latin typeface="Cambria Math" panose="02040503050406030204" pitchFamily="18" charset="0"/>
                              <a:ea typeface="Cambria Math" panose="02040503050406030204" pitchFamily="18" charset="0"/>
                            </a:rPr>
                            <m:t>𝒓</m:t>
                          </m:r>
                          <m:r>
                            <m:rPr>
                              <m:brk m:alnAt="7"/>
                            </m:rP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ℛ</m:t>
                          </m:r>
                          <m:d>
                            <m:dPr>
                              <m:ctrlPr>
                                <a:rPr lang="de-DE" sz="1600" i="1">
                                  <a:latin typeface="Cambria Math" panose="02040503050406030204" pitchFamily="18" charset="0"/>
                                  <a:ea typeface="Cambria Math" panose="02040503050406030204" pitchFamily="18" charset="0"/>
                                </a:rPr>
                              </m:ctrlPr>
                            </m:dPr>
                            <m:e>
                              <m:r>
                                <a:rPr lang="de-DE" sz="1600" b="1" i="1">
                                  <a:latin typeface="Cambria Math" panose="02040503050406030204" pitchFamily="18" charset="0"/>
                                  <a:ea typeface="Cambria Math" panose="02040503050406030204" pitchFamily="18" charset="0"/>
                                </a:rPr>
                                <m:t>𝑹</m:t>
                              </m:r>
                            </m:e>
                          </m:d>
                        </m:sub>
                        <m:sup/>
                        <m:e>
                          <m:r>
                            <a:rPr lang="de-DE" sz="1600" i="1" smtClean="0">
                              <a:solidFill>
                                <a:schemeClr val="accent3">
                                  <a:lumMod val="40000"/>
                                  <a:lumOff val="60000"/>
                                </a:schemeClr>
                              </a:solidFill>
                              <a:latin typeface="Cambria Math" panose="02040503050406030204" pitchFamily="18" charset="0"/>
                              <a:ea typeface="Cambria Math" panose="02040503050406030204" pitchFamily="18" charset="0"/>
                            </a:rPr>
                            <m:t>𝑓</m:t>
                          </m:r>
                          <m:d>
                            <m:dPr>
                              <m:ctrlPr>
                                <a:rPr lang="de-DE" sz="1600" i="1">
                                  <a:solidFill>
                                    <a:schemeClr val="accent3">
                                      <a:lumMod val="40000"/>
                                      <a:lumOff val="60000"/>
                                    </a:schemeClr>
                                  </a:solidFill>
                                  <a:latin typeface="Cambria Math" panose="02040503050406030204" pitchFamily="18" charset="0"/>
                                  <a:ea typeface="Cambria Math" panose="02040503050406030204" pitchFamily="18" charset="0"/>
                                </a:rPr>
                              </m:ctrlPr>
                            </m:dPr>
                            <m:e>
                              <m:r>
                                <a:rPr lang="de-DE" sz="1600" b="1" i="1">
                                  <a:solidFill>
                                    <a:schemeClr val="accent3">
                                      <a:lumMod val="40000"/>
                                      <a:lumOff val="60000"/>
                                    </a:schemeClr>
                                  </a:solidFill>
                                  <a:latin typeface="Cambria Math" panose="02040503050406030204" pitchFamily="18" charset="0"/>
                                  <a:ea typeface="Cambria Math" panose="02040503050406030204" pitchFamily="18" charset="0"/>
                                </a:rPr>
                                <m:t>𝒓</m:t>
                              </m:r>
                            </m:e>
                          </m:d>
                          <m:r>
                            <a:rPr lang="de-DE" sz="1600" i="1">
                              <a:solidFill>
                                <a:schemeClr val="accent3">
                                  <a:lumMod val="40000"/>
                                  <a:lumOff val="60000"/>
                                </a:schemeClr>
                              </a:solidFill>
                              <a:latin typeface="Cambria Math" panose="02040503050406030204" pitchFamily="18" charset="0"/>
                              <a:ea typeface="Cambria Math" panose="02040503050406030204" pitchFamily="18" charset="0"/>
                            </a:rPr>
                            <m:t>𝑃</m:t>
                          </m:r>
                          <m:d>
                            <m:dPr>
                              <m:ctrlPr>
                                <a:rPr lang="de-DE" sz="1600" i="1">
                                  <a:solidFill>
                                    <a:schemeClr val="accent3">
                                      <a:lumMod val="40000"/>
                                      <a:lumOff val="60000"/>
                                    </a:schemeClr>
                                  </a:solidFill>
                                  <a:latin typeface="Cambria Math" panose="02040503050406030204" pitchFamily="18" charset="0"/>
                                  <a:ea typeface="Cambria Math" panose="02040503050406030204" pitchFamily="18" charset="0"/>
                                </a:rPr>
                              </m:ctrlPr>
                            </m:dPr>
                            <m:e>
                              <m:r>
                                <a:rPr lang="de-DE" sz="1600" b="1" i="1">
                                  <a:solidFill>
                                    <a:schemeClr val="accent3">
                                      <a:lumMod val="40000"/>
                                      <a:lumOff val="60000"/>
                                    </a:schemeClr>
                                  </a:solidFill>
                                  <a:latin typeface="Cambria Math" panose="02040503050406030204" pitchFamily="18" charset="0"/>
                                  <a:ea typeface="Cambria Math" panose="02040503050406030204" pitchFamily="18" charset="0"/>
                                </a:rPr>
                                <m:t>𝒓</m:t>
                              </m:r>
                            </m:e>
                          </m:d>
                        </m:e>
                      </m:nary>
                    </m:oMath>
                  </m:oMathPara>
                </a14:m>
                <a:endParaRPr lang="en-GB" sz="1600" dirty="0"/>
              </a:p>
            </p:txBody>
          </p:sp>
        </mc:Choice>
        <mc:Fallback xmlns="">
          <p:sp>
            <p:nvSpPr>
              <p:cNvPr id="5" name="Rectangle 4">
                <a:extLst>
                  <a:ext uri="{FF2B5EF4-FFF2-40B4-BE49-F238E27FC236}">
                    <a16:creationId xmlns:a16="http://schemas.microsoft.com/office/drawing/2014/main" id="{E6C0379B-AF06-A740-92AD-9A81484F8C8A}"/>
                  </a:ext>
                </a:extLst>
              </p:cNvPr>
              <p:cNvSpPr>
                <a:spLocks noRot="1" noChangeAspect="1" noMove="1" noResize="1" noEditPoints="1" noAdjustHandles="1" noChangeArrowheads="1" noChangeShapeType="1" noTextEdit="1"/>
              </p:cNvSpPr>
              <p:nvPr/>
            </p:nvSpPr>
            <p:spPr>
              <a:xfrm>
                <a:off x="6095650" y="3998527"/>
                <a:ext cx="2901885" cy="716350"/>
              </a:xfrm>
              <a:prstGeom prst="rect">
                <a:avLst/>
              </a:prstGeom>
              <a:blipFill>
                <a:blip r:embed="rId3"/>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08C6D362-6C57-F640-8C56-8B971E90BFAE}"/>
              </a:ext>
            </a:extLst>
          </p:cNvPr>
          <p:cNvSpPr>
            <a:spLocks noGrp="1"/>
          </p:cNvSpPr>
          <p:nvPr>
            <p:ph type="dt" sz="half" idx="2"/>
          </p:nvPr>
        </p:nvSpPr>
        <p:spPr/>
        <p:txBody>
          <a:bodyPr/>
          <a:lstStyle/>
          <a:p>
            <a:r>
              <a:rPr lang="en-GB"/>
              <a:t>Approximate Inference</a:t>
            </a:r>
            <a:endParaRPr lang="en-US" dirty="0"/>
          </a:p>
        </p:txBody>
      </p:sp>
      <p:sp>
        <p:nvSpPr>
          <p:cNvPr id="7" name="Footer Placeholder 6">
            <a:extLst>
              <a:ext uri="{FF2B5EF4-FFF2-40B4-BE49-F238E27FC236}">
                <a16:creationId xmlns:a16="http://schemas.microsoft.com/office/drawing/2014/main" id="{72AA7C7A-7AC9-5047-AD6E-D08D04CCC6A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87624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150F-33FB-E24D-A77F-E11C63B5CC07}"/>
              </a:ext>
            </a:extLst>
          </p:cNvPr>
          <p:cNvSpPr>
            <a:spLocks noGrp="1"/>
          </p:cNvSpPr>
          <p:nvPr>
            <p:ph type="title"/>
          </p:nvPr>
        </p:nvSpPr>
        <p:spPr/>
        <p:txBody>
          <a:bodyPr>
            <a:normAutofit/>
          </a:bodyPr>
          <a:lstStyle/>
          <a:p>
            <a:r>
              <a:rPr lang="en-GB" dirty="0"/>
              <a:t>Unnormalised Importance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3D6E6B5-5C06-D24D-BA74-7F9BCD0A2C6F}"/>
                  </a:ext>
                </a:extLst>
              </p:cNvPr>
              <p:cNvSpPr>
                <a:spLocks noGrp="1"/>
              </p:cNvSpPr>
              <p:nvPr>
                <p:ph idx="1"/>
              </p:nvPr>
            </p:nvSpPr>
            <p:spPr/>
            <p:txBody>
              <a:bodyPr>
                <a:normAutofit fontScale="92500"/>
              </a:bodyPr>
              <a:lstStyle/>
              <a:p>
                <a:r>
                  <a:rPr lang="en-GB" dirty="0"/>
                  <a:t>How to adjust:</a:t>
                </a:r>
              </a:p>
              <a:p>
                <a:pPr marL="0" indent="0">
                  <a:buNone/>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b="1" i="1">
                          <a:latin typeface="Cambria Math" panose="02040503050406030204" pitchFamily="18" charset="0"/>
                          <a:ea typeface="Cambria Math" panose="02040503050406030204" pitchFamily="18" charset="0"/>
                        </a:rPr>
                        <m:t> </m:t>
                      </m:r>
                      <m:r>
                        <m:rPr>
                          <m:aln/>
                        </m:rPr>
                        <a:rPr lang="de-DE" b="0" i="1" smtClean="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nary>
                    </m:oMath>
                    <m:oMath xmlns:m="http://schemas.openxmlformats.org/officeDocument/2006/math">
                      <m:r>
                        <m:rPr>
                          <m:aln/>
                        </m:rPr>
                        <a:rPr lang="de-DE" b="0" i="1" smtClean="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den>
                          </m:f>
                        </m:e>
                      </m:nary>
                    </m:oMath>
                    <m:oMath xmlns:m="http://schemas.openxmlformats.org/officeDocument/2006/math">
                      <m:r>
                        <m:rPr>
                          <m:aln/>
                        </m:rP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den>
                          </m:f>
                        </m:e>
                      </m:d>
                    </m:oMath>
                  </m:oMathPara>
                </a14:m>
                <a:endParaRPr lang="en-GB" dirty="0"/>
              </a:p>
              <a:p>
                <a:pPr lvl="1"/>
                <a:r>
                  <a:rPr lang="en-GB" dirty="0"/>
                  <a:t>Adjustment: </a:t>
                </a:r>
                <a14:m>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den>
                    </m:f>
                  </m:oMath>
                </a14:m>
                <a:endParaRPr lang="en-GB" dirty="0"/>
              </a:p>
              <a:p>
                <a:r>
                  <a:rPr lang="en-GB" dirty="0"/>
                  <a:t>Generate a set of samples from </a:t>
                </a:r>
                <a14:m>
                  <m:oMath xmlns:m="http://schemas.openxmlformats.org/officeDocument/2006/math">
                    <m:r>
                      <a:rPr lang="en-GB" i="1" dirty="0" smtClean="0">
                        <a:latin typeface="Cambria Math" panose="02040503050406030204" pitchFamily="18" charset="0"/>
                      </a:rPr>
                      <m:t>𝑄</m:t>
                    </m:r>
                  </m:oMath>
                </a14:m>
                <a:r>
                  <a:rPr lang="en-GB" dirty="0"/>
                  <a:t> and then estimate</a:t>
                </a:r>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𝑁</m:t>
                          </m:r>
                        </m:den>
                      </m:f>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e>
                      </m:nary>
                      <m:r>
                        <a:rPr lang="de-DE" b="1"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𝑁</m:t>
                          </m:r>
                        </m:den>
                      </m:f>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i="1" smtClean="0">
                              <a:latin typeface="Cambria Math" panose="02040503050406030204" pitchFamily="18" charset="0"/>
                              <a:ea typeface="Cambria Math" panose="02040503050406030204" pitchFamily="18" charset="0"/>
                            </a:rPr>
                            <m:t>𝑤</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𝒓</m:t>
                                  </m:r>
                                </m:e>
                                <m:sub>
                                  <m:r>
                                    <a:rPr lang="de-DE" b="0" i="1" smtClean="0">
                                      <a:latin typeface="Cambria Math" panose="02040503050406030204" pitchFamily="18" charset="0"/>
                                      <a:ea typeface="Cambria Math" panose="02040503050406030204" pitchFamily="18" charset="0"/>
                                    </a:rPr>
                                    <m:t>𝑖</m:t>
                                  </m:r>
                                </m:sub>
                              </m:sSub>
                            </m:e>
                          </m:d>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A3D6E6B5-5C06-D24D-BA74-7F9BCD0A2C6F}"/>
                  </a:ext>
                </a:extLst>
              </p:cNvPr>
              <p:cNvSpPr>
                <a:spLocks noGrp="1" noRot="1" noChangeAspect="1" noMove="1" noResize="1" noEditPoints="1" noAdjustHandles="1" noChangeArrowheads="1" noChangeShapeType="1" noTextEdit="1"/>
              </p:cNvSpPr>
              <p:nvPr>
                <p:ph idx="1"/>
              </p:nvPr>
            </p:nvSpPr>
            <p:spPr>
              <a:blipFill>
                <a:blip r:embed="rId2"/>
                <a:stretch>
                  <a:fillRect l="-1326" t="-22985" b="-4000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C774421-DE73-1D47-8C25-3BFD45B3D4D1}"/>
              </a:ext>
            </a:extLst>
          </p:cNvPr>
          <p:cNvSpPr>
            <a:spLocks noGrp="1"/>
          </p:cNvSpPr>
          <p:nvPr>
            <p:ph type="sldNum" sz="quarter" idx="4"/>
          </p:nvPr>
        </p:nvSpPr>
        <p:spPr/>
        <p:txBody>
          <a:bodyPr/>
          <a:lstStyle/>
          <a:p>
            <a:fld id="{67C9959E-8E6B-B04C-9955-EA096F41CA7A}" type="slidenum">
              <a:rPr lang="en-GB" smtClean="0"/>
              <a:t>34</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CAA4AC7-583E-EA4B-BAD9-712EF6EE7360}"/>
                  </a:ext>
                </a:extLst>
              </p:cNvPr>
              <p:cNvSpPr/>
              <p:nvPr/>
            </p:nvSpPr>
            <p:spPr>
              <a:xfrm>
                <a:off x="5974081" y="6090782"/>
                <a:ext cx="1677959" cy="676724"/>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oMath>
                  </m:oMathPara>
                </a14:m>
                <a:endParaRPr lang="en-GB" dirty="0"/>
              </a:p>
            </p:txBody>
          </p:sp>
        </mc:Choice>
        <mc:Fallback xmlns="">
          <p:sp>
            <p:nvSpPr>
              <p:cNvPr id="5" name="Rectangle 4">
                <a:extLst>
                  <a:ext uri="{FF2B5EF4-FFF2-40B4-BE49-F238E27FC236}">
                    <a16:creationId xmlns:a16="http://schemas.microsoft.com/office/drawing/2014/main" id="{2CAA4AC7-583E-EA4B-BAD9-712EF6EE7360}"/>
                  </a:ext>
                </a:extLst>
              </p:cNvPr>
              <p:cNvSpPr>
                <a:spLocks noRot="1" noChangeAspect="1" noMove="1" noResize="1" noEditPoints="1" noAdjustHandles="1" noChangeArrowheads="1" noChangeShapeType="1" noTextEdit="1"/>
              </p:cNvSpPr>
              <p:nvPr/>
            </p:nvSpPr>
            <p:spPr>
              <a:xfrm>
                <a:off x="5974081" y="6090782"/>
                <a:ext cx="1677959" cy="676724"/>
              </a:xfrm>
              <a:prstGeom prst="rect">
                <a:avLst/>
              </a:prstGeom>
              <a:blipFill>
                <a:blip r:embed="rId3"/>
                <a:stretch>
                  <a:fillRect/>
                </a:stretch>
              </a:blipFill>
            </p:spPr>
            <p:txBody>
              <a:bodyPr/>
              <a:lstStyle/>
              <a:p>
                <a:r>
                  <a:rPr lang="en-GB">
                    <a:noFill/>
                  </a:rPr>
                  <a:t> </a:t>
                </a:r>
              </a:p>
            </p:txBody>
          </p:sp>
        </mc:Fallback>
      </mc:AlternateContent>
      <p:cxnSp>
        <p:nvCxnSpPr>
          <p:cNvPr id="7" name="Straight Arrow Connector 6">
            <a:extLst>
              <a:ext uri="{FF2B5EF4-FFF2-40B4-BE49-F238E27FC236}">
                <a16:creationId xmlns:a16="http://schemas.microsoft.com/office/drawing/2014/main" id="{FAAB9851-E4D4-3243-BC35-D00CA9C72A8D}"/>
              </a:ext>
            </a:extLst>
          </p:cNvPr>
          <p:cNvCxnSpPr/>
          <p:nvPr/>
        </p:nvCxnSpPr>
        <p:spPr>
          <a:xfrm flipV="1">
            <a:off x="6818811" y="5543685"/>
            <a:ext cx="0" cy="5399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819FB3A-8035-0B4B-B21A-D8BFEE1A5166}"/>
                  </a:ext>
                </a:extLst>
              </p:cNvPr>
              <p:cNvSpPr txBox="1"/>
              <p:nvPr/>
            </p:nvSpPr>
            <p:spPr>
              <a:xfrm>
                <a:off x="6246801" y="4289025"/>
                <a:ext cx="2529282"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Assumes that </a:t>
                </a:r>
                <a14:m>
                  <m:oMath xmlns:m="http://schemas.openxmlformats.org/officeDocument/2006/math">
                    <m:r>
                      <a:rPr lang="de-DE" i="1">
                        <a:latin typeface="Cambria Math" panose="02040503050406030204" pitchFamily="18" charset="0"/>
                        <a:ea typeface="Cambria Math" panose="02040503050406030204" pitchFamily="18" charset="0"/>
                      </a:rPr>
                      <m:t>𝑃</m:t>
                    </m:r>
                  </m:oMath>
                </a14:m>
                <a:r>
                  <a:rPr lang="en-GB" dirty="0"/>
                  <a:t> is known</a:t>
                </a:r>
              </a:p>
            </p:txBody>
          </p:sp>
        </mc:Choice>
        <mc:Fallback xmlns="">
          <p:sp>
            <p:nvSpPr>
              <p:cNvPr id="8" name="TextBox 7">
                <a:extLst>
                  <a:ext uri="{FF2B5EF4-FFF2-40B4-BE49-F238E27FC236}">
                    <a16:creationId xmlns:a16="http://schemas.microsoft.com/office/drawing/2014/main" id="{8819FB3A-8035-0B4B-B21A-D8BFEE1A5166}"/>
                  </a:ext>
                </a:extLst>
              </p:cNvPr>
              <p:cNvSpPr txBox="1">
                <a:spLocks noRot="1" noChangeAspect="1" noMove="1" noResize="1" noEditPoints="1" noAdjustHandles="1" noChangeArrowheads="1" noChangeShapeType="1" noTextEdit="1"/>
              </p:cNvSpPr>
              <p:nvPr/>
            </p:nvSpPr>
            <p:spPr>
              <a:xfrm>
                <a:off x="6246801" y="4289025"/>
                <a:ext cx="2529282" cy="369332"/>
              </a:xfrm>
              <a:prstGeom prst="rect">
                <a:avLst/>
              </a:prstGeom>
              <a:blipFill>
                <a:blip r:embed="rId4"/>
                <a:stretch>
                  <a:fillRect/>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9062150D-7A37-6149-B3EB-E652BABFA6CB}"/>
              </a:ext>
            </a:extLst>
          </p:cNvPr>
          <p:cNvCxnSpPr>
            <a:cxnSpLocks/>
            <a:stCxn id="8" idx="2"/>
          </p:cNvCxnSpPr>
          <p:nvPr/>
        </p:nvCxnSpPr>
        <p:spPr>
          <a:xfrm flipH="1">
            <a:off x="6637867" y="4658357"/>
            <a:ext cx="873575" cy="47708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5899E8A0-AB4D-1246-89C7-E6814553A0A3}"/>
              </a:ext>
            </a:extLst>
          </p:cNvPr>
          <p:cNvSpPr>
            <a:spLocks noGrp="1"/>
          </p:cNvSpPr>
          <p:nvPr>
            <p:ph type="dt" sz="half" idx="2"/>
          </p:nvPr>
        </p:nvSpPr>
        <p:spPr/>
        <p:txBody>
          <a:bodyPr/>
          <a:lstStyle/>
          <a:p>
            <a:r>
              <a:rPr lang="en-GB"/>
              <a:t>Approximate Inference</a:t>
            </a:r>
            <a:endParaRPr lang="en-US" dirty="0"/>
          </a:p>
        </p:txBody>
      </p:sp>
      <p:sp>
        <p:nvSpPr>
          <p:cNvPr id="9" name="Footer Placeholder 8">
            <a:extLst>
              <a:ext uri="{FF2B5EF4-FFF2-40B4-BE49-F238E27FC236}">
                <a16:creationId xmlns:a16="http://schemas.microsoft.com/office/drawing/2014/main" id="{BD2F7DFF-70A8-8D41-B49D-45386FFCCE7B}"/>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3945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4F6F493-CEF0-994F-9C87-1A1D19831875}"/>
                  </a:ext>
                </a:extLst>
              </p:cNvPr>
              <p:cNvSpPr>
                <a:spLocks noGrp="1"/>
              </p:cNvSpPr>
              <p:nvPr>
                <p:ph type="title"/>
              </p:nvPr>
            </p:nvSpPr>
            <p:spPr/>
            <p:txBody>
              <a:bodyPr/>
              <a:lstStyle/>
              <a:p>
                <a:r>
                  <a:rPr lang="en-GB" dirty="0"/>
                  <a:t>When </a:t>
                </a:r>
                <a14:m>
                  <m:oMath xmlns:m="http://schemas.openxmlformats.org/officeDocument/2006/math">
                    <m:r>
                      <a:rPr lang="en-GB" i="1" dirty="0" smtClean="0">
                        <a:latin typeface="Cambria Math" panose="02040503050406030204" pitchFamily="18" charset="0"/>
                      </a:rPr>
                      <m:t>𝑃</m:t>
                    </m:r>
                  </m:oMath>
                </a14:m>
                <a:r>
                  <a:rPr lang="en-GB" dirty="0"/>
                  <a:t> is known: Example</a:t>
                </a:r>
              </a:p>
            </p:txBody>
          </p:sp>
        </mc:Choice>
        <mc:Fallback xmlns="">
          <p:sp>
            <p:nvSpPr>
              <p:cNvPr id="2" name="Title 1">
                <a:extLst>
                  <a:ext uri="{FF2B5EF4-FFF2-40B4-BE49-F238E27FC236}">
                    <a16:creationId xmlns:a16="http://schemas.microsoft.com/office/drawing/2014/main" id="{04F6F493-CEF0-994F-9C87-1A1D19831875}"/>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DFE7B2B-BC65-9D4E-BC24-3640C5FDFAE8}"/>
                  </a:ext>
                </a:extLst>
              </p:cNvPr>
              <p:cNvSpPr>
                <a:spLocks noGrp="1"/>
              </p:cNvSpPr>
              <p:nvPr>
                <p:ph idx="1"/>
              </p:nvPr>
            </p:nvSpPr>
            <p:spPr/>
            <p:txBody>
              <a:bodyPr>
                <a:normAutofit fontScale="85000" lnSpcReduction="20000"/>
              </a:bodyPr>
              <a:lstStyle/>
              <a:p>
                <a:r>
                  <a:rPr lang="en-GB" dirty="0"/>
                  <a:t>Interpret likelihood weighting as importance sampling</a:t>
                </a:r>
              </a:p>
              <a:p>
                <a:pPr lvl="1"/>
                <a:r>
                  <a:rPr lang="en-GB" dirty="0"/>
                  <a:t>Model without evidence set is </a:t>
                </a:r>
                <a14:m>
                  <m:oMath xmlns:m="http://schemas.openxmlformats.org/officeDocument/2006/math">
                    <m:r>
                      <a:rPr lang="en-GB" i="1" dirty="0">
                        <a:latin typeface="Cambria Math" panose="02040503050406030204" pitchFamily="18" charset="0"/>
                      </a:rPr>
                      <m:t>𝑃</m:t>
                    </m:r>
                  </m:oMath>
                </a14:m>
                <a:r>
                  <a:rPr lang="en-GB" dirty="0"/>
                  <a:t>, model with evidence is </a:t>
                </a:r>
                <a14:m>
                  <m:oMath xmlns:m="http://schemas.openxmlformats.org/officeDocument/2006/math">
                    <m:r>
                      <a:rPr lang="de-DE" i="1">
                        <a:latin typeface="Cambria Math" panose="02040503050406030204" pitchFamily="18" charset="0"/>
                      </a:rPr>
                      <m:t>𝑄</m:t>
                    </m:r>
                  </m:oMath>
                </a14:m>
                <a:endParaRPr lang="en-GB" dirty="0"/>
              </a:p>
              <a:p>
                <a:pPr lvl="1"/>
                <a:r>
                  <a:rPr lang="en-GB" dirty="0"/>
                  <a:t>Samples are weighted according to probabilities in CPTs</a:t>
                </a:r>
              </a:p>
              <a:p>
                <a:pPr lvl="2"/>
                <a:r>
                  <a:rPr lang="en-GB" dirty="0"/>
                  <a:t>Probability of a sample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𝒗</m:t>
                        </m:r>
                      </m:e>
                      <m:sub>
                        <m:r>
                          <a:rPr lang="de-DE" i="1" dirty="0">
                            <a:latin typeface="Cambria Math" panose="02040503050406030204" pitchFamily="18" charset="0"/>
                            <a:ea typeface="Cambria Math" panose="02040503050406030204" pitchFamily="18" charset="0"/>
                          </a:rPr>
                          <m:t>𝑖</m:t>
                        </m:r>
                      </m:sub>
                    </m:sSub>
                  </m:oMath>
                </a14:m>
                <a:r>
                  <a:rPr lang="en-GB" dirty="0"/>
                  <a:t> in model </a:t>
                </a:r>
                <a14:m>
                  <m:oMath xmlns:m="http://schemas.openxmlformats.org/officeDocument/2006/math">
                    <m:r>
                      <a:rPr lang="de-DE" i="1" dirty="0">
                        <a:latin typeface="Cambria Math" panose="02040503050406030204" pitchFamily="18" charset="0"/>
                      </a:rPr>
                      <m:t>𝐵</m:t>
                    </m:r>
                  </m:oMath>
                </a14:m>
                <a:r>
                  <a:rPr lang="en-GB" dirty="0"/>
                  <a:t> conformant with evidence </a:t>
                </a:r>
                <a14:m>
                  <m:oMath xmlns:m="http://schemas.openxmlformats.org/officeDocument/2006/math">
                    <m:r>
                      <a:rPr lang="de-DE" b="1" i="1">
                        <a:latin typeface="Cambria Math" panose="02040503050406030204" pitchFamily="18" charset="0"/>
                      </a:rPr>
                      <m:t>𝒆</m:t>
                    </m:r>
                  </m:oMath>
                </a14:m>
                <a:r>
                  <a:rPr lang="en-GB" dirty="0"/>
                  <a:t>, i.e., </a:t>
                </a:r>
                <a14:m>
                  <m:oMath xmlns:m="http://schemas.openxmlformats.org/officeDocument/2006/math">
                    <m:r>
                      <a:rPr lang="en-GB" i="1" dirty="0">
                        <a:latin typeface="Cambria Math" panose="02040503050406030204" pitchFamily="18" charset="0"/>
                      </a:rPr>
                      <m:t>𝑃</m:t>
                    </m:r>
                  </m:oMath>
                </a14:m>
                <a:r>
                  <a:rPr lang="en-GB" dirty="0"/>
                  <a:t>:</a:t>
                </a:r>
              </a:p>
              <a:p>
                <a:pPr marL="7938"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smtClean="0">
                                  <a:latin typeface="Cambria Math" panose="02040503050406030204" pitchFamily="18" charset="0"/>
                                </a:rPr>
                                <m:t>𝒗</m:t>
                              </m:r>
                            </m:e>
                            <m:sub>
                              <m:r>
                                <a:rPr lang="de-DE" i="1">
                                  <a:latin typeface="Cambria Math" panose="02040503050406030204" pitchFamily="18" charset="0"/>
                                </a:rPr>
                                <m:t>𝑖</m:t>
                              </m:r>
                            </m:sub>
                          </m:sSub>
                          <m:r>
                            <a:rPr lang="de-DE" i="1">
                              <a:latin typeface="Cambria Math" panose="02040503050406030204" pitchFamily="18" charset="0"/>
                            </a:rPr>
                            <m:t>|</m:t>
                          </m:r>
                          <m:r>
                            <a:rPr lang="de-DE" b="1" i="1">
                              <a:latin typeface="Cambria Math" panose="02040503050406030204" pitchFamily="18" charset="0"/>
                            </a:rPr>
                            <m:t>𝒆</m:t>
                          </m:r>
                        </m:e>
                      </m:d>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𝒗</m:t>
                                  </m:r>
                                </m:e>
                                <m:sub>
                                  <m:r>
                                    <a:rPr lang="de-DE" i="1" dirty="0">
                                      <a:latin typeface="Cambria Math" panose="02040503050406030204" pitchFamily="18" charset="0"/>
                                      <a:ea typeface="Cambria Math" panose="02040503050406030204" pitchFamily="18" charset="0"/>
                                    </a:rPr>
                                    <m:t>𝑖</m:t>
                                  </m:r>
                                </m:sub>
                              </m:sSub>
                              <m:r>
                                <a:rPr lang="de-DE" b="0" i="1" dirty="0" smtClean="0">
                                  <a:latin typeface="Cambria Math" panose="02040503050406030204" pitchFamily="18" charset="0"/>
                                  <a:ea typeface="Cambria Math" panose="02040503050406030204" pitchFamily="18" charset="0"/>
                                </a:rPr>
                                <m:t>,</m:t>
                              </m:r>
                              <m:r>
                                <a:rPr lang="de-DE" b="1" i="1" dirty="0" smtClean="0">
                                  <a:latin typeface="Cambria Math" panose="02040503050406030204" pitchFamily="18" charset="0"/>
                                  <a:ea typeface="Cambria Math" panose="02040503050406030204" pitchFamily="18" charset="0"/>
                                </a:rPr>
                                <m:t>𝒆</m:t>
                              </m:r>
                            </m:e>
                          </m:d>
                        </m:num>
                        <m:den>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𝒆</m:t>
                              </m:r>
                            </m:e>
                          </m:d>
                        </m:den>
                      </m:f>
                      <m:r>
                        <a:rPr lang="de-DE" i="1">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𝒗</m:t>
                                      </m:r>
                                    </m:e>
                                    <m:sub>
                                      <m:r>
                                        <m:rPr>
                                          <m:brk m:alnAt="7"/>
                                        </m:rPr>
                                        <a:rPr lang="de-DE" i="1">
                                          <a:latin typeface="Cambria Math" panose="02040503050406030204" pitchFamily="18" charset="0"/>
                                          <a:ea typeface="Cambria Math" panose="02040503050406030204" pitchFamily="18" charset="0"/>
                                        </a:rPr>
                                        <m:t>𝑖</m:t>
                                      </m:r>
                                    </m:sub>
                                  </m:sSub>
                                  <m:r>
                                    <a:rPr lang="de-DE"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𝒆</m:t>
                                  </m:r>
                                </m:e>
                              </m:d>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m:rPr>
                                      <m:sty m:val="p"/>
                                    </m:rPr>
                                    <a:rPr lang="de-DE" i="0">
                                      <a:latin typeface="Cambria Math" panose="02040503050406030204" pitchFamily="18" charset="0"/>
                                    </a:rPr>
                                    <m:t>pa</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num>
                        <m:den>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𝒆</m:t>
                              </m:r>
                            </m:e>
                          </m:d>
                        </m:den>
                      </m:f>
                    </m:oMath>
                  </m:oMathPara>
                </a14:m>
                <a:endParaRPr lang="en-GB" dirty="0"/>
              </a:p>
              <a:p>
                <a:pPr lvl="2"/>
                <a:r>
                  <a:rPr lang="en-GB" dirty="0"/>
                  <a:t>Probability of a sample</a:t>
                </a:r>
                <a:r>
                  <a:rPr lang="de-DE" dirty="0">
                    <a:ea typeface="Cambria Math" panose="02040503050406030204" pitchFamily="18" charset="0"/>
                  </a:rPr>
                  <a: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𝒗</m:t>
                        </m:r>
                      </m:e>
                      <m:sub>
                        <m:r>
                          <a:rPr lang="de-DE" i="1" dirty="0">
                            <a:latin typeface="Cambria Math" panose="02040503050406030204" pitchFamily="18" charset="0"/>
                            <a:ea typeface="Cambria Math" panose="02040503050406030204" pitchFamily="18" charset="0"/>
                          </a:rPr>
                          <m:t>𝑖</m:t>
                        </m:r>
                      </m:sub>
                    </m:sSub>
                  </m:oMath>
                </a14:m>
                <a:r>
                  <a:rPr lang="en-GB" dirty="0"/>
                  <a:t> sampled in model </a:t>
                </a:r>
                <a14:m>
                  <m:oMath xmlns:m="http://schemas.openxmlformats.org/officeDocument/2006/math">
                    <m:r>
                      <a:rPr lang="de-DE" i="1" dirty="0">
                        <a:latin typeface="Cambria Math" panose="02040503050406030204" pitchFamily="18" charset="0"/>
                      </a:rPr>
                      <m:t>𝐵</m:t>
                    </m:r>
                  </m:oMath>
                </a14:m>
                <a:r>
                  <a:rPr lang="en-GB" dirty="0"/>
                  <a:t> with evidence set, i.e., </a:t>
                </a:r>
                <a14:m>
                  <m:oMath xmlns:m="http://schemas.openxmlformats.org/officeDocument/2006/math">
                    <m:r>
                      <a:rPr lang="en-GB" i="1" dirty="0">
                        <a:latin typeface="Cambria Math" panose="02040503050406030204" pitchFamily="18" charset="0"/>
                      </a:rPr>
                      <m:t>𝑄</m:t>
                    </m:r>
                  </m:oMath>
                </a14:m>
                <a:r>
                  <a:rPr lang="en-GB" dirty="0"/>
                  <a:t>:</a:t>
                </a:r>
              </a:p>
              <a:p>
                <a:pPr marL="7938"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smtClean="0">
                                  <a:latin typeface="Cambria Math" panose="02040503050406030204" pitchFamily="18" charset="0"/>
                                </a:rPr>
                                <m:t>𝒗</m:t>
                              </m:r>
                            </m:e>
                            <m:sub>
                              <m:r>
                                <a:rPr lang="de-DE" i="1">
                                  <a:latin typeface="Cambria Math" panose="02040503050406030204" pitchFamily="18" charset="0"/>
                                </a:rPr>
                                <m:t>𝑖</m:t>
                              </m:r>
                            </m:sub>
                          </m:sSub>
                        </m:e>
                      </m:d>
                      <m: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𝒗</m:t>
                              </m:r>
                            </m:e>
                            <m:sub>
                              <m:r>
                                <a:rPr lang="de-DE" b="0" i="1" smtClean="0">
                                  <a:latin typeface="Cambria Math" panose="02040503050406030204" pitchFamily="18" charset="0"/>
                                  <a:ea typeface="Cambria Math" panose="02040503050406030204" pitchFamily="18" charset="0"/>
                                </a:rPr>
                                <m:t>𝑖</m:t>
                              </m:r>
                            </m:sub>
                          </m:sSub>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m:rPr>
                                  <m:sty m:val="p"/>
                                </m:rPr>
                                <a:rPr lang="de-DE">
                                  <a:latin typeface="Cambria Math" panose="02040503050406030204" pitchFamily="18" charset="0"/>
                                </a:rPr>
                                <m:t>pa</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oMath>
                  </m:oMathPara>
                </a14:m>
                <a:endParaRPr lang="en-GB" dirty="0"/>
              </a:p>
              <a:p>
                <a:pPr lvl="2"/>
                <a:r>
                  <a:rPr lang="en-GB" dirty="0"/>
                  <a:t>Weight</a:t>
                </a:r>
              </a:p>
              <a:p>
                <a:pPr marL="799300" lvl="3"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ea typeface="Cambria Math" panose="02040503050406030204" pitchFamily="18" charset="0"/>
                        </a:rPr>
                        <m:t>𝑤</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𝒗</m:t>
                              </m:r>
                            </m:e>
                            <m:sub>
                              <m:r>
                                <a:rPr lang="de-DE" i="1" dirty="0">
                                  <a:latin typeface="Cambria Math" panose="02040503050406030204" pitchFamily="18" charset="0"/>
                                  <a:ea typeface="Cambria Math" panose="02040503050406030204" pitchFamily="18" charset="0"/>
                                </a:rPr>
                                <m:t>𝑖</m:t>
                              </m:r>
                            </m:sub>
                          </m:sSub>
                        </m:e>
                      </m:d>
                      <m:r>
                        <a:rPr lang="de-DE" i="1" dirty="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𝑃</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𝒗</m:t>
                                  </m:r>
                                </m:e>
                                <m:sub>
                                  <m:r>
                                    <a:rPr lang="de-DE" i="1" dirty="0">
                                      <a:latin typeface="Cambria Math" panose="02040503050406030204" pitchFamily="18" charset="0"/>
                                      <a:ea typeface="Cambria Math" panose="02040503050406030204" pitchFamily="18" charset="0"/>
                                    </a:rPr>
                                    <m:t>𝑖</m:t>
                                  </m:r>
                                </m:sub>
                              </m:sSub>
                              <m:r>
                                <a:rPr lang="de-DE"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𝒆</m:t>
                              </m:r>
                            </m:e>
                          </m:d>
                        </m:num>
                        <m:den>
                          <m:r>
                            <a:rPr lang="de-DE" i="1" dirty="0">
                              <a:latin typeface="Cambria Math" panose="02040503050406030204" pitchFamily="18" charset="0"/>
                              <a:ea typeface="Cambria Math" panose="02040503050406030204" pitchFamily="18" charset="0"/>
                            </a:rPr>
                            <m:t>𝑄</m:t>
                          </m:r>
                          <m:d>
                            <m:dPr>
                              <m:ctrlPr>
                                <a:rPr lang="de-DE" i="1" dirty="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b="1" i="1" smtClean="0">
                                      <a:latin typeface="Cambria Math" panose="02040503050406030204" pitchFamily="18" charset="0"/>
                                    </a:rPr>
                                    <m:t>𝒗</m:t>
                                  </m:r>
                                </m:e>
                                <m:sub>
                                  <m:r>
                                    <a:rPr lang="de-DE" i="1">
                                      <a:latin typeface="Cambria Math" panose="02040503050406030204" pitchFamily="18" charset="0"/>
                                    </a:rPr>
                                    <m:t>𝑖</m:t>
                                  </m:r>
                                </m:sub>
                              </m:sSub>
                            </m:e>
                          </m:d>
                        </m:den>
                      </m:f>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𝒗</m:t>
                                      </m:r>
                                    </m:e>
                                    <m:sub>
                                      <m:r>
                                        <m:rPr>
                                          <m:brk m:alnAt="7"/>
                                        </m:rP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𝒆</m:t>
                                  </m:r>
                                </m:e>
                              </m:d>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m:rPr>
                                      <m:sty m:val="p"/>
                                    </m:rPr>
                                    <a:rPr lang="de-DE">
                                      <a:latin typeface="Cambria Math" panose="02040503050406030204" pitchFamily="18" charset="0"/>
                                    </a:rPr>
                                    <m:t>pa</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num>
                        <m:den>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𝒆</m:t>
                              </m:r>
                            </m:e>
                          </m:d>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𝒗</m:t>
                                  </m:r>
                                </m:e>
                                <m:sub>
                                  <m:r>
                                    <a:rPr lang="de-DE" b="0" i="1" smtClean="0">
                                      <a:latin typeface="Cambria Math" panose="02040503050406030204" pitchFamily="18" charset="0"/>
                                      <a:ea typeface="Cambria Math" panose="02040503050406030204" pitchFamily="18" charset="0"/>
                                    </a:rPr>
                                    <m:t>𝑖</m:t>
                                  </m:r>
                                </m:sub>
                              </m:sSub>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m:rPr>
                                      <m:sty m:val="p"/>
                                    </m:rPr>
                                    <a:rPr lang="de-DE">
                                      <a:latin typeface="Cambria Math" panose="02040503050406030204" pitchFamily="18" charset="0"/>
                                    </a:rPr>
                                    <m:t>pa</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den>
                      </m:f>
                      <m:r>
                        <a:rPr lang="de-DE" i="1">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𝒆</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m:rPr>
                                      <m:sty m:val="p"/>
                                    </m:rPr>
                                    <a:rPr lang="de-DE">
                                      <a:latin typeface="Cambria Math" panose="02040503050406030204" pitchFamily="18" charset="0"/>
                                    </a:rPr>
                                    <m:t>pa</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num>
                        <m:den>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𝒆</m:t>
                              </m:r>
                            </m:e>
                          </m:d>
                        </m:den>
                      </m:f>
                    </m:oMath>
                  </m:oMathPara>
                </a14:m>
                <a:endParaRPr lang="en-GB" dirty="0"/>
              </a:p>
              <a:p>
                <a:pPr lvl="2"/>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𝒆</m:t>
                        </m:r>
                      </m:e>
                    </m:d>
                  </m:oMath>
                </a14:m>
                <a:r>
                  <a:rPr lang="en-GB" dirty="0"/>
                  <a:t> identical for all samples ➝ okay to ignore, i.e.,</a:t>
                </a:r>
              </a:p>
              <a:p>
                <a:pPr marL="7938" lvl="2"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ea typeface="Cambria Math" panose="02040503050406030204" pitchFamily="18" charset="0"/>
                        </a:rPr>
                        <m:t>𝑤</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𝒗</m:t>
                              </m:r>
                            </m:e>
                            <m:sub>
                              <m:r>
                                <a:rPr lang="de-DE" i="1" dirty="0">
                                  <a:latin typeface="Cambria Math" panose="02040503050406030204" pitchFamily="18" charset="0"/>
                                  <a:ea typeface="Cambria Math" panose="02040503050406030204" pitchFamily="18" charset="0"/>
                                </a:rPr>
                                <m:t>𝑖</m:t>
                              </m:r>
                            </m:sub>
                          </m:sSub>
                        </m:e>
                      </m:d>
                      <m:r>
                        <a:rPr lang="de-DE" i="1" dirty="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𝑟</m:t>
                              </m:r>
                            </m:e>
                            <m:sub>
                              <m:r>
                                <m:rPr>
                                  <m:brk m:alnAt="7"/>
                                </m:rPr>
                                <a:rPr lang="de-DE" i="1">
                                  <a:latin typeface="Cambria Math" panose="02040503050406030204" pitchFamily="18" charset="0"/>
                                </a:rPr>
                                <m:t>𝑗</m:t>
                              </m:r>
                            </m:sub>
                          </m:sSub>
                          <m:r>
                            <m:rPr>
                              <m:brk m:alnAt="7"/>
                            </m:rP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𝒆</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𝑗</m:t>
                                  </m:r>
                                </m:sub>
                              </m:sSub>
                              <m:r>
                                <a:rPr lang="de-DE" i="1">
                                  <a:latin typeface="Cambria Math" panose="02040503050406030204" pitchFamily="18" charset="0"/>
                                </a:rPr>
                                <m:t>|</m:t>
                              </m:r>
                              <m:r>
                                <m:rPr>
                                  <m:sty m:val="p"/>
                                </m:rPr>
                                <a:rPr lang="de-DE">
                                  <a:latin typeface="Cambria Math" panose="02040503050406030204" pitchFamily="18" charset="0"/>
                                </a:rPr>
                                <m:t>pa</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e>
                          </m:d>
                        </m:e>
                      </m:nary>
                    </m:oMath>
                  </m:oMathPara>
                </a14:m>
                <a:endParaRPr lang="en-GB" dirty="0"/>
              </a:p>
            </p:txBody>
          </p:sp>
        </mc:Choice>
        <mc:Fallback xmlns="">
          <p:sp>
            <p:nvSpPr>
              <p:cNvPr id="3" name="Content Placeholder 2">
                <a:extLst>
                  <a:ext uri="{FF2B5EF4-FFF2-40B4-BE49-F238E27FC236}">
                    <a16:creationId xmlns:a16="http://schemas.microsoft.com/office/drawing/2014/main" id="{FDFE7B2B-BC65-9D4E-BC24-3640C5FDFAE8}"/>
                  </a:ext>
                </a:extLst>
              </p:cNvPr>
              <p:cNvSpPr>
                <a:spLocks noGrp="1" noRot="1" noChangeAspect="1" noMove="1" noResize="1" noEditPoints="1" noAdjustHandles="1" noChangeArrowheads="1" noChangeShapeType="1" noTextEdit="1"/>
              </p:cNvSpPr>
              <p:nvPr>
                <p:ph idx="1"/>
              </p:nvPr>
            </p:nvSpPr>
            <p:spPr>
              <a:blipFill>
                <a:blip r:embed="rId3"/>
                <a:stretch>
                  <a:fillRect l="-1105" t="-3284" b="-2865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7FD20DE-A11E-0846-BA15-4099FC89FD26}"/>
              </a:ext>
            </a:extLst>
          </p:cNvPr>
          <p:cNvSpPr>
            <a:spLocks noGrp="1"/>
          </p:cNvSpPr>
          <p:nvPr>
            <p:ph type="sldNum" sz="quarter" idx="4"/>
          </p:nvPr>
        </p:nvSpPr>
        <p:spPr/>
        <p:txBody>
          <a:bodyPr/>
          <a:lstStyle/>
          <a:p>
            <a:fld id="{67C9959E-8E6B-B04C-9955-EA096F41CA7A}" type="slidenum">
              <a:rPr lang="en-GB" smtClean="0"/>
              <a:pPr/>
              <a:t>35</a:t>
            </a:fld>
            <a:endParaRPr lang="en-GB"/>
          </a:p>
        </p:txBody>
      </p:sp>
      <p:sp>
        <p:nvSpPr>
          <p:cNvPr id="6" name="Date Placeholder 5">
            <a:extLst>
              <a:ext uri="{FF2B5EF4-FFF2-40B4-BE49-F238E27FC236}">
                <a16:creationId xmlns:a16="http://schemas.microsoft.com/office/drawing/2014/main" id="{B4360D69-2B81-8D4B-90FA-DD762AE9DD79}"/>
              </a:ext>
            </a:extLst>
          </p:cNvPr>
          <p:cNvSpPr>
            <a:spLocks noGrp="1"/>
          </p:cNvSpPr>
          <p:nvPr>
            <p:ph type="dt" sz="half" idx="2"/>
          </p:nvPr>
        </p:nvSpPr>
        <p:spPr/>
        <p:txBody>
          <a:bodyPr/>
          <a:lstStyle/>
          <a:p>
            <a:r>
              <a:rPr lang="en-GB"/>
              <a:t>Approximate Inference</a:t>
            </a:r>
            <a:endParaRPr lang="en-US" dirty="0"/>
          </a:p>
        </p:txBody>
      </p:sp>
      <p:sp>
        <p:nvSpPr>
          <p:cNvPr id="7" name="Footer Placeholder 6">
            <a:extLst>
              <a:ext uri="{FF2B5EF4-FFF2-40B4-BE49-F238E27FC236}">
                <a16:creationId xmlns:a16="http://schemas.microsoft.com/office/drawing/2014/main" id="{F7A16987-8DFB-BE4F-9A79-3A94B971606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21962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009798B-B2D3-E04B-88BE-F21509208C42}"/>
                  </a:ext>
                </a:extLst>
              </p:cNvPr>
              <p:cNvSpPr>
                <a:spLocks noGrp="1"/>
              </p:cNvSpPr>
              <p:nvPr>
                <p:ph type="title"/>
              </p:nvPr>
            </p:nvSpPr>
            <p:spPr/>
            <p:txBody>
              <a:bodyPr>
                <a:normAutofit/>
              </a:bodyPr>
              <a:lstStyle/>
              <a:p>
                <a:r>
                  <a:rPr lang="en-GB" dirty="0"/>
                  <a:t>When </a:t>
                </a:r>
                <a14:m>
                  <m:oMath xmlns:m="http://schemas.openxmlformats.org/officeDocument/2006/math">
                    <m:r>
                      <a:rPr lang="en-GB" i="1" dirty="0" smtClean="0">
                        <a:latin typeface="Cambria Math" panose="02040503050406030204" pitchFamily="18" charset="0"/>
                      </a:rPr>
                      <m:t>𝑃</m:t>
                    </m:r>
                  </m:oMath>
                </a14:m>
                <a:r>
                  <a:rPr lang="en-GB" dirty="0"/>
                  <a:t> is not known</a:t>
                </a:r>
              </a:p>
            </p:txBody>
          </p:sp>
        </mc:Choice>
        <mc:Fallback xmlns="">
          <p:sp>
            <p:nvSpPr>
              <p:cNvPr id="2" name="Title 1">
                <a:extLst>
                  <a:ext uri="{FF2B5EF4-FFF2-40B4-BE49-F238E27FC236}">
                    <a16:creationId xmlns:a16="http://schemas.microsoft.com/office/drawing/2014/main" id="{5009798B-B2D3-E04B-88BE-F21509208C42}"/>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BFFF80-43AA-1C4F-B516-3B1C881AFD7C}"/>
                  </a:ext>
                </a:extLst>
              </p:cNvPr>
              <p:cNvSpPr>
                <a:spLocks noGrp="1"/>
              </p:cNvSpPr>
              <p:nvPr>
                <p:ph idx="1"/>
              </p:nvPr>
            </p:nvSpPr>
            <p:spPr/>
            <p:txBody>
              <a:bodyPr>
                <a:normAutofit/>
              </a:bodyPr>
              <a:lstStyle/>
              <a:p>
                <a:r>
                  <a:rPr lang="en-GB" dirty="0"/>
                  <a:t>Most common reason for sampling from </a:t>
                </a:r>
                <a14:m>
                  <m:oMath xmlns:m="http://schemas.openxmlformats.org/officeDocument/2006/math">
                    <m:r>
                      <a:rPr lang="de-DE" b="0" i="1" smtClean="0">
                        <a:latin typeface="Cambria Math" panose="02040503050406030204" pitchFamily="18" charset="0"/>
                        <a:ea typeface="Cambria Math" panose="02040503050406030204" pitchFamily="18" charset="0"/>
                      </a:rPr>
                      <m:t>𝑄</m:t>
                    </m:r>
                  </m:oMath>
                </a14:m>
                <a:r>
                  <a:rPr lang="en-GB" dirty="0"/>
                  <a:t>: </a:t>
                </a:r>
                <a:br>
                  <a:rPr lang="en-GB" dirty="0"/>
                </a:br>
                <a14:m>
                  <m:oMath xmlns:m="http://schemas.openxmlformats.org/officeDocument/2006/math">
                    <m:r>
                      <a:rPr lang="de-DE" i="1">
                        <a:latin typeface="Cambria Math" panose="02040503050406030204" pitchFamily="18" charset="0"/>
                        <a:ea typeface="Cambria Math" panose="02040503050406030204" pitchFamily="18" charset="0"/>
                      </a:rPr>
                      <m:t>𝑃</m:t>
                    </m:r>
                  </m:oMath>
                </a14:m>
                <a:r>
                  <a:rPr lang="en-GB" dirty="0"/>
                  <a:t> only known up to normalising constant </a:t>
                </a:r>
                <a14:m>
                  <m:oMath xmlns:m="http://schemas.openxmlformats.org/officeDocument/2006/math">
                    <m:r>
                      <a:rPr lang="de-DE" b="0" i="1" smtClean="0">
                        <a:latin typeface="Cambria Math" panose="02040503050406030204" pitchFamily="18" charset="0"/>
                        <a:ea typeface="Cambria Math" panose="02040503050406030204" pitchFamily="18" charset="0"/>
                      </a:rPr>
                      <m:t>𝑍</m:t>
                    </m:r>
                  </m:oMath>
                </a14:m>
                <a:endParaRPr lang="en-GB" dirty="0"/>
              </a:p>
              <a:p>
                <a:pPr lvl="1"/>
                <a:r>
                  <a:rPr lang="en-GB" dirty="0"/>
                  <a:t>Access to a function </a:t>
                </a:r>
                <a14:m>
                  <m:oMath xmlns:m="http://schemas.openxmlformats.org/officeDocument/2006/math">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𝑃</m:t>
                        </m:r>
                      </m:e>
                    </m:acc>
                  </m:oMath>
                </a14:m>
                <a:r>
                  <a:rPr lang="en-GB" dirty="0"/>
                  <a:t> that is not a normalised distribution but </a:t>
                </a:r>
                <a14:m>
                  <m:oMath xmlns:m="http://schemas.openxmlformats.org/officeDocument/2006/math">
                    <m:acc>
                      <m:accPr>
                        <m:chr m:val="̃"/>
                        <m:ctrlPr>
                          <a:rPr lang="de-DE" i="1" smtClean="0">
                            <a:solidFill>
                              <a:srgbClr val="FFC000"/>
                            </a:solidFill>
                            <a:latin typeface="Cambria Math" panose="02040503050406030204" pitchFamily="18" charset="0"/>
                            <a:ea typeface="Cambria Math" panose="02040503050406030204" pitchFamily="18" charset="0"/>
                          </a:rPr>
                        </m:ctrlPr>
                      </m:accPr>
                      <m:e>
                        <m:r>
                          <a:rPr lang="de-DE" i="1">
                            <a:solidFill>
                              <a:srgbClr val="FFC000"/>
                            </a:solidFill>
                            <a:latin typeface="Cambria Math" panose="02040503050406030204" pitchFamily="18" charset="0"/>
                            <a:ea typeface="Cambria Math" panose="02040503050406030204" pitchFamily="18" charset="0"/>
                          </a:rPr>
                          <m:t>𝑃</m:t>
                        </m:r>
                      </m:e>
                    </m:acc>
                    <m:d>
                      <m:dPr>
                        <m:ctrlPr>
                          <a:rPr lang="de-DE" b="0" i="1" smtClean="0">
                            <a:solidFill>
                              <a:srgbClr val="FFC000"/>
                            </a:solidFill>
                            <a:latin typeface="Cambria Math" panose="02040503050406030204" pitchFamily="18" charset="0"/>
                            <a:ea typeface="Cambria Math" panose="02040503050406030204" pitchFamily="18" charset="0"/>
                          </a:rPr>
                        </m:ctrlPr>
                      </m:dPr>
                      <m:e>
                        <m:r>
                          <a:rPr lang="de-DE" b="1" i="1" smtClean="0">
                            <a:solidFill>
                              <a:srgbClr val="FFC000"/>
                            </a:solidFill>
                            <a:latin typeface="Cambria Math" panose="02040503050406030204" pitchFamily="18" charset="0"/>
                            <a:ea typeface="Cambria Math" panose="02040503050406030204" pitchFamily="18" charset="0"/>
                          </a:rPr>
                          <m:t>𝑹</m:t>
                        </m:r>
                      </m:e>
                    </m:d>
                    <m:r>
                      <a:rPr lang="de-DE" b="0" i="1" smtClean="0">
                        <a:solidFill>
                          <a:srgbClr val="FFC000"/>
                        </a:solidFill>
                        <a:latin typeface="Cambria Math" panose="02040503050406030204" pitchFamily="18" charset="0"/>
                        <a:ea typeface="Cambria Math" panose="02040503050406030204" pitchFamily="18" charset="0"/>
                      </a:rPr>
                      <m:t>=</m:t>
                    </m:r>
                    <m:r>
                      <a:rPr lang="de-DE" b="0" i="1" smtClean="0">
                        <a:solidFill>
                          <a:srgbClr val="FFC000"/>
                        </a:solidFill>
                        <a:latin typeface="Cambria Math" panose="02040503050406030204" pitchFamily="18" charset="0"/>
                        <a:ea typeface="Cambria Math" panose="02040503050406030204" pitchFamily="18" charset="0"/>
                      </a:rPr>
                      <m:t>𝑃</m:t>
                    </m:r>
                    <m:d>
                      <m:dPr>
                        <m:ctrlPr>
                          <a:rPr lang="de-DE" b="0" i="1" smtClean="0">
                            <a:solidFill>
                              <a:srgbClr val="FFC000"/>
                            </a:solidFill>
                            <a:latin typeface="Cambria Math" panose="02040503050406030204" pitchFamily="18" charset="0"/>
                            <a:ea typeface="Cambria Math" panose="02040503050406030204" pitchFamily="18" charset="0"/>
                          </a:rPr>
                        </m:ctrlPr>
                      </m:dPr>
                      <m:e>
                        <m:r>
                          <a:rPr lang="de-DE" b="1" i="1" smtClean="0">
                            <a:solidFill>
                              <a:srgbClr val="FFC000"/>
                            </a:solidFill>
                            <a:latin typeface="Cambria Math" panose="02040503050406030204" pitchFamily="18" charset="0"/>
                            <a:ea typeface="Cambria Math" panose="02040503050406030204" pitchFamily="18" charset="0"/>
                          </a:rPr>
                          <m:t>𝑹</m:t>
                        </m:r>
                      </m:e>
                    </m:d>
                    <m:r>
                      <a:rPr lang="de-DE" b="0" i="1" smtClean="0">
                        <a:solidFill>
                          <a:srgbClr val="FFC000"/>
                        </a:solidFill>
                        <a:latin typeface="Cambria Math" panose="02040503050406030204" pitchFamily="18" charset="0"/>
                        <a:ea typeface="Cambria Math" panose="02040503050406030204" pitchFamily="18" charset="0"/>
                      </a:rPr>
                      <m:t>∙</m:t>
                    </m:r>
                    <m:r>
                      <a:rPr lang="de-DE" b="0" i="1" smtClean="0">
                        <a:solidFill>
                          <a:srgbClr val="FFC000"/>
                        </a:solidFill>
                        <a:latin typeface="Cambria Math" panose="02040503050406030204" pitchFamily="18" charset="0"/>
                        <a:ea typeface="Cambria Math" panose="02040503050406030204" pitchFamily="18" charset="0"/>
                      </a:rPr>
                      <m:t>𝑍</m:t>
                    </m:r>
                  </m:oMath>
                </a14:m>
                <a:endParaRPr lang="en-GB" dirty="0">
                  <a:solidFill>
                    <a:srgbClr val="C00000"/>
                  </a:solidFill>
                </a:endParaRPr>
              </a:p>
              <a:p>
                <a:pPr lvl="1"/>
                <a:endParaRPr lang="en-GB" dirty="0"/>
              </a:p>
              <a:p>
                <a:r>
                  <a:rPr lang="en-GB" dirty="0">
                    <a:solidFill>
                      <a:schemeClr val="accent1"/>
                    </a:solidFill>
                  </a:rPr>
                  <a:t>Normalised Importance Sampling</a:t>
                </a:r>
              </a:p>
              <a:p>
                <a:pPr lvl="1"/>
                <a:r>
                  <a:rPr lang="en-GB" dirty="0"/>
                  <a:t>Define </a:t>
                </a:r>
                <a14:m>
                  <m:oMath xmlns:m="http://schemas.openxmlformats.org/officeDocument/2006/math">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oMath>
                </a14:m>
                <a:r>
                  <a:rPr lang="en-GB" dirty="0"/>
                  <a:t> using</a:t>
                </a:r>
                <a:r>
                  <a:rPr lang="de-DE" dirty="0">
                    <a:ea typeface="Cambria Math" panose="02040503050406030204" pitchFamily="18" charset="0"/>
                  </a:rPr>
                  <a:t> </a:t>
                </a:r>
                <a14:m>
                  <m:oMath xmlns:m="http://schemas.openxmlformats.org/officeDocument/2006/math">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oMath>
                </a14:m>
                <a:r>
                  <a:rPr lang="en-GB" dirty="0"/>
                  <a:t>: </a:t>
                </a:r>
                <a14:m>
                  <m:oMath xmlns:m="http://schemas.openxmlformats.org/officeDocument/2006/math">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oMath>
                </a14:m>
                <a:endParaRPr lang="en-GB" dirty="0"/>
              </a:p>
              <a:p>
                <a:pPr lvl="1"/>
                <a:r>
                  <a:rPr lang="en-GB" dirty="0"/>
                  <a:t>Estimation no longer works (no probability distribution)</a:t>
                </a:r>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0CBFFF80-43AA-1C4F-B516-3B1C881AFD7C}"/>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10927CD-2CE8-A145-9BFE-614148AFFA46}"/>
              </a:ext>
            </a:extLst>
          </p:cNvPr>
          <p:cNvSpPr>
            <a:spLocks noGrp="1"/>
          </p:cNvSpPr>
          <p:nvPr>
            <p:ph type="sldNum" sz="quarter" idx="4"/>
          </p:nvPr>
        </p:nvSpPr>
        <p:spPr/>
        <p:txBody>
          <a:bodyPr/>
          <a:lstStyle/>
          <a:p>
            <a:fld id="{67C9959E-8E6B-B04C-9955-EA096F41CA7A}" type="slidenum">
              <a:rPr lang="en-GB" smtClean="0"/>
              <a:t>36</a:t>
            </a:fld>
            <a:endParaRPr lang="en-GB"/>
          </a:p>
        </p:txBody>
      </p:sp>
      <p:grpSp>
        <p:nvGrpSpPr>
          <p:cNvPr id="16" name="Group 15">
            <a:extLst>
              <a:ext uri="{FF2B5EF4-FFF2-40B4-BE49-F238E27FC236}">
                <a16:creationId xmlns:a16="http://schemas.microsoft.com/office/drawing/2014/main" id="{30DDA487-6E60-904D-AC40-D3BAE514B1D4}"/>
              </a:ext>
            </a:extLst>
          </p:cNvPr>
          <p:cNvGrpSpPr/>
          <p:nvPr/>
        </p:nvGrpSpPr>
        <p:grpSpPr>
          <a:xfrm>
            <a:off x="10229326" y="1665066"/>
            <a:ext cx="1602349" cy="676724"/>
            <a:chOff x="7088776" y="1226367"/>
            <a:chExt cx="1602349" cy="676724"/>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7D7B1EC-A8C0-E147-9FD5-B30DDDD2B6C0}"/>
                    </a:ext>
                  </a:extLst>
                </p:cNvPr>
                <p:cNvSpPr/>
                <p:nvPr/>
              </p:nvSpPr>
              <p:spPr>
                <a:xfrm>
                  <a:off x="7088776" y="1226367"/>
                  <a:ext cx="1602349" cy="676724"/>
                </a:xfrm>
                <a:prstGeom prst="rect">
                  <a:avLst/>
                </a:prstGeom>
                <a:solidFill>
                  <a:schemeClr val="bg1"/>
                </a:solidFill>
                <a:ln w="38100"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none" lIns="36000" rIns="3600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smtClean="0">
                                <a:solidFill>
                                  <a:srgbClr val="FFC000"/>
                                </a:solidFill>
                                <a:latin typeface="Cambria Math" panose="02040503050406030204" pitchFamily="18" charset="0"/>
                                <a:ea typeface="Cambria Math" panose="02040503050406030204" pitchFamily="18" charset="0"/>
                              </a:rPr>
                              <m:t>𝑃</m:t>
                            </m:r>
                            <m:d>
                              <m:dPr>
                                <m:ctrlPr>
                                  <a:rPr lang="de-DE" i="1">
                                    <a:solidFill>
                                      <a:srgbClr val="FFC000"/>
                                    </a:solidFill>
                                    <a:latin typeface="Cambria Math" panose="02040503050406030204" pitchFamily="18" charset="0"/>
                                    <a:ea typeface="Cambria Math" panose="02040503050406030204" pitchFamily="18" charset="0"/>
                                  </a:rPr>
                                </m:ctrlPr>
                              </m:dPr>
                              <m:e>
                                <m:sSub>
                                  <m:sSubPr>
                                    <m:ctrlPr>
                                      <a:rPr lang="de-DE" i="1">
                                        <a:solidFill>
                                          <a:srgbClr val="FFC000"/>
                                        </a:solidFill>
                                        <a:latin typeface="Cambria Math" panose="02040503050406030204" pitchFamily="18" charset="0"/>
                                        <a:ea typeface="Cambria Math" panose="02040503050406030204" pitchFamily="18" charset="0"/>
                                      </a:rPr>
                                    </m:ctrlPr>
                                  </m:sSubPr>
                                  <m:e>
                                    <m:r>
                                      <a:rPr lang="de-DE"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oMath>
                    </m:oMathPara>
                  </a14:m>
                  <a:endParaRPr lang="en-GB" dirty="0"/>
                </a:p>
              </p:txBody>
            </p:sp>
          </mc:Choice>
          <mc:Fallback xmlns="">
            <p:sp>
              <p:nvSpPr>
                <p:cNvPr id="5" name="Rectangle 4">
                  <a:extLst>
                    <a:ext uri="{FF2B5EF4-FFF2-40B4-BE49-F238E27FC236}">
                      <a16:creationId xmlns:a16="http://schemas.microsoft.com/office/drawing/2014/main" id="{07D7B1EC-A8C0-E147-9FD5-B30DDDD2B6C0}"/>
                    </a:ext>
                  </a:extLst>
                </p:cNvPr>
                <p:cNvSpPr>
                  <a:spLocks noRot="1" noChangeAspect="1" noMove="1" noResize="1" noEditPoints="1" noAdjustHandles="1" noChangeArrowheads="1" noChangeShapeType="1" noTextEdit="1"/>
                </p:cNvSpPr>
                <p:nvPr/>
              </p:nvSpPr>
              <p:spPr>
                <a:xfrm>
                  <a:off x="7088776" y="1226367"/>
                  <a:ext cx="1602349" cy="676724"/>
                </a:xfrm>
                <a:prstGeom prst="rect">
                  <a:avLst/>
                </a:prstGeom>
                <a:blipFill>
                  <a:blip r:embed="rId4"/>
                  <a:stretch>
                    <a:fillRect/>
                  </a:stretch>
                </a:blipFill>
                <a:ln w="38100"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7" name="Straight Connector 6">
              <a:extLst>
                <a:ext uri="{FF2B5EF4-FFF2-40B4-BE49-F238E27FC236}">
                  <a16:creationId xmlns:a16="http://schemas.microsoft.com/office/drawing/2014/main" id="{FE4DD624-1D9F-3A4D-B63A-567BC8284F5B}"/>
                </a:ext>
              </a:extLst>
            </p:cNvPr>
            <p:cNvCxnSpPr>
              <a:cxnSpLocks/>
            </p:cNvCxnSpPr>
            <p:nvPr/>
          </p:nvCxnSpPr>
          <p:spPr>
            <a:xfrm flipH="1" flipV="1">
              <a:off x="8064136" y="1226367"/>
              <a:ext cx="539931" cy="33836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980FDC9-B328-B14D-8CA1-D9A0F7E6C34D}"/>
                </a:ext>
              </a:extLst>
            </p:cNvPr>
            <p:cNvCxnSpPr>
              <a:cxnSpLocks/>
            </p:cNvCxnSpPr>
            <p:nvPr/>
          </p:nvCxnSpPr>
          <p:spPr>
            <a:xfrm flipH="1">
              <a:off x="8064136" y="1226367"/>
              <a:ext cx="539931" cy="33836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B768F5A-45C2-6A4E-81A7-19C731C05B76}"/>
              </a:ext>
            </a:extLst>
          </p:cNvPr>
          <p:cNvGrpSpPr/>
          <p:nvPr/>
        </p:nvGrpSpPr>
        <p:grpSpPr>
          <a:xfrm>
            <a:off x="2151912" y="4516682"/>
            <a:ext cx="3070328" cy="871266"/>
            <a:chOff x="5951486" y="3763394"/>
            <a:chExt cx="3070328" cy="871266"/>
          </a:xfrm>
        </p:grpSpPr>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583BDC2-3AE8-7346-B71A-F44A36651B30}"/>
                    </a:ext>
                  </a:extLst>
                </p:cNvPr>
                <p:cNvSpPr/>
                <p:nvPr/>
              </p:nvSpPr>
              <p:spPr>
                <a:xfrm>
                  <a:off x="5951486" y="3763396"/>
                  <a:ext cx="3070328" cy="871264"/>
                </a:xfrm>
                <a:prstGeom prst="rect">
                  <a:avLst/>
                </a:prstGeom>
                <a:solidFill>
                  <a:schemeClr val="bg1"/>
                </a:solidFill>
                <a:ln w="38100">
                  <a:solidFill>
                    <a:srgbClr val="FFC000"/>
                  </a:solidFill>
                </a:ln>
                <a:effectLst>
                  <a:outerShdw blurRad="50800" dist="38100" dir="2700000" algn="tl"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𝑁</m:t>
                            </m:r>
                          </m:den>
                        </m:f>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f>
                              <m:fPr>
                                <m:ctrlPr>
                                  <a:rPr lang="de-DE" i="1">
                                    <a:latin typeface="Cambria Math" panose="02040503050406030204" pitchFamily="18" charset="0"/>
                                    <a:ea typeface="Cambria Math" panose="02040503050406030204" pitchFamily="18" charset="0"/>
                                  </a:rPr>
                                </m:ctrlPr>
                              </m:fPr>
                              <m:num>
                                <m:acc>
                                  <m:accPr>
                                    <m:chr m:val="̃"/>
                                    <m:ctrlPr>
                                      <a:rPr lang="de-DE" i="1" smtClean="0">
                                        <a:solidFill>
                                          <a:srgbClr val="FFC000"/>
                                        </a:solidFill>
                                        <a:latin typeface="Cambria Math" panose="02040503050406030204" pitchFamily="18" charset="0"/>
                                        <a:ea typeface="Cambria Math" panose="02040503050406030204" pitchFamily="18" charset="0"/>
                                      </a:rPr>
                                    </m:ctrlPr>
                                  </m:accPr>
                                  <m:e>
                                    <m:r>
                                      <a:rPr lang="de-DE" i="1">
                                        <a:solidFill>
                                          <a:srgbClr val="FFC000"/>
                                        </a:solidFill>
                                        <a:latin typeface="Cambria Math" panose="02040503050406030204" pitchFamily="18" charset="0"/>
                                        <a:ea typeface="Cambria Math" panose="02040503050406030204" pitchFamily="18" charset="0"/>
                                      </a:rPr>
                                      <m:t>𝑃</m:t>
                                    </m:r>
                                  </m:e>
                                </m:acc>
                                <m:d>
                                  <m:dPr>
                                    <m:ctrlPr>
                                      <a:rPr lang="de-DE" i="1">
                                        <a:solidFill>
                                          <a:srgbClr val="FFC000"/>
                                        </a:solidFill>
                                        <a:latin typeface="Cambria Math" panose="02040503050406030204" pitchFamily="18" charset="0"/>
                                        <a:ea typeface="Cambria Math" panose="02040503050406030204" pitchFamily="18" charset="0"/>
                                      </a:rPr>
                                    </m:ctrlPr>
                                  </m:dPr>
                                  <m:e>
                                    <m:sSub>
                                      <m:sSubPr>
                                        <m:ctrlPr>
                                          <a:rPr lang="de-DE" i="1">
                                            <a:solidFill>
                                              <a:srgbClr val="FFC000"/>
                                            </a:solidFill>
                                            <a:latin typeface="Cambria Math" panose="02040503050406030204" pitchFamily="18" charset="0"/>
                                            <a:ea typeface="Cambria Math" panose="02040503050406030204" pitchFamily="18" charset="0"/>
                                          </a:rPr>
                                        </m:ctrlPr>
                                      </m:sSubPr>
                                      <m:e>
                                        <m:r>
                                          <a:rPr lang="de-DE"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e>
                        </m:nary>
                      </m:oMath>
                    </m:oMathPara>
                  </a14:m>
                  <a:endParaRPr lang="en-GB" dirty="0"/>
                </a:p>
              </p:txBody>
            </p:sp>
          </mc:Choice>
          <mc:Fallback xmlns="">
            <p:sp>
              <p:nvSpPr>
                <p:cNvPr id="10" name="Rectangle 9">
                  <a:extLst>
                    <a:ext uri="{FF2B5EF4-FFF2-40B4-BE49-F238E27FC236}">
                      <a16:creationId xmlns:a16="http://schemas.microsoft.com/office/drawing/2014/main" id="{3583BDC2-3AE8-7346-B71A-F44A36651B30}"/>
                    </a:ext>
                  </a:extLst>
                </p:cNvPr>
                <p:cNvSpPr>
                  <a:spLocks noRot="1" noChangeAspect="1" noMove="1" noResize="1" noEditPoints="1" noAdjustHandles="1" noChangeArrowheads="1" noChangeShapeType="1" noTextEdit="1"/>
                </p:cNvSpPr>
                <p:nvPr/>
              </p:nvSpPr>
              <p:spPr>
                <a:xfrm>
                  <a:off x="5951486" y="3763396"/>
                  <a:ext cx="3070328" cy="871264"/>
                </a:xfrm>
                <a:prstGeom prst="rect">
                  <a:avLst/>
                </a:prstGeom>
                <a:blipFill>
                  <a:blip r:embed="rId5"/>
                  <a:stretch>
                    <a:fillRect/>
                  </a:stretch>
                </a:blipFill>
                <a:ln w="38100">
                  <a:solidFill>
                    <a:srgbClr val="FFC000"/>
                  </a:solidFill>
                </a:ln>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11" name="Straight Connector 10">
              <a:extLst>
                <a:ext uri="{FF2B5EF4-FFF2-40B4-BE49-F238E27FC236}">
                  <a16:creationId xmlns:a16="http://schemas.microsoft.com/office/drawing/2014/main" id="{9CC6A35A-01BC-B442-A84F-1089BEEEF2B8}"/>
                </a:ext>
              </a:extLst>
            </p:cNvPr>
            <p:cNvCxnSpPr>
              <a:cxnSpLocks/>
            </p:cNvCxnSpPr>
            <p:nvPr/>
          </p:nvCxnSpPr>
          <p:spPr>
            <a:xfrm flipH="1" flipV="1">
              <a:off x="5951488" y="3763394"/>
              <a:ext cx="3070326" cy="87126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9D17F5-FDAA-E94F-9ECE-1B2D434025EC}"/>
                </a:ext>
              </a:extLst>
            </p:cNvPr>
            <p:cNvCxnSpPr>
              <a:cxnSpLocks/>
            </p:cNvCxnSpPr>
            <p:nvPr/>
          </p:nvCxnSpPr>
          <p:spPr>
            <a:xfrm flipH="1">
              <a:off x="5951487" y="3763394"/>
              <a:ext cx="3070327" cy="87126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61EC6B08-51FD-7D4F-8AB2-B3BAD98B1EDB}"/>
                  </a:ext>
                </a:extLst>
              </p:cNvPr>
              <p:cNvSpPr/>
              <p:nvPr/>
            </p:nvSpPr>
            <p:spPr>
              <a:xfrm>
                <a:off x="7162115" y="3874328"/>
                <a:ext cx="3603446" cy="21559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b="1" i="1">
                          <a:latin typeface="Cambria Math" panose="02040503050406030204" pitchFamily="18" charset="0"/>
                          <a:ea typeface="Cambria Math" panose="02040503050406030204" pitchFamily="18" charset="0"/>
                        </a:rPr>
                        <m:t> </m:t>
                      </m:r>
                      <m:r>
                        <m:rPr>
                          <m:aln/>
                        </m:rPr>
                        <a:rPr lang="de-DE" i="1" smtClean="0">
                          <a:solidFill>
                            <a:srgbClr val="FFC000"/>
                          </a:solidFill>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acc>
                            <m:accPr>
                              <m:chr m:val="̃"/>
                              <m:ctrlPr>
                                <a:rPr lang="de-DE" i="1" smtClean="0">
                                  <a:solidFill>
                                    <a:srgbClr val="FFC000"/>
                                  </a:solidFill>
                                  <a:latin typeface="Cambria Math" panose="02040503050406030204" pitchFamily="18" charset="0"/>
                                  <a:ea typeface="Cambria Math" panose="02040503050406030204" pitchFamily="18" charset="0"/>
                                </a:rPr>
                              </m:ctrlPr>
                            </m:accPr>
                            <m:e>
                              <m:r>
                                <a:rPr lang="de-DE" i="1">
                                  <a:solidFill>
                                    <a:srgbClr val="FFC000"/>
                                  </a:solidFill>
                                  <a:latin typeface="Cambria Math" panose="02040503050406030204" pitchFamily="18" charset="0"/>
                                  <a:ea typeface="Cambria Math" panose="02040503050406030204" pitchFamily="18" charset="0"/>
                                </a:rPr>
                                <m:t>𝑃</m:t>
                              </m:r>
                            </m:e>
                          </m:acc>
                          <m:d>
                            <m:dPr>
                              <m:ctrlPr>
                                <a:rPr lang="de-DE" i="1">
                                  <a:solidFill>
                                    <a:srgbClr val="FFC000"/>
                                  </a:solidFill>
                                  <a:latin typeface="Cambria Math" panose="02040503050406030204" pitchFamily="18" charset="0"/>
                                  <a:ea typeface="Cambria Math" panose="02040503050406030204" pitchFamily="18" charset="0"/>
                                </a:rPr>
                              </m:ctrlPr>
                            </m:dPr>
                            <m:e>
                              <m:r>
                                <a:rPr lang="de-DE" b="1" i="1">
                                  <a:solidFill>
                                    <a:srgbClr val="FFC000"/>
                                  </a:solidFill>
                                  <a:latin typeface="Cambria Math" panose="02040503050406030204" pitchFamily="18" charset="0"/>
                                  <a:ea typeface="Cambria Math" panose="02040503050406030204" pitchFamily="18" charset="0"/>
                                </a:rPr>
                                <m:t>𝒓</m:t>
                              </m:r>
                            </m:e>
                          </m:d>
                        </m:e>
                      </m:nary>
                    </m:oMath>
                    <m:oMath xmlns:m="http://schemas.openxmlformats.org/officeDocument/2006/math">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f>
                            <m:fPr>
                              <m:ctrlPr>
                                <a:rPr lang="de-DE" i="1">
                                  <a:latin typeface="Cambria Math" panose="02040503050406030204" pitchFamily="18" charset="0"/>
                                  <a:ea typeface="Cambria Math" panose="02040503050406030204" pitchFamily="18" charset="0"/>
                                </a:rPr>
                              </m:ctrlPr>
                            </m:fPr>
                            <m:num>
                              <m:acc>
                                <m:accPr>
                                  <m:chr m:val="̃"/>
                                  <m:ctrlPr>
                                    <a:rPr lang="de-DE" i="1" smtClean="0">
                                      <a:solidFill>
                                        <a:srgbClr val="FFC000"/>
                                      </a:solidFill>
                                      <a:latin typeface="Cambria Math" panose="02040503050406030204" pitchFamily="18" charset="0"/>
                                      <a:ea typeface="Cambria Math" panose="02040503050406030204" pitchFamily="18" charset="0"/>
                                    </a:rPr>
                                  </m:ctrlPr>
                                </m:accPr>
                                <m:e>
                                  <m:r>
                                    <a:rPr lang="de-DE" i="1">
                                      <a:solidFill>
                                        <a:srgbClr val="FFC000"/>
                                      </a:solidFill>
                                      <a:latin typeface="Cambria Math" panose="02040503050406030204" pitchFamily="18" charset="0"/>
                                      <a:ea typeface="Cambria Math" panose="02040503050406030204" pitchFamily="18" charset="0"/>
                                    </a:rPr>
                                    <m:t>𝑃</m:t>
                                  </m:r>
                                </m:e>
                              </m:acc>
                              <m:d>
                                <m:dPr>
                                  <m:ctrlPr>
                                    <a:rPr lang="de-DE" i="1">
                                      <a:solidFill>
                                        <a:srgbClr val="FFC000"/>
                                      </a:solidFill>
                                      <a:latin typeface="Cambria Math" panose="02040503050406030204" pitchFamily="18" charset="0"/>
                                      <a:ea typeface="Cambria Math" panose="02040503050406030204" pitchFamily="18" charset="0"/>
                                    </a:rPr>
                                  </m:ctrlPr>
                                </m:dPr>
                                <m:e>
                                  <m:r>
                                    <a:rPr lang="de-DE" b="1" i="1">
                                      <a:solidFill>
                                        <a:srgbClr val="FFC000"/>
                                      </a:solidFill>
                                      <a:latin typeface="Cambria Math" panose="02040503050406030204" pitchFamily="18" charset="0"/>
                                      <a:ea typeface="Cambria Math" panose="02040503050406030204" pitchFamily="18" charset="0"/>
                                    </a:rPr>
                                    <m:t>𝒓</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den>
                          </m:f>
                        </m:e>
                      </m:nary>
                    </m:oMath>
                    <m:oMath xmlns:m="http://schemas.openxmlformats.org/officeDocument/2006/math">
                      <m:r>
                        <m:rPr>
                          <m:aln/>
                        </m:rPr>
                        <a:rPr lang="de-DE" i="1" smtClean="0">
                          <a:solidFill>
                            <a:srgbClr val="FFC000"/>
                          </a:solidFill>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f>
                            <m:fPr>
                              <m:ctrlPr>
                                <a:rPr lang="de-DE" i="1">
                                  <a:latin typeface="Cambria Math" panose="02040503050406030204" pitchFamily="18" charset="0"/>
                                  <a:ea typeface="Cambria Math" panose="02040503050406030204" pitchFamily="18" charset="0"/>
                                </a:rPr>
                              </m:ctrlPr>
                            </m:fPr>
                            <m:num>
                              <m:acc>
                                <m:accPr>
                                  <m:chr m:val="̃"/>
                                  <m:ctrlPr>
                                    <a:rPr lang="de-DE" i="1" smtClean="0">
                                      <a:solidFill>
                                        <a:srgbClr val="FFC000"/>
                                      </a:solidFill>
                                      <a:latin typeface="Cambria Math" panose="02040503050406030204" pitchFamily="18" charset="0"/>
                                      <a:ea typeface="Cambria Math" panose="02040503050406030204" pitchFamily="18" charset="0"/>
                                    </a:rPr>
                                  </m:ctrlPr>
                                </m:accPr>
                                <m:e>
                                  <m:r>
                                    <a:rPr lang="de-DE" i="1">
                                      <a:solidFill>
                                        <a:srgbClr val="FFC000"/>
                                      </a:solidFill>
                                      <a:latin typeface="Cambria Math" panose="02040503050406030204" pitchFamily="18" charset="0"/>
                                      <a:ea typeface="Cambria Math" panose="02040503050406030204" pitchFamily="18" charset="0"/>
                                    </a:rPr>
                                    <m:t>𝑃</m:t>
                                  </m:r>
                                </m:e>
                              </m:acc>
                              <m:d>
                                <m:dPr>
                                  <m:ctrlPr>
                                    <a:rPr lang="de-DE" i="1">
                                      <a:solidFill>
                                        <a:srgbClr val="FFC000"/>
                                      </a:solidFill>
                                      <a:latin typeface="Cambria Math" panose="02040503050406030204" pitchFamily="18" charset="0"/>
                                      <a:ea typeface="Cambria Math" panose="02040503050406030204" pitchFamily="18" charset="0"/>
                                    </a:rPr>
                                  </m:ctrlPr>
                                </m:dPr>
                                <m:e>
                                  <m:r>
                                    <a:rPr lang="de-DE" b="1" i="1">
                                      <a:solidFill>
                                        <a:srgbClr val="FFC000"/>
                                      </a:solidFill>
                                      <a:latin typeface="Cambria Math" panose="02040503050406030204" pitchFamily="18" charset="0"/>
                                      <a:ea typeface="Cambria Math" panose="02040503050406030204" pitchFamily="18" charset="0"/>
                                    </a:rPr>
                                    <m:t>𝒓</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den>
                          </m:f>
                        </m:e>
                      </m:d>
                    </m:oMath>
                  </m:oMathPara>
                </a14:m>
                <a:endParaRPr lang="en-GB" dirty="0"/>
              </a:p>
            </p:txBody>
          </p:sp>
        </mc:Choice>
        <mc:Fallback xmlns="">
          <p:sp>
            <p:nvSpPr>
              <p:cNvPr id="22" name="Rectangle 21">
                <a:extLst>
                  <a:ext uri="{FF2B5EF4-FFF2-40B4-BE49-F238E27FC236}">
                    <a16:creationId xmlns:a16="http://schemas.microsoft.com/office/drawing/2014/main" id="{61EC6B08-51FD-7D4F-8AB2-B3BAD98B1EDB}"/>
                  </a:ext>
                </a:extLst>
              </p:cNvPr>
              <p:cNvSpPr>
                <a:spLocks noRot="1" noChangeAspect="1" noMove="1" noResize="1" noEditPoints="1" noAdjustHandles="1" noChangeArrowheads="1" noChangeShapeType="1" noTextEdit="1"/>
              </p:cNvSpPr>
              <p:nvPr/>
            </p:nvSpPr>
            <p:spPr>
              <a:xfrm>
                <a:off x="7162115" y="3874328"/>
                <a:ext cx="3603446" cy="2155975"/>
              </a:xfrm>
              <a:prstGeom prst="rect">
                <a:avLst/>
              </a:prstGeom>
              <a:blipFill>
                <a:blip r:embed="rId6"/>
                <a:stretch>
                  <a:fillRect t="-43275" r="-8451" b="-29825"/>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4FAB72FA-65E6-634D-8D25-126BF7881DCB}"/>
              </a:ext>
            </a:extLst>
          </p:cNvPr>
          <p:cNvSpPr>
            <a:spLocks noGrp="1"/>
          </p:cNvSpPr>
          <p:nvPr>
            <p:ph type="dt" sz="half" idx="2"/>
          </p:nvPr>
        </p:nvSpPr>
        <p:spPr/>
        <p:txBody>
          <a:bodyPr/>
          <a:lstStyle/>
          <a:p>
            <a:r>
              <a:rPr lang="en-GB"/>
              <a:t>Approximate Inference</a:t>
            </a:r>
            <a:endParaRPr lang="en-US" dirty="0"/>
          </a:p>
        </p:txBody>
      </p:sp>
      <p:sp>
        <p:nvSpPr>
          <p:cNvPr id="8" name="Footer Placeholder 7">
            <a:extLst>
              <a:ext uri="{FF2B5EF4-FFF2-40B4-BE49-F238E27FC236}">
                <a16:creationId xmlns:a16="http://schemas.microsoft.com/office/drawing/2014/main" id="{381FBB7D-E827-4C4C-B297-92D7829D77C8}"/>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00677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A70A-2562-6246-8215-E194B5BD8E66}"/>
              </a:ext>
            </a:extLst>
          </p:cNvPr>
          <p:cNvSpPr>
            <a:spLocks noGrp="1"/>
          </p:cNvSpPr>
          <p:nvPr>
            <p:ph type="title"/>
          </p:nvPr>
        </p:nvSpPr>
        <p:spPr/>
        <p:txBody>
          <a:bodyPr/>
          <a:lstStyle/>
          <a:p>
            <a:r>
              <a:rPr lang="en-GB" dirty="0"/>
              <a:t>Normalised Importance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3A3A1B-7455-CE48-B3D3-7614936CBE9C}"/>
                  </a:ext>
                </a:extLst>
              </p:cNvPr>
              <p:cNvSpPr>
                <a:spLocks noGrp="1"/>
              </p:cNvSpPr>
              <p:nvPr>
                <p:ph idx="1"/>
              </p:nvPr>
            </p:nvSpPr>
            <p:spPr/>
            <p:txBody>
              <a:bodyPr>
                <a:normAutofit/>
              </a:bodyPr>
              <a:lstStyle/>
              <a:p>
                <a:r>
                  <a:rPr lang="en-GB" dirty="0"/>
                  <a:t>Trick: Consider </a:t>
                </a:r>
                <a14:m>
                  <m:oMath xmlns:m="http://schemas.openxmlformats.org/officeDocument/2006/math">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𝑹</m:t>
                        </m:r>
                      </m:e>
                    </m:d>
                  </m:oMath>
                </a14:m>
                <a:r>
                  <a:rPr lang="en-GB" dirty="0"/>
                  <a:t> as a random variable with expected value </a:t>
                </a:r>
                <a14:m>
                  <m:oMath xmlns:m="http://schemas.openxmlformats.org/officeDocument/2006/math">
                    <m:r>
                      <a:rPr lang="en-GB" i="1" smtClean="0">
                        <a:latin typeface="Cambria Math" panose="02040503050406030204" pitchFamily="18" charset="0"/>
                      </a:rPr>
                      <m:t>𝑍</m:t>
                    </m:r>
                  </m:oMath>
                </a14:m>
                <a:endParaRPr lang="en-GB" i="1" dirty="0">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𝑄</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𝑹</m:t>
                              </m:r>
                            </m:e>
                          </m:d>
                        </m:e>
                      </m:d>
                      <m:r>
                        <m:rPr>
                          <m:aln/>
                        </m:rPr>
                        <a:rPr lang="de-DE" i="1">
                          <a:latin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nary>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f>
                            <m:fPr>
                              <m:ctrlPr>
                                <a:rPr lang="de-DE" i="1">
                                  <a:latin typeface="Cambria Math" panose="02040503050406030204" pitchFamily="18" charset="0"/>
                                  <a:ea typeface="Cambria Math" panose="02040503050406030204" pitchFamily="18" charset="0"/>
                                </a:rPr>
                              </m:ctrlPr>
                            </m:fPr>
                            <m:num>
                              <m:acc>
                                <m:accPr>
                                  <m:chr m:val="̃"/>
                                  <m:ctrlPr>
                                    <a:rPr lang="de-DE" i="1">
                                      <a:solidFill>
                                        <a:srgbClr val="FFC000"/>
                                      </a:solidFill>
                                      <a:latin typeface="Cambria Math" panose="02040503050406030204" pitchFamily="18" charset="0"/>
                                      <a:ea typeface="Cambria Math" panose="02040503050406030204" pitchFamily="18" charset="0"/>
                                    </a:rPr>
                                  </m:ctrlPr>
                                </m:accPr>
                                <m:e>
                                  <m:r>
                                    <a:rPr lang="de-DE" i="1">
                                      <a:solidFill>
                                        <a:srgbClr val="FFC000"/>
                                      </a:solidFill>
                                      <a:latin typeface="Cambria Math" panose="02040503050406030204" pitchFamily="18" charset="0"/>
                                      <a:ea typeface="Cambria Math" panose="02040503050406030204" pitchFamily="18" charset="0"/>
                                    </a:rPr>
                                    <m:t>𝑃</m:t>
                                  </m:r>
                                </m:e>
                              </m:acc>
                              <m:d>
                                <m:dPr>
                                  <m:ctrlPr>
                                    <a:rPr lang="de-DE" i="1">
                                      <a:solidFill>
                                        <a:srgbClr val="FFC000"/>
                                      </a:solidFill>
                                      <a:latin typeface="Cambria Math" panose="02040503050406030204" pitchFamily="18" charset="0"/>
                                      <a:ea typeface="Cambria Math" panose="02040503050406030204" pitchFamily="18" charset="0"/>
                                    </a:rPr>
                                  </m:ctrlPr>
                                </m:dPr>
                                <m:e>
                                  <m:r>
                                    <a:rPr lang="de-DE" b="1" i="1">
                                      <a:solidFill>
                                        <a:srgbClr val="FFC000"/>
                                      </a:solidFill>
                                      <a:latin typeface="Cambria Math" panose="02040503050406030204" pitchFamily="18" charset="0"/>
                                      <a:ea typeface="Cambria Math" panose="02040503050406030204" pitchFamily="18" charset="0"/>
                                    </a:rPr>
                                    <m:t>𝒓</m:t>
                                  </m:r>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den>
                          </m:f>
                        </m:e>
                      </m:nary>
                      <m:r>
                        <m:rPr>
                          <m:aln/>
                        </m:rPr>
                        <a:rPr lang="de-DE" b="1"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acc>
                            <m:accPr>
                              <m:chr m:val="̃"/>
                              <m:ctrlPr>
                                <a:rPr lang="de-DE" i="1">
                                  <a:solidFill>
                                    <a:srgbClr val="FFC000"/>
                                  </a:solidFill>
                                  <a:latin typeface="Cambria Math" panose="02040503050406030204" pitchFamily="18" charset="0"/>
                                  <a:ea typeface="Cambria Math" panose="02040503050406030204" pitchFamily="18" charset="0"/>
                                </a:rPr>
                              </m:ctrlPr>
                            </m:accPr>
                            <m:e>
                              <m:r>
                                <a:rPr lang="de-DE" i="1">
                                  <a:solidFill>
                                    <a:srgbClr val="FFC000"/>
                                  </a:solidFill>
                                  <a:latin typeface="Cambria Math" panose="02040503050406030204" pitchFamily="18" charset="0"/>
                                  <a:ea typeface="Cambria Math" panose="02040503050406030204" pitchFamily="18" charset="0"/>
                                </a:rPr>
                                <m:t>𝑃</m:t>
                              </m:r>
                            </m:e>
                          </m:acc>
                          <m:d>
                            <m:dPr>
                              <m:ctrlPr>
                                <a:rPr lang="de-DE" i="1">
                                  <a:solidFill>
                                    <a:srgbClr val="FFC000"/>
                                  </a:solidFill>
                                  <a:latin typeface="Cambria Math" panose="02040503050406030204" pitchFamily="18" charset="0"/>
                                  <a:ea typeface="Cambria Math" panose="02040503050406030204" pitchFamily="18" charset="0"/>
                                </a:rPr>
                              </m:ctrlPr>
                            </m:dPr>
                            <m:e>
                              <m:r>
                                <a:rPr lang="de-DE" b="1" i="1">
                                  <a:solidFill>
                                    <a:srgbClr val="FFC000"/>
                                  </a:solidFill>
                                  <a:latin typeface="Cambria Math" panose="02040503050406030204" pitchFamily="18" charset="0"/>
                                  <a:ea typeface="Cambria Math" panose="02040503050406030204" pitchFamily="18" charset="0"/>
                                </a:rPr>
                                <m:t>𝒓</m:t>
                              </m:r>
                            </m:e>
                          </m:d>
                        </m:e>
                      </m:nary>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𝑍</m:t>
                      </m:r>
                    </m:oMath>
                  </m:oMathPara>
                </a14:m>
                <a:endParaRPr lang="en-GB" i="1" dirty="0">
                  <a:latin typeface="Cambria Math" panose="02040503050406030204" pitchFamily="18" charset="0"/>
                </a:endParaRPr>
              </a:p>
              <a:p>
                <a:r>
                  <a:rPr lang="en-GB" dirty="0"/>
                  <a:t>Given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𝑄</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𝑹</m:t>
                            </m:r>
                          </m:e>
                        </m:d>
                      </m:e>
                    </m:d>
                    <m:r>
                      <a:rPr lang="de-DE" b="0" i="1" smtClean="0">
                        <a:latin typeface="Cambria Math" panose="02040503050406030204" pitchFamily="18" charset="0"/>
                      </a:rPr>
                      <m:t>=</m:t>
                    </m:r>
                    <m:r>
                      <a:rPr lang="de-DE" b="0" i="1" smtClean="0">
                        <a:latin typeface="Cambria Math" panose="02040503050406030204" pitchFamily="18" charset="0"/>
                      </a:rPr>
                      <m:t>𝑍</m:t>
                    </m:r>
                  </m:oMath>
                </a14:m>
                <a:endParaRPr lang="en-GB" dirty="0"/>
              </a:p>
              <a:p>
                <a:pPr marL="6350"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b="1" i="1">
                          <a:latin typeface="Cambria Math" panose="02040503050406030204" pitchFamily="18" charset="0"/>
                          <a:ea typeface="Cambria Math" panose="02040503050406030204" pitchFamily="18" charset="0"/>
                        </a:rPr>
                        <m:t> </m:t>
                      </m:r>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e>
                      </m:nary>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𝑍</m:t>
                          </m:r>
                        </m:den>
                      </m:f>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f>
                            <m:fPr>
                              <m:ctrlPr>
                                <a:rPr lang="de-DE" i="1">
                                  <a:solidFill>
                                    <a:srgbClr val="FFC000"/>
                                  </a:solidFill>
                                  <a:latin typeface="Cambria Math" panose="02040503050406030204" pitchFamily="18" charset="0"/>
                                  <a:ea typeface="Cambria Math" panose="02040503050406030204" pitchFamily="18" charset="0"/>
                                </a:rPr>
                              </m:ctrlPr>
                            </m:fPr>
                            <m:num>
                              <m:acc>
                                <m:accPr>
                                  <m:chr m:val="̃"/>
                                  <m:ctrlPr>
                                    <a:rPr lang="de-DE" i="1">
                                      <a:solidFill>
                                        <a:srgbClr val="FFC000"/>
                                      </a:solidFill>
                                      <a:latin typeface="Cambria Math" panose="02040503050406030204" pitchFamily="18" charset="0"/>
                                      <a:ea typeface="Cambria Math" panose="02040503050406030204" pitchFamily="18" charset="0"/>
                                    </a:rPr>
                                  </m:ctrlPr>
                                </m:accPr>
                                <m:e>
                                  <m:r>
                                    <a:rPr lang="de-DE" i="1">
                                      <a:solidFill>
                                        <a:srgbClr val="FFC000"/>
                                      </a:solidFill>
                                      <a:latin typeface="Cambria Math" panose="02040503050406030204" pitchFamily="18" charset="0"/>
                                      <a:ea typeface="Cambria Math" panose="02040503050406030204" pitchFamily="18" charset="0"/>
                                    </a:rPr>
                                    <m:t>𝑃</m:t>
                                  </m:r>
                                </m:e>
                              </m:acc>
                              <m:d>
                                <m:dPr>
                                  <m:ctrlPr>
                                    <a:rPr lang="de-DE" i="1">
                                      <a:solidFill>
                                        <a:srgbClr val="FFC000"/>
                                      </a:solidFill>
                                      <a:latin typeface="Cambria Math" panose="02040503050406030204" pitchFamily="18" charset="0"/>
                                      <a:ea typeface="Cambria Math" panose="02040503050406030204" pitchFamily="18" charset="0"/>
                                    </a:rPr>
                                  </m:ctrlPr>
                                </m:dPr>
                                <m:e>
                                  <m:r>
                                    <a:rPr lang="de-DE" b="1" i="1">
                                      <a:solidFill>
                                        <a:srgbClr val="FFC000"/>
                                      </a:solidFill>
                                      <a:latin typeface="Cambria Math" panose="02040503050406030204" pitchFamily="18" charset="0"/>
                                      <a:ea typeface="Cambria Math" panose="02040503050406030204" pitchFamily="18" charset="0"/>
                                    </a:rPr>
                                    <m:t>𝒓</m:t>
                                  </m:r>
                                </m:e>
                              </m:d>
                            </m:num>
                            <m:den>
                              <m:r>
                                <a:rPr lang="de-DE" i="1">
                                  <a:solidFill>
                                    <a:srgbClr val="FFC000"/>
                                  </a:solidFill>
                                  <a:latin typeface="Cambria Math" panose="02040503050406030204" pitchFamily="18" charset="0"/>
                                  <a:ea typeface="Cambria Math" panose="02040503050406030204" pitchFamily="18" charset="0"/>
                                </a:rPr>
                                <m:t>𝑄</m:t>
                              </m:r>
                              <m:d>
                                <m:dPr>
                                  <m:ctrlPr>
                                    <a:rPr lang="de-DE" i="1">
                                      <a:solidFill>
                                        <a:srgbClr val="FFC000"/>
                                      </a:solidFill>
                                      <a:latin typeface="Cambria Math" panose="02040503050406030204" pitchFamily="18" charset="0"/>
                                      <a:ea typeface="Cambria Math" panose="02040503050406030204" pitchFamily="18" charset="0"/>
                                    </a:rPr>
                                  </m:ctrlPr>
                                </m:dPr>
                                <m:e>
                                  <m:r>
                                    <a:rPr lang="de-DE" b="1" i="1">
                                      <a:solidFill>
                                        <a:srgbClr val="FFC000"/>
                                      </a:solidFill>
                                      <a:latin typeface="Cambria Math" panose="02040503050406030204" pitchFamily="18" charset="0"/>
                                      <a:ea typeface="Cambria Math" panose="02040503050406030204" pitchFamily="18" charset="0"/>
                                    </a:rPr>
                                    <m:t>𝒓</m:t>
                                  </m:r>
                                </m:e>
                              </m:d>
                            </m:den>
                          </m:f>
                        </m:e>
                      </m:nary>
                    </m:oMath>
                    <m:oMath xmlns:m="http://schemas.openxmlformats.org/officeDocument/2006/math">
                      <m:r>
                        <m:rPr>
                          <m:aln/>
                        </m:rP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𝑍</m:t>
                          </m:r>
                        </m:den>
                      </m:f>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𝐸</m:t>
                              </m:r>
                            </m:e>
                            <m:sub>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Sub>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e>
                          </m:d>
                        </m:num>
                        <m:den>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𝑄</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𝑹</m:t>
                                  </m:r>
                                </m:e>
                              </m:d>
                            </m:e>
                          </m:d>
                        </m:den>
                      </m:f>
                    </m:oMath>
                  </m:oMathPara>
                </a14:m>
                <a:endParaRPr lang="en-GB" dirty="0"/>
              </a:p>
              <a:p>
                <a:r>
                  <a:rPr lang="en-GB" dirty="0"/>
                  <a:t>Use estimator for numerator and denominator</a:t>
                </a:r>
              </a:p>
              <a:p>
                <a:pPr marL="258503" lvl="1" indent="0">
                  <a:buNone/>
                </a:pPr>
                <a14:m>
                  <m:oMathPara xmlns:m="http://schemas.openxmlformats.org/officeDocument/2006/math">
                    <m:oMathParaPr>
                      <m:jc m:val="centerGroup"/>
                    </m:oMathParaPr>
                    <m:oMath xmlns:m="http://schemas.openxmlformats.org/officeDocument/2006/math">
                      <m:sSub>
                        <m:sSubPr>
                          <m:ctrlPr>
                            <a:rPr lang="de-DE" sz="2000" i="1">
                              <a:latin typeface="Cambria Math" panose="02040503050406030204" pitchFamily="18" charset="0"/>
                            </a:rPr>
                          </m:ctrlPr>
                        </m:sSubPr>
                        <m:e>
                          <m:r>
                            <a:rPr lang="de-DE" sz="2000" i="1">
                              <a:latin typeface="Cambria Math" panose="02040503050406030204" pitchFamily="18" charset="0"/>
                            </a:rPr>
                            <m:t>𝐸</m:t>
                          </m:r>
                        </m:e>
                        <m:sub>
                          <m:r>
                            <a:rPr lang="de-DE" sz="2000" i="1">
                              <a:latin typeface="Cambria Math" panose="02040503050406030204" pitchFamily="18" charset="0"/>
                            </a:rPr>
                            <m:t>𝑃</m:t>
                          </m:r>
                        </m:sub>
                      </m:sSub>
                      <m:d>
                        <m:dPr>
                          <m:begChr m:val="["/>
                          <m:endChr m:val="]"/>
                          <m:ctrlPr>
                            <a:rPr lang="de-DE" sz="2000" i="1">
                              <a:latin typeface="Cambria Math" panose="02040503050406030204" pitchFamily="18" charset="0"/>
                            </a:rPr>
                          </m:ctrlPr>
                        </m:dPr>
                        <m:e>
                          <m:r>
                            <a:rPr lang="de-DE" sz="2000" i="1">
                              <a:latin typeface="Cambria Math" panose="02040503050406030204" pitchFamily="18" charset="0"/>
                            </a:rPr>
                            <m:t>𝑓</m:t>
                          </m:r>
                          <m:d>
                            <m:dPr>
                              <m:ctrlPr>
                                <a:rPr lang="de-DE" sz="2000" i="1">
                                  <a:latin typeface="Cambria Math" panose="02040503050406030204" pitchFamily="18" charset="0"/>
                                </a:rPr>
                              </m:ctrlPr>
                            </m:dPr>
                            <m:e>
                              <m:r>
                                <a:rPr lang="de-DE" sz="2000" b="1" i="1">
                                  <a:latin typeface="Cambria Math" panose="02040503050406030204" pitchFamily="18" charset="0"/>
                                  <a:ea typeface="Cambria Math" panose="02040503050406030204" pitchFamily="18" charset="0"/>
                                </a:rPr>
                                <m:t>𝒓</m:t>
                              </m:r>
                            </m:e>
                          </m:d>
                        </m:e>
                      </m:d>
                      <m:r>
                        <a:rPr lang="de-DE" sz="2000" i="1">
                          <a:latin typeface="Cambria Math" panose="02040503050406030204" pitchFamily="18" charset="0"/>
                          <a:ea typeface="Cambria Math" panose="02040503050406030204" pitchFamily="18" charset="0"/>
                        </a:rPr>
                        <m:t>≈</m:t>
                      </m:r>
                      <m:f>
                        <m:fPr>
                          <m:ctrlPr>
                            <a:rPr lang="de-DE" sz="2000" i="1">
                              <a:latin typeface="Cambria Math" panose="02040503050406030204" pitchFamily="18" charset="0"/>
                              <a:ea typeface="Cambria Math" panose="02040503050406030204" pitchFamily="18" charset="0"/>
                            </a:rPr>
                          </m:ctrlPr>
                        </m:fPr>
                        <m:num>
                          <m:nary>
                            <m:naryPr>
                              <m:chr m:val="∑"/>
                              <m:ctrlPr>
                                <a:rPr lang="de-DE" sz="2000" i="1">
                                  <a:latin typeface="Cambria Math" panose="02040503050406030204" pitchFamily="18" charset="0"/>
                                  <a:ea typeface="Cambria Math" panose="02040503050406030204" pitchFamily="18" charset="0"/>
                                </a:rPr>
                              </m:ctrlPr>
                            </m:naryPr>
                            <m:sub>
                              <m:r>
                                <m:rPr>
                                  <m:brk m:alnAt="23"/>
                                </m:rPr>
                                <a:rPr lang="de-DE" sz="2000" i="1">
                                  <a:latin typeface="Cambria Math" panose="02040503050406030204" pitchFamily="18" charset="0"/>
                                  <a:ea typeface="Cambria Math" panose="02040503050406030204" pitchFamily="18" charset="0"/>
                                </a:rPr>
                                <m:t>𝑖</m:t>
                              </m:r>
                              <m:r>
                                <a:rPr lang="de-DE" sz="2000" i="1">
                                  <a:latin typeface="Cambria Math" panose="02040503050406030204" pitchFamily="18" charset="0"/>
                                  <a:ea typeface="Cambria Math" panose="02040503050406030204" pitchFamily="18" charset="0"/>
                                </a:rPr>
                                <m:t>=1</m:t>
                              </m:r>
                            </m:sub>
                            <m:sup>
                              <m:r>
                                <a:rPr lang="de-DE" sz="2000" i="1">
                                  <a:latin typeface="Cambria Math" panose="02040503050406030204" pitchFamily="18" charset="0"/>
                                  <a:ea typeface="Cambria Math" panose="02040503050406030204" pitchFamily="18" charset="0"/>
                                </a:rPr>
                                <m:t>𝑁</m:t>
                              </m:r>
                            </m:sup>
                            <m:e>
                              <m:r>
                                <a:rPr lang="de-DE" sz="2000" i="1">
                                  <a:latin typeface="Cambria Math" panose="02040503050406030204" pitchFamily="18" charset="0"/>
                                  <a:ea typeface="Cambria Math" panose="02040503050406030204" pitchFamily="18" charset="0"/>
                                </a:rPr>
                                <m:t>𝑓</m:t>
                              </m:r>
                              <m:d>
                                <m:dPr>
                                  <m:ctrlPr>
                                    <a:rPr lang="de-DE" sz="2000" i="1">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𝒓</m:t>
                                      </m:r>
                                    </m:e>
                                    <m:sub>
                                      <m:r>
                                        <a:rPr lang="de-DE" sz="2000" i="1">
                                          <a:latin typeface="Cambria Math" panose="02040503050406030204" pitchFamily="18" charset="0"/>
                                          <a:ea typeface="Cambria Math" panose="02040503050406030204" pitchFamily="18" charset="0"/>
                                        </a:rPr>
                                        <m:t>𝑖</m:t>
                                      </m:r>
                                    </m:sub>
                                  </m:sSub>
                                </m:e>
                              </m:d>
                              <m:r>
                                <a:rPr lang="de-DE" sz="2000" i="1">
                                  <a:latin typeface="Cambria Math" panose="02040503050406030204" pitchFamily="18" charset="0"/>
                                  <a:ea typeface="Cambria Math" panose="02040503050406030204" pitchFamily="18" charset="0"/>
                                </a:rPr>
                                <m:t>𝑤</m:t>
                              </m:r>
                              <m:d>
                                <m:dPr>
                                  <m:ctrlPr>
                                    <a:rPr lang="de-DE" sz="2000" i="1">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𝒓</m:t>
                                      </m:r>
                                    </m:e>
                                    <m:sub>
                                      <m:r>
                                        <a:rPr lang="de-DE" sz="2000" i="1">
                                          <a:latin typeface="Cambria Math" panose="02040503050406030204" pitchFamily="18" charset="0"/>
                                          <a:ea typeface="Cambria Math" panose="02040503050406030204" pitchFamily="18" charset="0"/>
                                        </a:rPr>
                                        <m:t>𝑖</m:t>
                                      </m:r>
                                    </m:sub>
                                  </m:sSub>
                                </m:e>
                              </m:d>
                            </m:e>
                          </m:nary>
                        </m:num>
                        <m:den>
                          <m:nary>
                            <m:naryPr>
                              <m:chr m:val="∑"/>
                              <m:ctrlPr>
                                <a:rPr lang="de-DE" sz="2000" i="1">
                                  <a:latin typeface="Cambria Math" panose="02040503050406030204" pitchFamily="18" charset="0"/>
                                  <a:ea typeface="Cambria Math" panose="02040503050406030204" pitchFamily="18" charset="0"/>
                                </a:rPr>
                              </m:ctrlPr>
                            </m:naryPr>
                            <m:sub>
                              <m:r>
                                <m:rPr>
                                  <m:brk m:alnAt="23"/>
                                </m:rPr>
                                <a:rPr lang="de-DE" sz="2000" i="1">
                                  <a:latin typeface="Cambria Math" panose="02040503050406030204" pitchFamily="18" charset="0"/>
                                  <a:ea typeface="Cambria Math" panose="02040503050406030204" pitchFamily="18" charset="0"/>
                                </a:rPr>
                                <m:t>𝑖</m:t>
                              </m:r>
                              <m:r>
                                <a:rPr lang="de-DE" sz="2000" i="1">
                                  <a:latin typeface="Cambria Math" panose="02040503050406030204" pitchFamily="18" charset="0"/>
                                  <a:ea typeface="Cambria Math" panose="02040503050406030204" pitchFamily="18" charset="0"/>
                                </a:rPr>
                                <m:t>=1</m:t>
                              </m:r>
                            </m:sub>
                            <m:sup>
                              <m:r>
                                <a:rPr lang="de-DE" sz="2000" i="1">
                                  <a:latin typeface="Cambria Math" panose="02040503050406030204" pitchFamily="18" charset="0"/>
                                  <a:ea typeface="Cambria Math" panose="02040503050406030204" pitchFamily="18" charset="0"/>
                                </a:rPr>
                                <m:t>𝑁</m:t>
                              </m:r>
                            </m:sup>
                            <m:e>
                              <m:r>
                                <a:rPr lang="de-DE" sz="2000" i="1">
                                  <a:latin typeface="Cambria Math" panose="02040503050406030204" pitchFamily="18" charset="0"/>
                                  <a:ea typeface="Cambria Math" panose="02040503050406030204" pitchFamily="18" charset="0"/>
                                </a:rPr>
                                <m:t>𝑤</m:t>
                              </m:r>
                              <m:d>
                                <m:dPr>
                                  <m:ctrlPr>
                                    <a:rPr lang="de-DE" sz="2000" i="1">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𝒓</m:t>
                                      </m:r>
                                    </m:e>
                                    <m:sub>
                                      <m:r>
                                        <a:rPr lang="de-DE" sz="2000" i="1">
                                          <a:latin typeface="Cambria Math" panose="02040503050406030204" pitchFamily="18" charset="0"/>
                                          <a:ea typeface="Cambria Math" panose="02040503050406030204" pitchFamily="18" charset="0"/>
                                        </a:rPr>
                                        <m:t>𝑖</m:t>
                                      </m:r>
                                    </m:sub>
                                  </m:sSub>
                                </m:e>
                              </m:d>
                            </m:e>
                          </m:nary>
                        </m:den>
                      </m:f>
                    </m:oMath>
                  </m:oMathPara>
                </a14:m>
                <a:endParaRPr lang="en-GB" dirty="0"/>
              </a:p>
            </p:txBody>
          </p:sp>
        </mc:Choice>
        <mc:Fallback xmlns="">
          <p:sp>
            <p:nvSpPr>
              <p:cNvPr id="3" name="Content Placeholder 2">
                <a:extLst>
                  <a:ext uri="{FF2B5EF4-FFF2-40B4-BE49-F238E27FC236}">
                    <a16:creationId xmlns:a16="http://schemas.microsoft.com/office/drawing/2014/main" id="{1E3A3A1B-7455-CE48-B3D3-7614936CBE9C}"/>
                  </a:ext>
                </a:extLst>
              </p:cNvPr>
              <p:cNvSpPr>
                <a:spLocks noGrp="1" noRot="1" noChangeAspect="1" noMove="1" noResize="1" noEditPoints="1" noAdjustHandles="1" noChangeArrowheads="1" noChangeShapeType="1" noTextEdit="1"/>
              </p:cNvSpPr>
              <p:nvPr>
                <p:ph idx="1"/>
              </p:nvPr>
            </p:nvSpPr>
            <p:spPr>
              <a:blipFill>
                <a:blip r:embed="rId2"/>
                <a:stretch>
                  <a:fillRect l="-1436" t="-21493" b="-1343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215C3F3-36DD-844A-9AA4-61A6EDEE2669}"/>
              </a:ext>
            </a:extLst>
          </p:cNvPr>
          <p:cNvSpPr>
            <a:spLocks noGrp="1"/>
          </p:cNvSpPr>
          <p:nvPr>
            <p:ph type="sldNum" sz="quarter" idx="4"/>
          </p:nvPr>
        </p:nvSpPr>
        <p:spPr/>
        <p:txBody>
          <a:bodyPr/>
          <a:lstStyle/>
          <a:p>
            <a:fld id="{67C9959E-8E6B-B04C-9955-EA096F41CA7A}" type="slidenum">
              <a:rPr lang="en-GB" smtClean="0"/>
              <a:t>37</a:t>
            </a:fld>
            <a:endParaRPr lang="en-GB"/>
          </a:p>
        </p:txBody>
      </p:sp>
      <p:sp>
        <p:nvSpPr>
          <p:cNvPr id="7" name="Date Placeholder 6">
            <a:extLst>
              <a:ext uri="{FF2B5EF4-FFF2-40B4-BE49-F238E27FC236}">
                <a16:creationId xmlns:a16="http://schemas.microsoft.com/office/drawing/2014/main" id="{76B3A657-BF41-3D4D-BB05-6DE36536547E}"/>
              </a:ext>
            </a:extLst>
          </p:cNvPr>
          <p:cNvSpPr>
            <a:spLocks noGrp="1"/>
          </p:cNvSpPr>
          <p:nvPr>
            <p:ph type="dt" sz="half" idx="2"/>
          </p:nvPr>
        </p:nvSpPr>
        <p:spPr/>
        <p:txBody>
          <a:bodyPr/>
          <a:lstStyle/>
          <a:p>
            <a:r>
              <a:rPr lang="en-GB"/>
              <a:t>Approximate Inference</a:t>
            </a:r>
            <a:endParaRPr lang="en-US" dirty="0"/>
          </a:p>
        </p:txBody>
      </p:sp>
      <p:sp>
        <p:nvSpPr>
          <p:cNvPr id="9" name="Footer Placeholder 8">
            <a:extLst>
              <a:ext uri="{FF2B5EF4-FFF2-40B4-BE49-F238E27FC236}">
                <a16:creationId xmlns:a16="http://schemas.microsoft.com/office/drawing/2014/main" id="{D9C11FD7-DF17-1A44-A7F6-5133FE967F7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15372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0EA8-0743-A14E-B427-3FB3F759E3BF}"/>
              </a:ext>
            </a:extLst>
          </p:cNvPr>
          <p:cNvSpPr>
            <a:spLocks noGrp="1"/>
          </p:cNvSpPr>
          <p:nvPr>
            <p:ph type="title"/>
          </p:nvPr>
        </p:nvSpPr>
        <p:spPr/>
        <p:txBody>
          <a:bodyPr/>
          <a:lstStyle/>
          <a:p>
            <a:r>
              <a:rPr lang="en-GB"/>
              <a:t>Sampling in Undirected Models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09EFF9-1864-4D4F-8561-26E778BD3BFF}"/>
                  </a:ext>
                </a:extLst>
              </p:cNvPr>
              <p:cNvSpPr>
                <a:spLocks noGrp="1"/>
              </p:cNvSpPr>
              <p:nvPr>
                <p:ph idx="1"/>
              </p:nvPr>
            </p:nvSpPr>
            <p:spPr/>
            <p:txBody>
              <a:bodyPr/>
              <a:lstStyle/>
              <a:p>
                <a:r>
                  <a:rPr lang="en-GB" dirty="0"/>
                  <a:t>Assuming we have a proposal distribution </a:t>
                </a:r>
                <a14:m>
                  <m:oMath xmlns:m="http://schemas.openxmlformats.org/officeDocument/2006/math">
                    <m:r>
                      <a:rPr lang="en-GB" i="1" dirty="0">
                        <a:latin typeface="Cambria Math" panose="02040503050406030204" pitchFamily="18" charset="0"/>
                      </a:rPr>
                      <m:t>𝑄</m:t>
                    </m:r>
                    <m:d>
                      <m:dPr>
                        <m:ctrlPr>
                          <a:rPr lang="de-DE" i="1" dirty="0">
                            <a:latin typeface="Cambria Math" panose="02040503050406030204" pitchFamily="18" charset="0"/>
                          </a:rPr>
                        </m:ctrlPr>
                      </m:dPr>
                      <m:e>
                        <m:r>
                          <a:rPr lang="de-DE" b="1" i="1" dirty="0">
                            <a:latin typeface="Cambria Math" panose="02040503050406030204" pitchFamily="18" charset="0"/>
                          </a:rPr>
                          <m:t>𝑹</m:t>
                        </m:r>
                      </m:e>
                    </m:d>
                  </m:oMath>
                </a14:m>
                <a:r>
                  <a:rPr lang="en-GB" dirty="0"/>
                  <a:t> for a factor-based model </a:t>
                </a:r>
                <a14:m>
                  <m:oMath xmlns:m="http://schemas.openxmlformats.org/officeDocument/2006/math">
                    <m:r>
                      <a:rPr lang="en-GB" i="1" dirty="0" smtClean="0">
                        <a:latin typeface="Cambria Math" panose="02040503050406030204" pitchFamily="18" charset="0"/>
                      </a:rPr>
                      <m:t>𝐹</m:t>
                    </m:r>
                  </m:oMath>
                </a14:m>
                <a:r>
                  <a:rPr lang="en-GB" dirty="0"/>
                  <a:t>, which allows for easy sampling, we can generate samples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𝒓</m:t>
                        </m:r>
                      </m:e>
                      <m:sub>
                        <m:r>
                          <a:rPr lang="de-DE" i="1">
                            <a:latin typeface="Cambria Math" panose="02040503050406030204" pitchFamily="18" charset="0"/>
                          </a:rPr>
                          <m:t>𝑖</m:t>
                        </m:r>
                      </m:sub>
                    </m:sSub>
                  </m:oMath>
                </a14:m>
                <a:r>
                  <a:rPr lang="en-GB" dirty="0"/>
                  <a:t> and weight them accordingly:</a:t>
                </a:r>
              </a:p>
              <a:p>
                <a:pPr marL="258503"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𝑤</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oMath>
                  </m:oMathPara>
                </a14:m>
                <a:endParaRPr lang="en-GB" dirty="0"/>
              </a:p>
              <a:p>
                <a:pPr lvl="1"/>
                <a14:m>
                  <m:oMath xmlns:m="http://schemas.openxmlformats.org/officeDocument/2006/math">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𝑓</m:t>
                        </m:r>
                      </m:sub>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𝑓</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e>
                                </m:d>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e>
                        </m:d>
                      </m:e>
                    </m:nary>
                  </m:oMath>
                </a14:m>
                <a:r>
                  <a:rPr lang="en-GB" dirty="0"/>
                  <a:t>, i.e., product of potentials that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oMath>
                </a14:m>
                <a:r>
                  <a:rPr lang="en-GB" dirty="0"/>
                  <a:t> maps to in each </a:t>
                </a:r>
                <a14:m>
                  <m:oMath xmlns:m="http://schemas.openxmlformats.org/officeDocument/2006/math">
                    <m:r>
                      <a:rPr lang="en-GB" i="1" dirty="0" smtClean="0">
                        <a:latin typeface="Cambria Math" panose="02040503050406030204" pitchFamily="18" charset="0"/>
                      </a:rPr>
                      <m:t>𝑓</m:t>
                    </m:r>
                  </m:oMath>
                </a14:m>
                <a:endParaRPr lang="en-GB" dirty="0"/>
              </a:p>
              <a:p>
                <a:r>
                  <a:rPr lang="en-GB" dirty="0"/>
                  <a:t>If we do this for all samples, we estimate </a:t>
                </a:r>
                <a14:m>
                  <m:oMath xmlns:m="http://schemas.openxmlformats.org/officeDocument/2006/math">
                    <m:r>
                      <a:rPr lang="en-GB" i="1" dirty="0">
                        <a:latin typeface="Cambria Math" panose="02040503050406030204" pitchFamily="18" charset="0"/>
                      </a:rPr>
                      <m:t>𝑍</m:t>
                    </m:r>
                  </m:oMath>
                </a14:m>
                <a:r>
                  <a:rPr lang="en-GB" dirty="0"/>
                  <a:t> (or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r>
                          <a:rPr lang="de-DE" b="1" i="1" dirty="0">
                            <a:latin typeface="Cambria Math" panose="02040503050406030204" pitchFamily="18" charset="0"/>
                          </a:rPr>
                          <m:t>𝒆</m:t>
                        </m:r>
                      </m:e>
                    </m:d>
                  </m:oMath>
                </a14:m>
                <a:r>
                  <a:rPr lang="en-GB" dirty="0"/>
                  <a:t>): </a:t>
                </a:r>
              </a:p>
              <a:p>
                <a:endParaRPr lang="en-GB" dirty="0"/>
              </a:p>
              <a:p>
                <a:endParaRPr lang="en-GB" dirty="0"/>
              </a:p>
              <a:p>
                <a:r>
                  <a:rPr lang="en-GB" dirty="0"/>
                  <a:t>If are interested in </a:t>
                </a:r>
                <a14:m>
                  <m:oMath xmlns:m="http://schemas.openxmlformats.org/officeDocument/2006/math">
                    <m:r>
                      <a:rPr lang="en-GB" i="1" dirty="0">
                        <a:latin typeface="Cambria Math" panose="02040503050406030204" pitchFamily="18" charset="0"/>
                      </a:rPr>
                      <m:t>𝑃</m:t>
                    </m:r>
                    <m:d>
                      <m:dPr>
                        <m:ctrlPr>
                          <a:rPr lang="de-DE" i="1" dirty="0">
                            <a:latin typeface="Cambria Math" panose="02040503050406030204" pitchFamily="18" charset="0"/>
                          </a:rPr>
                        </m:ctrlPr>
                      </m:dPr>
                      <m:e>
                        <m:sSup>
                          <m:sSupPr>
                            <m:ctrlPr>
                              <a:rPr lang="de-DE" i="1" dirty="0">
                                <a:latin typeface="Cambria Math" panose="02040503050406030204" pitchFamily="18" charset="0"/>
                              </a:rPr>
                            </m:ctrlPr>
                          </m:sSupPr>
                          <m:e>
                            <m:r>
                              <a:rPr lang="de-DE" b="1" i="1" dirty="0">
                                <a:latin typeface="Cambria Math" panose="02040503050406030204" pitchFamily="18" charset="0"/>
                              </a:rPr>
                              <m:t>𝒓</m:t>
                            </m:r>
                          </m:e>
                          <m:sup>
                            <m:r>
                              <a:rPr lang="de-DE" i="1" dirty="0">
                                <a:latin typeface="Cambria Math" panose="02040503050406030204" pitchFamily="18" charset="0"/>
                              </a:rPr>
                              <m:t>′</m:t>
                            </m:r>
                          </m:sup>
                        </m:sSup>
                        <m:r>
                          <a:rPr lang="de-DE" i="1" dirty="0">
                            <a:latin typeface="Cambria Math" panose="02040503050406030204" pitchFamily="18" charset="0"/>
                          </a:rPr>
                          <m:t>|</m:t>
                        </m:r>
                        <m:r>
                          <a:rPr lang="de-DE" b="1" i="1" dirty="0">
                            <a:latin typeface="Cambria Math" panose="02040503050406030204" pitchFamily="18" charset="0"/>
                          </a:rPr>
                          <m:t>𝒆</m:t>
                        </m:r>
                      </m:e>
                    </m:d>
                  </m:oMath>
                </a14:m>
                <a:r>
                  <a:rPr lang="de-DE" dirty="0">
                    <a:latin typeface="+mn-lt"/>
                  </a:rPr>
                  <a:t>:</a:t>
                </a:r>
              </a:p>
              <a:p>
                <a:pPr marL="258503" lvl="1" indent="0">
                  <a:buNone/>
                </a:pPr>
                <a:endParaRPr lang="en-GB" dirty="0"/>
              </a:p>
              <a:p>
                <a:endParaRPr lang="en-GB" dirty="0"/>
              </a:p>
            </p:txBody>
          </p:sp>
        </mc:Choice>
        <mc:Fallback xmlns="">
          <p:sp>
            <p:nvSpPr>
              <p:cNvPr id="3" name="Content Placeholder 2">
                <a:extLst>
                  <a:ext uri="{FF2B5EF4-FFF2-40B4-BE49-F238E27FC236}">
                    <a16:creationId xmlns:a16="http://schemas.microsoft.com/office/drawing/2014/main" id="{8809EFF9-1864-4D4F-8561-26E778BD3BFF}"/>
                  </a:ext>
                </a:extLst>
              </p:cNvPr>
              <p:cNvSpPr>
                <a:spLocks noGrp="1" noRot="1" noChangeAspect="1" noMove="1" noResize="1" noEditPoints="1" noAdjustHandles="1" noChangeArrowheads="1" noChangeShapeType="1" noTextEdit="1"/>
              </p:cNvSpPr>
              <p:nvPr>
                <p:ph idx="1"/>
              </p:nvPr>
            </p:nvSpPr>
            <p:spPr>
              <a:blipFill>
                <a:blip r:embed="rId2"/>
                <a:stretch>
                  <a:fillRect l="-1436" t="-2687" r="-331"/>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9CF917E2-FD39-4D43-BFF0-2E6AA607444C}"/>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F8981D77-D3FC-364D-BE58-41BF1E75FEFD}"/>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91D54D26-33E5-064C-A6EF-BC3CC7614C71}"/>
              </a:ext>
            </a:extLst>
          </p:cNvPr>
          <p:cNvSpPr>
            <a:spLocks noGrp="1"/>
          </p:cNvSpPr>
          <p:nvPr>
            <p:ph type="sldNum" sz="quarter" idx="4"/>
          </p:nvPr>
        </p:nvSpPr>
        <p:spPr/>
        <p:txBody>
          <a:bodyPr/>
          <a:lstStyle/>
          <a:p>
            <a:fld id="{67C9959E-8E6B-B04C-9955-EA096F41CA7A}" type="slidenum">
              <a:rPr lang="en-GB" smtClean="0"/>
              <a:pPr/>
              <a:t>38</a:t>
            </a:fld>
            <a:endParaRPr lang="en-GB"/>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1BA735A-77D1-F144-AB90-9A086D992FEB}"/>
                  </a:ext>
                </a:extLst>
              </p:cNvPr>
              <p:cNvSpPr/>
              <p:nvPr/>
            </p:nvSpPr>
            <p:spPr>
              <a:xfrm>
                <a:off x="4285340" y="3915737"/>
                <a:ext cx="3512948" cy="8232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𝑹</m:t>
                              </m:r>
                            </m:e>
                          </m:d>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b="1" i="1">
                              <a:latin typeface="Cambria Math" panose="02040503050406030204" pitchFamily="18" charset="0"/>
                              <a:ea typeface="Cambria Math" panose="02040503050406030204" pitchFamily="18" charset="0"/>
                            </a:rPr>
                            <m:t>𝒓</m:t>
                          </m:r>
                          <m:r>
                            <m:rPr>
                              <m:brk m:alnAt="7"/>
                            </m:rP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sub>
                        <m:sup/>
                        <m:e>
                          <m:f>
                            <m:fPr>
                              <m:ctrlPr>
                                <a:rPr lang="de-DE" i="1">
                                  <a:latin typeface="Cambria Math" panose="02040503050406030204" pitchFamily="18" charset="0"/>
                                  <a:ea typeface="Cambria Math" panose="02040503050406030204" pitchFamily="18" charset="0"/>
                                </a:rPr>
                              </m:ctrlPr>
                            </m:fPr>
                            <m:num>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e>
                      </m:nary>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𝑍</m:t>
                      </m:r>
                    </m:oMath>
                  </m:oMathPara>
                </a14:m>
                <a:endParaRPr lang="en-GB" dirty="0"/>
              </a:p>
            </p:txBody>
          </p:sp>
        </mc:Choice>
        <mc:Fallback xmlns="">
          <p:sp>
            <p:nvSpPr>
              <p:cNvPr id="12" name="Rectangle 11">
                <a:extLst>
                  <a:ext uri="{FF2B5EF4-FFF2-40B4-BE49-F238E27FC236}">
                    <a16:creationId xmlns:a16="http://schemas.microsoft.com/office/drawing/2014/main" id="{41BA735A-77D1-F144-AB90-9A086D992FEB}"/>
                  </a:ext>
                </a:extLst>
              </p:cNvPr>
              <p:cNvSpPr>
                <a:spLocks noRot="1" noChangeAspect="1" noMove="1" noResize="1" noEditPoints="1" noAdjustHandles="1" noChangeArrowheads="1" noChangeShapeType="1" noTextEdit="1"/>
              </p:cNvSpPr>
              <p:nvPr/>
            </p:nvSpPr>
            <p:spPr>
              <a:xfrm>
                <a:off x="4285340" y="3915737"/>
                <a:ext cx="3512948" cy="823239"/>
              </a:xfrm>
              <a:prstGeom prst="rect">
                <a:avLst/>
              </a:prstGeom>
              <a:blipFill>
                <a:blip r:embed="rId3"/>
                <a:stretch>
                  <a:fillRect t="-107576" b="-1545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613AE3F-98D8-D74B-8ED9-E3D592B9E138}"/>
                  </a:ext>
                </a:extLst>
              </p:cNvPr>
              <p:cNvSpPr/>
              <p:nvPr/>
            </p:nvSpPr>
            <p:spPr>
              <a:xfrm>
                <a:off x="4567854" y="4689683"/>
                <a:ext cx="3057504" cy="1216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𝑃</m:t>
                          </m:r>
                        </m:sub>
                      </m:sSub>
                      <m:d>
                        <m:dPr>
                          <m:begChr m:val="["/>
                          <m:endChr m:val="]"/>
                          <m:ctrlPr>
                            <a:rPr lang="de-DE" i="1">
                              <a:latin typeface="Cambria Math" panose="02040503050406030204" pitchFamily="18" charset="0"/>
                            </a:rPr>
                          </m:ctrlPr>
                        </m:dPr>
                        <m:e>
                          <m:r>
                            <a:rPr lang="de-DE" i="1">
                              <a:latin typeface="Cambria Math" panose="02040503050406030204" pitchFamily="18" charset="0"/>
                            </a:rPr>
                            <m:t>𝑓</m:t>
                          </m:r>
                          <m:d>
                            <m:dPr>
                              <m:ctrlPr>
                                <a:rPr lang="de-DE" i="1">
                                  <a:latin typeface="Cambria Math" panose="02040503050406030204" pitchFamily="18" charset="0"/>
                                </a:rPr>
                              </m:ctrlPr>
                            </m:dPr>
                            <m:e>
                              <m:sSup>
                                <m:sSupPr>
                                  <m:ctrlPr>
                                    <a:rPr lang="de-DE" i="1" dirty="0">
                                      <a:latin typeface="Cambria Math" panose="02040503050406030204" pitchFamily="18" charset="0"/>
                                    </a:rPr>
                                  </m:ctrlPr>
                                </m:sSupPr>
                                <m:e>
                                  <m:r>
                                    <a:rPr lang="de-DE" b="1" i="1" dirty="0">
                                      <a:latin typeface="Cambria Math" panose="02040503050406030204" pitchFamily="18" charset="0"/>
                                    </a:rPr>
                                    <m:t>𝒓</m:t>
                                  </m:r>
                                </m:e>
                                <m:sup>
                                  <m:r>
                                    <a:rPr lang="de-DE" i="1" dirty="0">
                                      <a:latin typeface="Cambria Math" panose="02040503050406030204" pitchFamily="18" charset="0"/>
                                    </a:rPr>
                                    <m:t>′</m:t>
                                  </m:r>
                                </m:sup>
                              </m:sSup>
                            </m:e>
                          </m:d>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sup>
                            <m:e>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sSup>
                                    <m:sSupPr>
                                      <m:ctrlPr>
                                        <a:rPr lang="de-DE" i="1" dirty="0">
                                          <a:latin typeface="Cambria Math" panose="02040503050406030204" pitchFamily="18" charset="0"/>
                                        </a:rPr>
                                      </m:ctrlPr>
                                    </m:sSupPr>
                                    <m:e>
                                      <m:r>
                                        <a:rPr lang="de-DE" b="1" i="1" dirty="0">
                                          <a:latin typeface="Cambria Math" panose="02040503050406030204" pitchFamily="18" charset="0"/>
                                        </a:rPr>
                                        <m:t>𝒓</m:t>
                                      </m:r>
                                    </m:e>
                                    <m:sup>
                                      <m:r>
                                        <a:rPr lang="de-DE" i="1" dirty="0">
                                          <a:latin typeface="Cambria Math" panose="02040503050406030204" pitchFamily="18" charset="0"/>
                                        </a:rPr>
                                        <m:t>′</m:t>
                                      </m:r>
                                    </m:sup>
                                  </m:sSup>
                                </m:e>
                              </m:d>
                              <m:f>
                                <m:fPr>
                                  <m:ctrlPr>
                                    <a:rPr lang="de-DE" i="1">
                                      <a:latin typeface="Cambria Math" panose="02040503050406030204" pitchFamily="18" charset="0"/>
                                      <a:ea typeface="Cambria Math" panose="02040503050406030204" pitchFamily="18" charset="0"/>
                                    </a:rPr>
                                  </m:ctrlPr>
                                </m:fPr>
                                <m:num>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p>
                                        <m:sSupPr>
                                          <m:ctrlPr>
                                            <a:rPr lang="de-DE" i="1" dirty="0">
                                              <a:latin typeface="Cambria Math" panose="02040503050406030204" pitchFamily="18" charset="0"/>
                                            </a:rPr>
                                          </m:ctrlPr>
                                        </m:sSupPr>
                                        <m:e>
                                          <m:r>
                                            <a:rPr lang="de-DE" b="1" i="1" dirty="0">
                                              <a:latin typeface="Cambria Math" panose="02040503050406030204" pitchFamily="18" charset="0"/>
                                            </a:rPr>
                                            <m:t>𝒓</m:t>
                                          </m:r>
                                        </m:e>
                                        <m:sup>
                                          <m:r>
                                            <a:rPr lang="de-DE" i="1" dirty="0">
                                              <a:latin typeface="Cambria Math" panose="02040503050406030204" pitchFamily="18" charset="0"/>
                                            </a:rPr>
                                            <m:t>′</m:t>
                                          </m:r>
                                        </m:sup>
                                      </m:sSup>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i="1" dirty="0">
                                              <a:latin typeface="Cambria Math" panose="02040503050406030204" pitchFamily="18" charset="0"/>
                                            </a:rPr>
                                          </m:ctrlPr>
                                        </m:sSupPr>
                                        <m:e>
                                          <m:r>
                                            <a:rPr lang="de-DE" b="1" i="1" dirty="0">
                                              <a:latin typeface="Cambria Math" panose="02040503050406030204" pitchFamily="18" charset="0"/>
                                            </a:rPr>
                                            <m:t>𝒓</m:t>
                                          </m:r>
                                        </m:e>
                                        <m:sup>
                                          <m:r>
                                            <a:rPr lang="de-DE" i="1" dirty="0">
                                              <a:latin typeface="Cambria Math" panose="02040503050406030204" pitchFamily="18" charset="0"/>
                                            </a:rPr>
                                            <m:t>′</m:t>
                                          </m:r>
                                        </m:sup>
                                      </m:sSup>
                                    </m:e>
                                  </m:d>
                                </m:den>
                              </m:f>
                            </m:e>
                          </m:nary>
                        </m:num>
                        <m:den>
                          <m:nary>
                            <m:naryPr>
                              <m:chr m:val="∑"/>
                              <m:ctrlPr>
                                <a:rPr lang="de-DE"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𝑁</m:t>
                              </m:r>
                            </m:sup>
                            <m:e>
                              <m:f>
                                <m:fPr>
                                  <m:ctrlPr>
                                    <a:rPr lang="de-DE" i="1">
                                      <a:latin typeface="Cambria Math" panose="02040503050406030204" pitchFamily="18" charset="0"/>
                                      <a:ea typeface="Cambria Math" panose="02040503050406030204" pitchFamily="18" charset="0"/>
                                    </a:rPr>
                                  </m:ctrlPr>
                                </m:fPr>
                                <m:num>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𝑖</m:t>
                                          </m:r>
                                        </m:sub>
                                      </m:sSub>
                                    </m:e>
                                  </m:d>
                                </m:den>
                              </m:f>
                            </m:e>
                          </m:nary>
                        </m:den>
                      </m:f>
                    </m:oMath>
                  </m:oMathPara>
                </a14:m>
                <a:endParaRPr lang="en-GB" dirty="0"/>
              </a:p>
            </p:txBody>
          </p:sp>
        </mc:Choice>
        <mc:Fallback xmlns="">
          <p:sp>
            <p:nvSpPr>
              <p:cNvPr id="13" name="Rectangle 12">
                <a:extLst>
                  <a:ext uri="{FF2B5EF4-FFF2-40B4-BE49-F238E27FC236}">
                    <a16:creationId xmlns:a16="http://schemas.microsoft.com/office/drawing/2014/main" id="{6613AE3F-98D8-D74B-8ED9-E3D592B9E138}"/>
                  </a:ext>
                </a:extLst>
              </p:cNvPr>
              <p:cNvSpPr>
                <a:spLocks noRot="1" noChangeAspect="1" noMove="1" noResize="1" noEditPoints="1" noAdjustHandles="1" noChangeArrowheads="1" noChangeShapeType="1" noTextEdit="1"/>
              </p:cNvSpPr>
              <p:nvPr/>
            </p:nvSpPr>
            <p:spPr>
              <a:xfrm>
                <a:off x="4567854" y="4689683"/>
                <a:ext cx="3057504" cy="1216230"/>
              </a:xfrm>
              <a:prstGeom prst="rect">
                <a:avLst/>
              </a:prstGeom>
              <a:blipFill>
                <a:blip r:embed="rId4"/>
                <a:stretch>
                  <a:fillRect t="-21649" b="-40206"/>
                </a:stretch>
              </a:blipFill>
            </p:spPr>
            <p:txBody>
              <a:bodyPr/>
              <a:lstStyle/>
              <a:p>
                <a:r>
                  <a:rPr lang="en-GB">
                    <a:noFill/>
                  </a:rPr>
                  <a:t> </a:t>
                </a:r>
              </a:p>
            </p:txBody>
          </p:sp>
        </mc:Fallback>
      </mc:AlternateContent>
    </p:spTree>
    <p:extLst>
      <p:ext uri="{BB962C8B-B14F-4D97-AF65-F5344CB8AC3E}">
        <p14:creationId xmlns:p14="http://schemas.microsoft.com/office/powerpoint/2010/main" val="2987160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140C0E6-4260-D045-A871-FC4E4C25FB3D}"/>
                  </a:ext>
                </a:extLst>
              </p:cNvPr>
              <p:cNvSpPr>
                <a:spLocks noGrp="1"/>
              </p:cNvSpPr>
              <p:nvPr>
                <p:ph type="title"/>
              </p:nvPr>
            </p:nvSpPr>
            <p:spPr/>
            <p:txBody>
              <a:bodyPr/>
              <a:lstStyle/>
              <a:p>
                <a:r>
                  <a:rPr lang="en-GB" dirty="0"/>
                  <a:t>Where To Get </a:t>
                </a:r>
                <a14:m>
                  <m:oMath xmlns:m="http://schemas.openxmlformats.org/officeDocument/2006/math">
                    <m:r>
                      <a:rPr lang="en-GB" i="1" dirty="0">
                        <a:latin typeface="Cambria Math" panose="02040503050406030204" pitchFamily="18" charset="0"/>
                      </a:rPr>
                      <m:t>𝑄</m:t>
                    </m:r>
                  </m:oMath>
                </a14:m>
                <a:r>
                  <a:rPr lang="en-GB" dirty="0"/>
                  <a:t> From? – An Idea</a:t>
                </a:r>
              </a:p>
            </p:txBody>
          </p:sp>
        </mc:Choice>
        <mc:Fallback xmlns="">
          <p:sp>
            <p:nvSpPr>
              <p:cNvPr id="2" name="Title 1">
                <a:extLst>
                  <a:ext uri="{FF2B5EF4-FFF2-40B4-BE49-F238E27FC236}">
                    <a16:creationId xmlns:a16="http://schemas.microsoft.com/office/drawing/2014/main" id="{D140C0E6-4260-D045-A871-FC4E4C25FB3D}"/>
                  </a:ext>
                </a:extLst>
              </p:cNvPr>
              <p:cNvSpPr>
                <a:spLocks noGrp="1" noRot="1" noChangeAspect="1" noMove="1" noResize="1" noEditPoints="1" noAdjustHandles="1" noChangeArrowheads="1" noChangeShapeType="1" noTextEdit="1"/>
              </p:cNvSpPr>
              <p:nvPr>
                <p:ph type="title"/>
              </p:nvPr>
            </p:nvSpPr>
            <p:spPr>
              <a:blipFill>
                <a:blip r:embed="rId3"/>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1A8715-0BBF-4547-A591-2C2CC778065D}"/>
                  </a:ext>
                </a:extLst>
              </p:cNvPr>
              <p:cNvSpPr>
                <a:spLocks noGrp="1"/>
              </p:cNvSpPr>
              <p:nvPr>
                <p:ph idx="1"/>
              </p:nvPr>
            </p:nvSpPr>
            <p:spPr>
              <a:xfrm>
                <a:off x="359625" y="1665066"/>
                <a:ext cx="11472051" cy="4240848"/>
              </a:xfrm>
            </p:spPr>
            <p:txBody>
              <a:bodyPr>
                <a:normAutofit lnSpcReduction="10000"/>
              </a:bodyPr>
              <a:lstStyle/>
              <a:p>
                <a:r>
                  <a:rPr lang="en-GB" dirty="0"/>
                  <a:t>Given a factor-based model </a:t>
                </a:r>
                <a14:m>
                  <m:oMath xmlns:m="http://schemas.openxmlformats.org/officeDocument/2006/math">
                    <m:r>
                      <a:rPr lang="en-GB" i="1" dirty="0" smtClean="0">
                        <a:latin typeface="Cambria Math" panose="02040503050406030204" pitchFamily="18" charset="0"/>
                      </a:rPr>
                      <m:t>𝐹</m:t>
                    </m:r>
                  </m:oMath>
                </a14:m>
                <a:endParaRPr lang="en-GB" dirty="0"/>
              </a:p>
              <a:p>
                <a:pPr marL="457200" indent="-457200">
                  <a:buFont typeface="+mj-lt"/>
                  <a:buAutoNum type="arabicPeriod"/>
                </a:pPr>
                <a:r>
                  <a:rPr lang="en-GB" dirty="0"/>
                  <a:t>Turn </a:t>
                </a:r>
                <a14:m>
                  <m:oMath xmlns:m="http://schemas.openxmlformats.org/officeDocument/2006/math">
                    <m:r>
                      <a:rPr lang="de-DE" b="0" i="1" smtClean="0">
                        <a:latin typeface="Cambria Math" panose="02040503050406030204" pitchFamily="18" charset="0"/>
                      </a:rPr>
                      <m:t>𝐹</m:t>
                    </m:r>
                  </m:oMath>
                </a14:m>
                <a:r>
                  <a:rPr lang="en-GB" dirty="0"/>
                  <a:t> into a model </a:t>
                </a:r>
                <a14:m>
                  <m:oMath xmlns:m="http://schemas.openxmlformats.org/officeDocument/2006/math">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𝐹</m:t>
                        </m:r>
                      </m:e>
                      <m:sup>
                        <m:r>
                          <a:rPr lang="de-DE" b="0" i="1" dirty="0" smtClean="0">
                            <a:latin typeface="Cambria Math" panose="02040503050406030204" pitchFamily="18" charset="0"/>
                          </a:rPr>
                          <m:t>′</m:t>
                        </m:r>
                      </m:sup>
                    </m:sSup>
                  </m:oMath>
                </a14:m>
                <a:r>
                  <a:rPr lang="en-GB" dirty="0"/>
                  <a:t> s. t. factors are over maximal cliques</a:t>
                </a:r>
              </a:p>
              <a:p>
                <a:pPr lvl="1"/>
                <a:r>
                  <a:rPr lang="en-GB" dirty="0"/>
                  <a:t>In jtree: Multiply all factors in each local model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𝑖</m:t>
                        </m:r>
                      </m:sub>
                    </m:sSub>
                  </m:oMath>
                </a14:m>
                <a:r>
                  <a:rPr lang="en-GB" dirty="0"/>
                  <a:t> of cluster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𝑪</m:t>
                        </m:r>
                      </m:e>
                      <m:sub>
                        <m:r>
                          <a:rPr lang="de-DE" i="1">
                            <a:latin typeface="Cambria Math" panose="02040503050406030204" pitchFamily="18" charset="0"/>
                            <a:ea typeface="Cambria Math" panose="02040503050406030204" pitchFamily="18" charset="0"/>
                          </a:rPr>
                          <m:t>𝑖</m:t>
                        </m:r>
                      </m:sub>
                    </m:sSub>
                  </m:oMath>
                </a14:m>
                <a:r>
                  <a:rPr lang="en-GB" dirty="0"/>
                  <a:t> into a single factor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𝑖</m:t>
                        </m:r>
                      </m:sub>
                    </m:sSub>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𝑪</m:t>
                            </m:r>
                          </m:e>
                          <m:sub>
                            <m:r>
                              <a:rPr lang="de-DE" b="0" i="1" smtClean="0">
                                <a:latin typeface="Cambria Math" panose="02040503050406030204" pitchFamily="18" charset="0"/>
                                <a:ea typeface="Cambria Math" panose="02040503050406030204" pitchFamily="18" charset="0"/>
                              </a:rPr>
                              <m:t>𝑖</m:t>
                            </m:r>
                          </m:sub>
                        </m:sSub>
                      </m:e>
                    </m:d>
                  </m:oMath>
                </a14:m>
                <a:endParaRPr lang="en-GB" dirty="0"/>
              </a:p>
              <a:p>
                <a:pPr marL="457200" indent="-457200">
                  <a:buFont typeface="+mj-lt"/>
                  <a:buAutoNum type="arabicPeriod"/>
                </a:pPr>
                <a:r>
                  <a:rPr lang="en-GB" dirty="0"/>
                  <a:t>Turn </a:t>
                </a:r>
                <a14:m>
                  <m:oMath xmlns:m="http://schemas.openxmlformats.org/officeDocument/2006/math">
                    <m:sSup>
                      <m:sSupPr>
                        <m:ctrlPr>
                          <a:rPr lang="de-DE" i="1" dirty="0">
                            <a:latin typeface="Cambria Math" panose="02040503050406030204" pitchFamily="18" charset="0"/>
                          </a:rPr>
                        </m:ctrlPr>
                      </m:sSupPr>
                      <m:e>
                        <m:r>
                          <a:rPr lang="en-GB" i="1" dirty="0">
                            <a:latin typeface="Cambria Math" panose="02040503050406030204" pitchFamily="18" charset="0"/>
                          </a:rPr>
                          <m:t>𝐹</m:t>
                        </m:r>
                      </m:e>
                      <m:sup>
                        <m:r>
                          <a:rPr lang="de-DE" i="1" dirty="0">
                            <a:latin typeface="Cambria Math" panose="02040503050406030204" pitchFamily="18" charset="0"/>
                          </a:rPr>
                          <m:t>′</m:t>
                        </m:r>
                      </m:sup>
                    </m:sSup>
                  </m:oMath>
                </a14:m>
                <a:r>
                  <a:rPr lang="en-GB" dirty="0"/>
                  <a:t> into a “sort-of” BN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𝐹</m:t>
                        </m:r>
                      </m:e>
                      <m:sup>
                        <m:r>
                          <a:rPr lang="de-DE" b="0" i="1" dirty="0" smtClean="0">
                            <a:latin typeface="Cambria Math" panose="02040503050406030204" pitchFamily="18" charset="0"/>
                          </a:rPr>
                          <m:t>𝐵𝑁</m:t>
                        </m:r>
                      </m:sup>
                    </m:sSup>
                  </m:oMath>
                </a14:m>
                <a:r>
                  <a:rPr lang="en-GB" dirty="0"/>
                  <a:t> by</a:t>
                </a:r>
              </a:p>
              <a:p>
                <a:pPr marL="715703" lvl="1" indent="-457200">
                  <a:buFont typeface="+mj-lt"/>
                  <a:buAutoNum type="alphaLcPeriod"/>
                </a:pPr>
                <a:r>
                  <a:rPr lang="en-GB" dirty="0"/>
                  <a:t>Choose one cluster as root and direct all edges away from that cluster ➝ “directed jtree”</a:t>
                </a:r>
              </a:p>
              <a:p>
                <a:pPr marL="715703" lvl="1" indent="-457200">
                  <a:buFont typeface="+mj-lt"/>
                  <a:buAutoNum type="alphaLcPeriod"/>
                </a:pPr>
                <a:r>
                  <a:rPr lang="en-GB" dirty="0"/>
                  <a:t>Normalise such that</a:t>
                </a:r>
              </a:p>
              <a:p>
                <a:pPr marL="1047217" lvl="2" indent="-514350">
                  <a:buFont typeface="+mj-lt"/>
                  <a:buAutoNum type="romanLcPeriod"/>
                </a:pPr>
                <a:r>
                  <a:rPr lang="en-GB" dirty="0"/>
                  <a:t>Root cluster: marginal over all random variables (potentials sum to </a:t>
                </a:r>
                <a14:m>
                  <m:oMath xmlns:m="http://schemas.openxmlformats.org/officeDocument/2006/math">
                    <m:r>
                      <a:rPr lang="en-GB" i="1" dirty="0" smtClean="0">
                        <a:latin typeface="Cambria Math" panose="02040503050406030204" pitchFamily="18" charset="0"/>
                      </a:rPr>
                      <m:t>1</m:t>
                    </m:r>
                  </m:oMath>
                </a14:m>
                <a:r>
                  <a:rPr lang="en-GB" dirty="0"/>
                  <a:t>)</a:t>
                </a:r>
              </a:p>
              <a:p>
                <a:pPr marL="1047217" lvl="2" indent="-514350">
                  <a:buFont typeface="+mj-lt"/>
                  <a:buAutoNum type="romanLcPeriod"/>
                </a:pPr>
                <a:r>
                  <a:rPr lang="en-GB" dirty="0"/>
                  <a:t>All other clusters: conditional on separator random variables of “parent” in directed jtree</a:t>
                </a:r>
              </a:p>
              <a:p>
                <a:pPr marL="1252538" lvl="2" indent="-338138">
                  <a:buFont typeface="Zapf Dingbats"/>
                  <a:buChar char="➝"/>
                </a:pPr>
                <a:r>
                  <a:rPr lang="en-GB" dirty="0"/>
                  <a:t>Enforces a factorisation into (conditional) probability distributions with </a:t>
                </a:r>
                <a14:m>
                  <m:oMath xmlns:m="http://schemas.openxmlformats.org/officeDocument/2006/math">
                    <m:r>
                      <a:rPr lang="en-GB" i="1" dirty="0">
                        <a:latin typeface="Cambria Math" panose="02040503050406030204" pitchFamily="18" charset="0"/>
                      </a:rPr>
                      <m:t>𝑍</m:t>
                    </m:r>
                    <m:r>
                      <a:rPr lang="de-DE" i="1" dirty="0">
                        <a:latin typeface="Cambria Math" panose="02040503050406030204" pitchFamily="18" charset="0"/>
                      </a:rPr>
                      <m:t>=1</m:t>
                    </m:r>
                  </m:oMath>
                </a14:m>
                <a:endParaRPr lang="en-GB" dirty="0"/>
              </a:p>
              <a:p>
                <a:pPr marL="1252538" lvl="2" indent="-338138">
                  <a:buFont typeface="Zapf Dingbats"/>
                  <a:buChar char="➝"/>
                </a:pPr>
                <a:r>
                  <a:rPr lang="en-GB" dirty="0"/>
                  <a:t>Fixes a form of topological ordering over random variables in </a:t>
                </a:r>
                <a14:m>
                  <m:oMath xmlns:m="http://schemas.openxmlformats.org/officeDocument/2006/math">
                    <m:r>
                      <a:rPr lang="en-GB" i="1" dirty="0" smtClean="0">
                        <a:latin typeface="Cambria Math" panose="02040503050406030204" pitchFamily="18" charset="0"/>
                      </a:rPr>
                      <m:t>𝐹</m:t>
                    </m:r>
                  </m:oMath>
                </a14:m>
                <a:endParaRPr lang="en-GB" dirty="0"/>
              </a:p>
              <a:p>
                <a:pPr lvl="3"/>
                <a:r>
                  <a:rPr lang="en-GB" dirty="0"/>
                  <a:t>Root cluster random variables first, followed by random variables as they are visited in the directed jtree</a:t>
                </a:r>
              </a:p>
              <a:p>
                <a:pPr marL="457200" indent="-457200">
                  <a:buFont typeface="+mj-lt"/>
                  <a:buAutoNum type="arabicPeriod"/>
                </a:pPr>
                <a:r>
                  <a:rPr lang="en-GB" dirty="0"/>
                  <a:t>Sample from </a:t>
                </a:r>
                <a14:m>
                  <m:oMath xmlns:m="http://schemas.openxmlformats.org/officeDocument/2006/math">
                    <m:r>
                      <a:rPr lang="de-DE" b="0" i="1" dirty="0" smtClean="0">
                        <a:latin typeface="Cambria Math" panose="02040503050406030204" pitchFamily="18" charset="0"/>
                      </a:rPr>
                      <m:t>𝑄</m:t>
                    </m:r>
                    <m:r>
                      <a:rPr lang="de-DE" b="0" i="0" dirty="0" smtClean="0">
                        <a:latin typeface="Cambria Math" panose="02040503050406030204" pitchFamily="18" charset="0"/>
                      </a:rPr>
                      <m:t>=</m:t>
                    </m:r>
                    <m:sSup>
                      <m:sSupPr>
                        <m:ctrlPr>
                          <a:rPr lang="en-GB" i="1" dirty="0">
                            <a:latin typeface="Cambria Math" panose="02040503050406030204" pitchFamily="18" charset="0"/>
                          </a:rPr>
                        </m:ctrlPr>
                      </m:sSupPr>
                      <m:e>
                        <m:r>
                          <a:rPr lang="en-GB" i="1" dirty="0">
                            <a:latin typeface="Cambria Math" panose="02040503050406030204" pitchFamily="18" charset="0"/>
                          </a:rPr>
                          <m:t>𝐹</m:t>
                        </m:r>
                      </m:e>
                      <m:sup>
                        <m:r>
                          <a:rPr lang="de-DE" i="1" dirty="0">
                            <a:latin typeface="Cambria Math" panose="02040503050406030204" pitchFamily="18" charset="0"/>
                          </a:rPr>
                          <m:t>𝐵𝑁</m:t>
                        </m:r>
                      </m:sup>
                    </m:sSup>
                  </m:oMath>
                </a14:m>
                <a:r>
                  <a:rPr lang="en-GB" dirty="0"/>
                  <a:t>, e.g., using likelihood weighting </a:t>
                </a:r>
              </a:p>
            </p:txBody>
          </p:sp>
        </mc:Choice>
        <mc:Fallback xmlns="">
          <p:sp>
            <p:nvSpPr>
              <p:cNvPr id="3" name="Content Placeholder 2">
                <a:extLst>
                  <a:ext uri="{FF2B5EF4-FFF2-40B4-BE49-F238E27FC236}">
                    <a16:creationId xmlns:a16="http://schemas.microsoft.com/office/drawing/2014/main" id="{321A8715-0BBF-4547-A591-2C2CC778065D}"/>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4"/>
                <a:stretch>
                  <a:fillRect l="-1547" t="-358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1F28B0A4-E640-6641-8951-22D0C076B2FE}"/>
              </a:ext>
            </a:extLst>
          </p:cNvPr>
          <p:cNvSpPr>
            <a:spLocks noGrp="1"/>
          </p:cNvSpPr>
          <p:nvPr>
            <p:ph type="sldNum" sz="quarter" idx="4"/>
          </p:nvPr>
        </p:nvSpPr>
        <p:spPr/>
        <p:txBody>
          <a:bodyPr/>
          <a:lstStyle/>
          <a:p>
            <a:fld id="{67C9959E-8E6B-B04C-9955-EA096F41CA7A}" type="slidenum">
              <a:rPr lang="en-GB" smtClean="0"/>
              <a:t>39</a:t>
            </a:fld>
            <a:endParaRPr lang="en-GB"/>
          </a:p>
        </p:txBody>
      </p:sp>
      <p:sp>
        <p:nvSpPr>
          <p:cNvPr id="5" name="Date Placeholder 4">
            <a:extLst>
              <a:ext uri="{FF2B5EF4-FFF2-40B4-BE49-F238E27FC236}">
                <a16:creationId xmlns:a16="http://schemas.microsoft.com/office/drawing/2014/main" id="{639E75EC-555F-F640-B618-AD98FD1B3867}"/>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8E0D9E93-D516-5041-8704-3E22B720C17E}"/>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695711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Approximations</a:t>
            </a:r>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Autofit/>
              </a:bodyPr>
              <a:lstStyle/>
              <a:p>
                <a:r>
                  <a:rPr lang="en-GB" dirty="0"/>
                  <a:t>Approximate answers to queries such as the posterior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𝑅</m:t>
                        </m:r>
                        <m:r>
                          <a:rPr lang="en-GB" b="0" i="1" smtClean="0">
                            <a:latin typeface="Cambria Math" panose="02040503050406030204" pitchFamily="18" charset="0"/>
                          </a:rPr>
                          <m:t>|</m:t>
                        </m:r>
                        <m:r>
                          <a:rPr lang="en-GB" b="1" i="1" smtClean="0">
                            <a:latin typeface="Cambria Math" panose="02040503050406030204" pitchFamily="18" charset="0"/>
                          </a:rPr>
                          <m:t>𝒆</m:t>
                        </m:r>
                      </m:e>
                    </m:d>
                  </m:oMath>
                </a14:m>
                <a:endParaRPr lang="en-GB" dirty="0"/>
              </a:p>
              <a:p>
                <a:pPr lvl="1"/>
                <a:r>
                  <a:rPr lang="en-GB" dirty="0"/>
                  <a:t>Goal: Overcome complexity of exact inference (</a:t>
                </a:r>
                <a14:m>
                  <m:oMath xmlns:m="http://schemas.openxmlformats.org/officeDocument/2006/math">
                    <m:r>
                      <a:rPr lang="en-GB" i="1">
                        <a:latin typeface="Cambria Math" panose="02040503050406030204" pitchFamily="18" charset="0"/>
                        <a:ea typeface="Cambria Math" panose="02040503050406030204" pitchFamily="18" charset="0"/>
                      </a:rPr>
                      <m:t>𝒩𝒫</m:t>
                    </m:r>
                  </m:oMath>
                </a14:m>
                <a:r>
                  <a:rPr lang="en-GB" dirty="0"/>
                  <a:t>-hard problem)</a:t>
                </a:r>
              </a:p>
              <a:p>
                <a:pPr lvl="1"/>
                <a:r>
                  <a:rPr lang="en-GB" dirty="0"/>
                  <a:t>However: Problem of approximate inference also </a:t>
                </a:r>
                <a14:m>
                  <m:oMath xmlns:m="http://schemas.openxmlformats.org/officeDocument/2006/math">
                    <m:r>
                      <a:rPr lang="en-GB" i="1">
                        <a:latin typeface="Cambria Math" panose="02040503050406030204" pitchFamily="18" charset="0"/>
                        <a:ea typeface="Cambria Math" panose="02040503050406030204" pitchFamily="18" charset="0"/>
                      </a:rPr>
                      <m:t>𝒩𝒫</m:t>
                    </m:r>
                  </m:oMath>
                </a14:m>
                <a:r>
                  <a:rPr lang="en-GB" dirty="0"/>
                  <a:t>-hard in worst case</a:t>
                </a:r>
              </a:p>
              <a:p>
                <a:r>
                  <a:rPr lang="en-GB" dirty="0"/>
                  <a:t>Assume an intuitive of approximation: </a:t>
                </a:r>
                <a:r>
                  <a:rPr lang="en-GB" i="1" dirty="0"/>
                  <a:t>The answer may be erroneous up to some amount</a:t>
                </a:r>
              </a:p>
              <a:p>
                <a:r>
                  <a:rPr lang="en-GB" dirty="0"/>
                  <a:t>Formally treated in </a:t>
                </a:r>
              </a:p>
              <a:p>
                <a:pPr marL="0" indent="0" algn="ctr">
                  <a:buNone/>
                </a:pPr>
                <a:r>
                  <a:rPr lang="en-GB" dirty="0">
                    <a:solidFill>
                      <a:schemeClr val="accent1"/>
                    </a:solidFill>
                  </a:rPr>
                  <a:t>PAC theory</a:t>
                </a:r>
                <a:r>
                  <a:rPr lang="en-GB" dirty="0"/>
                  <a:t> (</a:t>
                </a:r>
                <a:r>
                  <a:rPr lang="en-GB" dirty="0">
                    <a:solidFill>
                      <a:schemeClr val="accent1"/>
                    </a:solidFill>
                  </a:rPr>
                  <a:t>P</a:t>
                </a:r>
                <a:r>
                  <a:rPr lang="en-GB" dirty="0"/>
                  <a:t>robably </a:t>
                </a:r>
                <a:r>
                  <a:rPr lang="en-GB" dirty="0">
                    <a:solidFill>
                      <a:schemeClr val="accent1"/>
                    </a:solidFill>
                  </a:rPr>
                  <a:t>A</a:t>
                </a:r>
                <a:r>
                  <a:rPr lang="en-GB" dirty="0"/>
                  <a:t>pproximately </a:t>
                </a:r>
                <a:r>
                  <a:rPr lang="en-GB" dirty="0">
                    <a:solidFill>
                      <a:schemeClr val="accent1"/>
                    </a:solidFill>
                  </a:rPr>
                  <a:t>C</a:t>
                </a:r>
                <a:r>
                  <a:rPr lang="en-GB" dirty="0"/>
                  <a:t>orrect) </a:t>
                </a:r>
              </a:p>
              <a:p>
                <a:pPr marL="279400" indent="0">
                  <a:buNone/>
                </a:pPr>
                <a:r>
                  <a:rPr lang="en-GB" dirty="0"/>
                  <a:t>by parameters (</a:t>
                </a:r>
                <a14:m>
                  <m:oMath xmlns:m="http://schemas.openxmlformats.org/officeDocument/2006/math">
                    <m:r>
                      <a:rPr lang="en-GB" i="1" smtClean="0">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𝜀</m:t>
                    </m:r>
                  </m:oMath>
                </a14:m>
                <a:r>
                  <a:rPr lang="en-GB" dirty="0"/>
                  <a:t>)</a:t>
                </a:r>
              </a:p>
              <a:p>
                <a:pPr lvl="1"/>
                <a:r>
                  <a:rPr lang="en-GB" dirty="0"/>
                  <a:t>Confidence (quantified by </a:t>
                </a:r>
                <a14:m>
                  <m:oMath xmlns:m="http://schemas.openxmlformats.org/officeDocument/2006/math">
                    <m:r>
                      <a:rPr lang="en-GB" i="1">
                        <a:latin typeface="Cambria Math" panose="02040503050406030204" pitchFamily="18" charset="0"/>
                        <a:ea typeface="Cambria Math" panose="02040503050406030204" pitchFamily="18" charset="0"/>
                      </a:rPr>
                      <m:t>𝛿</m:t>
                    </m:r>
                  </m:oMath>
                </a14:m>
                <a:r>
                  <a:rPr lang="en-GB" dirty="0"/>
                  <a:t>) in that found solution maximally </a:t>
                </a:r>
                <a:br>
                  <a:rPr lang="en-GB" dirty="0"/>
                </a:br>
                <a:r>
                  <a:rPr lang="en-GB" dirty="0"/>
                  <a:t>deviates from true solution up to </a:t>
                </a:r>
                <a14:m>
                  <m:oMath xmlns:m="http://schemas.openxmlformats.org/officeDocument/2006/math">
                    <m:r>
                      <a:rPr lang="en-GB" i="1">
                        <a:latin typeface="Cambria Math" panose="02040503050406030204" pitchFamily="18" charset="0"/>
                        <a:ea typeface="Cambria Math" panose="02040503050406030204" pitchFamily="18" charset="0"/>
                      </a:rPr>
                      <m:t>𝜀</m:t>
                    </m:r>
                  </m:oMath>
                </a14:m>
                <a:endParaRPr lang="en-GB" dirty="0"/>
              </a:p>
              <a:p>
                <a:pPr lvl="2"/>
                <a:r>
                  <a:rPr lang="en-GB" dirty="0"/>
                  <a:t>Alternative: How many samples do you need to satisfy </a:t>
                </a:r>
                <a14:m>
                  <m:oMath xmlns:m="http://schemas.openxmlformats.org/officeDocument/2006/math">
                    <m:r>
                      <a:rPr lang="en-GB" i="1">
                        <a:latin typeface="Cambria Math" panose="02040503050406030204" pitchFamily="18" charset="0"/>
                        <a:ea typeface="Cambria Math" panose="02040503050406030204" pitchFamily="18" charset="0"/>
                      </a:rPr>
                      <m:t>𝛿</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𝜀</m:t>
                    </m:r>
                  </m:oMath>
                </a14:m>
                <a:r>
                  <a:rPr lang="en-GB" dirty="0"/>
                  <a:t>?</a:t>
                </a:r>
                <a:endParaRPr lang="en-GB" sz="1600" dirty="0">
                  <a:solidFill>
                    <a:schemeClr val="accent3"/>
                  </a:solidFill>
                </a:endParaRPr>
              </a:p>
              <a:p>
                <a:pPr marL="0" indent="0">
                  <a:buNone/>
                </a:pPr>
                <a:r>
                  <a:rPr lang="en-GB" sz="2200" dirty="0">
                    <a:solidFill>
                      <a:schemeClr val="tx1">
                        <a:lumMod val="60000"/>
                        <a:lumOff val="40000"/>
                      </a:schemeClr>
                    </a:solidFill>
                  </a:rPr>
                  <a:t>Based on Chapter 12.2, in “Probabilistic Graphical Models” </a:t>
                </a:r>
                <a:br>
                  <a:rPr lang="en-GB" sz="2200" dirty="0">
                    <a:solidFill>
                      <a:schemeClr val="tx1">
                        <a:lumMod val="60000"/>
                        <a:lumOff val="40000"/>
                      </a:schemeClr>
                    </a:solidFill>
                  </a:rPr>
                </a:br>
                <a:r>
                  <a:rPr lang="en-GB" sz="2200" dirty="0">
                    <a:solidFill>
                      <a:schemeClr val="tx1">
                        <a:lumMod val="60000"/>
                        <a:lumOff val="40000"/>
                      </a:schemeClr>
                    </a:solidFill>
                  </a:rPr>
                  <a:t>by Koller &amp; Friedman (2009), also includes information about PAC learning</a:t>
                </a:r>
                <a:endParaRPr lang="en-GB" dirty="0">
                  <a:solidFill>
                    <a:schemeClr val="tx1">
                      <a:lumMod val="60000"/>
                      <a:lumOff val="40000"/>
                    </a:schemeClr>
                  </a:solidFill>
                </a:endParaRPr>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a:blip r:embed="rId2"/>
                <a:stretch>
                  <a:fillRect l="-1436" t="-2687" b="-5373"/>
                </a:stretch>
              </a:blipFill>
            </p:spPr>
            <p:txBody>
              <a:bodyPr/>
              <a:lstStyle/>
              <a:p>
                <a:r>
                  <a:rPr lang="en-GB">
                    <a:noFill/>
                  </a:rPr>
                  <a:t> </a:t>
                </a:r>
              </a:p>
            </p:txBody>
          </p:sp>
        </mc:Fallback>
      </mc:AlternateContent>
      <p:sp>
        <p:nvSpPr>
          <p:cNvPr id="4" name="Foliennummernplatzhalter 3"/>
          <p:cNvSpPr>
            <a:spLocks noGrp="1"/>
          </p:cNvSpPr>
          <p:nvPr>
            <p:ph type="sldNum" sz="quarter" idx="4"/>
          </p:nvPr>
        </p:nvSpPr>
        <p:spPr/>
        <p:txBody>
          <a:bodyPr/>
          <a:lstStyle/>
          <a:p>
            <a:pPr>
              <a:defRPr/>
            </a:pPr>
            <a:fld id="{A4C577E2-95DD-1F4B-A688-E8FB02007787}" type="slidenum">
              <a:rPr lang="en-GB" smtClean="0"/>
              <a:pPr>
                <a:defRPr/>
              </a:pPr>
              <a:t>4</a:t>
            </a:fld>
            <a:endParaRPr lang="en-GB"/>
          </a:p>
        </p:txBody>
      </p:sp>
      <p:pic>
        <p:nvPicPr>
          <p:cNvPr id="5" name="Picture 4">
            <a:extLst>
              <a:ext uri="{FF2B5EF4-FFF2-40B4-BE49-F238E27FC236}">
                <a16:creationId xmlns:a16="http://schemas.microsoft.com/office/drawing/2014/main" id="{77CB75CF-0809-8946-8365-4F9A1B181E8D}"/>
              </a:ext>
            </a:extLst>
          </p:cNvPr>
          <p:cNvPicPr>
            <a:picLocks noChangeAspect="1"/>
          </p:cNvPicPr>
          <p:nvPr/>
        </p:nvPicPr>
        <p:blipFill>
          <a:blip r:embed="rId3"/>
          <a:stretch>
            <a:fillRect/>
          </a:stretch>
        </p:blipFill>
        <p:spPr>
          <a:xfrm>
            <a:off x="9933914" y="3777522"/>
            <a:ext cx="1897761" cy="2128392"/>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Date Placeholder 5">
            <a:extLst>
              <a:ext uri="{FF2B5EF4-FFF2-40B4-BE49-F238E27FC236}">
                <a16:creationId xmlns:a16="http://schemas.microsoft.com/office/drawing/2014/main" id="{44B7F521-0DF9-FE49-BA55-2E2B372F86F3}"/>
              </a:ext>
            </a:extLst>
          </p:cNvPr>
          <p:cNvSpPr>
            <a:spLocks noGrp="1"/>
          </p:cNvSpPr>
          <p:nvPr>
            <p:ph type="dt" sz="half" idx="2"/>
          </p:nvPr>
        </p:nvSpPr>
        <p:spPr/>
        <p:txBody>
          <a:bodyPr/>
          <a:lstStyle/>
          <a:p>
            <a:r>
              <a:rPr lang="en-GB"/>
              <a:t>Approximate Inference</a:t>
            </a:r>
            <a:endParaRPr lang="en-US" dirty="0"/>
          </a:p>
        </p:txBody>
      </p:sp>
      <p:sp>
        <p:nvSpPr>
          <p:cNvPr id="7" name="Footer Placeholder 6">
            <a:extLst>
              <a:ext uri="{FF2B5EF4-FFF2-40B4-BE49-F238E27FC236}">
                <a16:creationId xmlns:a16="http://schemas.microsoft.com/office/drawing/2014/main" id="{F53A252C-91CA-EE4A-951B-B6EF36FCF9D4}"/>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29056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B1C4-A0C5-5C47-9630-893091E13BEC}"/>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351BB6-BC6A-0A47-BAC1-0100E29D131A}"/>
                  </a:ext>
                </a:extLst>
              </p:cNvPr>
              <p:cNvSpPr>
                <a:spLocks noGrp="1"/>
              </p:cNvSpPr>
              <p:nvPr>
                <p:ph idx="1"/>
              </p:nvPr>
            </p:nvSpPr>
            <p:spPr/>
            <p:txBody>
              <a:bodyPr/>
              <a:lstStyle/>
              <a:p>
                <a:r>
                  <a:rPr lang="en-GB" dirty="0"/>
                  <a:t>Model </a:t>
                </a:r>
                <a14:m>
                  <m:oMath xmlns:m="http://schemas.openxmlformats.org/officeDocument/2006/math">
                    <m:r>
                      <a:rPr lang="en-GB" i="1" dirty="0" smtClean="0">
                        <a:latin typeface="Cambria Math" panose="02040503050406030204" pitchFamily="18" charset="0"/>
                      </a:rPr>
                      <m:t>𝐹</m:t>
                    </m:r>
                  </m:oMath>
                </a14:m>
                <a:r>
                  <a:rPr lang="en-GB" dirty="0"/>
                  <a:t> with jtree </a:t>
                </a:r>
                <a14:m>
                  <m:oMath xmlns:m="http://schemas.openxmlformats.org/officeDocument/2006/math">
                    <m:r>
                      <a:rPr lang="en-GB" i="1" dirty="0" smtClean="0">
                        <a:latin typeface="Cambria Math" panose="02040503050406030204" pitchFamily="18" charset="0"/>
                      </a:rPr>
                      <m:t>𝐽</m:t>
                    </m:r>
                  </m:oMath>
                </a14:m>
                <a:endParaRPr lang="en-GB" dirty="0"/>
              </a:p>
              <a:p>
                <a:r>
                  <a:rPr lang="en-GB" dirty="0"/>
                  <a:t>Model </a:t>
                </a:r>
                <a14:m>
                  <m:oMath xmlns:m="http://schemas.openxmlformats.org/officeDocument/2006/math">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𝐹</m:t>
                        </m:r>
                      </m:e>
                      <m:sup>
                        <m:r>
                          <a:rPr lang="de-DE" b="0" i="1" dirty="0" smtClean="0">
                            <a:latin typeface="Cambria Math" panose="02040503050406030204" pitchFamily="18" charset="0"/>
                          </a:rPr>
                          <m:t>′</m:t>
                        </m:r>
                      </m:sup>
                    </m:sSup>
                  </m:oMath>
                </a14:m>
                <a:r>
                  <a:rPr lang="en-GB" dirty="0"/>
                  <a:t>, max. cliques</a:t>
                </a:r>
              </a:p>
              <a:p>
                <a:pPr lvl="1"/>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𝑓</m:t>
                        </m:r>
                      </m:e>
                      <m:sub>
                        <m:r>
                          <a:rPr lang="de-DE" i="1">
                            <a:latin typeface="Cambria Math" panose="02040503050406030204" pitchFamily="18" charset="0"/>
                          </a:rPr>
                          <m:t>2</m:t>
                        </m:r>
                      </m:sub>
                      <m:sup>
                        <m:r>
                          <a:rPr lang="de-DE" i="1">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0</m:t>
                        </m:r>
                      </m:sub>
                    </m:sSub>
                  </m:oMath>
                </a14:m>
                <a:endParaRPr lang="en-GB" dirty="0"/>
              </a:p>
              <a:p>
                <a:r>
                  <a:rPr lang="en-GB" dirty="0"/>
                  <a:t>Choose one as root, e.g.,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𝑪</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r>
                          <m:rPr>
                            <m:nor/>
                          </m:rPr>
                          <a:rPr lang="de-DE" b="0" i="0" dirty="0" smtClean="0"/>
                          <m:t>AB</m:t>
                        </m:r>
                      </m:e>
                    </m:d>
                  </m:oMath>
                </a14:m>
                <a:endParaRPr lang="en-GB" dirty="0"/>
              </a:p>
              <a:p>
                <a:r>
                  <a:rPr lang="en-GB" dirty="0"/>
                  <a:t>Normalise</a:t>
                </a:r>
              </a:p>
              <a:p>
                <a:pPr lvl="1"/>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1</m:t>
                        </m:r>
                      </m:sub>
                    </m:sSub>
                  </m:oMath>
                </a14:m>
                <a:r>
                  <a:rPr lang="en-GB" dirty="0"/>
                  <a:t> such that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oMath>
                </a14:m>
                <a:r>
                  <a:rPr lang="en-GB" dirty="0"/>
                  <a:t> is a </a:t>
                </a:r>
                <a:br>
                  <a:rPr lang="en-GB" dirty="0"/>
                </a:br>
                <a:r>
                  <a:rPr lang="en-GB" dirty="0"/>
                  <a:t>marginal distribution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𝑓</m:t>
                        </m:r>
                      </m:e>
                      <m:sub>
                        <m:r>
                          <a:rPr lang="de-DE" i="1">
                            <a:latin typeface="Cambria Math" panose="02040503050406030204" pitchFamily="18" charset="0"/>
                          </a:rPr>
                          <m:t>1</m:t>
                        </m:r>
                      </m:sub>
                      <m:sup>
                        <m:r>
                          <a:rPr lang="de-DE" b="0" i="1" smtClean="0">
                            <a:latin typeface="Cambria Math" panose="02040503050406030204" pitchFamily="18" charset="0"/>
                          </a:rPr>
                          <m:t>𝐵𝑁</m:t>
                        </m:r>
                      </m:sup>
                    </m:sSubSup>
                  </m:oMath>
                </a14:m>
                <a:endParaRPr lang="en-GB" dirty="0"/>
              </a:p>
              <a:p>
                <a:pPr lvl="1"/>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2</m:t>
                        </m:r>
                      </m:sub>
                    </m:sSub>
                  </m:oMath>
                </a14:m>
                <a:r>
                  <a:rPr lang="en-GB" dirty="0"/>
                  <a:t> such that </a:t>
                </a:r>
                <a14:m>
                  <m:oMath xmlns:m="http://schemas.openxmlformats.org/officeDocument/2006/math">
                    <m:sSubSup>
                      <m:sSubSupPr>
                        <m:ctrlPr>
                          <a:rPr lang="de-DE" b="0" i="1" smtClean="0">
                            <a:latin typeface="Cambria Math" panose="02040503050406030204" pitchFamily="18" charset="0"/>
                          </a:rPr>
                        </m:ctrlPr>
                      </m:sSubSupPr>
                      <m:e>
                        <m:r>
                          <a:rPr lang="de-DE" i="1">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m:t>
                        </m:r>
                      </m:sup>
                    </m:sSubSup>
                  </m:oMath>
                </a14:m>
                <a:r>
                  <a:rPr lang="en-GB" dirty="0"/>
                  <a:t> is a </a:t>
                </a:r>
                <a:br>
                  <a:rPr lang="en-GB" dirty="0"/>
                </a:br>
                <a:r>
                  <a:rPr lang="en-GB" dirty="0"/>
                  <a:t>distribution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𝑓</m:t>
                        </m:r>
                      </m:e>
                      <m:sub>
                        <m:r>
                          <a:rPr lang="de-DE" i="1">
                            <a:latin typeface="Cambria Math" panose="02040503050406030204" pitchFamily="18" charset="0"/>
                          </a:rPr>
                          <m:t>2</m:t>
                        </m:r>
                      </m:sub>
                      <m:sup>
                        <m:r>
                          <a:rPr lang="de-DE" i="1">
                            <a:latin typeface="Cambria Math" panose="02040503050406030204" pitchFamily="18" charset="0"/>
                          </a:rPr>
                          <m:t>𝐵𝑁</m:t>
                        </m:r>
                      </m:sup>
                    </m:sSubSup>
                    <m:r>
                      <a:rPr lang="de-DE" i="1">
                        <a:latin typeface="Cambria Math" panose="02040503050406030204" pitchFamily="18" charset="0"/>
                      </a:rPr>
                      <m:t> </m:t>
                    </m:r>
                  </m:oMath>
                </a14:m>
                <a:r>
                  <a:rPr lang="en-GB" dirty="0"/>
                  <a:t>conditional on B</a:t>
                </a:r>
              </a:p>
              <a:p>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74351BB6-BC6A-0A47-BAC1-0100E29D131A}"/>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1249481-E5B7-7D44-9B02-3332B3288CCE}"/>
              </a:ext>
            </a:extLst>
          </p:cNvPr>
          <p:cNvSpPr>
            <a:spLocks noGrp="1"/>
          </p:cNvSpPr>
          <p:nvPr>
            <p:ph type="sldNum" sz="quarter" idx="4"/>
          </p:nvPr>
        </p:nvSpPr>
        <p:spPr/>
        <p:txBody>
          <a:bodyPr/>
          <a:lstStyle/>
          <a:p>
            <a:fld id="{67C9959E-8E6B-B04C-9955-EA096F41CA7A}" type="slidenum">
              <a:rPr lang="en-GB" smtClean="0"/>
              <a:t>40</a:t>
            </a:fld>
            <a:endParaRPr lang="en-GB"/>
          </a:p>
        </p:txBody>
      </p:sp>
      <p:grpSp>
        <p:nvGrpSpPr>
          <p:cNvPr id="33" name="Group 32">
            <a:extLst>
              <a:ext uri="{FF2B5EF4-FFF2-40B4-BE49-F238E27FC236}">
                <a16:creationId xmlns:a16="http://schemas.microsoft.com/office/drawing/2014/main" id="{1277673C-5687-C74D-A5D1-C8DB524EE208}"/>
              </a:ext>
            </a:extLst>
          </p:cNvPr>
          <p:cNvGrpSpPr/>
          <p:nvPr/>
        </p:nvGrpSpPr>
        <p:grpSpPr>
          <a:xfrm>
            <a:off x="7778996" y="1694540"/>
            <a:ext cx="2060302" cy="723339"/>
            <a:chOff x="928007" y="1424867"/>
            <a:chExt cx="2060302" cy="723339"/>
          </a:xfrm>
        </p:grpSpPr>
        <p:sp>
          <p:nvSpPr>
            <p:cNvPr id="6" name="Oval 5">
              <a:extLst>
                <a:ext uri="{FF2B5EF4-FFF2-40B4-BE49-F238E27FC236}">
                  <a16:creationId xmlns:a16="http://schemas.microsoft.com/office/drawing/2014/main" id="{B092C914-C54B-EE49-BEFA-460825FDA570}"/>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7" name="Oval 6">
              <a:extLst>
                <a:ext uri="{FF2B5EF4-FFF2-40B4-BE49-F238E27FC236}">
                  <a16:creationId xmlns:a16="http://schemas.microsoft.com/office/drawing/2014/main" id="{380C8E3D-47EE-CD49-8048-586CFF75F242}"/>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8" name="Oval 7">
              <a:extLst>
                <a:ext uri="{FF2B5EF4-FFF2-40B4-BE49-F238E27FC236}">
                  <a16:creationId xmlns:a16="http://schemas.microsoft.com/office/drawing/2014/main" id="{DFB5DD1F-8C23-2245-9EC4-C3B2DBA251D7}"/>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10" name="Straight Connector 9">
              <a:extLst>
                <a:ext uri="{FF2B5EF4-FFF2-40B4-BE49-F238E27FC236}">
                  <a16:creationId xmlns:a16="http://schemas.microsoft.com/office/drawing/2014/main" id="{8362823A-BCAF-9944-B933-23BDA91FE17E}"/>
                </a:ext>
              </a:extLst>
            </p:cNvPr>
            <p:cNvCxnSpPr>
              <a:stCxn id="6" idx="6"/>
              <a:endCxn id="7"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EF3659-4FE7-734D-98D4-08384E7C7E42}"/>
                </a:ext>
              </a:extLst>
            </p:cNvPr>
            <p:cNvCxnSpPr>
              <a:cxnSpLocks/>
              <a:stCxn id="7" idx="6"/>
              <a:endCxn id="8"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4F9B5D9-57FD-3548-96C3-783F8DD4004A}"/>
                </a:ext>
              </a:extLst>
            </p:cNvPr>
            <p:cNvSpPr/>
            <p:nvPr/>
          </p:nvSpPr>
          <p:spPr>
            <a:xfrm>
              <a:off x="1479082"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6F463637-9B90-2948-9C08-A6FC6282B1C0}"/>
                </a:ext>
              </a:extLst>
            </p:cNvPr>
            <p:cNvSpPr/>
            <p:nvPr/>
          </p:nvSpPr>
          <p:spPr>
            <a:xfrm>
              <a:off x="2329233"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a:extLst>
                <a:ext uri="{FF2B5EF4-FFF2-40B4-BE49-F238E27FC236}">
                  <a16:creationId xmlns:a16="http://schemas.microsoft.com/office/drawing/2014/main" id="{EB51FE49-81BE-B442-9189-1E18CD88E5CA}"/>
                </a:ext>
              </a:extLst>
            </p:cNvPr>
            <p:cNvCxnSpPr>
              <a:cxnSpLocks/>
              <a:stCxn id="19" idx="2"/>
              <a:endCxn id="7" idx="0"/>
            </p:cNvCxnSpPr>
            <p:nvPr/>
          </p:nvCxnSpPr>
          <p:spPr>
            <a:xfrm>
              <a:off x="1958158" y="1652859"/>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4E04E0-B391-884D-ACF3-8DCBA76C2856}"/>
                </a:ext>
              </a:extLst>
            </p:cNvPr>
            <p:cNvSpPr/>
            <p:nvPr/>
          </p:nvSpPr>
          <p:spPr>
            <a:xfrm>
              <a:off x="1904158" y="1544859"/>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10BC575-D882-BC4E-9DCF-A46AFA4E1EA2}"/>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30" name="TextBox 29">
                  <a:extLst>
                    <a:ext uri="{FF2B5EF4-FFF2-40B4-BE49-F238E27FC236}">
                      <a16:creationId xmlns:a16="http://schemas.microsoft.com/office/drawing/2014/main" id="{E10BC575-D882-BC4E-9DCF-A46AFA4E1EA2}"/>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3"/>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ABC88BA-C903-9F42-8E1D-D3230A6AD933}"/>
                    </a:ext>
                  </a:extLst>
                </p:cNvPr>
                <p:cNvSpPr txBox="1"/>
                <p:nvPr/>
              </p:nvSpPr>
              <p:spPr>
                <a:xfrm>
                  <a:off x="2194665" y="1640674"/>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2</m:t>
                            </m:r>
                          </m:sub>
                        </m:sSub>
                      </m:oMath>
                    </m:oMathPara>
                  </a14:m>
                  <a:endParaRPr lang="en-GB" sz="1400" dirty="0"/>
                </a:p>
              </p:txBody>
            </p:sp>
          </mc:Choice>
          <mc:Fallback xmlns="">
            <p:sp>
              <p:nvSpPr>
                <p:cNvPr id="31" name="TextBox 30">
                  <a:extLst>
                    <a:ext uri="{FF2B5EF4-FFF2-40B4-BE49-F238E27FC236}">
                      <a16:creationId xmlns:a16="http://schemas.microsoft.com/office/drawing/2014/main" id="{DABC88BA-C903-9F42-8E1D-D3230A6AD933}"/>
                    </a:ext>
                  </a:extLst>
                </p:cNvPr>
                <p:cNvSpPr txBox="1">
                  <a:spLocks noRot="1" noChangeAspect="1" noMove="1" noResize="1" noEditPoints="1" noAdjustHandles="1" noChangeArrowheads="1" noChangeShapeType="1" noTextEdit="1"/>
                </p:cNvSpPr>
                <p:nvPr/>
              </p:nvSpPr>
              <p:spPr>
                <a:xfrm>
                  <a:off x="2194665" y="1640674"/>
                  <a:ext cx="378886" cy="307777"/>
                </a:xfrm>
                <a:prstGeom prst="rect">
                  <a:avLst/>
                </a:prstGeom>
                <a:blipFill>
                  <a:blip r:embed="rId4"/>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463487B-36A1-6245-BE47-A0E2D5E63D18}"/>
                    </a:ext>
                  </a:extLst>
                </p:cNvPr>
                <p:cNvSpPr txBox="1"/>
                <p:nvPr/>
              </p:nvSpPr>
              <p:spPr>
                <a:xfrm>
                  <a:off x="1948715" y="1424867"/>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0</m:t>
                            </m:r>
                          </m:sub>
                        </m:sSub>
                      </m:oMath>
                    </m:oMathPara>
                  </a14:m>
                  <a:endParaRPr lang="en-GB" sz="1400" dirty="0"/>
                </a:p>
              </p:txBody>
            </p:sp>
          </mc:Choice>
          <mc:Fallback xmlns="">
            <p:sp>
              <p:nvSpPr>
                <p:cNvPr id="32" name="TextBox 31">
                  <a:extLst>
                    <a:ext uri="{FF2B5EF4-FFF2-40B4-BE49-F238E27FC236}">
                      <a16:creationId xmlns:a16="http://schemas.microsoft.com/office/drawing/2014/main" id="{B463487B-36A1-6245-BE47-A0E2D5E63D18}"/>
                    </a:ext>
                  </a:extLst>
                </p:cNvPr>
                <p:cNvSpPr txBox="1">
                  <a:spLocks noRot="1" noChangeAspect="1" noMove="1" noResize="1" noEditPoints="1" noAdjustHandles="1" noChangeArrowheads="1" noChangeShapeType="1" noTextEdit="1"/>
                </p:cNvSpPr>
                <p:nvPr/>
              </p:nvSpPr>
              <p:spPr>
                <a:xfrm>
                  <a:off x="1948715" y="1424867"/>
                  <a:ext cx="378886" cy="307777"/>
                </a:xfrm>
                <a:prstGeom prst="rect">
                  <a:avLst/>
                </a:prstGeom>
                <a:blipFill>
                  <a:blip r:embed="rId5"/>
                  <a:stretch>
                    <a:fillRect b="-4000"/>
                  </a:stretch>
                </a:blipFill>
              </p:spPr>
              <p:txBody>
                <a:bodyPr/>
                <a:lstStyle/>
                <a:p>
                  <a:r>
                    <a:rPr lang="en-GB">
                      <a:noFill/>
                    </a:rPr>
                    <a:t> </a:t>
                  </a:r>
                </a:p>
              </p:txBody>
            </p:sp>
          </mc:Fallback>
        </mc:AlternateContent>
      </p:grpSp>
      <p:grpSp>
        <p:nvGrpSpPr>
          <p:cNvPr id="38" name="Group 37">
            <a:extLst>
              <a:ext uri="{FF2B5EF4-FFF2-40B4-BE49-F238E27FC236}">
                <a16:creationId xmlns:a16="http://schemas.microsoft.com/office/drawing/2014/main" id="{FF70E2AD-3AD8-5247-BFD5-CA86CFF39937}"/>
              </a:ext>
            </a:extLst>
          </p:cNvPr>
          <p:cNvGrpSpPr/>
          <p:nvPr/>
        </p:nvGrpSpPr>
        <p:grpSpPr>
          <a:xfrm>
            <a:off x="7781661" y="2523892"/>
            <a:ext cx="2060302" cy="507532"/>
            <a:chOff x="928007" y="1640674"/>
            <a:chExt cx="2060302" cy="507532"/>
          </a:xfrm>
        </p:grpSpPr>
        <p:sp>
          <p:nvSpPr>
            <p:cNvPr id="39" name="Oval 38">
              <a:extLst>
                <a:ext uri="{FF2B5EF4-FFF2-40B4-BE49-F238E27FC236}">
                  <a16:creationId xmlns:a16="http://schemas.microsoft.com/office/drawing/2014/main" id="{8CE14E60-3B14-1144-945C-223E1F2646FA}"/>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40" name="Oval 39">
              <a:extLst>
                <a:ext uri="{FF2B5EF4-FFF2-40B4-BE49-F238E27FC236}">
                  <a16:creationId xmlns:a16="http://schemas.microsoft.com/office/drawing/2014/main" id="{F0A7FB2D-ACE7-7D4F-A39F-A1D55DCE096C}"/>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41" name="Oval 40">
              <a:extLst>
                <a:ext uri="{FF2B5EF4-FFF2-40B4-BE49-F238E27FC236}">
                  <a16:creationId xmlns:a16="http://schemas.microsoft.com/office/drawing/2014/main" id="{D0C58BA1-523E-954D-9535-B7AEB4F927F4}"/>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43" name="Straight Connector 42">
              <a:extLst>
                <a:ext uri="{FF2B5EF4-FFF2-40B4-BE49-F238E27FC236}">
                  <a16:creationId xmlns:a16="http://schemas.microsoft.com/office/drawing/2014/main" id="{2ED777EC-BCBE-7347-92F7-16EC385DC104}"/>
                </a:ext>
              </a:extLst>
            </p:cNvPr>
            <p:cNvCxnSpPr>
              <a:stCxn id="39" idx="6"/>
              <a:endCxn id="40"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F90FE0-2C85-FC4F-A4FE-2D713D7FB26C}"/>
                </a:ext>
              </a:extLst>
            </p:cNvPr>
            <p:cNvCxnSpPr>
              <a:cxnSpLocks/>
              <a:stCxn id="40" idx="6"/>
              <a:endCxn id="41"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3C316C8-77C4-CF4C-A968-412E0FEA2650}"/>
                </a:ext>
              </a:extLst>
            </p:cNvPr>
            <p:cNvSpPr/>
            <p:nvPr/>
          </p:nvSpPr>
          <p:spPr>
            <a:xfrm>
              <a:off x="1479082"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84CAC82C-7A7B-8841-9B1D-39636BB18CE9}"/>
                </a:ext>
              </a:extLst>
            </p:cNvPr>
            <p:cNvSpPr/>
            <p:nvPr/>
          </p:nvSpPr>
          <p:spPr>
            <a:xfrm>
              <a:off x="2329233"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12A5012-2A1E-9D4F-B62B-69E6971BD4FF}"/>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50" name="TextBox 49">
                  <a:extLst>
                    <a:ext uri="{FF2B5EF4-FFF2-40B4-BE49-F238E27FC236}">
                      <a16:creationId xmlns:a16="http://schemas.microsoft.com/office/drawing/2014/main" id="{C12A5012-2A1E-9D4F-B62B-69E6971BD4FF}"/>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6"/>
                  <a:stretch>
                    <a:fillRect b="-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04203EB-747A-A844-BD93-BF7935271AD7}"/>
                    </a:ext>
                  </a:extLst>
                </p:cNvPr>
                <p:cNvSpPr txBox="1"/>
                <p:nvPr/>
              </p:nvSpPr>
              <p:spPr>
                <a:xfrm>
                  <a:off x="2194665" y="1640674"/>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2</m:t>
                            </m:r>
                          </m:sub>
                          <m:sup>
                            <m:r>
                              <a:rPr lang="de-DE" sz="1400" i="1">
                                <a:latin typeface="Cambria Math" panose="02040503050406030204" pitchFamily="18" charset="0"/>
                              </a:rPr>
                              <m:t>′</m:t>
                            </m:r>
                          </m:sup>
                        </m:sSubSup>
                      </m:oMath>
                    </m:oMathPara>
                  </a14:m>
                  <a:endParaRPr lang="en-GB" sz="1400" dirty="0"/>
                </a:p>
              </p:txBody>
            </p:sp>
          </mc:Choice>
          <mc:Fallback xmlns="">
            <p:sp>
              <p:nvSpPr>
                <p:cNvPr id="51" name="TextBox 50">
                  <a:extLst>
                    <a:ext uri="{FF2B5EF4-FFF2-40B4-BE49-F238E27FC236}">
                      <a16:creationId xmlns:a16="http://schemas.microsoft.com/office/drawing/2014/main" id="{704203EB-747A-A844-BD93-BF7935271AD7}"/>
                    </a:ext>
                  </a:extLst>
                </p:cNvPr>
                <p:cNvSpPr txBox="1">
                  <a:spLocks noRot="1" noChangeAspect="1" noMove="1" noResize="1" noEditPoints="1" noAdjustHandles="1" noChangeArrowheads="1" noChangeShapeType="1" noTextEdit="1"/>
                </p:cNvSpPr>
                <p:nvPr/>
              </p:nvSpPr>
              <p:spPr>
                <a:xfrm>
                  <a:off x="2194665" y="1640674"/>
                  <a:ext cx="389017" cy="307777"/>
                </a:xfrm>
                <a:prstGeom prst="rect">
                  <a:avLst/>
                </a:prstGeom>
                <a:blipFill>
                  <a:blip r:embed="rId7"/>
                  <a:stretch>
                    <a:fillRect b="-3846"/>
                  </a:stretch>
                </a:blipFill>
              </p:spPr>
              <p:txBody>
                <a:bodyPr/>
                <a:lstStyle/>
                <a:p>
                  <a:r>
                    <a:rPr lang="en-GB">
                      <a:noFill/>
                    </a:rPr>
                    <a:t> </a:t>
                  </a:r>
                </a:p>
              </p:txBody>
            </p:sp>
          </mc:Fallback>
        </mc:AlternateContent>
      </p:grpSp>
      <p:grpSp>
        <p:nvGrpSpPr>
          <p:cNvPr id="60" name="Group 59">
            <a:extLst>
              <a:ext uri="{FF2B5EF4-FFF2-40B4-BE49-F238E27FC236}">
                <a16:creationId xmlns:a16="http://schemas.microsoft.com/office/drawing/2014/main" id="{731D37FD-42DC-AB4B-955E-BDB2E31543A3}"/>
              </a:ext>
            </a:extLst>
          </p:cNvPr>
          <p:cNvGrpSpPr/>
          <p:nvPr/>
        </p:nvGrpSpPr>
        <p:grpSpPr>
          <a:xfrm>
            <a:off x="10038978" y="1972457"/>
            <a:ext cx="1792697" cy="661388"/>
            <a:chOff x="4566260" y="1717898"/>
            <a:chExt cx="1792697" cy="661388"/>
          </a:xfrm>
        </p:grpSpPr>
        <p:sp>
          <p:nvSpPr>
            <p:cNvPr id="24" name="Rounded Rectangle 23">
              <a:extLst>
                <a:ext uri="{FF2B5EF4-FFF2-40B4-BE49-F238E27FC236}">
                  <a16:creationId xmlns:a16="http://schemas.microsoft.com/office/drawing/2014/main" id="{8F3A7500-6304-4345-BD45-E6E44C8A279E}"/>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25" name="Rounded Rectangle 24">
              <a:extLst>
                <a:ext uri="{FF2B5EF4-FFF2-40B4-BE49-F238E27FC236}">
                  <a16:creationId xmlns:a16="http://schemas.microsoft.com/office/drawing/2014/main" id="{D33CA6E4-F6C2-6C46-865D-430D1EB2B2E4}"/>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26" name="Straight Connector 25">
              <a:extLst>
                <a:ext uri="{FF2B5EF4-FFF2-40B4-BE49-F238E27FC236}">
                  <a16:creationId xmlns:a16="http://schemas.microsoft.com/office/drawing/2014/main" id="{1629450F-FF2E-3F4A-9143-BC8DDF3CD976}"/>
                </a:ext>
              </a:extLst>
            </p:cNvPr>
            <p:cNvCxnSpPr>
              <a:cxnSpLocks/>
              <a:stCxn id="25" idx="1"/>
              <a:endCxn id="24" idx="3"/>
            </p:cNvCxnSpPr>
            <p:nvPr/>
          </p:nvCxnSpPr>
          <p:spPr>
            <a:xfrm flipH="1">
              <a:off x="5184569" y="1981203"/>
              <a:ext cx="5560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98C89A8-11C8-3947-AD76-A34ED55D68F2}"/>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34" name="TextBox 33">
                  <a:extLst>
                    <a:ext uri="{FF2B5EF4-FFF2-40B4-BE49-F238E27FC236}">
                      <a16:creationId xmlns:a16="http://schemas.microsoft.com/office/drawing/2014/main" id="{B98C89A8-11C8-3947-AD76-A34ED55D68F2}"/>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8"/>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A1C53FE-BD09-A443-BC0F-D6BF327C3DA4}"/>
                    </a:ext>
                  </a:extLst>
                </p:cNvPr>
                <p:cNvSpPr txBox="1"/>
                <p:nvPr/>
              </p:nvSpPr>
              <p:spPr>
                <a:xfrm>
                  <a:off x="5749880" y="2071509"/>
                  <a:ext cx="59984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0</m:t>
                            </m:r>
                          </m:sub>
                        </m:sSub>
                        <m:r>
                          <a:rPr lang="de-DE" sz="1400" i="1">
                            <a:latin typeface="Cambria Math" panose="02040503050406030204" pitchFamily="18" charset="0"/>
                          </a:rPr>
                          <m:t>,</m:t>
                        </m:r>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2</m:t>
                            </m:r>
                          </m:sub>
                        </m:sSub>
                      </m:oMath>
                    </m:oMathPara>
                  </a14:m>
                  <a:endParaRPr lang="en-GB" sz="1400" dirty="0"/>
                </a:p>
              </p:txBody>
            </p:sp>
          </mc:Choice>
          <mc:Fallback xmlns="">
            <p:sp>
              <p:nvSpPr>
                <p:cNvPr id="35" name="TextBox 34">
                  <a:extLst>
                    <a:ext uri="{FF2B5EF4-FFF2-40B4-BE49-F238E27FC236}">
                      <a16:creationId xmlns:a16="http://schemas.microsoft.com/office/drawing/2014/main" id="{1A1C53FE-BD09-A443-BC0F-D6BF327C3DA4}"/>
                    </a:ext>
                  </a:extLst>
                </p:cNvPr>
                <p:cNvSpPr txBox="1">
                  <a:spLocks noRot="1" noChangeAspect="1" noMove="1" noResize="1" noEditPoints="1" noAdjustHandles="1" noChangeArrowheads="1" noChangeShapeType="1" noTextEdit="1"/>
                </p:cNvSpPr>
                <p:nvPr/>
              </p:nvSpPr>
              <p:spPr>
                <a:xfrm>
                  <a:off x="5749880" y="2071509"/>
                  <a:ext cx="599844" cy="307777"/>
                </a:xfrm>
                <a:prstGeom prst="rect">
                  <a:avLst/>
                </a:prstGeom>
                <a:blipFill>
                  <a:blip r:embed="rId9"/>
                  <a:stretch>
                    <a:fillRect b="-8000"/>
                  </a:stretch>
                </a:blipFill>
              </p:spPr>
              <p:txBody>
                <a:bodyPr/>
                <a:lstStyle/>
                <a:p>
                  <a:r>
                    <a:rPr lang="en-GB">
                      <a:noFill/>
                    </a:rPr>
                    <a:t> </a:t>
                  </a:r>
                </a:p>
              </p:txBody>
            </p:sp>
          </mc:Fallback>
        </mc:AlternateContent>
        <p:sp>
          <p:nvSpPr>
            <p:cNvPr id="59" name="TextBox 58">
              <a:extLst>
                <a:ext uri="{FF2B5EF4-FFF2-40B4-BE49-F238E27FC236}">
                  <a16:creationId xmlns:a16="http://schemas.microsoft.com/office/drawing/2014/main" id="{8D5D6F24-9CF1-0E47-96AD-DC6A091F08FC}"/>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p:grpSp>
        <p:nvGrpSpPr>
          <p:cNvPr id="61" name="Group 60">
            <a:extLst>
              <a:ext uri="{FF2B5EF4-FFF2-40B4-BE49-F238E27FC236}">
                <a16:creationId xmlns:a16="http://schemas.microsoft.com/office/drawing/2014/main" id="{DD332992-B256-9F40-AE99-29BAD77DCFB0}"/>
              </a:ext>
            </a:extLst>
          </p:cNvPr>
          <p:cNvGrpSpPr/>
          <p:nvPr/>
        </p:nvGrpSpPr>
        <p:grpSpPr>
          <a:xfrm>
            <a:off x="10038977" y="2598372"/>
            <a:ext cx="1792697" cy="661388"/>
            <a:chOff x="4566260" y="1717898"/>
            <a:chExt cx="1792697" cy="661388"/>
          </a:xfrm>
        </p:grpSpPr>
        <p:sp>
          <p:nvSpPr>
            <p:cNvPr id="62" name="Rounded Rectangle 61">
              <a:extLst>
                <a:ext uri="{FF2B5EF4-FFF2-40B4-BE49-F238E27FC236}">
                  <a16:creationId xmlns:a16="http://schemas.microsoft.com/office/drawing/2014/main" id="{FFEB7B6D-596C-2042-BA5A-AD0200372F7E}"/>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63" name="Rounded Rectangle 62">
              <a:extLst>
                <a:ext uri="{FF2B5EF4-FFF2-40B4-BE49-F238E27FC236}">
                  <a16:creationId xmlns:a16="http://schemas.microsoft.com/office/drawing/2014/main" id="{CD7FC22C-80CA-F148-B110-A723988EB526}"/>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64" name="Straight Connector 63">
              <a:extLst>
                <a:ext uri="{FF2B5EF4-FFF2-40B4-BE49-F238E27FC236}">
                  <a16:creationId xmlns:a16="http://schemas.microsoft.com/office/drawing/2014/main" id="{9BFCAB47-6424-C543-9983-4C2BDB92D952}"/>
                </a:ext>
              </a:extLst>
            </p:cNvPr>
            <p:cNvCxnSpPr>
              <a:cxnSpLocks/>
              <a:stCxn id="63" idx="1"/>
              <a:endCxn id="62" idx="3"/>
            </p:cNvCxnSpPr>
            <p:nvPr/>
          </p:nvCxnSpPr>
          <p:spPr>
            <a:xfrm flipH="1">
              <a:off x="5184569" y="1981203"/>
              <a:ext cx="5560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C6993E2C-6330-5F47-8E44-88ADCC1E97E2}"/>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65" name="TextBox 64">
                  <a:extLst>
                    <a:ext uri="{FF2B5EF4-FFF2-40B4-BE49-F238E27FC236}">
                      <a16:creationId xmlns:a16="http://schemas.microsoft.com/office/drawing/2014/main" id="{C6993E2C-6330-5F47-8E44-88ADCC1E97E2}"/>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8"/>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3B450F6-4E6F-2245-A70F-BEF7CDB6CF9A}"/>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2</m:t>
                            </m:r>
                          </m:sub>
                          <m:sup>
                            <m:r>
                              <a:rPr lang="de-DE" sz="1400" i="1">
                                <a:latin typeface="Cambria Math" panose="02040503050406030204" pitchFamily="18" charset="0"/>
                              </a:rPr>
                              <m:t>′</m:t>
                            </m:r>
                          </m:sup>
                        </m:sSubSup>
                      </m:oMath>
                    </m:oMathPara>
                  </a14:m>
                  <a:endParaRPr lang="en-GB" sz="1400" dirty="0"/>
                </a:p>
              </p:txBody>
            </p:sp>
          </mc:Choice>
          <mc:Fallback xmlns="">
            <p:sp>
              <p:nvSpPr>
                <p:cNvPr id="66" name="TextBox 65">
                  <a:extLst>
                    <a:ext uri="{FF2B5EF4-FFF2-40B4-BE49-F238E27FC236}">
                      <a16:creationId xmlns:a16="http://schemas.microsoft.com/office/drawing/2014/main" id="{B3B450F6-4E6F-2245-A70F-BEF7CDB6CF9A}"/>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10"/>
                  <a:stretch>
                    <a:fillRect b="-8000"/>
                  </a:stretch>
                </a:blipFill>
              </p:spPr>
              <p:txBody>
                <a:bodyPr/>
                <a:lstStyle/>
                <a:p>
                  <a:r>
                    <a:rPr lang="en-GB">
                      <a:noFill/>
                    </a:rPr>
                    <a:t> </a:t>
                  </a:r>
                </a:p>
              </p:txBody>
            </p:sp>
          </mc:Fallback>
        </mc:AlternateContent>
        <p:sp>
          <p:nvSpPr>
            <p:cNvPr id="67" name="TextBox 66">
              <a:extLst>
                <a:ext uri="{FF2B5EF4-FFF2-40B4-BE49-F238E27FC236}">
                  <a16:creationId xmlns:a16="http://schemas.microsoft.com/office/drawing/2014/main" id="{1C6C9C34-10C3-6644-9DCE-59B20A2236AC}"/>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p:grpSp>
        <p:nvGrpSpPr>
          <p:cNvPr id="68" name="Group 67">
            <a:extLst>
              <a:ext uri="{FF2B5EF4-FFF2-40B4-BE49-F238E27FC236}">
                <a16:creationId xmlns:a16="http://schemas.microsoft.com/office/drawing/2014/main" id="{A7CEC3E4-6040-D04C-8810-1C408778C423}"/>
              </a:ext>
            </a:extLst>
          </p:cNvPr>
          <p:cNvGrpSpPr/>
          <p:nvPr/>
        </p:nvGrpSpPr>
        <p:grpSpPr>
          <a:xfrm>
            <a:off x="10038977" y="3178712"/>
            <a:ext cx="1792697" cy="661388"/>
            <a:chOff x="4566260" y="1717898"/>
            <a:chExt cx="1792697" cy="661388"/>
          </a:xfrm>
        </p:grpSpPr>
        <p:sp>
          <p:nvSpPr>
            <p:cNvPr id="69" name="Rounded Rectangle 68">
              <a:extLst>
                <a:ext uri="{FF2B5EF4-FFF2-40B4-BE49-F238E27FC236}">
                  <a16:creationId xmlns:a16="http://schemas.microsoft.com/office/drawing/2014/main" id="{A1B0A1BC-231C-4D48-AA9C-13589F37676A}"/>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70" name="Rounded Rectangle 69">
              <a:extLst>
                <a:ext uri="{FF2B5EF4-FFF2-40B4-BE49-F238E27FC236}">
                  <a16:creationId xmlns:a16="http://schemas.microsoft.com/office/drawing/2014/main" id="{91769C11-304B-EE45-A73B-88F094CA85FA}"/>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71" name="Straight Connector 70">
              <a:extLst>
                <a:ext uri="{FF2B5EF4-FFF2-40B4-BE49-F238E27FC236}">
                  <a16:creationId xmlns:a16="http://schemas.microsoft.com/office/drawing/2014/main" id="{40D6F5BB-4008-FF4E-965F-CFE8EA64C83C}"/>
                </a:ext>
              </a:extLst>
            </p:cNvPr>
            <p:cNvCxnSpPr>
              <a:cxnSpLocks/>
              <a:stCxn id="70" idx="1"/>
              <a:endCxn id="69" idx="3"/>
            </p:cNvCxnSpPr>
            <p:nvPr/>
          </p:nvCxnSpPr>
          <p:spPr>
            <a:xfrm flipH="1">
              <a:off x="5184569" y="1981203"/>
              <a:ext cx="556079"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412334D-4121-044B-9501-FE66077E1B3D}"/>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72" name="TextBox 71">
                  <a:extLst>
                    <a:ext uri="{FF2B5EF4-FFF2-40B4-BE49-F238E27FC236}">
                      <a16:creationId xmlns:a16="http://schemas.microsoft.com/office/drawing/2014/main" id="{0412334D-4121-044B-9501-FE66077E1B3D}"/>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11"/>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54EF3AC-3F07-FA47-BCA9-F3766372B078}"/>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2</m:t>
                            </m:r>
                          </m:sub>
                          <m:sup>
                            <m:r>
                              <a:rPr lang="de-DE" sz="1400" i="1">
                                <a:latin typeface="Cambria Math" panose="02040503050406030204" pitchFamily="18" charset="0"/>
                              </a:rPr>
                              <m:t>′</m:t>
                            </m:r>
                          </m:sup>
                        </m:sSubSup>
                      </m:oMath>
                    </m:oMathPara>
                  </a14:m>
                  <a:endParaRPr lang="en-GB" sz="1400" dirty="0"/>
                </a:p>
              </p:txBody>
            </p:sp>
          </mc:Choice>
          <mc:Fallback xmlns="">
            <p:sp>
              <p:nvSpPr>
                <p:cNvPr id="73" name="TextBox 72">
                  <a:extLst>
                    <a:ext uri="{FF2B5EF4-FFF2-40B4-BE49-F238E27FC236}">
                      <a16:creationId xmlns:a16="http://schemas.microsoft.com/office/drawing/2014/main" id="{254EF3AC-3F07-FA47-BCA9-F3766372B078}"/>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12"/>
                  <a:stretch>
                    <a:fillRect b="-8000"/>
                  </a:stretch>
                </a:blipFill>
              </p:spPr>
              <p:txBody>
                <a:bodyPr/>
                <a:lstStyle/>
                <a:p>
                  <a:r>
                    <a:rPr lang="en-GB">
                      <a:noFill/>
                    </a:rPr>
                    <a:t> </a:t>
                  </a:r>
                </a:p>
              </p:txBody>
            </p:sp>
          </mc:Fallback>
        </mc:AlternateContent>
        <p:sp>
          <p:nvSpPr>
            <p:cNvPr id="74" name="TextBox 73">
              <a:extLst>
                <a:ext uri="{FF2B5EF4-FFF2-40B4-BE49-F238E27FC236}">
                  <a16:creationId xmlns:a16="http://schemas.microsoft.com/office/drawing/2014/main" id="{5C7772E2-0BA6-7E42-A0E8-EC1BE5DA5FCE}"/>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mc:AlternateContent xmlns:mc="http://schemas.openxmlformats.org/markup-compatibility/2006" xmlns:a14="http://schemas.microsoft.com/office/drawing/2010/main">
        <mc:Choice Requires="a14">
          <p:graphicFrame>
            <p:nvGraphicFramePr>
              <p:cNvPr id="75" name="Table 74">
                <a:extLst>
                  <a:ext uri="{FF2B5EF4-FFF2-40B4-BE49-F238E27FC236}">
                    <a16:creationId xmlns:a16="http://schemas.microsoft.com/office/drawing/2014/main" id="{E9580C51-B420-154B-9532-E2C453843CD8}"/>
                  </a:ext>
                </a:extLst>
              </p:cNvPr>
              <p:cNvGraphicFramePr>
                <a:graphicFrameLocks noGrp="1"/>
              </p:cNvGraphicFramePr>
              <p:nvPr>
                <p:extLst>
                  <p:ext uri="{D42A27DB-BD31-4B8C-83A1-F6EECF244321}">
                    <p14:modId xmlns:p14="http://schemas.microsoft.com/office/powerpoint/2010/main" val="803489428"/>
                  </p:ext>
                </p:extLst>
              </p:nvPr>
            </p:nvGraphicFramePr>
            <p:xfrm>
              <a:off x="5363785" y="4051714"/>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75" name="Table 74">
                <a:extLst>
                  <a:ext uri="{FF2B5EF4-FFF2-40B4-BE49-F238E27FC236}">
                    <a16:creationId xmlns:a16="http://schemas.microsoft.com/office/drawing/2014/main" id="{E9580C51-B420-154B-9532-E2C453843CD8}"/>
                  </a:ext>
                </a:extLst>
              </p:cNvPr>
              <p:cNvGraphicFramePr>
                <a:graphicFrameLocks noGrp="1"/>
              </p:cNvGraphicFramePr>
              <p:nvPr>
                <p:extLst>
                  <p:ext uri="{D42A27DB-BD31-4B8C-83A1-F6EECF244321}">
                    <p14:modId xmlns:p14="http://schemas.microsoft.com/office/powerpoint/2010/main" val="803489428"/>
                  </p:ext>
                </p:extLst>
              </p:nvPr>
            </p:nvGraphicFramePr>
            <p:xfrm>
              <a:off x="5363785" y="4051714"/>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13"/>
                          <a:stretch>
                            <a:fillRect l="-173529" t="-10345" r="-2941"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3"/>
                          <a:stretch>
                            <a:fillRect l="-3448" t="-106667" r="-220690" b="-293333"/>
                          </a:stretch>
                        </a:blipFill>
                      </a:tcPr>
                    </a:tc>
                    <a:tc>
                      <a:txBody>
                        <a:bodyPr/>
                        <a:lstStyle/>
                        <a:p>
                          <a:endParaRPr lang="en-US"/>
                        </a:p>
                      </a:txBody>
                      <a:tcPr>
                        <a:blipFill>
                          <a:blip r:embed="rId13"/>
                          <a:stretch>
                            <a:fillRect l="-103448" t="-106667" r="-120690" b="-293333"/>
                          </a:stretch>
                        </a:blipFill>
                      </a:tcPr>
                    </a:tc>
                    <a:tc>
                      <a:txBody>
                        <a:bodyPr/>
                        <a:lstStyle/>
                        <a:p>
                          <a:endParaRPr lang="en-US"/>
                        </a:p>
                      </a:txBody>
                      <a:tcPr>
                        <a:blipFill>
                          <a:blip r:embed="rId13"/>
                          <a:stretch>
                            <a:fillRect l="-173529" t="-106667" r="-2941"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3"/>
                          <a:stretch>
                            <a:fillRect l="-3448" t="-213793" r="-220690" b="-203448"/>
                          </a:stretch>
                        </a:blipFill>
                      </a:tcPr>
                    </a:tc>
                    <a:tc>
                      <a:txBody>
                        <a:bodyPr/>
                        <a:lstStyle/>
                        <a:p>
                          <a:endParaRPr lang="en-US"/>
                        </a:p>
                      </a:txBody>
                      <a:tcPr>
                        <a:blipFill>
                          <a:blip r:embed="rId13"/>
                          <a:stretch>
                            <a:fillRect l="-103448" t="-213793" r="-120690" b="-203448"/>
                          </a:stretch>
                        </a:blipFill>
                      </a:tcPr>
                    </a:tc>
                    <a:tc>
                      <a:txBody>
                        <a:bodyPr/>
                        <a:lstStyle/>
                        <a:p>
                          <a:endParaRPr lang="en-US"/>
                        </a:p>
                      </a:txBody>
                      <a:tcPr>
                        <a:blipFill>
                          <a:blip r:embed="rId13"/>
                          <a:stretch>
                            <a:fillRect l="-173529" t="-213793" r="-2941"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3"/>
                          <a:stretch>
                            <a:fillRect l="-3448" t="-303333" r="-220690" b="-96667"/>
                          </a:stretch>
                        </a:blipFill>
                      </a:tcPr>
                    </a:tc>
                    <a:tc>
                      <a:txBody>
                        <a:bodyPr/>
                        <a:lstStyle/>
                        <a:p>
                          <a:endParaRPr lang="en-US"/>
                        </a:p>
                      </a:txBody>
                      <a:tcPr>
                        <a:blipFill>
                          <a:blip r:embed="rId13"/>
                          <a:stretch>
                            <a:fillRect l="-103448" t="-303333" r="-120690" b="-96667"/>
                          </a:stretch>
                        </a:blipFill>
                      </a:tcPr>
                    </a:tc>
                    <a:tc>
                      <a:txBody>
                        <a:bodyPr/>
                        <a:lstStyle/>
                        <a:p>
                          <a:endParaRPr lang="en-US"/>
                        </a:p>
                      </a:txBody>
                      <a:tcPr>
                        <a:blipFill>
                          <a:blip r:embed="rId13"/>
                          <a:stretch>
                            <a:fillRect l="-173529" t="-303333" r="-2941"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3"/>
                          <a:stretch>
                            <a:fillRect l="-3448" t="-417241" r="-220690"/>
                          </a:stretch>
                        </a:blipFill>
                      </a:tcPr>
                    </a:tc>
                    <a:tc>
                      <a:txBody>
                        <a:bodyPr/>
                        <a:lstStyle/>
                        <a:p>
                          <a:endParaRPr lang="en-US"/>
                        </a:p>
                      </a:txBody>
                      <a:tcPr>
                        <a:blipFill>
                          <a:blip r:embed="rId13"/>
                          <a:stretch>
                            <a:fillRect l="-103448" t="-417241" r="-120690"/>
                          </a:stretch>
                        </a:blipFill>
                      </a:tcPr>
                    </a:tc>
                    <a:tc>
                      <a:txBody>
                        <a:bodyPr/>
                        <a:lstStyle/>
                        <a:p>
                          <a:endParaRPr lang="en-US"/>
                        </a:p>
                      </a:txBody>
                      <a:tcPr>
                        <a:blipFill>
                          <a:blip r:embed="rId13"/>
                          <a:stretch>
                            <a:fillRect l="-173529" t="-417241" r="-2941"/>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extLst>
                  <p:ext uri="{D42A27DB-BD31-4B8C-83A1-F6EECF244321}">
                    <p14:modId xmlns:p14="http://schemas.microsoft.com/office/powerpoint/2010/main" val="532643574"/>
                  </p:ext>
                </p:extLst>
              </p:nvPr>
            </p:nvGraphicFramePr>
            <p:xfrm>
              <a:off x="6805053" y="4051714"/>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m:t>
                                </m:r>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extLst>
                  <p:ext uri="{D42A27DB-BD31-4B8C-83A1-F6EECF244321}">
                    <p14:modId xmlns:p14="http://schemas.microsoft.com/office/powerpoint/2010/main" val="532643574"/>
                  </p:ext>
                </p:extLst>
              </p:nvPr>
            </p:nvGraphicFramePr>
            <p:xfrm>
              <a:off x="6805053" y="4051714"/>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14"/>
                          <a:stretch>
                            <a:fillRect l="-116000" t="-10345" r="-2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4"/>
                          <a:stretch>
                            <a:fillRect t="-106667" r="-275862" b="-293333"/>
                          </a:stretch>
                        </a:blipFill>
                      </a:tcPr>
                    </a:tc>
                    <a:tc>
                      <a:txBody>
                        <a:bodyPr/>
                        <a:lstStyle/>
                        <a:p>
                          <a:endParaRPr lang="en-US"/>
                        </a:p>
                      </a:txBody>
                      <a:tcPr>
                        <a:blipFill>
                          <a:blip r:embed="rId14"/>
                          <a:stretch>
                            <a:fillRect l="-100000" t="-106667" r="-175862" b="-293333"/>
                          </a:stretch>
                        </a:blipFill>
                      </a:tcPr>
                    </a:tc>
                    <a:tc>
                      <a:txBody>
                        <a:bodyPr/>
                        <a:lstStyle/>
                        <a:p>
                          <a:endParaRPr lang="en-US"/>
                        </a:p>
                      </a:txBody>
                      <a:tcPr>
                        <a:blipFill>
                          <a:blip r:embed="rId14"/>
                          <a:stretch>
                            <a:fillRect l="-116000" t="-106667" r="-2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4"/>
                          <a:stretch>
                            <a:fillRect t="-213793" r="-275862" b="-203448"/>
                          </a:stretch>
                        </a:blipFill>
                      </a:tcPr>
                    </a:tc>
                    <a:tc>
                      <a:txBody>
                        <a:bodyPr/>
                        <a:lstStyle/>
                        <a:p>
                          <a:endParaRPr lang="en-US"/>
                        </a:p>
                      </a:txBody>
                      <a:tcPr>
                        <a:blipFill>
                          <a:blip r:embed="rId14"/>
                          <a:stretch>
                            <a:fillRect l="-100000" t="-213793" r="-175862" b="-203448"/>
                          </a:stretch>
                        </a:blipFill>
                      </a:tcPr>
                    </a:tc>
                    <a:tc>
                      <a:txBody>
                        <a:bodyPr/>
                        <a:lstStyle/>
                        <a:p>
                          <a:endParaRPr lang="en-US"/>
                        </a:p>
                      </a:txBody>
                      <a:tcPr>
                        <a:blipFill>
                          <a:blip r:embed="rId14"/>
                          <a:stretch>
                            <a:fillRect l="-116000" t="-213793" r="-2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4"/>
                          <a:stretch>
                            <a:fillRect t="-303333" r="-275862" b="-96667"/>
                          </a:stretch>
                        </a:blipFill>
                      </a:tcPr>
                    </a:tc>
                    <a:tc>
                      <a:txBody>
                        <a:bodyPr/>
                        <a:lstStyle/>
                        <a:p>
                          <a:endParaRPr lang="en-US"/>
                        </a:p>
                      </a:txBody>
                      <a:tcPr>
                        <a:blipFill>
                          <a:blip r:embed="rId14"/>
                          <a:stretch>
                            <a:fillRect l="-100000" t="-303333" r="-175862" b="-96667"/>
                          </a:stretch>
                        </a:blipFill>
                      </a:tcPr>
                    </a:tc>
                    <a:tc>
                      <a:txBody>
                        <a:bodyPr/>
                        <a:lstStyle/>
                        <a:p>
                          <a:endParaRPr lang="en-US"/>
                        </a:p>
                      </a:txBody>
                      <a:tcPr>
                        <a:blipFill>
                          <a:blip r:embed="rId14"/>
                          <a:stretch>
                            <a:fillRect l="-116000" t="-303333" r="-2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4"/>
                          <a:stretch>
                            <a:fillRect t="-417241" r="-275862"/>
                          </a:stretch>
                        </a:blipFill>
                      </a:tcPr>
                    </a:tc>
                    <a:tc>
                      <a:txBody>
                        <a:bodyPr/>
                        <a:lstStyle/>
                        <a:p>
                          <a:endParaRPr lang="en-US"/>
                        </a:p>
                      </a:txBody>
                      <a:tcPr>
                        <a:blipFill>
                          <a:blip r:embed="rId14"/>
                          <a:stretch>
                            <a:fillRect l="-100000" t="-417241" r="-175862"/>
                          </a:stretch>
                        </a:blipFill>
                      </a:tcPr>
                    </a:tc>
                    <a:tc>
                      <a:txBody>
                        <a:bodyPr/>
                        <a:lstStyle/>
                        <a:p>
                          <a:endParaRPr lang="en-US"/>
                        </a:p>
                      </a:txBody>
                      <a:tcPr>
                        <a:blipFill>
                          <a:blip r:embed="rId14"/>
                          <a:stretch>
                            <a:fillRect l="-116000" t="-417241" r="-2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0" name="Table 79">
                <a:extLst>
                  <a:ext uri="{FF2B5EF4-FFF2-40B4-BE49-F238E27FC236}">
                    <a16:creationId xmlns:a16="http://schemas.microsoft.com/office/drawing/2014/main" id="{8EAA9BA9-062B-D041-9E6B-EB8AC6C465E9}"/>
                  </a:ext>
                </a:extLst>
              </p:cNvPr>
              <p:cNvGraphicFramePr>
                <a:graphicFrameLocks noGrp="1"/>
              </p:cNvGraphicFramePr>
              <p:nvPr>
                <p:extLst>
                  <p:ext uri="{D42A27DB-BD31-4B8C-83A1-F6EECF244321}">
                    <p14:modId xmlns:p14="http://schemas.microsoft.com/office/powerpoint/2010/main" val="3555558325"/>
                  </p:ext>
                </p:extLst>
              </p:nvPr>
            </p:nvGraphicFramePr>
            <p:xfrm>
              <a:off x="9029006" y="4051714"/>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oMath>
                            </m:oMathPara>
                          </a14:m>
                          <a:endParaRPr lang="en-GB" dirty="0">
                            <a:solidFill>
                              <a:schemeClr val="accent1"/>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6</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oMath>
                            </m:oMathPara>
                          </a14:m>
                          <a:endParaRPr lang="en-GB" dirty="0">
                            <a:solidFill>
                              <a:schemeClr val="accent1"/>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solidFill>
                                      <a:srgbClr val="FFC000"/>
                                    </a:solidFill>
                                    <a:latin typeface="Cambria Math" panose="02040503050406030204" pitchFamily="18" charset="0"/>
                                  </a:rPr>
                                  <m:t>1</m:t>
                                </m:r>
                              </m:oMath>
                            </m:oMathPara>
                          </a14:m>
                          <a:endParaRPr lang="en-GB" dirty="0">
                            <a:solidFill>
                              <a:srgbClr val="FFC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solidFill>
                                      <a:srgbClr val="FFC000"/>
                                    </a:solidFill>
                                    <a:latin typeface="Cambria Math" panose="02040503050406030204" pitchFamily="18" charset="0"/>
                                  </a:rPr>
                                  <m:t>1</m:t>
                                </m:r>
                              </m:oMath>
                            </m:oMathPara>
                          </a14:m>
                          <a:endParaRPr lang="en-GB" dirty="0">
                            <a:solidFill>
                              <a:srgbClr val="FFC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80" name="Table 79">
                <a:extLst>
                  <a:ext uri="{FF2B5EF4-FFF2-40B4-BE49-F238E27FC236}">
                    <a16:creationId xmlns:a16="http://schemas.microsoft.com/office/drawing/2014/main" id="{8EAA9BA9-062B-D041-9E6B-EB8AC6C465E9}"/>
                  </a:ext>
                </a:extLst>
              </p:cNvPr>
              <p:cNvGraphicFramePr>
                <a:graphicFrameLocks noGrp="1"/>
              </p:cNvGraphicFramePr>
              <p:nvPr>
                <p:extLst>
                  <p:ext uri="{D42A27DB-BD31-4B8C-83A1-F6EECF244321}">
                    <p14:modId xmlns:p14="http://schemas.microsoft.com/office/powerpoint/2010/main" val="3555558325"/>
                  </p:ext>
                </p:extLst>
              </p:nvPr>
            </p:nvGraphicFramePr>
            <p:xfrm>
              <a:off x="9029006" y="4051714"/>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5"/>
                          <a:stretch>
                            <a:fillRect l="-170588" t="-10345" r="-5882"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5"/>
                          <a:stretch>
                            <a:fillRect t="-106667" r="-224138" b="-293333"/>
                          </a:stretch>
                        </a:blipFill>
                      </a:tcPr>
                    </a:tc>
                    <a:tc>
                      <a:txBody>
                        <a:bodyPr/>
                        <a:lstStyle/>
                        <a:p>
                          <a:endParaRPr lang="en-US"/>
                        </a:p>
                      </a:txBody>
                      <a:tcPr>
                        <a:blipFill>
                          <a:blip r:embed="rId15"/>
                          <a:stretch>
                            <a:fillRect l="-100000" t="-106667" r="-124138" b="-293333"/>
                          </a:stretch>
                        </a:blipFill>
                      </a:tcPr>
                    </a:tc>
                    <a:tc>
                      <a:txBody>
                        <a:bodyPr/>
                        <a:lstStyle/>
                        <a:p>
                          <a:endParaRPr lang="en-US"/>
                        </a:p>
                      </a:txBody>
                      <a:tcPr>
                        <a:blipFill>
                          <a:blip r:embed="rId15"/>
                          <a:stretch>
                            <a:fillRect l="-170588" t="-106667" r="-5882"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5"/>
                          <a:stretch>
                            <a:fillRect t="-213793" r="-224138" b="-203448"/>
                          </a:stretch>
                        </a:blipFill>
                      </a:tcPr>
                    </a:tc>
                    <a:tc>
                      <a:txBody>
                        <a:bodyPr/>
                        <a:lstStyle/>
                        <a:p>
                          <a:endParaRPr lang="en-US"/>
                        </a:p>
                      </a:txBody>
                      <a:tcPr>
                        <a:blipFill>
                          <a:blip r:embed="rId15"/>
                          <a:stretch>
                            <a:fillRect l="-100000" t="-213793" r="-124138" b="-203448"/>
                          </a:stretch>
                        </a:blipFill>
                      </a:tcPr>
                    </a:tc>
                    <a:tc>
                      <a:txBody>
                        <a:bodyPr/>
                        <a:lstStyle/>
                        <a:p>
                          <a:endParaRPr lang="en-US"/>
                        </a:p>
                      </a:txBody>
                      <a:tcPr>
                        <a:blipFill>
                          <a:blip r:embed="rId15"/>
                          <a:stretch>
                            <a:fillRect l="-170588" t="-213793" r="-5882"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5"/>
                          <a:stretch>
                            <a:fillRect t="-303333" r="-224138" b="-96667"/>
                          </a:stretch>
                        </a:blipFill>
                      </a:tcPr>
                    </a:tc>
                    <a:tc>
                      <a:txBody>
                        <a:bodyPr/>
                        <a:lstStyle/>
                        <a:p>
                          <a:endParaRPr lang="en-US"/>
                        </a:p>
                      </a:txBody>
                      <a:tcPr>
                        <a:blipFill>
                          <a:blip r:embed="rId15"/>
                          <a:stretch>
                            <a:fillRect l="-100000" t="-303333" r="-124138" b="-96667"/>
                          </a:stretch>
                        </a:blipFill>
                      </a:tcPr>
                    </a:tc>
                    <a:tc>
                      <a:txBody>
                        <a:bodyPr/>
                        <a:lstStyle/>
                        <a:p>
                          <a:endParaRPr lang="en-US"/>
                        </a:p>
                      </a:txBody>
                      <a:tcPr>
                        <a:blipFill>
                          <a:blip r:embed="rId15"/>
                          <a:stretch>
                            <a:fillRect l="-170588" t="-303333" r="-5882"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5"/>
                          <a:stretch>
                            <a:fillRect t="-417241" r="-224138"/>
                          </a:stretch>
                        </a:blipFill>
                      </a:tcPr>
                    </a:tc>
                    <a:tc>
                      <a:txBody>
                        <a:bodyPr/>
                        <a:lstStyle/>
                        <a:p>
                          <a:endParaRPr lang="en-US"/>
                        </a:p>
                      </a:txBody>
                      <a:tcPr>
                        <a:blipFill>
                          <a:blip r:embed="rId15"/>
                          <a:stretch>
                            <a:fillRect l="-100000" t="-417241" r="-124138"/>
                          </a:stretch>
                        </a:blipFill>
                      </a:tcPr>
                    </a:tc>
                    <a:tc>
                      <a:txBody>
                        <a:bodyPr/>
                        <a:lstStyle/>
                        <a:p>
                          <a:endParaRPr lang="en-US"/>
                        </a:p>
                      </a:txBody>
                      <a:tcPr>
                        <a:blipFill>
                          <a:blip r:embed="rId15"/>
                          <a:stretch>
                            <a:fillRect l="-170588" t="-417241" r="-5882"/>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extLst>
                  <p:ext uri="{D42A27DB-BD31-4B8C-83A1-F6EECF244321}">
                    <p14:modId xmlns:p14="http://schemas.microsoft.com/office/powerpoint/2010/main" val="2125923567"/>
                  </p:ext>
                </p:extLst>
              </p:nvPr>
            </p:nvGraphicFramePr>
            <p:xfrm>
              <a:off x="10479506" y="4051714"/>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oMath>
                            </m:oMathPara>
                          </a14:m>
                          <a:endParaRPr lang="en-GB" dirty="0">
                            <a:solidFill>
                              <a:schemeClr val="accent1"/>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0.6</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solidFill>
                                      <a:schemeClr val="accent1"/>
                                    </a:solidFill>
                                    <a:latin typeface="Cambria Math" panose="02040503050406030204" pitchFamily="18" charset="0"/>
                                  </a:rPr>
                                  <m:t>0</m:t>
                                </m:r>
                              </m:oMath>
                            </m:oMathPara>
                          </a14:m>
                          <a:endParaRPr lang="en-GB" dirty="0">
                            <a:solidFill>
                              <a:schemeClr val="accent1"/>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0.4</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solidFill>
                                      <a:srgbClr val="FFC000"/>
                                    </a:solidFill>
                                    <a:latin typeface="Cambria Math" panose="02040503050406030204" pitchFamily="18" charset="0"/>
                                  </a:rPr>
                                  <m:t>1</m:t>
                                </m:r>
                              </m:oMath>
                            </m:oMathPara>
                          </a14:m>
                          <a:endParaRPr lang="en-GB" dirty="0">
                            <a:solidFill>
                              <a:srgbClr val="FFC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0.8</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solidFill>
                                      <a:srgbClr val="FFC000"/>
                                    </a:solidFill>
                                    <a:latin typeface="Cambria Math" panose="02040503050406030204" pitchFamily="18" charset="0"/>
                                  </a:rPr>
                                  <m:t>1</m:t>
                                </m:r>
                              </m:oMath>
                            </m:oMathPara>
                          </a14:m>
                          <a:endParaRPr lang="en-GB" dirty="0">
                            <a:solidFill>
                              <a:srgbClr val="FFC000"/>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0.2</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extLst>
                  <p:ext uri="{D42A27DB-BD31-4B8C-83A1-F6EECF244321}">
                    <p14:modId xmlns:p14="http://schemas.microsoft.com/office/powerpoint/2010/main" val="2125923567"/>
                  </p:ext>
                </p:extLst>
              </p:nvPr>
            </p:nvGraphicFramePr>
            <p:xfrm>
              <a:off x="10479506" y="4051714"/>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6"/>
                          <a:stretch>
                            <a:fillRect l="-116000" t="-10345" r="-4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6"/>
                          <a:stretch>
                            <a:fillRect l="-3448" t="-106667" r="-275862" b="-293333"/>
                          </a:stretch>
                        </a:blipFill>
                      </a:tcPr>
                    </a:tc>
                    <a:tc>
                      <a:txBody>
                        <a:bodyPr/>
                        <a:lstStyle/>
                        <a:p>
                          <a:endParaRPr lang="en-US"/>
                        </a:p>
                      </a:txBody>
                      <a:tcPr>
                        <a:blipFill>
                          <a:blip r:embed="rId16"/>
                          <a:stretch>
                            <a:fillRect l="-107143" t="-106667" r="-185714" b="-293333"/>
                          </a:stretch>
                        </a:blipFill>
                      </a:tcPr>
                    </a:tc>
                    <a:tc>
                      <a:txBody>
                        <a:bodyPr/>
                        <a:lstStyle/>
                        <a:p>
                          <a:endParaRPr lang="en-US"/>
                        </a:p>
                      </a:txBody>
                      <a:tcPr>
                        <a:blipFill>
                          <a:blip r:embed="rId16"/>
                          <a:stretch>
                            <a:fillRect l="-116000" t="-106667" r="-4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6"/>
                          <a:stretch>
                            <a:fillRect l="-3448" t="-213793" r="-275862" b="-203448"/>
                          </a:stretch>
                        </a:blipFill>
                      </a:tcPr>
                    </a:tc>
                    <a:tc>
                      <a:txBody>
                        <a:bodyPr/>
                        <a:lstStyle/>
                        <a:p>
                          <a:endParaRPr lang="en-US"/>
                        </a:p>
                      </a:txBody>
                      <a:tcPr>
                        <a:blipFill>
                          <a:blip r:embed="rId16"/>
                          <a:stretch>
                            <a:fillRect l="-107143" t="-213793" r="-185714" b="-203448"/>
                          </a:stretch>
                        </a:blipFill>
                      </a:tcPr>
                    </a:tc>
                    <a:tc>
                      <a:txBody>
                        <a:bodyPr/>
                        <a:lstStyle/>
                        <a:p>
                          <a:endParaRPr lang="en-US"/>
                        </a:p>
                      </a:txBody>
                      <a:tcPr>
                        <a:blipFill>
                          <a:blip r:embed="rId16"/>
                          <a:stretch>
                            <a:fillRect l="-116000" t="-213793" r="-4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6"/>
                          <a:stretch>
                            <a:fillRect l="-3448" t="-303333" r="-275862" b="-96667"/>
                          </a:stretch>
                        </a:blipFill>
                      </a:tcPr>
                    </a:tc>
                    <a:tc>
                      <a:txBody>
                        <a:bodyPr/>
                        <a:lstStyle/>
                        <a:p>
                          <a:endParaRPr lang="en-US"/>
                        </a:p>
                      </a:txBody>
                      <a:tcPr>
                        <a:blipFill>
                          <a:blip r:embed="rId16"/>
                          <a:stretch>
                            <a:fillRect l="-107143" t="-303333" r="-185714" b="-96667"/>
                          </a:stretch>
                        </a:blipFill>
                      </a:tcPr>
                    </a:tc>
                    <a:tc>
                      <a:txBody>
                        <a:bodyPr/>
                        <a:lstStyle/>
                        <a:p>
                          <a:endParaRPr lang="en-US"/>
                        </a:p>
                      </a:txBody>
                      <a:tcPr>
                        <a:blipFill>
                          <a:blip r:embed="rId16"/>
                          <a:stretch>
                            <a:fillRect l="-116000" t="-303333" r="-4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6"/>
                          <a:stretch>
                            <a:fillRect l="-3448" t="-417241" r="-275862"/>
                          </a:stretch>
                        </a:blipFill>
                      </a:tcPr>
                    </a:tc>
                    <a:tc>
                      <a:txBody>
                        <a:bodyPr/>
                        <a:lstStyle/>
                        <a:p>
                          <a:endParaRPr lang="en-US"/>
                        </a:p>
                      </a:txBody>
                      <a:tcPr>
                        <a:blipFill>
                          <a:blip r:embed="rId16"/>
                          <a:stretch>
                            <a:fillRect l="-107143" t="-417241" r="-185714"/>
                          </a:stretch>
                        </a:blipFill>
                      </a:tcPr>
                    </a:tc>
                    <a:tc>
                      <a:txBody>
                        <a:bodyPr/>
                        <a:lstStyle/>
                        <a:p>
                          <a:endParaRPr lang="en-US"/>
                        </a:p>
                      </a:txBody>
                      <a:tcPr>
                        <a:blipFill>
                          <a:blip r:embed="rId16"/>
                          <a:stretch>
                            <a:fillRect l="-116000" t="-417241" r="-4000"/>
                          </a:stretch>
                        </a:blipFill>
                      </a:tcPr>
                    </a:tc>
                    <a:extLst>
                      <a:ext uri="{0D108BD9-81ED-4DB2-BD59-A6C34878D82A}">
                        <a16:rowId xmlns:a16="http://schemas.microsoft.com/office/drawing/2014/main" val="786113009"/>
                      </a:ext>
                    </a:extLst>
                  </a:tr>
                </a:tbl>
              </a:graphicData>
            </a:graphic>
          </p:graphicFrame>
        </mc:Fallback>
      </mc:AlternateContent>
      <p:sp>
        <p:nvSpPr>
          <p:cNvPr id="5" name="Date Placeholder 4">
            <a:extLst>
              <a:ext uri="{FF2B5EF4-FFF2-40B4-BE49-F238E27FC236}">
                <a16:creationId xmlns:a16="http://schemas.microsoft.com/office/drawing/2014/main" id="{3DBDD17D-35AE-4C48-AA8F-FB5DC0EBB345}"/>
              </a:ext>
            </a:extLst>
          </p:cNvPr>
          <p:cNvSpPr>
            <a:spLocks noGrp="1"/>
          </p:cNvSpPr>
          <p:nvPr>
            <p:ph type="dt" sz="half" idx="2"/>
          </p:nvPr>
        </p:nvSpPr>
        <p:spPr/>
        <p:txBody>
          <a:bodyPr/>
          <a:lstStyle/>
          <a:p>
            <a:r>
              <a:rPr lang="en-GB"/>
              <a:t>Approximate Inference</a:t>
            </a:r>
            <a:endParaRPr lang="en-US" dirty="0"/>
          </a:p>
        </p:txBody>
      </p:sp>
      <p:sp>
        <p:nvSpPr>
          <p:cNvPr id="9" name="Footer Placeholder 8">
            <a:extLst>
              <a:ext uri="{FF2B5EF4-FFF2-40B4-BE49-F238E27FC236}">
                <a16:creationId xmlns:a16="http://schemas.microsoft.com/office/drawing/2014/main" id="{64E4AA38-740C-E040-88B1-B0DE73783A6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6197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B1C4-A0C5-5C47-9630-893091E13BEC}"/>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351BB6-BC6A-0A47-BAC1-0100E29D131A}"/>
                  </a:ext>
                </a:extLst>
              </p:cNvPr>
              <p:cNvSpPr>
                <a:spLocks noGrp="1"/>
              </p:cNvSpPr>
              <p:nvPr>
                <p:ph idx="1"/>
              </p:nvPr>
            </p:nvSpPr>
            <p:spPr>
              <a:xfrm>
                <a:off x="359626" y="1665066"/>
                <a:ext cx="7476394" cy="4240848"/>
              </a:xfrm>
            </p:spPr>
            <p:txBody>
              <a:bodyPr>
                <a:normAutofit/>
              </a:bodyPr>
              <a:lstStyle/>
              <a:p>
                <a:r>
                  <a:rPr lang="en-GB" dirty="0"/>
                  <a:t>Ordering of AB, C</a:t>
                </a:r>
              </a:p>
              <a:p>
                <a:r>
                  <a:rPr lang="en-GB" dirty="0"/>
                  <a:t>Sample values for AB from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𝑓</m:t>
                        </m:r>
                      </m:e>
                      <m:sub>
                        <m:r>
                          <a:rPr lang="de-DE" i="1">
                            <a:latin typeface="Cambria Math" panose="02040503050406030204" pitchFamily="18" charset="0"/>
                          </a:rPr>
                          <m:t>1</m:t>
                        </m:r>
                      </m:sub>
                      <m:sup>
                        <m:r>
                          <a:rPr lang="de-DE" i="1">
                            <a:latin typeface="Cambria Math" panose="02040503050406030204" pitchFamily="18" charset="0"/>
                          </a:rPr>
                          <m:t>𝐵𝑁</m:t>
                        </m:r>
                      </m:sup>
                    </m:sSubSup>
                  </m:oMath>
                </a14:m>
                <a:endParaRPr lang="en-GB" dirty="0"/>
              </a:p>
              <a:p>
                <a:pPr lvl="1"/>
                <a:r>
                  <a:rPr lang="en-GB" dirty="0"/>
                  <a:t>Since it is a distribution</a:t>
                </a:r>
              </a:p>
              <a:p>
                <a:pPr lvl="2"/>
                <a:r>
                  <a:rPr lang="en-GB" dirty="0"/>
                  <a:t>Generate a random number </a:t>
                </a:r>
                <a14:m>
                  <m:oMath xmlns:m="http://schemas.openxmlformats.org/officeDocument/2006/math">
                    <m:r>
                      <a:rPr lang="en-GB" i="1" dirty="0" smtClean="0">
                        <a:latin typeface="Cambria Math" panose="02040503050406030204" pitchFamily="18" charset="0"/>
                      </a:rPr>
                      <m:t>𝑣</m:t>
                    </m:r>
                  </m:oMath>
                </a14:m>
                <a:r>
                  <a:rPr lang="en-GB" dirty="0"/>
                  <a:t> between </a:t>
                </a:r>
                <a14:m>
                  <m:oMath xmlns:m="http://schemas.openxmlformats.org/officeDocument/2006/math">
                    <m:r>
                      <a:rPr lang="en-GB" i="1" dirty="0" smtClean="0">
                        <a:latin typeface="Cambria Math" panose="02040503050406030204" pitchFamily="18" charset="0"/>
                      </a:rPr>
                      <m:t>0</m:t>
                    </m:r>
                  </m:oMath>
                </a14:m>
                <a:r>
                  <a:rPr lang="en-GB" dirty="0"/>
                  <a:t> and </a:t>
                </a:r>
                <a14:m>
                  <m:oMath xmlns:m="http://schemas.openxmlformats.org/officeDocument/2006/math">
                    <m:r>
                      <a:rPr lang="en-GB" i="1" dirty="0" smtClean="0">
                        <a:latin typeface="Cambria Math" panose="02040503050406030204" pitchFamily="18" charset="0"/>
                      </a:rPr>
                      <m:t>1</m:t>
                    </m:r>
                  </m:oMath>
                </a14:m>
                <a:r>
                  <a:rPr lang="en-GB" dirty="0"/>
                  <a:t> and take values for AB where </a:t>
                </a:r>
                <a14:m>
                  <m:oMath xmlns:m="http://schemas.openxmlformats.org/officeDocument/2006/math">
                    <m:r>
                      <a:rPr lang="en-GB" i="1" dirty="0" smtClean="0">
                        <a:latin typeface="Cambria Math" panose="02040503050406030204" pitchFamily="18" charset="0"/>
                      </a:rPr>
                      <m:t>𝑣</m:t>
                    </m:r>
                  </m:oMath>
                </a14:m>
                <a:r>
                  <a:rPr lang="en-GB" dirty="0"/>
                  <a:t> lies in the corresponding interval</a:t>
                </a:r>
              </a:p>
              <a:p>
                <a:pPr lvl="2"/>
                <a:endParaRPr lang="en-GB" dirty="0"/>
              </a:p>
              <a:p>
                <a:pPr lvl="2"/>
                <a:endParaRPr lang="en-GB" dirty="0"/>
              </a:p>
              <a:p>
                <a:pPr lvl="2"/>
                <a:endParaRPr lang="en-GB" dirty="0"/>
              </a:p>
              <a:p>
                <a:pPr lvl="2"/>
                <a:r>
                  <a:rPr lang="en-GB" dirty="0"/>
                  <a:t>E.g., </a:t>
                </a:r>
                <a14:m>
                  <m:oMath xmlns:m="http://schemas.openxmlformats.org/officeDocument/2006/math">
                    <m:r>
                      <a:rPr lang="en-GB" i="1" dirty="0" smtClean="0">
                        <a:solidFill>
                          <a:srgbClr val="FFC000"/>
                        </a:solidFill>
                        <a:latin typeface="Cambria Math" panose="02040503050406030204" pitchFamily="18" charset="0"/>
                      </a:rPr>
                      <m:t>𝑣</m:t>
                    </m:r>
                    <m:r>
                      <a:rPr lang="de-DE" b="0" i="1" dirty="0" smtClean="0">
                        <a:solidFill>
                          <a:srgbClr val="FFC000"/>
                        </a:solidFill>
                        <a:latin typeface="Cambria Math" panose="02040503050406030204" pitchFamily="18" charset="0"/>
                      </a:rPr>
                      <m:t>=0.8</m:t>
                    </m:r>
                  </m:oMath>
                </a14:m>
                <a:r>
                  <a:rPr lang="en-GB" dirty="0">
                    <a:solidFill>
                      <a:srgbClr val="FFC000"/>
                    </a:solidFill>
                  </a:rPr>
                  <a:t> </a:t>
                </a:r>
                <a:r>
                  <a:rPr lang="en-GB" dirty="0"/>
                  <a:t>➝ 11</a:t>
                </a:r>
              </a:p>
              <a:p>
                <a:pPr lvl="1"/>
                <a:r>
                  <a:rPr lang="en-GB" dirty="0"/>
                  <a:t>Map to separator random variables </a:t>
                </a:r>
                <a:br>
                  <a:rPr lang="en-GB" dirty="0"/>
                </a:br>
                <a:r>
                  <a:rPr lang="en-GB" dirty="0"/>
                  <a:t>➝ B = 1</a:t>
                </a:r>
              </a:p>
            </p:txBody>
          </p:sp>
        </mc:Choice>
        <mc:Fallback xmlns="">
          <p:sp>
            <p:nvSpPr>
              <p:cNvPr id="3" name="Content Placeholder 2">
                <a:extLst>
                  <a:ext uri="{FF2B5EF4-FFF2-40B4-BE49-F238E27FC236}">
                    <a16:creationId xmlns:a16="http://schemas.microsoft.com/office/drawing/2014/main" id="{74351BB6-BC6A-0A47-BAC1-0100E29D131A}"/>
                  </a:ext>
                </a:extLst>
              </p:cNvPr>
              <p:cNvSpPr>
                <a:spLocks noGrp="1" noRot="1" noChangeAspect="1" noMove="1" noResize="1" noEditPoints="1" noAdjustHandles="1" noChangeArrowheads="1" noChangeShapeType="1" noTextEdit="1"/>
              </p:cNvSpPr>
              <p:nvPr>
                <p:ph idx="1"/>
              </p:nvPr>
            </p:nvSpPr>
            <p:spPr>
              <a:xfrm>
                <a:off x="359626" y="1665066"/>
                <a:ext cx="7476394" cy="4240848"/>
              </a:xfrm>
              <a:blipFill>
                <a:blip r:embed="rId2"/>
                <a:stretch>
                  <a:fillRect l="-2203" t="-2687" r="-101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1249481-E5B7-7D44-9B02-3332B3288CCE}"/>
              </a:ext>
            </a:extLst>
          </p:cNvPr>
          <p:cNvSpPr>
            <a:spLocks noGrp="1"/>
          </p:cNvSpPr>
          <p:nvPr>
            <p:ph type="sldNum" sz="quarter" idx="4"/>
          </p:nvPr>
        </p:nvSpPr>
        <p:spPr/>
        <p:txBody>
          <a:bodyPr/>
          <a:lstStyle/>
          <a:p>
            <a:fld id="{67C9959E-8E6B-B04C-9955-EA096F41CA7A}" type="slidenum">
              <a:rPr lang="en-GB" smtClean="0"/>
              <a:t>41</a:t>
            </a:fld>
            <a:endParaRPr lang="en-GB"/>
          </a:p>
        </p:txBody>
      </p:sp>
      <p:grpSp>
        <p:nvGrpSpPr>
          <p:cNvPr id="33" name="Group 32">
            <a:extLst>
              <a:ext uri="{FF2B5EF4-FFF2-40B4-BE49-F238E27FC236}">
                <a16:creationId xmlns:a16="http://schemas.microsoft.com/office/drawing/2014/main" id="{1277673C-5687-C74D-A5D1-C8DB524EE208}"/>
              </a:ext>
            </a:extLst>
          </p:cNvPr>
          <p:cNvGrpSpPr/>
          <p:nvPr/>
        </p:nvGrpSpPr>
        <p:grpSpPr>
          <a:xfrm>
            <a:off x="7692345" y="1089754"/>
            <a:ext cx="2060302" cy="723339"/>
            <a:chOff x="928007" y="1424867"/>
            <a:chExt cx="2060302" cy="723339"/>
          </a:xfrm>
        </p:grpSpPr>
        <p:sp>
          <p:nvSpPr>
            <p:cNvPr id="6" name="Oval 5">
              <a:extLst>
                <a:ext uri="{FF2B5EF4-FFF2-40B4-BE49-F238E27FC236}">
                  <a16:creationId xmlns:a16="http://schemas.microsoft.com/office/drawing/2014/main" id="{B092C914-C54B-EE49-BEFA-460825FDA570}"/>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7" name="Oval 6">
              <a:extLst>
                <a:ext uri="{FF2B5EF4-FFF2-40B4-BE49-F238E27FC236}">
                  <a16:creationId xmlns:a16="http://schemas.microsoft.com/office/drawing/2014/main" id="{380C8E3D-47EE-CD49-8048-586CFF75F242}"/>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8" name="Oval 7">
              <a:extLst>
                <a:ext uri="{FF2B5EF4-FFF2-40B4-BE49-F238E27FC236}">
                  <a16:creationId xmlns:a16="http://schemas.microsoft.com/office/drawing/2014/main" id="{DFB5DD1F-8C23-2245-9EC4-C3B2DBA251D7}"/>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10" name="Straight Connector 9">
              <a:extLst>
                <a:ext uri="{FF2B5EF4-FFF2-40B4-BE49-F238E27FC236}">
                  <a16:creationId xmlns:a16="http://schemas.microsoft.com/office/drawing/2014/main" id="{8362823A-BCAF-9944-B933-23BDA91FE17E}"/>
                </a:ext>
              </a:extLst>
            </p:cNvPr>
            <p:cNvCxnSpPr>
              <a:stCxn id="6" idx="6"/>
              <a:endCxn id="7"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EF3659-4FE7-734D-98D4-08384E7C7E42}"/>
                </a:ext>
              </a:extLst>
            </p:cNvPr>
            <p:cNvCxnSpPr>
              <a:cxnSpLocks/>
              <a:stCxn id="7" idx="6"/>
              <a:endCxn id="8"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4F9B5D9-57FD-3548-96C3-783F8DD4004A}"/>
                </a:ext>
              </a:extLst>
            </p:cNvPr>
            <p:cNvSpPr/>
            <p:nvPr/>
          </p:nvSpPr>
          <p:spPr>
            <a:xfrm>
              <a:off x="1479082"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6F463637-9B90-2948-9C08-A6FC6282B1C0}"/>
                </a:ext>
              </a:extLst>
            </p:cNvPr>
            <p:cNvSpPr/>
            <p:nvPr/>
          </p:nvSpPr>
          <p:spPr>
            <a:xfrm>
              <a:off x="2329233"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a:extLst>
                <a:ext uri="{FF2B5EF4-FFF2-40B4-BE49-F238E27FC236}">
                  <a16:creationId xmlns:a16="http://schemas.microsoft.com/office/drawing/2014/main" id="{EB51FE49-81BE-B442-9189-1E18CD88E5CA}"/>
                </a:ext>
              </a:extLst>
            </p:cNvPr>
            <p:cNvCxnSpPr>
              <a:cxnSpLocks/>
              <a:stCxn id="19" idx="2"/>
              <a:endCxn id="7" idx="0"/>
            </p:cNvCxnSpPr>
            <p:nvPr/>
          </p:nvCxnSpPr>
          <p:spPr>
            <a:xfrm>
              <a:off x="1958158" y="1652859"/>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4E04E0-B391-884D-ACF3-8DCBA76C2856}"/>
                </a:ext>
              </a:extLst>
            </p:cNvPr>
            <p:cNvSpPr/>
            <p:nvPr/>
          </p:nvSpPr>
          <p:spPr>
            <a:xfrm>
              <a:off x="1904158" y="1544859"/>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10BC575-D882-BC4E-9DCF-A46AFA4E1EA2}"/>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30" name="TextBox 29">
                  <a:extLst>
                    <a:ext uri="{FF2B5EF4-FFF2-40B4-BE49-F238E27FC236}">
                      <a16:creationId xmlns:a16="http://schemas.microsoft.com/office/drawing/2014/main" id="{E10BC575-D882-BC4E-9DCF-A46AFA4E1EA2}"/>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3"/>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ABC88BA-C903-9F42-8E1D-D3230A6AD933}"/>
                    </a:ext>
                  </a:extLst>
                </p:cNvPr>
                <p:cNvSpPr txBox="1"/>
                <p:nvPr/>
              </p:nvSpPr>
              <p:spPr>
                <a:xfrm>
                  <a:off x="2194665" y="1640674"/>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2</m:t>
                            </m:r>
                          </m:sub>
                        </m:sSub>
                      </m:oMath>
                    </m:oMathPara>
                  </a14:m>
                  <a:endParaRPr lang="en-GB" sz="1400" dirty="0"/>
                </a:p>
              </p:txBody>
            </p:sp>
          </mc:Choice>
          <mc:Fallback xmlns="">
            <p:sp>
              <p:nvSpPr>
                <p:cNvPr id="31" name="TextBox 30">
                  <a:extLst>
                    <a:ext uri="{FF2B5EF4-FFF2-40B4-BE49-F238E27FC236}">
                      <a16:creationId xmlns:a16="http://schemas.microsoft.com/office/drawing/2014/main" id="{DABC88BA-C903-9F42-8E1D-D3230A6AD933}"/>
                    </a:ext>
                  </a:extLst>
                </p:cNvPr>
                <p:cNvSpPr txBox="1">
                  <a:spLocks noRot="1" noChangeAspect="1" noMove="1" noResize="1" noEditPoints="1" noAdjustHandles="1" noChangeArrowheads="1" noChangeShapeType="1" noTextEdit="1"/>
                </p:cNvSpPr>
                <p:nvPr/>
              </p:nvSpPr>
              <p:spPr>
                <a:xfrm>
                  <a:off x="2194665" y="1640674"/>
                  <a:ext cx="378886" cy="307777"/>
                </a:xfrm>
                <a:prstGeom prst="rect">
                  <a:avLst/>
                </a:prstGeom>
                <a:blipFill>
                  <a:blip r:embed="rId4"/>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463487B-36A1-6245-BE47-A0E2D5E63D18}"/>
                    </a:ext>
                  </a:extLst>
                </p:cNvPr>
                <p:cNvSpPr txBox="1"/>
                <p:nvPr/>
              </p:nvSpPr>
              <p:spPr>
                <a:xfrm>
                  <a:off x="1948715" y="1424867"/>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0</m:t>
                            </m:r>
                          </m:sub>
                        </m:sSub>
                      </m:oMath>
                    </m:oMathPara>
                  </a14:m>
                  <a:endParaRPr lang="en-GB" sz="1400" dirty="0"/>
                </a:p>
              </p:txBody>
            </p:sp>
          </mc:Choice>
          <mc:Fallback xmlns="">
            <p:sp>
              <p:nvSpPr>
                <p:cNvPr id="32" name="TextBox 31">
                  <a:extLst>
                    <a:ext uri="{FF2B5EF4-FFF2-40B4-BE49-F238E27FC236}">
                      <a16:creationId xmlns:a16="http://schemas.microsoft.com/office/drawing/2014/main" id="{B463487B-36A1-6245-BE47-A0E2D5E63D18}"/>
                    </a:ext>
                  </a:extLst>
                </p:cNvPr>
                <p:cNvSpPr txBox="1">
                  <a:spLocks noRot="1" noChangeAspect="1" noMove="1" noResize="1" noEditPoints="1" noAdjustHandles="1" noChangeArrowheads="1" noChangeShapeType="1" noTextEdit="1"/>
                </p:cNvSpPr>
                <p:nvPr/>
              </p:nvSpPr>
              <p:spPr>
                <a:xfrm>
                  <a:off x="1948715" y="1424867"/>
                  <a:ext cx="378886" cy="307777"/>
                </a:xfrm>
                <a:prstGeom prst="rect">
                  <a:avLst/>
                </a:prstGeom>
                <a:blipFill>
                  <a:blip r:embed="rId5"/>
                  <a:stretch>
                    <a:fillRect b="-4167"/>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A7CEC3E4-6040-D04C-8810-1C408778C423}"/>
              </a:ext>
            </a:extLst>
          </p:cNvPr>
          <p:cNvGrpSpPr/>
          <p:nvPr/>
        </p:nvGrpSpPr>
        <p:grpSpPr>
          <a:xfrm>
            <a:off x="10038978" y="1346004"/>
            <a:ext cx="1792697" cy="661388"/>
            <a:chOff x="4566260" y="1717898"/>
            <a:chExt cx="1792697" cy="661388"/>
          </a:xfrm>
        </p:grpSpPr>
        <p:sp>
          <p:nvSpPr>
            <p:cNvPr id="69" name="Rounded Rectangle 68">
              <a:extLst>
                <a:ext uri="{FF2B5EF4-FFF2-40B4-BE49-F238E27FC236}">
                  <a16:creationId xmlns:a16="http://schemas.microsoft.com/office/drawing/2014/main" id="{A1B0A1BC-231C-4D48-AA9C-13589F37676A}"/>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70" name="Rounded Rectangle 69">
              <a:extLst>
                <a:ext uri="{FF2B5EF4-FFF2-40B4-BE49-F238E27FC236}">
                  <a16:creationId xmlns:a16="http://schemas.microsoft.com/office/drawing/2014/main" id="{91769C11-304B-EE45-A73B-88F094CA85FA}"/>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71" name="Straight Connector 70">
              <a:extLst>
                <a:ext uri="{FF2B5EF4-FFF2-40B4-BE49-F238E27FC236}">
                  <a16:creationId xmlns:a16="http://schemas.microsoft.com/office/drawing/2014/main" id="{40D6F5BB-4008-FF4E-965F-CFE8EA64C83C}"/>
                </a:ext>
              </a:extLst>
            </p:cNvPr>
            <p:cNvCxnSpPr>
              <a:cxnSpLocks/>
              <a:stCxn id="70" idx="1"/>
              <a:endCxn id="69" idx="3"/>
            </p:cNvCxnSpPr>
            <p:nvPr/>
          </p:nvCxnSpPr>
          <p:spPr>
            <a:xfrm flipH="1">
              <a:off x="5184569" y="1981203"/>
              <a:ext cx="556079"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412334D-4121-044B-9501-FE66077E1B3D}"/>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72" name="TextBox 71">
                  <a:extLst>
                    <a:ext uri="{FF2B5EF4-FFF2-40B4-BE49-F238E27FC236}">
                      <a16:creationId xmlns:a16="http://schemas.microsoft.com/office/drawing/2014/main" id="{0412334D-4121-044B-9501-FE66077E1B3D}"/>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6"/>
                  <a:stretch>
                    <a:fillRect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54EF3AC-3F07-FA47-BCA9-F3766372B078}"/>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2</m:t>
                            </m:r>
                          </m:sub>
                          <m:sup>
                            <m:r>
                              <a:rPr lang="de-DE" sz="1400" i="1">
                                <a:latin typeface="Cambria Math" panose="02040503050406030204" pitchFamily="18" charset="0"/>
                              </a:rPr>
                              <m:t>′</m:t>
                            </m:r>
                          </m:sup>
                        </m:sSubSup>
                      </m:oMath>
                    </m:oMathPara>
                  </a14:m>
                  <a:endParaRPr lang="en-GB" sz="1400" dirty="0"/>
                </a:p>
              </p:txBody>
            </p:sp>
          </mc:Choice>
          <mc:Fallback xmlns="">
            <p:sp>
              <p:nvSpPr>
                <p:cNvPr id="73" name="TextBox 72">
                  <a:extLst>
                    <a:ext uri="{FF2B5EF4-FFF2-40B4-BE49-F238E27FC236}">
                      <a16:creationId xmlns:a16="http://schemas.microsoft.com/office/drawing/2014/main" id="{254EF3AC-3F07-FA47-BCA9-F3766372B078}"/>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7"/>
                  <a:stretch>
                    <a:fillRect b="-4167"/>
                  </a:stretch>
                </a:blipFill>
              </p:spPr>
              <p:txBody>
                <a:bodyPr/>
                <a:lstStyle/>
                <a:p>
                  <a:r>
                    <a:rPr lang="en-GB">
                      <a:noFill/>
                    </a:rPr>
                    <a:t> </a:t>
                  </a:r>
                </a:p>
              </p:txBody>
            </p:sp>
          </mc:Fallback>
        </mc:AlternateContent>
        <p:sp>
          <p:nvSpPr>
            <p:cNvPr id="74" name="TextBox 73">
              <a:extLst>
                <a:ext uri="{FF2B5EF4-FFF2-40B4-BE49-F238E27FC236}">
                  <a16:creationId xmlns:a16="http://schemas.microsoft.com/office/drawing/2014/main" id="{5C7772E2-0BA6-7E42-A0E8-EC1BE5DA5FCE}"/>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extLst>
                  <p:ext uri="{D42A27DB-BD31-4B8C-83A1-F6EECF244321}">
                    <p14:modId xmlns:p14="http://schemas.microsoft.com/office/powerpoint/2010/main" val="1908199564"/>
                  </p:ext>
                </p:extLst>
              </p:nvPr>
            </p:nvGraphicFramePr>
            <p:xfrm>
              <a:off x="8935233" y="4057427"/>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0.1</m:t>
                                </m:r>
                              </m:oMath>
                            </m:oMathPara>
                          </a14:m>
                          <a:endParaRPr lang="en-GB" dirty="0">
                            <a:solidFill>
                              <a:schemeClr val="accent1"/>
                            </a:solidFill>
                          </a:endParaRPr>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m:t>
                                </m:r>
                                <m:r>
                                  <a:rPr lang="en-GB" i="1" dirty="0" smtClean="0">
                                    <a:solidFill>
                                      <a:schemeClr val="accent1"/>
                                    </a:solidFill>
                                    <a:latin typeface="Cambria Math" panose="02040503050406030204" pitchFamily="18" charset="0"/>
                                  </a:rPr>
                                  <m:t>2</m:t>
                                </m:r>
                              </m:oMath>
                            </m:oMathPara>
                          </a14:m>
                          <a:endParaRPr lang="en-GB" dirty="0">
                            <a:solidFill>
                              <a:schemeClr val="accent1"/>
                            </a:solidFill>
                          </a:endParaRPr>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m:t>
                                </m:r>
                                <m:r>
                                  <a:rPr lang="en-GB" i="1" dirty="0" smtClean="0">
                                    <a:solidFill>
                                      <a:schemeClr val="accent1"/>
                                    </a:solidFill>
                                    <a:latin typeface="Cambria Math" panose="02040503050406030204" pitchFamily="18" charset="0"/>
                                  </a:rPr>
                                  <m:t>3</m:t>
                                </m:r>
                              </m:oMath>
                            </m:oMathPara>
                          </a14:m>
                          <a:endParaRPr lang="en-GB" dirty="0">
                            <a:solidFill>
                              <a:schemeClr val="accent1"/>
                            </a:solidFill>
                          </a:endParaRPr>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m:t>
                                </m:r>
                                <m:r>
                                  <a:rPr lang="en-GB" i="1" dirty="0" smtClean="0">
                                    <a:solidFill>
                                      <a:schemeClr val="accent1"/>
                                    </a:solidFill>
                                    <a:latin typeface="Cambria Math" panose="02040503050406030204" pitchFamily="18" charset="0"/>
                                  </a:rPr>
                                  <m:t>4</m:t>
                                </m:r>
                              </m:oMath>
                            </m:oMathPara>
                          </a14:m>
                          <a:endParaRPr lang="en-GB" dirty="0">
                            <a:solidFill>
                              <a:schemeClr val="accent1"/>
                            </a:solidFill>
                          </a:endParaRPr>
                        </a:p>
                      </a:txBody>
                      <a:tcPr/>
                    </a:tc>
                    <a:extLst>
                      <a:ext uri="{0D108BD9-81ED-4DB2-BD59-A6C34878D82A}">
                        <a16:rowId xmlns:a16="http://schemas.microsoft.com/office/drawing/2014/main" val="786113009"/>
                      </a:ext>
                    </a:extLst>
                  </a:tr>
                </a:tbl>
              </a:graphicData>
            </a:graphic>
          </p:graphicFrame>
        </mc:Choice>
        <mc:Fallback xmlns="">
          <p:graphicFrame>
            <p:nvGraphicFramePr>
              <p:cNvPr id="79" name="Table 78">
                <a:extLst>
                  <a:ext uri="{FF2B5EF4-FFF2-40B4-BE49-F238E27FC236}">
                    <a16:creationId xmlns:a16="http://schemas.microsoft.com/office/drawing/2014/main" id="{A9B93B50-A6E5-304F-B652-840EBCE77A3E}"/>
                  </a:ext>
                </a:extLst>
              </p:cNvPr>
              <p:cNvGraphicFramePr>
                <a:graphicFrameLocks noGrp="1"/>
              </p:cNvGraphicFramePr>
              <p:nvPr>
                <p:extLst>
                  <p:ext uri="{D42A27DB-BD31-4B8C-83A1-F6EECF244321}">
                    <p14:modId xmlns:p14="http://schemas.microsoft.com/office/powerpoint/2010/main" val="1908199564"/>
                  </p:ext>
                </p:extLst>
              </p:nvPr>
            </p:nvGraphicFramePr>
            <p:xfrm>
              <a:off x="8935233" y="4057427"/>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8"/>
                          <a:stretch>
                            <a:fillRect l="-118000" t="-6897" r="-2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8"/>
                          <a:stretch>
                            <a:fillRect l="-3448" t="-103333" r="-275862" b="-293333"/>
                          </a:stretch>
                        </a:blipFill>
                      </a:tcPr>
                    </a:tc>
                    <a:tc>
                      <a:txBody>
                        <a:bodyPr/>
                        <a:lstStyle/>
                        <a:p>
                          <a:endParaRPr lang="en-US"/>
                        </a:p>
                      </a:txBody>
                      <a:tcPr>
                        <a:blipFill>
                          <a:blip r:embed="rId8"/>
                          <a:stretch>
                            <a:fillRect l="-103448" t="-103333" r="-175862" b="-293333"/>
                          </a:stretch>
                        </a:blipFill>
                      </a:tcPr>
                    </a:tc>
                    <a:tc>
                      <a:txBody>
                        <a:bodyPr/>
                        <a:lstStyle/>
                        <a:p>
                          <a:endParaRPr lang="en-US"/>
                        </a:p>
                      </a:txBody>
                      <a:tcPr>
                        <a:blipFill>
                          <a:blip r:embed="rId8"/>
                          <a:stretch>
                            <a:fillRect l="-118000" t="-103333" r="-2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8"/>
                          <a:stretch>
                            <a:fillRect l="-3448" t="-210345" r="-275862" b="-203448"/>
                          </a:stretch>
                        </a:blipFill>
                      </a:tcPr>
                    </a:tc>
                    <a:tc>
                      <a:txBody>
                        <a:bodyPr/>
                        <a:lstStyle/>
                        <a:p>
                          <a:endParaRPr lang="en-US"/>
                        </a:p>
                      </a:txBody>
                      <a:tcPr>
                        <a:blipFill>
                          <a:blip r:embed="rId8"/>
                          <a:stretch>
                            <a:fillRect l="-103448" t="-210345" r="-175862" b="-203448"/>
                          </a:stretch>
                        </a:blipFill>
                      </a:tcPr>
                    </a:tc>
                    <a:tc>
                      <a:txBody>
                        <a:bodyPr/>
                        <a:lstStyle/>
                        <a:p>
                          <a:endParaRPr lang="en-US"/>
                        </a:p>
                      </a:txBody>
                      <a:tcPr>
                        <a:blipFill>
                          <a:blip r:embed="rId8"/>
                          <a:stretch>
                            <a:fillRect l="-118000" t="-210345" r="-2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8"/>
                          <a:stretch>
                            <a:fillRect l="-3448" t="-300000" r="-275862" b="-96667"/>
                          </a:stretch>
                        </a:blipFill>
                      </a:tcPr>
                    </a:tc>
                    <a:tc>
                      <a:txBody>
                        <a:bodyPr/>
                        <a:lstStyle/>
                        <a:p>
                          <a:endParaRPr lang="en-US"/>
                        </a:p>
                      </a:txBody>
                      <a:tcPr>
                        <a:blipFill>
                          <a:blip r:embed="rId8"/>
                          <a:stretch>
                            <a:fillRect l="-103448" t="-300000" r="-175862" b="-96667"/>
                          </a:stretch>
                        </a:blipFill>
                      </a:tcPr>
                    </a:tc>
                    <a:tc>
                      <a:txBody>
                        <a:bodyPr/>
                        <a:lstStyle/>
                        <a:p>
                          <a:endParaRPr lang="en-US"/>
                        </a:p>
                      </a:txBody>
                      <a:tcPr>
                        <a:blipFill>
                          <a:blip r:embed="rId8"/>
                          <a:stretch>
                            <a:fillRect l="-118000" t="-300000" r="-2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8"/>
                          <a:stretch>
                            <a:fillRect l="-3448" t="-413793" r="-275862"/>
                          </a:stretch>
                        </a:blipFill>
                      </a:tcPr>
                    </a:tc>
                    <a:tc>
                      <a:txBody>
                        <a:bodyPr/>
                        <a:lstStyle/>
                        <a:p>
                          <a:endParaRPr lang="en-US"/>
                        </a:p>
                      </a:txBody>
                      <a:tcPr>
                        <a:blipFill>
                          <a:blip r:embed="rId8"/>
                          <a:stretch>
                            <a:fillRect l="-103448" t="-413793" r="-175862"/>
                          </a:stretch>
                        </a:blipFill>
                      </a:tcPr>
                    </a:tc>
                    <a:tc>
                      <a:txBody>
                        <a:bodyPr/>
                        <a:lstStyle/>
                        <a:p>
                          <a:endParaRPr lang="en-US"/>
                        </a:p>
                      </a:txBody>
                      <a:tcPr>
                        <a:blipFill>
                          <a:blip r:embed="rId8"/>
                          <a:stretch>
                            <a:fillRect l="-118000" t="-413793" r="-2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extLst>
                  <p:ext uri="{D42A27DB-BD31-4B8C-83A1-F6EECF244321}">
                    <p14:modId xmlns:p14="http://schemas.microsoft.com/office/powerpoint/2010/main" val="3046009582"/>
                  </p:ext>
                </p:extLst>
              </p:nvPr>
            </p:nvGraphicFramePr>
            <p:xfrm>
              <a:off x="10479507" y="4051714"/>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0.6</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0.4</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0.8</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0.2</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81" name="Table 80">
                <a:extLst>
                  <a:ext uri="{FF2B5EF4-FFF2-40B4-BE49-F238E27FC236}">
                    <a16:creationId xmlns:a16="http://schemas.microsoft.com/office/drawing/2014/main" id="{90099D5D-FCA9-554A-91EC-D09D04A4EFB4}"/>
                  </a:ext>
                </a:extLst>
              </p:cNvPr>
              <p:cNvGraphicFramePr>
                <a:graphicFrameLocks noGrp="1"/>
              </p:cNvGraphicFramePr>
              <p:nvPr>
                <p:extLst>
                  <p:ext uri="{D42A27DB-BD31-4B8C-83A1-F6EECF244321}">
                    <p14:modId xmlns:p14="http://schemas.microsoft.com/office/powerpoint/2010/main" val="3046009582"/>
                  </p:ext>
                </p:extLst>
              </p:nvPr>
            </p:nvGraphicFramePr>
            <p:xfrm>
              <a:off x="10479507" y="4051714"/>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9"/>
                          <a:stretch>
                            <a:fillRect l="-116000" t="-10345" r="-4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9"/>
                          <a:stretch>
                            <a:fillRect l="-3448" t="-106667" r="-275862" b="-293333"/>
                          </a:stretch>
                        </a:blipFill>
                      </a:tcPr>
                    </a:tc>
                    <a:tc>
                      <a:txBody>
                        <a:bodyPr/>
                        <a:lstStyle/>
                        <a:p>
                          <a:endParaRPr lang="en-US"/>
                        </a:p>
                      </a:txBody>
                      <a:tcPr>
                        <a:blipFill>
                          <a:blip r:embed="rId9"/>
                          <a:stretch>
                            <a:fillRect l="-107143" t="-106667" r="-185714" b="-293333"/>
                          </a:stretch>
                        </a:blipFill>
                      </a:tcPr>
                    </a:tc>
                    <a:tc>
                      <a:txBody>
                        <a:bodyPr/>
                        <a:lstStyle/>
                        <a:p>
                          <a:endParaRPr lang="en-US"/>
                        </a:p>
                      </a:txBody>
                      <a:tcPr>
                        <a:blipFill>
                          <a:blip r:embed="rId9"/>
                          <a:stretch>
                            <a:fillRect l="-116000" t="-106667" r="-4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9"/>
                          <a:stretch>
                            <a:fillRect l="-3448" t="-213793" r="-275862" b="-203448"/>
                          </a:stretch>
                        </a:blipFill>
                      </a:tcPr>
                    </a:tc>
                    <a:tc>
                      <a:txBody>
                        <a:bodyPr/>
                        <a:lstStyle/>
                        <a:p>
                          <a:endParaRPr lang="en-US"/>
                        </a:p>
                      </a:txBody>
                      <a:tcPr>
                        <a:blipFill>
                          <a:blip r:embed="rId9"/>
                          <a:stretch>
                            <a:fillRect l="-107143" t="-213793" r="-185714" b="-203448"/>
                          </a:stretch>
                        </a:blipFill>
                      </a:tcPr>
                    </a:tc>
                    <a:tc>
                      <a:txBody>
                        <a:bodyPr/>
                        <a:lstStyle/>
                        <a:p>
                          <a:endParaRPr lang="en-US"/>
                        </a:p>
                      </a:txBody>
                      <a:tcPr>
                        <a:blipFill>
                          <a:blip r:embed="rId9"/>
                          <a:stretch>
                            <a:fillRect l="-116000" t="-213793" r="-4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9"/>
                          <a:stretch>
                            <a:fillRect l="-3448" t="-303333" r="-275862" b="-96667"/>
                          </a:stretch>
                        </a:blipFill>
                      </a:tcPr>
                    </a:tc>
                    <a:tc>
                      <a:txBody>
                        <a:bodyPr/>
                        <a:lstStyle/>
                        <a:p>
                          <a:endParaRPr lang="en-US"/>
                        </a:p>
                      </a:txBody>
                      <a:tcPr>
                        <a:blipFill>
                          <a:blip r:embed="rId9"/>
                          <a:stretch>
                            <a:fillRect l="-107143" t="-303333" r="-185714" b="-96667"/>
                          </a:stretch>
                        </a:blipFill>
                      </a:tcPr>
                    </a:tc>
                    <a:tc>
                      <a:txBody>
                        <a:bodyPr/>
                        <a:lstStyle/>
                        <a:p>
                          <a:endParaRPr lang="en-US"/>
                        </a:p>
                      </a:txBody>
                      <a:tcPr>
                        <a:blipFill>
                          <a:blip r:embed="rId9"/>
                          <a:stretch>
                            <a:fillRect l="-116000" t="-303333" r="-4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9"/>
                          <a:stretch>
                            <a:fillRect l="-3448" t="-417241" r="-275862"/>
                          </a:stretch>
                        </a:blipFill>
                      </a:tcPr>
                    </a:tc>
                    <a:tc>
                      <a:txBody>
                        <a:bodyPr/>
                        <a:lstStyle/>
                        <a:p>
                          <a:endParaRPr lang="en-US"/>
                        </a:p>
                      </a:txBody>
                      <a:tcPr>
                        <a:blipFill>
                          <a:blip r:embed="rId9"/>
                          <a:stretch>
                            <a:fillRect l="-107143" t="-417241" r="-185714"/>
                          </a:stretch>
                        </a:blipFill>
                      </a:tcPr>
                    </a:tc>
                    <a:tc>
                      <a:txBody>
                        <a:bodyPr/>
                        <a:lstStyle/>
                        <a:p>
                          <a:endParaRPr lang="en-US"/>
                        </a:p>
                      </a:txBody>
                      <a:tcPr>
                        <a:blipFill>
                          <a:blip r:embed="rId9"/>
                          <a:stretch>
                            <a:fillRect l="-116000" t="-417241" r="-4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4" name="Table 53">
                <a:extLst>
                  <a:ext uri="{FF2B5EF4-FFF2-40B4-BE49-F238E27FC236}">
                    <a16:creationId xmlns:a16="http://schemas.microsoft.com/office/drawing/2014/main" id="{29482E35-0315-6C43-85A7-88DFDC3EF579}"/>
                  </a:ext>
                </a:extLst>
              </p:cNvPr>
              <p:cNvGraphicFramePr>
                <a:graphicFrameLocks noGrp="1"/>
              </p:cNvGraphicFramePr>
              <p:nvPr>
                <p:extLst>
                  <p:ext uri="{D42A27DB-BD31-4B8C-83A1-F6EECF244321}">
                    <p14:modId xmlns:p14="http://schemas.microsoft.com/office/powerpoint/2010/main" val="1115226761"/>
                  </p:ext>
                </p:extLst>
              </p:nvPr>
            </p:nvGraphicFramePr>
            <p:xfrm>
              <a:off x="8490487" y="2122761"/>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4" name="Table 53">
                <a:extLst>
                  <a:ext uri="{FF2B5EF4-FFF2-40B4-BE49-F238E27FC236}">
                    <a16:creationId xmlns:a16="http://schemas.microsoft.com/office/drawing/2014/main" id="{29482E35-0315-6C43-85A7-88DFDC3EF579}"/>
                  </a:ext>
                </a:extLst>
              </p:cNvPr>
              <p:cNvGraphicFramePr>
                <a:graphicFrameLocks noGrp="1"/>
              </p:cNvGraphicFramePr>
              <p:nvPr>
                <p:extLst>
                  <p:ext uri="{D42A27DB-BD31-4B8C-83A1-F6EECF244321}">
                    <p14:modId xmlns:p14="http://schemas.microsoft.com/office/powerpoint/2010/main" val="1115226761"/>
                  </p:ext>
                </p:extLst>
              </p:nvPr>
            </p:nvGraphicFramePr>
            <p:xfrm>
              <a:off x="8490487" y="2122761"/>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endParaRPr lang="en-US"/>
                        </a:p>
                      </a:txBody>
                      <a:tcPr>
                        <a:blipFill>
                          <a:blip r:embed="rId10"/>
                          <a:stretch>
                            <a:fillRect l="-88235" t="-6897" r="-5882" b="-203448"/>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0"/>
                          <a:stretch>
                            <a:fillRect l="-3448" t="-103333" r="-124138" b="-96667"/>
                          </a:stretch>
                        </a:blipFill>
                      </a:tcPr>
                    </a:tc>
                    <a:tc>
                      <a:txBody>
                        <a:bodyPr/>
                        <a:lstStyle/>
                        <a:p>
                          <a:endParaRPr lang="en-US"/>
                        </a:p>
                      </a:txBody>
                      <a:tcPr>
                        <a:blipFill>
                          <a:blip r:embed="rId10"/>
                          <a:stretch>
                            <a:fillRect l="-88235" t="-103333" r="-5882" b="-96667"/>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0"/>
                          <a:stretch>
                            <a:fillRect l="-3448" t="-210345" r="-124138"/>
                          </a:stretch>
                        </a:blipFill>
                      </a:tcPr>
                    </a:tc>
                    <a:tc>
                      <a:txBody>
                        <a:bodyPr/>
                        <a:lstStyle/>
                        <a:p>
                          <a:endParaRPr lang="en-US"/>
                        </a:p>
                      </a:txBody>
                      <a:tcPr>
                        <a:blipFill>
                          <a:blip r:embed="rId10"/>
                          <a:stretch>
                            <a:fillRect l="-88235" t="-210345" r="-5882"/>
                          </a:stretch>
                        </a:blipFill>
                      </a:tcPr>
                    </a:tc>
                    <a:extLst>
                      <a:ext uri="{0D108BD9-81ED-4DB2-BD59-A6C34878D82A}">
                        <a16:rowId xmlns:a16="http://schemas.microsoft.com/office/drawing/2014/main" val="786113009"/>
                      </a:ext>
                    </a:extLst>
                  </a:tr>
                </a:tbl>
              </a:graphicData>
            </a:graphic>
          </p:graphicFrame>
        </mc:Fallback>
      </mc:AlternateContent>
      <p:grpSp>
        <p:nvGrpSpPr>
          <p:cNvPr id="23" name="Group 22">
            <a:extLst>
              <a:ext uri="{FF2B5EF4-FFF2-40B4-BE49-F238E27FC236}">
                <a16:creationId xmlns:a16="http://schemas.microsoft.com/office/drawing/2014/main" id="{6099375C-B050-B442-B712-D2751F17F1B3}"/>
              </a:ext>
            </a:extLst>
          </p:cNvPr>
          <p:cNvGrpSpPr/>
          <p:nvPr/>
        </p:nvGrpSpPr>
        <p:grpSpPr>
          <a:xfrm>
            <a:off x="2347465" y="3369167"/>
            <a:ext cx="3984660" cy="914310"/>
            <a:chOff x="1688181" y="3702867"/>
            <a:chExt cx="3984660" cy="914310"/>
          </a:xfrm>
        </p:grpSpPr>
        <p:cxnSp>
          <p:nvCxnSpPr>
            <p:cNvPr id="9" name="Straight Connector 8">
              <a:extLst>
                <a:ext uri="{FF2B5EF4-FFF2-40B4-BE49-F238E27FC236}">
                  <a16:creationId xmlns:a16="http://schemas.microsoft.com/office/drawing/2014/main" id="{09E3AFAA-B20E-9D42-B6C1-A3ADDE8AA763}"/>
                </a:ext>
              </a:extLst>
            </p:cNvPr>
            <p:cNvCxnSpPr>
              <a:cxnSpLocks/>
            </p:cNvCxnSpPr>
            <p:nvPr/>
          </p:nvCxnSpPr>
          <p:spPr>
            <a:xfrm>
              <a:off x="1863634" y="4206240"/>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FEAC32-2ED0-E242-93EF-486DD2EC3726}"/>
                </a:ext>
              </a:extLst>
            </p:cNvPr>
            <p:cNvCxnSpPr/>
            <p:nvPr/>
          </p:nvCxnSpPr>
          <p:spPr>
            <a:xfrm>
              <a:off x="1871084" y="4122728"/>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40BEBFF-1D1B-2649-B84F-1BACEEE707FB}"/>
                </a:ext>
              </a:extLst>
            </p:cNvPr>
            <p:cNvCxnSpPr/>
            <p:nvPr/>
          </p:nvCxnSpPr>
          <p:spPr>
            <a:xfrm>
              <a:off x="475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6BC439F-9F08-314B-A2C3-66780021831E}"/>
                    </a:ext>
                  </a:extLst>
                </p:cNvPr>
                <p:cNvSpPr txBox="1"/>
                <p:nvPr/>
              </p:nvSpPr>
              <p:spPr>
                <a:xfrm>
                  <a:off x="1688181" y="424784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0</m:t>
                        </m:r>
                      </m:oMath>
                    </m:oMathPara>
                  </a14:m>
                  <a:endParaRPr lang="en-GB" dirty="0"/>
                </a:p>
              </p:txBody>
            </p:sp>
          </mc:Choice>
          <mc:Fallback xmlns="">
            <p:sp>
              <p:nvSpPr>
                <p:cNvPr id="16" name="TextBox 15">
                  <a:extLst>
                    <a:ext uri="{FF2B5EF4-FFF2-40B4-BE49-F238E27FC236}">
                      <a16:creationId xmlns:a16="http://schemas.microsoft.com/office/drawing/2014/main" id="{86BC439F-9F08-314B-A2C3-66780021831E}"/>
                    </a:ext>
                  </a:extLst>
                </p:cNvPr>
                <p:cNvSpPr txBox="1">
                  <a:spLocks noRot="1" noChangeAspect="1" noMove="1" noResize="1" noEditPoints="1" noAdjustHandles="1" noChangeArrowheads="1" noChangeShapeType="1" noTextEdit="1"/>
                </p:cNvSpPr>
                <p:nvPr/>
              </p:nvSpPr>
              <p:spPr>
                <a:xfrm>
                  <a:off x="1688181" y="4247845"/>
                  <a:ext cx="365806" cy="369332"/>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4658811-4EBF-CC49-BD59-2705B4735304}"/>
                    </a:ext>
                  </a:extLst>
                </p:cNvPr>
                <p:cNvSpPr txBox="1"/>
                <p:nvPr/>
              </p:nvSpPr>
              <p:spPr>
                <a:xfrm>
                  <a:off x="5307035" y="424784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1</m:t>
                        </m:r>
                      </m:oMath>
                    </m:oMathPara>
                  </a14:m>
                  <a:endParaRPr lang="en-GB" dirty="0"/>
                </a:p>
              </p:txBody>
            </p:sp>
          </mc:Choice>
          <mc:Fallback xmlns="">
            <p:sp>
              <p:nvSpPr>
                <p:cNvPr id="77" name="TextBox 76">
                  <a:extLst>
                    <a:ext uri="{FF2B5EF4-FFF2-40B4-BE49-F238E27FC236}">
                      <a16:creationId xmlns:a16="http://schemas.microsoft.com/office/drawing/2014/main" id="{C4658811-4EBF-CC49-BD59-2705B4735304}"/>
                    </a:ext>
                  </a:extLst>
                </p:cNvPr>
                <p:cNvSpPr txBox="1">
                  <a:spLocks noRot="1" noChangeAspect="1" noMove="1" noResize="1" noEditPoints="1" noAdjustHandles="1" noChangeArrowheads="1" noChangeShapeType="1" noTextEdit="1"/>
                </p:cNvSpPr>
                <p:nvPr/>
              </p:nvSpPr>
              <p:spPr>
                <a:xfrm>
                  <a:off x="5307035" y="4247845"/>
                  <a:ext cx="365806" cy="369332"/>
                </a:xfrm>
                <a:prstGeom prst="rect">
                  <a:avLst/>
                </a:prstGeom>
                <a:blipFill>
                  <a:blip r:embed="rId13"/>
                  <a:stretch>
                    <a:fillRect/>
                  </a:stretch>
                </a:blipFill>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3DAC95F3-75C4-1F44-97FE-FFC81901FE13}"/>
                </a:ext>
              </a:extLst>
            </p:cNvPr>
            <p:cNvCxnSpPr/>
            <p:nvPr/>
          </p:nvCxnSpPr>
          <p:spPr>
            <a:xfrm>
              <a:off x="223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A7F27F9-DD1B-A74F-85EA-FBD2DAE4C5E2}"/>
                </a:ext>
              </a:extLst>
            </p:cNvPr>
            <p:cNvCxnSpPr/>
            <p:nvPr/>
          </p:nvCxnSpPr>
          <p:spPr>
            <a:xfrm>
              <a:off x="259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44D219B-CAAA-1440-8385-13D02B306D1B}"/>
                </a:ext>
              </a:extLst>
            </p:cNvPr>
            <p:cNvCxnSpPr/>
            <p:nvPr/>
          </p:nvCxnSpPr>
          <p:spPr>
            <a:xfrm>
              <a:off x="295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93825CD-20E2-9747-9707-6B1284BCF211}"/>
                </a:ext>
              </a:extLst>
            </p:cNvPr>
            <p:cNvCxnSpPr/>
            <p:nvPr/>
          </p:nvCxnSpPr>
          <p:spPr>
            <a:xfrm>
              <a:off x="3313158"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C009CCF-8902-754F-8334-656086EE4DEF}"/>
                </a:ext>
              </a:extLst>
            </p:cNvPr>
            <p:cNvCxnSpPr/>
            <p:nvPr/>
          </p:nvCxnSpPr>
          <p:spPr>
            <a:xfrm>
              <a:off x="3672000" y="4122728"/>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08FED89-B16D-0A4D-9F89-E9AF811573D9}"/>
                </a:ext>
              </a:extLst>
            </p:cNvPr>
            <p:cNvCxnSpPr/>
            <p:nvPr/>
          </p:nvCxnSpPr>
          <p:spPr>
            <a:xfrm>
              <a:off x="403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60D258D-3951-EB4A-822D-560FC03F1575}"/>
                </a:ext>
              </a:extLst>
            </p:cNvPr>
            <p:cNvCxnSpPr/>
            <p:nvPr/>
          </p:nvCxnSpPr>
          <p:spPr>
            <a:xfrm>
              <a:off x="439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5CB4C0E-3EBB-724C-93DB-8C4EB5BECAB9}"/>
                </a:ext>
              </a:extLst>
            </p:cNvPr>
            <p:cNvCxnSpPr/>
            <p:nvPr/>
          </p:nvCxnSpPr>
          <p:spPr>
            <a:xfrm>
              <a:off x="5491096" y="4122000"/>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A0C0292-B1C8-A64F-ADC7-D62E52D0AF66}"/>
                </a:ext>
              </a:extLst>
            </p:cNvPr>
            <p:cNvCxnSpPr/>
            <p:nvPr/>
          </p:nvCxnSpPr>
          <p:spPr>
            <a:xfrm>
              <a:off x="5131096" y="415371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E45A986E-8C71-B245-B61F-FF6AA7533D2B}"/>
                    </a:ext>
                  </a:extLst>
                </p:cNvPr>
                <p:cNvSpPr txBox="1"/>
                <p:nvPr/>
              </p:nvSpPr>
              <p:spPr>
                <a:xfrm>
                  <a:off x="3410896" y="4244213"/>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0</m:t>
                        </m:r>
                        <m:r>
                          <a:rPr lang="de-DE" i="1" dirty="0">
                            <a:latin typeface="Cambria Math" panose="02040503050406030204" pitchFamily="18" charset="0"/>
                          </a:rPr>
                          <m:t>.5</m:t>
                        </m:r>
                      </m:oMath>
                    </m:oMathPara>
                  </a14:m>
                  <a:endParaRPr lang="en-GB" dirty="0"/>
                </a:p>
              </p:txBody>
            </p:sp>
          </mc:Choice>
          <mc:Fallback xmlns="">
            <p:sp>
              <p:nvSpPr>
                <p:cNvPr id="90" name="TextBox 89">
                  <a:extLst>
                    <a:ext uri="{FF2B5EF4-FFF2-40B4-BE49-F238E27FC236}">
                      <a16:creationId xmlns:a16="http://schemas.microsoft.com/office/drawing/2014/main" id="{E45A986E-8C71-B245-B61F-FF6AA7533D2B}"/>
                    </a:ext>
                  </a:extLst>
                </p:cNvPr>
                <p:cNvSpPr txBox="1">
                  <a:spLocks noRot="1" noChangeAspect="1" noMove="1" noResize="1" noEditPoints="1" noAdjustHandles="1" noChangeArrowheads="1" noChangeShapeType="1" noTextEdit="1"/>
                </p:cNvSpPr>
                <p:nvPr/>
              </p:nvSpPr>
              <p:spPr>
                <a:xfrm>
                  <a:off x="3410896" y="4244213"/>
                  <a:ext cx="542136" cy="369332"/>
                </a:xfrm>
                <a:prstGeom prst="rect">
                  <a:avLst/>
                </a:prstGeom>
                <a:blipFill>
                  <a:blip r:embed="rId14"/>
                  <a:stretch>
                    <a:fillRect/>
                  </a:stretch>
                </a:blipFill>
              </p:spPr>
              <p:txBody>
                <a:bodyPr/>
                <a:lstStyle/>
                <a:p>
                  <a:r>
                    <a:rPr lang="en-GB">
                      <a:noFill/>
                    </a:rPr>
                    <a:t> </a:t>
                  </a:r>
                </a:p>
              </p:txBody>
            </p:sp>
          </mc:Fallback>
        </mc:AlternateContent>
        <p:sp>
          <p:nvSpPr>
            <p:cNvPr id="21" name="Left Brace 20">
              <a:extLst>
                <a:ext uri="{FF2B5EF4-FFF2-40B4-BE49-F238E27FC236}">
                  <a16:creationId xmlns:a16="http://schemas.microsoft.com/office/drawing/2014/main" id="{F380EE53-0D8C-8F40-B59A-A74332D6754C}"/>
                </a:ext>
              </a:extLst>
            </p:cNvPr>
            <p:cNvSpPr/>
            <p:nvPr/>
          </p:nvSpPr>
          <p:spPr>
            <a:xfrm rot="5400000">
              <a:off x="1997819" y="3878989"/>
              <a:ext cx="99995" cy="3683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1" name="Left Brace 90">
              <a:extLst>
                <a:ext uri="{FF2B5EF4-FFF2-40B4-BE49-F238E27FC236}">
                  <a16:creationId xmlns:a16="http://schemas.microsoft.com/office/drawing/2014/main" id="{FCD7019A-30C6-2646-B60D-D4E8AD9539E6}"/>
                </a:ext>
              </a:extLst>
            </p:cNvPr>
            <p:cNvSpPr/>
            <p:nvPr/>
          </p:nvSpPr>
          <p:spPr>
            <a:xfrm rot="5400000">
              <a:off x="2539669" y="3700836"/>
              <a:ext cx="104662" cy="720000"/>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2" name="Left Brace 91">
              <a:extLst>
                <a:ext uri="{FF2B5EF4-FFF2-40B4-BE49-F238E27FC236}">
                  <a16:creationId xmlns:a16="http://schemas.microsoft.com/office/drawing/2014/main" id="{3397F7BD-9C88-0644-9246-107A659121BC}"/>
                </a:ext>
              </a:extLst>
            </p:cNvPr>
            <p:cNvSpPr/>
            <p:nvPr/>
          </p:nvSpPr>
          <p:spPr>
            <a:xfrm rot="5400000">
              <a:off x="3439052" y="3520219"/>
              <a:ext cx="105896" cy="1080000"/>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Left Brace 92">
              <a:extLst>
                <a:ext uri="{FF2B5EF4-FFF2-40B4-BE49-F238E27FC236}">
                  <a16:creationId xmlns:a16="http://schemas.microsoft.com/office/drawing/2014/main" id="{1F19DE7B-0432-AA41-9040-07AC0E5A91C8}"/>
                </a:ext>
              </a:extLst>
            </p:cNvPr>
            <p:cNvSpPr/>
            <p:nvPr/>
          </p:nvSpPr>
          <p:spPr>
            <a:xfrm rot="5400000">
              <a:off x="4708421" y="3329764"/>
              <a:ext cx="106253" cy="145909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923C263A-438F-EA42-B138-22DBC2B32C9D}"/>
                </a:ext>
              </a:extLst>
            </p:cNvPr>
            <p:cNvSpPr txBox="1"/>
            <p:nvPr/>
          </p:nvSpPr>
          <p:spPr>
            <a:xfrm>
              <a:off x="1838464" y="3706496"/>
              <a:ext cx="418704" cy="369332"/>
            </a:xfrm>
            <a:prstGeom prst="rect">
              <a:avLst/>
            </a:prstGeom>
            <a:noFill/>
          </p:spPr>
          <p:txBody>
            <a:bodyPr wrap="none" rtlCol="0">
              <a:spAutoFit/>
            </a:bodyPr>
            <a:lstStyle/>
            <a:p>
              <a:r>
                <a:rPr lang="en-GB" dirty="0"/>
                <a:t>00</a:t>
              </a:r>
            </a:p>
          </p:txBody>
        </p:sp>
        <p:sp>
          <p:nvSpPr>
            <p:cNvPr id="94" name="TextBox 93">
              <a:extLst>
                <a:ext uri="{FF2B5EF4-FFF2-40B4-BE49-F238E27FC236}">
                  <a16:creationId xmlns:a16="http://schemas.microsoft.com/office/drawing/2014/main" id="{5D9CAFCE-011C-C946-86DA-98BA74A7E4F2}"/>
                </a:ext>
              </a:extLst>
            </p:cNvPr>
            <p:cNvSpPr txBox="1"/>
            <p:nvPr/>
          </p:nvSpPr>
          <p:spPr>
            <a:xfrm>
              <a:off x="2383212" y="3709048"/>
              <a:ext cx="418704" cy="369332"/>
            </a:xfrm>
            <a:prstGeom prst="rect">
              <a:avLst/>
            </a:prstGeom>
            <a:noFill/>
          </p:spPr>
          <p:txBody>
            <a:bodyPr wrap="none" rtlCol="0">
              <a:spAutoFit/>
            </a:bodyPr>
            <a:lstStyle/>
            <a:p>
              <a:r>
                <a:rPr lang="en-GB" dirty="0"/>
                <a:t>01</a:t>
              </a:r>
            </a:p>
          </p:txBody>
        </p:sp>
        <p:sp>
          <p:nvSpPr>
            <p:cNvPr id="95" name="TextBox 94">
              <a:extLst>
                <a:ext uri="{FF2B5EF4-FFF2-40B4-BE49-F238E27FC236}">
                  <a16:creationId xmlns:a16="http://schemas.microsoft.com/office/drawing/2014/main" id="{F1F6707D-C033-6144-9406-C62E48BF03F7}"/>
                </a:ext>
              </a:extLst>
            </p:cNvPr>
            <p:cNvSpPr txBox="1"/>
            <p:nvPr/>
          </p:nvSpPr>
          <p:spPr>
            <a:xfrm>
              <a:off x="3284091" y="3706496"/>
              <a:ext cx="418704" cy="369332"/>
            </a:xfrm>
            <a:prstGeom prst="rect">
              <a:avLst/>
            </a:prstGeom>
            <a:noFill/>
          </p:spPr>
          <p:txBody>
            <a:bodyPr wrap="none" rtlCol="0">
              <a:spAutoFit/>
            </a:bodyPr>
            <a:lstStyle/>
            <a:p>
              <a:r>
                <a:rPr lang="en-GB" dirty="0"/>
                <a:t>10</a:t>
              </a:r>
            </a:p>
          </p:txBody>
        </p:sp>
        <p:sp>
          <p:nvSpPr>
            <p:cNvPr id="96" name="TextBox 95">
              <a:extLst>
                <a:ext uri="{FF2B5EF4-FFF2-40B4-BE49-F238E27FC236}">
                  <a16:creationId xmlns:a16="http://schemas.microsoft.com/office/drawing/2014/main" id="{11E35C60-8E4A-6544-A2A2-629EE689252E}"/>
                </a:ext>
              </a:extLst>
            </p:cNvPr>
            <p:cNvSpPr txBox="1"/>
            <p:nvPr/>
          </p:nvSpPr>
          <p:spPr>
            <a:xfrm>
              <a:off x="4552196" y="3702867"/>
              <a:ext cx="418704" cy="369332"/>
            </a:xfrm>
            <a:prstGeom prst="rect">
              <a:avLst/>
            </a:prstGeom>
            <a:noFill/>
          </p:spPr>
          <p:txBody>
            <a:bodyPr wrap="none" rtlCol="0">
              <a:spAutoFit/>
            </a:bodyPr>
            <a:lstStyle/>
            <a:p>
              <a:r>
                <a:rPr lang="en-GB" dirty="0"/>
                <a:t>11</a:t>
              </a:r>
            </a:p>
          </p:txBody>
        </p:sp>
      </p:grpSp>
      <p:grpSp>
        <p:nvGrpSpPr>
          <p:cNvPr id="29" name="Group 28">
            <a:extLst>
              <a:ext uri="{FF2B5EF4-FFF2-40B4-BE49-F238E27FC236}">
                <a16:creationId xmlns:a16="http://schemas.microsoft.com/office/drawing/2014/main" id="{B789DF74-C54F-984B-B6C8-A35717FC9EC6}"/>
              </a:ext>
            </a:extLst>
          </p:cNvPr>
          <p:cNvGrpSpPr/>
          <p:nvPr/>
        </p:nvGrpSpPr>
        <p:grpSpPr>
          <a:xfrm>
            <a:off x="5226618" y="3820745"/>
            <a:ext cx="369332" cy="436123"/>
            <a:chOff x="3912592" y="4465443"/>
            <a:chExt cx="369332" cy="436123"/>
          </a:xfrm>
        </p:grpSpPr>
        <p:cxnSp>
          <p:nvCxnSpPr>
            <p:cNvPr id="97" name="Straight Connector 96">
              <a:extLst>
                <a:ext uri="{FF2B5EF4-FFF2-40B4-BE49-F238E27FC236}">
                  <a16:creationId xmlns:a16="http://schemas.microsoft.com/office/drawing/2014/main" id="{67B23C00-8ABD-B947-B44F-740A99327D85}"/>
                </a:ext>
              </a:extLst>
            </p:cNvPr>
            <p:cNvCxnSpPr>
              <a:cxnSpLocks/>
            </p:cNvCxnSpPr>
            <p:nvPr/>
          </p:nvCxnSpPr>
          <p:spPr>
            <a:xfrm flipH="1">
              <a:off x="4039374" y="4466791"/>
              <a:ext cx="108000" cy="1080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A23FA03-6488-D344-930D-6B14558C2EF6}"/>
                </a:ext>
              </a:extLst>
            </p:cNvPr>
            <p:cNvCxnSpPr>
              <a:cxnSpLocks/>
            </p:cNvCxnSpPr>
            <p:nvPr/>
          </p:nvCxnSpPr>
          <p:spPr>
            <a:xfrm>
              <a:off x="4038026" y="4465443"/>
              <a:ext cx="108000" cy="1080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925B873-0397-4F4D-A9F5-FB3CDB47BAC5}"/>
                    </a:ext>
                  </a:extLst>
                </p:cNvPr>
                <p:cNvSpPr/>
                <p:nvPr/>
              </p:nvSpPr>
              <p:spPr>
                <a:xfrm>
                  <a:off x="3912592" y="4532234"/>
                  <a:ext cx="3693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dirty="0" smtClean="0">
                            <a:solidFill>
                              <a:srgbClr val="FFC000"/>
                            </a:solidFill>
                            <a:latin typeface="Cambria Math" panose="02040503050406030204" pitchFamily="18" charset="0"/>
                          </a:rPr>
                          <m:t>𝑣</m:t>
                        </m:r>
                      </m:oMath>
                    </m:oMathPara>
                  </a14:m>
                  <a:endParaRPr lang="en-GB" dirty="0">
                    <a:solidFill>
                      <a:srgbClr val="C00000"/>
                    </a:solidFill>
                  </a:endParaRPr>
                </a:p>
              </p:txBody>
            </p:sp>
          </mc:Choice>
          <mc:Fallback xmlns="">
            <p:sp>
              <p:nvSpPr>
                <p:cNvPr id="28" name="Rectangle 27">
                  <a:extLst>
                    <a:ext uri="{FF2B5EF4-FFF2-40B4-BE49-F238E27FC236}">
                      <a16:creationId xmlns:a16="http://schemas.microsoft.com/office/drawing/2014/main" id="{E925B873-0397-4F4D-A9F5-FB3CDB47BAC5}"/>
                    </a:ext>
                  </a:extLst>
                </p:cNvPr>
                <p:cNvSpPr>
                  <a:spLocks noRot="1" noChangeAspect="1" noMove="1" noResize="1" noEditPoints="1" noAdjustHandles="1" noChangeArrowheads="1" noChangeShapeType="1" noTextEdit="1"/>
                </p:cNvSpPr>
                <p:nvPr/>
              </p:nvSpPr>
              <p:spPr>
                <a:xfrm>
                  <a:off x="3912592" y="4532234"/>
                  <a:ext cx="369332" cy="369332"/>
                </a:xfrm>
                <a:prstGeom prst="rect">
                  <a:avLst/>
                </a:prstGeom>
                <a:blipFill>
                  <a:blip r:embed="rId15"/>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graphicFrame>
            <p:nvGraphicFramePr>
              <p:cNvPr id="58" name="Table 57">
                <a:extLst>
                  <a:ext uri="{FF2B5EF4-FFF2-40B4-BE49-F238E27FC236}">
                    <a16:creationId xmlns:a16="http://schemas.microsoft.com/office/drawing/2014/main" id="{EF7BED82-5DFF-C943-9D5A-5FDE52AAC83B}"/>
                  </a:ext>
                </a:extLst>
              </p:cNvPr>
              <p:cNvGraphicFramePr>
                <a:graphicFrameLocks noGrp="1"/>
              </p:cNvGraphicFramePr>
              <p:nvPr>
                <p:extLst>
                  <p:ext uri="{D42A27DB-BD31-4B8C-83A1-F6EECF244321}">
                    <p14:modId xmlns:p14="http://schemas.microsoft.com/office/powerpoint/2010/main" val="4266208799"/>
                  </p:ext>
                </p:extLst>
              </p:nvPr>
            </p:nvGraphicFramePr>
            <p:xfrm>
              <a:off x="939869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8" name="Table 57">
                <a:extLst>
                  <a:ext uri="{FF2B5EF4-FFF2-40B4-BE49-F238E27FC236}">
                    <a16:creationId xmlns:a16="http://schemas.microsoft.com/office/drawing/2014/main" id="{EF7BED82-5DFF-C943-9D5A-5FDE52AAC83B}"/>
                  </a:ext>
                </a:extLst>
              </p:cNvPr>
              <p:cNvGraphicFramePr>
                <a:graphicFrameLocks noGrp="1"/>
              </p:cNvGraphicFramePr>
              <p:nvPr>
                <p:extLst>
                  <p:ext uri="{D42A27DB-BD31-4B8C-83A1-F6EECF244321}">
                    <p14:modId xmlns:p14="http://schemas.microsoft.com/office/powerpoint/2010/main" val="4266208799"/>
                  </p:ext>
                </p:extLst>
              </p:nvPr>
            </p:nvGraphicFramePr>
            <p:xfrm>
              <a:off x="939869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16"/>
                          <a:stretch>
                            <a:fillRect l="-170588" t="-6897" r="-2941"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6"/>
                          <a:stretch>
                            <a:fillRect l="-3448" t="-103333" r="-217241" b="-293333"/>
                          </a:stretch>
                        </a:blipFill>
                      </a:tcPr>
                    </a:tc>
                    <a:tc>
                      <a:txBody>
                        <a:bodyPr/>
                        <a:lstStyle/>
                        <a:p>
                          <a:endParaRPr lang="en-US"/>
                        </a:p>
                      </a:txBody>
                      <a:tcPr>
                        <a:blipFill>
                          <a:blip r:embed="rId16"/>
                          <a:stretch>
                            <a:fillRect l="-107143" t="-103333" r="-125000" b="-293333"/>
                          </a:stretch>
                        </a:blipFill>
                      </a:tcPr>
                    </a:tc>
                    <a:tc>
                      <a:txBody>
                        <a:bodyPr/>
                        <a:lstStyle/>
                        <a:p>
                          <a:endParaRPr lang="en-US"/>
                        </a:p>
                      </a:txBody>
                      <a:tcPr>
                        <a:blipFill>
                          <a:blip r:embed="rId16"/>
                          <a:stretch>
                            <a:fillRect l="-170588" t="-103333" r="-2941"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6"/>
                          <a:stretch>
                            <a:fillRect l="-3448" t="-210345" r="-217241" b="-203448"/>
                          </a:stretch>
                        </a:blipFill>
                      </a:tcPr>
                    </a:tc>
                    <a:tc>
                      <a:txBody>
                        <a:bodyPr/>
                        <a:lstStyle/>
                        <a:p>
                          <a:endParaRPr lang="en-US"/>
                        </a:p>
                      </a:txBody>
                      <a:tcPr>
                        <a:blipFill>
                          <a:blip r:embed="rId16"/>
                          <a:stretch>
                            <a:fillRect l="-107143" t="-210345" r="-125000" b="-203448"/>
                          </a:stretch>
                        </a:blipFill>
                      </a:tcPr>
                    </a:tc>
                    <a:tc>
                      <a:txBody>
                        <a:bodyPr/>
                        <a:lstStyle/>
                        <a:p>
                          <a:endParaRPr lang="en-US"/>
                        </a:p>
                      </a:txBody>
                      <a:tcPr>
                        <a:blipFill>
                          <a:blip r:embed="rId16"/>
                          <a:stretch>
                            <a:fillRect l="-170588" t="-210345" r="-2941"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6"/>
                          <a:stretch>
                            <a:fillRect l="-3448" t="-300000" r="-217241" b="-96667"/>
                          </a:stretch>
                        </a:blipFill>
                      </a:tcPr>
                    </a:tc>
                    <a:tc>
                      <a:txBody>
                        <a:bodyPr/>
                        <a:lstStyle/>
                        <a:p>
                          <a:endParaRPr lang="en-US"/>
                        </a:p>
                      </a:txBody>
                      <a:tcPr>
                        <a:blipFill>
                          <a:blip r:embed="rId16"/>
                          <a:stretch>
                            <a:fillRect l="-107143" t="-300000" r="-125000" b="-96667"/>
                          </a:stretch>
                        </a:blipFill>
                      </a:tcPr>
                    </a:tc>
                    <a:tc>
                      <a:txBody>
                        <a:bodyPr/>
                        <a:lstStyle/>
                        <a:p>
                          <a:endParaRPr lang="en-US"/>
                        </a:p>
                      </a:txBody>
                      <a:tcPr>
                        <a:blipFill>
                          <a:blip r:embed="rId16"/>
                          <a:stretch>
                            <a:fillRect l="-170588" t="-300000" r="-2941"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6"/>
                          <a:stretch>
                            <a:fillRect l="-3448" t="-413793" r="-217241"/>
                          </a:stretch>
                        </a:blipFill>
                      </a:tcPr>
                    </a:tc>
                    <a:tc>
                      <a:txBody>
                        <a:bodyPr/>
                        <a:lstStyle/>
                        <a:p>
                          <a:endParaRPr lang="en-US"/>
                        </a:p>
                      </a:txBody>
                      <a:tcPr>
                        <a:blipFill>
                          <a:blip r:embed="rId16"/>
                          <a:stretch>
                            <a:fillRect l="-107143" t="-413793" r="-125000"/>
                          </a:stretch>
                        </a:blipFill>
                      </a:tcPr>
                    </a:tc>
                    <a:tc>
                      <a:txBody>
                        <a:bodyPr/>
                        <a:lstStyle/>
                        <a:p>
                          <a:endParaRPr lang="en-US"/>
                        </a:p>
                      </a:txBody>
                      <a:tcPr>
                        <a:blipFill>
                          <a:blip r:embed="rId16"/>
                          <a:stretch>
                            <a:fillRect l="-170588" t="-413793" r="-2941"/>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9" name="Table 58">
                <a:extLst>
                  <a:ext uri="{FF2B5EF4-FFF2-40B4-BE49-F238E27FC236}">
                    <a16:creationId xmlns:a16="http://schemas.microsoft.com/office/drawing/2014/main" id="{AF000D30-008E-BE44-A92D-701FD57BA96B}"/>
                  </a:ext>
                </a:extLst>
              </p:cNvPr>
              <p:cNvGraphicFramePr>
                <a:graphicFrameLocks noGrp="1"/>
              </p:cNvGraphicFramePr>
              <p:nvPr>
                <p:extLst>
                  <p:ext uri="{D42A27DB-BD31-4B8C-83A1-F6EECF244321}">
                    <p14:modId xmlns:p14="http://schemas.microsoft.com/office/powerpoint/2010/main" val="2699061376"/>
                  </p:ext>
                </p:extLst>
              </p:nvPr>
            </p:nvGraphicFramePr>
            <p:xfrm>
              <a:off x="1067953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9" name="Table 58">
                <a:extLst>
                  <a:ext uri="{FF2B5EF4-FFF2-40B4-BE49-F238E27FC236}">
                    <a16:creationId xmlns:a16="http://schemas.microsoft.com/office/drawing/2014/main" id="{AF000D30-008E-BE44-A92D-701FD57BA96B}"/>
                  </a:ext>
                </a:extLst>
              </p:cNvPr>
              <p:cNvGraphicFramePr>
                <a:graphicFrameLocks noGrp="1"/>
              </p:cNvGraphicFramePr>
              <p:nvPr>
                <p:extLst>
                  <p:ext uri="{D42A27DB-BD31-4B8C-83A1-F6EECF244321}">
                    <p14:modId xmlns:p14="http://schemas.microsoft.com/office/powerpoint/2010/main" val="2699061376"/>
                  </p:ext>
                </p:extLst>
              </p:nvPr>
            </p:nvGraphicFramePr>
            <p:xfrm>
              <a:off x="1067953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7"/>
                          <a:stretch>
                            <a:fillRect l="-170588" t="-6897" r="-5882"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7"/>
                          <a:stretch>
                            <a:fillRect t="-103333" r="-224138" b="-293333"/>
                          </a:stretch>
                        </a:blipFill>
                      </a:tcPr>
                    </a:tc>
                    <a:tc>
                      <a:txBody>
                        <a:bodyPr/>
                        <a:lstStyle/>
                        <a:p>
                          <a:endParaRPr lang="en-US"/>
                        </a:p>
                      </a:txBody>
                      <a:tcPr>
                        <a:blipFill>
                          <a:blip r:embed="rId17"/>
                          <a:stretch>
                            <a:fillRect l="-100000" t="-103333" r="-124138" b="-293333"/>
                          </a:stretch>
                        </a:blipFill>
                      </a:tcPr>
                    </a:tc>
                    <a:tc>
                      <a:txBody>
                        <a:bodyPr/>
                        <a:lstStyle/>
                        <a:p>
                          <a:endParaRPr lang="en-US"/>
                        </a:p>
                      </a:txBody>
                      <a:tcPr>
                        <a:blipFill>
                          <a:blip r:embed="rId17"/>
                          <a:stretch>
                            <a:fillRect l="-170588" t="-103333" r="-5882"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7"/>
                          <a:stretch>
                            <a:fillRect t="-210345" r="-224138" b="-203448"/>
                          </a:stretch>
                        </a:blipFill>
                      </a:tcPr>
                    </a:tc>
                    <a:tc>
                      <a:txBody>
                        <a:bodyPr/>
                        <a:lstStyle/>
                        <a:p>
                          <a:endParaRPr lang="en-US"/>
                        </a:p>
                      </a:txBody>
                      <a:tcPr>
                        <a:blipFill>
                          <a:blip r:embed="rId17"/>
                          <a:stretch>
                            <a:fillRect l="-100000" t="-210345" r="-124138" b="-203448"/>
                          </a:stretch>
                        </a:blipFill>
                      </a:tcPr>
                    </a:tc>
                    <a:tc>
                      <a:txBody>
                        <a:bodyPr/>
                        <a:lstStyle/>
                        <a:p>
                          <a:endParaRPr lang="en-US"/>
                        </a:p>
                      </a:txBody>
                      <a:tcPr>
                        <a:blipFill>
                          <a:blip r:embed="rId17"/>
                          <a:stretch>
                            <a:fillRect l="-170588" t="-210345" r="-5882"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7"/>
                          <a:stretch>
                            <a:fillRect t="-300000" r="-224138" b="-96667"/>
                          </a:stretch>
                        </a:blipFill>
                      </a:tcPr>
                    </a:tc>
                    <a:tc>
                      <a:txBody>
                        <a:bodyPr/>
                        <a:lstStyle/>
                        <a:p>
                          <a:endParaRPr lang="en-US"/>
                        </a:p>
                      </a:txBody>
                      <a:tcPr>
                        <a:blipFill>
                          <a:blip r:embed="rId17"/>
                          <a:stretch>
                            <a:fillRect l="-100000" t="-300000" r="-124138" b="-96667"/>
                          </a:stretch>
                        </a:blipFill>
                      </a:tcPr>
                    </a:tc>
                    <a:tc>
                      <a:txBody>
                        <a:bodyPr/>
                        <a:lstStyle/>
                        <a:p>
                          <a:endParaRPr lang="en-US"/>
                        </a:p>
                      </a:txBody>
                      <a:tcPr>
                        <a:blipFill>
                          <a:blip r:embed="rId17"/>
                          <a:stretch>
                            <a:fillRect l="-170588" t="-300000" r="-5882"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7"/>
                          <a:stretch>
                            <a:fillRect t="-413793" r="-224138"/>
                          </a:stretch>
                        </a:blipFill>
                      </a:tcPr>
                    </a:tc>
                    <a:tc>
                      <a:txBody>
                        <a:bodyPr/>
                        <a:lstStyle/>
                        <a:p>
                          <a:endParaRPr lang="en-US"/>
                        </a:p>
                      </a:txBody>
                      <a:tcPr>
                        <a:blipFill>
                          <a:blip r:embed="rId17"/>
                          <a:stretch>
                            <a:fillRect l="-100000" t="-413793" r="-124138"/>
                          </a:stretch>
                        </a:blipFill>
                      </a:tcPr>
                    </a:tc>
                    <a:tc>
                      <a:txBody>
                        <a:bodyPr/>
                        <a:lstStyle/>
                        <a:p>
                          <a:endParaRPr lang="en-US"/>
                        </a:p>
                      </a:txBody>
                      <a:tcPr>
                        <a:blipFill>
                          <a:blip r:embed="rId17"/>
                          <a:stretch>
                            <a:fillRect l="-170588" t="-413793" r="-5882"/>
                          </a:stretch>
                        </a:blipFill>
                      </a:tcPr>
                    </a:tc>
                    <a:extLst>
                      <a:ext uri="{0D108BD9-81ED-4DB2-BD59-A6C34878D82A}">
                        <a16:rowId xmlns:a16="http://schemas.microsoft.com/office/drawing/2014/main" val="786113009"/>
                      </a:ext>
                    </a:extLst>
                  </a:tr>
                </a:tbl>
              </a:graphicData>
            </a:graphic>
          </p:graphicFrame>
        </mc:Fallback>
      </mc:AlternateContent>
      <p:sp>
        <p:nvSpPr>
          <p:cNvPr id="5" name="Rectangle 4">
            <a:extLst>
              <a:ext uri="{FF2B5EF4-FFF2-40B4-BE49-F238E27FC236}">
                <a16:creationId xmlns:a16="http://schemas.microsoft.com/office/drawing/2014/main" id="{508E1D26-38FD-0344-90C3-9AF00B0570F0}"/>
              </a:ext>
            </a:extLst>
          </p:cNvPr>
          <p:cNvSpPr/>
          <p:nvPr/>
        </p:nvSpPr>
        <p:spPr>
          <a:xfrm>
            <a:off x="10138054" y="1169000"/>
            <a:ext cx="418704" cy="369332"/>
          </a:xfrm>
          <a:prstGeom prst="rect">
            <a:avLst/>
          </a:prstGeom>
        </p:spPr>
        <p:txBody>
          <a:bodyPr wrap="none">
            <a:spAutoFit/>
          </a:bodyPr>
          <a:lstStyle/>
          <a:p>
            <a:r>
              <a:rPr lang="en-GB" dirty="0">
                <a:solidFill>
                  <a:srgbClr val="FFC000"/>
                </a:solidFill>
              </a:rPr>
              <a:t>11</a:t>
            </a:r>
          </a:p>
        </p:txBody>
      </p:sp>
      <p:sp>
        <p:nvSpPr>
          <p:cNvPr id="60" name="Rectangle 59">
            <a:extLst>
              <a:ext uri="{FF2B5EF4-FFF2-40B4-BE49-F238E27FC236}">
                <a16:creationId xmlns:a16="http://schemas.microsoft.com/office/drawing/2014/main" id="{9BB16CD8-AEDF-D245-8189-D1C10272EA86}"/>
              </a:ext>
            </a:extLst>
          </p:cNvPr>
          <p:cNvSpPr/>
          <p:nvPr/>
        </p:nvSpPr>
        <p:spPr>
          <a:xfrm>
            <a:off x="10797306" y="1201842"/>
            <a:ext cx="276038" cy="307777"/>
          </a:xfrm>
          <a:prstGeom prst="rect">
            <a:avLst/>
          </a:prstGeom>
        </p:spPr>
        <p:txBody>
          <a:bodyPr wrap="none">
            <a:spAutoFit/>
          </a:bodyPr>
          <a:lstStyle/>
          <a:p>
            <a:r>
              <a:rPr lang="en-GB" sz="1400" dirty="0">
                <a:solidFill>
                  <a:srgbClr val="FFC000"/>
                </a:solidFill>
              </a:rPr>
              <a:t>1</a:t>
            </a:r>
          </a:p>
        </p:txBody>
      </p:sp>
      <p:sp>
        <p:nvSpPr>
          <p:cNvPr id="12" name="Date Placeholder 11">
            <a:extLst>
              <a:ext uri="{FF2B5EF4-FFF2-40B4-BE49-F238E27FC236}">
                <a16:creationId xmlns:a16="http://schemas.microsoft.com/office/drawing/2014/main" id="{02DB3EC6-73FD-8440-B364-4269F395442D}"/>
              </a:ext>
            </a:extLst>
          </p:cNvPr>
          <p:cNvSpPr>
            <a:spLocks noGrp="1"/>
          </p:cNvSpPr>
          <p:nvPr>
            <p:ph type="dt" sz="half" idx="2"/>
          </p:nvPr>
        </p:nvSpPr>
        <p:spPr/>
        <p:txBody>
          <a:bodyPr/>
          <a:lstStyle/>
          <a:p>
            <a:r>
              <a:rPr lang="en-GB"/>
              <a:t>Approximate Inference</a:t>
            </a:r>
            <a:endParaRPr lang="en-US" dirty="0"/>
          </a:p>
        </p:txBody>
      </p:sp>
      <p:sp>
        <p:nvSpPr>
          <p:cNvPr id="17" name="Footer Placeholder 16">
            <a:extLst>
              <a:ext uri="{FF2B5EF4-FFF2-40B4-BE49-F238E27FC236}">
                <a16:creationId xmlns:a16="http://schemas.microsoft.com/office/drawing/2014/main" id="{9829C95C-3987-ED4C-AE60-7F8917763835}"/>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66086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B1C4-A0C5-5C47-9630-893091E13BEC}"/>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351BB6-BC6A-0A47-BAC1-0100E29D131A}"/>
                  </a:ext>
                </a:extLst>
              </p:cNvPr>
              <p:cNvSpPr>
                <a:spLocks noGrp="1"/>
              </p:cNvSpPr>
              <p:nvPr>
                <p:ph idx="1"/>
              </p:nvPr>
            </p:nvSpPr>
            <p:spPr/>
            <p:txBody>
              <a:bodyPr>
                <a:normAutofit/>
              </a:bodyPr>
              <a:lstStyle/>
              <a:p>
                <a:r>
                  <a:rPr lang="en-GB" dirty="0"/>
                  <a:t>Ordering of AB, C</a:t>
                </a:r>
              </a:p>
              <a:p>
                <a:r>
                  <a:rPr lang="en-GB" dirty="0"/>
                  <a:t>Sample values for BC\B conditioned on B = 1 from </a:t>
                </a:r>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𝑓</m:t>
                        </m:r>
                      </m:e>
                      <m:sub>
                        <m:r>
                          <a:rPr lang="de-DE" i="1">
                            <a:latin typeface="Cambria Math" panose="02040503050406030204" pitchFamily="18" charset="0"/>
                          </a:rPr>
                          <m:t>2</m:t>
                        </m:r>
                      </m:sub>
                      <m:sup>
                        <m:r>
                          <a:rPr lang="de-DE" i="1">
                            <a:latin typeface="Cambria Math" panose="02040503050406030204" pitchFamily="18" charset="0"/>
                          </a:rPr>
                          <m:t>𝐵𝑁</m:t>
                        </m:r>
                      </m:sup>
                    </m:sSubSup>
                  </m:oMath>
                </a14:m>
                <a:endParaRPr lang="en-GB" dirty="0"/>
              </a:p>
              <a:p>
                <a:pPr lvl="1"/>
                <a:r>
                  <a:rPr lang="en-GB" dirty="0"/>
                  <a:t>With B = 1, it is a distribution</a:t>
                </a:r>
              </a:p>
              <a:p>
                <a:pPr lvl="2"/>
                <a:endParaRPr lang="en-GB" dirty="0"/>
              </a:p>
              <a:p>
                <a:pPr lvl="2"/>
                <a:endParaRPr lang="en-GB" dirty="0"/>
              </a:p>
              <a:p>
                <a:pPr lvl="2"/>
                <a:endParaRPr lang="en-GB" dirty="0"/>
              </a:p>
              <a:p>
                <a:pPr lvl="2"/>
                <a:r>
                  <a:rPr lang="en-GB" dirty="0"/>
                  <a:t>E.g., </a:t>
                </a:r>
                <a14:m>
                  <m:oMath xmlns:m="http://schemas.openxmlformats.org/officeDocument/2006/math">
                    <m:r>
                      <a:rPr lang="en-GB" i="1" dirty="0" smtClean="0">
                        <a:solidFill>
                          <a:srgbClr val="FFC000"/>
                        </a:solidFill>
                        <a:latin typeface="Cambria Math" panose="02040503050406030204" pitchFamily="18" charset="0"/>
                      </a:rPr>
                      <m:t>𝑣</m:t>
                    </m:r>
                    <m:r>
                      <a:rPr lang="de-DE" b="0" i="1" dirty="0" smtClean="0">
                        <a:solidFill>
                          <a:srgbClr val="FFC000"/>
                        </a:solidFill>
                        <a:latin typeface="Cambria Math" panose="02040503050406030204" pitchFamily="18" charset="0"/>
                      </a:rPr>
                      <m:t>=0.35</m:t>
                    </m:r>
                  </m:oMath>
                </a14:m>
                <a:r>
                  <a:rPr lang="en-GB" dirty="0">
                    <a:solidFill>
                      <a:srgbClr val="FFC000"/>
                    </a:solidFill>
                  </a:rPr>
                  <a:t> </a:t>
                </a:r>
                <a:r>
                  <a:rPr lang="en-GB" dirty="0"/>
                  <a:t>➝ 0</a:t>
                </a:r>
              </a:p>
              <a:p>
                <a:r>
                  <a:rPr lang="en-GB" dirty="0"/>
                  <a:t>Sample: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solidFill>
                              <a:srgbClr val="FFC000"/>
                            </a:solidFill>
                            <a:latin typeface="Cambria Math" panose="02040503050406030204" pitchFamily="18" charset="0"/>
                          </a:rPr>
                          <m:t>1</m:t>
                        </m:r>
                        <m:r>
                          <a:rPr lang="de-DE" b="0" i="1" smtClean="0">
                            <a:latin typeface="Cambria Math" panose="02040503050406030204" pitchFamily="18" charset="0"/>
                          </a:rPr>
                          <m:t>,</m:t>
                        </m:r>
                        <m:r>
                          <a:rPr lang="de-DE" b="0" i="1" smtClean="0">
                            <a:solidFill>
                              <a:srgbClr val="FFC000"/>
                            </a:solidFill>
                            <a:latin typeface="Cambria Math" panose="02040503050406030204" pitchFamily="18" charset="0"/>
                          </a:rPr>
                          <m:t>1</m:t>
                        </m:r>
                        <m:r>
                          <a:rPr lang="de-DE" b="0" i="1" smtClean="0">
                            <a:latin typeface="Cambria Math" panose="02040503050406030204" pitchFamily="18" charset="0"/>
                          </a:rPr>
                          <m:t>,</m:t>
                        </m:r>
                        <m:r>
                          <a:rPr lang="de-DE" b="0" i="1" smtClean="0">
                            <a:solidFill>
                              <a:srgbClr val="FFC000"/>
                            </a:solidFill>
                            <a:latin typeface="Cambria Math" panose="02040503050406030204" pitchFamily="18" charset="0"/>
                          </a:rPr>
                          <m:t>0</m:t>
                        </m:r>
                      </m:e>
                    </m:d>
                  </m:oMath>
                </a14:m>
                <a:endParaRPr lang="en-GB" dirty="0"/>
              </a:p>
              <a:p>
                <a:pPr lvl="1"/>
                <a14:m>
                  <m:oMath xmlns:m="http://schemas.openxmlformats.org/officeDocument/2006/math">
                    <m:r>
                      <a:rPr lang="en-GB" i="1" dirty="0">
                        <a:latin typeface="Cambria Math" panose="02040503050406030204" pitchFamily="18" charset="0"/>
                      </a:rPr>
                      <m:t>𝑄</m:t>
                    </m:r>
                  </m:oMath>
                </a14:m>
                <a:r>
                  <a:rPr lang="en-GB" dirty="0"/>
                  <a:t> weight: </a:t>
                </a:r>
                <a14:m>
                  <m:oMath xmlns:m="http://schemas.openxmlformats.org/officeDocument/2006/math">
                    <m:r>
                      <a:rPr lang="en-GB" i="1" dirty="0" smtClean="0">
                        <a:latin typeface="Cambria Math" panose="02040503050406030204" pitchFamily="18" charset="0"/>
                      </a:rPr>
                      <m:t>𝑄</m:t>
                    </m:r>
                    <m:d>
                      <m:dPr>
                        <m:ctrlPr>
                          <a:rPr lang="de-DE" b="0" i="1" dirty="0" smtClean="0">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1,1,</m:t>
                            </m:r>
                            <m:r>
                              <a:rPr lang="de-DE" b="0" i="1" smtClean="0">
                                <a:latin typeface="Cambria Math" panose="02040503050406030204" pitchFamily="18" charset="0"/>
                              </a:rPr>
                              <m:t>0</m:t>
                            </m:r>
                          </m:e>
                        </m:d>
                      </m:e>
                    </m:d>
                    <m:r>
                      <a:rPr lang="de-DE" b="0" i="1" dirty="0" smtClean="0">
                        <a:latin typeface="Cambria Math" panose="02040503050406030204" pitchFamily="18" charset="0"/>
                      </a:rPr>
                      <m:t>=0.4</m:t>
                    </m:r>
                    <m:r>
                      <a:rPr lang="de-DE" b="0" i="1" dirty="0" smtClean="0">
                        <a:latin typeface="Cambria Math" panose="02040503050406030204" pitchFamily="18" charset="0"/>
                        <a:ea typeface="Cambria Math" panose="02040503050406030204" pitchFamily="18" charset="0"/>
                      </a:rPr>
                      <m:t>∙0.8</m:t>
                    </m:r>
                  </m:oMath>
                </a14:m>
                <a:endParaRPr lang="en-GB" dirty="0"/>
              </a:p>
              <a:p>
                <a:pPr lvl="1"/>
                <a14:m>
                  <m:oMath xmlns:m="http://schemas.openxmlformats.org/officeDocument/2006/math">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oMath>
                </a14:m>
                <a:r>
                  <a:rPr lang="en-GB" dirty="0"/>
                  <a:t> weight: </a:t>
                </a:r>
                <a14:m>
                  <m:oMath xmlns:m="http://schemas.openxmlformats.org/officeDocument/2006/math">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𝑃</m:t>
                        </m:r>
                      </m:e>
                    </m:acc>
                    <m:d>
                      <m:dPr>
                        <m:ctrlPr>
                          <a:rPr lang="de-DE" b="0" i="1" smtClean="0">
                            <a:latin typeface="Cambria Math" panose="02040503050406030204" pitchFamily="18" charset="0"/>
                            <a:ea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1,1,0</m:t>
                            </m:r>
                          </m:e>
                        </m:d>
                      </m:e>
                    </m:d>
                    <m:r>
                      <a:rPr lang="de-DE" b="0" i="1" smtClean="0">
                        <a:latin typeface="Cambria Math" panose="02040503050406030204" pitchFamily="18" charset="0"/>
                        <a:ea typeface="Cambria Math" panose="02040503050406030204" pitchFamily="18" charset="0"/>
                      </a:rPr>
                      <m:t>=1∙4∙4</m:t>
                    </m:r>
                  </m:oMath>
                </a14:m>
                <a:endParaRPr lang="en-GB" dirty="0"/>
              </a:p>
              <a:p>
                <a:pPr lvl="1"/>
                <a14:m>
                  <m:oMath xmlns:m="http://schemas.openxmlformats.org/officeDocument/2006/math">
                    <m:r>
                      <a:rPr lang="de-DE" b="0" i="1" smtClean="0">
                        <a:latin typeface="Cambria Math" panose="02040503050406030204" pitchFamily="18" charset="0"/>
                      </a:rPr>
                      <m:t>𝑤</m:t>
                    </m:r>
                    <m:d>
                      <m:dPr>
                        <m:ctrlPr>
                          <a:rPr lang="de-DE" b="0" i="1" smtClean="0">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1,1,0</m:t>
                            </m:r>
                          </m:e>
                        </m:d>
                      </m:e>
                    </m:d>
                    <m:r>
                      <a:rPr lang="de-DE" b="0" i="0" smtClean="0">
                        <a:latin typeface="Cambria Math" panose="02040503050406030204" pitchFamily="18" charset="0"/>
                      </a:rPr>
                      <m:t>=</m:t>
                    </m:r>
                    <m:f>
                      <m:fPr>
                        <m:ctrlPr>
                          <a:rPr lang="de-DE" b="0" i="1" smtClean="0">
                            <a:latin typeface="Cambria Math" panose="02040503050406030204" pitchFamily="18" charset="0"/>
                          </a:rPr>
                        </m:ctrlPr>
                      </m:fPr>
                      <m:num>
                        <m:r>
                          <a:rPr lang="de-DE" b="0" i="0" smtClean="0">
                            <a:latin typeface="Cambria Math" panose="02040503050406030204" pitchFamily="18" charset="0"/>
                          </a:rPr>
                          <m:t>16</m:t>
                        </m:r>
                      </m:num>
                      <m:den>
                        <m:r>
                          <a:rPr lang="de-DE" b="0" i="1" smtClean="0">
                            <a:latin typeface="Cambria Math" panose="02040503050406030204" pitchFamily="18" charset="0"/>
                          </a:rPr>
                          <m:t>0.32</m:t>
                        </m:r>
                      </m:den>
                    </m:f>
                    <m:r>
                      <a:rPr lang="de-DE" b="0" i="1" smtClean="0">
                        <a:latin typeface="Cambria Math" panose="02040503050406030204" pitchFamily="18" charset="0"/>
                      </a:rPr>
                      <m:t>=50</m:t>
                    </m:r>
                  </m:oMath>
                </a14:m>
                <a:endParaRPr lang="en-GB" dirty="0"/>
              </a:p>
            </p:txBody>
          </p:sp>
        </mc:Choice>
        <mc:Fallback xmlns="">
          <p:sp>
            <p:nvSpPr>
              <p:cNvPr id="3" name="Content Placeholder 2">
                <a:extLst>
                  <a:ext uri="{FF2B5EF4-FFF2-40B4-BE49-F238E27FC236}">
                    <a16:creationId xmlns:a16="http://schemas.microsoft.com/office/drawing/2014/main" id="{74351BB6-BC6A-0A47-BAC1-0100E29D131A}"/>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1249481-E5B7-7D44-9B02-3332B3288CCE}"/>
              </a:ext>
            </a:extLst>
          </p:cNvPr>
          <p:cNvSpPr>
            <a:spLocks noGrp="1"/>
          </p:cNvSpPr>
          <p:nvPr>
            <p:ph type="sldNum" sz="quarter" idx="4"/>
          </p:nvPr>
        </p:nvSpPr>
        <p:spPr/>
        <p:txBody>
          <a:bodyPr/>
          <a:lstStyle/>
          <a:p>
            <a:fld id="{67C9959E-8E6B-B04C-9955-EA096F41CA7A}" type="slidenum">
              <a:rPr lang="en-GB" smtClean="0"/>
              <a:t>42</a:t>
            </a:fld>
            <a:endParaRPr lang="en-GB"/>
          </a:p>
        </p:txBody>
      </p:sp>
      <p:grpSp>
        <p:nvGrpSpPr>
          <p:cNvPr id="23" name="Group 22">
            <a:extLst>
              <a:ext uri="{FF2B5EF4-FFF2-40B4-BE49-F238E27FC236}">
                <a16:creationId xmlns:a16="http://schemas.microsoft.com/office/drawing/2014/main" id="{6099375C-B050-B442-B712-D2751F17F1B3}"/>
              </a:ext>
            </a:extLst>
          </p:cNvPr>
          <p:cNvGrpSpPr/>
          <p:nvPr/>
        </p:nvGrpSpPr>
        <p:grpSpPr>
          <a:xfrm>
            <a:off x="1871225" y="2784582"/>
            <a:ext cx="3984660" cy="901397"/>
            <a:chOff x="1688181" y="3715780"/>
            <a:chExt cx="3984660" cy="901397"/>
          </a:xfrm>
        </p:grpSpPr>
        <p:cxnSp>
          <p:nvCxnSpPr>
            <p:cNvPr id="9" name="Straight Connector 8">
              <a:extLst>
                <a:ext uri="{FF2B5EF4-FFF2-40B4-BE49-F238E27FC236}">
                  <a16:creationId xmlns:a16="http://schemas.microsoft.com/office/drawing/2014/main" id="{09E3AFAA-B20E-9D42-B6C1-A3ADDE8AA763}"/>
                </a:ext>
              </a:extLst>
            </p:cNvPr>
            <p:cNvCxnSpPr>
              <a:cxnSpLocks/>
            </p:cNvCxnSpPr>
            <p:nvPr/>
          </p:nvCxnSpPr>
          <p:spPr>
            <a:xfrm>
              <a:off x="1863634" y="4206240"/>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FEAC32-2ED0-E242-93EF-486DD2EC3726}"/>
                </a:ext>
              </a:extLst>
            </p:cNvPr>
            <p:cNvCxnSpPr/>
            <p:nvPr/>
          </p:nvCxnSpPr>
          <p:spPr>
            <a:xfrm>
              <a:off x="1871084" y="4122728"/>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40BEBFF-1D1B-2649-B84F-1BACEEE707FB}"/>
                </a:ext>
              </a:extLst>
            </p:cNvPr>
            <p:cNvCxnSpPr/>
            <p:nvPr/>
          </p:nvCxnSpPr>
          <p:spPr>
            <a:xfrm>
              <a:off x="475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6BC439F-9F08-314B-A2C3-66780021831E}"/>
                    </a:ext>
                  </a:extLst>
                </p:cNvPr>
                <p:cNvSpPr txBox="1"/>
                <p:nvPr/>
              </p:nvSpPr>
              <p:spPr>
                <a:xfrm>
                  <a:off x="1688181" y="424784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0</m:t>
                        </m:r>
                      </m:oMath>
                    </m:oMathPara>
                  </a14:m>
                  <a:endParaRPr lang="en-GB" dirty="0"/>
                </a:p>
              </p:txBody>
            </p:sp>
          </mc:Choice>
          <mc:Fallback xmlns="">
            <p:sp>
              <p:nvSpPr>
                <p:cNvPr id="16" name="TextBox 15">
                  <a:extLst>
                    <a:ext uri="{FF2B5EF4-FFF2-40B4-BE49-F238E27FC236}">
                      <a16:creationId xmlns:a16="http://schemas.microsoft.com/office/drawing/2014/main" id="{86BC439F-9F08-314B-A2C3-66780021831E}"/>
                    </a:ext>
                  </a:extLst>
                </p:cNvPr>
                <p:cNvSpPr txBox="1">
                  <a:spLocks noRot="1" noChangeAspect="1" noMove="1" noResize="1" noEditPoints="1" noAdjustHandles="1" noChangeArrowheads="1" noChangeShapeType="1" noTextEdit="1"/>
                </p:cNvSpPr>
                <p:nvPr/>
              </p:nvSpPr>
              <p:spPr>
                <a:xfrm>
                  <a:off x="1688181" y="4247845"/>
                  <a:ext cx="365806"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4658811-4EBF-CC49-BD59-2705B4735304}"/>
                    </a:ext>
                  </a:extLst>
                </p:cNvPr>
                <p:cNvSpPr txBox="1"/>
                <p:nvPr/>
              </p:nvSpPr>
              <p:spPr>
                <a:xfrm>
                  <a:off x="5307035" y="4247845"/>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1</m:t>
                        </m:r>
                      </m:oMath>
                    </m:oMathPara>
                  </a14:m>
                  <a:endParaRPr lang="en-GB" dirty="0"/>
                </a:p>
              </p:txBody>
            </p:sp>
          </mc:Choice>
          <mc:Fallback xmlns="">
            <p:sp>
              <p:nvSpPr>
                <p:cNvPr id="77" name="TextBox 76">
                  <a:extLst>
                    <a:ext uri="{FF2B5EF4-FFF2-40B4-BE49-F238E27FC236}">
                      <a16:creationId xmlns:a16="http://schemas.microsoft.com/office/drawing/2014/main" id="{C4658811-4EBF-CC49-BD59-2705B4735304}"/>
                    </a:ext>
                  </a:extLst>
                </p:cNvPr>
                <p:cNvSpPr txBox="1">
                  <a:spLocks noRot="1" noChangeAspect="1" noMove="1" noResize="1" noEditPoints="1" noAdjustHandles="1" noChangeArrowheads="1" noChangeShapeType="1" noTextEdit="1"/>
                </p:cNvSpPr>
                <p:nvPr/>
              </p:nvSpPr>
              <p:spPr>
                <a:xfrm>
                  <a:off x="5307035" y="4247845"/>
                  <a:ext cx="365806" cy="369332"/>
                </a:xfrm>
                <a:prstGeom prst="rect">
                  <a:avLst/>
                </a:prstGeom>
                <a:blipFill>
                  <a:blip r:embed="rId14"/>
                  <a:stretch>
                    <a:fillRect/>
                  </a:stretch>
                </a:blipFill>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3DAC95F3-75C4-1F44-97FE-FFC81901FE13}"/>
                </a:ext>
              </a:extLst>
            </p:cNvPr>
            <p:cNvCxnSpPr/>
            <p:nvPr/>
          </p:nvCxnSpPr>
          <p:spPr>
            <a:xfrm>
              <a:off x="223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A7F27F9-DD1B-A74F-85EA-FBD2DAE4C5E2}"/>
                </a:ext>
              </a:extLst>
            </p:cNvPr>
            <p:cNvCxnSpPr/>
            <p:nvPr/>
          </p:nvCxnSpPr>
          <p:spPr>
            <a:xfrm>
              <a:off x="259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44D219B-CAAA-1440-8385-13D02B306D1B}"/>
                </a:ext>
              </a:extLst>
            </p:cNvPr>
            <p:cNvCxnSpPr/>
            <p:nvPr/>
          </p:nvCxnSpPr>
          <p:spPr>
            <a:xfrm>
              <a:off x="295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93825CD-20E2-9747-9707-6B1284BCF211}"/>
                </a:ext>
              </a:extLst>
            </p:cNvPr>
            <p:cNvCxnSpPr/>
            <p:nvPr/>
          </p:nvCxnSpPr>
          <p:spPr>
            <a:xfrm>
              <a:off x="3313158"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C009CCF-8902-754F-8334-656086EE4DEF}"/>
                </a:ext>
              </a:extLst>
            </p:cNvPr>
            <p:cNvCxnSpPr/>
            <p:nvPr/>
          </p:nvCxnSpPr>
          <p:spPr>
            <a:xfrm>
              <a:off x="3672000" y="4122728"/>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08FED89-B16D-0A4D-9F89-E9AF811573D9}"/>
                </a:ext>
              </a:extLst>
            </p:cNvPr>
            <p:cNvCxnSpPr/>
            <p:nvPr/>
          </p:nvCxnSpPr>
          <p:spPr>
            <a:xfrm>
              <a:off x="403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60D258D-3951-EB4A-822D-560FC03F1575}"/>
                </a:ext>
              </a:extLst>
            </p:cNvPr>
            <p:cNvCxnSpPr/>
            <p:nvPr/>
          </p:nvCxnSpPr>
          <p:spPr>
            <a:xfrm>
              <a:off x="4392000" y="4154444"/>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5CB4C0E-3EBB-724C-93DB-8C4EB5BECAB9}"/>
                </a:ext>
              </a:extLst>
            </p:cNvPr>
            <p:cNvCxnSpPr/>
            <p:nvPr/>
          </p:nvCxnSpPr>
          <p:spPr>
            <a:xfrm>
              <a:off x="5491096" y="4122000"/>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A0C0292-B1C8-A64F-ADC7-D62E52D0AF66}"/>
                </a:ext>
              </a:extLst>
            </p:cNvPr>
            <p:cNvCxnSpPr/>
            <p:nvPr/>
          </p:nvCxnSpPr>
          <p:spPr>
            <a:xfrm>
              <a:off x="5131096" y="4153716"/>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E45A986E-8C71-B245-B61F-FF6AA7533D2B}"/>
                    </a:ext>
                  </a:extLst>
                </p:cNvPr>
                <p:cNvSpPr txBox="1"/>
                <p:nvPr/>
              </p:nvSpPr>
              <p:spPr>
                <a:xfrm>
                  <a:off x="3410896" y="4244213"/>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0</m:t>
                        </m:r>
                        <m:r>
                          <a:rPr lang="de-DE" i="1" dirty="0">
                            <a:latin typeface="Cambria Math" panose="02040503050406030204" pitchFamily="18" charset="0"/>
                          </a:rPr>
                          <m:t>.5</m:t>
                        </m:r>
                      </m:oMath>
                    </m:oMathPara>
                  </a14:m>
                  <a:endParaRPr lang="en-GB" dirty="0"/>
                </a:p>
              </p:txBody>
            </p:sp>
          </mc:Choice>
          <mc:Fallback xmlns="">
            <p:sp>
              <p:nvSpPr>
                <p:cNvPr id="90" name="TextBox 89">
                  <a:extLst>
                    <a:ext uri="{FF2B5EF4-FFF2-40B4-BE49-F238E27FC236}">
                      <a16:creationId xmlns:a16="http://schemas.microsoft.com/office/drawing/2014/main" id="{E45A986E-8C71-B245-B61F-FF6AA7533D2B}"/>
                    </a:ext>
                  </a:extLst>
                </p:cNvPr>
                <p:cNvSpPr txBox="1">
                  <a:spLocks noRot="1" noChangeAspect="1" noMove="1" noResize="1" noEditPoints="1" noAdjustHandles="1" noChangeArrowheads="1" noChangeShapeType="1" noTextEdit="1"/>
                </p:cNvSpPr>
                <p:nvPr/>
              </p:nvSpPr>
              <p:spPr>
                <a:xfrm>
                  <a:off x="3410896" y="4244213"/>
                  <a:ext cx="542136" cy="369332"/>
                </a:xfrm>
                <a:prstGeom prst="rect">
                  <a:avLst/>
                </a:prstGeom>
                <a:blipFill>
                  <a:blip r:embed="rId15"/>
                  <a:stretch>
                    <a:fillRect/>
                  </a:stretch>
                </a:blipFill>
              </p:spPr>
              <p:txBody>
                <a:bodyPr/>
                <a:lstStyle/>
                <a:p>
                  <a:r>
                    <a:rPr lang="en-GB">
                      <a:noFill/>
                    </a:rPr>
                    <a:t> </a:t>
                  </a:r>
                </a:p>
              </p:txBody>
            </p:sp>
          </mc:Fallback>
        </mc:AlternateContent>
        <p:sp>
          <p:nvSpPr>
            <p:cNvPr id="21" name="Left Brace 20">
              <a:extLst>
                <a:ext uri="{FF2B5EF4-FFF2-40B4-BE49-F238E27FC236}">
                  <a16:creationId xmlns:a16="http://schemas.microsoft.com/office/drawing/2014/main" id="{F380EE53-0D8C-8F40-B59A-A74332D6754C}"/>
                </a:ext>
              </a:extLst>
            </p:cNvPr>
            <p:cNvSpPr/>
            <p:nvPr/>
          </p:nvSpPr>
          <p:spPr>
            <a:xfrm rot="5400000">
              <a:off x="3249926" y="2626883"/>
              <a:ext cx="109554" cy="2882139"/>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 name="Left Brace 92">
              <a:extLst>
                <a:ext uri="{FF2B5EF4-FFF2-40B4-BE49-F238E27FC236}">
                  <a16:creationId xmlns:a16="http://schemas.microsoft.com/office/drawing/2014/main" id="{1F19DE7B-0432-AA41-9040-07AC0E5A91C8}"/>
                </a:ext>
              </a:extLst>
            </p:cNvPr>
            <p:cNvSpPr/>
            <p:nvPr/>
          </p:nvSpPr>
          <p:spPr>
            <a:xfrm rot="5400000">
              <a:off x="5060527" y="3691432"/>
              <a:ext cx="115816" cy="74532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923C263A-438F-EA42-B138-22DBC2B32C9D}"/>
                </a:ext>
              </a:extLst>
            </p:cNvPr>
            <p:cNvSpPr txBox="1"/>
            <p:nvPr/>
          </p:nvSpPr>
          <p:spPr>
            <a:xfrm>
              <a:off x="3162315" y="3715780"/>
              <a:ext cx="301686" cy="369332"/>
            </a:xfrm>
            <a:prstGeom prst="rect">
              <a:avLst/>
            </a:prstGeom>
            <a:noFill/>
          </p:spPr>
          <p:txBody>
            <a:bodyPr wrap="none" rtlCol="0">
              <a:spAutoFit/>
            </a:bodyPr>
            <a:lstStyle/>
            <a:p>
              <a:r>
                <a:rPr lang="en-GB" dirty="0"/>
                <a:t>0</a:t>
              </a:r>
            </a:p>
          </p:txBody>
        </p:sp>
        <p:sp>
          <p:nvSpPr>
            <p:cNvPr id="96" name="TextBox 95">
              <a:extLst>
                <a:ext uri="{FF2B5EF4-FFF2-40B4-BE49-F238E27FC236}">
                  <a16:creationId xmlns:a16="http://schemas.microsoft.com/office/drawing/2014/main" id="{11E35C60-8E4A-6544-A2A2-629EE689252E}"/>
                </a:ext>
              </a:extLst>
            </p:cNvPr>
            <p:cNvSpPr txBox="1"/>
            <p:nvPr/>
          </p:nvSpPr>
          <p:spPr>
            <a:xfrm>
              <a:off x="4967592" y="3715780"/>
              <a:ext cx="301686" cy="369332"/>
            </a:xfrm>
            <a:prstGeom prst="rect">
              <a:avLst/>
            </a:prstGeom>
            <a:noFill/>
          </p:spPr>
          <p:txBody>
            <a:bodyPr wrap="none" rtlCol="0">
              <a:spAutoFit/>
            </a:bodyPr>
            <a:lstStyle/>
            <a:p>
              <a:r>
                <a:rPr lang="en-GB" dirty="0"/>
                <a:t>1</a:t>
              </a:r>
            </a:p>
          </p:txBody>
        </p:sp>
      </p:grpSp>
      <p:grpSp>
        <p:nvGrpSpPr>
          <p:cNvPr id="29" name="Group 28">
            <a:extLst>
              <a:ext uri="{FF2B5EF4-FFF2-40B4-BE49-F238E27FC236}">
                <a16:creationId xmlns:a16="http://schemas.microsoft.com/office/drawing/2014/main" id="{B789DF74-C54F-984B-B6C8-A35717FC9EC6}"/>
              </a:ext>
            </a:extLst>
          </p:cNvPr>
          <p:cNvGrpSpPr/>
          <p:nvPr/>
        </p:nvGrpSpPr>
        <p:grpSpPr>
          <a:xfrm>
            <a:off x="3123854" y="3222518"/>
            <a:ext cx="369332" cy="436123"/>
            <a:chOff x="3912592" y="4465443"/>
            <a:chExt cx="369332" cy="436123"/>
          </a:xfrm>
        </p:grpSpPr>
        <p:cxnSp>
          <p:nvCxnSpPr>
            <p:cNvPr id="97" name="Straight Connector 96">
              <a:extLst>
                <a:ext uri="{FF2B5EF4-FFF2-40B4-BE49-F238E27FC236}">
                  <a16:creationId xmlns:a16="http://schemas.microsoft.com/office/drawing/2014/main" id="{67B23C00-8ABD-B947-B44F-740A99327D85}"/>
                </a:ext>
              </a:extLst>
            </p:cNvPr>
            <p:cNvCxnSpPr>
              <a:cxnSpLocks/>
            </p:cNvCxnSpPr>
            <p:nvPr/>
          </p:nvCxnSpPr>
          <p:spPr>
            <a:xfrm flipH="1">
              <a:off x="4039374" y="4466791"/>
              <a:ext cx="108000" cy="1080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A23FA03-6488-D344-930D-6B14558C2EF6}"/>
                </a:ext>
              </a:extLst>
            </p:cNvPr>
            <p:cNvCxnSpPr>
              <a:cxnSpLocks/>
            </p:cNvCxnSpPr>
            <p:nvPr/>
          </p:nvCxnSpPr>
          <p:spPr>
            <a:xfrm>
              <a:off x="4046118" y="4465443"/>
              <a:ext cx="108000" cy="1080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E925B873-0397-4F4D-A9F5-FB3CDB47BAC5}"/>
                    </a:ext>
                  </a:extLst>
                </p:cNvPr>
                <p:cNvSpPr/>
                <p:nvPr/>
              </p:nvSpPr>
              <p:spPr>
                <a:xfrm>
                  <a:off x="3912592" y="4532234"/>
                  <a:ext cx="3693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dirty="0" smtClean="0">
                            <a:solidFill>
                              <a:srgbClr val="FFC000"/>
                            </a:solidFill>
                            <a:latin typeface="Cambria Math" panose="02040503050406030204" pitchFamily="18" charset="0"/>
                          </a:rPr>
                          <m:t>𝑣</m:t>
                        </m:r>
                      </m:oMath>
                    </m:oMathPara>
                  </a14:m>
                  <a:endParaRPr lang="en-GB" dirty="0">
                    <a:solidFill>
                      <a:srgbClr val="FFC000"/>
                    </a:solidFill>
                  </a:endParaRPr>
                </a:p>
              </p:txBody>
            </p:sp>
          </mc:Choice>
          <mc:Fallback xmlns="">
            <p:sp>
              <p:nvSpPr>
                <p:cNvPr id="28" name="Rectangle 27">
                  <a:extLst>
                    <a:ext uri="{FF2B5EF4-FFF2-40B4-BE49-F238E27FC236}">
                      <a16:creationId xmlns:a16="http://schemas.microsoft.com/office/drawing/2014/main" id="{E925B873-0397-4F4D-A9F5-FB3CDB47BAC5}"/>
                    </a:ext>
                  </a:extLst>
                </p:cNvPr>
                <p:cNvSpPr>
                  <a:spLocks noRot="1" noChangeAspect="1" noMove="1" noResize="1" noEditPoints="1" noAdjustHandles="1" noChangeArrowheads="1" noChangeShapeType="1" noTextEdit="1"/>
                </p:cNvSpPr>
                <p:nvPr/>
              </p:nvSpPr>
              <p:spPr>
                <a:xfrm>
                  <a:off x="3912592" y="4532234"/>
                  <a:ext cx="369332" cy="369332"/>
                </a:xfrm>
                <a:prstGeom prst="rect">
                  <a:avLst/>
                </a:prstGeom>
                <a:blipFill>
                  <a:blip r:embed="rId16"/>
                  <a:stretch>
                    <a:fillRect/>
                  </a:stretch>
                </a:blipFill>
              </p:spPr>
              <p:txBody>
                <a:bodyPr/>
                <a:lstStyle/>
                <a:p>
                  <a:r>
                    <a:rPr lang="en-GB">
                      <a:noFill/>
                    </a:rPr>
                    <a:t> </a:t>
                  </a:r>
                </a:p>
              </p:txBody>
            </p:sp>
          </mc:Fallback>
        </mc:AlternateContent>
      </p:grpSp>
      <p:sp>
        <p:nvSpPr>
          <p:cNvPr id="57" name="Rectangle 56">
            <a:extLst>
              <a:ext uri="{FF2B5EF4-FFF2-40B4-BE49-F238E27FC236}">
                <a16:creationId xmlns:a16="http://schemas.microsoft.com/office/drawing/2014/main" id="{2F7502FF-560E-1345-A006-6D5C68B2F730}"/>
              </a:ext>
            </a:extLst>
          </p:cNvPr>
          <p:cNvSpPr/>
          <p:nvPr/>
        </p:nvSpPr>
        <p:spPr>
          <a:xfrm>
            <a:off x="11317757" y="1172418"/>
            <a:ext cx="418704" cy="369332"/>
          </a:xfrm>
          <a:prstGeom prst="rect">
            <a:avLst/>
          </a:prstGeom>
        </p:spPr>
        <p:txBody>
          <a:bodyPr wrap="none">
            <a:spAutoFit/>
          </a:bodyPr>
          <a:lstStyle/>
          <a:p>
            <a:r>
              <a:rPr lang="en-GB" dirty="0">
                <a:solidFill>
                  <a:srgbClr val="FFC000"/>
                </a:solidFill>
              </a:rPr>
              <a:t>10</a:t>
            </a:r>
          </a:p>
        </p:txBody>
      </p:sp>
      <p:sp>
        <p:nvSpPr>
          <p:cNvPr id="5" name="Date Placeholder 4">
            <a:extLst>
              <a:ext uri="{FF2B5EF4-FFF2-40B4-BE49-F238E27FC236}">
                <a16:creationId xmlns:a16="http://schemas.microsoft.com/office/drawing/2014/main" id="{80180BBB-049C-2A4F-AA25-7A003C821483}"/>
              </a:ext>
            </a:extLst>
          </p:cNvPr>
          <p:cNvSpPr>
            <a:spLocks noGrp="1"/>
          </p:cNvSpPr>
          <p:nvPr>
            <p:ph type="dt" sz="half" idx="2"/>
          </p:nvPr>
        </p:nvSpPr>
        <p:spPr/>
        <p:txBody>
          <a:bodyPr/>
          <a:lstStyle/>
          <a:p>
            <a:r>
              <a:rPr lang="en-GB"/>
              <a:t>Approximate Inference</a:t>
            </a:r>
            <a:endParaRPr lang="en-US" dirty="0"/>
          </a:p>
        </p:txBody>
      </p:sp>
      <p:sp>
        <p:nvSpPr>
          <p:cNvPr id="12" name="Footer Placeholder 11">
            <a:extLst>
              <a:ext uri="{FF2B5EF4-FFF2-40B4-BE49-F238E27FC236}">
                <a16:creationId xmlns:a16="http://schemas.microsoft.com/office/drawing/2014/main" id="{A3A00497-FA38-814D-A8E9-9BE26E9B8D7B}"/>
              </a:ext>
            </a:extLst>
          </p:cNvPr>
          <p:cNvSpPr>
            <a:spLocks noGrp="1"/>
          </p:cNvSpPr>
          <p:nvPr>
            <p:ph type="ftr" sz="quarter" idx="3"/>
          </p:nvPr>
        </p:nvSpPr>
        <p:spPr/>
        <p:txBody>
          <a:bodyPr/>
          <a:lstStyle/>
          <a:p>
            <a:r>
              <a:rPr lang="en-GB"/>
              <a:t>T. Braun - StaRAI</a:t>
            </a:r>
          </a:p>
        </p:txBody>
      </p:sp>
      <p:grpSp>
        <p:nvGrpSpPr>
          <p:cNvPr id="59" name="Group 58">
            <a:extLst>
              <a:ext uri="{FF2B5EF4-FFF2-40B4-BE49-F238E27FC236}">
                <a16:creationId xmlns:a16="http://schemas.microsoft.com/office/drawing/2014/main" id="{D2423D5F-A19F-1940-8A93-59B9BAFDB472}"/>
              </a:ext>
            </a:extLst>
          </p:cNvPr>
          <p:cNvGrpSpPr/>
          <p:nvPr/>
        </p:nvGrpSpPr>
        <p:grpSpPr>
          <a:xfrm>
            <a:off x="7692345" y="1089754"/>
            <a:ext cx="2060302" cy="723339"/>
            <a:chOff x="928007" y="1424867"/>
            <a:chExt cx="2060302" cy="723339"/>
          </a:xfrm>
        </p:grpSpPr>
        <p:sp>
          <p:nvSpPr>
            <p:cNvPr id="60" name="Oval 59">
              <a:extLst>
                <a:ext uri="{FF2B5EF4-FFF2-40B4-BE49-F238E27FC236}">
                  <a16:creationId xmlns:a16="http://schemas.microsoft.com/office/drawing/2014/main" id="{F8E48D6A-6639-0A4E-B407-6E67D60E9616}"/>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61" name="Oval 60">
              <a:extLst>
                <a:ext uri="{FF2B5EF4-FFF2-40B4-BE49-F238E27FC236}">
                  <a16:creationId xmlns:a16="http://schemas.microsoft.com/office/drawing/2014/main" id="{BC70FB96-5AD4-CC41-89A1-FBB8E9C41430}"/>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62" name="Oval 61">
              <a:extLst>
                <a:ext uri="{FF2B5EF4-FFF2-40B4-BE49-F238E27FC236}">
                  <a16:creationId xmlns:a16="http://schemas.microsoft.com/office/drawing/2014/main" id="{9739ADDE-88D6-4C46-9D5F-56BC537EAB53}"/>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63" name="Straight Connector 62">
              <a:extLst>
                <a:ext uri="{FF2B5EF4-FFF2-40B4-BE49-F238E27FC236}">
                  <a16:creationId xmlns:a16="http://schemas.microsoft.com/office/drawing/2014/main" id="{61C045B6-E354-7244-942A-7AE9166273FF}"/>
                </a:ext>
              </a:extLst>
            </p:cNvPr>
            <p:cNvCxnSpPr>
              <a:stCxn id="60" idx="6"/>
              <a:endCxn id="61"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84CE0FC-803B-AC43-AD4D-66153E6098E3}"/>
                </a:ext>
              </a:extLst>
            </p:cNvPr>
            <p:cNvCxnSpPr>
              <a:cxnSpLocks/>
              <a:stCxn id="61" idx="6"/>
              <a:endCxn id="62"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2C7B6D8D-F800-C043-9926-3F56ED9F4EA8}"/>
                </a:ext>
              </a:extLst>
            </p:cNvPr>
            <p:cNvSpPr/>
            <p:nvPr/>
          </p:nvSpPr>
          <p:spPr>
            <a:xfrm>
              <a:off x="1479082"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ectangle 65">
              <a:extLst>
                <a:ext uri="{FF2B5EF4-FFF2-40B4-BE49-F238E27FC236}">
                  <a16:creationId xmlns:a16="http://schemas.microsoft.com/office/drawing/2014/main" id="{9ED05891-7416-CD48-B9EB-BAF82D277C16}"/>
                </a:ext>
              </a:extLst>
            </p:cNvPr>
            <p:cNvSpPr/>
            <p:nvPr/>
          </p:nvSpPr>
          <p:spPr>
            <a:xfrm>
              <a:off x="2329233"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7" name="Straight Connector 66">
              <a:extLst>
                <a:ext uri="{FF2B5EF4-FFF2-40B4-BE49-F238E27FC236}">
                  <a16:creationId xmlns:a16="http://schemas.microsoft.com/office/drawing/2014/main" id="{80A1003C-5044-2F4A-B6A7-022719ABDB4F}"/>
                </a:ext>
              </a:extLst>
            </p:cNvPr>
            <p:cNvCxnSpPr>
              <a:cxnSpLocks/>
              <a:stCxn id="80" idx="2"/>
              <a:endCxn id="61" idx="0"/>
            </p:cNvCxnSpPr>
            <p:nvPr/>
          </p:nvCxnSpPr>
          <p:spPr>
            <a:xfrm>
              <a:off x="1958158" y="1652859"/>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18A0C13D-82E1-C841-92B9-7B5F7DEA9349}"/>
                </a:ext>
              </a:extLst>
            </p:cNvPr>
            <p:cNvSpPr/>
            <p:nvPr/>
          </p:nvSpPr>
          <p:spPr>
            <a:xfrm>
              <a:off x="1904158" y="1544859"/>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500EB2C-AD61-394B-8C4C-4E4936D4ADA5}"/>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30" name="TextBox 29">
                  <a:extLst>
                    <a:ext uri="{FF2B5EF4-FFF2-40B4-BE49-F238E27FC236}">
                      <a16:creationId xmlns:a16="http://schemas.microsoft.com/office/drawing/2014/main" id="{E10BC575-D882-BC4E-9DCF-A46AFA4E1EA2}"/>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3"/>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0D0D552-B6D4-EA4C-8847-FE264F828619}"/>
                    </a:ext>
                  </a:extLst>
                </p:cNvPr>
                <p:cNvSpPr txBox="1"/>
                <p:nvPr/>
              </p:nvSpPr>
              <p:spPr>
                <a:xfrm>
                  <a:off x="2194665" y="1640674"/>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2</m:t>
                            </m:r>
                          </m:sub>
                        </m:sSub>
                      </m:oMath>
                    </m:oMathPara>
                  </a14:m>
                  <a:endParaRPr lang="en-GB" sz="1400" dirty="0"/>
                </a:p>
              </p:txBody>
            </p:sp>
          </mc:Choice>
          <mc:Fallback xmlns="">
            <p:sp>
              <p:nvSpPr>
                <p:cNvPr id="31" name="TextBox 30">
                  <a:extLst>
                    <a:ext uri="{FF2B5EF4-FFF2-40B4-BE49-F238E27FC236}">
                      <a16:creationId xmlns:a16="http://schemas.microsoft.com/office/drawing/2014/main" id="{DABC88BA-C903-9F42-8E1D-D3230A6AD933}"/>
                    </a:ext>
                  </a:extLst>
                </p:cNvPr>
                <p:cNvSpPr txBox="1">
                  <a:spLocks noRot="1" noChangeAspect="1" noMove="1" noResize="1" noEditPoints="1" noAdjustHandles="1" noChangeArrowheads="1" noChangeShapeType="1" noTextEdit="1"/>
                </p:cNvSpPr>
                <p:nvPr/>
              </p:nvSpPr>
              <p:spPr>
                <a:xfrm>
                  <a:off x="2194665" y="1640674"/>
                  <a:ext cx="378886" cy="307777"/>
                </a:xfrm>
                <a:prstGeom prst="rect">
                  <a:avLst/>
                </a:prstGeom>
                <a:blipFill>
                  <a:blip r:embed="rId4"/>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2DF85D43-D85B-E04E-B53A-F052E04AE8BF}"/>
                    </a:ext>
                  </a:extLst>
                </p:cNvPr>
                <p:cNvSpPr txBox="1"/>
                <p:nvPr/>
              </p:nvSpPr>
              <p:spPr>
                <a:xfrm>
                  <a:off x="1948715" y="1424867"/>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0</m:t>
                            </m:r>
                          </m:sub>
                        </m:sSub>
                      </m:oMath>
                    </m:oMathPara>
                  </a14:m>
                  <a:endParaRPr lang="en-GB" sz="1400" dirty="0"/>
                </a:p>
              </p:txBody>
            </p:sp>
          </mc:Choice>
          <mc:Fallback xmlns="">
            <p:sp>
              <p:nvSpPr>
                <p:cNvPr id="32" name="TextBox 31">
                  <a:extLst>
                    <a:ext uri="{FF2B5EF4-FFF2-40B4-BE49-F238E27FC236}">
                      <a16:creationId xmlns:a16="http://schemas.microsoft.com/office/drawing/2014/main" id="{B463487B-36A1-6245-BE47-A0E2D5E63D18}"/>
                    </a:ext>
                  </a:extLst>
                </p:cNvPr>
                <p:cNvSpPr txBox="1">
                  <a:spLocks noRot="1" noChangeAspect="1" noMove="1" noResize="1" noEditPoints="1" noAdjustHandles="1" noChangeArrowheads="1" noChangeShapeType="1" noTextEdit="1"/>
                </p:cNvSpPr>
                <p:nvPr/>
              </p:nvSpPr>
              <p:spPr>
                <a:xfrm>
                  <a:off x="1948715" y="1424867"/>
                  <a:ext cx="378886" cy="307777"/>
                </a:xfrm>
                <a:prstGeom prst="rect">
                  <a:avLst/>
                </a:prstGeom>
                <a:blipFill>
                  <a:blip r:embed="rId5"/>
                  <a:stretch>
                    <a:fillRect b="-4167"/>
                  </a:stretch>
                </a:blipFill>
              </p:spPr>
              <p:txBody>
                <a:bodyPr/>
                <a:lstStyle/>
                <a:p>
                  <a:r>
                    <a:rPr lang="en-GB">
                      <a:noFill/>
                    </a:rPr>
                    <a:t> </a:t>
                  </a:r>
                </a:p>
              </p:txBody>
            </p:sp>
          </mc:Fallback>
        </mc:AlternateContent>
      </p:grpSp>
      <p:grpSp>
        <p:nvGrpSpPr>
          <p:cNvPr id="95" name="Group 94">
            <a:extLst>
              <a:ext uri="{FF2B5EF4-FFF2-40B4-BE49-F238E27FC236}">
                <a16:creationId xmlns:a16="http://schemas.microsoft.com/office/drawing/2014/main" id="{3BB7A38B-222C-9C4E-BF64-20C21CEEE7D5}"/>
              </a:ext>
            </a:extLst>
          </p:cNvPr>
          <p:cNvGrpSpPr/>
          <p:nvPr/>
        </p:nvGrpSpPr>
        <p:grpSpPr>
          <a:xfrm>
            <a:off x="10038978" y="1346004"/>
            <a:ext cx="1792697" cy="661388"/>
            <a:chOff x="4566260" y="1717898"/>
            <a:chExt cx="1792697" cy="661388"/>
          </a:xfrm>
        </p:grpSpPr>
        <p:sp>
          <p:nvSpPr>
            <p:cNvPr id="99" name="Rounded Rectangle 98">
              <a:extLst>
                <a:ext uri="{FF2B5EF4-FFF2-40B4-BE49-F238E27FC236}">
                  <a16:creationId xmlns:a16="http://schemas.microsoft.com/office/drawing/2014/main" id="{E2D7F81B-C8DF-EB44-9767-D85369EB3A46}"/>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100" name="Rounded Rectangle 99">
              <a:extLst>
                <a:ext uri="{FF2B5EF4-FFF2-40B4-BE49-F238E27FC236}">
                  <a16:creationId xmlns:a16="http://schemas.microsoft.com/office/drawing/2014/main" id="{4C600E81-0929-3C44-BF18-EB96789D0327}"/>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101" name="Straight Connector 100">
              <a:extLst>
                <a:ext uri="{FF2B5EF4-FFF2-40B4-BE49-F238E27FC236}">
                  <a16:creationId xmlns:a16="http://schemas.microsoft.com/office/drawing/2014/main" id="{18F8963D-BDCE-8448-BD0D-B92D96138A9A}"/>
                </a:ext>
              </a:extLst>
            </p:cNvPr>
            <p:cNvCxnSpPr>
              <a:cxnSpLocks/>
              <a:stCxn id="100" idx="1"/>
              <a:endCxn id="99" idx="3"/>
            </p:cNvCxnSpPr>
            <p:nvPr/>
          </p:nvCxnSpPr>
          <p:spPr>
            <a:xfrm flipH="1">
              <a:off x="5184569" y="1981203"/>
              <a:ext cx="556079"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F8340DA9-5B8E-8143-9FC0-54D7884A217C}"/>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72" name="TextBox 71">
                  <a:extLst>
                    <a:ext uri="{FF2B5EF4-FFF2-40B4-BE49-F238E27FC236}">
                      <a16:creationId xmlns:a16="http://schemas.microsoft.com/office/drawing/2014/main" id="{0412334D-4121-044B-9501-FE66077E1B3D}"/>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6"/>
                  <a:stretch>
                    <a:fillRect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0A3DBAE7-21D7-1444-BAC2-FC63607A329C}"/>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2</m:t>
                            </m:r>
                          </m:sub>
                          <m:sup>
                            <m:r>
                              <a:rPr lang="de-DE" sz="1400" i="1">
                                <a:latin typeface="Cambria Math" panose="02040503050406030204" pitchFamily="18" charset="0"/>
                              </a:rPr>
                              <m:t>′</m:t>
                            </m:r>
                          </m:sup>
                        </m:sSubSup>
                      </m:oMath>
                    </m:oMathPara>
                  </a14:m>
                  <a:endParaRPr lang="en-GB" sz="1400" dirty="0"/>
                </a:p>
              </p:txBody>
            </p:sp>
          </mc:Choice>
          <mc:Fallback xmlns="">
            <p:sp>
              <p:nvSpPr>
                <p:cNvPr id="73" name="TextBox 72">
                  <a:extLst>
                    <a:ext uri="{FF2B5EF4-FFF2-40B4-BE49-F238E27FC236}">
                      <a16:creationId xmlns:a16="http://schemas.microsoft.com/office/drawing/2014/main" id="{254EF3AC-3F07-FA47-BCA9-F3766372B078}"/>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7"/>
                  <a:stretch>
                    <a:fillRect b="-4167"/>
                  </a:stretch>
                </a:blipFill>
              </p:spPr>
              <p:txBody>
                <a:bodyPr/>
                <a:lstStyle/>
                <a:p>
                  <a:r>
                    <a:rPr lang="en-GB">
                      <a:noFill/>
                    </a:rPr>
                    <a:t> </a:t>
                  </a:r>
                </a:p>
              </p:txBody>
            </p:sp>
          </mc:Fallback>
        </mc:AlternateContent>
        <p:sp>
          <p:nvSpPr>
            <p:cNvPr id="104" name="TextBox 103">
              <a:extLst>
                <a:ext uri="{FF2B5EF4-FFF2-40B4-BE49-F238E27FC236}">
                  <a16:creationId xmlns:a16="http://schemas.microsoft.com/office/drawing/2014/main" id="{A6455BCC-B4F2-834A-9D97-263B782D3024}"/>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mc:AlternateContent xmlns:mc="http://schemas.openxmlformats.org/markup-compatibility/2006" xmlns:a14="http://schemas.microsoft.com/office/drawing/2010/main">
        <mc:Choice Requires="a14">
          <p:graphicFrame>
            <p:nvGraphicFramePr>
              <p:cNvPr id="105" name="Table 104">
                <a:extLst>
                  <a:ext uri="{FF2B5EF4-FFF2-40B4-BE49-F238E27FC236}">
                    <a16:creationId xmlns:a16="http://schemas.microsoft.com/office/drawing/2014/main" id="{176BDBF1-2DE2-1345-AAF7-F04B2788D9D5}"/>
                  </a:ext>
                </a:extLst>
              </p:cNvPr>
              <p:cNvGraphicFramePr>
                <a:graphicFrameLocks noGrp="1"/>
              </p:cNvGraphicFramePr>
              <p:nvPr>
                <p:extLst>
                  <p:ext uri="{D42A27DB-BD31-4B8C-83A1-F6EECF244321}">
                    <p14:modId xmlns:p14="http://schemas.microsoft.com/office/powerpoint/2010/main" val="2566436505"/>
                  </p:ext>
                </p:extLst>
              </p:nvPr>
            </p:nvGraphicFramePr>
            <p:xfrm>
              <a:off x="8935233" y="4057427"/>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0.1</m:t>
                                </m:r>
                              </m:oMath>
                            </m:oMathPara>
                          </a14:m>
                          <a:endParaRPr lang="en-GB" dirty="0">
                            <a:solidFill>
                              <a:schemeClr val="tx1"/>
                            </a:solidFill>
                          </a:endParaRPr>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0.</m:t>
                                </m:r>
                                <m:r>
                                  <a:rPr lang="en-GB" i="1" dirty="0" smtClean="0">
                                    <a:solidFill>
                                      <a:schemeClr val="tx1"/>
                                    </a:solidFill>
                                    <a:latin typeface="Cambria Math" panose="02040503050406030204" pitchFamily="18" charset="0"/>
                                  </a:rPr>
                                  <m:t>2</m:t>
                                </m:r>
                              </m:oMath>
                            </m:oMathPara>
                          </a14:m>
                          <a:endParaRPr lang="en-GB" dirty="0">
                            <a:solidFill>
                              <a:schemeClr val="tx1"/>
                            </a:solidFill>
                          </a:endParaRPr>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0.</m:t>
                                </m:r>
                                <m:r>
                                  <a:rPr lang="en-GB" i="1" dirty="0" smtClean="0">
                                    <a:solidFill>
                                      <a:schemeClr val="tx1"/>
                                    </a:solidFill>
                                    <a:latin typeface="Cambria Math" panose="02040503050406030204" pitchFamily="18" charset="0"/>
                                  </a:rPr>
                                  <m:t>3</m:t>
                                </m:r>
                              </m:oMath>
                            </m:oMathPara>
                          </a14:m>
                          <a:endParaRPr lang="en-GB" dirty="0">
                            <a:solidFill>
                              <a:schemeClr val="tx1"/>
                            </a:solidFill>
                          </a:endParaRPr>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0.</m:t>
                                </m:r>
                                <m:r>
                                  <a:rPr lang="en-GB" i="1" dirty="0" smtClean="0">
                                    <a:solidFill>
                                      <a:schemeClr val="tx1"/>
                                    </a:solidFill>
                                    <a:latin typeface="Cambria Math" panose="02040503050406030204" pitchFamily="18" charset="0"/>
                                  </a:rPr>
                                  <m:t>4</m:t>
                                </m:r>
                              </m:oMath>
                            </m:oMathPara>
                          </a14:m>
                          <a:endParaRPr lang="en-GB" dirty="0">
                            <a:solidFill>
                              <a:schemeClr val="tx1"/>
                            </a:solidFill>
                          </a:endParaRPr>
                        </a:p>
                      </a:txBody>
                      <a:tcPr/>
                    </a:tc>
                    <a:extLst>
                      <a:ext uri="{0D108BD9-81ED-4DB2-BD59-A6C34878D82A}">
                        <a16:rowId xmlns:a16="http://schemas.microsoft.com/office/drawing/2014/main" val="786113009"/>
                      </a:ext>
                    </a:extLst>
                  </a:tr>
                </a:tbl>
              </a:graphicData>
            </a:graphic>
          </p:graphicFrame>
        </mc:Choice>
        <mc:Fallback xmlns="">
          <p:graphicFrame>
            <p:nvGraphicFramePr>
              <p:cNvPr id="105" name="Table 104">
                <a:extLst>
                  <a:ext uri="{FF2B5EF4-FFF2-40B4-BE49-F238E27FC236}">
                    <a16:creationId xmlns:a16="http://schemas.microsoft.com/office/drawing/2014/main" id="{176BDBF1-2DE2-1345-AAF7-F04B2788D9D5}"/>
                  </a:ext>
                </a:extLst>
              </p:cNvPr>
              <p:cNvGraphicFramePr>
                <a:graphicFrameLocks noGrp="1"/>
              </p:cNvGraphicFramePr>
              <p:nvPr>
                <p:extLst>
                  <p:ext uri="{D42A27DB-BD31-4B8C-83A1-F6EECF244321}">
                    <p14:modId xmlns:p14="http://schemas.microsoft.com/office/powerpoint/2010/main" val="2566436505"/>
                  </p:ext>
                </p:extLst>
              </p:nvPr>
            </p:nvGraphicFramePr>
            <p:xfrm>
              <a:off x="8935233" y="4057427"/>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17"/>
                          <a:stretch>
                            <a:fillRect l="-118000" t="-6897" r="-2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7"/>
                          <a:stretch>
                            <a:fillRect l="-3448" t="-103333" r="-275862" b="-293333"/>
                          </a:stretch>
                        </a:blipFill>
                      </a:tcPr>
                    </a:tc>
                    <a:tc>
                      <a:txBody>
                        <a:bodyPr/>
                        <a:lstStyle/>
                        <a:p>
                          <a:endParaRPr lang="en-US"/>
                        </a:p>
                      </a:txBody>
                      <a:tcPr>
                        <a:blipFill>
                          <a:blip r:embed="rId17"/>
                          <a:stretch>
                            <a:fillRect l="-103448" t="-103333" r="-175862" b="-293333"/>
                          </a:stretch>
                        </a:blipFill>
                      </a:tcPr>
                    </a:tc>
                    <a:tc>
                      <a:txBody>
                        <a:bodyPr/>
                        <a:lstStyle/>
                        <a:p>
                          <a:endParaRPr lang="en-US"/>
                        </a:p>
                      </a:txBody>
                      <a:tcPr>
                        <a:blipFill>
                          <a:blip r:embed="rId17"/>
                          <a:stretch>
                            <a:fillRect l="-118000" t="-103333" r="-2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7"/>
                          <a:stretch>
                            <a:fillRect l="-3448" t="-210345" r="-275862" b="-203448"/>
                          </a:stretch>
                        </a:blipFill>
                      </a:tcPr>
                    </a:tc>
                    <a:tc>
                      <a:txBody>
                        <a:bodyPr/>
                        <a:lstStyle/>
                        <a:p>
                          <a:endParaRPr lang="en-US"/>
                        </a:p>
                      </a:txBody>
                      <a:tcPr>
                        <a:blipFill>
                          <a:blip r:embed="rId17"/>
                          <a:stretch>
                            <a:fillRect l="-103448" t="-210345" r="-175862" b="-203448"/>
                          </a:stretch>
                        </a:blipFill>
                      </a:tcPr>
                    </a:tc>
                    <a:tc>
                      <a:txBody>
                        <a:bodyPr/>
                        <a:lstStyle/>
                        <a:p>
                          <a:endParaRPr lang="en-US"/>
                        </a:p>
                      </a:txBody>
                      <a:tcPr>
                        <a:blipFill>
                          <a:blip r:embed="rId17"/>
                          <a:stretch>
                            <a:fillRect l="-118000" t="-210345" r="-2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7"/>
                          <a:stretch>
                            <a:fillRect l="-3448" t="-300000" r="-275862" b="-96667"/>
                          </a:stretch>
                        </a:blipFill>
                      </a:tcPr>
                    </a:tc>
                    <a:tc>
                      <a:txBody>
                        <a:bodyPr/>
                        <a:lstStyle/>
                        <a:p>
                          <a:endParaRPr lang="en-US"/>
                        </a:p>
                      </a:txBody>
                      <a:tcPr>
                        <a:blipFill>
                          <a:blip r:embed="rId17"/>
                          <a:stretch>
                            <a:fillRect l="-103448" t="-300000" r="-175862" b="-96667"/>
                          </a:stretch>
                        </a:blipFill>
                      </a:tcPr>
                    </a:tc>
                    <a:tc>
                      <a:txBody>
                        <a:bodyPr/>
                        <a:lstStyle/>
                        <a:p>
                          <a:endParaRPr lang="en-US"/>
                        </a:p>
                      </a:txBody>
                      <a:tcPr>
                        <a:blipFill>
                          <a:blip r:embed="rId17"/>
                          <a:stretch>
                            <a:fillRect l="-118000" t="-300000" r="-2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7"/>
                          <a:stretch>
                            <a:fillRect l="-3448" t="-413793" r="-275862"/>
                          </a:stretch>
                        </a:blipFill>
                      </a:tcPr>
                    </a:tc>
                    <a:tc>
                      <a:txBody>
                        <a:bodyPr/>
                        <a:lstStyle/>
                        <a:p>
                          <a:endParaRPr lang="en-US"/>
                        </a:p>
                      </a:txBody>
                      <a:tcPr>
                        <a:blipFill>
                          <a:blip r:embed="rId17"/>
                          <a:stretch>
                            <a:fillRect l="-103448" t="-413793" r="-175862"/>
                          </a:stretch>
                        </a:blipFill>
                      </a:tcPr>
                    </a:tc>
                    <a:tc>
                      <a:txBody>
                        <a:bodyPr/>
                        <a:lstStyle/>
                        <a:p>
                          <a:endParaRPr lang="en-US"/>
                        </a:p>
                      </a:txBody>
                      <a:tcPr>
                        <a:blipFill>
                          <a:blip r:embed="rId17"/>
                          <a:stretch>
                            <a:fillRect l="-118000" t="-413793" r="-2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6" name="Table 105">
                <a:extLst>
                  <a:ext uri="{FF2B5EF4-FFF2-40B4-BE49-F238E27FC236}">
                    <a16:creationId xmlns:a16="http://schemas.microsoft.com/office/drawing/2014/main" id="{7ABE05CC-952F-AE4B-A994-F9F3722CEB85}"/>
                  </a:ext>
                </a:extLst>
              </p:cNvPr>
              <p:cNvGraphicFramePr>
                <a:graphicFrameLocks noGrp="1"/>
              </p:cNvGraphicFramePr>
              <p:nvPr>
                <p:extLst>
                  <p:ext uri="{D42A27DB-BD31-4B8C-83A1-F6EECF244321}">
                    <p14:modId xmlns:p14="http://schemas.microsoft.com/office/powerpoint/2010/main" val="3703204744"/>
                  </p:ext>
                </p:extLst>
              </p:nvPr>
            </p:nvGraphicFramePr>
            <p:xfrm>
              <a:off x="10479507" y="4051714"/>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0.6</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0.4</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0.8</m:t>
                                </m:r>
                              </m:oMath>
                            </m:oMathPara>
                          </a14:m>
                          <a:endParaRPr lang="en-GB" dirty="0">
                            <a:solidFill>
                              <a:schemeClr val="accent1"/>
                            </a:solidFill>
                          </a:endParaRPr>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0.2</m:t>
                                </m:r>
                              </m:oMath>
                            </m:oMathPara>
                          </a14:m>
                          <a:endParaRPr lang="en-GB" dirty="0">
                            <a:solidFill>
                              <a:schemeClr val="accent1"/>
                            </a:solidFill>
                          </a:endParaRPr>
                        </a:p>
                      </a:txBody>
                      <a:tcPr/>
                    </a:tc>
                    <a:extLst>
                      <a:ext uri="{0D108BD9-81ED-4DB2-BD59-A6C34878D82A}">
                        <a16:rowId xmlns:a16="http://schemas.microsoft.com/office/drawing/2014/main" val="786113009"/>
                      </a:ext>
                    </a:extLst>
                  </a:tr>
                </a:tbl>
              </a:graphicData>
            </a:graphic>
          </p:graphicFrame>
        </mc:Choice>
        <mc:Fallback xmlns="">
          <p:graphicFrame>
            <p:nvGraphicFramePr>
              <p:cNvPr id="106" name="Table 105">
                <a:extLst>
                  <a:ext uri="{FF2B5EF4-FFF2-40B4-BE49-F238E27FC236}">
                    <a16:creationId xmlns:a16="http://schemas.microsoft.com/office/drawing/2014/main" id="{7ABE05CC-952F-AE4B-A994-F9F3722CEB85}"/>
                  </a:ext>
                </a:extLst>
              </p:cNvPr>
              <p:cNvGraphicFramePr>
                <a:graphicFrameLocks noGrp="1"/>
              </p:cNvGraphicFramePr>
              <p:nvPr>
                <p:extLst>
                  <p:ext uri="{D42A27DB-BD31-4B8C-83A1-F6EECF244321}">
                    <p14:modId xmlns:p14="http://schemas.microsoft.com/office/powerpoint/2010/main" val="3703204744"/>
                  </p:ext>
                </p:extLst>
              </p:nvPr>
            </p:nvGraphicFramePr>
            <p:xfrm>
              <a:off x="10479507" y="4051714"/>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8"/>
                          <a:stretch>
                            <a:fillRect l="-116000" t="-10345" r="-4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8"/>
                          <a:stretch>
                            <a:fillRect l="-3448" t="-106667" r="-275862" b="-293333"/>
                          </a:stretch>
                        </a:blipFill>
                      </a:tcPr>
                    </a:tc>
                    <a:tc>
                      <a:txBody>
                        <a:bodyPr/>
                        <a:lstStyle/>
                        <a:p>
                          <a:endParaRPr lang="en-US"/>
                        </a:p>
                      </a:txBody>
                      <a:tcPr>
                        <a:blipFill>
                          <a:blip r:embed="rId18"/>
                          <a:stretch>
                            <a:fillRect l="-107143" t="-106667" r="-185714" b="-293333"/>
                          </a:stretch>
                        </a:blipFill>
                      </a:tcPr>
                    </a:tc>
                    <a:tc>
                      <a:txBody>
                        <a:bodyPr/>
                        <a:lstStyle/>
                        <a:p>
                          <a:endParaRPr lang="en-US"/>
                        </a:p>
                      </a:txBody>
                      <a:tcPr>
                        <a:blipFill>
                          <a:blip r:embed="rId18"/>
                          <a:stretch>
                            <a:fillRect l="-116000" t="-106667" r="-4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8"/>
                          <a:stretch>
                            <a:fillRect l="-3448" t="-213793" r="-275862" b="-203448"/>
                          </a:stretch>
                        </a:blipFill>
                      </a:tcPr>
                    </a:tc>
                    <a:tc>
                      <a:txBody>
                        <a:bodyPr/>
                        <a:lstStyle/>
                        <a:p>
                          <a:endParaRPr lang="en-US"/>
                        </a:p>
                      </a:txBody>
                      <a:tcPr>
                        <a:blipFill>
                          <a:blip r:embed="rId18"/>
                          <a:stretch>
                            <a:fillRect l="-107143" t="-213793" r="-185714" b="-203448"/>
                          </a:stretch>
                        </a:blipFill>
                      </a:tcPr>
                    </a:tc>
                    <a:tc>
                      <a:txBody>
                        <a:bodyPr/>
                        <a:lstStyle/>
                        <a:p>
                          <a:endParaRPr lang="en-US"/>
                        </a:p>
                      </a:txBody>
                      <a:tcPr>
                        <a:blipFill>
                          <a:blip r:embed="rId18"/>
                          <a:stretch>
                            <a:fillRect l="-116000" t="-213793" r="-4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8"/>
                          <a:stretch>
                            <a:fillRect l="-3448" t="-303333" r="-275862" b="-96667"/>
                          </a:stretch>
                        </a:blipFill>
                      </a:tcPr>
                    </a:tc>
                    <a:tc>
                      <a:txBody>
                        <a:bodyPr/>
                        <a:lstStyle/>
                        <a:p>
                          <a:endParaRPr lang="en-US"/>
                        </a:p>
                      </a:txBody>
                      <a:tcPr>
                        <a:blipFill>
                          <a:blip r:embed="rId18"/>
                          <a:stretch>
                            <a:fillRect l="-107143" t="-303333" r="-185714" b="-96667"/>
                          </a:stretch>
                        </a:blipFill>
                      </a:tcPr>
                    </a:tc>
                    <a:tc>
                      <a:txBody>
                        <a:bodyPr/>
                        <a:lstStyle/>
                        <a:p>
                          <a:endParaRPr lang="en-US"/>
                        </a:p>
                      </a:txBody>
                      <a:tcPr>
                        <a:blipFill>
                          <a:blip r:embed="rId18"/>
                          <a:stretch>
                            <a:fillRect l="-116000" t="-303333" r="-4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8"/>
                          <a:stretch>
                            <a:fillRect l="-3448" t="-417241" r="-275862"/>
                          </a:stretch>
                        </a:blipFill>
                      </a:tcPr>
                    </a:tc>
                    <a:tc>
                      <a:txBody>
                        <a:bodyPr/>
                        <a:lstStyle/>
                        <a:p>
                          <a:endParaRPr lang="en-US"/>
                        </a:p>
                      </a:txBody>
                      <a:tcPr>
                        <a:blipFill>
                          <a:blip r:embed="rId18"/>
                          <a:stretch>
                            <a:fillRect l="-107143" t="-417241" r="-185714"/>
                          </a:stretch>
                        </a:blipFill>
                      </a:tcPr>
                    </a:tc>
                    <a:tc>
                      <a:txBody>
                        <a:bodyPr/>
                        <a:lstStyle/>
                        <a:p>
                          <a:endParaRPr lang="en-US"/>
                        </a:p>
                      </a:txBody>
                      <a:tcPr>
                        <a:blipFill>
                          <a:blip r:embed="rId18"/>
                          <a:stretch>
                            <a:fillRect l="-116000" t="-417241" r="-4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7" name="Table 106">
                <a:extLst>
                  <a:ext uri="{FF2B5EF4-FFF2-40B4-BE49-F238E27FC236}">
                    <a16:creationId xmlns:a16="http://schemas.microsoft.com/office/drawing/2014/main" id="{E88BA4C7-CCE9-0848-9D26-C5B0D33C31AB}"/>
                  </a:ext>
                </a:extLst>
              </p:cNvPr>
              <p:cNvGraphicFramePr>
                <a:graphicFrameLocks noGrp="1"/>
              </p:cNvGraphicFramePr>
              <p:nvPr>
                <p:extLst>
                  <p:ext uri="{D42A27DB-BD31-4B8C-83A1-F6EECF244321}">
                    <p14:modId xmlns:p14="http://schemas.microsoft.com/office/powerpoint/2010/main" val="4026612179"/>
                  </p:ext>
                </p:extLst>
              </p:nvPr>
            </p:nvGraphicFramePr>
            <p:xfrm>
              <a:off x="8490487" y="2122761"/>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107" name="Table 106">
                <a:extLst>
                  <a:ext uri="{FF2B5EF4-FFF2-40B4-BE49-F238E27FC236}">
                    <a16:creationId xmlns:a16="http://schemas.microsoft.com/office/drawing/2014/main" id="{E88BA4C7-CCE9-0848-9D26-C5B0D33C31AB}"/>
                  </a:ext>
                </a:extLst>
              </p:cNvPr>
              <p:cNvGraphicFramePr>
                <a:graphicFrameLocks noGrp="1"/>
              </p:cNvGraphicFramePr>
              <p:nvPr>
                <p:extLst>
                  <p:ext uri="{D42A27DB-BD31-4B8C-83A1-F6EECF244321}">
                    <p14:modId xmlns:p14="http://schemas.microsoft.com/office/powerpoint/2010/main" val="4026612179"/>
                  </p:ext>
                </p:extLst>
              </p:nvPr>
            </p:nvGraphicFramePr>
            <p:xfrm>
              <a:off x="8490487" y="2122761"/>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endParaRPr lang="en-US"/>
                        </a:p>
                      </a:txBody>
                      <a:tcPr>
                        <a:blipFill>
                          <a:blip r:embed="rId19"/>
                          <a:stretch>
                            <a:fillRect l="-88235" t="-6897" r="-5882" b="-203448"/>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9"/>
                          <a:stretch>
                            <a:fillRect l="-3448" t="-103333" r="-124138" b="-96667"/>
                          </a:stretch>
                        </a:blipFill>
                      </a:tcPr>
                    </a:tc>
                    <a:tc>
                      <a:txBody>
                        <a:bodyPr/>
                        <a:lstStyle/>
                        <a:p>
                          <a:endParaRPr lang="en-US"/>
                        </a:p>
                      </a:txBody>
                      <a:tcPr>
                        <a:blipFill>
                          <a:blip r:embed="rId19"/>
                          <a:stretch>
                            <a:fillRect l="-88235" t="-103333" r="-5882" b="-96667"/>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9"/>
                          <a:stretch>
                            <a:fillRect l="-3448" t="-210345" r="-124138"/>
                          </a:stretch>
                        </a:blipFill>
                      </a:tcPr>
                    </a:tc>
                    <a:tc>
                      <a:txBody>
                        <a:bodyPr/>
                        <a:lstStyle/>
                        <a:p>
                          <a:endParaRPr lang="en-US"/>
                        </a:p>
                      </a:txBody>
                      <a:tcPr>
                        <a:blipFill>
                          <a:blip r:embed="rId19"/>
                          <a:stretch>
                            <a:fillRect l="-88235" t="-210345" r="-5882"/>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8" name="Table 107">
                <a:extLst>
                  <a:ext uri="{FF2B5EF4-FFF2-40B4-BE49-F238E27FC236}">
                    <a16:creationId xmlns:a16="http://schemas.microsoft.com/office/drawing/2014/main" id="{DEABAA4F-66EE-0447-9534-B1C946C3A272}"/>
                  </a:ext>
                </a:extLst>
              </p:cNvPr>
              <p:cNvGraphicFramePr>
                <a:graphicFrameLocks noGrp="1"/>
              </p:cNvGraphicFramePr>
              <p:nvPr>
                <p:extLst>
                  <p:ext uri="{D42A27DB-BD31-4B8C-83A1-F6EECF244321}">
                    <p14:modId xmlns:p14="http://schemas.microsoft.com/office/powerpoint/2010/main" val="2535824668"/>
                  </p:ext>
                </p:extLst>
              </p:nvPr>
            </p:nvGraphicFramePr>
            <p:xfrm>
              <a:off x="939869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108" name="Table 107">
                <a:extLst>
                  <a:ext uri="{FF2B5EF4-FFF2-40B4-BE49-F238E27FC236}">
                    <a16:creationId xmlns:a16="http://schemas.microsoft.com/office/drawing/2014/main" id="{DEABAA4F-66EE-0447-9534-B1C946C3A272}"/>
                  </a:ext>
                </a:extLst>
              </p:cNvPr>
              <p:cNvGraphicFramePr>
                <a:graphicFrameLocks noGrp="1"/>
              </p:cNvGraphicFramePr>
              <p:nvPr>
                <p:extLst>
                  <p:ext uri="{D42A27DB-BD31-4B8C-83A1-F6EECF244321}">
                    <p14:modId xmlns:p14="http://schemas.microsoft.com/office/powerpoint/2010/main" val="2535824668"/>
                  </p:ext>
                </p:extLst>
              </p:nvPr>
            </p:nvGraphicFramePr>
            <p:xfrm>
              <a:off x="939869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20"/>
                          <a:stretch>
                            <a:fillRect l="-170588" t="-6897" r="-2941"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20"/>
                          <a:stretch>
                            <a:fillRect l="-3448" t="-103333" r="-217241" b="-293333"/>
                          </a:stretch>
                        </a:blipFill>
                      </a:tcPr>
                    </a:tc>
                    <a:tc>
                      <a:txBody>
                        <a:bodyPr/>
                        <a:lstStyle/>
                        <a:p>
                          <a:endParaRPr lang="en-US"/>
                        </a:p>
                      </a:txBody>
                      <a:tcPr>
                        <a:blipFill>
                          <a:blip r:embed="rId20"/>
                          <a:stretch>
                            <a:fillRect l="-107143" t="-103333" r="-125000" b="-293333"/>
                          </a:stretch>
                        </a:blipFill>
                      </a:tcPr>
                    </a:tc>
                    <a:tc>
                      <a:txBody>
                        <a:bodyPr/>
                        <a:lstStyle/>
                        <a:p>
                          <a:endParaRPr lang="en-US"/>
                        </a:p>
                      </a:txBody>
                      <a:tcPr>
                        <a:blipFill>
                          <a:blip r:embed="rId20"/>
                          <a:stretch>
                            <a:fillRect l="-170588" t="-103333" r="-2941"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20"/>
                          <a:stretch>
                            <a:fillRect l="-3448" t="-210345" r="-217241" b="-203448"/>
                          </a:stretch>
                        </a:blipFill>
                      </a:tcPr>
                    </a:tc>
                    <a:tc>
                      <a:txBody>
                        <a:bodyPr/>
                        <a:lstStyle/>
                        <a:p>
                          <a:endParaRPr lang="en-US"/>
                        </a:p>
                      </a:txBody>
                      <a:tcPr>
                        <a:blipFill>
                          <a:blip r:embed="rId20"/>
                          <a:stretch>
                            <a:fillRect l="-107143" t="-210345" r="-125000" b="-203448"/>
                          </a:stretch>
                        </a:blipFill>
                      </a:tcPr>
                    </a:tc>
                    <a:tc>
                      <a:txBody>
                        <a:bodyPr/>
                        <a:lstStyle/>
                        <a:p>
                          <a:endParaRPr lang="en-US"/>
                        </a:p>
                      </a:txBody>
                      <a:tcPr>
                        <a:blipFill>
                          <a:blip r:embed="rId20"/>
                          <a:stretch>
                            <a:fillRect l="-170588" t="-210345" r="-2941"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20"/>
                          <a:stretch>
                            <a:fillRect l="-3448" t="-300000" r="-217241" b="-96667"/>
                          </a:stretch>
                        </a:blipFill>
                      </a:tcPr>
                    </a:tc>
                    <a:tc>
                      <a:txBody>
                        <a:bodyPr/>
                        <a:lstStyle/>
                        <a:p>
                          <a:endParaRPr lang="en-US"/>
                        </a:p>
                      </a:txBody>
                      <a:tcPr>
                        <a:blipFill>
                          <a:blip r:embed="rId20"/>
                          <a:stretch>
                            <a:fillRect l="-107143" t="-300000" r="-125000" b="-96667"/>
                          </a:stretch>
                        </a:blipFill>
                      </a:tcPr>
                    </a:tc>
                    <a:tc>
                      <a:txBody>
                        <a:bodyPr/>
                        <a:lstStyle/>
                        <a:p>
                          <a:endParaRPr lang="en-US"/>
                        </a:p>
                      </a:txBody>
                      <a:tcPr>
                        <a:blipFill>
                          <a:blip r:embed="rId20"/>
                          <a:stretch>
                            <a:fillRect l="-170588" t="-300000" r="-2941"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20"/>
                          <a:stretch>
                            <a:fillRect l="-3448" t="-413793" r="-217241"/>
                          </a:stretch>
                        </a:blipFill>
                      </a:tcPr>
                    </a:tc>
                    <a:tc>
                      <a:txBody>
                        <a:bodyPr/>
                        <a:lstStyle/>
                        <a:p>
                          <a:endParaRPr lang="en-US"/>
                        </a:p>
                      </a:txBody>
                      <a:tcPr>
                        <a:blipFill>
                          <a:blip r:embed="rId20"/>
                          <a:stretch>
                            <a:fillRect l="-107143" t="-413793" r="-125000"/>
                          </a:stretch>
                        </a:blipFill>
                      </a:tcPr>
                    </a:tc>
                    <a:tc>
                      <a:txBody>
                        <a:bodyPr/>
                        <a:lstStyle/>
                        <a:p>
                          <a:endParaRPr lang="en-US"/>
                        </a:p>
                      </a:txBody>
                      <a:tcPr>
                        <a:blipFill>
                          <a:blip r:embed="rId20"/>
                          <a:stretch>
                            <a:fillRect l="-170588" t="-413793" r="-2941"/>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9" name="Table 108">
                <a:extLst>
                  <a:ext uri="{FF2B5EF4-FFF2-40B4-BE49-F238E27FC236}">
                    <a16:creationId xmlns:a16="http://schemas.microsoft.com/office/drawing/2014/main" id="{2F13FB70-4FA6-8C48-B383-1E9B476F5A4E}"/>
                  </a:ext>
                </a:extLst>
              </p:cNvPr>
              <p:cNvGraphicFramePr>
                <a:graphicFrameLocks noGrp="1"/>
              </p:cNvGraphicFramePr>
              <p:nvPr>
                <p:extLst>
                  <p:ext uri="{D42A27DB-BD31-4B8C-83A1-F6EECF244321}">
                    <p14:modId xmlns:p14="http://schemas.microsoft.com/office/powerpoint/2010/main" val="4261398812"/>
                  </p:ext>
                </p:extLst>
              </p:nvPr>
            </p:nvGraphicFramePr>
            <p:xfrm>
              <a:off x="1067953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109" name="Table 108">
                <a:extLst>
                  <a:ext uri="{FF2B5EF4-FFF2-40B4-BE49-F238E27FC236}">
                    <a16:creationId xmlns:a16="http://schemas.microsoft.com/office/drawing/2014/main" id="{2F13FB70-4FA6-8C48-B383-1E9B476F5A4E}"/>
                  </a:ext>
                </a:extLst>
              </p:cNvPr>
              <p:cNvGraphicFramePr>
                <a:graphicFrameLocks noGrp="1"/>
              </p:cNvGraphicFramePr>
              <p:nvPr>
                <p:extLst>
                  <p:ext uri="{D42A27DB-BD31-4B8C-83A1-F6EECF244321}">
                    <p14:modId xmlns:p14="http://schemas.microsoft.com/office/powerpoint/2010/main" val="4261398812"/>
                  </p:ext>
                </p:extLst>
              </p:nvPr>
            </p:nvGraphicFramePr>
            <p:xfrm>
              <a:off x="1067953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21"/>
                          <a:stretch>
                            <a:fillRect l="-170588" t="-6897" r="-5882"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21"/>
                          <a:stretch>
                            <a:fillRect t="-103333" r="-224138" b="-293333"/>
                          </a:stretch>
                        </a:blipFill>
                      </a:tcPr>
                    </a:tc>
                    <a:tc>
                      <a:txBody>
                        <a:bodyPr/>
                        <a:lstStyle/>
                        <a:p>
                          <a:endParaRPr lang="en-US"/>
                        </a:p>
                      </a:txBody>
                      <a:tcPr>
                        <a:blipFill>
                          <a:blip r:embed="rId21"/>
                          <a:stretch>
                            <a:fillRect l="-100000" t="-103333" r="-124138" b="-293333"/>
                          </a:stretch>
                        </a:blipFill>
                      </a:tcPr>
                    </a:tc>
                    <a:tc>
                      <a:txBody>
                        <a:bodyPr/>
                        <a:lstStyle/>
                        <a:p>
                          <a:endParaRPr lang="en-US"/>
                        </a:p>
                      </a:txBody>
                      <a:tcPr>
                        <a:blipFill>
                          <a:blip r:embed="rId21"/>
                          <a:stretch>
                            <a:fillRect l="-170588" t="-103333" r="-5882"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21"/>
                          <a:stretch>
                            <a:fillRect t="-210345" r="-224138" b="-203448"/>
                          </a:stretch>
                        </a:blipFill>
                      </a:tcPr>
                    </a:tc>
                    <a:tc>
                      <a:txBody>
                        <a:bodyPr/>
                        <a:lstStyle/>
                        <a:p>
                          <a:endParaRPr lang="en-US"/>
                        </a:p>
                      </a:txBody>
                      <a:tcPr>
                        <a:blipFill>
                          <a:blip r:embed="rId21"/>
                          <a:stretch>
                            <a:fillRect l="-100000" t="-210345" r="-124138" b="-203448"/>
                          </a:stretch>
                        </a:blipFill>
                      </a:tcPr>
                    </a:tc>
                    <a:tc>
                      <a:txBody>
                        <a:bodyPr/>
                        <a:lstStyle/>
                        <a:p>
                          <a:endParaRPr lang="en-US"/>
                        </a:p>
                      </a:txBody>
                      <a:tcPr>
                        <a:blipFill>
                          <a:blip r:embed="rId21"/>
                          <a:stretch>
                            <a:fillRect l="-170588" t="-210345" r="-5882"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21"/>
                          <a:stretch>
                            <a:fillRect t="-300000" r="-224138" b="-96667"/>
                          </a:stretch>
                        </a:blipFill>
                      </a:tcPr>
                    </a:tc>
                    <a:tc>
                      <a:txBody>
                        <a:bodyPr/>
                        <a:lstStyle/>
                        <a:p>
                          <a:endParaRPr lang="en-US"/>
                        </a:p>
                      </a:txBody>
                      <a:tcPr>
                        <a:blipFill>
                          <a:blip r:embed="rId21"/>
                          <a:stretch>
                            <a:fillRect l="-100000" t="-300000" r="-124138" b="-96667"/>
                          </a:stretch>
                        </a:blipFill>
                      </a:tcPr>
                    </a:tc>
                    <a:tc>
                      <a:txBody>
                        <a:bodyPr/>
                        <a:lstStyle/>
                        <a:p>
                          <a:endParaRPr lang="en-US"/>
                        </a:p>
                      </a:txBody>
                      <a:tcPr>
                        <a:blipFill>
                          <a:blip r:embed="rId21"/>
                          <a:stretch>
                            <a:fillRect l="-170588" t="-300000" r="-5882"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21"/>
                          <a:stretch>
                            <a:fillRect t="-413793" r="-224138"/>
                          </a:stretch>
                        </a:blipFill>
                      </a:tcPr>
                    </a:tc>
                    <a:tc>
                      <a:txBody>
                        <a:bodyPr/>
                        <a:lstStyle/>
                        <a:p>
                          <a:endParaRPr lang="en-US"/>
                        </a:p>
                      </a:txBody>
                      <a:tcPr>
                        <a:blipFill>
                          <a:blip r:embed="rId21"/>
                          <a:stretch>
                            <a:fillRect l="-100000" t="-413793" r="-124138"/>
                          </a:stretch>
                        </a:blipFill>
                      </a:tcPr>
                    </a:tc>
                    <a:tc>
                      <a:txBody>
                        <a:bodyPr/>
                        <a:lstStyle/>
                        <a:p>
                          <a:endParaRPr lang="en-US"/>
                        </a:p>
                      </a:txBody>
                      <a:tcPr>
                        <a:blipFill>
                          <a:blip r:embed="rId21"/>
                          <a:stretch>
                            <a:fillRect l="-170588" t="-413793" r="-5882"/>
                          </a:stretch>
                        </a:blipFill>
                      </a:tcPr>
                    </a:tc>
                    <a:extLst>
                      <a:ext uri="{0D108BD9-81ED-4DB2-BD59-A6C34878D82A}">
                        <a16:rowId xmlns:a16="http://schemas.microsoft.com/office/drawing/2014/main" val="786113009"/>
                      </a:ext>
                    </a:extLst>
                  </a:tr>
                </a:tbl>
              </a:graphicData>
            </a:graphic>
          </p:graphicFrame>
        </mc:Fallback>
      </mc:AlternateContent>
      <p:sp>
        <p:nvSpPr>
          <p:cNvPr id="110" name="Rectangle 109">
            <a:extLst>
              <a:ext uri="{FF2B5EF4-FFF2-40B4-BE49-F238E27FC236}">
                <a16:creationId xmlns:a16="http://schemas.microsoft.com/office/drawing/2014/main" id="{B4D2BB30-CDA4-8744-96D3-4A7F9C7BC385}"/>
              </a:ext>
            </a:extLst>
          </p:cNvPr>
          <p:cNvSpPr/>
          <p:nvPr/>
        </p:nvSpPr>
        <p:spPr>
          <a:xfrm>
            <a:off x="10138054" y="1169000"/>
            <a:ext cx="418704" cy="369332"/>
          </a:xfrm>
          <a:prstGeom prst="rect">
            <a:avLst/>
          </a:prstGeom>
        </p:spPr>
        <p:txBody>
          <a:bodyPr wrap="none">
            <a:spAutoFit/>
          </a:bodyPr>
          <a:lstStyle/>
          <a:p>
            <a:r>
              <a:rPr lang="en-GB" dirty="0">
                <a:solidFill>
                  <a:srgbClr val="FFC000"/>
                </a:solidFill>
              </a:rPr>
              <a:t>11</a:t>
            </a:r>
          </a:p>
        </p:txBody>
      </p:sp>
      <p:sp>
        <p:nvSpPr>
          <p:cNvPr id="111" name="Rectangle 110">
            <a:extLst>
              <a:ext uri="{FF2B5EF4-FFF2-40B4-BE49-F238E27FC236}">
                <a16:creationId xmlns:a16="http://schemas.microsoft.com/office/drawing/2014/main" id="{9D3AD031-CC81-AD43-BF29-D93FF24A9B91}"/>
              </a:ext>
            </a:extLst>
          </p:cNvPr>
          <p:cNvSpPr/>
          <p:nvPr/>
        </p:nvSpPr>
        <p:spPr>
          <a:xfrm>
            <a:off x="10797306" y="1201842"/>
            <a:ext cx="276038" cy="307777"/>
          </a:xfrm>
          <a:prstGeom prst="rect">
            <a:avLst/>
          </a:prstGeom>
        </p:spPr>
        <p:txBody>
          <a:bodyPr wrap="none">
            <a:spAutoFit/>
          </a:bodyPr>
          <a:lstStyle/>
          <a:p>
            <a:r>
              <a:rPr lang="en-GB" sz="1400" dirty="0">
                <a:solidFill>
                  <a:srgbClr val="FFC000"/>
                </a:solidFill>
              </a:rPr>
              <a:t>1</a:t>
            </a:r>
          </a:p>
        </p:txBody>
      </p:sp>
      <p:sp>
        <p:nvSpPr>
          <p:cNvPr id="68" name="Rectangle 67">
            <a:extLst>
              <a:ext uri="{FF2B5EF4-FFF2-40B4-BE49-F238E27FC236}">
                <a16:creationId xmlns:a16="http://schemas.microsoft.com/office/drawing/2014/main" id="{842EC3F6-08B4-2F4B-80C5-8F1E95294D78}"/>
              </a:ext>
            </a:extLst>
          </p:cNvPr>
          <p:cNvSpPr/>
          <p:nvPr/>
        </p:nvSpPr>
        <p:spPr>
          <a:xfrm>
            <a:off x="8935232" y="5533992"/>
            <a:ext cx="1352169" cy="371922"/>
          </a:xfrm>
          <a:prstGeom prst="rect">
            <a:avLst/>
          </a:prstGeom>
          <a:solidFill>
            <a:srgbClr val="FFC000">
              <a:alpha val="15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39C3DD31-10FB-C948-97D4-DA1499B6AF75}"/>
              </a:ext>
            </a:extLst>
          </p:cNvPr>
          <p:cNvSpPr/>
          <p:nvPr/>
        </p:nvSpPr>
        <p:spPr>
          <a:xfrm>
            <a:off x="10479506" y="5162070"/>
            <a:ext cx="1352169" cy="371922"/>
          </a:xfrm>
          <a:prstGeom prst="rect">
            <a:avLst/>
          </a:prstGeom>
          <a:solidFill>
            <a:srgbClr val="FFC000">
              <a:alpha val="15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099C07D9-EED7-694B-8FAC-C1E3A682EBCA}"/>
              </a:ext>
            </a:extLst>
          </p:cNvPr>
          <p:cNvSpPr/>
          <p:nvPr/>
        </p:nvSpPr>
        <p:spPr>
          <a:xfrm>
            <a:off x="9403689" y="3609539"/>
            <a:ext cx="1131077" cy="371922"/>
          </a:xfrm>
          <a:prstGeom prst="rect">
            <a:avLst/>
          </a:prstGeom>
          <a:solidFill>
            <a:srgbClr val="FFC000">
              <a:alpha val="15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40AEB708-A13A-C848-BDD8-0BB07EBE2D1A}"/>
              </a:ext>
            </a:extLst>
          </p:cNvPr>
          <p:cNvSpPr/>
          <p:nvPr/>
        </p:nvSpPr>
        <p:spPr>
          <a:xfrm>
            <a:off x="10679532" y="3237617"/>
            <a:ext cx="1134580" cy="371922"/>
          </a:xfrm>
          <a:prstGeom prst="rect">
            <a:avLst/>
          </a:prstGeom>
          <a:solidFill>
            <a:srgbClr val="FFC000">
              <a:alpha val="15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73FB802C-0572-3F47-9FE8-DA5DEA316BA1}"/>
              </a:ext>
            </a:extLst>
          </p:cNvPr>
          <p:cNvSpPr/>
          <p:nvPr/>
        </p:nvSpPr>
        <p:spPr>
          <a:xfrm>
            <a:off x="8484779" y="2863359"/>
            <a:ext cx="798760" cy="371922"/>
          </a:xfrm>
          <a:prstGeom prst="rect">
            <a:avLst/>
          </a:prstGeom>
          <a:solidFill>
            <a:srgbClr val="FFC000">
              <a:alpha val="15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42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8" grpId="0" animBg="1"/>
      <p:bldP spid="69" grpId="0" animBg="1"/>
      <p:bldP spid="70" grpId="0" animBg="1"/>
      <p:bldP spid="71" grpId="0" animBg="1"/>
      <p:bldP spid="7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B1C4-A0C5-5C47-9630-893091E13BEC}"/>
              </a:ext>
            </a:extLst>
          </p:cNvPr>
          <p:cNvSpPr>
            <a:spLocks noGrp="1"/>
          </p:cNvSpPr>
          <p:nvPr>
            <p:ph type="title"/>
          </p:nvPr>
        </p:nvSpPr>
        <p:spPr/>
        <p:txBody>
          <a:bodyPr/>
          <a:lstStyle/>
          <a:p>
            <a:r>
              <a:rPr lang="en-GB" dirty="0"/>
              <a:t>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351BB6-BC6A-0A47-BAC1-0100E29D131A}"/>
                  </a:ext>
                </a:extLst>
              </p:cNvPr>
              <p:cNvSpPr>
                <a:spLocks noGrp="1"/>
              </p:cNvSpPr>
              <p:nvPr>
                <p:ph idx="1"/>
              </p:nvPr>
            </p:nvSpPr>
            <p:spPr>
              <a:xfrm>
                <a:off x="359626" y="1665066"/>
                <a:ext cx="8068224" cy="4240848"/>
              </a:xfrm>
            </p:spPr>
            <p:txBody>
              <a:bodyPr>
                <a:normAutofit/>
              </a:bodyPr>
              <a:lstStyle/>
              <a:p>
                <a:r>
                  <a:rPr lang="en-GB" dirty="0"/>
                  <a:t>Ordering of AB, C</a:t>
                </a:r>
              </a:p>
              <a:p>
                <a:r>
                  <a:rPr lang="en-GB" dirty="0"/>
                  <a:t>Set of </a:t>
                </a:r>
                <a14:m>
                  <m:oMath xmlns:m="http://schemas.openxmlformats.org/officeDocument/2006/math">
                    <m:r>
                      <a:rPr lang="de-DE" i="1">
                        <a:latin typeface="Cambria Math" panose="02040503050406030204" pitchFamily="18" charset="0"/>
                        <a:ea typeface="Cambria Math" panose="02040503050406030204" pitchFamily="18" charset="0"/>
                      </a:rPr>
                      <m:t>𝑁</m:t>
                    </m:r>
                    <m:r>
                      <a:rPr lang="de-DE" i="1">
                        <a:latin typeface="Cambria Math" panose="02040503050406030204" pitchFamily="18" charset="0"/>
                        <a:ea typeface="Cambria Math" panose="02040503050406030204" pitchFamily="18" charset="0"/>
                      </a:rPr>
                      <m:t> </m:t>
                    </m:r>
                  </m:oMath>
                </a14:m>
                <a:r>
                  <a:rPr lang="en-GB" dirty="0"/>
                  <a:t>samples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𝒓</m:t>
                        </m:r>
                      </m:e>
                      <m:sub>
                        <m:r>
                          <a:rPr lang="de-DE" b="0" i="1" dirty="0" smtClean="0">
                            <a:latin typeface="Cambria Math" panose="02040503050406030204" pitchFamily="18" charset="0"/>
                          </a:rPr>
                          <m:t>𝑖</m:t>
                        </m:r>
                      </m:sub>
                    </m:sSub>
                  </m:oMath>
                </a14:m>
                <a:r>
                  <a:rPr lang="en-GB" dirty="0"/>
                  <a:t> with weights </a:t>
                </a:r>
                <a14:m>
                  <m:oMath xmlns:m="http://schemas.openxmlformats.org/officeDocument/2006/math">
                    <m:r>
                      <a:rPr lang="en-GB" i="1" dirty="0" smtClean="0">
                        <a:latin typeface="Cambria Math" panose="02040503050406030204" pitchFamily="18" charset="0"/>
                      </a:rPr>
                      <m:t>𝑤</m:t>
                    </m:r>
                    <m:d>
                      <m:dPr>
                        <m:ctrlPr>
                          <a:rPr lang="de-DE" b="0"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GB" b="1" i="1" dirty="0">
                                <a:latin typeface="Cambria Math" panose="02040503050406030204" pitchFamily="18" charset="0"/>
                              </a:rPr>
                              <m:t>𝒓</m:t>
                            </m:r>
                          </m:e>
                          <m:sub>
                            <m:r>
                              <a:rPr lang="de-DE" i="1" dirty="0">
                                <a:latin typeface="Cambria Math" panose="02040503050406030204" pitchFamily="18" charset="0"/>
                              </a:rPr>
                              <m:t>𝑖</m:t>
                            </m:r>
                          </m:sub>
                        </m:sSub>
                      </m:e>
                    </m:d>
                  </m:oMath>
                </a14:m>
                <a:endParaRPr lang="en-GB" dirty="0"/>
              </a:p>
              <a:p>
                <a:pPr lvl="1"/>
                <a:r>
                  <a:rPr lang="en-GB" dirty="0"/>
                  <a:t>E.g., sample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1,1,0</m:t>
                        </m:r>
                      </m:e>
                    </m:d>
                  </m:oMath>
                </a14:m>
                <a:endParaRPr lang="de-DE" dirty="0"/>
              </a:p>
              <a:p>
                <a:pPr lvl="2"/>
                <a14:m>
                  <m:oMath xmlns:m="http://schemas.openxmlformats.org/officeDocument/2006/math">
                    <m:r>
                      <a:rPr lang="de-DE" i="1">
                        <a:latin typeface="Cambria Math" panose="02040503050406030204" pitchFamily="18" charset="0"/>
                      </a:rPr>
                      <m:t>𝑤</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1,1,0</m:t>
                            </m:r>
                          </m:e>
                        </m:d>
                      </m:e>
                    </m:d>
                    <m:r>
                      <a:rPr lang="de-DE" b="0" i="1" smtClean="0">
                        <a:latin typeface="Cambria Math" panose="02040503050406030204" pitchFamily="18" charset="0"/>
                      </a:rPr>
                      <m:t>=50</m:t>
                    </m:r>
                  </m:oMath>
                </a14:m>
                <a:endParaRPr lang="en-GB" dirty="0"/>
              </a:p>
              <a:p>
                <a:r>
                  <a:rPr lang="en-GB" dirty="0"/>
                  <a:t>Assume query for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𝐶</m:t>
                        </m:r>
                        <m:r>
                          <a:rPr lang="de-DE" b="0" i="1" dirty="0" smtClean="0">
                            <a:latin typeface="Cambria Math" panose="02040503050406030204" pitchFamily="18" charset="0"/>
                          </a:rPr>
                          <m:t>=1</m:t>
                        </m:r>
                      </m:e>
                    </m:d>
                  </m:oMath>
                </a14:m>
                <a:endParaRPr lang="en-GB" dirty="0"/>
              </a:p>
              <a:p>
                <a:r>
                  <a:rPr lang="en-GB" dirty="0"/>
                  <a:t>Estimate</a:t>
                </a:r>
              </a:p>
              <a:p>
                <a:pPr marL="0" indent="0">
                  <a:buNone/>
                </a:pPr>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𝑃</m:t>
                      </m:r>
                      <m:d>
                        <m:dPr>
                          <m:ctrlPr>
                            <a:rPr lang="de-DE" sz="2400" i="1">
                              <a:latin typeface="Cambria Math" panose="02040503050406030204" pitchFamily="18" charset="0"/>
                            </a:rPr>
                          </m:ctrlPr>
                        </m:dPr>
                        <m:e>
                          <m:r>
                            <a:rPr lang="de-DE" sz="2400" i="1">
                              <a:latin typeface="Cambria Math" panose="02040503050406030204" pitchFamily="18" charset="0"/>
                            </a:rPr>
                            <m:t>𝐶</m:t>
                          </m:r>
                        </m:e>
                      </m:d>
                      <m:r>
                        <a:rPr lang="de-DE" sz="2400" i="1">
                          <a:latin typeface="Cambria Math" panose="02040503050406030204" pitchFamily="18" charset="0"/>
                          <a:ea typeface="Cambria Math" panose="02040503050406030204" pitchFamily="18" charset="0"/>
                        </a:rPr>
                        <m:t>≈</m:t>
                      </m:r>
                      <m:f>
                        <m:fPr>
                          <m:ctrlPr>
                            <a:rPr lang="de-DE" sz="2400" i="1">
                              <a:latin typeface="Cambria Math" panose="02040503050406030204" pitchFamily="18" charset="0"/>
                              <a:ea typeface="Cambria Math" panose="02040503050406030204" pitchFamily="18" charset="0"/>
                            </a:rPr>
                          </m:ctrlPr>
                        </m:fPr>
                        <m:num>
                          <m:nary>
                            <m:naryPr>
                              <m:chr m:val="∑"/>
                              <m:ctrlPr>
                                <a:rPr lang="de-DE" sz="2400" i="1">
                                  <a:latin typeface="Cambria Math" panose="02040503050406030204" pitchFamily="18" charset="0"/>
                                  <a:ea typeface="Cambria Math" panose="02040503050406030204" pitchFamily="18" charset="0"/>
                                </a:rPr>
                              </m:ctrlPr>
                            </m:naryPr>
                            <m:sub>
                              <m:r>
                                <m:rPr>
                                  <m:brk m:alnAt="23"/>
                                </m:rPr>
                                <a:rPr lang="de-DE" sz="2400" i="1">
                                  <a:latin typeface="Cambria Math" panose="02040503050406030204" pitchFamily="18" charset="0"/>
                                  <a:ea typeface="Cambria Math" panose="02040503050406030204" pitchFamily="18" charset="0"/>
                                </a:rPr>
                                <m:t>𝑖</m:t>
                              </m:r>
                              <m:r>
                                <a:rPr lang="de-DE" sz="2400" i="1">
                                  <a:latin typeface="Cambria Math" panose="02040503050406030204" pitchFamily="18" charset="0"/>
                                  <a:ea typeface="Cambria Math" panose="02040503050406030204" pitchFamily="18" charset="0"/>
                                </a:rPr>
                                <m:t>=1</m:t>
                              </m:r>
                            </m:sub>
                            <m:sup>
                              <m:r>
                                <a:rPr lang="de-DE" sz="2400" i="1">
                                  <a:latin typeface="Cambria Math" panose="02040503050406030204" pitchFamily="18" charset="0"/>
                                  <a:ea typeface="Cambria Math" panose="02040503050406030204" pitchFamily="18" charset="0"/>
                                </a:rPr>
                                <m:t>𝑁</m:t>
                              </m:r>
                            </m:sup>
                            <m:e>
                              <m:r>
                                <a:rPr lang="de-DE" sz="2400" b="1" i="1">
                                  <a:latin typeface="Cambria Math" panose="02040503050406030204" pitchFamily="18" charset="0"/>
                                  <a:ea typeface="Cambria Math" panose="02040503050406030204" pitchFamily="18" charset="0"/>
                                </a:rPr>
                                <m:t>𝟏</m:t>
                              </m:r>
                              <m:d>
                                <m:dPr>
                                  <m:ctrlPr>
                                    <a:rPr lang="de-DE" sz="2400" i="1">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b="1" i="1">
                                          <a:latin typeface="Cambria Math" panose="02040503050406030204" pitchFamily="18" charset="0"/>
                                          <a:ea typeface="Cambria Math" panose="02040503050406030204" pitchFamily="18" charset="0"/>
                                        </a:rPr>
                                        <m:t>𝒓</m:t>
                                      </m:r>
                                    </m:e>
                                    <m:sub>
                                      <m:r>
                                        <a:rPr lang="de-DE" sz="2400" i="1">
                                          <a:latin typeface="Cambria Math" panose="02040503050406030204" pitchFamily="18" charset="0"/>
                                          <a:ea typeface="Cambria Math" panose="02040503050406030204" pitchFamily="18" charset="0"/>
                                        </a:rPr>
                                        <m:t>𝑖</m:t>
                                      </m:r>
                                    </m:sub>
                                  </m:sSub>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𝐶</m:t>
                                  </m:r>
                                  <m:r>
                                    <a:rPr lang="de-DE" sz="2400" i="1">
                                      <a:latin typeface="Cambria Math" panose="02040503050406030204" pitchFamily="18" charset="0"/>
                                      <a:ea typeface="Cambria Math" panose="02040503050406030204" pitchFamily="18" charset="0"/>
                                    </a:rPr>
                                    <m:t>=1</m:t>
                                  </m:r>
                                </m:e>
                              </m:d>
                              <m:r>
                                <a:rPr lang="en-GB" sz="2400" i="1" dirty="0">
                                  <a:latin typeface="Cambria Math" panose="02040503050406030204" pitchFamily="18" charset="0"/>
                                </a:rPr>
                                <m:t>𝑤</m:t>
                              </m:r>
                              <m:d>
                                <m:dPr>
                                  <m:ctrlPr>
                                    <a:rPr lang="de-DE" sz="2400" i="1" dirty="0">
                                      <a:latin typeface="Cambria Math" panose="02040503050406030204" pitchFamily="18" charset="0"/>
                                    </a:rPr>
                                  </m:ctrlPr>
                                </m:dPr>
                                <m:e>
                                  <m:sSub>
                                    <m:sSubPr>
                                      <m:ctrlPr>
                                        <a:rPr lang="de-DE" sz="2400" i="1" dirty="0">
                                          <a:latin typeface="Cambria Math" panose="02040503050406030204" pitchFamily="18" charset="0"/>
                                        </a:rPr>
                                      </m:ctrlPr>
                                    </m:sSubPr>
                                    <m:e>
                                      <m:r>
                                        <a:rPr lang="en-GB" sz="2400" b="1" i="1" dirty="0">
                                          <a:latin typeface="Cambria Math" panose="02040503050406030204" pitchFamily="18" charset="0"/>
                                        </a:rPr>
                                        <m:t>𝒓</m:t>
                                      </m:r>
                                    </m:e>
                                    <m:sub>
                                      <m:r>
                                        <a:rPr lang="de-DE" sz="2400" i="1" dirty="0">
                                          <a:latin typeface="Cambria Math" panose="02040503050406030204" pitchFamily="18" charset="0"/>
                                        </a:rPr>
                                        <m:t>𝑖</m:t>
                                      </m:r>
                                    </m:sub>
                                  </m:sSub>
                                </m:e>
                              </m:d>
                            </m:e>
                          </m:nary>
                        </m:num>
                        <m:den>
                          <m:nary>
                            <m:naryPr>
                              <m:chr m:val="∑"/>
                              <m:ctrlPr>
                                <a:rPr lang="de-DE" sz="2400" i="1">
                                  <a:latin typeface="Cambria Math" panose="02040503050406030204" pitchFamily="18" charset="0"/>
                                  <a:ea typeface="Cambria Math" panose="02040503050406030204" pitchFamily="18" charset="0"/>
                                </a:rPr>
                              </m:ctrlPr>
                            </m:naryPr>
                            <m:sub>
                              <m:r>
                                <m:rPr>
                                  <m:brk m:alnAt="23"/>
                                </m:rPr>
                                <a:rPr lang="de-DE" sz="2400" i="1">
                                  <a:latin typeface="Cambria Math" panose="02040503050406030204" pitchFamily="18" charset="0"/>
                                  <a:ea typeface="Cambria Math" panose="02040503050406030204" pitchFamily="18" charset="0"/>
                                </a:rPr>
                                <m:t>𝑖</m:t>
                              </m:r>
                              <m:r>
                                <a:rPr lang="de-DE" sz="2400" i="1">
                                  <a:latin typeface="Cambria Math" panose="02040503050406030204" pitchFamily="18" charset="0"/>
                                  <a:ea typeface="Cambria Math" panose="02040503050406030204" pitchFamily="18" charset="0"/>
                                </a:rPr>
                                <m:t>=1</m:t>
                              </m:r>
                            </m:sub>
                            <m:sup>
                              <m:r>
                                <a:rPr lang="de-DE" sz="2400" i="1">
                                  <a:latin typeface="Cambria Math" panose="02040503050406030204" pitchFamily="18" charset="0"/>
                                  <a:ea typeface="Cambria Math" panose="02040503050406030204" pitchFamily="18" charset="0"/>
                                </a:rPr>
                                <m:t>𝑁</m:t>
                              </m:r>
                            </m:sup>
                            <m:e>
                              <m:r>
                                <a:rPr lang="en-GB" sz="2400" i="1" dirty="0">
                                  <a:latin typeface="Cambria Math" panose="02040503050406030204" pitchFamily="18" charset="0"/>
                                </a:rPr>
                                <m:t>𝑤</m:t>
                              </m:r>
                              <m:d>
                                <m:dPr>
                                  <m:ctrlPr>
                                    <a:rPr lang="de-DE" sz="2400" i="1" dirty="0">
                                      <a:latin typeface="Cambria Math" panose="02040503050406030204" pitchFamily="18" charset="0"/>
                                    </a:rPr>
                                  </m:ctrlPr>
                                </m:dPr>
                                <m:e>
                                  <m:sSub>
                                    <m:sSubPr>
                                      <m:ctrlPr>
                                        <a:rPr lang="de-DE" sz="2400" i="1" dirty="0">
                                          <a:latin typeface="Cambria Math" panose="02040503050406030204" pitchFamily="18" charset="0"/>
                                        </a:rPr>
                                      </m:ctrlPr>
                                    </m:sSubPr>
                                    <m:e>
                                      <m:r>
                                        <a:rPr lang="en-GB" sz="2400" b="1" i="1" dirty="0">
                                          <a:latin typeface="Cambria Math" panose="02040503050406030204" pitchFamily="18" charset="0"/>
                                        </a:rPr>
                                        <m:t>𝒓</m:t>
                                      </m:r>
                                    </m:e>
                                    <m:sub>
                                      <m:r>
                                        <a:rPr lang="de-DE" sz="2400" i="1" dirty="0">
                                          <a:latin typeface="Cambria Math" panose="02040503050406030204" pitchFamily="18" charset="0"/>
                                        </a:rPr>
                                        <m:t>𝑖</m:t>
                                      </m:r>
                                    </m:sub>
                                  </m:sSub>
                                </m:e>
                              </m:d>
                            </m:e>
                          </m:nary>
                        </m:den>
                      </m:f>
                    </m:oMath>
                  </m:oMathPara>
                </a14:m>
                <a:endParaRPr lang="en-GB" sz="2400" dirty="0"/>
              </a:p>
              <a:p>
                <a:pPr marL="7938" lvl="1" indent="0">
                  <a:buNone/>
                </a:pPr>
                <a:endParaRPr lang="de-DE" sz="2000" b="1" i="1" dirty="0">
                  <a:latin typeface="Cambria Math" panose="02040503050406030204" pitchFamily="18" charset="0"/>
                  <a:ea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r>
                        <a:rPr lang="de-DE" sz="2000" b="1" i="1">
                          <a:latin typeface="Cambria Math" panose="02040503050406030204" pitchFamily="18" charset="0"/>
                          <a:ea typeface="Cambria Math" panose="02040503050406030204" pitchFamily="18" charset="0"/>
                        </a:rPr>
                        <m:t>𝟏</m:t>
                      </m:r>
                      <m:d>
                        <m:dPr>
                          <m:ctrlPr>
                            <a:rPr lang="de-DE" sz="2000" i="1">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𝒓</m:t>
                              </m:r>
                            </m:e>
                            <m:sub>
                              <m:r>
                                <a:rPr lang="de-DE" sz="2000" i="1">
                                  <a:latin typeface="Cambria Math" panose="02040503050406030204" pitchFamily="18" charset="0"/>
                                  <a:ea typeface="Cambria Math" panose="02040503050406030204" pitchFamily="18" charset="0"/>
                                </a:rPr>
                                <m:t>𝑖</m:t>
                              </m:r>
                            </m:sub>
                          </m:sSub>
                          <m:r>
                            <a:rPr lang="de-DE" sz="2000" i="1">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𝐶</m:t>
                          </m:r>
                          <m:r>
                            <a:rPr lang="de-DE" sz="2000" i="1">
                              <a:latin typeface="Cambria Math" panose="02040503050406030204" pitchFamily="18" charset="0"/>
                              <a:ea typeface="Cambria Math" panose="02040503050406030204" pitchFamily="18" charset="0"/>
                            </a:rPr>
                            <m:t>=1</m:t>
                          </m:r>
                        </m:e>
                      </m:d>
                      <m:r>
                        <a:rPr lang="de-DE" sz="2000" i="1">
                          <a:latin typeface="Cambria Math" panose="02040503050406030204" pitchFamily="18" charset="0"/>
                          <a:ea typeface="Cambria Math" panose="02040503050406030204" pitchFamily="18" charset="0"/>
                        </a:rPr>
                        <m:t>=</m:t>
                      </m:r>
                      <m:d>
                        <m:dPr>
                          <m:begChr m:val="{"/>
                          <m:endChr m:val=""/>
                          <m:ctrlPr>
                            <a:rPr lang="de-DE" sz="2000" i="1">
                              <a:latin typeface="Cambria Math" panose="02040503050406030204" pitchFamily="18" charset="0"/>
                              <a:ea typeface="Cambria Math" panose="02040503050406030204" pitchFamily="18" charset="0"/>
                            </a:rPr>
                          </m:ctrlPr>
                        </m:dPr>
                        <m:e>
                          <m:m>
                            <m:mPr>
                              <m:mcs>
                                <m:mc>
                                  <m:mcPr>
                                    <m:count m:val="1"/>
                                    <m:mcJc m:val="center"/>
                                  </m:mcPr>
                                </m:mc>
                              </m:mcs>
                              <m:ctrlPr>
                                <a:rPr lang="de-DE" sz="2000" i="1">
                                  <a:latin typeface="Cambria Math" panose="02040503050406030204" pitchFamily="18" charset="0"/>
                                  <a:ea typeface="Cambria Math" panose="02040503050406030204" pitchFamily="18" charset="0"/>
                                </a:rPr>
                              </m:ctrlPr>
                            </m:mPr>
                            <m:mr>
                              <m:e>
                                <m:m>
                                  <m:mPr>
                                    <m:mcs>
                                      <m:mc>
                                        <m:mcPr>
                                          <m:count m:val="2"/>
                                          <m:mcJc m:val="center"/>
                                        </m:mcPr>
                                      </m:mc>
                                    </m:mcs>
                                    <m:ctrlPr>
                                      <a:rPr lang="de-DE" sz="2000" i="1">
                                        <a:latin typeface="Cambria Math" panose="02040503050406030204" pitchFamily="18" charset="0"/>
                                        <a:ea typeface="Cambria Math" panose="02040503050406030204" pitchFamily="18" charset="0"/>
                                      </a:rPr>
                                    </m:ctrlPr>
                                  </m:mPr>
                                  <m:mr>
                                    <m:e>
                                      <m:r>
                                        <m:rPr>
                                          <m:brk m:alnAt="7"/>
                                        </m:rPr>
                                        <a:rPr lang="de-DE" sz="2000" i="1">
                                          <a:latin typeface="Cambria Math" panose="02040503050406030204" pitchFamily="18" charset="0"/>
                                          <a:ea typeface="Cambria Math" panose="02040503050406030204" pitchFamily="18" charset="0"/>
                                        </a:rPr>
                                        <m:t>1</m:t>
                                      </m:r>
                                    </m:e>
                                    <m:e>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𝜋</m:t>
                                          </m:r>
                                        </m:e>
                                        <m:sub>
                                          <m:r>
                                            <a:rPr lang="de-DE" sz="2000" i="1">
                                              <a:latin typeface="Cambria Math" panose="02040503050406030204" pitchFamily="18" charset="0"/>
                                              <a:ea typeface="Cambria Math" panose="02040503050406030204" pitchFamily="18" charset="0"/>
                                            </a:rPr>
                                            <m:t>𝐶</m:t>
                                          </m:r>
                                        </m:sub>
                                      </m:sSub>
                                      <m:d>
                                        <m:dPr>
                                          <m:ctrlPr>
                                            <a:rPr lang="de-DE" sz="2000" i="1">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𝒓</m:t>
                                              </m:r>
                                            </m:e>
                                            <m:sub>
                                              <m:r>
                                                <a:rPr lang="de-DE" sz="2000" i="1">
                                                  <a:latin typeface="Cambria Math" panose="02040503050406030204" pitchFamily="18" charset="0"/>
                                                  <a:ea typeface="Cambria Math" panose="02040503050406030204" pitchFamily="18" charset="0"/>
                                                </a:rPr>
                                                <m:t>𝑖</m:t>
                                              </m:r>
                                            </m:sub>
                                          </m:sSub>
                                        </m:e>
                                      </m:d>
                                      <m:r>
                                        <a:rPr lang="de-DE" sz="2000" i="1">
                                          <a:latin typeface="Cambria Math" panose="02040503050406030204" pitchFamily="18" charset="0"/>
                                          <a:ea typeface="Cambria Math" panose="02040503050406030204" pitchFamily="18" charset="0"/>
                                        </a:rPr>
                                        <m:t>=1</m:t>
                                      </m:r>
                                    </m:e>
                                  </m:mr>
                                </m:m>
                              </m:e>
                            </m:mr>
                            <m:mr>
                              <m:e>
                                <m:m>
                                  <m:mPr>
                                    <m:mcs>
                                      <m:mc>
                                        <m:mcPr>
                                          <m:count m:val="2"/>
                                          <m:mcJc m:val="center"/>
                                        </m:mcPr>
                                      </m:mc>
                                    </m:mcs>
                                    <m:ctrlPr>
                                      <a:rPr lang="de-DE" sz="2000" i="1">
                                        <a:latin typeface="Cambria Math" panose="02040503050406030204" pitchFamily="18" charset="0"/>
                                        <a:ea typeface="Cambria Math" panose="02040503050406030204" pitchFamily="18" charset="0"/>
                                      </a:rPr>
                                    </m:ctrlPr>
                                  </m:mPr>
                                  <m:mr>
                                    <m:e>
                                      <m:r>
                                        <m:rPr>
                                          <m:brk m:alnAt="7"/>
                                        </m:rPr>
                                        <a:rPr lang="de-DE" sz="2000" i="1">
                                          <a:latin typeface="Cambria Math" panose="02040503050406030204" pitchFamily="18" charset="0"/>
                                          <a:ea typeface="Cambria Math" panose="02040503050406030204" pitchFamily="18" charset="0"/>
                                        </a:rPr>
                                        <m:t>0</m:t>
                                      </m:r>
                                    </m:e>
                                    <m:e>
                                      <m:r>
                                        <a:rPr lang="de-DE" sz="2000" i="1">
                                          <a:latin typeface="Cambria Math" panose="02040503050406030204" pitchFamily="18" charset="0"/>
                                          <a:ea typeface="Cambria Math" panose="02040503050406030204" pitchFamily="18" charset="0"/>
                                        </a:rPr>
                                        <m:t>𝑜𝑡h𝑒𝑟𝑤𝑖𝑠𝑒</m:t>
                                      </m:r>
                                    </m:e>
                                  </m:mr>
                                </m:m>
                              </m:e>
                            </m:mr>
                          </m:m>
                        </m:e>
                      </m:d>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74351BB6-BC6A-0A47-BAC1-0100E29D131A}"/>
                  </a:ext>
                </a:extLst>
              </p:cNvPr>
              <p:cNvSpPr>
                <a:spLocks noGrp="1" noRot="1" noChangeAspect="1" noMove="1" noResize="1" noEditPoints="1" noAdjustHandles="1" noChangeArrowheads="1" noChangeShapeType="1" noTextEdit="1"/>
              </p:cNvSpPr>
              <p:nvPr>
                <p:ph idx="1"/>
              </p:nvPr>
            </p:nvSpPr>
            <p:spPr>
              <a:xfrm>
                <a:off x="359626" y="1665066"/>
                <a:ext cx="8068224" cy="4240848"/>
              </a:xfrm>
              <a:blipFill>
                <a:blip r:embed="rId2"/>
                <a:stretch>
                  <a:fillRect l="-2041" t="-2687" b="-4626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1249481-E5B7-7D44-9B02-3332B3288CCE}"/>
              </a:ext>
            </a:extLst>
          </p:cNvPr>
          <p:cNvSpPr>
            <a:spLocks noGrp="1"/>
          </p:cNvSpPr>
          <p:nvPr>
            <p:ph type="sldNum" sz="quarter" idx="4"/>
          </p:nvPr>
        </p:nvSpPr>
        <p:spPr/>
        <p:txBody>
          <a:bodyPr/>
          <a:lstStyle/>
          <a:p>
            <a:fld id="{67C9959E-8E6B-B04C-9955-EA096F41CA7A}" type="slidenum">
              <a:rPr lang="en-GB" smtClean="0"/>
              <a:t>43</a:t>
            </a:fld>
            <a:endParaRPr lang="en-GB"/>
          </a:p>
        </p:txBody>
      </p:sp>
      <p:sp>
        <p:nvSpPr>
          <p:cNvPr id="5" name="Date Placeholder 4">
            <a:extLst>
              <a:ext uri="{FF2B5EF4-FFF2-40B4-BE49-F238E27FC236}">
                <a16:creationId xmlns:a16="http://schemas.microsoft.com/office/drawing/2014/main" id="{74411277-3891-F748-B6FE-7B36C8E7375B}"/>
              </a:ext>
            </a:extLst>
          </p:cNvPr>
          <p:cNvSpPr>
            <a:spLocks noGrp="1"/>
          </p:cNvSpPr>
          <p:nvPr>
            <p:ph type="dt" sz="half" idx="2"/>
          </p:nvPr>
        </p:nvSpPr>
        <p:spPr/>
        <p:txBody>
          <a:bodyPr/>
          <a:lstStyle/>
          <a:p>
            <a:r>
              <a:rPr lang="en-GB"/>
              <a:t>Approximate Inference</a:t>
            </a:r>
            <a:endParaRPr lang="en-US" dirty="0"/>
          </a:p>
        </p:txBody>
      </p:sp>
      <p:sp>
        <p:nvSpPr>
          <p:cNvPr id="9" name="Footer Placeholder 8">
            <a:extLst>
              <a:ext uri="{FF2B5EF4-FFF2-40B4-BE49-F238E27FC236}">
                <a16:creationId xmlns:a16="http://schemas.microsoft.com/office/drawing/2014/main" id="{8FAD6B03-452A-B44D-9E11-B3A3C3E8D9EF}"/>
              </a:ext>
            </a:extLst>
          </p:cNvPr>
          <p:cNvSpPr>
            <a:spLocks noGrp="1"/>
          </p:cNvSpPr>
          <p:nvPr>
            <p:ph type="ftr" sz="quarter" idx="3"/>
          </p:nvPr>
        </p:nvSpPr>
        <p:spPr/>
        <p:txBody>
          <a:bodyPr/>
          <a:lstStyle/>
          <a:p>
            <a:r>
              <a:rPr lang="en-GB"/>
              <a:t>T. Braun - StaRAI</a:t>
            </a:r>
          </a:p>
        </p:txBody>
      </p:sp>
      <p:grpSp>
        <p:nvGrpSpPr>
          <p:cNvPr id="34" name="Group 33">
            <a:extLst>
              <a:ext uri="{FF2B5EF4-FFF2-40B4-BE49-F238E27FC236}">
                <a16:creationId xmlns:a16="http://schemas.microsoft.com/office/drawing/2014/main" id="{E9B42D8C-35D3-B34F-A13C-7F63F1F4F018}"/>
              </a:ext>
            </a:extLst>
          </p:cNvPr>
          <p:cNvGrpSpPr/>
          <p:nvPr/>
        </p:nvGrpSpPr>
        <p:grpSpPr>
          <a:xfrm>
            <a:off x="7692345" y="1089754"/>
            <a:ext cx="2060302" cy="723339"/>
            <a:chOff x="928007" y="1424867"/>
            <a:chExt cx="2060302" cy="723339"/>
          </a:xfrm>
        </p:grpSpPr>
        <p:sp>
          <p:nvSpPr>
            <p:cNvPr id="35" name="Oval 34">
              <a:extLst>
                <a:ext uri="{FF2B5EF4-FFF2-40B4-BE49-F238E27FC236}">
                  <a16:creationId xmlns:a16="http://schemas.microsoft.com/office/drawing/2014/main" id="{B2021CBE-BE91-8F4D-A313-AA990725B0FE}"/>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36" name="Oval 35">
              <a:extLst>
                <a:ext uri="{FF2B5EF4-FFF2-40B4-BE49-F238E27FC236}">
                  <a16:creationId xmlns:a16="http://schemas.microsoft.com/office/drawing/2014/main" id="{328F72F2-6525-4F4B-8373-85934171D5D4}"/>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37" name="Oval 36">
              <a:extLst>
                <a:ext uri="{FF2B5EF4-FFF2-40B4-BE49-F238E27FC236}">
                  <a16:creationId xmlns:a16="http://schemas.microsoft.com/office/drawing/2014/main" id="{747D1E65-FFF4-0440-9F32-56955AC553D9}"/>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38" name="Straight Connector 37">
              <a:extLst>
                <a:ext uri="{FF2B5EF4-FFF2-40B4-BE49-F238E27FC236}">
                  <a16:creationId xmlns:a16="http://schemas.microsoft.com/office/drawing/2014/main" id="{74225079-E319-EE48-9C04-F8925783C167}"/>
                </a:ext>
              </a:extLst>
            </p:cNvPr>
            <p:cNvCxnSpPr>
              <a:stCxn id="35" idx="6"/>
              <a:endCxn id="36"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47E32D7-1721-AB42-A066-253817B7D41A}"/>
                </a:ext>
              </a:extLst>
            </p:cNvPr>
            <p:cNvCxnSpPr>
              <a:cxnSpLocks/>
              <a:stCxn id="36" idx="6"/>
              <a:endCxn id="37"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E350C43-9517-734A-8FD1-3C6D51E6CCEF}"/>
                </a:ext>
              </a:extLst>
            </p:cNvPr>
            <p:cNvSpPr/>
            <p:nvPr/>
          </p:nvSpPr>
          <p:spPr>
            <a:xfrm>
              <a:off x="1479082"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5B19988C-449E-F94F-9EBD-E03195ED6517}"/>
                </a:ext>
              </a:extLst>
            </p:cNvPr>
            <p:cNvSpPr/>
            <p:nvPr/>
          </p:nvSpPr>
          <p:spPr>
            <a:xfrm>
              <a:off x="2329233"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2" name="Straight Connector 41">
              <a:extLst>
                <a:ext uri="{FF2B5EF4-FFF2-40B4-BE49-F238E27FC236}">
                  <a16:creationId xmlns:a16="http://schemas.microsoft.com/office/drawing/2014/main" id="{C3C77CAD-4096-934E-82E1-0FBA853C1046}"/>
                </a:ext>
              </a:extLst>
            </p:cNvPr>
            <p:cNvCxnSpPr>
              <a:cxnSpLocks/>
              <a:stCxn id="43" idx="2"/>
              <a:endCxn id="36" idx="0"/>
            </p:cNvCxnSpPr>
            <p:nvPr/>
          </p:nvCxnSpPr>
          <p:spPr>
            <a:xfrm>
              <a:off x="1958158" y="1652859"/>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E88861F-7A4B-0C48-AD3E-F0845518D868}"/>
                </a:ext>
              </a:extLst>
            </p:cNvPr>
            <p:cNvSpPr/>
            <p:nvPr/>
          </p:nvSpPr>
          <p:spPr>
            <a:xfrm>
              <a:off x="1904158" y="1544859"/>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A1B9520-970B-1C4F-9FD4-7F0A532093EA}"/>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30" name="TextBox 29">
                  <a:extLst>
                    <a:ext uri="{FF2B5EF4-FFF2-40B4-BE49-F238E27FC236}">
                      <a16:creationId xmlns:a16="http://schemas.microsoft.com/office/drawing/2014/main" id="{E10BC575-D882-BC4E-9DCF-A46AFA4E1EA2}"/>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3"/>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0D3E535-178D-FD4B-BDD5-553B39EC3C00}"/>
                    </a:ext>
                  </a:extLst>
                </p:cNvPr>
                <p:cNvSpPr txBox="1"/>
                <p:nvPr/>
              </p:nvSpPr>
              <p:spPr>
                <a:xfrm>
                  <a:off x="2194665" y="1640674"/>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2</m:t>
                            </m:r>
                          </m:sub>
                        </m:sSub>
                      </m:oMath>
                    </m:oMathPara>
                  </a14:m>
                  <a:endParaRPr lang="en-GB" sz="1400" dirty="0"/>
                </a:p>
              </p:txBody>
            </p:sp>
          </mc:Choice>
          <mc:Fallback xmlns="">
            <p:sp>
              <p:nvSpPr>
                <p:cNvPr id="31" name="TextBox 30">
                  <a:extLst>
                    <a:ext uri="{FF2B5EF4-FFF2-40B4-BE49-F238E27FC236}">
                      <a16:creationId xmlns:a16="http://schemas.microsoft.com/office/drawing/2014/main" id="{DABC88BA-C903-9F42-8E1D-D3230A6AD933}"/>
                    </a:ext>
                  </a:extLst>
                </p:cNvPr>
                <p:cNvSpPr txBox="1">
                  <a:spLocks noRot="1" noChangeAspect="1" noMove="1" noResize="1" noEditPoints="1" noAdjustHandles="1" noChangeArrowheads="1" noChangeShapeType="1" noTextEdit="1"/>
                </p:cNvSpPr>
                <p:nvPr/>
              </p:nvSpPr>
              <p:spPr>
                <a:xfrm>
                  <a:off x="2194665" y="1640674"/>
                  <a:ext cx="378886" cy="307777"/>
                </a:xfrm>
                <a:prstGeom prst="rect">
                  <a:avLst/>
                </a:prstGeom>
                <a:blipFill>
                  <a:blip r:embed="rId4"/>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A31BD0E-2C9E-9542-ADE0-61362A91041B}"/>
                    </a:ext>
                  </a:extLst>
                </p:cNvPr>
                <p:cNvSpPr txBox="1"/>
                <p:nvPr/>
              </p:nvSpPr>
              <p:spPr>
                <a:xfrm>
                  <a:off x="1948715" y="1424867"/>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0</m:t>
                            </m:r>
                          </m:sub>
                        </m:sSub>
                      </m:oMath>
                    </m:oMathPara>
                  </a14:m>
                  <a:endParaRPr lang="en-GB" sz="1400" dirty="0"/>
                </a:p>
              </p:txBody>
            </p:sp>
          </mc:Choice>
          <mc:Fallback xmlns="">
            <p:sp>
              <p:nvSpPr>
                <p:cNvPr id="32" name="TextBox 31">
                  <a:extLst>
                    <a:ext uri="{FF2B5EF4-FFF2-40B4-BE49-F238E27FC236}">
                      <a16:creationId xmlns:a16="http://schemas.microsoft.com/office/drawing/2014/main" id="{B463487B-36A1-6245-BE47-A0E2D5E63D18}"/>
                    </a:ext>
                  </a:extLst>
                </p:cNvPr>
                <p:cNvSpPr txBox="1">
                  <a:spLocks noRot="1" noChangeAspect="1" noMove="1" noResize="1" noEditPoints="1" noAdjustHandles="1" noChangeArrowheads="1" noChangeShapeType="1" noTextEdit="1"/>
                </p:cNvSpPr>
                <p:nvPr/>
              </p:nvSpPr>
              <p:spPr>
                <a:xfrm>
                  <a:off x="1948715" y="1424867"/>
                  <a:ext cx="378886" cy="307777"/>
                </a:xfrm>
                <a:prstGeom prst="rect">
                  <a:avLst/>
                </a:prstGeom>
                <a:blipFill>
                  <a:blip r:embed="rId5"/>
                  <a:stretch>
                    <a:fillRect b="-4167"/>
                  </a:stretch>
                </a:blipFill>
              </p:spPr>
              <p:txBody>
                <a:bodyPr/>
                <a:lstStyle/>
                <a:p>
                  <a:r>
                    <a:rPr lang="en-GB">
                      <a:noFill/>
                    </a:rPr>
                    <a:t> </a:t>
                  </a:r>
                </a:p>
              </p:txBody>
            </p:sp>
          </mc:Fallback>
        </mc:AlternateContent>
      </p:grpSp>
      <p:grpSp>
        <p:nvGrpSpPr>
          <p:cNvPr id="47" name="Group 46">
            <a:extLst>
              <a:ext uri="{FF2B5EF4-FFF2-40B4-BE49-F238E27FC236}">
                <a16:creationId xmlns:a16="http://schemas.microsoft.com/office/drawing/2014/main" id="{B3A14C18-3C07-8D4F-895B-C6BA4733D7D6}"/>
              </a:ext>
            </a:extLst>
          </p:cNvPr>
          <p:cNvGrpSpPr/>
          <p:nvPr/>
        </p:nvGrpSpPr>
        <p:grpSpPr>
          <a:xfrm>
            <a:off x="10038978" y="1346004"/>
            <a:ext cx="1792697" cy="661388"/>
            <a:chOff x="4566260" y="1717898"/>
            <a:chExt cx="1792697" cy="661388"/>
          </a:xfrm>
        </p:grpSpPr>
        <p:sp>
          <p:nvSpPr>
            <p:cNvPr id="48" name="Rounded Rectangle 47">
              <a:extLst>
                <a:ext uri="{FF2B5EF4-FFF2-40B4-BE49-F238E27FC236}">
                  <a16:creationId xmlns:a16="http://schemas.microsoft.com/office/drawing/2014/main" id="{9E0CA372-8730-E34B-900C-EDF9A95C13F9}"/>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49" name="Rounded Rectangle 48">
              <a:extLst>
                <a:ext uri="{FF2B5EF4-FFF2-40B4-BE49-F238E27FC236}">
                  <a16:creationId xmlns:a16="http://schemas.microsoft.com/office/drawing/2014/main" id="{0D97C238-336F-E149-85FE-CF32FD1A11CA}"/>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50" name="Straight Connector 49">
              <a:extLst>
                <a:ext uri="{FF2B5EF4-FFF2-40B4-BE49-F238E27FC236}">
                  <a16:creationId xmlns:a16="http://schemas.microsoft.com/office/drawing/2014/main" id="{AC5A3A94-B53A-2540-B3E4-47818134C3C4}"/>
                </a:ext>
              </a:extLst>
            </p:cNvPr>
            <p:cNvCxnSpPr>
              <a:cxnSpLocks/>
              <a:stCxn id="49" idx="1"/>
              <a:endCxn id="48" idx="3"/>
            </p:cNvCxnSpPr>
            <p:nvPr/>
          </p:nvCxnSpPr>
          <p:spPr>
            <a:xfrm flipH="1">
              <a:off x="5184569" y="1981203"/>
              <a:ext cx="556079"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C360FE7-A4C2-9E44-B0D1-35D222412954}"/>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72" name="TextBox 71">
                  <a:extLst>
                    <a:ext uri="{FF2B5EF4-FFF2-40B4-BE49-F238E27FC236}">
                      <a16:creationId xmlns:a16="http://schemas.microsoft.com/office/drawing/2014/main" id="{0412334D-4121-044B-9501-FE66077E1B3D}"/>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6"/>
                  <a:stretch>
                    <a:fillRect b="-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3FF3128-7524-6C40-AC2A-3B6B4F9A619D}"/>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2</m:t>
                            </m:r>
                          </m:sub>
                          <m:sup>
                            <m:r>
                              <a:rPr lang="de-DE" sz="1400" i="1">
                                <a:latin typeface="Cambria Math" panose="02040503050406030204" pitchFamily="18" charset="0"/>
                              </a:rPr>
                              <m:t>′</m:t>
                            </m:r>
                          </m:sup>
                        </m:sSubSup>
                      </m:oMath>
                    </m:oMathPara>
                  </a14:m>
                  <a:endParaRPr lang="en-GB" sz="1400" dirty="0"/>
                </a:p>
              </p:txBody>
            </p:sp>
          </mc:Choice>
          <mc:Fallback xmlns="">
            <p:sp>
              <p:nvSpPr>
                <p:cNvPr id="73" name="TextBox 72">
                  <a:extLst>
                    <a:ext uri="{FF2B5EF4-FFF2-40B4-BE49-F238E27FC236}">
                      <a16:creationId xmlns:a16="http://schemas.microsoft.com/office/drawing/2014/main" id="{254EF3AC-3F07-FA47-BCA9-F3766372B078}"/>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7"/>
                  <a:stretch>
                    <a:fillRect b="-4167"/>
                  </a:stretch>
                </a:blipFill>
              </p:spPr>
              <p:txBody>
                <a:bodyPr/>
                <a:lstStyle/>
                <a:p>
                  <a:r>
                    <a:rPr lang="en-GB">
                      <a:noFill/>
                    </a:rPr>
                    <a:t> </a:t>
                  </a:r>
                </a:p>
              </p:txBody>
            </p:sp>
          </mc:Fallback>
        </mc:AlternateContent>
        <p:sp>
          <p:nvSpPr>
            <p:cNvPr id="55" name="TextBox 54">
              <a:extLst>
                <a:ext uri="{FF2B5EF4-FFF2-40B4-BE49-F238E27FC236}">
                  <a16:creationId xmlns:a16="http://schemas.microsoft.com/office/drawing/2014/main" id="{E1DF0448-C210-7145-AABC-9F0F518EE543}"/>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mc:AlternateContent xmlns:mc="http://schemas.openxmlformats.org/markup-compatibility/2006" xmlns:a14="http://schemas.microsoft.com/office/drawing/2010/main">
        <mc:Choice Requires="a14">
          <p:graphicFrame>
            <p:nvGraphicFramePr>
              <p:cNvPr id="56" name="Table 55">
                <a:extLst>
                  <a:ext uri="{FF2B5EF4-FFF2-40B4-BE49-F238E27FC236}">
                    <a16:creationId xmlns:a16="http://schemas.microsoft.com/office/drawing/2014/main" id="{3B073FFD-104D-4C4B-BF1D-40932A278986}"/>
                  </a:ext>
                </a:extLst>
              </p:cNvPr>
              <p:cNvGraphicFramePr>
                <a:graphicFrameLocks noGrp="1"/>
              </p:cNvGraphicFramePr>
              <p:nvPr>
                <p:extLst>
                  <p:ext uri="{D42A27DB-BD31-4B8C-83A1-F6EECF244321}">
                    <p14:modId xmlns:p14="http://schemas.microsoft.com/office/powerpoint/2010/main" val="2841837116"/>
                  </p:ext>
                </p:extLst>
              </p:nvPr>
            </p:nvGraphicFramePr>
            <p:xfrm>
              <a:off x="8935233" y="4057427"/>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1</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0.1</m:t>
                                </m:r>
                              </m:oMath>
                            </m:oMathPara>
                          </a14:m>
                          <a:endParaRPr lang="en-GB" dirty="0">
                            <a:solidFill>
                              <a:schemeClr val="tx1"/>
                            </a:solidFill>
                          </a:endParaRPr>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0.</m:t>
                                </m:r>
                                <m:r>
                                  <a:rPr lang="en-GB" i="1" dirty="0" smtClean="0">
                                    <a:solidFill>
                                      <a:schemeClr val="tx1"/>
                                    </a:solidFill>
                                    <a:latin typeface="Cambria Math" panose="02040503050406030204" pitchFamily="18" charset="0"/>
                                  </a:rPr>
                                  <m:t>2</m:t>
                                </m:r>
                              </m:oMath>
                            </m:oMathPara>
                          </a14:m>
                          <a:endParaRPr lang="en-GB" dirty="0">
                            <a:solidFill>
                              <a:schemeClr val="tx1"/>
                            </a:solidFill>
                          </a:endParaRPr>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0.</m:t>
                                </m:r>
                                <m:r>
                                  <a:rPr lang="en-GB" i="1" dirty="0" smtClean="0">
                                    <a:solidFill>
                                      <a:schemeClr val="tx1"/>
                                    </a:solidFill>
                                    <a:latin typeface="Cambria Math" panose="02040503050406030204" pitchFamily="18" charset="0"/>
                                  </a:rPr>
                                  <m:t>3</m:t>
                                </m:r>
                              </m:oMath>
                            </m:oMathPara>
                          </a14:m>
                          <a:endParaRPr lang="en-GB" dirty="0">
                            <a:solidFill>
                              <a:schemeClr val="tx1"/>
                            </a:solidFill>
                          </a:endParaRPr>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tx1"/>
                                    </a:solidFill>
                                    <a:latin typeface="Cambria Math" panose="02040503050406030204" pitchFamily="18" charset="0"/>
                                  </a:rPr>
                                  <m:t>0.</m:t>
                                </m:r>
                                <m:r>
                                  <a:rPr lang="en-GB" i="1" dirty="0" smtClean="0">
                                    <a:solidFill>
                                      <a:schemeClr val="tx1"/>
                                    </a:solidFill>
                                    <a:latin typeface="Cambria Math" panose="02040503050406030204" pitchFamily="18" charset="0"/>
                                  </a:rPr>
                                  <m:t>4</m:t>
                                </m:r>
                              </m:oMath>
                            </m:oMathPara>
                          </a14:m>
                          <a:endParaRPr lang="en-GB" dirty="0">
                            <a:solidFill>
                              <a:schemeClr val="tx1"/>
                            </a:solidFill>
                          </a:endParaRPr>
                        </a:p>
                      </a:txBody>
                      <a:tcPr/>
                    </a:tc>
                    <a:extLst>
                      <a:ext uri="{0D108BD9-81ED-4DB2-BD59-A6C34878D82A}">
                        <a16:rowId xmlns:a16="http://schemas.microsoft.com/office/drawing/2014/main" val="786113009"/>
                      </a:ext>
                    </a:extLst>
                  </a:tr>
                </a:tbl>
              </a:graphicData>
            </a:graphic>
          </p:graphicFrame>
        </mc:Choice>
        <mc:Fallback xmlns="">
          <p:graphicFrame>
            <p:nvGraphicFramePr>
              <p:cNvPr id="56" name="Table 55">
                <a:extLst>
                  <a:ext uri="{FF2B5EF4-FFF2-40B4-BE49-F238E27FC236}">
                    <a16:creationId xmlns:a16="http://schemas.microsoft.com/office/drawing/2014/main" id="{3B073FFD-104D-4C4B-BF1D-40932A278986}"/>
                  </a:ext>
                </a:extLst>
              </p:cNvPr>
              <p:cNvGraphicFramePr>
                <a:graphicFrameLocks noGrp="1"/>
              </p:cNvGraphicFramePr>
              <p:nvPr>
                <p:extLst>
                  <p:ext uri="{D42A27DB-BD31-4B8C-83A1-F6EECF244321}">
                    <p14:modId xmlns:p14="http://schemas.microsoft.com/office/powerpoint/2010/main" val="2841837116"/>
                  </p:ext>
                </p:extLst>
              </p:nvPr>
            </p:nvGraphicFramePr>
            <p:xfrm>
              <a:off x="8935233" y="4057427"/>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8"/>
                          <a:stretch>
                            <a:fillRect l="-118000" t="-6897" r="-2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8"/>
                          <a:stretch>
                            <a:fillRect l="-3448" t="-103333" r="-275862" b="-293333"/>
                          </a:stretch>
                        </a:blipFill>
                      </a:tcPr>
                    </a:tc>
                    <a:tc>
                      <a:txBody>
                        <a:bodyPr/>
                        <a:lstStyle/>
                        <a:p>
                          <a:endParaRPr lang="en-US"/>
                        </a:p>
                      </a:txBody>
                      <a:tcPr>
                        <a:blipFill>
                          <a:blip r:embed="rId8"/>
                          <a:stretch>
                            <a:fillRect l="-103448" t="-103333" r="-175862" b="-293333"/>
                          </a:stretch>
                        </a:blipFill>
                      </a:tcPr>
                    </a:tc>
                    <a:tc>
                      <a:txBody>
                        <a:bodyPr/>
                        <a:lstStyle/>
                        <a:p>
                          <a:endParaRPr lang="en-US"/>
                        </a:p>
                      </a:txBody>
                      <a:tcPr>
                        <a:blipFill>
                          <a:blip r:embed="rId8"/>
                          <a:stretch>
                            <a:fillRect l="-118000" t="-103333" r="-2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8"/>
                          <a:stretch>
                            <a:fillRect l="-3448" t="-210345" r="-275862" b="-203448"/>
                          </a:stretch>
                        </a:blipFill>
                      </a:tcPr>
                    </a:tc>
                    <a:tc>
                      <a:txBody>
                        <a:bodyPr/>
                        <a:lstStyle/>
                        <a:p>
                          <a:endParaRPr lang="en-US"/>
                        </a:p>
                      </a:txBody>
                      <a:tcPr>
                        <a:blipFill>
                          <a:blip r:embed="rId8"/>
                          <a:stretch>
                            <a:fillRect l="-103448" t="-210345" r="-175862" b="-203448"/>
                          </a:stretch>
                        </a:blipFill>
                      </a:tcPr>
                    </a:tc>
                    <a:tc>
                      <a:txBody>
                        <a:bodyPr/>
                        <a:lstStyle/>
                        <a:p>
                          <a:endParaRPr lang="en-US"/>
                        </a:p>
                      </a:txBody>
                      <a:tcPr>
                        <a:blipFill>
                          <a:blip r:embed="rId8"/>
                          <a:stretch>
                            <a:fillRect l="-118000" t="-210345" r="-2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8"/>
                          <a:stretch>
                            <a:fillRect l="-3448" t="-300000" r="-275862" b="-96667"/>
                          </a:stretch>
                        </a:blipFill>
                      </a:tcPr>
                    </a:tc>
                    <a:tc>
                      <a:txBody>
                        <a:bodyPr/>
                        <a:lstStyle/>
                        <a:p>
                          <a:endParaRPr lang="en-US"/>
                        </a:p>
                      </a:txBody>
                      <a:tcPr>
                        <a:blipFill>
                          <a:blip r:embed="rId8"/>
                          <a:stretch>
                            <a:fillRect l="-103448" t="-300000" r="-175862" b="-96667"/>
                          </a:stretch>
                        </a:blipFill>
                      </a:tcPr>
                    </a:tc>
                    <a:tc>
                      <a:txBody>
                        <a:bodyPr/>
                        <a:lstStyle/>
                        <a:p>
                          <a:endParaRPr lang="en-US"/>
                        </a:p>
                      </a:txBody>
                      <a:tcPr>
                        <a:blipFill>
                          <a:blip r:embed="rId8"/>
                          <a:stretch>
                            <a:fillRect l="-118000" t="-300000" r="-2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8"/>
                          <a:stretch>
                            <a:fillRect l="-3448" t="-413793" r="-275862"/>
                          </a:stretch>
                        </a:blipFill>
                      </a:tcPr>
                    </a:tc>
                    <a:tc>
                      <a:txBody>
                        <a:bodyPr/>
                        <a:lstStyle/>
                        <a:p>
                          <a:endParaRPr lang="en-US"/>
                        </a:p>
                      </a:txBody>
                      <a:tcPr>
                        <a:blipFill>
                          <a:blip r:embed="rId8"/>
                          <a:stretch>
                            <a:fillRect l="-103448" t="-413793" r="-175862"/>
                          </a:stretch>
                        </a:blipFill>
                      </a:tcPr>
                    </a:tc>
                    <a:tc>
                      <a:txBody>
                        <a:bodyPr/>
                        <a:lstStyle/>
                        <a:p>
                          <a:endParaRPr lang="en-US"/>
                        </a:p>
                      </a:txBody>
                      <a:tcPr>
                        <a:blipFill>
                          <a:blip r:embed="rId8"/>
                          <a:stretch>
                            <a:fillRect l="-118000" t="-413793" r="-2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7" name="Table 56">
                <a:extLst>
                  <a:ext uri="{FF2B5EF4-FFF2-40B4-BE49-F238E27FC236}">
                    <a16:creationId xmlns:a16="http://schemas.microsoft.com/office/drawing/2014/main" id="{9648A3E1-6189-2F4C-91E9-F96C4130402A}"/>
                  </a:ext>
                </a:extLst>
              </p:cNvPr>
              <p:cNvGraphicFramePr>
                <a:graphicFrameLocks noGrp="1"/>
              </p:cNvGraphicFramePr>
              <p:nvPr>
                <p:extLst>
                  <p:ext uri="{D42A27DB-BD31-4B8C-83A1-F6EECF244321}">
                    <p14:modId xmlns:p14="http://schemas.microsoft.com/office/powerpoint/2010/main" val="4023423862"/>
                  </p:ext>
                </p:extLst>
              </p:nvPr>
            </p:nvGraphicFramePr>
            <p:xfrm>
              <a:off x="10479507" y="4051714"/>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𝑓</m:t>
                                    </m:r>
                                  </m:e>
                                  <m:sub>
                                    <m:r>
                                      <a:rPr lang="de-DE" b="0" i="1" smtClean="0">
                                        <a:latin typeface="Cambria Math" panose="02040503050406030204" pitchFamily="18" charset="0"/>
                                      </a:rPr>
                                      <m:t>2</m:t>
                                    </m:r>
                                  </m:sub>
                                  <m:sup>
                                    <m:r>
                                      <a:rPr lang="de-DE" b="0" i="1" smtClean="0">
                                        <a:latin typeface="Cambria Math" panose="02040503050406030204" pitchFamily="18" charset="0"/>
                                      </a:rPr>
                                      <m:t>𝐵𝑁</m:t>
                                    </m:r>
                                  </m:sup>
                                </m:sSubSup>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0.6</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0.4</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0.8</m:t>
                                </m:r>
                              </m:oMath>
                            </m:oMathPara>
                          </a14:m>
                          <a:endParaRPr lang="en-GB" dirty="0">
                            <a:solidFill>
                              <a:schemeClr val="accent1"/>
                            </a:solidFill>
                          </a:endParaRPr>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solidFill>
                                      <a:schemeClr val="accent1"/>
                                    </a:solidFill>
                                    <a:latin typeface="Cambria Math" panose="02040503050406030204" pitchFamily="18" charset="0"/>
                                  </a:rPr>
                                  <m:t>0.2</m:t>
                                </m:r>
                              </m:oMath>
                            </m:oMathPara>
                          </a14:m>
                          <a:endParaRPr lang="en-GB" dirty="0">
                            <a:solidFill>
                              <a:schemeClr val="accent1"/>
                            </a:solidFill>
                          </a:endParaRPr>
                        </a:p>
                      </a:txBody>
                      <a:tcPr/>
                    </a:tc>
                    <a:extLst>
                      <a:ext uri="{0D108BD9-81ED-4DB2-BD59-A6C34878D82A}">
                        <a16:rowId xmlns:a16="http://schemas.microsoft.com/office/drawing/2014/main" val="786113009"/>
                      </a:ext>
                    </a:extLst>
                  </a:tr>
                </a:tbl>
              </a:graphicData>
            </a:graphic>
          </p:graphicFrame>
        </mc:Choice>
        <mc:Fallback xmlns="">
          <p:graphicFrame>
            <p:nvGraphicFramePr>
              <p:cNvPr id="57" name="Table 56">
                <a:extLst>
                  <a:ext uri="{FF2B5EF4-FFF2-40B4-BE49-F238E27FC236}">
                    <a16:creationId xmlns:a16="http://schemas.microsoft.com/office/drawing/2014/main" id="{9648A3E1-6189-2F4C-91E9-F96C4130402A}"/>
                  </a:ext>
                </a:extLst>
              </p:cNvPr>
              <p:cNvGraphicFramePr>
                <a:graphicFrameLocks noGrp="1"/>
              </p:cNvGraphicFramePr>
              <p:nvPr>
                <p:extLst>
                  <p:ext uri="{D42A27DB-BD31-4B8C-83A1-F6EECF244321}">
                    <p14:modId xmlns:p14="http://schemas.microsoft.com/office/powerpoint/2010/main" val="4023423862"/>
                  </p:ext>
                </p:extLst>
              </p:nvPr>
            </p:nvGraphicFramePr>
            <p:xfrm>
              <a:off x="10479507" y="4051714"/>
              <a:ext cx="1352168"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626046">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9"/>
                          <a:stretch>
                            <a:fillRect l="-116000" t="-10345" r="-4000"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9"/>
                          <a:stretch>
                            <a:fillRect l="-3448" t="-106667" r="-275862" b="-293333"/>
                          </a:stretch>
                        </a:blipFill>
                      </a:tcPr>
                    </a:tc>
                    <a:tc>
                      <a:txBody>
                        <a:bodyPr/>
                        <a:lstStyle/>
                        <a:p>
                          <a:endParaRPr lang="en-US"/>
                        </a:p>
                      </a:txBody>
                      <a:tcPr>
                        <a:blipFill>
                          <a:blip r:embed="rId9"/>
                          <a:stretch>
                            <a:fillRect l="-107143" t="-106667" r="-185714" b="-293333"/>
                          </a:stretch>
                        </a:blipFill>
                      </a:tcPr>
                    </a:tc>
                    <a:tc>
                      <a:txBody>
                        <a:bodyPr/>
                        <a:lstStyle/>
                        <a:p>
                          <a:endParaRPr lang="en-US"/>
                        </a:p>
                      </a:txBody>
                      <a:tcPr>
                        <a:blipFill>
                          <a:blip r:embed="rId9"/>
                          <a:stretch>
                            <a:fillRect l="-116000" t="-106667" r="-4000"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9"/>
                          <a:stretch>
                            <a:fillRect l="-3448" t="-213793" r="-275862" b="-203448"/>
                          </a:stretch>
                        </a:blipFill>
                      </a:tcPr>
                    </a:tc>
                    <a:tc>
                      <a:txBody>
                        <a:bodyPr/>
                        <a:lstStyle/>
                        <a:p>
                          <a:endParaRPr lang="en-US"/>
                        </a:p>
                      </a:txBody>
                      <a:tcPr>
                        <a:blipFill>
                          <a:blip r:embed="rId9"/>
                          <a:stretch>
                            <a:fillRect l="-107143" t="-213793" r="-185714" b="-203448"/>
                          </a:stretch>
                        </a:blipFill>
                      </a:tcPr>
                    </a:tc>
                    <a:tc>
                      <a:txBody>
                        <a:bodyPr/>
                        <a:lstStyle/>
                        <a:p>
                          <a:endParaRPr lang="en-US"/>
                        </a:p>
                      </a:txBody>
                      <a:tcPr>
                        <a:blipFill>
                          <a:blip r:embed="rId9"/>
                          <a:stretch>
                            <a:fillRect l="-116000" t="-213793" r="-4000"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9"/>
                          <a:stretch>
                            <a:fillRect l="-3448" t="-303333" r="-275862" b="-96667"/>
                          </a:stretch>
                        </a:blipFill>
                      </a:tcPr>
                    </a:tc>
                    <a:tc>
                      <a:txBody>
                        <a:bodyPr/>
                        <a:lstStyle/>
                        <a:p>
                          <a:endParaRPr lang="en-US"/>
                        </a:p>
                      </a:txBody>
                      <a:tcPr>
                        <a:blipFill>
                          <a:blip r:embed="rId9"/>
                          <a:stretch>
                            <a:fillRect l="-107143" t="-303333" r="-185714" b="-96667"/>
                          </a:stretch>
                        </a:blipFill>
                      </a:tcPr>
                    </a:tc>
                    <a:tc>
                      <a:txBody>
                        <a:bodyPr/>
                        <a:lstStyle/>
                        <a:p>
                          <a:endParaRPr lang="en-US"/>
                        </a:p>
                      </a:txBody>
                      <a:tcPr>
                        <a:blipFill>
                          <a:blip r:embed="rId9"/>
                          <a:stretch>
                            <a:fillRect l="-116000" t="-303333" r="-4000"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9"/>
                          <a:stretch>
                            <a:fillRect l="-3448" t="-417241" r="-275862"/>
                          </a:stretch>
                        </a:blipFill>
                      </a:tcPr>
                    </a:tc>
                    <a:tc>
                      <a:txBody>
                        <a:bodyPr/>
                        <a:lstStyle/>
                        <a:p>
                          <a:endParaRPr lang="en-US"/>
                        </a:p>
                      </a:txBody>
                      <a:tcPr>
                        <a:blipFill>
                          <a:blip r:embed="rId9"/>
                          <a:stretch>
                            <a:fillRect l="-107143" t="-417241" r="-185714"/>
                          </a:stretch>
                        </a:blipFill>
                      </a:tcPr>
                    </a:tc>
                    <a:tc>
                      <a:txBody>
                        <a:bodyPr/>
                        <a:lstStyle/>
                        <a:p>
                          <a:endParaRPr lang="en-US"/>
                        </a:p>
                      </a:txBody>
                      <a:tcPr>
                        <a:blipFill>
                          <a:blip r:embed="rId9"/>
                          <a:stretch>
                            <a:fillRect l="-116000" t="-417241" r="-4000"/>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8" name="Table 57">
                <a:extLst>
                  <a:ext uri="{FF2B5EF4-FFF2-40B4-BE49-F238E27FC236}">
                    <a16:creationId xmlns:a16="http://schemas.microsoft.com/office/drawing/2014/main" id="{FAA79533-A669-7942-A92C-03FB07E8C607}"/>
                  </a:ext>
                </a:extLst>
              </p:cNvPr>
              <p:cNvGraphicFramePr>
                <a:graphicFrameLocks noGrp="1"/>
              </p:cNvGraphicFramePr>
              <p:nvPr>
                <p:extLst>
                  <p:ext uri="{D42A27DB-BD31-4B8C-83A1-F6EECF244321}">
                    <p14:modId xmlns:p14="http://schemas.microsoft.com/office/powerpoint/2010/main" val="234154289"/>
                  </p:ext>
                </p:extLst>
              </p:nvPr>
            </p:nvGraphicFramePr>
            <p:xfrm>
              <a:off x="8490487" y="2122761"/>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8" name="Table 57">
                <a:extLst>
                  <a:ext uri="{FF2B5EF4-FFF2-40B4-BE49-F238E27FC236}">
                    <a16:creationId xmlns:a16="http://schemas.microsoft.com/office/drawing/2014/main" id="{FAA79533-A669-7942-A92C-03FB07E8C607}"/>
                  </a:ext>
                </a:extLst>
              </p:cNvPr>
              <p:cNvGraphicFramePr>
                <a:graphicFrameLocks noGrp="1"/>
              </p:cNvGraphicFramePr>
              <p:nvPr>
                <p:extLst>
                  <p:ext uri="{D42A27DB-BD31-4B8C-83A1-F6EECF244321}">
                    <p14:modId xmlns:p14="http://schemas.microsoft.com/office/powerpoint/2010/main" val="234154289"/>
                  </p:ext>
                </p:extLst>
              </p:nvPr>
            </p:nvGraphicFramePr>
            <p:xfrm>
              <a:off x="8490487" y="2122761"/>
              <a:ext cx="793052" cy="111252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endParaRPr lang="en-US"/>
                        </a:p>
                      </a:txBody>
                      <a:tcPr>
                        <a:blipFill>
                          <a:blip r:embed="rId10"/>
                          <a:stretch>
                            <a:fillRect l="-88235" t="-6897" r="-5882" b="-203448"/>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0"/>
                          <a:stretch>
                            <a:fillRect l="-3448" t="-103333" r="-124138" b="-96667"/>
                          </a:stretch>
                        </a:blipFill>
                      </a:tcPr>
                    </a:tc>
                    <a:tc>
                      <a:txBody>
                        <a:bodyPr/>
                        <a:lstStyle/>
                        <a:p>
                          <a:endParaRPr lang="en-US"/>
                        </a:p>
                      </a:txBody>
                      <a:tcPr>
                        <a:blipFill>
                          <a:blip r:embed="rId10"/>
                          <a:stretch>
                            <a:fillRect l="-88235" t="-103333" r="-5882" b="-96667"/>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0"/>
                          <a:stretch>
                            <a:fillRect l="-3448" t="-210345" r="-124138"/>
                          </a:stretch>
                        </a:blipFill>
                      </a:tcPr>
                    </a:tc>
                    <a:tc>
                      <a:txBody>
                        <a:bodyPr/>
                        <a:lstStyle/>
                        <a:p>
                          <a:endParaRPr lang="en-US"/>
                        </a:p>
                      </a:txBody>
                      <a:tcPr>
                        <a:blipFill>
                          <a:blip r:embed="rId10"/>
                          <a:stretch>
                            <a:fillRect l="-88235" t="-210345" r="-5882"/>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9" name="Table 58">
                <a:extLst>
                  <a:ext uri="{FF2B5EF4-FFF2-40B4-BE49-F238E27FC236}">
                    <a16:creationId xmlns:a16="http://schemas.microsoft.com/office/drawing/2014/main" id="{7CEDD568-9BD2-2F41-A50F-30EA9EC44D8B}"/>
                  </a:ext>
                </a:extLst>
              </p:cNvPr>
              <p:cNvGraphicFramePr>
                <a:graphicFrameLocks noGrp="1"/>
              </p:cNvGraphicFramePr>
              <p:nvPr>
                <p:extLst>
                  <p:ext uri="{D42A27DB-BD31-4B8C-83A1-F6EECF244321}">
                    <p14:modId xmlns:p14="http://schemas.microsoft.com/office/powerpoint/2010/main" val="2229366190"/>
                  </p:ext>
                </p:extLst>
              </p:nvPr>
            </p:nvGraphicFramePr>
            <p:xfrm>
              <a:off x="939869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59" name="Table 58">
                <a:extLst>
                  <a:ext uri="{FF2B5EF4-FFF2-40B4-BE49-F238E27FC236}">
                    <a16:creationId xmlns:a16="http://schemas.microsoft.com/office/drawing/2014/main" id="{7CEDD568-9BD2-2F41-A50F-30EA9EC44D8B}"/>
                  </a:ext>
                </a:extLst>
              </p:cNvPr>
              <p:cNvGraphicFramePr>
                <a:graphicFrameLocks noGrp="1"/>
              </p:cNvGraphicFramePr>
              <p:nvPr>
                <p:extLst>
                  <p:ext uri="{D42A27DB-BD31-4B8C-83A1-F6EECF244321}">
                    <p14:modId xmlns:p14="http://schemas.microsoft.com/office/powerpoint/2010/main" val="2229366190"/>
                  </p:ext>
                </p:extLst>
              </p:nvPr>
            </p:nvGraphicFramePr>
            <p:xfrm>
              <a:off x="939869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A</a:t>
                          </a:r>
                        </a:p>
                      </a:txBody>
                      <a:tcPr/>
                    </a:tc>
                    <a:tc>
                      <a:txBody>
                        <a:bodyPr/>
                        <a:lstStyle/>
                        <a:p>
                          <a:pPr algn="ctr"/>
                          <a:r>
                            <a:rPr lang="en-GB" b="0" dirty="0"/>
                            <a:t>B</a:t>
                          </a:r>
                        </a:p>
                      </a:txBody>
                      <a:tcPr/>
                    </a:tc>
                    <a:tc>
                      <a:txBody>
                        <a:bodyPr/>
                        <a:lstStyle/>
                        <a:p>
                          <a:endParaRPr lang="en-US"/>
                        </a:p>
                      </a:txBody>
                      <a:tcPr>
                        <a:blipFill>
                          <a:blip r:embed="rId11"/>
                          <a:stretch>
                            <a:fillRect l="-170588" t="-6897" r="-2941"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1"/>
                          <a:stretch>
                            <a:fillRect l="-3448" t="-103333" r="-217241" b="-293333"/>
                          </a:stretch>
                        </a:blipFill>
                      </a:tcPr>
                    </a:tc>
                    <a:tc>
                      <a:txBody>
                        <a:bodyPr/>
                        <a:lstStyle/>
                        <a:p>
                          <a:endParaRPr lang="en-US"/>
                        </a:p>
                      </a:txBody>
                      <a:tcPr>
                        <a:blipFill>
                          <a:blip r:embed="rId11"/>
                          <a:stretch>
                            <a:fillRect l="-107143" t="-103333" r="-125000" b="-293333"/>
                          </a:stretch>
                        </a:blipFill>
                      </a:tcPr>
                    </a:tc>
                    <a:tc>
                      <a:txBody>
                        <a:bodyPr/>
                        <a:lstStyle/>
                        <a:p>
                          <a:endParaRPr lang="en-US"/>
                        </a:p>
                      </a:txBody>
                      <a:tcPr>
                        <a:blipFill>
                          <a:blip r:embed="rId11"/>
                          <a:stretch>
                            <a:fillRect l="-170588" t="-103333" r="-2941"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1"/>
                          <a:stretch>
                            <a:fillRect l="-3448" t="-210345" r="-217241" b="-203448"/>
                          </a:stretch>
                        </a:blipFill>
                      </a:tcPr>
                    </a:tc>
                    <a:tc>
                      <a:txBody>
                        <a:bodyPr/>
                        <a:lstStyle/>
                        <a:p>
                          <a:endParaRPr lang="en-US"/>
                        </a:p>
                      </a:txBody>
                      <a:tcPr>
                        <a:blipFill>
                          <a:blip r:embed="rId11"/>
                          <a:stretch>
                            <a:fillRect l="-107143" t="-210345" r="-125000" b="-203448"/>
                          </a:stretch>
                        </a:blipFill>
                      </a:tcPr>
                    </a:tc>
                    <a:tc>
                      <a:txBody>
                        <a:bodyPr/>
                        <a:lstStyle/>
                        <a:p>
                          <a:endParaRPr lang="en-US"/>
                        </a:p>
                      </a:txBody>
                      <a:tcPr>
                        <a:blipFill>
                          <a:blip r:embed="rId11"/>
                          <a:stretch>
                            <a:fillRect l="-170588" t="-210345" r="-2941"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1"/>
                          <a:stretch>
                            <a:fillRect l="-3448" t="-300000" r="-217241" b="-96667"/>
                          </a:stretch>
                        </a:blipFill>
                      </a:tcPr>
                    </a:tc>
                    <a:tc>
                      <a:txBody>
                        <a:bodyPr/>
                        <a:lstStyle/>
                        <a:p>
                          <a:endParaRPr lang="en-US"/>
                        </a:p>
                      </a:txBody>
                      <a:tcPr>
                        <a:blipFill>
                          <a:blip r:embed="rId11"/>
                          <a:stretch>
                            <a:fillRect l="-107143" t="-300000" r="-125000" b="-96667"/>
                          </a:stretch>
                        </a:blipFill>
                      </a:tcPr>
                    </a:tc>
                    <a:tc>
                      <a:txBody>
                        <a:bodyPr/>
                        <a:lstStyle/>
                        <a:p>
                          <a:endParaRPr lang="en-US"/>
                        </a:p>
                      </a:txBody>
                      <a:tcPr>
                        <a:blipFill>
                          <a:blip r:embed="rId11"/>
                          <a:stretch>
                            <a:fillRect l="-170588" t="-300000" r="-2941"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1"/>
                          <a:stretch>
                            <a:fillRect l="-3448" t="-413793" r="-217241"/>
                          </a:stretch>
                        </a:blipFill>
                      </a:tcPr>
                    </a:tc>
                    <a:tc>
                      <a:txBody>
                        <a:bodyPr/>
                        <a:lstStyle/>
                        <a:p>
                          <a:endParaRPr lang="en-US"/>
                        </a:p>
                      </a:txBody>
                      <a:tcPr>
                        <a:blipFill>
                          <a:blip r:embed="rId11"/>
                          <a:stretch>
                            <a:fillRect l="-107143" t="-413793" r="-125000"/>
                          </a:stretch>
                        </a:blipFill>
                      </a:tcPr>
                    </a:tc>
                    <a:tc>
                      <a:txBody>
                        <a:bodyPr/>
                        <a:lstStyle/>
                        <a:p>
                          <a:endParaRPr lang="en-US"/>
                        </a:p>
                      </a:txBody>
                      <a:tcPr>
                        <a:blipFill>
                          <a:blip r:embed="rId11"/>
                          <a:stretch>
                            <a:fillRect l="-170588" t="-413793" r="-2941"/>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0" name="Table 59">
                <a:extLst>
                  <a:ext uri="{FF2B5EF4-FFF2-40B4-BE49-F238E27FC236}">
                    <a16:creationId xmlns:a16="http://schemas.microsoft.com/office/drawing/2014/main" id="{D6F1B298-8722-C14A-B6AE-8C302A26928A}"/>
                  </a:ext>
                </a:extLst>
              </p:cNvPr>
              <p:cNvGraphicFramePr>
                <a:graphicFrameLocks noGrp="1"/>
              </p:cNvGraphicFramePr>
              <p:nvPr>
                <p:extLst>
                  <p:ext uri="{D42A27DB-BD31-4B8C-83A1-F6EECF244321}">
                    <p14:modId xmlns:p14="http://schemas.microsoft.com/office/powerpoint/2010/main" val="1760918486"/>
                  </p:ext>
                </p:extLst>
              </p:nvPr>
            </p:nvGraphicFramePr>
            <p:xfrm>
              <a:off x="1067953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oMath>
                            </m:oMathPara>
                          </a14:m>
                          <a:endParaRPr lang="en-GB" b="0" dirty="0"/>
                        </a:p>
                      </a:txBody>
                      <a:tcPr/>
                    </a:tc>
                    <a:extLst>
                      <a:ext uri="{0D108BD9-81ED-4DB2-BD59-A6C34878D82A}">
                        <a16:rowId xmlns:a16="http://schemas.microsoft.com/office/drawing/2014/main" val="3284369343"/>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3</m:t>
                                </m:r>
                              </m:oMath>
                            </m:oMathPara>
                          </a14:m>
                          <a:endParaRPr lang="en-GB" dirty="0"/>
                        </a:p>
                      </a:txBody>
                      <a:tcPr/>
                    </a:tc>
                    <a:extLst>
                      <a:ext uri="{0D108BD9-81ED-4DB2-BD59-A6C34878D82A}">
                        <a16:rowId xmlns:a16="http://schemas.microsoft.com/office/drawing/2014/main" val="3957218565"/>
                      </a:ext>
                    </a:extLst>
                  </a:tr>
                  <a:tr h="370840">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4050047261"/>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3897719904"/>
                      </a:ext>
                    </a:extLst>
                  </a:tr>
                  <a:tr h="370840">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786113009"/>
                      </a:ext>
                    </a:extLst>
                  </a:tr>
                </a:tbl>
              </a:graphicData>
            </a:graphic>
          </p:graphicFrame>
        </mc:Choice>
        <mc:Fallback xmlns="">
          <p:graphicFrame>
            <p:nvGraphicFramePr>
              <p:cNvPr id="60" name="Table 59">
                <a:extLst>
                  <a:ext uri="{FF2B5EF4-FFF2-40B4-BE49-F238E27FC236}">
                    <a16:creationId xmlns:a16="http://schemas.microsoft.com/office/drawing/2014/main" id="{D6F1B298-8722-C14A-B6AE-8C302A26928A}"/>
                  </a:ext>
                </a:extLst>
              </p:cNvPr>
              <p:cNvGraphicFramePr>
                <a:graphicFrameLocks noGrp="1"/>
              </p:cNvGraphicFramePr>
              <p:nvPr>
                <p:extLst>
                  <p:ext uri="{D42A27DB-BD31-4B8C-83A1-F6EECF244321}">
                    <p14:modId xmlns:p14="http://schemas.microsoft.com/office/powerpoint/2010/main" val="1760918486"/>
                  </p:ext>
                </p:extLst>
              </p:nvPr>
            </p:nvGraphicFramePr>
            <p:xfrm>
              <a:off x="10679531" y="2122761"/>
              <a:ext cx="1152144" cy="1854200"/>
            </p:xfrm>
            <a:graphic>
              <a:graphicData uri="http://schemas.openxmlformats.org/drawingml/2006/table">
                <a:tbl>
                  <a:tblPr firstRow="1" bandRow="1">
                    <a:tableStyleId>{073A0DAA-6AF3-43AB-8588-CEC1D06C72B9}</a:tableStyleId>
                  </a:tblPr>
                  <a:tblGrid>
                    <a:gridCol w="367030">
                      <a:extLst>
                        <a:ext uri="{9D8B030D-6E8A-4147-A177-3AD203B41FA5}">
                          <a16:colId xmlns:a16="http://schemas.microsoft.com/office/drawing/2014/main" val="1252835988"/>
                        </a:ext>
                      </a:extLst>
                    </a:gridCol>
                    <a:gridCol w="359092">
                      <a:extLst>
                        <a:ext uri="{9D8B030D-6E8A-4147-A177-3AD203B41FA5}">
                          <a16:colId xmlns:a16="http://schemas.microsoft.com/office/drawing/2014/main" val="1459982919"/>
                        </a:ext>
                      </a:extLst>
                    </a:gridCol>
                    <a:gridCol w="426022">
                      <a:extLst>
                        <a:ext uri="{9D8B030D-6E8A-4147-A177-3AD203B41FA5}">
                          <a16:colId xmlns:a16="http://schemas.microsoft.com/office/drawing/2014/main" val="1665552486"/>
                        </a:ext>
                      </a:extLst>
                    </a:gridCol>
                  </a:tblGrid>
                  <a:tr h="370840">
                    <a:tc>
                      <a:txBody>
                        <a:bodyPr/>
                        <a:lstStyle/>
                        <a:p>
                          <a:pPr algn="ctr"/>
                          <a:r>
                            <a:rPr lang="en-GB" b="0" dirty="0"/>
                            <a:t>B</a:t>
                          </a:r>
                        </a:p>
                      </a:txBody>
                      <a:tcPr/>
                    </a:tc>
                    <a:tc>
                      <a:txBody>
                        <a:bodyPr/>
                        <a:lstStyle/>
                        <a:p>
                          <a:pPr algn="ctr"/>
                          <a:r>
                            <a:rPr lang="en-GB" b="0" dirty="0"/>
                            <a:t>C</a:t>
                          </a:r>
                        </a:p>
                      </a:txBody>
                      <a:tcPr/>
                    </a:tc>
                    <a:tc>
                      <a:txBody>
                        <a:bodyPr/>
                        <a:lstStyle/>
                        <a:p>
                          <a:endParaRPr lang="en-US"/>
                        </a:p>
                      </a:txBody>
                      <a:tcPr>
                        <a:blipFill>
                          <a:blip r:embed="rId12"/>
                          <a:stretch>
                            <a:fillRect l="-170588" t="-6897" r="-5882" b="-406897"/>
                          </a:stretch>
                        </a:blipFill>
                      </a:tcPr>
                    </a:tc>
                    <a:extLst>
                      <a:ext uri="{0D108BD9-81ED-4DB2-BD59-A6C34878D82A}">
                        <a16:rowId xmlns:a16="http://schemas.microsoft.com/office/drawing/2014/main" val="3284369343"/>
                      </a:ext>
                    </a:extLst>
                  </a:tr>
                  <a:tr h="370840">
                    <a:tc>
                      <a:txBody>
                        <a:bodyPr/>
                        <a:lstStyle/>
                        <a:p>
                          <a:endParaRPr lang="en-US"/>
                        </a:p>
                      </a:txBody>
                      <a:tcPr>
                        <a:blipFill>
                          <a:blip r:embed="rId12"/>
                          <a:stretch>
                            <a:fillRect t="-103333" r="-224138" b="-293333"/>
                          </a:stretch>
                        </a:blipFill>
                      </a:tcPr>
                    </a:tc>
                    <a:tc>
                      <a:txBody>
                        <a:bodyPr/>
                        <a:lstStyle/>
                        <a:p>
                          <a:endParaRPr lang="en-US"/>
                        </a:p>
                      </a:txBody>
                      <a:tcPr>
                        <a:blipFill>
                          <a:blip r:embed="rId12"/>
                          <a:stretch>
                            <a:fillRect l="-100000" t="-103333" r="-124138" b="-293333"/>
                          </a:stretch>
                        </a:blipFill>
                      </a:tcPr>
                    </a:tc>
                    <a:tc>
                      <a:txBody>
                        <a:bodyPr/>
                        <a:lstStyle/>
                        <a:p>
                          <a:endParaRPr lang="en-US"/>
                        </a:p>
                      </a:txBody>
                      <a:tcPr>
                        <a:blipFill>
                          <a:blip r:embed="rId12"/>
                          <a:stretch>
                            <a:fillRect l="-170588" t="-103333" r="-5882" b="-293333"/>
                          </a:stretch>
                        </a:blipFill>
                      </a:tcPr>
                    </a:tc>
                    <a:extLst>
                      <a:ext uri="{0D108BD9-81ED-4DB2-BD59-A6C34878D82A}">
                        <a16:rowId xmlns:a16="http://schemas.microsoft.com/office/drawing/2014/main" val="3957218565"/>
                      </a:ext>
                    </a:extLst>
                  </a:tr>
                  <a:tr h="370840">
                    <a:tc>
                      <a:txBody>
                        <a:bodyPr/>
                        <a:lstStyle/>
                        <a:p>
                          <a:endParaRPr lang="en-US"/>
                        </a:p>
                      </a:txBody>
                      <a:tcPr>
                        <a:blipFill>
                          <a:blip r:embed="rId12"/>
                          <a:stretch>
                            <a:fillRect t="-210345" r="-224138" b="-203448"/>
                          </a:stretch>
                        </a:blipFill>
                      </a:tcPr>
                    </a:tc>
                    <a:tc>
                      <a:txBody>
                        <a:bodyPr/>
                        <a:lstStyle/>
                        <a:p>
                          <a:endParaRPr lang="en-US"/>
                        </a:p>
                      </a:txBody>
                      <a:tcPr>
                        <a:blipFill>
                          <a:blip r:embed="rId12"/>
                          <a:stretch>
                            <a:fillRect l="-100000" t="-210345" r="-124138" b="-203448"/>
                          </a:stretch>
                        </a:blipFill>
                      </a:tcPr>
                    </a:tc>
                    <a:tc>
                      <a:txBody>
                        <a:bodyPr/>
                        <a:lstStyle/>
                        <a:p>
                          <a:endParaRPr lang="en-US"/>
                        </a:p>
                      </a:txBody>
                      <a:tcPr>
                        <a:blipFill>
                          <a:blip r:embed="rId12"/>
                          <a:stretch>
                            <a:fillRect l="-170588" t="-210345" r="-5882" b="-203448"/>
                          </a:stretch>
                        </a:blipFill>
                      </a:tcPr>
                    </a:tc>
                    <a:extLst>
                      <a:ext uri="{0D108BD9-81ED-4DB2-BD59-A6C34878D82A}">
                        <a16:rowId xmlns:a16="http://schemas.microsoft.com/office/drawing/2014/main" val="4050047261"/>
                      </a:ext>
                    </a:extLst>
                  </a:tr>
                  <a:tr h="370840">
                    <a:tc>
                      <a:txBody>
                        <a:bodyPr/>
                        <a:lstStyle/>
                        <a:p>
                          <a:endParaRPr lang="en-US"/>
                        </a:p>
                      </a:txBody>
                      <a:tcPr>
                        <a:blipFill>
                          <a:blip r:embed="rId12"/>
                          <a:stretch>
                            <a:fillRect t="-300000" r="-224138" b="-96667"/>
                          </a:stretch>
                        </a:blipFill>
                      </a:tcPr>
                    </a:tc>
                    <a:tc>
                      <a:txBody>
                        <a:bodyPr/>
                        <a:lstStyle/>
                        <a:p>
                          <a:endParaRPr lang="en-US"/>
                        </a:p>
                      </a:txBody>
                      <a:tcPr>
                        <a:blipFill>
                          <a:blip r:embed="rId12"/>
                          <a:stretch>
                            <a:fillRect l="-100000" t="-300000" r="-124138" b="-96667"/>
                          </a:stretch>
                        </a:blipFill>
                      </a:tcPr>
                    </a:tc>
                    <a:tc>
                      <a:txBody>
                        <a:bodyPr/>
                        <a:lstStyle/>
                        <a:p>
                          <a:endParaRPr lang="en-US"/>
                        </a:p>
                      </a:txBody>
                      <a:tcPr>
                        <a:blipFill>
                          <a:blip r:embed="rId12"/>
                          <a:stretch>
                            <a:fillRect l="-170588" t="-300000" r="-5882" b="-96667"/>
                          </a:stretch>
                        </a:blipFill>
                      </a:tcPr>
                    </a:tc>
                    <a:extLst>
                      <a:ext uri="{0D108BD9-81ED-4DB2-BD59-A6C34878D82A}">
                        <a16:rowId xmlns:a16="http://schemas.microsoft.com/office/drawing/2014/main" val="3897719904"/>
                      </a:ext>
                    </a:extLst>
                  </a:tr>
                  <a:tr h="370840">
                    <a:tc>
                      <a:txBody>
                        <a:bodyPr/>
                        <a:lstStyle/>
                        <a:p>
                          <a:endParaRPr lang="en-US"/>
                        </a:p>
                      </a:txBody>
                      <a:tcPr>
                        <a:blipFill>
                          <a:blip r:embed="rId12"/>
                          <a:stretch>
                            <a:fillRect t="-413793" r="-224138"/>
                          </a:stretch>
                        </a:blipFill>
                      </a:tcPr>
                    </a:tc>
                    <a:tc>
                      <a:txBody>
                        <a:bodyPr/>
                        <a:lstStyle/>
                        <a:p>
                          <a:endParaRPr lang="en-US"/>
                        </a:p>
                      </a:txBody>
                      <a:tcPr>
                        <a:blipFill>
                          <a:blip r:embed="rId12"/>
                          <a:stretch>
                            <a:fillRect l="-100000" t="-413793" r="-124138"/>
                          </a:stretch>
                        </a:blipFill>
                      </a:tcPr>
                    </a:tc>
                    <a:tc>
                      <a:txBody>
                        <a:bodyPr/>
                        <a:lstStyle/>
                        <a:p>
                          <a:endParaRPr lang="en-US"/>
                        </a:p>
                      </a:txBody>
                      <a:tcPr>
                        <a:blipFill>
                          <a:blip r:embed="rId12"/>
                          <a:stretch>
                            <a:fillRect l="-170588" t="-413793" r="-5882"/>
                          </a:stretch>
                        </a:blipFill>
                      </a:tcPr>
                    </a:tc>
                    <a:extLst>
                      <a:ext uri="{0D108BD9-81ED-4DB2-BD59-A6C34878D82A}">
                        <a16:rowId xmlns:a16="http://schemas.microsoft.com/office/drawing/2014/main" val="786113009"/>
                      </a:ext>
                    </a:extLst>
                  </a:tr>
                </a:tbl>
              </a:graphicData>
            </a:graphic>
          </p:graphicFrame>
        </mc:Fallback>
      </mc:AlternateContent>
    </p:spTree>
    <p:extLst>
      <p:ext uri="{BB962C8B-B14F-4D97-AF65-F5344CB8AC3E}">
        <p14:creationId xmlns:p14="http://schemas.microsoft.com/office/powerpoint/2010/main" val="232010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lstStyle/>
          <a:p>
            <a:r>
              <a:rPr lang="en-GB" dirty="0"/>
              <a:t>Lifted Importance Sampling (LIS)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E49C5-EE29-114B-A621-DF690C4BDE19}"/>
                  </a:ext>
                </a:extLst>
              </p:cNvPr>
              <p:cNvSpPr>
                <a:spLocks noGrp="1"/>
              </p:cNvSpPr>
              <p:nvPr>
                <p:ph sz="half" idx="1"/>
              </p:nvPr>
            </p:nvSpPr>
            <p:spPr/>
            <p:txBody>
              <a:bodyPr>
                <a:normAutofit/>
              </a:bodyPr>
              <a:lstStyle/>
              <a:p>
                <a:r>
                  <a:rPr lang="en-GB" dirty="0"/>
                  <a:t>Consider an MLN </a:t>
                </a:r>
                <a14:m>
                  <m:oMath xmlns:m="http://schemas.openxmlformats.org/officeDocument/2006/math">
                    <m:r>
                      <a:rPr lang="en-GB" i="1">
                        <a:latin typeface="Cambria Math" panose="02040503050406030204" pitchFamily="18" charset="0"/>
                        <a:ea typeface="Cambria Math" panose="02040503050406030204" pitchFamily="18" charset="0"/>
                      </a:rPr>
                      <m:t>𝛹</m:t>
                    </m:r>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𝑤</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𝜓</m:t>
                                    </m:r>
                                  </m:e>
                                  <m:sub>
                                    <m:r>
                                      <a:rPr lang="en-GB" i="1">
                                        <a:latin typeface="Cambria Math" panose="02040503050406030204" pitchFamily="18" charset="0"/>
                                      </a:rPr>
                                      <m:t>𝑖</m:t>
                                    </m:r>
                                  </m:sub>
                                </m:sSub>
                              </m:e>
                            </m:d>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rPr>
                      <m:t> </m:t>
                    </m:r>
                  </m:oMath>
                </a14:m>
                <a:endParaRPr lang="de-DE" dirty="0"/>
              </a:p>
              <a:p>
                <a:pPr lvl="1"/>
                <a:r>
                  <a:rPr lang="en-GB" dirty="0">
                    <a:solidFill>
                      <a:schemeClr val="tx1"/>
                    </a:solidFill>
                  </a:rPr>
                  <a:t>Probability of a world </a:t>
                </a:r>
                <a14:m>
                  <m:oMath xmlns:m="http://schemas.openxmlformats.org/officeDocument/2006/math">
                    <m:r>
                      <m:rPr>
                        <m:brk m:alnAt="7"/>
                      </m:rP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 </m:t>
                    </m:r>
                  </m:oMath>
                </a14:m>
                <a:r>
                  <a:rPr lang="en-GB" dirty="0">
                    <a:solidFill>
                      <a:schemeClr val="tx1"/>
                    </a:solidFill>
                  </a:rPr>
                  <a:t>:</a:t>
                </a:r>
              </a:p>
              <a:p>
                <a:pPr marL="258503" lvl="1" indent="0">
                  <a:buNone/>
                </a:pPr>
                <a14:m>
                  <m:oMathPara xmlns:m="http://schemas.openxmlformats.org/officeDocument/2006/math">
                    <m:oMathParaPr>
                      <m:jc m:val="centerGroup"/>
                    </m:oMathParaPr>
                    <m:oMath xmlns:m="http://schemas.openxmlformats.org/officeDocument/2006/math">
                      <m:sSub>
                        <m:sSubPr>
                          <m:ctrlPr>
                            <a:rPr lang="de-DE" b="0" i="1" smtClean="0">
                              <a:solidFill>
                                <a:schemeClr val="tx1"/>
                              </a:solidFill>
                              <a:latin typeface="Cambria Math" panose="02040503050406030204" pitchFamily="18" charset="0"/>
                            </a:rPr>
                          </m:ctrlPr>
                        </m:sSubPr>
                        <m:e>
                          <m:r>
                            <a:rPr lang="en-GB" i="1" smtClean="0">
                              <a:solidFill>
                                <a:schemeClr val="tx1"/>
                              </a:solidFill>
                              <a:latin typeface="Cambria Math" panose="02040503050406030204" pitchFamily="18" charset="0"/>
                            </a:rPr>
                            <m:t>𝑃</m:t>
                          </m:r>
                        </m:e>
                        <m:sub>
                          <m:r>
                            <a:rPr lang="en-GB" i="1">
                              <a:latin typeface="Cambria Math" panose="02040503050406030204" pitchFamily="18" charset="0"/>
                              <a:ea typeface="Cambria Math" panose="02040503050406030204" pitchFamily="18" charset="0"/>
                            </a:rPr>
                            <m:t>𝛹</m:t>
                          </m:r>
                        </m:sub>
                      </m:sSub>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𝜔</m:t>
                          </m:r>
                        </m:e>
                      </m:d>
                      <m:r>
                        <m:rPr>
                          <m:aln/>
                        </m:rPr>
                        <a:rPr lang="en-GB" i="1">
                          <a:solidFill>
                            <a:schemeClr val="tx1"/>
                          </a:solidFill>
                          <a:latin typeface="Cambria Math" panose="02040503050406030204" pitchFamily="18" charset="0"/>
                          <a:ea typeface="Cambria Math" panose="02040503050406030204" pitchFamily="18" charset="0"/>
                        </a:rPr>
                        <m:t>=</m:t>
                      </m:r>
                      <m:f>
                        <m:fPr>
                          <m:ctrlPr>
                            <a:rPr lang="en-GB" i="1">
                              <a:solidFill>
                                <a:schemeClr val="tx1"/>
                              </a:solidFill>
                              <a:latin typeface="Cambria Math" panose="02040503050406030204" pitchFamily="18" charset="0"/>
                              <a:ea typeface="Cambria Math" panose="02040503050406030204" pitchFamily="18" charset="0"/>
                            </a:rPr>
                          </m:ctrlPr>
                        </m:fPr>
                        <m:num>
                          <m:r>
                            <a:rPr lang="en-GB">
                              <a:solidFill>
                                <a:schemeClr val="tx1"/>
                              </a:solidFill>
                              <a:latin typeface="Cambria Math" panose="02040503050406030204" pitchFamily="18" charset="0"/>
                              <a:ea typeface="Cambria Math" panose="02040503050406030204" pitchFamily="18" charset="0"/>
                            </a:rPr>
                            <m:t>1</m:t>
                          </m:r>
                        </m:num>
                        <m:den>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sub>
                          </m:sSub>
                        </m:den>
                      </m:f>
                      <m:r>
                        <m:rPr>
                          <m:sty m:val="p"/>
                        </m:rPr>
                        <a:rPr lang="en-GB">
                          <a:solidFill>
                            <a:schemeClr val="tx1"/>
                          </a:solidFill>
                          <a:latin typeface="Cambria Math" panose="02040503050406030204" pitchFamily="18" charset="0"/>
                          <a:ea typeface="Cambria Math" panose="02040503050406030204" pitchFamily="18" charset="0"/>
                        </a:rPr>
                        <m:t>exp</m:t>
                      </m:r>
                      <m:d>
                        <m:dPr>
                          <m:ctrlPr>
                            <a:rPr lang="en-GB" i="1">
                              <a:solidFill>
                                <a:schemeClr val="tx1"/>
                              </a:solidFill>
                              <a:latin typeface="Cambria Math" panose="02040503050406030204" pitchFamily="18" charset="0"/>
                              <a:ea typeface="Cambria Math" panose="02040503050406030204" pitchFamily="18" charset="0"/>
                            </a:rPr>
                          </m:ctrlPr>
                        </m:dPr>
                        <m:e>
                          <m:nary>
                            <m:naryPr>
                              <m:chr m:val="∑"/>
                              <m:ctrlPr>
                                <a:rPr lang="en-GB" i="1">
                                  <a:solidFill>
                                    <a:schemeClr val="tx1"/>
                                  </a:solidFill>
                                  <a:latin typeface="Cambria Math" panose="02040503050406030204" pitchFamily="18" charset="0"/>
                                  <a:ea typeface="Cambria Math" panose="02040503050406030204" pitchFamily="18" charset="0"/>
                                </a:rPr>
                              </m:ctrlPr>
                            </m:naryPr>
                            <m:sub>
                              <m:r>
                                <m:rPr>
                                  <m:brk m:alnAt="7"/>
                                </m:rPr>
                                <a:rPr lang="en-GB" i="1">
                                  <a:solidFill>
                                    <a:schemeClr val="tx1"/>
                                  </a:solidFill>
                                  <a:latin typeface="Cambria Math" panose="02040503050406030204" pitchFamily="18" charset="0"/>
                                  <a:ea typeface="Cambria Math" panose="02040503050406030204" pitchFamily="18" charset="0"/>
                                </a:rPr>
                                <m:t>𝑖</m:t>
                              </m:r>
                              <m:r>
                                <a:rPr lang="en-GB" i="1">
                                  <a:solidFill>
                                    <a:schemeClr val="tx1"/>
                                  </a:solidFill>
                                  <a:latin typeface="Cambria Math" panose="02040503050406030204" pitchFamily="18" charset="0"/>
                                  <a:ea typeface="Cambria Math" panose="02040503050406030204" pitchFamily="18" charset="0"/>
                                </a:rPr>
                                <m:t>=1</m:t>
                              </m:r>
                            </m:sub>
                            <m:sup>
                              <m:r>
                                <a:rPr lang="en-GB" i="1">
                                  <a:solidFill>
                                    <a:schemeClr val="tx1"/>
                                  </a:solidFill>
                                  <a:latin typeface="Cambria Math" panose="02040503050406030204" pitchFamily="18" charset="0"/>
                                  <a:ea typeface="Cambria Math" panose="02040503050406030204" pitchFamily="18" charset="0"/>
                                </a:rPr>
                                <m:t>𝑛</m:t>
                              </m:r>
                            </m:sup>
                            <m:e>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𝑤</m:t>
                                  </m:r>
                                </m:e>
                                <m:sub>
                                  <m:r>
                                    <a:rPr lang="en-GB" i="1">
                                      <a:solidFill>
                                        <a:schemeClr val="tx1"/>
                                      </a:solidFill>
                                      <a:latin typeface="Cambria Math" panose="02040503050406030204" pitchFamily="18" charset="0"/>
                                      <a:ea typeface="Cambria Math" panose="02040503050406030204" pitchFamily="18" charset="0"/>
                                    </a:rPr>
                                    <m:t>𝑖</m:t>
                                  </m:r>
                                </m:sub>
                              </m:sSub>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𝑛</m:t>
                                  </m:r>
                                </m:e>
                                <m:sub>
                                  <m:r>
                                    <a:rPr lang="en-GB" i="1">
                                      <a:solidFill>
                                        <a:schemeClr val="tx1"/>
                                      </a:solidFill>
                                      <a:latin typeface="Cambria Math" panose="02040503050406030204" pitchFamily="18" charset="0"/>
                                      <a:ea typeface="Cambria Math" panose="02040503050406030204" pitchFamily="18" charset="0"/>
                                    </a:rPr>
                                    <m:t>𝑖</m:t>
                                  </m:r>
                                </m:sub>
                              </m:sSub>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𝜔</m:t>
                                  </m:r>
                                </m:e>
                              </m:d>
                            </m:e>
                          </m:nary>
                        </m:e>
                      </m:d>
                    </m:oMath>
                  </m:oMathPara>
                </a14:m>
                <a:endParaRPr lang="en-GB" dirty="0">
                  <a:solidFill>
                    <a:schemeClr val="tx1"/>
                  </a:solidFill>
                </a:endParaRPr>
              </a:p>
              <a:p>
                <a:pPr lvl="1"/>
                <a:r>
                  <a:rPr lang="en-GB" dirty="0"/>
                  <a:t>Normalisation:</a:t>
                </a:r>
              </a:p>
              <a:p>
                <a:pPr marL="258503" lvl="1"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sub>
                      </m:sSub>
                      <m:r>
                        <a:rPr lang="en-GB" i="1">
                          <a:latin typeface="Cambria Math" panose="02040503050406030204" pitchFamily="18" charset="0"/>
                          <a:ea typeface="Cambria Math" panose="02040503050406030204" pitchFamily="18" charset="0"/>
                        </a:rPr>
                        <m:t>=</m:t>
                      </m:r>
                      <m:nary>
                        <m:naryPr>
                          <m:chr m:val="∑"/>
                          <m:supHide m:val="on"/>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𝜔</m:t>
                          </m:r>
                        </m:sub>
                        <m:sup/>
                        <m:e>
                          <m:r>
                            <m:rPr>
                              <m:sty m:val="p"/>
                            </m:rPr>
                            <a:rPr lang="en-GB">
                              <a:latin typeface="Cambria Math" panose="02040503050406030204" pitchFamily="18" charset="0"/>
                              <a:ea typeface="Cambria Math" panose="02040503050406030204" pitchFamily="18" charset="0"/>
                            </a:rPr>
                            <m:t>exp</m:t>
                          </m:r>
                          <m:d>
                            <m:dPr>
                              <m:ctrlPr>
                                <a:rPr lang="en-GB" i="1">
                                  <a:latin typeface="Cambria Math" panose="02040503050406030204" pitchFamily="18" charset="0"/>
                                  <a:ea typeface="Cambria Math" panose="02040503050406030204" pitchFamily="18" charset="0"/>
                                </a:rPr>
                              </m:ctrlPr>
                            </m:dPr>
                            <m:e>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𝑛</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𝑖</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𝑖</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𝜔</m:t>
                                      </m:r>
                                    </m:e>
                                  </m:d>
                                </m:e>
                              </m:nary>
                            </m:e>
                          </m:d>
                        </m:e>
                      </m:nary>
                    </m:oMath>
                  </m:oMathPara>
                </a14:m>
                <a:endParaRPr lang="de-DE" dirty="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sz="half" idx="1"/>
              </p:nvPr>
            </p:nvSpPr>
            <p:spPr>
              <a:blipFill>
                <a:blip r:embed="rId2"/>
                <a:stretch>
                  <a:fillRect l="-3016" t="-11343" b="-44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85B03E84-82DC-4D4B-A561-705900D01C59}"/>
                  </a:ext>
                </a:extLst>
              </p:cNvPr>
              <p:cNvSpPr>
                <a:spLocks noGrp="1"/>
              </p:cNvSpPr>
              <p:nvPr>
                <p:ph sz="half" idx="2"/>
              </p:nvPr>
            </p:nvSpPr>
            <p:spPr/>
            <p:txBody>
              <a:bodyPr/>
              <a:lstStyle/>
              <a:p>
                <a:r>
                  <a:rPr lang="en-GB" dirty="0"/>
                  <a:t>MLN in a </a:t>
                </a:r>
                <a:r>
                  <a:rPr lang="en-GB" i="1" dirty="0"/>
                  <a:t>normal</a:t>
                </a:r>
                <a:r>
                  <a:rPr lang="en-GB" dirty="0"/>
                  <a:t> </a:t>
                </a:r>
                <a:r>
                  <a:rPr lang="en-GB" i="1" dirty="0"/>
                  <a:t>form</a:t>
                </a:r>
                <a:r>
                  <a:rPr lang="en-GB" dirty="0"/>
                  <a:t>: </a:t>
                </a:r>
              </a:p>
              <a:p>
                <a:pPr lvl="1"/>
                <a:r>
                  <a:rPr lang="en-GB" dirty="0"/>
                  <a:t>No constants in any formula</a:t>
                </a:r>
              </a:p>
              <a:p>
                <a:pPr lvl="1"/>
                <a:r>
                  <a:rPr lang="en-GB" dirty="0"/>
                  <a:t>If any distinct atoms with the same predicate symbol have variables </a:t>
                </a:r>
                <a14:m>
                  <m:oMath xmlns:m="http://schemas.openxmlformats.org/officeDocument/2006/math">
                    <m:r>
                      <a:rPr lang="en-GB" i="1" dirty="0">
                        <a:latin typeface="Cambria Math" panose="02040503050406030204" pitchFamily="18" charset="0"/>
                      </a:rPr>
                      <m:t>𝑥</m:t>
                    </m:r>
                    <m:r>
                      <a:rPr lang="en-GB" i="1" dirty="0">
                        <a:latin typeface="Cambria Math" panose="02040503050406030204" pitchFamily="18" charset="0"/>
                      </a:rPr>
                      <m:t>,</m:t>
                    </m:r>
                    <m:r>
                      <a:rPr lang="en-GB" i="1" dirty="0">
                        <a:latin typeface="Cambria Math" panose="02040503050406030204" pitchFamily="18" charset="0"/>
                      </a:rPr>
                      <m:t>𝑦</m:t>
                    </m:r>
                  </m:oMath>
                </a14:m>
                <a:r>
                  <a:rPr lang="en-GB" dirty="0"/>
                  <a:t> in the same position, then </a:t>
                </a:r>
                <a14:m>
                  <m:oMath xmlns:m="http://schemas.openxmlformats.org/officeDocument/2006/math">
                    <m:r>
                      <a:rPr lang="en-GB" i="1" dirty="0">
                        <a:latin typeface="Cambria Math" panose="02040503050406030204" pitchFamily="18" charset="0"/>
                      </a:rPr>
                      <m:t>𝑥</m:t>
                    </m:r>
                    <m:r>
                      <a:rPr lang="en-GB" i="1" dirty="0">
                        <a:latin typeface="Cambria Math" panose="02040503050406030204" pitchFamily="18" charset="0"/>
                      </a:rPr>
                      <m:t>,</m:t>
                    </m:r>
                    <m:r>
                      <a:rPr lang="en-GB" i="1" dirty="0">
                        <a:latin typeface="Cambria Math" panose="02040503050406030204" pitchFamily="18" charset="0"/>
                      </a:rPr>
                      <m:t>𝑦</m:t>
                    </m:r>
                  </m:oMath>
                </a14:m>
                <a:r>
                  <a:rPr lang="en-GB" dirty="0"/>
                  <a:t> have the same domain</a:t>
                </a:r>
              </a:p>
              <a:p>
                <a:r>
                  <a:rPr lang="en-GB" dirty="0"/>
                  <a:t>Idea</a:t>
                </a:r>
              </a:p>
              <a:p>
                <a:pPr lvl="1"/>
                <a:r>
                  <a:rPr lang="en-GB" dirty="0"/>
                  <a:t>Sample a value for one predicate</a:t>
                </a:r>
              </a:p>
              <a:p>
                <a:pPr lvl="2"/>
                <a:r>
                  <a:rPr lang="en-GB" dirty="0"/>
                  <a:t>Value applies to all instances of predicate under the same evidence (group)</a:t>
                </a:r>
              </a:p>
              <a:p>
                <a:pPr lvl="1"/>
                <a:r>
                  <a:rPr lang="en-GB" dirty="0"/>
                  <a:t>Use value to estimate quantities defined over the group</a:t>
                </a:r>
              </a:p>
              <a:p>
                <a:endParaRPr lang="en-GB" dirty="0"/>
              </a:p>
            </p:txBody>
          </p:sp>
        </mc:Choice>
        <mc:Fallback xmlns="">
          <p:sp>
            <p:nvSpPr>
              <p:cNvPr id="8" name="Content Placeholder 7">
                <a:extLst>
                  <a:ext uri="{FF2B5EF4-FFF2-40B4-BE49-F238E27FC236}">
                    <a16:creationId xmlns:a16="http://schemas.microsoft.com/office/drawing/2014/main" id="{85B03E84-82DC-4D4B-A561-705900D01C59}"/>
                  </a:ext>
                </a:extLst>
              </p:cNvPr>
              <p:cNvSpPr>
                <a:spLocks noGrp="1" noRot="1" noChangeAspect="1" noMove="1" noResize="1" noEditPoints="1" noAdjustHandles="1" noChangeArrowheads="1" noChangeShapeType="1" noTextEdit="1"/>
              </p:cNvSpPr>
              <p:nvPr>
                <p:ph sz="half" idx="2"/>
              </p:nvPr>
            </p:nvSpPr>
            <p:spPr>
              <a:blipFill>
                <a:blip r:embed="rId3"/>
                <a:stretch>
                  <a:fillRect l="-2955" t="-2687"/>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ABA9BF4C-0FAF-DB47-AA60-6AF8A9E7A414}"/>
              </a:ext>
            </a:extLst>
          </p:cNvPr>
          <p:cNvSpPr>
            <a:spLocks noGrp="1"/>
          </p:cNvSpPr>
          <p:nvPr>
            <p:ph type="dt" sz="half" idx="10"/>
          </p:nvPr>
        </p:nvSpPr>
        <p:spPr/>
        <p:txBody>
          <a:bodyPr/>
          <a:lstStyle/>
          <a:p>
            <a:r>
              <a:rPr lang="en-GB"/>
              <a:t>Approximate Inference</a:t>
            </a:r>
            <a:endParaRPr lang="en-US" dirty="0"/>
          </a:p>
        </p:txBody>
      </p:sp>
      <p:sp>
        <p:nvSpPr>
          <p:cNvPr id="7" name="Footer Placeholder 6">
            <a:extLst>
              <a:ext uri="{FF2B5EF4-FFF2-40B4-BE49-F238E27FC236}">
                <a16:creationId xmlns:a16="http://schemas.microsoft.com/office/drawing/2014/main" id="{5506D5F9-18AD-CC46-BE7B-278E87E92772}"/>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4"/>
          </p:nvPr>
        </p:nvSpPr>
        <p:spPr/>
        <p:txBody>
          <a:bodyPr/>
          <a:lstStyle/>
          <a:p>
            <a:fld id="{67C9959E-8E6B-B04C-9955-EA096F41CA7A}" type="slidenum">
              <a:rPr lang="en-GB" smtClean="0"/>
              <a:t>44</a:t>
            </a:fld>
            <a:endParaRPr lang="en-GB"/>
          </a:p>
        </p:txBody>
      </p:sp>
      <p:sp>
        <p:nvSpPr>
          <p:cNvPr id="5" name="Rectangle 4">
            <a:extLst>
              <a:ext uri="{FF2B5EF4-FFF2-40B4-BE49-F238E27FC236}">
                <a16:creationId xmlns:a16="http://schemas.microsoft.com/office/drawing/2014/main" id="{FD974494-3F8C-104B-A960-2935D611A2CB}"/>
              </a:ext>
            </a:extLst>
          </p:cNvPr>
          <p:cNvSpPr/>
          <p:nvPr/>
        </p:nvSpPr>
        <p:spPr>
          <a:xfrm>
            <a:off x="3444051" y="6260406"/>
            <a:ext cx="6104656" cy="400110"/>
          </a:xfrm>
          <a:prstGeom prst="rect">
            <a:avLst/>
          </a:prstGeom>
        </p:spPr>
        <p:txBody>
          <a:bodyPr wrap="square">
            <a:spAutoFit/>
          </a:bodyPr>
          <a:lstStyle/>
          <a:p>
            <a:r>
              <a:rPr lang="en-GB" sz="1000" dirty="0" err="1">
                <a:solidFill>
                  <a:schemeClr val="tx1">
                    <a:lumMod val="60000"/>
                    <a:lumOff val="40000"/>
                  </a:schemeClr>
                </a:solidFill>
              </a:rPr>
              <a:t>Vibhav</a:t>
            </a:r>
            <a:r>
              <a:rPr lang="en-GB" sz="1000" dirty="0">
                <a:solidFill>
                  <a:schemeClr val="tx1">
                    <a:lumMod val="60000"/>
                    <a:lumOff val="40000"/>
                  </a:schemeClr>
                </a:solidFill>
              </a:rPr>
              <a:t> </a:t>
            </a:r>
            <a:r>
              <a:rPr lang="en-GB" sz="1000" dirty="0" err="1">
                <a:solidFill>
                  <a:schemeClr val="tx1">
                    <a:lumMod val="60000"/>
                    <a:lumOff val="40000"/>
                  </a:schemeClr>
                </a:solidFill>
              </a:rPr>
              <a:t>Gogate</a:t>
            </a:r>
            <a:r>
              <a:rPr lang="en-GB" sz="1000" dirty="0">
                <a:solidFill>
                  <a:schemeClr val="tx1">
                    <a:lumMod val="60000"/>
                    <a:lumOff val="40000"/>
                  </a:schemeClr>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3157317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lstStyle/>
          <a:p>
            <a:r>
              <a:rPr lang="en-GB" dirty="0"/>
              <a:t>Lifted Importance Sampling (LIS)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p:txBody>
              <a:bodyPr>
                <a:normAutofit/>
              </a:bodyPr>
              <a:lstStyle/>
              <a:p>
                <a:r>
                  <a:rPr lang="en-GB" dirty="0"/>
                  <a:t>Consider estimating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sub>
                    </m:sSub>
                    <m:r>
                      <a:rPr lang="en-GB" i="1">
                        <a:latin typeface="Cambria Math" panose="02040503050406030204" pitchFamily="18" charset="0"/>
                        <a:ea typeface="Cambria Math" panose="02040503050406030204" pitchFamily="18" charset="0"/>
                      </a:rPr>
                      <m:t>=</m:t>
                    </m:r>
                    <m:nary>
                      <m:naryPr>
                        <m:chr m:val="∑"/>
                        <m:supHide m:val="on"/>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𝜔</m:t>
                        </m:r>
                      </m:sub>
                      <m:sup/>
                      <m:e>
                        <m:r>
                          <m:rPr>
                            <m:sty m:val="p"/>
                          </m:rPr>
                          <a:rPr lang="en-GB">
                            <a:latin typeface="Cambria Math" panose="02040503050406030204" pitchFamily="18" charset="0"/>
                            <a:ea typeface="Cambria Math" panose="02040503050406030204" pitchFamily="18" charset="0"/>
                          </a:rPr>
                          <m:t>exp</m:t>
                        </m:r>
                        <m:d>
                          <m:dPr>
                            <m:ctrlPr>
                              <a:rPr lang="en-GB" i="1">
                                <a:latin typeface="Cambria Math" panose="02040503050406030204" pitchFamily="18" charset="0"/>
                                <a:ea typeface="Cambria Math" panose="02040503050406030204" pitchFamily="18" charset="0"/>
                              </a:rPr>
                            </m:ctrlPr>
                          </m:dPr>
                          <m:e>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𝑛</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𝑖</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𝑖</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𝜔</m:t>
                                    </m:r>
                                  </m:e>
                                </m:d>
                              </m:e>
                            </m:nary>
                          </m:e>
                        </m:d>
                      </m:e>
                    </m:nary>
                  </m:oMath>
                </a14:m>
                <a:endParaRPr lang="en-GB" dirty="0">
                  <a:solidFill>
                    <a:schemeClr val="tx1"/>
                  </a:solidFill>
                </a:endParaRPr>
              </a:p>
              <a:p>
                <a:pPr lvl="1"/>
                <a:r>
                  <a:rPr lang="en-GB" dirty="0"/>
                  <a:t>Remember</a:t>
                </a:r>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𝐸</m:t>
                        </m:r>
                      </m:e>
                      <m:sub>
                        <m:r>
                          <a:rPr lang="de-DE" i="1">
                            <a:latin typeface="Cambria Math" panose="02040503050406030204" pitchFamily="18" charset="0"/>
                          </a:rPr>
                          <m:t>𝑄</m:t>
                        </m:r>
                        <m:d>
                          <m:dPr>
                            <m:ctrlPr>
                              <a:rPr lang="de-DE" i="1">
                                <a:latin typeface="Cambria Math" panose="02040503050406030204" pitchFamily="18" charset="0"/>
                              </a:rPr>
                            </m:ctrlPr>
                          </m:dPr>
                          <m:e>
                            <m:r>
                              <a:rPr lang="de-DE" b="1" i="1">
                                <a:latin typeface="Cambria Math" panose="02040503050406030204" pitchFamily="18" charset="0"/>
                              </a:rPr>
                              <m:t>𝑹</m:t>
                            </m:r>
                          </m:e>
                        </m:d>
                      </m:sub>
                    </m:sSub>
                    <m:d>
                      <m:dPr>
                        <m:begChr m:val="["/>
                        <m:endChr m:val="]"/>
                        <m:ctrlPr>
                          <a:rPr lang="de-DE" i="1">
                            <a:latin typeface="Cambria Math" panose="02040503050406030204" pitchFamily="18" charset="0"/>
                          </a:rPr>
                        </m:ctrlPr>
                      </m:dPr>
                      <m:e>
                        <m:r>
                          <a:rPr lang="de-DE" i="1">
                            <a:latin typeface="Cambria Math" panose="02040503050406030204" pitchFamily="18" charset="0"/>
                          </a:rPr>
                          <m:t>𝑤</m:t>
                        </m:r>
                        <m:d>
                          <m:dPr>
                            <m:ctrlPr>
                              <a:rPr lang="de-DE" i="1">
                                <a:latin typeface="Cambria Math" panose="02040503050406030204" pitchFamily="18" charset="0"/>
                              </a:rPr>
                            </m:ctrlPr>
                          </m:dPr>
                          <m:e>
                            <m:r>
                              <a:rPr lang="de-DE" b="1" i="1">
                                <a:latin typeface="Cambria Math" panose="02040503050406030204" pitchFamily="18" charset="0"/>
                              </a:rPr>
                              <m:t>𝑹</m:t>
                            </m:r>
                          </m:e>
                        </m:d>
                      </m:e>
                    </m:d>
                    <m:r>
                      <a:rPr lang="de-DE" i="1">
                        <a:latin typeface="Cambria Math" panose="02040503050406030204" pitchFamily="18" charset="0"/>
                      </a:rPr>
                      <m:t>=</m:t>
                    </m:r>
                    <m:r>
                      <a:rPr lang="de-DE" i="1">
                        <a:latin typeface="Cambria Math" panose="02040503050406030204" pitchFamily="18" charset="0"/>
                      </a:rPr>
                      <m:t>𝑍</m:t>
                    </m:r>
                  </m:oMath>
                </a14:m>
                <a:endParaRPr lang="en-GB" dirty="0"/>
              </a:p>
              <a:p>
                <a:r>
                  <a:rPr lang="en-GB" dirty="0"/>
                  <a:t>Then</a:t>
                </a:r>
                <a:r>
                  <a:rPr lang="de-DE" dirty="0"/>
                  <a:t> </a:t>
                </a:r>
              </a:p>
              <a:p>
                <a:pPr marL="0" indent="0">
                  <a:buNone/>
                </a:pPr>
                <a14:m>
                  <m:oMathPara xmlns:m="http://schemas.openxmlformats.org/officeDocument/2006/math">
                    <m:oMathParaPr>
                      <m:jc m:val="centerGroup"/>
                    </m:oMathParaPr>
                    <m:oMath xmlns:m="http://schemas.openxmlformats.org/officeDocument/2006/math">
                      <m:sSub>
                        <m:sSubPr>
                          <m:ctrlPr>
                            <a:rPr lang="de-DE" sz="2400" i="1" dirty="0">
                              <a:latin typeface="Cambria Math" panose="02040503050406030204" pitchFamily="18" charset="0"/>
                            </a:rPr>
                          </m:ctrlPr>
                        </m:sSubPr>
                        <m:e>
                          <m:r>
                            <a:rPr lang="de-DE" sz="2400" i="1" dirty="0">
                              <a:latin typeface="Cambria Math" panose="02040503050406030204" pitchFamily="18" charset="0"/>
                            </a:rPr>
                            <m:t>𝑍</m:t>
                          </m:r>
                        </m:e>
                        <m:sub>
                          <m:r>
                            <a:rPr lang="en-GB" sz="2400" i="1">
                              <a:latin typeface="Cambria Math" panose="02040503050406030204" pitchFamily="18" charset="0"/>
                              <a:ea typeface="Cambria Math" panose="02040503050406030204" pitchFamily="18" charset="0"/>
                            </a:rPr>
                            <m:t>𝛹</m:t>
                          </m:r>
                        </m:sub>
                      </m:sSub>
                      <m:r>
                        <a:rPr lang="de-DE" sz="2400" i="1" dirty="0">
                          <a:latin typeface="Cambria Math" panose="02040503050406030204" pitchFamily="18" charset="0"/>
                        </a:rPr>
                        <m:t>=</m:t>
                      </m:r>
                      <m:nary>
                        <m:naryPr>
                          <m:chr m:val="∑"/>
                          <m:supHide m:val="on"/>
                          <m:ctrlPr>
                            <a:rPr lang="en-GB" sz="2400" i="1">
                              <a:latin typeface="Cambria Math" panose="02040503050406030204" pitchFamily="18" charset="0"/>
                              <a:ea typeface="Cambria Math" panose="02040503050406030204" pitchFamily="18" charset="0"/>
                            </a:rPr>
                          </m:ctrlPr>
                        </m:naryPr>
                        <m:sub>
                          <m:r>
                            <m:rPr>
                              <m:brk m:alnAt="7"/>
                            </m:rPr>
                            <a:rPr lang="en-GB" sz="2400" i="1">
                              <a:latin typeface="Cambria Math" panose="02040503050406030204" pitchFamily="18" charset="0"/>
                              <a:ea typeface="Cambria Math" panose="02040503050406030204" pitchFamily="18" charset="0"/>
                            </a:rPr>
                            <m:t>𝜔</m:t>
                          </m:r>
                        </m:sub>
                        <m:sup/>
                        <m:e>
                          <m:r>
                            <m:rPr>
                              <m:sty m:val="p"/>
                            </m:rPr>
                            <a:rPr lang="en-GB" sz="2400">
                              <a:latin typeface="Cambria Math" panose="02040503050406030204" pitchFamily="18" charset="0"/>
                              <a:ea typeface="Cambria Math" panose="02040503050406030204" pitchFamily="18" charset="0"/>
                            </a:rPr>
                            <m:t>exp</m:t>
                          </m:r>
                          <m:d>
                            <m:dPr>
                              <m:ctrlPr>
                                <a:rPr lang="en-GB" sz="2400" i="1">
                                  <a:latin typeface="Cambria Math" panose="02040503050406030204" pitchFamily="18" charset="0"/>
                                  <a:ea typeface="Cambria Math" panose="02040503050406030204" pitchFamily="18" charset="0"/>
                                </a:rPr>
                              </m:ctrlPr>
                            </m:dPr>
                            <m:e>
                              <m:nary>
                                <m:naryPr>
                                  <m:chr m:val="∑"/>
                                  <m:ctrlPr>
                                    <a:rPr lang="en-GB" sz="2400" i="1">
                                      <a:latin typeface="Cambria Math" panose="02040503050406030204" pitchFamily="18" charset="0"/>
                                      <a:ea typeface="Cambria Math" panose="02040503050406030204" pitchFamily="18" charset="0"/>
                                    </a:rPr>
                                  </m:ctrlPr>
                                </m:naryPr>
                                <m:sub>
                                  <m:r>
                                    <m:rPr>
                                      <m:brk m:alnAt="7"/>
                                    </m:rPr>
                                    <a:rPr lang="en-GB" sz="2400" i="1">
                                      <a:latin typeface="Cambria Math" panose="02040503050406030204" pitchFamily="18" charset="0"/>
                                      <a:ea typeface="Cambria Math" panose="02040503050406030204" pitchFamily="18" charset="0"/>
                                    </a:rPr>
                                    <m:t>𝑖</m:t>
                                  </m:r>
                                  <m:r>
                                    <a:rPr lang="en-GB" sz="2400" i="1">
                                      <a:latin typeface="Cambria Math" panose="02040503050406030204" pitchFamily="18" charset="0"/>
                                      <a:ea typeface="Cambria Math" panose="02040503050406030204" pitchFamily="18" charset="0"/>
                                    </a:rPr>
                                    <m:t>=1</m:t>
                                  </m:r>
                                </m:sub>
                                <m:sup>
                                  <m:r>
                                    <a:rPr lang="en-GB" sz="2400" i="1">
                                      <a:latin typeface="Cambria Math" panose="02040503050406030204" pitchFamily="18" charset="0"/>
                                      <a:ea typeface="Cambria Math" panose="02040503050406030204" pitchFamily="18" charset="0"/>
                                    </a:rPr>
                                    <m:t>𝑛</m:t>
                                  </m:r>
                                </m:sup>
                                <m:e>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𝑤</m:t>
                                      </m:r>
                                    </m:e>
                                    <m:sub>
                                      <m:r>
                                        <a:rPr lang="en-GB" sz="2400" i="1">
                                          <a:latin typeface="Cambria Math" panose="02040503050406030204" pitchFamily="18" charset="0"/>
                                          <a:ea typeface="Cambria Math" panose="02040503050406030204" pitchFamily="18" charset="0"/>
                                        </a:rPr>
                                        <m:t>𝑖</m:t>
                                      </m:r>
                                    </m:sub>
                                  </m:s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𝑛</m:t>
                                      </m:r>
                                    </m:e>
                                    <m:sub>
                                      <m:r>
                                        <a:rPr lang="en-GB" sz="2400" i="1">
                                          <a:latin typeface="Cambria Math" panose="02040503050406030204" pitchFamily="18" charset="0"/>
                                          <a:ea typeface="Cambria Math" panose="02040503050406030204" pitchFamily="18" charset="0"/>
                                        </a:rPr>
                                        <m:t>𝑖</m:t>
                                      </m:r>
                                    </m:sub>
                                  </m:sSub>
                                  <m:d>
                                    <m:dPr>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𝜔</m:t>
                                      </m:r>
                                    </m:e>
                                  </m:d>
                                </m:e>
                              </m:nary>
                            </m:e>
                          </m:d>
                          <m:f>
                            <m:fPr>
                              <m:ctrlPr>
                                <a:rPr lang="en-GB" sz="2400" i="1">
                                  <a:latin typeface="Cambria Math" panose="02040503050406030204" pitchFamily="18" charset="0"/>
                                  <a:ea typeface="Cambria Math" panose="02040503050406030204" pitchFamily="18" charset="0"/>
                                </a:rPr>
                              </m:ctrlPr>
                            </m:fPr>
                            <m:num>
                              <m:r>
                                <a:rPr lang="de-DE" sz="2400" i="1">
                                  <a:latin typeface="Cambria Math" panose="02040503050406030204" pitchFamily="18" charset="0"/>
                                </a:rPr>
                                <m:t>𝑄</m:t>
                              </m:r>
                              <m:d>
                                <m:dPr>
                                  <m:ctrlPr>
                                    <a:rPr lang="de-DE"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𝜔</m:t>
                                  </m:r>
                                </m:e>
                              </m:d>
                            </m:num>
                            <m:den>
                              <m:r>
                                <a:rPr lang="de-DE" sz="2400" i="1">
                                  <a:latin typeface="Cambria Math" panose="02040503050406030204" pitchFamily="18" charset="0"/>
                                </a:rPr>
                                <m:t>𝑄</m:t>
                              </m:r>
                              <m:d>
                                <m:dPr>
                                  <m:ctrlPr>
                                    <a:rPr lang="de-DE"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𝜔</m:t>
                                  </m:r>
                                </m:e>
                              </m:d>
                            </m:den>
                          </m:f>
                        </m:e>
                      </m:nary>
                      <m:r>
                        <a:rPr lang="de-DE" sz="2400" i="1">
                          <a:latin typeface="Cambria Math" panose="02040503050406030204" pitchFamily="18" charset="0"/>
                          <a:ea typeface="Cambria Math" panose="02040503050406030204" pitchFamily="18" charset="0"/>
                        </a:rPr>
                        <m:t>=</m:t>
                      </m:r>
                      <m:sSub>
                        <m:sSubPr>
                          <m:ctrlPr>
                            <a:rPr lang="de-DE" sz="2400" i="1">
                              <a:latin typeface="Cambria Math" panose="02040503050406030204" pitchFamily="18" charset="0"/>
                            </a:rPr>
                          </m:ctrlPr>
                        </m:sSubPr>
                        <m:e>
                          <m:r>
                            <a:rPr lang="de-DE" sz="2400" i="1">
                              <a:latin typeface="Cambria Math" panose="02040503050406030204" pitchFamily="18" charset="0"/>
                            </a:rPr>
                            <m:t>𝐸</m:t>
                          </m:r>
                        </m:e>
                        <m:sub>
                          <m:r>
                            <a:rPr lang="de-DE" sz="2400" i="1">
                              <a:latin typeface="Cambria Math" panose="02040503050406030204" pitchFamily="18" charset="0"/>
                            </a:rPr>
                            <m:t>𝑄</m:t>
                          </m:r>
                          <m:d>
                            <m:dPr>
                              <m:ctrlPr>
                                <a:rPr lang="de-DE" sz="2400" i="1">
                                  <a:latin typeface="Cambria Math" panose="02040503050406030204" pitchFamily="18" charset="0"/>
                                </a:rPr>
                              </m:ctrlPr>
                            </m:dPr>
                            <m:e>
                              <m:r>
                                <a:rPr lang="de-DE" sz="2400" b="1" i="1">
                                  <a:latin typeface="Cambria Math" panose="02040503050406030204" pitchFamily="18" charset="0"/>
                                </a:rPr>
                                <m:t>𝑹</m:t>
                              </m:r>
                            </m:e>
                          </m:d>
                        </m:sub>
                      </m:sSub>
                      <m:d>
                        <m:dPr>
                          <m:begChr m:val="["/>
                          <m:endChr m:val="]"/>
                          <m:ctrlPr>
                            <a:rPr lang="de-DE" sz="2400" i="1">
                              <a:latin typeface="Cambria Math" panose="02040503050406030204" pitchFamily="18" charset="0"/>
                            </a:rPr>
                          </m:ctrlPr>
                        </m:dPr>
                        <m:e>
                          <m:f>
                            <m:fPr>
                              <m:ctrlPr>
                                <a:rPr lang="de-DE" sz="2400" i="1">
                                  <a:latin typeface="Cambria Math" panose="02040503050406030204" pitchFamily="18" charset="0"/>
                                </a:rPr>
                              </m:ctrlPr>
                            </m:fPr>
                            <m:num>
                              <m:r>
                                <m:rPr>
                                  <m:sty m:val="p"/>
                                </m:rPr>
                                <a:rPr lang="en-GB" sz="2400">
                                  <a:latin typeface="Cambria Math" panose="02040503050406030204" pitchFamily="18" charset="0"/>
                                  <a:ea typeface="Cambria Math" panose="02040503050406030204" pitchFamily="18" charset="0"/>
                                </a:rPr>
                                <m:t>exp</m:t>
                              </m:r>
                              <m:d>
                                <m:dPr>
                                  <m:ctrlPr>
                                    <a:rPr lang="en-GB" sz="2400" i="1">
                                      <a:latin typeface="Cambria Math" panose="02040503050406030204" pitchFamily="18" charset="0"/>
                                      <a:ea typeface="Cambria Math" panose="02040503050406030204" pitchFamily="18" charset="0"/>
                                    </a:rPr>
                                  </m:ctrlPr>
                                </m:dPr>
                                <m:e>
                                  <m:nary>
                                    <m:naryPr>
                                      <m:chr m:val="∑"/>
                                      <m:ctrlPr>
                                        <a:rPr lang="en-GB" sz="2400" i="1">
                                          <a:latin typeface="Cambria Math" panose="02040503050406030204" pitchFamily="18" charset="0"/>
                                          <a:ea typeface="Cambria Math" panose="02040503050406030204" pitchFamily="18" charset="0"/>
                                        </a:rPr>
                                      </m:ctrlPr>
                                    </m:naryPr>
                                    <m:sub>
                                      <m:r>
                                        <m:rPr>
                                          <m:brk m:alnAt="7"/>
                                        </m:rPr>
                                        <a:rPr lang="en-GB" sz="2400" i="1">
                                          <a:latin typeface="Cambria Math" panose="02040503050406030204" pitchFamily="18" charset="0"/>
                                          <a:ea typeface="Cambria Math" panose="02040503050406030204" pitchFamily="18" charset="0"/>
                                        </a:rPr>
                                        <m:t>𝑖</m:t>
                                      </m:r>
                                      <m:r>
                                        <a:rPr lang="en-GB" sz="2400" i="1">
                                          <a:latin typeface="Cambria Math" panose="02040503050406030204" pitchFamily="18" charset="0"/>
                                          <a:ea typeface="Cambria Math" panose="02040503050406030204" pitchFamily="18" charset="0"/>
                                        </a:rPr>
                                        <m:t>=1</m:t>
                                      </m:r>
                                    </m:sub>
                                    <m:sup>
                                      <m:r>
                                        <a:rPr lang="en-GB" sz="2400" i="1">
                                          <a:latin typeface="Cambria Math" panose="02040503050406030204" pitchFamily="18" charset="0"/>
                                          <a:ea typeface="Cambria Math" panose="02040503050406030204" pitchFamily="18" charset="0"/>
                                        </a:rPr>
                                        <m:t>𝑛</m:t>
                                      </m:r>
                                    </m:sup>
                                    <m:e>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𝑤</m:t>
                                          </m:r>
                                        </m:e>
                                        <m:sub>
                                          <m:r>
                                            <a:rPr lang="en-GB" sz="2400" i="1">
                                              <a:latin typeface="Cambria Math" panose="02040503050406030204" pitchFamily="18" charset="0"/>
                                              <a:ea typeface="Cambria Math" panose="02040503050406030204" pitchFamily="18" charset="0"/>
                                            </a:rPr>
                                            <m:t>𝑖</m:t>
                                          </m:r>
                                        </m:sub>
                                      </m:s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𝑛</m:t>
                                          </m:r>
                                        </m:e>
                                        <m:sub>
                                          <m:r>
                                            <a:rPr lang="en-GB" sz="2400" i="1">
                                              <a:latin typeface="Cambria Math" panose="02040503050406030204" pitchFamily="18" charset="0"/>
                                              <a:ea typeface="Cambria Math" panose="02040503050406030204" pitchFamily="18" charset="0"/>
                                            </a:rPr>
                                            <m:t>𝑖</m:t>
                                          </m:r>
                                        </m:sub>
                                      </m:sSub>
                                      <m:d>
                                        <m:dPr>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𝜔</m:t>
                                          </m:r>
                                        </m:e>
                                      </m:d>
                                    </m:e>
                                  </m:nary>
                                </m:e>
                              </m:d>
                            </m:num>
                            <m:den>
                              <m:r>
                                <a:rPr lang="de-DE" sz="2400" i="1">
                                  <a:latin typeface="Cambria Math" panose="02040503050406030204" pitchFamily="18" charset="0"/>
                                </a:rPr>
                                <m:t>𝑄</m:t>
                              </m:r>
                              <m:d>
                                <m:dPr>
                                  <m:ctrlPr>
                                    <a:rPr lang="de-DE" sz="2400" i="1">
                                      <a:latin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𝜔</m:t>
                                  </m:r>
                                </m:e>
                              </m:d>
                            </m:den>
                          </m:f>
                        </m:e>
                      </m:d>
                    </m:oMath>
                  </m:oMathPara>
                </a14:m>
                <a:endParaRPr lang="en-GB" dirty="0">
                  <a:solidFill>
                    <a:schemeClr val="tx1"/>
                  </a:solidFill>
                </a:endParaRPr>
              </a:p>
              <a:p>
                <a:r>
                  <a:rPr lang="en-GB" dirty="0"/>
                  <a:t>Given </a:t>
                </a:r>
                <a14:m>
                  <m:oMath xmlns:m="http://schemas.openxmlformats.org/officeDocument/2006/math">
                    <m:r>
                      <a:rPr lang="en-GB" i="1" dirty="0" smtClean="0">
                        <a:latin typeface="Cambria Math" panose="02040503050406030204" pitchFamily="18" charset="0"/>
                      </a:rPr>
                      <m:t>𝑁</m:t>
                    </m:r>
                  </m:oMath>
                </a14:m>
                <a:r>
                  <a:rPr lang="en-GB" dirty="0"/>
                  <a:t> sampled worlds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r>
                  <a:rPr lang="en-GB" dirty="0"/>
                  <a:t>, sampled independently from </a:t>
                </a:r>
                <a14:m>
                  <m:oMath xmlns:m="http://schemas.openxmlformats.org/officeDocument/2006/math">
                    <m:r>
                      <a:rPr lang="de-DE" i="1">
                        <a:latin typeface="Cambria Math" panose="02040503050406030204" pitchFamily="18" charset="0"/>
                      </a:rPr>
                      <m:t>𝑄</m:t>
                    </m:r>
                  </m:oMath>
                </a14:m>
                <a:r>
                  <a:rPr lang="en-GB" dirty="0"/>
                  <a:t>, then </a:t>
                </a:r>
              </a:p>
              <a:p>
                <a:pPr marL="0" indent="0">
                  <a:buNone/>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𝑍</m:t>
                      </m:r>
                      <m:r>
                        <a:rPr lang="de-DE" b="0" i="1" dirty="0" smtClean="0">
                          <a:latin typeface="Cambria Math" panose="02040503050406030204" pitchFamily="18" charset="0"/>
                          <a:ea typeface="Cambria Math" panose="02040503050406030204" pitchFamily="18" charset="0"/>
                        </a:rPr>
                        <m:t>≈</m:t>
                      </m:r>
                      <m:acc>
                        <m:accPr>
                          <m:chr m:val="̂"/>
                          <m:ctrlPr>
                            <a:rPr lang="de-DE" i="1" dirty="0" smtClean="0">
                              <a:latin typeface="Cambria Math" panose="02040503050406030204" pitchFamily="18" charset="0"/>
                            </a:rPr>
                          </m:ctrlPr>
                        </m:accPr>
                        <m:e>
                          <m:r>
                            <a:rPr lang="de-DE" b="0" i="1" dirty="0" smtClean="0">
                              <a:latin typeface="Cambria Math" panose="02040503050406030204" pitchFamily="18" charset="0"/>
                            </a:rPr>
                            <m:t>𝑍</m:t>
                          </m:r>
                        </m:e>
                      </m:acc>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1</m:t>
                          </m:r>
                        </m:num>
                        <m:den>
                          <m:r>
                            <a:rPr lang="de-DE" b="0" i="1" dirty="0" smtClean="0">
                              <a:latin typeface="Cambria Math" panose="02040503050406030204" pitchFamily="18" charset="0"/>
                            </a:rPr>
                            <m:t>𝑁</m:t>
                          </m:r>
                        </m:den>
                      </m:f>
                      <m:nary>
                        <m:naryPr>
                          <m:chr m:val="∑"/>
                          <m:ctrlPr>
                            <a:rPr lang="de-DE" b="0" i="1" dirty="0" smtClean="0">
                              <a:latin typeface="Cambria Math" panose="02040503050406030204" pitchFamily="18" charset="0"/>
                            </a:rPr>
                          </m:ctrlPr>
                        </m:naryPr>
                        <m:sub>
                          <m:r>
                            <m:rPr>
                              <m:brk m:alnAt="23"/>
                            </m:rPr>
                            <a:rPr lang="de-DE" b="0" i="1" dirty="0" smtClean="0">
                              <a:latin typeface="Cambria Math" panose="02040503050406030204" pitchFamily="18" charset="0"/>
                            </a:rPr>
                            <m:t>𝑡</m:t>
                          </m:r>
                          <m:r>
                            <a:rPr lang="de-DE" b="0" i="1" dirty="0" smtClean="0">
                              <a:latin typeface="Cambria Math" panose="02040503050406030204" pitchFamily="18" charset="0"/>
                            </a:rPr>
                            <m:t>=1</m:t>
                          </m:r>
                        </m:sub>
                        <m:sup>
                          <m:r>
                            <a:rPr lang="de-DE" b="0" i="1" dirty="0" smtClean="0">
                              <a:latin typeface="Cambria Math" panose="02040503050406030204" pitchFamily="18" charset="0"/>
                            </a:rPr>
                            <m:t>𝑁</m:t>
                          </m:r>
                        </m:sup>
                        <m:e>
                          <m:f>
                            <m:fPr>
                              <m:ctrlPr>
                                <a:rPr lang="de-DE" i="1">
                                  <a:latin typeface="Cambria Math" panose="02040503050406030204" pitchFamily="18" charset="0"/>
                                </a:rPr>
                              </m:ctrlPr>
                            </m:fPr>
                            <m:num>
                              <m:r>
                                <m:rPr>
                                  <m:sty m:val="p"/>
                                </m:rPr>
                                <a:rPr lang="en-GB">
                                  <a:latin typeface="Cambria Math" panose="02040503050406030204" pitchFamily="18" charset="0"/>
                                  <a:ea typeface="Cambria Math" panose="02040503050406030204" pitchFamily="18" charset="0"/>
                                </a:rPr>
                                <m:t>exp</m:t>
                              </m:r>
                              <m:d>
                                <m:dPr>
                                  <m:ctrlPr>
                                    <a:rPr lang="en-GB" i="1">
                                      <a:latin typeface="Cambria Math" panose="02040503050406030204" pitchFamily="18" charset="0"/>
                                      <a:ea typeface="Cambria Math" panose="02040503050406030204" pitchFamily="18" charset="0"/>
                                    </a:rPr>
                                  </m:ctrlPr>
                                </m:dPr>
                                <m:e>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𝑛</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𝑖</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𝑛</m:t>
                                          </m:r>
                                        </m:e>
                                        <m:sub>
                                          <m:r>
                                            <a:rPr lang="en-GB" i="1">
                                              <a:latin typeface="Cambria Math" panose="02040503050406030204" pitchFamily="18" charset="0"/>
                                              <a:ea typeface="Cambria Math" panose="02040503050406030204" pitchFamily="18" charset="0"/>
                                            </a:rPr>
                                            <m:t>𝑖</m:t>
                                          </m:r>
                                        </m:sub>
                                      </m:sSub>
                                      <m:d>
                                        <m:dPr>
                                          <m:ctrlPr>
                                            <a:rPr lang="en-GB" i="1">
                                              <a:latin typeface="Cambria Math" panose="02040503050406030204" pitchFamily="18" charset="0"/>
                                              <a:ea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e>
                                      </m:d>
                                    </m:e>
                                  </m:nary>
                                </m:e>
                              </m:d>
                            </m:num>
                            <m:den>
                              <m:r>
                                <a:rPr lang="de-DE" i="1">
                                  <a:latin typeface="Cambria Math" panose="02040503050406030204" pitchFamily="18" charset="0"/>
                                </a:rPr>
                                <m:t>𝑄</m:t>
                              </m:r>
                              <m:d>
                                <m:dPr>
                                  <m:ctrlPr>
                                    <a:rPr lang="de-DE" i="1">
                                      <a:latin typeface="Cambria Math" panose="02040503050406030204" pitchFamily="18" charset="0"/>
                                    </a:rPr>
                                  </m:ctrlPr>
                                </m:dP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𝜔</m:t>
                                      </m:r>
                                    </m:e>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e>
                                      </m:d>
                                    </m:sup>
                                  </m:sSup>
                                </m:e>
                              </m:d>
                            </m:den>
                          </m:f>
                        </m:e>
                      </m:nary>
                    </m:oMath>
                  </m:oMathPara>
                </a14:m>
                <a:endParaRPr lang="en-GB" dirty="0"/>
              </a:p>
              <a:p>
                <a:r>
                  <a:rPr lang="en-GB" dirty="0"/>
                  <a:t>LIS uses different lifting rules to handle instances as groups</a:t>
                </a:r>
              </a:p>
              <a:p>
                <a:pPr lvl="1"/>
                <a:r>
                  <a:rPr lang="en-GB" dirty="0"/>
                  <a:t>Reduce variance for indistinguishable instances</a:t>
                </a:r>
              </a:p>
            </p:txBody>
          </p:sp>
        </mc:Choice>
        <mc:Fallback xmlns="">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blipFill>
                <a:blip r:embed="rId2"/>
                <a:stretch>
                  <a:fillRect l="-1436" t="-15821" b="-2328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4"/>
          </p:nvPr>
        </p:nvSpPr>
        <p:spPr/>
        <p:txBody>
          <a:bodyPr/>
          <a:lstStyle/>
          <a:p>
            <a:fld id="{67C9959E-8E6B-B04C-9955-EA096F41CA7A}" type="slidenum">
              <a:rPr lang="en-GB" smtClean="0"/>
              <a:t>45</a:t>
            </a:fld>
            <a:endParaRPr lang="en-GB"/>
          </a:p>
        </p:txBody>
      </p:sp>
      <p:sp>
        <p:nvSpPr>
          <p:cNvPr id="5" name="Date Placeholder 4">
            <a:extLst>
              <a:ext uri="{FF2B5EF4-FFF2-40B4-BE49-F238E27FC236}">
                <a16:creationId xmlns:a16="http://schemas.microsoft.com/office/drawing/2014/main" id="{729CDF6C-41CB-6743-9863-8F969AF93DD7}"/>
              </a:ext>
            </a:extLst>
          </p:cNvPr>
          <p:cNvSpPr>
            <a:spLocks noGrp="1"/>
          </p:cNvSpPr>
          <p:nvPr>
            <p:ph type="dt" sz="half" idx="2"/>
          </p:nvPr>
        </p:nvSpPr>
        <p:spPr/>
        <p:txBody>
          <a:bodyPr/>
          <a:lstStyle/>
          <a:p>
            <a:r>
              <a:rPr lang="en-GB"/>
              <a:t>Approximate Inference</a:t>
            </a:r>
            <a:endParaRPr lang="en-US" dirty="0"/>
          </a:p>
        </p:txBody>
      </p:sp>
      <p:sp>
        <p:nvSpPr>
          <p:cNvPr id="7" name="Footer Placeholder 6">
            <a:extLst>
              <a:ext uri="{FF2B5EF4-FFF2-40B4-BE49-F238E27FC236}">
                <a16:creationId xmlns:a16="http://schemas.microsoft.com/office/drawing/2014/main" id="{B7B3CAB8-DC1B-C947-BDA5-E620D8EB17EA}"/>
              </a:ext>
            </a:extLst>
          </p:cNvPr>
          <p:cNvSpPr>
            <a:spLocks noGrp="1"/>
          </p:cNvSpPr>
          <p:nvPr>
            <p:ph type="ftr" sz="quarter" idx="3"/>
          </p:nvPr>
        </p:nvSpPr>
        <p:spPr/>
        <p:txBody>
          <a:bodyPr/>
          <a:lstStyle/>
          <a:p>
            <a:r>
              <a:rPr lang="en-GB"/>
              <a:t>T. Braun - StaRAI</a:t>
            </a:r>
          </a:p>
        </p:txBody>
      </p:sp>
      <p:sp>
        <p:nvSpPr>
          <p:cNvPr id="8" name="Rectangle 7">
            <a:extLst>
              <a:ext uri="{FF2B5EF4-FFF2-40B4-BE49-F238E27FC236}">
                <a16:creationId xmlns:a16="http://schemas.microsoft.com/office/drawing/2014/main" id="{F0C63A4B-7250-D749-8FE5-28B2FD6B9F9C}"/>
              </a:ext>
            </a:extLst>
          </p:cNvPr>
          <p:cNvSpPr/>
          <p:nvPr/>
        </p:nvSpPr>
        <p:spPr>
          <a:xfrm>
            <a:off x="3444051" y="6260406"/>
            <a:ext cx="6104656" cy="400110"/>
          </a:xfrm>
          <a:prstGeom prst="rect">
            <a:avLst/>
          </a:prstGeom>
        </p:spPr>
        <p:txBody>
          <a:bodyPr wrap="square">
            <a:spAutoFit/>
          </a:bodyPr>
          <a:lstStyle/>
          <a:p>
            <a:r>
              <a:rPr lang="en-GB" sz="1000" dirty="0" err="1">
                <a:solidFill>
                  <a:schemeClr val="tx1">
                    <a:lumMod val="60000"/>
                    <a:lumOff val="40000"/>
                  </a:schemeClr>
                </a:solidFill>
              </a:rPr>
              <a:t>Vibhav</a:t>
            </a:r>
            <a:r>
              <a:rPr lang="en-GB" sz="1000" dirty="0">
                <a:solidFill>
                  <a:schemeClr val="tx1">
                    <a:lumMod val="60000"/>
                    <a:lumOff val="40000"/>
                  </a:schemeClr>
                </a:solidFill>
              </a:rPr>
              <a:t> </a:t>
            </a:r>
            <a:r>
              <a:rPr lang="en-GB" sz="1000" dirty="0" err="1">
                <a:solidFill>
                  <a:schemeClr val="tx1">
                    <a:lumMod val="60000"/>
                    <a:lumOff val="40000"/>
                  </a:schemeClr>
                </a:solidFill>
              </a:rPr>
              <a:t>Gogate</a:t>
            </a:r>
            <a:r>
              <a:rPr lang="en-GB" sz="1000" dirty="0">
                <a:solidFill>
                  <a:schemeClr val="tx1">
                    <a:lumMod val="60000"/>
                    <a:lumOff val="40000"/>
                  </a:schemeClr>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418341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lstStyle/>
          <a:p>
            <a:r>
              <a:rPr lang="en-GB" dirty="0"/>
              <a:t>LIS: Lifting Rules – Power Rule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p:txBody>
              <a:bodyPr>
                <a:normAutofit/>
              </a:bodyPr>
              <a:lstStyle/>
              <a:p>
                <a:r>
                  <a:rPr lang="en-GB" dirty="0"/>
                  <a:t>Given a normal MLN </a:t>
                </a:r>
                <a14:m>
                  <m:oMath xmlns:m="http://schemas.openxmlformats.org/officeDocument/2006/math">
                    <m:r>
                      <a:rPr lang="en-GB" i="1">
                        <a:latin typeface="Cambria Math" panose="02040503050406030204" pitchFamily="18" charset="0"/>
                        <a:ea typeface="Cambria Math" panose="02040503050406030204" pitchFamily="18" charset="0"/>
                      </a:rPr>
                      <m:t>𝛹</m:t>
                    </m:r>
                  </m:oMath>
                </a14:m>
                <a:r>
                  <a:rPr lang="en-GB" dirty="0"/>
                  <a:t>, a set of logical variables </a:t>
                </a:r>
                <a14:m>
                  <m:oMath xmlns:m="http://schemas.openxmlformats.org/officeDocument/2006/math">
                    <m:r>
                      <a:rPr lang="en-GB" b="1" i="1" dirty="0" smtClean="0">
                        <a:latin typeface="Cambria Math" panose="02040503050406030204" pitchFamily="18" charset="0"/>
                      </a:rPr>
                      <m:t>𝒙</m:t>
                    </m:r>
                  </m:oMath>
                </a14:m>
                <a:r>
                  <a:rPr lang="en-GB" dirty="0"/>
                  <a:t> is called a </a:t>
                </a:r>
                <a:r>
                  <a:rPr lang="en-GB" i="1" dirty="0"/>
                  <a:t>decomposer</a:t>
                </a:r>
                <a:r>
                  <a:rPr lang="en-GB" dirty="0"/>
                  <a:t> if it satisfies the following two conditions</a:t>
                </a:r>
              </a:p>
              <a:p>
                <a:pPr marL="914400" lvl="1" indent="-457200">
                  <a:buFont typeface="+mj-lt"/>
                  <a:buAutoNum type="arabicPeriod"/>
                </a:pPr>
                <a:r>
                  <a:rPr lang="en-GB" dirty="0"/>
                  <a:t>Every atom in </a:t>
                </a:r>
                <a14:m>
                  <m:oMath xmlns:m="http://schemas.openxmlformats.org/officeDocument/2006/math">
                    <m:r>
                      <m:rPr>
                        <m:sty m:val="p"/>
                      </m:rPr>
                      <a:rPr lang="en-GB" i="1">
                        <a:latin typeface="Cambria Math" panose="02040503050406030204" pitchFamily="18" charset="0"/>
                        <a:ea typeface="Cambria Math" panose="02040503050406030204" pitchFamily="18" charset="0"/>
                      </a:rPr>
                      <m:t>Ψ</m:t>
                    </m:r>
                  </m:oMath>
                </a14:m>
                <a:r>
                  <a:rPr lang="en-GB" dirty="0"/>
                  <a:t> contains exactly one variable from </a:t>
                </a:r>
                <a14:m>
                  <m:oMath xmlns:m="http://schemas.openxmlformats.org/officeDocument/2006/math">
                    <m:r>
                      <a:rPr lang="en-GB" b="1" i="1" dirty="0">
                        <a:latin typeface="Cambria Math" panose="02040503050406030204" pitchFamily="18" charset="0"/>
                      </a:rPr>
                      <m:t>𝒙</m:t>
                    </m:r>
                  </m:oMath>
                </a14:m>
                <a:endParaRPr lang="en-GB" dirty="0"/>
              </a:p>
              <a:p>
                <a:pPr marL="914400" lvl="1" indent="-457200">
                  <a:buFont typeface="+mj-lt"/>
                  <a:buAutoNum type="arabicPeriod"/>
                </a:pPr>
                <a:r>
                  <a:rPr lang="en-GB" dirty="0"/>
                  <a:t>For any predicate symbol </a:t>
                </a:r>
                <a14:m>
                  <m:oMath xmlns:m="http://schemas.openxmlformats.org/officeDocument/2006/math">
                    <m:r>
                      <a:rPr lang="en-GB" i="1" dirty="0" smtClean="0">
                        <a:latin typeface="Cambria Math" panose="02040503050406030204" pitchFamily="18" charset="0"/>
                      </a:rPr>
                      <m:t>𝑅</m:t>
                    </m:r>
                  </m:oMath>
                </a14:m>
                <a:r>
                  <a:rPr lang="en-GB" dirty="0"/>
                  <a:t>, there exists a position s. t. variables from </a:t>
                </a:r>
                <a14:m>
                  <m:oMath xmlns:m="http://schemas.openxmlformats.org/officeDocument/2006/math">
                    <m:r>
                      <a:rPr lang="en-GB" b="1" i="1" dirty="0">
                        <a:latin typeface="Cambria Math" panose="02040503050406030204" pitchFamily="18" charset="0"/>
                      </a:rPr>
                      <m:t>𝒙</m:t>
                    </m:r>
                  </m:oMath>
                </a14:m>
                <a:r>
                  <a:rPr lang="en-GB" dirty="0"/>
                  <a:t> only appear at that position in atoms of </a:t>
                </a:r>
                <a14:m>
                  <m:oMath xmlns:m="http://schemas.openxmlformats.org/officeDocument/2006/math">
                    <m:r>
                      <a:rPr lang="en-GB" i="1" dirty="0" smtClean="0">
                        <a:latin typeface="Cambria Math" panose="02040503050406030204" pitchFamily="18" charset="0"/>
                      </a:rPr>
                      <m:t>𝑅</m:t>
                    </m:r>
                  </m:oMath>
                </a14:m>
                <a:endParaRPr lang="en-GB" dirty="0"/>
              </a:p>
              <a:p>
                <a:pPr lvl="2"/>
                <a:r>
                  <a:rPr lang="en-GB" dirty="0"/>
                  <a:t>Any </a:t>
                </a:r>
                <a14:m>
                  <m:oMath xmlns:m="http://schemas.openxmlformats.org/officeDocument/2006/math">
                    <m:r>
                      <a:rPr lang="en-GB" i="1" dirty="0" smtClean="0">
                        <a:latin typeface="Cambria Math" panose="02040503050406030204" pitchFamily="18" charset="0"/>
                      </a:rPr>
                      <m:t>𝑥</m:t>
                    </m:r>
                    <m:r>
                      <a:rPr lang="en-GB" i="1" dirty="0" smtClean="0">
                        <a:latin typeface="Cambria Math" panose="02040503050406030204" pitchFamily="18" charset="0"/>
                      </a:rPr>
                      <m:t>,</m:t>
                    </m:r>
                    <m:r>
                      <a:rPr lang="en-GB" i="1" dirty="0" smtClean="0">
                        <a:latin typeface="Cambria Math" panose="02040503050406030204" pitchFamily="18" charset="0"/>
                      </a:rPr>
                      <m:t>𝑦</m:t>
                    </m:r>
                    <m:r>
                      <a:rPr lang="en-GB" i="1" dirty="0" smtClean="0">
                        <a:latin typeface="Cambria Math" panose="02040503050406030204" pitchFamily="18" charset="0"/>
                        <a:ea typeface="Cambria Math" panose="02040503050406030204" pitchFamily="18" charset="0"/>
                      </a:rPr>
                      <m:t>∈</m:t>
                    </m:r>
                    <m:r>
                      <a:rPr lang="de-DE" b="1" i="1" dirty="0" smtClean="0">
                        <a:latin typeface="Cambria Math" panose="02040503050406030204" pitchFamily="18" charset="0"/>
                        <a:ea typeface="Cambria Math" panose="02040503050406030204" pitchFamily="18" charset="0"/>
                      </a:rPr>
                      <m:t>𝒙</m:t>
                    </m:r>
                  </m:oMath>
                </a14:m>
                <a:r>
                  <a:rPr lang="en-GB" dirty="0"/>
                  <a:t> have the same domain because of normal form</a:t>
                </a:r>
              </a:p>
              <a:p>
                <a:r>
                  <a:rPr lang="en-GB" dirty="0"/>
                  <a:t>Given a decomposer </a:t>
                </a:r>
                <a14:m>
                  <m:oMath xmlns:m="http://schemas.openxmlformats.org/officeDocument/2006/math">
                    <m:r>
                      <a:rPr lang="en-GB" b="1" i="1" dirty="0">
                        <a:latin typeface="Cambria Math" panose="02040503050406030204" pitchFamily="18" charset="0"/>
                      </a:rPr>
                      <m:t>𝒙</m:t>
                    </m:r>
                  </m:oMath>
                </a14:m>
                <a:r>
                  <a:rPr lang="en-GB" dirty="0"/>
                  <a:t> and any </a:t>
                </a:r>
                <a14:m>
                  <m:oMath xmlns:m="http://schemas.openxmlformats.org/officeDocument/2006/math">
                    <m:r>
                      <a:rPr lang="en-GB" i="1" dirty="0">
                        <a:latin typeface="Cambria Math" panose="02040503050406030204" pitchFamily="18" charset="0"/>
                      </a:rPr>
                      <m:t>𝑥</m:t>
                    </m:r>
                    <m:r>
                      <a:rPr lang="en-GB"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𝒙</m:t>
                    </m:r>
                  </m:oMath>
                </a14:m>
                <a:r>
                  <a:rPr lang="en-GB" dirty="0"/>
                  <a:t>, rewrite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sub>
                    </m:sSub>
                  </m:oMath>
                </a14:m>
                <a:r>
                  <a:rPr lang="en-GB" dirty="0"/>
                  <a:t> as</a:t>
                </a:r>
              </a:p>
              <a:p>
                <a:pPr marL="0"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sub>
                      </m:sSub>
                      <m:r>
                        <a:rPr lang="de-DE" i="1">
                          <a:latin typeface="Cambria Math" panose="02040503050406030204" pitchFamily="18" charset="0"/>
                        </a:rPr>
                        <m:t>=</m:t>
                      </m:r>
                      <m:sSup>
                        <m:sSupPr>
                          <m:ctrlPr>
                            <a:rPr lang="de-DE" i="1">
                              <a:latin typeface="Cambria Math" panose="02040503050406030204" pitchFamily="18" charset="0"/>
                            </a:rPr>
                          </m:ctrlPr>
                        </m:sSupPr>
                        <m:e>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x</m:t>
                                  </m:r>
                                </m:sub>
                              </m:sSub>
                            </m:e>
                          </m:d>
                        </m:e>
                        <m:sup>
                          <m:d>
                            <m:dPr>
                              <m:begChr m:val="|"/>
                              <m:endChr m:val="|"/>
                              <m:ctrlPr>
                                <a:rPr lang="de-DE" i="1">
                                  <a:latin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d>
                        </m:sup>
                      </m:sSup>
                    </m:oMath>
                  </m:oMathPara>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𝛹</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x</m:t>
                    </m:r>
                  </m:oMath>
                </a14:m>
                <a:r>
                  <a:rPr lang="en-GB" dirty="0"/>
                  <a:t> denoting that all occurrences of </a:t>
                </a:r>
                <a14:m>
                  <m:oMath xmlns:m="http://schemas.openxmlformats.org/officeDocument/2006/math">
                    <m:r>
                      <a:rPr lang="en-GB" b="1" i="1" dirty="0">
                        <a:latin typeface="Cambria Math" panose="02040503050406030204" pitchFamily="18" charset="0"/>
                      </a:rPr>
                      <m:t>𝒙</m:t>
                    </m:r>
                  </m:oMath>
                </a14:m>
                <a:r>
                  <a:rPr lang="en-GB" dirty="0"/>
                  <a:t> are replaced with the same constant </a:t>
                </a:r>
                <a14:m>
                  <m:oMath xmlns:m="http://schemas.openxmlformats.org/officeDocument/2006/math">
                    <m:r>
                      <m:rPr>
                        <m:sty m:val="p"/>
                      </m:rPr>
                      <a:rPr lang="de-DE">
                        <a:latin typeface="Cambria Math" panose="02040503050406030204" pitchFamily="18" charset="0"/>
                        <a:ea typeface="Cambria Math" panose="02040503050406030204" pitchFamily="18" charset="0"/>
                      </a:rPr>
                      <m:t>x</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dom</m:t>
                    </m:r>
                    <m:d>
                      <m:dPr>
                        <m:ctrlPr>
                          <a:rPr lang="de-DE"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oMath>
                </a14:m>
                <a:r>
                  <a:rPr lang="en-GB" dirty="0"/>
                  <a:t> and the resulting MLN is converted into a normal MLN</a:t>
                </a:r>
              </a:p>
              <a:p>
                <a:pPr lvl="1"/>
                <a:endParaRPr lang="en-GB" dirty="0"/>
              </a:p>
            </p:txBody>
          </p:sp>
        </mc:Choice>
        <mc:Fallback>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blipFill>
                <a:blip r:embed="rId3"/>
                <a:stretch>
                  <a:fillRect l="-1436" t="-2687" r="-44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4"/>
          </p:nvPr>
        </p:nvSpPr>
        <p:spPr/>
        <p:txBody>
          <a:bodyPr/>
          <a:lstStyle/>
          <a:p>
            <a:fld id="{67C9959E-8E6B-B04C-9955-EA096F41CA7A}" type="slidenum">
              <a:rPr lang="en-GB" smtClean="0"/>
              <a:t>46</a:t>
            </a:fld>
            <a:endParaRPr lang="en-GB"/>
          </a:p>
        </p:txBody>
      </p:sp>
      <p:sp>
        <p:nvSpPr>
          <p:cNvPr id="6" name="TextBox 5">
            <a:extLst>
              <a:ext uri="{FF2B5EF4-FFF2-40B4-BE49-F238E27FC236}">
                <a16:creationId xmlns:a16="http://schemas.microsoft.com/office/drawing/2014/main" id="{6126C762-164E-B749-96C7-E9613F7FA1FC}"/>
              </a:ext>
            </a:extLst>
          </p:cNvPr>
          <p:cNvSpPr txBox="1"/>
          <p:nvPr/>
        </p:nvSpPr>
        <p:spPr>
          <a:xfrm>
            <a:off x="7923263" y="3916712"/>
            <a:ext cx="3694666" cy="64633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Compare DPGs in FO dtrees and </a:t>
            </a:r>
            <a:br>
              <a:rPr lang="en-GB" dirty="0"/>
            </a:br>
            <a:r>
              <a:rPr lang="en-GB" dirty="0"/>
              <a:t>set conjunctions in FO </a:t>
            </a:r>
            <a:r>
              <a:rPr lang="en-GB" dirty="0" err="1"/>
              <a:t>dDNNF</a:t>
            </a:r>
            <a:r>
              <a:rPr lang="en-GB" dirty="0"/>
              <a:t> circuits</a:t>
            </a:r>
          </a:p>
        </p:txBody>
      </p:sp>
      <p:sp>
        <p:nvSpPr>
          <p:cNvPr id="7" name="Date Placeholder 6">
            <a:extLst>
              <a:ext uri="{FF2B5EF4-FFF2-40B4-BE49-F238E27FC236}">
                <a16:creationId xmlns:a16="http://schemas.microsoft.com/office/drawing/2014/main" id="{5825B9F5-C5BE-6549-96F2-D60A2F8BA5C6}"/>
              </a:ext>
            </a:extLst>
          </p:cNvPr>
          <p:cNvSpPr>
            <a:spLocks noGrp="1"/>
          </p:cNvSpPr>
          <p:nvPr>
            <p:ph type="dt" sz="half" idx="2"/>
          </p:nvPr>
        </p:nvSpPr>
        <p:spPr/>
        <p:txBody>
          <a:bodyPr/>
          <a:lstStyle/>
          <a:p>
            <a:r>
              <a:rPr lang="en-GB"/>
              <a:t>Approximate Inference</a:t>
            </a:r>
            <a:endParaRPr lang="en-US" dirty="0"/>
          </a:p>
        </p:txBody>
      </p:sp>
      <p:sp>
        <p:nvSpPr>
          <p:cNvPr id="8" name="Footer Placeholder 7">
            <a:extLst>
              <a:ext uri="{FF2B5EF4-FFF2-40B4-BE49-F238E27FC236}">
                <a16:creationId xmlns:a16="http://schemas.microsoft.com/office/drawing/2014/main" id="{2C6F59B3-1A22-B14A-9050-BA02E70116B2}"/>
              </a:ext>
            </a:extLst>
          </p:cNvPr>
          <p:cNvSpPr>
            <a:spLocks noGrp="1"/>
          </p:cNvSpPr>
          <p:nvPr>
            <p:ph type="ftr" sz="quarter" idx="3"/>
          </p:nvPr>
        </p:nvSpPr>
        <p:spPr/>
        <p:txBody>
          <a:bodyPr/>
          <a:lstStyle/>
          <a:p>
            <a:r>
              <a:rPr lang="en-GB"/>
              <a:t>T. Braun - StaRAI</a:t>
            </a:r>
          </a:p>
        </p:txBody>
      </p:sp>
      <p:sp>
        <p:nvSpPr>
          <p:cNvPr id="9" name="Rectangle 8">
            <a:extLst>
              <a:ext uri="{FF2B5EF4-FFF2-40B4-BE49-F238E27FC236}">
                <a16:creationId xmlns:a16="http://schemas.microsoft.com/office/drawing/2014/main" id="{7BDC97BD-6142-8040-85B5-6D60C09FC9F2}"/>
              </a:ext>
            </a:extLst>
          </p:cNvPr>
          <p:cNvSpPr/>
          <p:nvPr/>
        </p:nvSpPr>
        <p:spPr>
          <a:xfrm>
            <a:off x="3444051" y="6260406"/>
            <a:ext cx="6104656" cy="400110"/>
          </a:xfrm>
          <a:prstGeom prst="rect">
            <a:avLst/>
          </a:prstGeom>
        </p:spPr>
        <p:txBody>
          <a:bodyPr wrap="square">
            <a:spAutoFit/>
          </a:bodyPr>
          <a:lstStyle/>
          <a:p>
            <a:r>
              <a:rPr lang="en-GB" sz="1000" dirty="0" err="1">
                <a:solidFill>
                  <a:schemeClr val="tx1">
                    <a:lumMod val="60000"/>
                    <a:lumOff val="40000"/>
                  </a:schemeClr>
                </a:solidFill>
              </a:rPr>
              <a:t>Vibhav</a:t>
            </a:r>
            <a:r>
              <a:rPr lang="en-GB" sz="1000" dirty="0">
                <a:solidFill>
                  <a:schemeClr val="tx1">
                    <a:lumMod val="60000"/>
                    <a:lumOff val="40000"/>
                  </a:schemeClr>
                </a:solidFill>
              </a:rPr>
              <a:t> </a:t>
            </a:r>
            <a:r>
              <a:rPr lang="en-GB" sz="1000" dirty="0" err="1">
                <a:solidFill>
                  <a:schemeClr val="tx1">
                    <a:lumMod val="60000"/>
                    <a:lumOff val="40000"/>
                  </a:schemeClr>
                </a:solidFill>
              </a:rPr>
              <a:t>Gogate</a:t>
            </a:r>
            <a:r>
              <a:rPr lang="en-GB" sz="1000" dirty="0">
                <a:solidFill>
                  <a:schemeClr val="tx1">
                    <a:lumMod val="60000"/>
                    <a:lumOff val="40000"/>
                  </a:schemeClr>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183614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noAutofit/>
          </a:bodyPr>
          <a:lstStyle/>
          <a:p>
            <a:r>
              <a:rPr lang="en-GB" sz="2800" dirty="0"/>
              <a:t>LIS: Lifting Rules – Generalised Binomial Rule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p:txBody>
              <a:bodyPr>
                <a:normAutofit fontScale="92500" lnSpcReduction="10000"/>
              </a:bodyPr>
              <a:lstStyle/>
              <a:p>
                <a:r>
                  <a:rPr lang="en-GB" dirty="0"/>
                  <a:t>Given a normal MLN </a:t>
                </a:r>
                <a14:m>
                  <m:oMath xmlns:m="http://schemas.openxmlformats.org/officeDocument/2006/math">
                    <m:r>
                      <a:rPr lang="en-GB" i="1">
                        <a:latin typeface="Cambria Math" panose="02040503050406030204" pitchFamily="18" charset="0"/>
                        <a:ea typeface="Cambria Math" panose="02040503050406030204" pitchFamily="18" charset="0"/>
                      </a:rPr>
                      <m:t>𝛹</m:t>
                    </m:r>
                  </m:oMath>
                </a14:m>
                <a:r>
                  <a:rPr lang="en-GB" dirty="0"/>
                  <a:t> and a singleton atom </a:t>
                </a:r>
                <a14:m>
                  <m:oMath xmlns:m="http://schemas.openxmlformats.org/officeDocument/2006/math">
                    <m:r>
                      <a:rPr lang="en-GB" i="1" smtClean="0">
                        <a:latin typeface="Cambria Math" panose="02040503050406030204" pitchFamily="18" charset="0"/>
                      </a:rPr>
                      <m:t>𝑅</m:t>
                    </m:r>
                    <m:d>
                      <m:dPr>
                        <m:ctrlPr>
                          <a:rPr lang="en-GB" b="0" i="1" smtClean="0">
                            <a:latin typeface="Cambria Math" panose="02040503050406030204" pitchFamily="18" charset="0"/>
                          </a:rPr>
                        </m:ctrlPr>
                      </m:dPr>
                      <m:e>
                        <m:r>
                          <a:rPr lang="en-GB" b="0" i="1" smtClean="0">
                            <a:latin typeface="Cambria Math" panose="02040503050406030204" pitchFamily="18" charset="0"/>
                          </a:rPr>
                          <m:t>𝑥</m:t>
                        </m:r>
                      </m:e>
                    </m:d>
                  </m:oMath>
                </a14:m>
                <a:r>
                  <a:rPr lang="en-GB" dirty="0"/>
                  <a:t> not involved in self-joins (does not appear more than once in same formula), rewrite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sub>
                    </m:sSub>
                  </m:oMath>
                </a14:m>
                <a:r>
                  <a:rPr lang="en-GB" dirty="0"/>
                  <a:t> as</a:t>
                </a:r>
              </a:p>
              <a:p>
                <a:pPr marL="0" indent="-449262">
                  <a:buNone/>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sub>
                      </m:sSub>
                      <m:r>
                        <a:rPr lang="en-GB" i="1" smtClean="0">
                          <a:latin typeface="Cambria Math" panose="02040503050406030204" pitchFamily="18" charset="0"/>
                          <a:ea typeface="Cambria Math" panose="02040503050406030204" pitchFamily="18" charset="0"/>
                        </a:rPr>
                        <m:t>=</m:t>
                      </m:r>
                      <m:nary>
                        <m:naryPr>
                          <m:chr m:val="∑"/>
                          <m:ctrlPr>
                            <a:rPr lang="en-GB" i="1" smtClean="0">
                              <a:latin typeface="Cambria Math" panose="02040503050406030204" pitchFamily="18" charset="0"/>
                              <a:ea typeface="Cambria Math" panose="02040503050406030204" pitchFamily="18" charset="0"/>
                            </a:rPr>
                          </m:ctrlPr>
                        </m:naryPr>
                        <m:sub>
                          <m:r>
                            <m:rPr>
                              <m:brk m:alnAt="7"/>
                            </m:rPr>
                            <a:rPr lang="en-GB" i="1" smtClean="0">
                              <a:latin typeface="Cambria Math" panose="02040503050406030204" pitchFamily="18" charset="0"/>
                              <a:ea typeface="Cambria Math" panose="02040503050406030204" pitchFamily="18" charset="0"/>
                            </a:rPr>
                            <m:t>𝑗</m:t>
                          </m:r>
                          <m:r>
                            <a:rPr lang="en-GB" i="1" smtClean="0">
                              <a:latin typeface="Cambria Math" panose="02040503050406030204" pitchFamily="18" charset="0"/>
                              <a:ea typeface="Cambria Math" panose="02040503050406030204" pitchFamily="18" charset="0"/>
                            </a:rPr>
                            <m:t>=0</m:t>
                          </m:r>
                        </m:sub>
                        <m:sup>
                          <m:d>
                            <m:dPr>
                              <m:begChr m:val="|"/>
                              <m:endChr m:val="|"/>
                              <m:ctrlPr>
                                <a:rPr lang="en-GB" i="1" smtClean="0">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dom</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𝑥</m:t>
                                  </m:r>
                                </m:e>
                              </m:d>
                            </m:e>
                          </m:d>
                        </m:sup>
                        <m:e>
                          <m:d>
                            <m:dPr>
                              <m:ctrlPr>
                                <a:rPr lang="en-GB" i="1" smtClean="0">
                                  <a:latin typeface="Cambria Math" panose="02040503050406030204" pitchFamily="18" charset="0"/>
                                  <a:ea typeface="Cambria Math" panose="02040503050406030204" pitchFamily="18" charset="0"/>
                                </a:rPr>
                              </m:ctrlPr>
                            </m:dPr>
                            <m:e>
                              <m:m>
                                <m:mPr>
                                  <m:mcs>
                                    <m:mc>
                                      <m:mcPr>
                                        <m:count m:val="1"/>
                                        <m:mcJc m:val="center"/>
                                      </m:mcPr>
                                    </m:mc>
                                  </m:mcs>
                                  <m:ctrlPr>
                                    <a:rPr lang="en-GB" i="1" smtClean="0">
                                      <a:latin typeface="Cambria Math" panose="02040503050406030204" pitchFamily="18" charset="0"/>
                                      <a:ea typeface="Cambria Math" panose="02040503050406030204" pitchFamily="18" charset="0"/>
                                    </a:rPr>
                                  </m:ctrlPr>
                                </m:mPr>
                                <m:mr>
                                  <m:e>
                                    <m:d>
                                      <m:dPr>
                                        <m:begChr m:val="|"/>
                                        <m:endChr m:val="|"/>
                                        <m:ctrlPr>
                                          <a:rPr lang="en-GB" i="1" smtClean="0">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dom</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𝑥</m:t>
                                            </m:r>
                                          </m:e>
                                        </m:d>
                                      </m:e>
                                    </m:d>
                                  </m:e>
                                </m:mr>
                                <m:mr>
                                  <m:e>
                                    <m:r>
                                      <a:rPr lang="en-GB" i="1" smtClean="0">
                                        <a:latin typeface="Cambria Math" panose="02040503050406030204" pitchFamily="18" charset="0"/>
                                        <a:ea typeface="Cambria Math" panose="02040503050406030204" pitchFamily="18" charset="0"/>
                                      </a:rPr>
                                      <m:t>𝑗</m:t>
                                    </m:r>
                                  </m:e>
                                </m:mr>
                              </m:m>
                            </m:e>
                          </m:d>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𝑟</m:t>
                                  </m:r>
                                </m:e>
                                <m:sup>
                                  <m:r>
                                    <a:rPr lang="de-DE" b="0" i="1" smtClean="0">
                                      <a:latin typeface="Cambria Math" panose="02040503050406030204" pitchFamily="18" charset="0"/>
                                      <a:ea typeface="Cambria Math" panose="02040503050406030204" pitchFamily="18" charset="0"/>
                                    </a:rPr>
                                    <m:t>𝑗</m:t>
                                  </m:r>
                                </m:sup>
                              </m:sSup>
                            </m:sub>
                          </m:sSub>
                          <m:r>
                            <a:rPr lang="en-GB" i="1" smtClean="0">
                              <a:latin typeface="Cambria Math" panose="02040503050406030204" pitchFamily="18" charset="0"/>
                              <a:ea typeface="Cambria Math" panose="02040503050406030204" pitchFamily="18" charset="0"/>
                            </a:rPr>
                            <m:t>𝑤</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𝑗</m:t>
                              </m:r>
                            </m:e>
                          </m:d>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2</m:t>
                              </m:r>
                            </m:e>
                            <m:sup>
                              <m:r>
                                <a:rPr lang="en-GB" i="1" smtClean="0">
                                  <a:latin typeface="Cambria Math" panose="02040503050406030204" pitchFamily="18" charset="0"/>
                                  <a:ea typeface="Cambria Math" panose="02040503050406030204" pitchFamily="18" charset="0"/>
                                </a:rPr>
                                <m:t>𝑝</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𝑗</m:t>
                                  </m:r>
                                </m:e>
                              </m:d>
                            </m:sup>
                          </m:sSup>
                        </m:e>
                      </m:nary>
                    </m:oMath>
                  </m:oMathPara>
                </a14:m>
                <a:endParaRPr lang="en-GB" i="1" dirty="0">
                  <a:latin typeface="Cambria Math" panose="02040503050406030204" pitchFamily="18" charset="0"/>
                </a:endParaRPr>
              </a:p>
              <a:p>
                <a:pPr lvl="1"/>
                <a14:m>
                  <m:oMath xmlns:m="http://schemas.openxmlformats.org/officeDocument/2006/math">
                    <m:r>
                      <a:rPr lang="en-GB" i="1">
                        <a:latin typeface="Cambria Math" panose="02040503050406030204" pitchFamily="18" charset="0"/>
                        <a:ea typeface="Cambria Math" panose="02040503050406030204" pitchFamily="18" charset="0"/>
                      </a:rPr>
                      <m:t>𝛹</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𝑟</m:t>
                        </m:r>
                      </m:e>
                      <m:sup>
                        <m:r>
                          <a:rPr lang="de-DE" i="1">
                            <a:latin typeface="Cambria Math" panose="02040503050406030204" pitchFamily="18" charset="0"/>
                            <a:ea typeface="Cambria Math" panose="02040503050406030204" pitchFamily="18" charset="0"/>
                          </a:rPr>
                          <m:t>𝑗</m:t>
                        </m:r>
                      </m:sup>
                    </m:sSup>
                  </m:oMath>
                </a14:m>
                <a:r>
                  <a:rPr lang="en-GB" dirty="0"/>
                  <a:t> denotes that in</a:t>
                </a:r>
                <a:r>
                  <a:rPr lang="en-GB" dirty="0">
                    <a:ea typeface="Cambria Math" panose="02040503050406030204" pitchFamily="18" charset="0"/>
                  </a:rPr>
                  <a:t> </a:t>
                </a:r>
                <a14:m>
                  <m:oMath xmlns:m="http://schemas.openxmlformats.org/officeDocument/2006/math">
                    <m:r>
                      <a:rPr lang="en-GB" i="1">
                        <a:latin typeface="Cambria Math" panose="02040503050406030204" pitchFamily="18" charset="0"/>
                        <a:ea typeface="Cambria Math" panose="02040503050406030204" pitchFamily="18" charset="0"/>
                      </a:rPr>
                      <m:t>𝛹</m:t>
                    </m:r>
                  </m:oMath>
                </a14:m>
                <a:r>
                  <a:rPr lang="en-GB" dirty="0"/>
                  <a:t>, truth values are assigned to </a:t>
                </a:r>
                <a14:m>
                  <m:oMath xmlns:m="http://schemas.openxmlformats.org/officeDocument/2006/math">
                    <m:r>
                      <a:rPr lang="en-GB" i="1">
                        <a:latin typeface="Cambria Math" panose="02040503050406030204" pitchFamily="18" charset="0"/>
                      </a:rPr>
                      <m:t>𝑅</m:t>
                    </m:r>
                    <m:d>
                      <m:dPr>
                        <m:ctrlPr>
                          <a:rPr lang="en-GB" i="1" smtClean="0">
                            <a:latin typeface="Cambria Math" panose="02040503050406030204" pitchFamily="18" charset="0"/>
                          </a:rPr>
                        </m:ctrlPr>
                      </m:dPr>
                      <m:e>
                        <m:r>
                          <a:rPr lang="en-GB" i="1" smtClean="0">
                            <a:latin typeface="Cambria Math" panose="02040503050406030204" pitchFamily="18" charset="0"/>
                          </a:rPr>
                          <m:t>𝑥</m:t>
                        </m:r>
                      </m:e>
                    </m:d>
                  </m:oMath>
                </a14:m>
                <a:r>
                  <a:rPr lang="en-GB" dirty="0"/>
                  <a:t> </a:t>
                </a:r>
                <a:r>
                  <a:rPr lang="en-GB" dirty="0" err="1"/>
                  <a:t>s.t.</a:t>
                </a:r>
                <a:r>
                  <a:rPr lang="en-GB" dirty="0"/>
                  <a:t> </a:t>
                </a:r>
                <a14:m>
                  <m:oMath xmlns:m="http://schemas.openxmlformats.org/officeDocument/2006/math">
                    <m:r>
                      <m:rPr>
                        <m:brk m:alnAt="7"/>
                      </m:rPr>
                      <a:rPr lang="en-GB" i="1" smtClean="0">
                        <a:latin typeface="Cambria Math" panose="02040503050406030204" pitchFamily="18" charset="0"/>
                        <a:ea typeface="Cambria Math" panose="02040503050406030204" pitchFamily="18" charset="0"/>
                      </a:rPr>
                      <m:t>𝑗</m:t>
                    </m:r>
                  </m:oMath>
                </a14:m>
                <a:r>
                  <a:rPr lang="en-GB" dirty="0"/>
                  <a:t> instances are set to </a:t>
                </a:r>
                <a14:m>
                  <m:oMath xmlns:m="http://schemas.openxmlformats.org/officeDocument/2006/math">
                    <m:r>
                      <a:rPr lang="en-GB" i="1" smtClean="0">
                        <a:latin typeface="Cambria Math" panose="02040503050406030204" pitchFamily="18" charset="0"/>
                      </a:rPr>
                      <m:t>𝑡𝑟𝑢𝑒</m:t>
                    </m:r>
                  </m:oMath>
                </a14:m>
                <a:r>
                  <a:rPr lang="en-GB" dirty="0"/>
                  <a:t>; specifically</a:t>
                </a:r>
              </a:p>
              <a:p>
                <a:pPr lvl="2"/>
                <a:r>
                  <a:rPr lang="en-GB" dirty="0"/>
                  <a:t>Ground all </a:t>
                </a:r>
                <a14:m>
                  <m:oMath xmlns:m="http://schemas.openxmlformats.org/officeDocument/2006/math">
                    <m:r>
                      <a:rPr lang="en-GB" i="1">
                        <a:latin typeface="Cambria Math" panose="02040503050406030204" pitchFamily="18" charset="0"/>
                      </a:rPr>
                      <m:t>𝑅</m:t>
                    </m:r>
                    <m:d>
                      <m:dPr>
                        <m:ctrlPr>
                          <a:rPr lang="en-GB" i="1">
                            <a:latin typeface="Cambria Math" panose="02040503050406030204" pitchFamily="18" charset="0"/>
                          </a:rPr>
                        </m:ctrlPr>
                      </m:dPr>
                      <m:e>
                        <m:r>
                          <a:rPr lang="en-GB" i="1">
                            <a:latin typeface="Cambria Math" panose="02040503050406030204" pitchFamily="18" charset="0"/>
                          </a:rPr>
                          <m:t>𝑥</m:t>
                        </m:r>
                      </m:e>
                    </m:d>
                  </m:oMath>
                </a14:m>
                <a:r>
                  <a:rPr lang="en-GB" dirty="0"/>
                  <a:t> and assign truth values to the groundings </a:t>
                </a:r>
              </a:p>
              <a:p>
                <a:pPr lvl="2"/>
                <a:r>
                  <a:rPr lang="en-GB" dirty="0"/>
                  <a:t>Delete all formulas that evaluate to either </a:t>
                </a:r>
                <a14:m>
                  <m:oMath xmlns:m="http://schemas.openxmlformats.org/officeDocument/2006/math">
                    <m:r>
                      <a:rPr lang="en-GB" i="1">
                        <a:latin typeface="Cambria Math" panose="02040503050406030204" pitchFamily="18" charset="0"/>
                      </a:rPr>
                      <m:t>𝑡𝑟𝑢𝑒</m:t>
                    </m:r>
                  </m:oMath>
                </a14:m>
                <a:r>
                  <a:rPr lang="en-GB" dirty="0"/>
                  <a:t> or </a:t>
                </a:r>
                <a14:m>
                  <m:oMath xmlns:m="http://schemas.openxmlformats.org/officeDocument/2006/math">
                    <m:r>
                      <a:rPr lang="de-DE" b="0" i="1" smtClean="0">
                        <a:latin typeface="Cambria Math" panose="02040503050406030204" pitchFamily="18" charset="0"/>
                      </a:rPr>
                      <m:t>𝑓𝑎𝑙𝑠𝑒</m:t>
                    </m:r>
                  </m:oMath>
                </a14:m>
                <a:endParaRPr lang="en-GB" dirty="0"/>
              </a:p>
              <a:p>
                <a:pPr lvl="2"/>
                <a:r>
                  <a:rPr lang="en-GB" dirty="0"/>
                  <a:t>Delete all groundings of </a:t>
                </a:r>
                <a14:m>
                  <m:oMath xmlns:m="http://schemas.openxmlformats.org/officeDocument/2006/math">
                    <m:r>
                      <a:rPr lang="en-GB" i="1">
                        <a:latin typeface="Cambria Math" panose="02040503050406030204" pitchFamily="18" charset="0"/>
                      </a:rPr>
                      <m:t>𝑅</m:t>
                    </m:r>
                    <m:d>
                      <m:dPr>
                        <m:ctrlPr>
                          <a:rPr lang="en-GB" i="1">
                            <a:latin typeface="Cambria Math" panose="02040503050406030204" pitchFamily="18" charset="0"/>
                          </a:rPr>
                        </m:ctrlPr>
                      </m:dPr>
                      <m:e>
                        <m:r>
                          <a:rPr lang="en-GB" i="1">
                            <a:latin typeface="Cambria Math" panose="02040503050406030204" pitchFamily="18" charset="0"/>
                          </a:rPr>
                          <m:t>𝑥</m:t>
                        </m:r>
                      </m:e>
                    </m:d>
                  </m:oMath>
                </a14:m>
                <a:r>
                  <a:rPr lang="en-GB" dirty="0"/>
                  <a:t> </a:t>
                </a:r>
              </a:p>
              <a:p>
                <a:pPr lvl="2"/>
                <a:r>
                  <a:rPr lang="en-GB" dirty="0"/>
                  <a:t>Convert the resulting MLN into a normal one</a:t>
                </a:r>
              </a:p>
              <a:p>
                <a:pPr lvl="1"/>
                <a14:m>
                  <m:oMath xmlns:m="http://schemas.openxmlformats.org/officeDocument/2006/math">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𝑗</m:t>
                        </m:r>
                      </m:e>
                    </m:d>
                  </m:oMath>
                </a14:m>
                <a:r>
                  <a:rPr lang="en-GB" dirty="0"/>
                  <a:t> is the exponentiated sum of the weights of formulas that evaluate to </a:t>
                </a:r>
                <a14:m>
                  <m:oMath xmlns:m="http://schemas.openxmlformats.org/officeDocument/2006/math">
                    <m:r>
                      <a:rPr lang="en-GB" i="1">
                        <a:latin typeface="Cambria Math" panose="02040503050406030204" pitchFamily="18" charset="0"/>
                      </a:rPr>
                      <m:t>𝑡𝑟𝑢𝑒</m:t>
                    </m:r>
                  </m:oMath>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𝑝</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𝑗</m:t>
                        </m:r>
                      </m:e>
                    </m:d>
                  </m:oMath>
                </a14:m>
                <a:r>
                  <a:rPr lang="en-GB" dirty="0"/>
                  <a:t> is the number of ground atoms that are removed from the MLN as a result of removing formulas</a:t>
                </a:r>
              </a:p>
              <a:p>
                <a:pPr lvl="2"/>
                <a:r>
                  <a:rPr lang="en-GB" dirty="0"/>
                  <a:t>Don’t-care propositional atoms, which can be set to </a:t>
                </a:r>
                <a14:m>
                  <m:oMath xmlns:m="http://schemas.openxmlformats.org/officeDocument/2006/math">
                    <m:r>
                      <a:rPr lang="en-GB" i="1" dirty="0" smtClean="0">
                        <a:latin typeface="Cambria Math" panose="02040503050406030204" pitchFamily="18" charset="0"/>
                      </a:rPr>
                      <m:t>𝑡𝑟𝑢𝑒</m:t>
                    </m:r>
                  </m:oMath>
                </a14:m>
                <a:r>
                  <a:rPr lang="en-GB" dirty="0"/>
                  <a:t> or </a:t>
                </a:r>
                <a14:m>
                  <m:oMath xmlns:m="http://schemas.openxmlformats.org/officeDocument/2006/math">
                    <m:r>
                      <a:rPr lang="en-GB" i="1" dirty="0" smtClean="0">
                        <a:latin typeface="Cambria Math" panose="02040503050406030204" pitchFamily="18" charset="0"/>
                      </a:rPr>
                      <m:t>𝑓𝑎𝑙𝑠𝑒</m:t>
                    </m:r>
                  </m:oMath>
                </a14:m>
                <a:endParaRPr lang="en-GB" dirty="0"/>
              </a:p>
              <a:p>
                <a:r>
                  <a:rPr lang="en-GB" dirty="0"/>
                  <a:t>Can be relaxed by not requiring singleton atoms but then no longer exact</a:t>
                </a:r>
              </a:p>
            </p:txBody>
          </p:sp>
        </mc:Choice>
        <mc:Fallback xmlns="">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blipFill>
                <a:blip r:embed="rId3"/>
                <a:stretch>
                  <a:fillRect l="-1326" t="-14030" r="-1657" b="-1194"/>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118B441C-5676-5C42-B2F0-B215E57E6712}"/>
              </a:ext>
            </a:extLst>
          </p:cNvPr>
          <p:cNvSpPr>
            <a:spLocks noGrp="1"/>
          </p:cNvSpPr>
          <p:nvPr>
            <p:ph type="dt" sz="half" idx="2"/>
          </p:nvPr>
        </p:nvSpPr>
        <p:spPr/>
        <p:txBody>
          <a:bodyPr/>
          <a:lstStyle/>
          <a:p>
            <a:r>
              <a:rPr lang="en-GB"/>
              <a:t>Approximate Inference</a:t>
            </a:r>
            <a:endParaRPr lang="en-US" dirty="0"/>
          </a:p>
        </p:txBody>
      </p:sp>
      <p:sp>
        <p:nvSpPr>
          <p:cNvPr id="8" name="Footer Placeholder 7">
            <a:extLst>
              <a:ext uri="{FF2B5EF4-FFF2-40B4-BE49-F238E27FC236}">
                <a16:creationId xmlns:a16="http://schemas.microsoft.com/office/drawing/2014/main" id="{49A87A4E-C9C9-D945-A345-0E99F1FF3A23}"/>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4"/>
          </p:nvPr>
        </p:nvSpPr>
        <p:spPr/>
        <p:txBody>
          <a:bodyPr/>
          <a:lstStyle/>
          <a:p>
            <a:fld id="{67C9959E-8E6B-B04C-9955-EA096F41CA7A}" type="slidenum">
              <a:rPr lang="en-GB" smtClean="0"/>
              <a:t>47</a:t>
            </a:fld>
            <a:endParaRPr lang="en-GB"/>
          </a:p>
        </p:txBody>
      </p:sp>
      <p:sp>
        <p:nvSpPr>
          <p:cNvPr id="7" name="TextBox 6">
            <a:extLst>
              <a:ext uri="{FF2B5EF4-FFF2-40B4-BE49-F238E27FC236}">
                <a16:creationId xmlns:a16="http://schemas.microsoft.com/office/drawing/2014/main" id="{81B5252B-4E68-C24F-BF96-91D649962CF1}"/>
              </a:ext>
            </a:extLst>
          </p:cNvPr>
          <p:cNvSpPr txBox="1"/>
          <p:nvPr/>
        </p:nvSpPr>
        <p:spPr>
          <a:xfrm>
            <a:off x="9919613" y="1007867"/>
            <a:ext cx="1912062"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Compare counting</a:t>
            </a:r>
          </a:p>
        </p:txBody>
      </p:sp>
      <p:sp>
        <p:nvSpPr>
          <p:cNvPr id="9" name="Rectangle 8">
            <a:extLst>
              <a:ext uri="{FF2B5EF4-FFF2-40B4-BE49-F238E27FC236}">
                <a16:creationId xmlns:a16="http://schemas.microsoft.com/office/drawing/2014/main" id="{BA2D0EA6-C740-7045-994D-0389CB0B0BDD}"/>
              </a:ext>
            </a:extLst>
          </p:cNvPr>
          <p:cNvSpPr/>
          <p:nvPr/>
        </p:nvSpPr>
        <p:spPr>
          <a:xfrm>
            <a:off x="3444051" y="6260406"/>
            <a:ext cx="6104656" cy="400110"/>
          </a:xfrm>
          <a:prstGeom prst="rect">
            <a:avLst/>
          </a:prstGeom>
        </p:spPr>
        <p:txBody>
          <a:bodyPr wrap="square">
            <a:spAutoFit/>
          </a:bodyPr>
          <a:lstStyle/>
          <a:p>
            <a:r>
              <a:rPr lang="en-GB" sz="1000" dirty="0" err="1">
                <a:solidFill>
                  <a:schemeClr val="tx1">
                    <a:lumMod val="60000"/>
                    <a:lumOff val="40000"/>
                  </a:schemeClr>
                </a:solidFill>
              </a:rPr>
              <a:t>Vibhav</a:t>
            </a:r>
            <a:r>
              <a:rPr lang="en-GB" sz="1000" dirty="0">
                <a:solidFill>
                  <a:schemeClr val="tx1">
                    <a:lumMod val="60000"/>
                    <a:lumOff val="40000"/>
                  </a:schemeClr>
                </a:solidFill>
              </a:rPr>
              <a:t> </a:t>
            </a:r>
            <a:r>
              <a:rPr lang="en-GB" sz="1000" dirty="0" err="1">
                <a:solidFill>
                  <a:schemeClr val="tx1">
                    <a:lumMod val="60000"/>
                    <a:lumOff val="40000"/>
                  </a:schemeClr>
                </a:solidFill>
              </a:rPr>
              <a:t>Gogate</a:t>
            </a:r>
            <a:r>
              <a:rPr lang="en-GB" sz="1000" dirty="0">
                <a:solidFill>
                  <a:schemeClr val="tx1">
                    <a:lumMod val="60000"/>
                    <a:lumOff val="40000"/>
                  </a:schemeClr>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306358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noAutofit/>
          </a:bodyPr>
          <a:lstStyle/>
          <a:p>
            <a:r>
              <a:rPr lang="en-GB" sz="2800" dirty="0"/>
              <a:t>LIS: Lifting Rules – Isolated Variable Rule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a:xfrm>
                <a:off x="359625" y="1665066"/>
                <a:ext cx="11472051" cy="4379312"/>
              </a:xfrm>
            </p:spPr>
            <p:txBody>
              <a:bodyPr>
                <a:normAutofit fontScale="85000" lnSpcReduction="10000"/>
              </a:bodyPr>
              <a:lstStyle/>
              <a:p>
                <a:r>
                  <a:rPr lang="en-GB" dirty="0"/>
                  <a:t>For predicate symbol </a:t>
                </a:r>
                <a14:m>
                  <m:oMath xmlns:m="http://schemas.openxmlformats.org/officeDocument/2006/math">
                    <m:r>
                      <a:rPr lang="en-GB" i="1" dirty="0" smtClean="0">
                        <a:latin typeface="Cambria Math" panose="02040503050406030204" pitchFamily="18" charset="0"/>
                      </a:rPr>
                      <m:t>𝑅</m:t>
                    </m:r>
                  </m:oMath>
                </a14:m>
                <a:r>
                  <a:rPr lang="en-GB" dirty="0"/>
                  <a:t> of an MLN </a:t>
                </a:r>
                <a14:m>
                  <m:oMath xmlns:m="http://schemas.openxmlformats.org/officeDocument/2006/math">
                    <m:r>
                      <a:rPr lang="en-GB" i="1">
                        <a:latin typeface="Cambria Math" panose="02040503050406030204" pitchFamily="18" charset="0"/>
                        <a:ea typeface="Cambria Math" panose="02040503050406030204" pitchFamily="18" charset="0"/>
                      </a:rPr>
                      <m:t>𝛹</m:t>
                    </m:r>
                  </m:oMath>
                </a14:m>
                <a:r>
                  <a:rPr lang="en-GB" dirty="0"/>
                  <a:t>, a logical variable </a:t>
                </a:r>
                <a14:m>
                  <m:oMath xmlns:m="http://schemas.openxmlformats.org/officeDocument/2006/math">
                    <m:r>
                      <a:rPr lang="en-GB" i="1" dirty="0" smtClean="0">
                        <a:latin typeface="Cambria Math" panose="02040503050406030204" pitchFamily="18" charset="0"/>
                      </a:rPr>
                      <m:t>𝑥</m:t>
                    </m:r>
                  </m:oMath>
                </a14:m>
                <a:r>
                  <a:rPr lang="en-GB" dirty="0"/>
                  <a:t> at position </a:t>
                </a:r>
                <a14:m>
                  <m:oMath xmlns:m="http://schemas.openxmlformats.org/officeDocument/2006/math">
                    <m:r>
                      <a:rPr lang="en-GB" i="1" dirty="0" smtClean="0">
                        <a:latin typeface="Cambria Math" panose="02040503050406030204" pitchFamily="18" charset="0"/>
                      </a:rPr>
                      <m:t>𝑚</m:t>
                    </m:r>
                  </m:oMath>
                </a14:m>
                <a:r>
                  <a:rPr lang="en-GB" dirty="0"/>
                  <a:t> in its arguments is called </a:t>
                </a:r>
                <a:r>
                  <a:rPr lang="en-GB" i="1" dirty="0"/>
                  <a:t>isolated</a:t>
                </a:r>
                <a:endParaRPr lang="en-GB" dirty="0"/>
              </a:p>
              <a:p>
                <a:pPr lvl="1"/>
                <a:r>
                  <a:rPr lang="en-GB" dirty="0"/>
                  <a:t>if it is exclusive to </a:t>
                </a:r>
                <a14:m>
                  <m:oMath xmlns:m="http://schemas.openxmlformats.org/officeDocument/2006/math">
                    <m:r>
                      <a:rPr lang="en-GB" i="1" dirty="0" smtClean="0">
                        <a:latin typeface="Cambria Math" panose="02040503050406030204" pitchFamily="18" charset="0"/>
                      </a:rPr>
                      <m:t>𝑅</m:t>
                    </m:r>
                  </m:oMath>
                </a14:m>
                <a:r>
                  <a:rPr lang="en-GB" dirty="0"/>
                  <a:t> in all formulas containing </a:t>
                </a:r>
                <a14:m>
                  <m:oMath xmlns:m="http://schemas.openxmlformats.org/officeDocument/2006/math">
                    <m:r>
                      <a:rPr lang="en-GB" i="1" dirty="0" smtClean="0">
                        <a:latin typeface="Cambria Math" panose="02040503050406030204" pitchFamily="18" charset="0"/>
                      </a:rPr>
                      <m:t>𝑅</m:t>
                    </m:r>
                  </m:oMath>
                </a14:m>
                <a:r>
                  <a:rPr lang="en-GB" dirty="0"/>
                  <a:t> </a:t>
                </a:r>
              </a:p>
              <a:p>
                <a:r>
                  <a:rPr lang="en-GB" dirty="0"/>
                  <a:t>Let </a:t>
                </a:r>
                <a14:m>
                  <m:oMath xmlns:m="http://schemas.openxmlformats.org/officeDocument/2006/math">
                    <m:r>
                      <a:rPr lang="en-GB" b="1" i="1" dirty="0" smtClean="0">
                        <a:latin typeface="Cambria Math" panose="02040503050406030204" pitchFamily="18" charset="0"/>
                      </a:rPr>
                      <m:t>𝒙</m:t>
                    </m:r>
                  </m:oMath>
                </a14:m>
                <a:r>
                  <a:rPr lang="en-GB" dirty="0"/>
                  <a:t> denote the set of all isolated variables of </a:t>
                </a:r>
                <a14:m>
                  <m:oMath xmlns:m="http://schemas.openxmlformats.org/officeDocument/2006/math">
                    <m:r>
                      <a:rPr lang="en-GB" i="1" dirty="0" smtClean="0">
                        <a:latin typeface="Cambria Math" panose="02040503050406030204" pitchFamily="18" charset="0"/>
                      </a:rPr>
                      <m:t>𝑅</m:t>
                    </m:r>
                  </m:oMath>
                </a14:m>
                <a:r>
                  <a:rPr lang="en-GB" dirty="0"/>
                  <a:t> and let </a:t>
                </a:r>
                <a14:m>
                  <m:oMath xmlns:m="http://schemas.openxmlformats.org/officeDocument/2006/math">
                    <m:r>
                      <a:rPr lang="en-GB" b="1" i="1" dirty="0" smtClean="0">
                        <a:latin typeface="Cambria Math" panose="02040503050406030204" pitchFamily="18" charset="0"/>
                      </a:rPr>
                      <m:t>𝒚</m:t>
                    </m:r>
                  </m:oMath>
                </a14:m>
                <a:r>
                  <a:rPr lang="en-GB" dirty="0"/>
                  <a:t> denote the set of remaining variables in </a:t>
                </a:r>
                <a14:m>
                  <m:oMath xmlns:m="http://schemas.openxmlformats.org/officeDocument/2006/math">
                    <m:r>
                      <a:rPr lang="en-GB" i="1" dirty="0" smtClean="0">
                        <a:latin typeface="Cambria Math" panose="02040503050406030204" pitchFamily="18" charset="0"/>
                      </a:rPr>
                      <m:t>𝑅</m:t>
                    </m:r>
                  </m:oMath>
                </a14:m>
                <a:r>
                  <a:rPr lang="en-GB" dirty="0"/>
                  <a:t> </a:t>
                </a:r>
              </a:p>
              <a:p>
                <a:pPr lvl="1"/>
                <a14:m>
                  <m:oMath xmlns:m="http://schemas.openxmlformats.org/officeDocument/2006/math">
                    <m:r>
                      <m:rPr>
                        <m:sty m:val="p"/>
                      </m:rPr>
                      <a:rPr lang="de-DE">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𝒚</m:t>
                        </m:r>
                      </m:e>
                    </m:d>
                  </m:oMath>
                </a14:m>
                <a:r>
                  <a:rPr lang="en-GB" dirty="0"/>
                  <a:t> cartesian product of the domains of </a:t>
                </a:r>
                <a14:m>
                  <m:oMath xmlns:m="http://schemas.openxmlformats.org/officeDocument/2006/math">
                    <m:r>
                      <a:rPr lang="en-GB" b="1" i="1" dirty="0">
                        <a:latin typeface="Cambria Math" panose="02040503050406030204" pitchFamily="18" charset="0"/>
                      </a:rPr>
                      <m:t>𝒚</m:t>
                    </m:r>
                  </m:oMath>
                </a14:m>
                <a:r>
                  <a:rPr lang="de-DE" dirty="0"/>
                  <a:t>; </a:t>
                </a:r>
                <a14:m>
                  <m:oMath xmlns:m="http://schemas.openxmlformats.org/officeDocument/2006/math">
                    <m:sSub>
                      <m:sSubPr>
                        <m:ctrlPr>
                          <a:rPr lang="de-DE" i="1" dirty="0">
                            <a:latin typeface="Cambria Math" panose="02040503050406030204" pitchFamily="18" charset="0"/>
                          </a:rPr>
                        </m:ctrlPr>
                      </m:sSubPr>
                      <m:e>
                        <m:r>
                          <a:rPr lang="de-DE" b="1" dirty="0">
                            <a:latin typeface="Cambria Math" panose="02040503050406030204" pitchFamily="18" charset="0"/>
                          </a:rPr>
                          <m:t>𝐲</m:t>
                        </m:r>
                      </m:e>
                      <m:sub>
                        <m:r>
                          <a:rPr lang="de-DE" i="1" dirty="0">
                            <a:latin typeface="Cambria Math" panose="02040503050406030204" pitchFamily="18" charset="0"/>
                          </a:rPr>
                          <m:t>𝑖</m:t>
                        </m:r>
                      </m:sub>
                    </m:sSub>
                  </m:oMath>
                </a14:m>
                <a:r>
                  <a:rPr lang="en-GB" dirty="0"/>
                  <a:t> denotes the </a:t>
                </a:r>
                <a14:m>
                  <m:oMath xmlns:m="http://schemas.openxmlformats.org/officeDocument/2006/math">
                    <m:r>
                      <a:rPr lang="en-GB" i="1" dirty="0" smtClean="0">
                        <a:latin typeface="Cambria Math" panose="02040503050406030204" pitchFamily="18" charset="0"/>
                      </a:rPr>
                      <m:t>𝑖</m:t>
                    </m:r>
                  </m:oMath>
                </a14:m>
                <a:r>
                  <a:rPr lang="en-GB" baseline="30000" dirty="0" err="1"/>
                  <a:t>th</a:t>
                </a:r>
                <a:r>
                  <a:rPr lang="en-GB" dirty="0"/>
                  <a:t> element</a:t>
                </a:r>
              </a:p>
              <a:p>
                <a:r>
                  <a:rPr lang="en-GB" dirty="0"/>
                  <a:t>Then, estimate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sub>
                    </m:sSub>
                  </m:oMath>
                </a14:m>
                <a:r>
                  <a:rPr lang="en-GB" dirty="0"/>
                  <a:t> as</a:t>
                </a:r>
              </a:p>
              <a:p>
                <a:pPr lvl="3"/>
                <a:endParaRPr lang="en-GB" dirty="0"/>
              </a:p>
              <a:p>
                <a:pPr lvl="3"/>
                <a:endParaRPr lang="en-GB" dirty="0"/>
              </a:p>
              <a:p>
                <a:pPr lvl="3"/>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𝛹</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oMath>
                </a14:m>
                <a:r>
                  <a:rPr lang="en-GB" dirty="0"/>
                  <a:t> an MLN obtained from </a:t>
                </a:r>
                <a14:m>
                  <m:oMath xmlns:m="http://schemas.openxmlformats.org/officeDocument/2006/math">
                    <m:r>
                      <a:rPr lang="en-GB" i="1">
                        <a:latin typeface="Cambria Math" panose="02040503050406030204" pitchFamily="18" charset="0"/>
                        <a:ea typeface="Cambria Math" panose="02040503050406030204" pitchFamily="18" charset="0"/>
                      </a:rPr>
                      <m:t>𝛹</m:t>
                    </m:r>
                  </m:oMath>
                </a14:m>
                <a:r>
                  <a:rPr lang="en-GB" dirty="0"/>
                  <a:t> by applying the following steps: </a:t>
                </a:r>
              </a:p>
              <a:p>
                <a:pPr marL="1371600" lvl="2" indent="-457200">
                  <a:buFont typeface="+mj-lt"/>
                  <a:buAutoNum type="arabicPeriod"/>
                </a:pPr>
                <a:r>
                  <a:rPr lang="en-GB" dirty="0"/>
                  <a:t>For </a:t>
                </a:r>
                <a14:m>
                  <m:oMath xmlns:m="http://schemas.openxmlformats.org/officeDocument/2006/math">
                    <m:r>
                      <a:rPr lang="de-DE" b="0" i="1" dirty="0" smtClean="0">
                        <a:latin typeface="Cambria Math" panose="02040503050406030204" pitchFamily="18" charset="0"/>
                      </a:rPr>
                      <m:t>𝑖</m:t>
                    </m:r>
                    <m:r>
                      <a:rPr lang="en-GB" i="1" dirty="0">
                        <a:latin typeface="Cambria Math" panose="02040503050406030204" pitchFamily="18" charset="0"/>
                      </a:rPr>
                      <m:t>=1</m:t>
                    </m:r>
                  </m:oMath>
                </a14:m>
                <a:r>
                  <a:rPr lang="en-GB" dirty="0"/>
                  <a:t> to </a:t>
                </a:r>
                <a14:m>
                  <m:oMath xmlns:m="http://schemas.openxmlformats.org/officeDocument/2006/math">
                    <m:d>
                      <m:dPr>
                        <m:begChr m:val="|"/>
                        <m:endChr m:val="|"/>
                        <m:ctrlPr>
                          <a:rPr lang="de-DE" b="0" i="1" dirty="0" smtClean="0">
                            <a:latin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dom</m:t>
                        </m:r>
                        <m:d>
                          <m:dPr>
                            <m:ctrlPr>
                              <a:rPr lang="de-DE" b="0" i="1" dirty="0" smtClean="0">
                                <a:latin typeface="Cambria Math" panose="02040503050406030204" pitchFamily="18" charset="0"/>
                                <a:ea typeface="Cambria Math" panose="02040503050406030204" pitchFamily="18" charset="0"/>
                              </a:rPr>
                            </m:ctrlPr>
                          </m:dPr>
                          <m:e>
                            <m:r>
                              <a:rPr lang="de-DE" b="1" i="1" dirty="0" smtClean="0">
                                <a:latin typeface="Cambria Math" panose="02040503050406030204" pitchFamily="18" charset="0"/>
                                <a:ea typeface="Cambria Math" panose="02040503050406030204" pitchFamily="18" charset="0"/>
                              </a:rPr>
                              <m:t>𝒚</m:t>
                            </m:r>
                          </m:e>
                        </m:d>
                      </m:e>
                    </m:d>
                  </m:oMath>
                </a14:m>
                <a:r>
                  <a:rPr lang="en-GB" dirty="0"/>
                  <a:t>, sample number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𝑗</m:t>
                        </m:r>
                      </m:e>
                      <m:sub>
                        <m:r>
                          <a:rPr lang="de-DE" b="0" i="1" dirty="0" smtClean="0">
                            <a:latin typeface="Cambria Math" panose="02040503050406030204" pitchFamily="18" charset="0"/>
                          </a:rPr>
                          <m:t>𝑖</m:t>
                        </m:r>
                      </m:sub>
                    </m:sSub>
                  </m:oMath>
                </a14:m>
                <a:r>
                  <a:rPr lang="en-GB" dirty="0"/>
                  <a:t> from a distribution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𝑄</m:t>
                        </m:r>
                      </m:e>
                      <m:sub>
                        <m:r>
                          <a:rPr lang="de-DE" b="0" i="1" dirty="0" smtClean="0">
                            <a:latin typeface="Cambria Math" panose="02040503050406030204" pitchFamily="18" charset="0"/>
                          </a:rPr>
                          <m:t>𝑖</m:t>
                        </m:r>
                      </m:sub>
                    </m:sSub>
                    <m:d>
                      <m:dPr>
                        <m:ctrlPr>
                          <a:rPr lang="en-GB"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𝑗</m:t>
                            </m:r>
                          </m:e>
                          <m:sub>
                            <m:r>
                              <a:rPr lang="en-GB" i="1" dirty="0" smtClean="0">
                                <a:latin typeface="Cambria Math" panose="02040503050406030204" pitchFamily="18" charset="0"/>
                              </a:rPr>
                              <m:t>𝑖</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𝑗</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𝑗</m:t>
                            </m:r>
                          </m:e>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Sub>
                      </m:e>
                    </m:d>
                  </m:oMath>
                </a14:m>
                <a:r>
                  <a:rPr lang="en-GB" dirty="0"/>
                  <a:t> and set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en-GB" i="1" dirty="0">
                            <a:latin typeface="Cambria Math" panose="02040503050406030204" pitchFamily="18" charset="0"/>
                          </a:rPr>
                          <m:t>𝑖</m:t>
                        </m:r>
                      </m:sub>
                    </m:sSub>
                  </m:oMath>
                </a14:m>
                <a:r>
                  <a:rPr lang="en-GB" dirty="0"/>
                  <a:t> arbitrarily selected groundings of </a:t>
                </a:r>
                <a14:m>
                  <m:oMath xmlns:m="http://schemas.openxmlformats.org/officeDocument/2006/math">
                    <m:r>
                      <a:rPr lang="en-GB" i="1" dirty="0" smtClean="0">
                        <a:latin typeface="Cambria Math" panose="02040503050406030204" pitchFamily="18" charset="0"/>
                      </a:rPr>
                      <m:t>𝑅</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𝑥</m:t>
                        </m:r>
                        <m:r>
                          <a:rPr lang="en-GB"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1" i="0" dirty="0" smtClean="0">
                                <a:latin typeface="Cambria Math" panose="02040503050406030204" pitchFamily="18" charset="0"/>
                              </a:rPr>
                              <m:t>𝐲</m:t>
                            </m:r>
                          </m:e>
                          <m:sub>
                            <m:r>
                              <a:rPr lang="de-DE" b="0" i="1" dirty="0" smtClean="0">
                                <a:latin typeface="Cambria Math" panose="02040503050406030204" pitchFamily="18" charset="0"/>
                              </a:rPr>
                              <m:t>𝑖</m:t>
                            </m:r>
                          </m:sub>
                        </m:sSub>
                      </m:e>
                    </m:d>
                  </m:oMath>
                </a14:m>
                <a:r>
                  <a:rPr lang="en-GB" dirty="0"/>
                  <a:t> to </a:t>
                </a:r>
                <a14:m>
                  <m:oMath xmlns:m="http://schemas.openxmlformats.org/officeDocument/2006/math">
                    <m:r>
                      <a:rPr lang="de-DE" b="0" i="1" dirty="0" smtClean="0">
                        <a:latin typeface="Cambria Math" panose="02040503050406030204" pitchFamily="18" charset="0"/>
                      </a:rPr>
                      <m:t>𝑡</m:t>
                    </m:r>
                    <m:r>
                      <a:rPr lang="en-GB" i="1" dirty="0" smtClean="0">
                        <a:latin typeface="Cambria Math" panose="02040503050406030204" pitchFamily="18" charset="0"/>
                      </a:rPr>
                      <m:t>𝑟𝑢𝑒</m:t>
                    </m:r>
                  </m:oMath>
                </a14:m>
                <a:r>
                  <a:rPr lang="en-GB" dirty="0"/>
                  <a:t> and the remaining to </a:t>
                </a:r>
                <a14:m>
                  <m:oMath xmlns:m="http://schemas.openxmlformats.org/officeDocument/2006/math">
                    <m:r>
                      <a:rPr lang="de-DE" b="0" i="1" dirty="0" smtClean="0">
                        <a:latin typeface="Cambria Math" panose="02040503050406030204" pitchFamily="18" charset="0"/>
                      </a:rPr>
                      <m:t>𝑓</m:t>
                    </m:r>
                    <m:r>
                      <a:rPr lang="en-GB" i="1" dirty="0" smtClean="0">
                        <a:latin typeface="Cambria Math" panose="02040503050406030204" pitchFamily="18" charset="0"/>
                      </a:rPr>
                      <m:t>𝑎𝑙𝑠𝑒</m:t>
                    </m:r>
                  </m:oMath>
                </a14:m>
                <a:r>
                  <a:rPr lang="en-GB" dirty="0"/>
                  <a:t>, </a:t>
                </a:r>
              </a:p>
              <a:p>
                <a:pPr marL="1371600" lvl="2" indent="-457200">
                  <a:buFont typeface="+mj-lt"/>
                  <a:buAutoNum type="arabicPeriod"/>
                </a:pPr>
                <a:r>
                  <a:rPr lang="en-GB" dirty="0"/>
                  <a:t>Delete all formulas that evaluate to either </a:t>
                </a:r>
                <a14:m>
                  <m:oMath xmlns:m="http://schemas.openxmlformats.org/officeDocument/2006/math">
                    <m:r>
                      <a:rPr lang="de-DE" i="1" dirty="0">
                        <a:latin typeface="Cambria Math" panose="02040503050406030204" pitchFamily="18" charset="0"/>
                      </a:rPr>
                      <m:t>𝑡</m:t>
                    </m:r>
                    <m:r>
                      <a:rPr lang="en-GB" i="1" dirty="0">
                        <a:latin typeface="Cambria Math" panose="02040503050406030204" pitchFamily="18" charset="0"/>
                      </a:rPr>
                      <m:t>𝑟𝑢𝑒</m:t>
                    </m:r>
                  </m:oMath>
                </a14:m>
                <a:r>
                  <a:rPr lang="en-GB" dirty="0"/>
                  <a:t> or </a:t>
                </a:r>
                <a14:m>
                  <m:oMath xmlns:m="http://schemas.openxmlformats.org/officeDocument/2006/math">
                    <m:r>
                      <a:rPr lang="de-DE" i="1" dirty="0">
                        <a:latin typeface="Cambria Math" panose="02040503050406030204" pitchFamily="18" charset="0"/>
                      </a:rPr>
                      <m:t>𝑓</m:t>
                    </m:r>
                    <m:r>
                      <a:rPr lang="en-GB" i="1" dirty="0">
                        <a:latin typeface="Cambria Math" panose="02040503050406030204" pitchFamily="18" charset="0"/>
                      </a:rPr>
                      <m:t>𝑎𝑙𝑠𝑒</m:t>
                    </m:r>
                  </m:oMath>
                </a14:m>
                <a:endParaRPr lang="en-GB" dirty="0"/>
              </a:p>
              <a:p>
                <a:pPr marL="1371600" lvl="2" indent="-457200">
                  <a:buFont typeface="+mj-lt"/>
                  <a:buAutoNum type="arabicPeriod"/>
                </a:pPr>
                <a:r>
                  <a:rPr lang="en-GB" dirty="0"/>
                  <a:t>Delete all groundings of </a:t>
                </a:r>
                <a14:m>
                  <m:oMath xmlns:m="http://schemas.openxmlformats.org/officeDocument/2006/math">
                    <m:r>
                      <a:rPr lang="en-GB" i="1" dirty="0">
                        <a:latin typeface="Cambria Math" panose="02040503050406030204" pitchFamily="18" charset="0"/>
                      </a:rPr>
                      <m:t>𝑅</m:t>
                    </m:r>
                  </m:oMath>
                </a14:m>
                <a:endParaRPr lang="en-GB" dirty="0"/>
              </a:p>
              <a:p>
                <a:pPr marL="1371600" lvl="2" indent="-457200">
                  <a:buFont typeface="+mj-lt"/>
                  <a:buAutoNum type="arabicPeriod"/>
                </a:pPr>
                <a:r>
                  <a:rPr lang="en-GB" dirty="0"/>
                  <a:t>Convert the MLN to a normal one</a:t>
                </a:r>
              </a:p>
              <a:p>
                <a:pPr lvl="1"/>
                <a14:m>
                  <m:oMath xmlns:m="http://schemas.openxmlformats.org/officeDocument/2006/math">
                    <m:r>
                      <a:rPr lang="de-DE" b="0" i="1" smtClean="0">
                        <a:latin typeface="Cambria Math" panose="02040503050406030204" pitchFamily="18" charset="0"/>
                      </a:rPr>
                      <m:t>𝑤</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oMath>
                </a14:m>
                <a:r>
                  <a:rPr lang="en-GB" dirty="0"/>
                  <a:t> exponentiated sum of the weights of formulas that evaluate to </a:t>
                </a:r>
                <a14:m>
                  <m:oMath xmlns:m="http://schemas.openxmlformats.org/officeDocument/2006/math">
                    <m:r>
                      <a:rPr lang="en-GB" i="1" dirty="0" smtClean="0">
                        <a:latin typeface="Cambria Math" panose="02040503050406030204" pitchFamily="18" charset="0"/>
                      </a:rPr>
                      <m:t>𝑡𝑟𝑢𝑒</m:t>
                    </m:r>
                  </m:oMath>
                </a14:m>
                <a:endParaRPr lang="de-DE" dirty="0"/>
              </a:p>
              <a:p>
                <a:pPr lvl="1"/>
                <a14:m>
                  <m:oMath xmlns:m="http://schemas.openxmlformats.org/officeDocument/2006/math">
                    <m:r>
                      <a:rPr lang="de-DE" b="0" i="1" smtClean="0">
                        <a:latin typeface="Cambria Math" panose="02040503050406030204" pitchFamily="18" charset="0"/>
                      </a:rPr>
                      <m:t>𝑝</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oMath>
                </a14:m>
                <a:r>
                  <a:rPr lang="en-GB" dirty="0"/>
                  <a:t> number of ground atoms that are removed from </a:t>
                </a:r>
                <a14:m>
                  <m:oMath xmlns:m="http://schemas.openxmlformats.org/officeDocument/2006/math">
                    <m:r>
                      <a:rPr lang="en-GB" i="1">
                        <a:latin typeface="Cambria Math" panose="02040503050406030204" pitchFamily="18" charset="0"/>
                        <a:ea typeface="Cambria Math" panose="02040503050406030204" pitchFamily="18" charset="0"/>
                      </a:rPr>
                      <m:t>𝛹</m:t>
                    </m:r>
                    <m:r>
                      <a:rPr lang="en-GB" i="1">
                        <a:latin typeface="Cambria Math" panose="02040503050406030204" pitchFamily="18" charset="0"/>
                        <a:ea typeface="Cambria Math" panose="02040503050406030204" pitchFamily="18" charset="0"/>
                      </a:rPr>
                      <m:t> </m:t>
                    </m:r>
                  </m:oMath>
                </a14:m>
                <a:r>
                  <a:rPr lang="en-GB" dirty="0"/>
                  <a:t>as a result of (2)</a:t>
                </a:r>
              </a:p>
              <a:p>
                <a:pPr lvl="1"/>
                <a:endParaRPr lang="en-GB" dirty="0"/>
              </a:p>
              <a:p>
                <a:endParaRPr lang="en-GB" dirty="0"/>
              </a:p>
            </p:txBody>
          </p:sp>
        </mc:Choice>
        <mc:Fallback>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xfrm>
                <a:off x="359625" y="1665066"/>
                <a:ext cx="11472051" cy="4379312"/>
              </a:xfrm>
              <a:blipFill>
                <a:blip r:embed="rId3"/>
                <a:stretch>
                  <a:fillRect l="-1105" t="-2890" b="-2890"/>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687A095B-B26E-D94A-A1B7-8E2C1F9A0AB7}"/>
              </a:ext>
            </a:extLst>
          </p:cNvPr>
          <p:cNvSpPr>
            <a:spLocks noGrp="1"/>
          </p:cNvSpPr>
          <p:nvPr>
            <p:ph type="dt" sz="half" idx="2"/>
          </p:nvPr>
        </p:nvSpPr>
        <p:spPr/>
        <p:txBody>
          <a:bodyPr/>
          <a:lstStyle/>
          <a:p>
            <a:r>
              <a:rPr lang="en-GB"/>
              <a:t>Approximate Inference</a:t>
            </a:r>
            <a:endParaRPr lang="en-US" dirty="0"/>
          </a:p>
        </p:txBody>
      </p:sp>
      <p:sp>
        <p:nvSpPr>
          <p:cNvPr id="8" name="Footer Placeholder 7">
            <a:extLst>
              <a:ext uri="{FF2B5EF4-FFF2-40B4-BE49-F238E27FC236}">
                <a16:creationId xmlns:a16="http://schemas.microsoft.com/office/drawing/2014/main" id="{89E2A966-2E43-7C4D-A5ED-434ED95CB981}"/>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4"/>
          </p:nvPr>
        </p:nvSpPr>
        <p:spPr/>
        <p:txBody>
          <a:bodyPr/>
          <a:lstStyle/>
          <a:p>
            <a:fld id="{67C9959E-8E6B-B04C-9955-EA096F41CA7A}" type="slidenum">
              <a:rPr lang="en-GB" smtClean="0"/>
              <a:t>48</a:t>
            </a:fld>
            <a:endParaRPr lang="en-GB"/>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5711BE45-B03E-2545-8911-62A563F169D0}"/>
                  </a:ext>
                </a:extLst>
              </p:cNvPr>
              <p:cNvSpPr/>
              <p:nvPr/>
            </p:nvSpPr>
            <p:spPr>
              <a:xfrm>
                <a:off x="3777098" y="2894238"/>
                <a:ext cx="4637103" cy="10184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𝑍</m:t>
                          </m:r>
                        </m:e>
                        <m:sub>
                          <m:r>
                            <a:rPr lang="en-GB" i="1">
                              <a:latin typeface="Cambria Math" panose="02040503050406030204" pitchFamily="18" charset="0"/>
                              <a:ea typeface="Cambria Math" panose="02040503050406030204" pitchFamily="18" charset="0"/>
                            </a:rPr>
                            <m:t>𝛹</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sub>
                      </m:sSub>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2</m:t>
                          </m:r>
                        </m:e>
                        <m:sup>
                          <m:r>
                            <a:rPr lang="en-GB" i="1">
                              <a:latin typeface="Cambria Math" panose="02040503050406030204" pitchFamily="18" charset="0"/>
                              <a:ea typeface="Cambria Math" panose="02040503050406030204" pitchFamily="18" charset="0"/>
                            </a:rPr>
                            <m:t>𝑝</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sup>
                      </m:sSup>
                      <m:nary>
                        <m:naryPr>
                          <m:chr m:val="∏"/>
                          <m:ctrlPr>
                            <a:rPr lang="en-GB" i="1">
                              <a:latin typeface="Cambria Math" panose="02040503050406030204" pitchFamily="18" charset="0"/>
                              <a:ea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d>
                            <m:dPr>
                              <m:begChr m:val="|"/>
                              <m:endChr m:val="|"/>
                              <m:ctrlPr>
                                <a:rPr lang="de-DE" i="1" dirty="0">
                                  <a:latin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𝒚</m:t>
                                  </m:r>
                                </m:e>
                              </m:d>
                            </m:e>
                          </m:d>
                        </m:sup>
                        <m:e>
                          <m:f>
                            <m:fPr>
                              <m:ctrlPr>
                                <a:rPr lang="de-DE" i="1" dirty="0">
                                  <a:latin typeface="Cambria Math" panose="02040503050406030204" pitchFamily="18" charset="0"/>
                                  <a:ea typeface="Cambria Math" panose="02040503050406030204" pitchFamily="18" charset="0"/>
                                </a:rPr>
                              </m:ctrlPr>
                            </m:fPr>
                            <m:num>
                              <m:d>
                                <m:dPr>
                                  <m:ctrlPr>
                                    <a:rPr lang="de-DE" i="1" dirty="0">
                                      <a:latin typeface="Cambria Math" panose="02040503050406030204" pitchFamily="18" charset="0"/>
                                      <a:ea typeface="Cambria Math" panose="02040503050406030204" pitchFamily="18" charset="0"/>
                                    </a:rPr>
                                  </m:ctrlPr>
                                </m:dPr>
                                <m:e>
                                  <m:m>
                                    <m:mPr>
                                      <m:mcs>
                                        <m:mc>
                                          <m:mcPr>
                                            <m:count m:val="1"/>
                                            <m:mcJc m:val="center"/>
                                          </m:mcPr>
                                        </m:mc>
                                      </m:mcs>
                                      <m:ctrlPr>
                                        <a:rPr lang="de-DE" i="1" dirty="0">
                                          <a:latin typeface="Cambria Math" panose="02040503050406030204" pitchFamily="18" charset="0"/>
                                          <a:ea typeface="Cambria Math" panose="02040503050406030204" pitchFamily="18" charset="0"/>
                                        </a:rPr>
                                      </m:ctrlPr>
                                    </m:mPr>
                                    <m:mr>
                                      <m:e>
                                        <m:d>
                                          <m:dPr>
                                            <m:begChr m:val="|"/>
                                            <m:endChr m:val="|"/>
                                            <m:ctrlPr>
                                              <a:rPr lang="de-DE" i="1" dirty="0">
                                                <a:latin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𝒙</m:t>
                                                </m:r>
                                              </m:e>
                                            </m:d>
                                          </m:e>
                                        </m:d>
                                      </m:e>
                                    </m:mr>
                                    <m:m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𝑗</m:t>
                                            </m:r>
                                          </m:e>
                                          <m:sub>
                                            <m:r>
                                              <a:rPr lang="de-DE" i="1" dirty="0">
                                                <a:latin typeface="Cambria Math" panose="02040503050406030204" pitchFamily="18" charset="0"/>
                                                <a:ea typeface="Cambria Math" panose="02040503050406030204" pitchFamily="18" charset="0"/>
                                              </a:rPr>
                                              <m:t>𝑖</m:t>
                                            </m:r>
                                          </m:sub>
                                        </m:sSub>
                                      </m:e>
                                    </m:mr>
                                  </m:m>
                                </m:e>
                              </m:d>
                            </m:num>
                            <m:den>
                              <m:sSub>
                                <m:sSubPr>
                                  <m:ctrlPr>
                                    <a:rPr lang="de-DE" i="1" dirty="0">
                                      <a:latin typeface="Cambria Math" panose="02040503050406030204" pitchFamily="18" charset="0"/>
                                    </a:rPr>
                                  </m:ctrlPr>
                                </m:sSubPr>
                                <m:e>
                                  <m:r>
                                    <a:rPr lang="en-GB" i="1" dirty="0">
                                      <a:latin typeface="Cambria Math" panose="02040503050406030204" pitchFamily="18" charset="0"/>
                                    </a:rPr>
                                    <m:t>𝑄</m:t>
                                  </m:r>
                                </m:e>
                                <m:sub>
                                  <m:r>
                                    <a:rPr lang="de-DE" i="1" dirty="0">
                                      <a:latin typeface="Cambria Math" panose="02040503050406030204" pitchFamily="18" charset="0"/>
                                    </a:rPr>
                                    <m:t>𝑖</m:t>
                                  </m:r>
                                </m:sub>
                              </m:sSub>
                              <m:d>
                                <m:dPr>
                                  <m:ctrlPr>
                                    <a:rPr lang="en-GB"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𝑗</m:t>
                                      </m:r>
                                    </m:e>
                                    <m:sub>
                                      <m:r>
                                        <a:rPr lang="de-DE" i="1" dirty="0">
                                          <a:latin typeface="Cambria Math" panose="02040503050406030204" pitchFamily="18" charset="0"/>
                                        </a:rPr>
                                        <m:t>𝑖</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de-DE" i="1" dirty="0">
                                          <a:latin typeface="Cambria Math" panose="02040503050406030204" pitchFamily="18" charset="0"/>
                                        </a:rPr>
                                        <m:t>𝑖</m:t>
                                      </m:r>
                                      <m:r>
                                        <a:rPr lang="de-DE" i="1" dirty="0">
                                          <a:latin typeface="Cambria Math" panose="02040503050406030204" pitchFamily="18" charset="0"/>
                                        </a:rPr>
                                        <m:t>−1</m:t>
                                      </m:r>
                                    </m:sub>
                                  </m:sSub>
                                </m:e>
                              </m:d>
                            </m:den>
                          </m:f>
                        </m:e>
                      </m:nary>
                    </m:oMath>
                  </m:oMathPara>
                </a14:m>
                <a:endParaRPr lang="en-GB" dirty="0"/>
              </a:p>
            </p:txBody>
          </p:sp>
        </mc:Choice>
        <mc:Fallback>
          <p:sp>
            <p:nvSpPr>
              <p:cNvPr id="5" name="Rectangle 4">
                <a:extLst>
                  <a:ext uri="{FF2B5EF4-FFF2-40B4-BE49-F238E27FC236}">
                    <a16:creationId xmlns:a16="http://schemas.microsoft.com/office/drawing/2014/main" id="{5711BE45-B03E-2545-8911-62A563F169D0}"/>
                  </a:ext>
                </a:extLst>
              </p:cNvPr>
              <p:cNvSpPr>
                <a:spLocks noRot="1" noChangeAspect="1" noMove="1" noResize="1" noEditPoints="1" noAdjustHandles="1" noChangeArrowheads="1" noChangeShapeType="1" noTextEdit="1"/>
              </p:cNvSpPr>
              <p:nvPr/>
            </p:nvSpPr>
            <p:spPr>
              <a:xfrm>
                <a:off x="3777098" y="2894238"/>
                <a:ext cx="4637103" cy="1018420"/>
              </a:xfrm>
              <a:prstGeom prst="rect">
                <a:avLst/>
              </a:prstGeom>
              <a:blipFill>
                <a:blip r:embed="rId4"/>
                <a:stretch>
                  <a:fillRect t="-68750" b="-128750"/>
                </a:stretch>
              </a:blipFill>
            </p:spPr>
            <p:txBody>
              <a:bodyPr/>
              <a:lstStyle/>
              <a:p>
                <a:r>
                  <a:rPr lang="en-GB">
                    <a:noFill/>
                  </a:rPr>
                  <a:t> </a:t>
                </a:r>
              </a:p>
            </p:txBody>
          </p:sp>
        </mc:Fallback>
      </mc:AlternateContent>
      <p:sp>
        <p:nvSpPr>
          <p:cNvPr id="9" name="Rectangle 8">
            <a:extLst>
              <a:ext uri="{FF2B5EF4-FFF2-40B4-BE49-F238E27FC236}">
                <a16:creationId xmlns:a16="http://schemas.microsoft.com/office/drawing/2014/main" id="{48B096A3-1FE3-924D-9C88-EE609DD818E3}"/>
              </a:ext>
            </a:extLst>
          </p:cNvPr>
          <p:cNvSpPr/>
          <p:nvPr/>
        </p:nvSpPr>
        <p:spPr>
          <a:xfrm>
            <a:off x="3444051" y="6260406"/>
            <a:ext cx="6104656" cy="400110"/>
          </a:xfrm>
          <a:prstGeom prst="rect">
            <a:avLst/>
          </a:prstGeom>
        </p:spPr>
        <p:txBody>
          <a:bodyPr wrap="square">
            <a:spAutoFit/>
          </a:bodyPr>
          <a:lstStyle/>
          <a:p>
            <a:r>
              <a:rPr lang="en-GB" sz="1000" dirty="0" err="1">
                <a:solidFill>
                  <a:schemeClr val="tx1">
                    <a:lumMod val="60000"/>
                    <a:lumOff val="40000"/>
                  </a:schemeClr>
                </a:solidFill>
              </a:rPr>
              <a:t>Vibhav</a:t>
            </a:r>
            <a:r>
              <a:rPr lang="en-GB" sz="1000" dirty="0">
                <a:solidFill>
                  <a:schemeClr val="tx1">
                    <a:lumMod val="60000"/>
                    <a:lumOff val="40000"/>
                  </a:schemeClr>
                </a:solidFill>
              </a:rPr>
              <a:t> </a:t>
            </a:r>
            <a:r>
              <a:rPr lang="en-GB" sz="1000" dirty="0" err="1">
                <a:solidFill>
                  <a:schemeClr val="tx1">
                    <a:lumMod val="60000"/>
                    <a:lumOff val="40000"/>
                  </a:schemeClr>
                </a:solidFill>
              </a:rPr>
              <a:t>Gogate</a:t>
            </a:r>
            <a:r>
              <a:rPr lang="en-GB" sz="1000" dirty="0">
                <a:solidFill>
                  <a:schemeClr val="tx1">
                    <a:lumMod val="60000"/>
                    <a:lumOff val="40000"/>
                  </a:schemeClr>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124080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BB4BD47-D2B5-7D4E-9525-6A97336212E5}"/>
              </a:ext>
            </a:extLst>
          </p:cNvPr>
          <p:cNvSpPr>
            <a:spLocks noChangeArrowheads="1"/>
          </p:cNvSpPr>
          <p:nvPr/>
        </p:nvSpPr>
        <p:spPr bwMode="auto">
          <a:xfrm>
            <a:off x="311573" y="1636267"/>
            <a:ext cx="11520102" cy="4269647"/>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A173C5A-835A-8941-9049-F9EC60D0153B}"/>
                  </a:ext>
                </a:extLst>
              </p:cNvPr>
              <p:cNvSpPr>
                <a:spLocks noGrp="1"/>
              </p:cNvSpPr>
              <p:nvPr>
                <p:ph type="title"/>
              </p:nvPr>
            </p:nvSpPr>
            <p:spPr/>
            <p:txBody>
              <a:bodyPr/>
              <a:lstStyle/>
              <a:p>
                <a:r>
                  <a:rPr lang="en-GB" dirty="0"/>
                  <a:t>LIS: Algorithm (</a:t>
                </a:r>
                <a14:m>
                  <m:oMath xmlns:m="http://schemas.openxmlformats.org/officeDocument/2006/math">
                    <m:r>
                      <a:rPr lang="en-GB" i="1" dirty="0" smtClean="0">
                        <a:latin typeface="Cambria Math" panose="02040503050406030204" pitchFamily="18" charset="0"/>
                      </a:rPr>
                      <m:t>𝑍</m:t>
                    </m:r>
                  </m:oMath>
                </a14:m>
                <a:r>
                  <a:rPr lang="en-GB" dirty="0"/>
                  <a:t>)</a:t>
                </a:r>
              </a:p>
            </p:txBody>
          </p:sp>
        </mc:Choice>
        <mc:Fallback xmlns="">
          <p:sp>
            <p:nvSpPr>
              <p:cNvPr id="2" name="Title 1">
                <a:extLst>
                  <a:ext uri="{FF2B5EF4-FFF2-40B4-BE49-F238E27FC236}">
                    <a16:creationId xmlns:a16="http://schemas.microsoft.com/office/drawing/2014/main" id="{4A173C5A-835A-8941-9049-F9EC60D0153B}"/>
                  </a:ext>
                </a:extLst>
              </p:cNvPr>
              <p:cNvSpPr>
                <a:spLocks noGrp="1" noRot="1" noChangeAspect="1" noMove="1" noResize="1" noEditPoints="1" noAdjustHandles="1" noChangeArrowheads="1" noChangeShapeType="1" noTextEdit="1"/>
              </p:cNvSpPr>
              <p:nvPr>
                <p:ph type="title"/>
              </p:nvPr>
            </p:nvSpPr>
            <p:spPr>
              <a:blipFill>
                <a:blip r:embed="rId2"/>
                <a:stretch>
                  <a:fillRect l="-1768" t="-4255" b="-2127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72625DE-DE52-0148-B894-BED0AD809EC0}"/>
                  </a:ext>
                </a:extLst>
              </p:cNvPr>
              <p:cNvSpPr>
                <a:spLocks noGrp="1"/>
              </p:cNvSpPr>
              <p:nvPr>
                <p:ph idx="1"/>
              </p:nvPr>
            </p:nvSpPr>
            <p:spPr/>
            <p:txBody>
              <a:bodyPr>
                <a:normAutofit fontScale="77500" lnSpcReduction="20000"/>
              </a:bodyPr>
              <a:lstStyle/>
              <a:p>
                <a:pPr marL="0" indent="0">
                  <a:lnSpc>
                    <a:spcPct val="100000"/>
                  </a:lnSpc>
                  <a:spcBef>
                    <a:spcPts val="0"/>
                  </a:spcBef>
                  <a:buNone/>
                  <a:tabLst>
                    <a:tab pos="439738" algn="l"/>
                    <a:tab pos="881063" algn="l"/>
                    <a:tab pos="1330325" algn="l"/>
                    <a:tab pos="1770063" algn="l"/>
                  </a:tabLst>
                </a:pPr>
                <a:r>
                  <a:rPr lang="en-GB" b="1" dirty="0"/>
                  <a:t>function</a:t>
                </a:r>
                <a:r>
                  <a:rPr lang="en-GB" dirty="0"/>
                  <a:t> </a:t>
                </a:r>
                <a14:m>
                  <m:oMath xmlns:m="http://schemas.openxmlformats.org/officeDocument/2006/math">
                    <m:r>
                      <m:rPr>
                        <m:nor/>
                      </m:rPr>
                      <a:rPr lang="de-DE" b="1" i="0" dirty="0" smtClean="0">
                        <a:latin typeface="Cambria Math" panose="02040503050406030204" pitchFamily="18" charset="0"/>
                      </a:rPr>
                      <m:t>LIS</m:t>
                    </m:r>
                    <m:d>
                      <m:dPr>
                        <m:ctrlPr>
                          <a:rPr lang="de-DE" b="0" i="1" dirty="0" smtClean="0">
                            <a:latin typeface="Cambria Math" panose="02040503050406030204" pitchFamily="18" charset="0"/>
                          </a:rPr>
                        </m:ctrlPr>
                      </m:dPr>
                      <m:e>
                        <m:r>
                          <a:rPr lang="el-GR" b="0" i="1" dirty="0" smtClean="0">
                            <a:latin typeface="Cambria Math" panose="02040503050406030204" pitchFamily="18" charset="0"/>
                            <a:ea typeface="Cambria Math" panose="02040503050406030204" pitchFamily="18" charset="0"/>
                          </a:rPr>
                          <m:t>𝛹</m:t>
                        </m:r>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𝑖𝑛</m:t>
                        </m:r>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𝑛𝑜𝑟𝑚𝑎𝑙</m:t>
                        </m:r>
                        <m:r>
                          <a:rPr lang="de-DE" b="0" i="1" dirty="0" smtClean="0">
                            <a:latin typeface="Cambria Math" panose="02040503050406030204" pitchFamily="18" charset="0"/>
                            <a:ea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𝑓𝑜𝑟𝑚</m:t>
                        </m:r>
                        <m:r>
                          <a:rPr lang="de-DE" b="0" i="1" dirty="0" smtClean="0">
                            <a:latin typeface="Cambria Math" panose="02040503050406030204" pitchFamily="18" charset="0"/>
                          </a:rPr>
                          <m:t>,</m:t>
                        </m:r>
                        <m:r>
                          <a:rPr lang="de-DE" b="0" i="1" dirty="0" smtClean="0">
                            <a:latin typeface="Cambria Math" panose="02040503050406030204" pitchFamily="18" charset="0"/>
                          </a:rPr>
                          <m:t>𝑄</m:t>
                        </m:r>
                      </m:e>
                    </m:d>
                  </m:oMath>
                </a14:m>
                <a:r>
                  <a:rPr lang="en-GB" dirty="0"/>
                  <a:t> </a:t>
                </a:r>
                <a:r>
                  <a:rPr lang="en-GB" b="1" dirty="0"/>
                  <a:t>returns</a:t>
                </a:r>
                <a:r>
                  <a:rPr lang="en-GB" dirty="0"/>
                  <a:t> an estimate of </a:t>
                </a:r>
                <a14:m>
                  <m:oMath xmlns:m="http://schemas.openxmlformats.org/officeDocument/2006/math">
                    <m:r>
                      <a:rPr lang="de-DE" i="1" dirty="0" smtClean="0">
                        <a:latin typeface="Cambria Math" panose="02040503050406030204" pitchFamily="18" charset="0"/>
                      </a:rPr>
                      <m:t>𝑍</m:t>
                    </m:r>
                  </m:oMath>
                </a14:m>
                <a:endParaRPr lang="en-GB" dirty="0"/>
              </a:p>
              <a:p>
                <a:pPr marL="0" indent="0">
                  <a:lnSpc>
                    <a:spcPct val="100000"/>
                  </a:lnSpc>
                  <a:spcBef>
                    <a:spcPts val="0"/>
                  </a:spcBef>
                  <a:buNone/>
                  <a:tabLst>
                    <a:tab pos="439738" algn="l"/>
                    <a:tab pos="881063" algn="l"/>
                    <a:tab pos="1330325" algn="l"/>
                    <a:tab pos="1770063" algn="l"/>
                  </a:tabLst>
                </a:pPr>
                <a:endParaRPr lang="en-GB" sz="500" dirty="0"/>
              </a:p>
              <a:p>
                <a:pPr marL="0" indent="0">
                  <a:lnSpc>
                    <a:spcPct val="100000"/>
                  </a:lnSpc>
                  <a:spcBef>
                    <a:spcPts val="0"/>
                  </a:spcBef>
                  <a:buNone/>
                  <a:tabLst>
                    <a:tab pos="439738" algn="l"/>
                    <a:tab pos="881063" algn="l"/>
                    <a:tab pos="1330325" algn="l"/>
                    <a:tab pos="1770063" algn="l"/>
                  </a:tabLst>
                </a:pPr>
                <a:r>
                  <a:rPr lang="en-GB" dirty="0"/>
                  <a:t>	</a:t>
                </a:r>
                <a:r>
                  <a:rPr lang="en-GB" b="1" dirty="0"/>
                  <a:t>if </a:t>
                </a:r>
                <a14:m>
                  <m:oMath xmlns:m="http://schemas.openxmlformats.org/officeDocument/2006/math">
                    <m:r>
                      <a:rPr lang="el-GR" i="1" dirty="0">
                        <a:latin typeface="Cambria Math" panose="02040503050406030204" pitchFamily="18" charset="0"/>
                        <a:ea typeface="Cambria Math" panose="02040503050406030204" pitchFamily="18" charset="0"/>
                      </a:rPr>
                      <m:t>𝛹</m:t>
                    </m:r>
                  </m:oMath>
                </a14:m>
                <a:r>
                  <a:rPr lang="en-GB" dirty="0"/>
                  <a:t> is empty </a:t>
                </a:r>
                <a:r>
                  <a:rPr lang="en-GB" b="1" dirty="0"/>
                  <a:t>then</a:t>
                </a:r>
              </a:p>
              <a:p>
                <a:pPr marL="0" indent="0">
                  <a:lnSpc>
                    <a:spcPct val="100000"/>
                  </a:lnSpc>
                  <a:spcBef>
                    <a:spcPts val="0"/>
                  </a:spcBef>
                  <a:buNone/>
                  <a:tabLst>
                    <a:tab pos="439738" algn="l"/>
                    <a:tab pos="881063" algn="l"/>
                    <a:tab pos="1330325" algn="l"/>
                    <a:tab pos="1770063" algn="l"/>
                  </a:tabLst>
                </a:pPr>
                <a:r>
                  <a:rPr lang="en-GB" dirty="0"/>
                  <a:t>		</a:t>
                </a:r>
                <a:r>
                  <a:rPr lang="en-GB" b="1" dirty="0"/>
                  <a:t>return</a:t>
                </a:r>
                <a:r>
                  <a:rPr lang="en-GB" dirty="0"/>
                  <a:t> </a:t>
                </a:r>
                <a14:m>
                  <m:oMath xmlns:m="http://schemas.openxmlformats.org/officeDocument/2006/math">
                    <m:r>
                      <m:rPr>
                        <m:nor/>
                      </m:rPr>
                      <a:rPr lang="de-DE" b="0" i="0" smtClean="0">
                        <a:latin typeface="Cambria Math" panose="02040503050406030204" pitchFamily="18" charset="0"/>
                      </a:rPr>
                      <m:t>1</m:t>
                    </m:r>
                  </m:oMath>
                </a14:m>
                <a:endParaRPr lang="en-GB" dirty="0"/>
              </a:p>
              <a:p>
                <a:pPr marL="0" indent="0">
                  <a:lnSpc>
                    <a:spcPct val="100000"/>
                  </a:lnSpc>
                  <a:spcBef>
                    <a:spcPts val="0"/>
                  </a:spcBef>
                  <a:buNone/>
                  <a:tabLst>
                    <a:tab pos="439200" algn="l"/>
                    <a:tab pos="882000" algn="l"/>
                    <a:tab pos="1332000" algn="l"/>
                    <a:tab pos="1771200" algn="l"/>
                    <a:tab pos="7682400" algn="r"/>
                  </a:tabLst>
                </a:pPr>
                <a:r>
                  <a:rPr lang="en-GB" dirty="0"/>
                  <a:t>	</a:t>
                </a:r>
                <a:r>
                  <a:rPr lang="en-GB" b="1" dirty="0"/>
                  <a:t>if</a:t>
                </a:r>
                <a:r>
                  <a:rPr lang="en-GB" dirty="0"/>
                  <a:t> there exists a decomposer </a:t>
                </a:r>
                <a14:m>
                  <m:oMath xmlns:m="http://schemas.openxmlformats.org/officeDocument/2006/math">
                    <m:r>
                      <a:rPr lang="de-DE" b="1" i="1" dirty="0" smtClean="0">
                        <a:latin typeface="Cambria Math" panose="02040503050406030204" pitchFamily="18" charset="0"/>
                        <a:ea typeface="Cambria Math" panose="02040503050406030204" pitchFamily="18" charset="0"/>
                      </a:rPr>
                      <m:t>𝒙</m:t>
                    </m:r>
                  </m:oMath>
                </a14:m>
                <a:r>
                  <a:rPr lang="en-GB" dirty="0"/>
                  <a:t> </a:t>
                </a:r>
                <a:r>
                  <a:rPr lang="en-GB" b="1" dirty="0"/>
                  <a:t>then</a:t>
                </a:r>
                <a:endParaRPr lang="en-GB" dirty="0"/>
              </a:p>
              <a:p>
                <a:pPr marL="0" indent="0">
                  <a:lnSpc>
                    <a:spcPct val="100000"/>
                  </a:lnSpc>
                  <a:spcBef>
                    <a:spcPts val="0"/>
                  </a:spcBef>
                  <a:buNone/>
                  <a:tabLst>
                    <a:tab pos="439738" algn="l"/>
                    <a:tab pos="881063" algn="l"/>
                    <a:tab pos="1330325" algn="l"/>
                    <a:tab pos="1770063" algn="l"/>
                  </a:tabLst>
                </a:pPr>
                <a:r>
                  <a:rPr lang="en-GB" dirty="0"/>
                  <a:t>		</a:t>
                </a:r>
                <a:r>
                  <a:rPr lang="en-GB" b="1" dirty="0"/>
                  <a:t>return</a:t>
                </a:r>
                <a:r>
                  <a:rPr lang="en-GB" dirty="0"/>
                  <a:t> </a:t>
                </a:r>
                <a14:m>
                  <m:oMath xmlns:m="http://schemas.openxmlformats.org/officeDocument/2006/math">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m:rPr>
                                <m:nor/>
                              </m:rPr>
                              <a:rPr lang="de-DE" b="0" i="0" smtClean="0">
                                <a:latin typeface="Cambria Math" panose="02040503050406030204" pitchFamily="18" charset="0"/>
                              </a:rPr>
                              <m:t>LIS</m:t>
                            </m:r>
                            <m:d>
                              <m:dPr>
                                <m:ctrlPr>
                                  <a:rPr lang="de-DE" b="0" i="1" smtClean="0">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𝛹</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x</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𝑄</m:t>
                                </m:r>
                              </m:e>
                            </m:d>
                          </m:e>
                        </m:d>
                      </m:e>
                      <m:sup>
                        <m:d>
                          <m:dPr>
                            <m:begChr m:val="|"/>
                            <m:endChr m:val="|"/>
                            <m:ctrlPr>
                              <a:rPr lang="de-DE" i="1">
                                <a:latin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d>
                      </m:sup>
                    </m:sSup>
                  </m:oMath>
                </a14:m>
                <a:endParaRPr lang="en-GB" dirty="0"/>
              </a:p>
              <a:p>
                <a:pPr marL="0" indent="0">
                  <a:lnSpc>
                    <a:spcPct val="100000"/>
                  </a:lnSpc>
                  <a:spcBef>
                    <a:spcPts val="0"/>
                  </a:spcBef>
                  <a:buNone/>
                  <a:tabLst>
                    <a:tab pos="439738" algn="l"/>
                    <a:tab pos="881063" algn="l"/>
                    <a:tab pos="1330325" algn="l"/>
                    <a:tab pos="1770063" algn="l"/>
                  </a:tabLst>
                </a:pPr>
                <a:r>
                  <a:rPr lang="en-GB" dirty="0"/>
                  <a:t>	</a:t>
                </a:r>
                <a:r>
                  <a:rPr lang="en-GB" b="1" dirty="0"/>
                  <a:t>if</a:t>
                </a:r>
                <a:r>
                  <a:rPr lang="en-GB" dirty="0"/>
                  <a:t> there exists a singleton atom </a:t>
                </a:r>
                <a14:m>
                  <m:oMath xmlns:m="http://schemas.openxmlformats.org/officeDocument/2006/math">
                    <m:r>
                      <a:rPr lang="de-DE" b="0" i="1" dirty="0" smtClean="0">
                        <a:latin typeface="Cambria Math" panose="02040503050406030204" pitchFamily="18" charset="0"/>
                        <a:ea typeface="Cambria Math" panose="02040503050406030204" pitchFamily="18" charset="0"/>
                      </a:rPr>
                      <m:t>𝑅</m:t>
                    </m:r>
                    <m:d>
                      <m:dPr>
                        <m:ctrlPr>
                          <a:rPr lang="de-DE" b="0" i="1" dirty="0" smtClean="0">
                            <a:latin typeface="Cambria Math" panose="02040503050406030204" pitchFamily="18" charset="0"/>
                            <a:ea typeface="Cambria Math" panose="02040503050406030204" pitchFamily="18" charset="0"/>
                          </a:rPr>
                        </m:ctrlPr>
                      </m:dPr>
                      <m:e>
                        <m:r>
                          <a:rPr lang="de-DE" b="0" i="1" dirty="0">
                            <a:latin typeface="Cambria Math" panose="02040503050406030204" pitchFamily="18" charset="0"/>
                            <a:ea typeface="Cambria Math" panose="02040503050406030204" pitchFamily="18" charset="0"/>
                          </a:rPr>
                          <m:t>𝑥</m:t>
                        </m:r>
                      </m:e>
                    </m:d>
                  </m:oMath>
                </a14:m>
                <a:r>
                  <a:rPr lang="en-GB" dirty="0"/>
                  <a:t> without self-joins </a:t>
                </a:r>
                <a:r>
                  <a:rPr lang="en-GB" b="1" dirty="0"/>
                  <a:t>then</a:t>
                </a:r>
              </a:p>
              <a:p>
                <a:pPr marL="0" indent="0">
                  <a:lnSpc>
                    <a:spcPct val="100000"/>
                  </a:lnSpc>
                  <a:spcBef>
                    <a:spcPts val="0"/>
                  </a:spcBef>
                  <a:buNone/>
                  <a:tabLst>
                    <a:tab pos="439738" algn="l"/>
                    <a:tab pos="881063" algn="l"/>
                    <a:tab pos="1330325" algn="l"/>
                    <a:tab pos="1770063" algn="l"/>
                  </a:tabLst>
                </a:pPr>
                <a:r>
                  <a:rPr lang="en-GB" dirty="0"/>
                  <a:t>		Use </a:t>
                </a:r>
                <a14:m>
                  <m:oMath xmlns:m="http://schemas.openxmlformats.org/officeDocument/2006/math">
                    <m:r>
                      <a:rPr lang="de-DE" i="1">
                        <a:latin typeface="Cambria Math" panose="02040503050406030204" pitchFamily="18" charset="0"/>
                        <a:ea typeface="Cambria Math" panose="02040503050406030204" pitchFamily="18" charset="0"/>
                      </a:rPr>
                      <m:t>𝑄</m:t>
                    </m:r>
                  </m:oMath>
                </a14:m>
                <a:r>
                  <a:rPr lang="en-GB" dirty="0"/>
                  <a:t> to sample an integer </a:t>
                </a:r>
                <a14:m>
                  <m:oMath xmlns:m="http://schemas.openxmlformats.org/officeDocument/2006/math">
                    <m:r>
                      <a:rPr lang="en-GB" i="1" dirty="0" smtClean="0">
                        <a:latin typeface="Cambria Math" panose="02040503050406030204" pitchFamily="18" charset="0"/>
                      </a:rPr>
                      <m:t>𝑗</m:t>
                    </m:r>
                    <m:r>
                      <a:rPr lang="en-GB" dirty="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0,…,</m:t>
                        </m:r>
                        <m:d>
                          <m:dPr>
                            <m:begChr m:val="|"/>
                            <m:endChr m:val="|"/>
                            <m:ctrlPr>
                              <a:rPr lang="de-DE" i="1">
                                <a:latin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d>
                      </m:e>
                    </m:d>
                  </m:oMath>
                </a14:m>
                <a:endParaRPr lang="en-GB" dirty="0"/>
              </a:p>
              <a:p>
                <a:pPr marL="0" indent="0">
                  <a:lnSpc>
                    <a:spcPct val="100000"/>
                  </a:lnSpc>
                  <a:spcBef>
                    <a:spcPts val="0"/>
                  </a:spcBef>
                  <a:buNone/>
                  <a:tabLst>
                    <a:tab pos="439738" algn="l"/>
                    <a:tab pos="881063" algn="l"/>
                    <a:tab pos="1330325" algn="l"/>
                    <a:tab pos="1770063" algn="l"/>
                  </a:tabLst>
                </a:pPr>
                <a:endParaRPr lang="en-GB" sz="700" dirty="0"/>
              </a:p>
              <a:p>
                <a:pPr marL="0" indent="0">
                  <a:lnSpc>
                    <a:spcPct val="100000"/>
                  </a:lnSpc>
                  <a:spcBef>
                    <a:spcPts val="0"/>
                  </a:spcBef>
                  <a:buNone/>
                  <a:tabLst>
                    <a:tab pos="439738" algn="l"/>
                    <a:tab pos="881063" algn="l"/>
                    <a:tab pos="1330325" algn="l"/>
                    <a:tab pos="1770063" algn="l"/>
                  </a:tabLst>
                </a:pPr>
                <a:r>
                  <a:rPr lang="en-GB" dirty="0"/>
                  <a:t>		</a:t>
                </a:r>
                <a:r>
                  <a:rPr lang="en-GB" b="1" dirty="0"/>
                  <a:t>return </a:t>
                </a:r>
                <a14:m>
                  <m:oMath xmlns:m="http://schemas.openxmlformats.org/officeDocument/2006/math">
                    <m:f>
                      <m:fPr>
                        <m:ctrlPr>
                          <a:rPr lang="en-GB"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LIS</m:t>
                        </m:r>
                        <m:d>
                          <m:dPr>
                            <m:ctrlPr>
                              <a:rPr lang="de-DE" b="0"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𝛹</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𝑟</m:t>
                                </m:r>
                              </m:e>
                              <m:sup>
                                <m:r>
                                  <a:rPr lang="de-DE" i="1">
                                    <a:latin typeface="Cambria Math" panose="02040503050406030204" pitchFamily="18" charset="0"/>
                                    <a:ea typeface="Cambria Math" panose="02040503050406030204" pitchFamily="18" charset="0"/>
                                  </a:rPr>
                                  <m:t>𝑗</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𝑄</m:t>
                            </m:r>
                          </m:e>
                        </m:d>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𝑗</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2</m:t>
                            </m:r>
                          </m:e>
                          <m:sup>
                            <m:r>
                              <a:rPr lang="en-GB" i="1">
                                <a:latin typeface="Cambria Math" panose="02040503050406030204" pitchFamily="18" charset="0"/>
                                <a:ea typeface="Cambria Math" panose="02040503050406030204" pitchFamily="18" charset="0"/>
                              </a:rPr>
                              <m:t>𝑝</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𝑗</m:t>
                                </m:r>
                              </m:e>
                            </m:d>
                          </m:sup>
                        </m:sSup>
                      </m:num>
                      <m:den>
                        <m:r>
                          <a:rPr lang="de-DE" b="0" i="1" smtClean="0">
                            <a:latin typeface="Cambria Math" panose="02040503050406030204" pitchFamily="18" charset="0"/>
                            <a:ea typeface="Cambria Math" panose="02040503050406030204" pitchFamily="18" charset="0"/>
                          </a:rPr>
                          <m:t>𝑄</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𝑗</m:t>
                            </m:r>
                          </m:e>
                        </m:d>
                      </m:den>
                    </m:f>
                    <m:d>
                      <m:dPr>
                        <m:ctrlPr>
                          <a:rPr lang="en-GB" i="1">
                            <a:latin typeface="Cambria Math" panose="02040503050406030204" pitchFamily="18" charset="0"/>
                            <a:ea typeface="Cambria Math" panose="02040503050406030204" pitchFamily="18" charset="0"/>
                          </a:rPr>
                        </m:ctrlPr>
                      </m:dPr>
                      <m:e>
                        <m:m>
                          <m:mPr>
                            <m:mcs>
                              <m:mc>
                                <m:mcPr>
                                  <m:count m:val="1"/>
                                  <m:mcJc m:val="center"/>
                                </m:mcPr>
                              </m:mc>
                            </m:mcs>
                            <m:ctrlPr>
                              <a:rPr lang="en-GB" i="1">
                                <a:latin typeface="Cambria Math" panose="02040503050406030204" pitchFamily="18" charset="0"/>
                                <a:ea typeface="Cambria Math" panose="02040503050406030204" pitchFamily="18" charset="0"/>
                              </a:rPr>
                            </m:ctrlPr>
                          </m:mPr>
                          <m:mr>
                            <m:e>
                              <m:d>
                                <m:dPr>
                                  <m:begChr m:val="|"/>
                                  <m:endChr m:val="|"/>
                                  <m:ctrlPr>
                                    <a:rPr lang="en-GB" i="1">
                                      <a:latin typeface="Cambria Math" panose="02040503050406030204" pitchFamily="18" charset="0"/>
                                      <a:ea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dom</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𝑥</m:t>
                                      </m:r>
                                    </m:e>
                                  </m:d>
                                </m:e>
                              </m:d>
                            </m:e>
                          </m:mr>
                          <m:mr>
                            <m:e>
                              <m:r>
                                <a:rPr lang="en-GB" i="1">
                                  <a:latin typeface="Cambria Math" panose="02040503050406030204" pitchFamily="18" charset="0"/>
                                  <a:ea typeface="Cambria Math" panose="02040503050406030204" pitchFamily="18" charset="0"/>
                                </a:rPr>
                                <m:t>𝑗</m:t>
                              </m:r>
                            </m:e>
                          </m:mr>
                        </m:m>
                      </m:e>
                    </m:d>
                  </m:oMath>
                </a14:m>
                <a:endParaRPr lang="en-GB" dirty="0"/>
              </a:p>
              <a:p>
                <a:pPr marL="0" indent="0">
                  <a:lnSpc>
                    <a:spcPct val="100000"/>
                  </a:lnSpc>
                  <a:spcBef>
                    <a:spcPts val="0"/>
                  </a:spcBef>
                  <a:buNone/>
                  <a:tabLst>
                    <a:tab pos="439738" algn="l"/>
                    <a:tab pos="881063" algn="l"/>
                    <a:tab pos="1330325" algn="l"/>
                    <a:tab pos="1770063" algn="l"/>
                  </a:tabLst>
                </a:pPr>
                <a:endParaRPr lang="en-GB" sz="700" dirty="0"/>
              </a:p>
              <a:p>
                <a:pPr marL="0" indent="0">
                  <a:lnSpc>
                    <a:spcPct val="100000"/>
                  </a:lnSpc>
                  <a:spcBef>
                    <a:spcPts val="0"/>
                  </a:spcBef>
                  <a:buNone/>
                  <a:tabLst>
                    <a:tab pos="439738" algn="l"/>
                    <a:tab pos="881063" algn="l"/>
                    <a:tab pos="1330325" algn="l"/>
                    <a:tab pos="1770063" algn="l"/>
                  </a:tabLst>
                </a:pPr>
                <a:r>
                  <a:rPr lang="en-GB" dirty="0"/>
                  <a:t>	</a:t>
                </a:r>
                <a:r>
                  <a:rPr lang="en-GB" b="1" dirty="0"/>
                  <a:t>if</a:t>
                </a:r>
                <a:r>
                  <a:rPr lang="en-GB" dirty="0"/>
                  <a:t> there exists isolated variables </a:t>
                </a:r>
                <a14:m>
                  <m:oMath xmlns:m="http://schemas.openxmlformats.org/officeDocument/2006/math">
                    <m:r>
                      <a:rPr lang="de-DE" b="1" i="1" dirty="0">
                        <a:latin typeface="Cambria Math" panose="02040503050406030204" pitchFamily="18" charset="0"/>
                        <a:ea typeface="Cambria Math" panose="02040503050406030204" pitchFamily="18" charset="0"/>
                      </a:rPr>
                      <m:t>𝒙</m:t>
                    </m:r>
                  </m:oMath>
                </a14:m>
                <a:r>
                  <a:rPr lang="en-GB" dirty="0"/>
                  <a:t> in a predicate </a:t>
                </a:r>
                <a14:m>
                  <m:oMath xmlns:m="http://schemas.openxmlformats.org/officeDocument/2006/math">
                    <m:r>
                      <a:rPr lang="de-DE" i="1" dirty="0">
                        <a:latin typeface="Cambria Math" panose="02040503050406030204" pitchFamily="18" charset="0"/>
                        <a:ea typeface="Cambria Math" panose="02040503050406030204" pitchFamily="18" charset="0"/>
                      </a:rPr>
                      <m:t>𝑅</m:t>
                    </m:r>
                  </m:oMath>
                </a14:m>
                <a:r>
                  <a:rPr lang="en-GB" dirty="0"/>
                  <a:t> </a:t>
                </a:r>
                <a:r>
                  <a:rPr lang="en-GB" b="1" dirty="0"/>
                  <a:t>then</a:t>
                </a:r>
              </a:p>
              <a:p>
                <a:pPr marL="0" indent="0">
                  <a:lnSpc>
                    <a:spcPct val="100000"/>
                  </a:lnSpc>
                  <a:spcBef>
                    <a:spcPts val="0"/>
                  </a:spcBef>
                  <a:buNone/>
                  <a:tabLst>
                    <a:tab pos="439738" algn="l"/>
                    <a:tab pos="881063" algn="l"/>
                    <a:tab pos="1330325" algn="l"/>
                    <a:tab pos="1770063" algn="l"/>
                  </a:tabLst>
                </a:pPr>
                <a:endParaRPr lang="en-GB" sz="600" b="1" dirty="0"/>
              </a:p>
              <a:p>
                <a:pPr marL="0" indent="0">
                  <a:lnSpc>
                    <a:spcPct val="100000"/>
                  </a:lnSpc>
                  <a:spcBef>
                    <a:spcPts val="0"/>
                  </a:spcBef>
                  <a:buNone/>
                  <a:tabLst>
                    <a:tab pos="439738" algn="l"/>
                    <a:tab pos="881063" algn="l"/>
                    <a:tab pos="1330325" algn="l"/>
                    <a:tab pos="1770063" algn="l"/>
                  </a:tabLst>
                </a:pPr>
                <a:r>
                  <a:rPr lang="en-GB" dirty="0"/>
                  <a:t>		</a:t>
                </a:r>
                <a:r>
                  <a:rPr lang="en-GB" b="1" dirty="0"/>
                  <a:t>return </a:t>
                </a:r>
                <a14:m>
                  <m:oMath xmlns:m="http://schemas.openxmlformats.org/officeDocument/2006/math">
                    <m:r>
                      <m:rPr>
                        <m:sty m:val="p"/>
                      </m:rPr>
                      <a:rPr lang="de-DE">
                        <a:latin typeface="Cambria Math" panose="02040503050406030204" pitchFamily="18" charset="0"/>
                        <a:ea typeface="Cambria Math" panose="02040503050406030204" pitchFamily="18" charset="0"/>
                      </a:rPr>
                      <m:t>LIS</m:t>
                    </m:r>
                    <m:d>
                      <m:dPr>
                        <m:ctrlPr>
                          <a:rPr lang="de-DE"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𝛹</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𝑄</m:t>
                        </m:r>
                      </m:e>
                    </m:d>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2</m:t>
                        </m:r>
                      </m:e>
                      <m:sup>
                        <m:r>
                          <a:rPr lang="en-GB" i="1">
                            <a:latin typeface="Cambria Math" panose="02040503050406030204" pitchFamily="18" charset="0"/>
                            <a:ea typeface="Cambria Math" panose="02040503050406030204" pitchFamily="18" charset="0"/>
                          </a:rPr>
                          <m:t>𝑝</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sup>
                    </m:sSup>
                    <m:nary>
                      <m:naryPr>
                        <m:chr m:val="∏"/>
                        <m:ctrlPr>
                          <a:rPr lang="en-GB" i="1">
                            <a:latin typeface="Cambria Math" panose="02040503050406030204" pitchFamily="18" charset="0"/>
                            <a:ea typeface="Cambria Math" panose="02040503050406030204" pitchFamily="18" charset="0"/>
                          </a:rPr>
                        </m:ctrlPr>
                      </m:naryPr>
                      <m:sub>
                        <m:r>
                          <m:rPr>
                            <m:brk m:alnAt="23"/>
                          </m:rPr>
                          <a:rPr lang="de-DE" i="1">
                            <a:latin typeface="Cambria Math" panose="02040503050406030204" pitchFamily="18" charset="0"/>
                            <a:ea typeface="Cambria Math" panose="02040503050406030204" pitchFamily="18" charset="0"/>
                          </a:rPr>
                          <m:t>𝑗</m:t>
                        </m:r>
                        <m:r>
                          <a:rPr lang="de-DE" i="1">
                            <a:latin typeface="Cambria Math" panose="02040503050406030204" pitchFamily="18" charset="0"/>
                            <a:ea typeface="Cambria Math" panose="02040503050406030204" pitchFamily="18" charset="0"/>
                          </a:rPr>
                          <m:t>=1</m:t>
                        </m:r>
                      </m:sub>
                      <m:sup>
                        <m:d>
                          <m:dPr>
                            <m:begChr m:val="|"/>
                            <m:endChr m:val="|"/>
                            <m:ctrlPr>
                              <a:rPr lang="de-DE" i="1" dirty="0">
                                <a:latin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𝒚</m:t>
                                </m:r>
                              </m:e>
                            </m:d>
                          </m:e>
                        </m:d>
                      </m:sup>
                      <m:e>
                        <m:f>
                          <m:fPr>
                            <m:ctrlPr>
                              <a:rPr lang="de-DE" i="1" dirty="0">
                                <a:latin typeface="Cambria Math" panose="02040503050406030204" pitchFamily="18" charset="0"/>
                                <a:ea typeface="Cambria Math" panose="02040503050406030204" pitchFamily="18" charset="0"/>
                              </a:rPr>
                            </m:ctrlPr>
                          </m:fPr>
                          <m:num>
                            <m:d>
                              <m:dPr>
                                <m:ctrlPr>
                                  <a:rPr lang="de-DE" i="1" dirty="0">
                                    <a:latin typeface="Cambria Math" panose="02040503050406030204" pitchFamily="18" charset="0"/>
                                    <a:ea typeface="Cambria Math" panose="02040503050406030204" pitchFamily="18" charset="0"/>
                                  </a:rPr>
                                </m:ctrlPr>
                              </m:dPr>
                              <m:e>
                                <m:m>
                                  <m:mPr>
                                    <m:mcs>
                                      <m:mc>
                                        <m:mcPr>
                                          <m:count m:val="1"/>
                                          <m:mcJc m:val="center"/>
                                        </m:mcPr>
                                      </m:mc>
                                    </m:mcs>
                                    <m:ctrlPr>
                                      <a:rPr lang="de-DE" i="1" dirty="0">
                                        <a:latin typeface="Cambria Math" panose="02040503050406030204" pitchFamily="18" charset="0"/>
                                        <a:ea typeface="Cambria Math" panose="02040503050406030204" pitchFamily="18" charset="0"/>
                                      </a:rPr>
                                    </m:ctrlPr>
                                  </m:mPr>
                                  <m:mr>
                                    <m:e>
                                      <m:d>
                                        <m:dPr>
                                          <m:begChr m:val="|"/>
                                          <m:endChr m:val="|"/>
                                          <m:ctrlPr>
                                            <a:rPr lang="de-DE" i="1" dirty="0">
                                              <a:latin typeface="Cambria Math" panose="02040503050406030204" pitchFamily="18" charset="0"/>
                                            </a:rPr>
                                          </m:ctrlPr>
                                        </m:dPr>
                                        <m:e>
                                          <m:r>
                                            <m:rPr>
                                              <m:sty m:val="p"/>
                                            </m:rPr>
                                            <a:rPr lang="de-DE">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𝒙</m:t>
                                              </m:r>
                                            </m:e>
                                          </m:d>
                                        </m:e>
                                      </m:d>
                                    </m:e>
                                  </m:mr>
                                  <m:m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𝑗</m:t>
                                          </m:r>
                                        </m:e>
                                        <m:sub>
                                          <m:r>
                                            <a:rPr lang="de-DE" i="1" dirty="0">
                                              <a:latin typeface="Cambria Math" panose="02040503050406030204" pitchFamily="18" charset="0"/>
                                              <a:ea typeface="Cambria Math" panose="02040503050406030204" pitchFamily="18" charset="0"/>
                                            </a:rPr>
                                            <m:t>𝑖</m:t>
                                          </m:r>
                                        </m:sub>
                                      </m:sSub>
                                    </m:e>
                                  </m:mr>
                                </m:m>
                              </m:e>
                            </m:d>
                          </m:num>
                          <m:den>
                            <m:sSub>
                              <m:sSubPr>
                                <m:ctrlPr>
                                  <a:rPr lang="de-DE" i="1" dirty="0">
                                    <a:latin typeface="Cambria Math" panose="02040503050406030204" pitchFamily="18" charset="0"/>
                                  </a:rPr>
                                </m:ctrlPr>
                              </m:sSubPr>
                              <m:e>
                                <m:r>
                                  <a:rPr lang="en-GB" i="1" dirty="0">
                                    <a:latin typeface="Cambria Math" panose="02040503050406030204" pitchFamily="18" charset="0"/>
                                  </a:rPr>
                                  <m:t>𝑄</m:t>
                                </m:r>
                              </m:e>
                              <m:sub>
                                <m:r>
                                  <a:rPr lang="de-DE" i="1" dirty="0">
                                    <a:latin typeface="Cambria Math" panose="02040503050406030204" pitchFamily="18" charset="0"/>
                                  </a:rPr>
                                  <m:t>𝑖</m:t>
                                </m:r>
                              </m:sub>
                            </m:sSub>
                            <m:d>
                              <m:dPr>
                                <m:ctrlPr>
                                  <a:rPr lang="en-GB" i="1" dirty="0">
                                    <a:latin typeface="Cambria Math" panose="02040503050406030204" pitchFamily="18" charset="0"/>
                                  </a:rPr>
                                </m:ctrlPr>
                              </m:dPr>
                              <m:e>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en-GB" i="1" dirty="0">
                                        <a:latin typeface="Cambria Math" panose="02040503050406030204" pitchFamily="18" charset="0"/>
                                      </a:rPr>
                                      <m:t>𝑖</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en-GB" i="1" dirty="0">
                                        <a:latin typeface="Cambria Math" panose="02040503050406030204" pitchFamily="18" charset="0"/>
                                      </a:rPr>
                                      <m:t>𝑗</m:t>
                                    </m:r>
                                  </m:e>
                                  <m:sub>
                                    <m:r>
                                      <a:rPr lang="de-DE" i="1" dirty="0">
                                        <a:latin typeface="Cambria Math" panose="02040503050406030204" pitchFamily="18" charset="0"/>
                                      </a:rPr>
                                      <m:t>𝑖</m:t>
                                    </m:r>
                                    <m:r>
                                      <a:rPr lang="de-DE" i="1" dirty="0">
                                        <a:latin typeface="Cambria Math" panose="02040503050406030204" pitchFamily="18" charset="0"/>
                                      </a:rPr>
                                      <m:t>−1</m:t>
                                    </m:r>
                                  </m:sub>
                                </m:sSub>
                              </m:e>
                            </m:d>
                          </m:den>
                        </m:f>
                      </m:e>
                    </m:nary>
                  </m:oMath>
                </a14:m>
                <a:endParaRPr lang="en-GB" dirty="0"/>
              </a:p>
              <a:p>
                <a:pPr marL="0" indent="0">
                  <a:lnSpc>
                    <a:spcPct val="100000"/>
                  </a:lnSpc>
                  <a:spcBef>
                    <a:spcPts val="0"/>
                  </a:spcBef>
                  <a:buNone/>
                  <a:tabLst>
                    <a:tab pos="439738" algn="l"/>
                    <a:tab pos="881063" algn="l"/>
                    <a:tab pos="1330325" algn="l"/>
                    <a:tab pos="1770063" algn="l"/>
                  </a:tabLst>
                </a:pPr>
                <a:endParaRPr lang="en-GB" sz="600" dirty="0"/>
              </a:p>
              <a:p>
                <a:pPr marL="0" indent="0">
                  <a:lnSpc>
                    <a:spcPct val="100000"/>
                  </a:lnSpc>
                  <a:spcBef>
                    <a:spcPts val="0"/>
                  </a:spcBef>
                  <a:buNone/>
                  <a:tabLst>
                    <a:tab pos="439738" algn="l"/>
                    <a:tab pos="881063" algn="l"/>
                    <a:tab pos="1330325" algn="l"/>
                    <a:tab pos="1770063" algn="l"/>
                  </a:tabLst>
                </a:pPr>
                <a:r>
                  <a:rPr lang="en-GB" dirty="0"/>
                  <a:t>	Choose an atom </a:t>
                </a:r>
                <a14:m>
                  <m:oMath xmlns:m="http://schemas.openxmlformats.org/officeDocument/2006/math">
                    <m:r>
                      <a:rPr lang="en-GB" i="1" dirty="0" smtClean="0">
                        <a:latin typeface="Cambria Math" panose="02040503050406030204" pitchFamily="18" charset="0"/>
                      </a:rPr>
                      <m:t>𝐴</m:t>
                    </m:r>
                  </m:oMath>
                </a14:m>
                <a:r>
                  <a:rPr lang="en-GB" dirty="0"/>
                  <a:t> and sample all of its groundings from </a:t>
                </a:r>
                <a14:m>
                  <m:oMath xmlns:m="http://schemas.openxmlformats.org/officeDocument/2006/math">
                    <m:r>
                      <a:rPr lang="en-GB" i="1" dirty="0" smtClean="0">
                        <a:latin typeface="Cambria Math" panose="02040503050406030204" pitchFamily="18" charset="0"/>
                      </a:rPr>
                      <m:t>𝑄</m:t>
                    </m:r>
                  </m:oMath>
                </a14:m>
                <a:endParaRPr lang="en-GB" dirty="0"/>
              </a:p>
              <a:p>
                <a:pPr marL="0" indent="0">
                  <a:lnSpc>
                    <a:spcPct val="100000"/>
                  </a:lnSpc>
                  <a:spcBef>
                    <a:spcPts val="0"/>
                  </a:spcBef>
                  <a:buNone/>
                  <a:tabLst>
                    <a:tab pos="439738" algn="l"/>
                    <a:tab pos="881063" algn="l"/>
                    <a:tab pos="1330325" algn="l"/>
                    <a:tab pos="1770063" algn="l"/>
                  </a:tabLst>
                </a:pPr>
                <a:r>
                  <a:rPr lang="en-GB" dirty="0"/>
                  <a:t>	Let </a:t>
                </a:r>
                <a14:m>
                  <m:oMath xmlns:m="http://schemas.openxmlformats.org/officeDocument/2006/math">
                    <m:r>
                      <a:rPr lang="en-GB" b="1" i="1" dirty="0" smtClean="0">
                        <a:latin typeface="Cambria Math" panose="02040503050406030204" pitchFamily="18" charset="0"/>
                      </a:rPr>
                      <m:t>𝒂</m:t>
                    </m:r>
                  </m:oMath>
                </a14:m>
                <a:r>
                  <a:rPr lang="en-GB" dirty="0"/>
                  <a:t> be the sampled assignment</a:t>
                </a:r>
              </a:p>
              <a:p>
                <a:pPr marL="0" indent="0">
                  <a:lnSpc>
                    <a:spcPct val="100000"/>
                  </a:lnSpc>
                  <a:spcBef>
                    <a:spcPts val="0"/>
                  </a:spcBef>
                  <a:buNone/>
                  <a:tabLst>
                    <a:tab pos="439738" algn="l"/>
                    <a:tab pos="881063" algn="l"/>
                    <a:tab pos="1330325" algn="l"/>
                    <a:tab pos="1770063" algn="l"/>
                  </a:tabLst>
                </a:pPr>
                <a:endParaRPr lang="en-GB" sz="600" dirty="0"/>
              </a:p>
              <a:p>
                <a:pPr marL="0" indent="0">
                  <a:lnSpc>
                    <a:spcPct val="100000"/>
                  </a:lnSpc>
                  <a:spcBef>
                    <a:spcPts val="0"/>
                  </a:spcBef>
                  <a:buNone/>
                  <a:tabLst>
                    <a:tab pos="439738" algn="l"/>
                    <a:tab pos="881063" algn="l"/>
                    <a:tab pos="1330325" algn="l"/>
                    <a:tab pos="1770063" algn="l"/>
                  </a:tabLst>
                </a:pPr>
                <a:r>
                  <a:rPr lang="en-GB" dirty="0"/>
                  <a:t>	</a:t>
                </a:r>
                <a:r>
                  <a:rPr lang="en-GB" b="1" dirty="0"/>
                  <a:t>return </a:t>
                </a:r>
                <a14:m>
                  <m:oMath xmlns:m="http://schemas.openxmlformats.org/officeDocument/2006/math">
                    <m:f>
                      <m:fPr>
                        <m:ctrlPr>
                          <a:rPr lang="en-GB" i="1">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LIS</m:t>
                        </m:r>
                        <m:d>
                          <m:dPr>
                            <m:ctrlPr>
                              <a:rPr lang="de-DE"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𝛹</m:t>
                            </m:r>
                            <m: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𝒂</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𝑄</m:t>
                            </m:r>
                          </m:e>
                        </m:d>
                        <m:r>
                          <a:rPr lang="en-GB" i="1">
                            <a:latin typeface="Cambria Math" panose="02040503050406030204" pitchFamily="18" charset="0"/>
                            <a:ea typeface="Cambria Math" panose="02040503050406030204" pitchFamily="18" charset="0"/>
                          </a:rPr>
                          <m:t>𝑤</m:t>
                        </m:r>
                        <m:d>
                          <m:dPr>
                            <m:ctrlPr>
                              <a:rPr lang="en-GB"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𝒂</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2</m:t>
                            </m:r>
                          </m:e>
                          <m:sup>
                            <m:r>
                              <a:rPr lang="en-GB" i="1">
                                <a:latin typeface="Cambria Math" panose="02040503050406030204" pitchFamily="18" charset="0"/>
                                <a:ea typeface="Cambria Math" panose="02040503050406030204" pitchFamily="18" charset="0"/>
                              </a:rPr>
                              <m:t>𝑝</m:t>
                            </m:r>
                            <m:d>
                              <m:dPr>
                                <m:ctrlPr>
                                  <a:rPr lang="en-GB"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𝒂</m:t>
                                </m:r>
                              </m:e>
                            </m:d>
                          </m:sup>
                        </m:sSup>
                      </m:num>
                      <m:den>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𝒂</m:t>
                            </m:r>
                          </m:e>
                        </m:d>
                      </m:den>
                    </m:f>
                  </m:oMath>
                </a14:m>
                <a:r>
                  <a:rPr lang="en-GB" dirty="0"/>
                  <a:t> </a:t>
                </a:r>
              </a:p>
              <a:p>
                <a:pPr marL="0" indent="0">
                  <a:lnSpc>
                    <a:spcPct val="100000"/>
                  </a:lnSpc>
                  <a:spcBef>
                    <a:spcPts val="0"/>
                  </a:spcBef>
                  <a:buNone/>
                  <a:tabLst>
                    <a:tab pos="439738" algn="l"/>
                    <a:tab pos="881063" algn="l"/>
                    <a:tab pos="1330325" algn="l"/>
                    <a:tab pos="1770063" algn="l"/>
                  </a:tabLst>
                </a:pPr>
                <a:endParaRPr lang="en-GB" dirty="0"/>
              </a:p>
              <a:p>
                <a:endParaRPr lang="en-GB" dirty="0"/>
              </a:p>
            </p:txBody>
          </p:sp>
        </mc:Choice>
        <mc:Fallback>
          <p:sp>
            <p:nvSpPr>
              <p:cNvPr id="3" name="Content Placeholder 2">
                <a:extLst>
                  <a:ext uri="{FF2B5EF4-FFF2-40B4-BE49-F238E27FC236}">
                    <a16:creationId xmlns:a16="http://schemas.microsoft.com/office/drawing/2014/main" id="{172625DE-DE52-0148-B894-BED0AD809EC0}"/>
                  </a:ext>
                </a:extLst>
              </p:cNvPr>
              <p:cNvSpPr>
                <a:spLocks noGrp="1" noRot="1" noChangeAspect="1" noMove="1" noResize="1" noEditPoints="1" noAdjustHandles="1" noChangeArrowheads="1" noChangeShapeType="1" noTextEdit="1"/>
              </p:cNvSpPr>
              <p:nvPr>
                <p:ph idx="1"/>
              </p:nvPr>
            </p:nvSpPr>
            <p:spPr>
              <a:blipFill>
                <a:blip r:embed="rId3"/>
                <a:stretch>
                  <a:fillRect l="-1215" t="-298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9E93588-3FA3-3848-B9AB-8BADC8CC8048}"/>
              </a:ext>
            </a:extLst>
          </p:cNvPr>
          <p:cNvSpPr>
            <a:spLocks noGrp="1"/>
          </p:cNvSpPr>
          <p:nvPr>
            <p:ph type="sldNum" sz="quarter" idx="4"/>
          </p:nvPr>
        </p:nvSpPr>
        <p:spPr/>
        <p:txBody>
          <a:bodyPr/>
          <a:lstStyle/>
          <a:p>
            <a:fld id="{67C9959E-8E6B-B04C-9955-EA096F41CA7A}" type="slidenum">
              <a:rPr lang="en-GB" smtClean="0"/>
              <a:t>49</a:t>
            </a:fld>
            <a:endParaRPr lang="en-GB"/>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A8FB0675-1B14-5742-B397-81FF9FCFE097}"/>
                  </a:ext>
                </a:extLst>
              </p:cNvPr>
              <p:cNvSpPr/>
              <p:nvPr/>
            </p:nvSpPr>
            <p:spPr>
              <a:xfrm>
                <a:off x="9548707" y="5618902"/>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LIS for </a:t>
                </a:r>
                <a14:m>
                  <m:oMath xmlns:m="http://schemas.openxmlformats.org/officeDocument/2006/math">
                    <m:r>
                      <a:rPr lang="en-GB" i="1" dirty="0">
                        <a:latin typeface="Cambria Math" panose="02040503050406030204" pitchFamily="18" charset="0"/>
                      </a:rPr>
                      <m:t>𝑍</m:t>
                    </m:r>
                  </m:oMath>
                </a14:m>
                <a:endParaRPr lang="en-GB" dirty="0"/>
              </a:p>
            </p:txBody>
          </p:sp>
        </mc:Choice>
        <mc:Fallback>
          <p:sp>
            <p:nvSpPr>
              <p:cNvPr id="6" name="Rectangle 5">
                <a:extLst>
                  <a:ext uri="{FF2B5EF4-FFF2-40B4-BE49-F238E27FC236}">
                    <a16:creationId xmlns:a16="http://schemas.microsoft.com/office/drawing/2014/main" id="{A8FB0675-1B14-5742-B397-81FF9FCFE097}"/>
                  </a:ext>
                </a:extLst>
              </p:cNvPr>
              <p:cNvSpPr>
                <a:spLocks noRot="1" noChangeAspect="1" noMove="1" noResize="1" noEditPoints="1" noAdjustHandles="1" noChangeArrowheads="1" noChangeShapeType="1" noTextEdit="1"/>
              </p:cNvSpPr>
              <p:nvPr/>
            </p:nvSpPr>
            <p:spPr>
              <a:xfrm>
                <a:off x="9548707" y="5618902"/>
                <a:ext cx="2286000" cy="280186"/>
              </a:xfrm>
              <a:prstGeom prst="rect">
                <a:avLst/>
              </a:prstGeom>
              <a:blipFill>
                <a:blip r:embed="rId4"/>
                <a:stretch>
                  <a:fillRect t="-20833" b="-41667"/>
                </a:stretch>
              </a:blipFill>
              <a:ln>
                <a:solidFill>
                  <a:schemeClr val="accent1"/>
                </a:solidFill>
              </a:ln>
            </p:spPr>
            <p:txBody>
              <a:bodyPr/>
              <a:lstStyle/>
              <a:p>
                <a:r>
                  <a:rPr lang="en-GB">
                    <a:noFill/>
                  </a:rPr>
                  <a:t> </a:t>
                </a:r>
              </a:p>
            </p:txBody>
          </p:sp>
        </mc:Fallback>
      </mc:AlternateContent>
      <p:sp>
        <p:nvSpPr>
          <p:cNvPr id="9" name="TextBox 8">
            <a:extLst>
              <a:ext uri="{FF2B5EF4-FFF2-40B4-BE49-F238E27FC236}">
                <a16:creationId xmlns:a16="http://schemas.microsoft.com/office/drawing/2014/main" id="{1A9E558D-1FAF-7B4A-A369-5A07B399CC3F}"/>
              </a:ext>
            </a:extLst>
          </p:cNvPr>
          <p:cNvSpPr txBox="1"/>
          <p:nvPr/>
        </p:nvSpPr>
        <p:spPr>
          <a:xfrm>
            <a:off x="3106013" y="890666"/>
            <a:ext cx="872566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LIS tries to apply the power rule, followed by the generalised binomial rule, followed by the isolated variable rule. If all fail, then LIS grounds an atom and samples for the groundings.</a:t>
            </a:r>
          </a:p>
        </p:txBody>
      </p:sp>
      <p:sp>
        <p:nvSpPr>
          <p:cNvPr id="7" name="Date Placeholder 6">
            <a:extLst>
              <a:ext uri="{FF2B5EF4-FFF2-40B4-BE49-F238E27FC236}">
                <a16:creationId xmlns:a16="http://schemas.microsoft.com/office/drawing/2014/main" id="{62722A24-31AE-AB40-9D87-699600507339}"/>
              </a:ext>
            </a:extLst>
          </p:cNvPr>
          <p:cNvSpPr>
            <a:spLocks noGrp="1"/>
          </p:cNvSpPr>
          <p:nvPr>
            <p:ph type="dt" sz="half" idx="2"/>
          </p:nvPr>
        </p:nvSpPr>
        <p:spPr/>
        <p:txBody>
          <a:bodyPr/>
          <a:lstStyle/>
          <a:p>
            <a:r>
              <a:rPr lang="en-GB"/>
              <a:t>Approximate Inference</a:t>
            </a:r>
            <a:endParaRPr lang="en-US" dirty="0"/>
          </a:p>
        </p:txBody>
      </p:sp>
      <p:sp>
        <p:nvSpPr>
          <p:cNvPr id="8" name="Footer Placeholder 7">
            <a:extLst>
              <a:ext uri="{FF2B5EF4-FFF2-40B4-BE49-F238E27FC236}">
                <a16:creationId xmlns:a16="http://schemas.microsoft.com/office/drawing/2014/main" id="{478B26D7-56E2-FD47-A00E-D0007C7E9AC3}"/>
              </a:ext>
            </a:extLst>
          </p:cNvPr>
          <p:cNvSpPr>
            <a:spLocks noGrp="1"/>
          </p:cNvSpPr>
          <p:nvPr>
            <p:ph type="ftr" sz="quarter" idx="3"/>
          </p:nvPr>
        </p:nvSpPr>
        <p:spPr/>
        <p:txBody>
          <a:bodyPr/>
          <a:lstStyle/>
          <a:p>
            <a:r>
              <a:rPr lang="en-GB"/>
              <a:t>T. Braun - StaRAI</a:t>
            </a:r>
          </a:p>
        </p:txBody>
      </p:sp>
      <p:sp>
        <p:nvSpPr>
          <p:cNvPr id="11" name="Rectangle 10">
            <a:extLst>
              <a:ext uri="{FF2B5EF4-FFF2-40B4-BE49-F238E27FC236}">
                <a16:creationId xmlns:a16="http://schemas.microsoft.com/office/drawing/2014/main" id="{0202F7F3-556B-044C-9B52-33F3E297EAD9}"/>
              </a:ext>
            </a:extLst>
          </p:cNvPr>
          <p:cNvSpPr/>
          <p:nvPr/>
        </p:nvSpPr>
        <p:spPr>
          <a:xfrm>
            <a:off x="3444051" y="6260406"/>
            <a:ext cx="6104656" cy="400110"/>
          </a:xfrm>
          <a:prstGeom prst="rect">
            <a:avLst/>
          </a:prstGeom>
        </p:spPr>
        <p:txBody>
          <a:bodyPr wrap="square">
            <a:spAutoFit/>
          </a:bodyPr>
          <a:lstStyle/>
          <a:p>
            <a:r>
              <a:rPr lang="en-GB" sz="1000" dirty="0" err="1">
                <a:solidFill>
                  <a:schemeClr val="tx1">
                    <a:lumMod val="60000"/>
                    <a:lumOff val="40000"/>
                  </a:schemeClr>
                </a:solidFill>
              </a:rPr>
              <a:t>Vibhav</a:t>
            </a:r>
            <a:r>
              <a:rPr lang="en-GB" sz="1000" dirty="0">
                <a:solidFill>
                  <a:schemeClr val="tx1">
                    <a:lumMod val="60000"/>
                    <a:lumOff val="40000"/>
                  </a:schemeClr>
                </a:solidFill>
              </a:rPr>
              <a:t> </a:t>
            </a:r>
            <a:r>
              <a:rPr lang="en-GB" sz="1000" dirty="0" err="1">
                <a:solidFill>
                  <a:schemeClr val="tx1">
                    <a:lumMod val="60000"/>
                    <a:lumOff val="40000"/>
                  </a:schemeClr>
                </a:solidFill>
              </a:rPr>
              <a:t>Gogate</a:t>
            </a:r>
            <a:r>
              <a:rPr lang="en-GB" sz="1000" dirty="0">
                <a:solidFill>
                  <a:schemeClr val="tx1">
                    <a:lumMod val="60000"/>
                    <a:lumOff val="40000"/>
                  </a:schemeClr>
                </a:solidFill>
              </a:rPr>
              <a:t>, Abhay Jha, and Deepak Venugopal: Advances in Lifted Importance Sampling. In: Proceedings of the Twenty-Sixth AAAI Conference on Artificial Intelligence, 2012.</a:t>
            </a:r>
          </a:p>
        </p:txBody>
      </p:sp>
    </p:spTree>
    <p:extLst>
      <p:ext uri="{BB962C8B-B14F-4D97-AF65-F5344CB8AC3E}">
        <p14:creationId xmlns:p14="http://schemas.microsoft.com/office/powerpoint/2010/main" val="15493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8303-1860-3443-8403-CCB5DAA46C23}"/>
              </a:ext>
            </a:extLst>
          </p:cNvPr>
          <p:cNvSpPr>
            <a:spLocks noGrp="1"/>
          </p:cNvSpPr>
          <p:nvPr>
            <p:ph type="title"/>
          </p:nvPr>
        </p:nvSpPr>
        <p:spPr/>
        <p:txBody>
          <a:bodyPr/>
          <a:lstStyle/>
          <a:p>
            <a:r>
              <a:rPr lang="en-GB" dirty="0"/>
              <a:t>Deterministic vs. Stochastic Approximations</a:t>
            </a:r>
          </a:p>
        </p:txBody>
      </p:sp>
      <p:sp>
        <p:nvSpPr>
          <p:cNvPr id="3" name="Content Placeholder 2">
            <a:extLst>
              <a:ext uri="{FF2B5EF4-FFF2-40B4-BE49-F238E27FC236}">
                <a16:creationId xmlns:a16="http://schemas.microsoft.com/office/drawing/2014/main" id="{FBC0B525-8C63-0944-AC80-7FBD6EC7F386}"/>
              </a:ext>
            </a:extLst>
          </p:cNvPr>
          <p:cNvSpPr>
            <a:spLocks noGrp="1"/>
          </p:cNvSpPr>
          <p:nvPr>
            <p:ph sz="half" idx="1"/>
          </p:nvPr>
        </p:nvSpPr>
        <p:spPr>
          <a:xfrm>
            <a:off x="361826" y="2616365"/>
            <a:ext cx="5572334" cy="3286969"/>
          </a:xfrm>
        </p:spPr>
        <p:txBody>
          <a:bodyPr/>
          <a:lstStyle/>
          <a:p>
            <a:r>
              <a:rPr lang="en-GB" dirty="0"/>
              <a:t>Yields same result in different runs</a:t>
            </a:r>
          </a:p>
          <a:p>
            <a:pPr lvl="1"/>
            <a:r>
              <a:rPr lang="en-GB" dirty="0"/>
              <a:t>E.g., message passing on cyclic graphs</a:t>
            </a:r>
          </a:p>
          <a:p>
            <a:pPr lvl="2"/>
            <a:r>
              <a:rPr lang="en-GB" dirty="0"/>
              <a:t>Always follows same </a:t>
            </a:r>
            <a:br>
              <a:rPr lang="en-GB" dirty="0"/>
            </a:br>
            <a:r>
              <a:rPr lang="en-GB" dirty="0"/>
              <a:t>schema, computations</a:t>
            </a:r>
            <a:br>
              <a:rPr lang="en-GB" dirty="0"/>
            </a:br>
            <a:r>
              <a:rPr lang="en-GB" dirty="0"/>
              <a:t>will be identical in each</a:t>
            </a:r>
            <a:br>
              <a:rPr lang="en-GB" dirty="0"/>
            </a:br>
            <a:r>
              <a:rPr lang="en-GB" dirty="0"/>
              <a:t>run, meaning result</a:t>
            </a:r>
            <a:br>
              <a:rPr lang="en-GB" dirty="0"/>
            </a:br>
            <a:r>
              <a:rPr lang="en-GB" dirty="0"/>
              <a:t>will be identical</a:t>
            </a:r>
          </a:p>
          <a:p>
            <a:pPr lvl="2"/>
            <a:r>
              <a:rPr lang="en-GB" dirty="0"/>
              <a:t>Known as </a:t>
            </a:r>
            <a:r>
              <a:rPr lang="en-GB" dirty="0">
                <a:solidFill>
                  <a:schemeClr val="accent2"/>
                </a:solidFill>
              </a:rPr>
              <a:t>loopy</a:t>
            </a:r>
            <a:br>
              <a:rPr lang="en-GB" dirty="0">
                <a:solidFill>
                  <a:schemeClr val="accent2"/>
                </a:solidFill>
              </a:rPr>
            </a:br>
            <a:r>
              <a:rPr lang="en-GB" dirty="0">
                <a:solidFill>
                  <a:schemeClr val="accent2"/>
                </a:solidFill>
              </a:rPr>
              <a:t>belief propagation</a:t>
            </a:r>
          </a:p>
          <a:p>
            <a:pPr lvl="1"/>
            <a:endParaRPr lang="en-GB" dirty="0"/>
          </a:p>
        </p:txBody>
      </p:sp>
      <p:sp>
        <p:nvSpPr>
          <p:cNvPr id="8" name="Content Placeholder 7">
            <a:extLst>
              <a:ext uri="{FF2B5EF4-FFF2-40B4-BE49-F238E27FC236}">
                <a16:creationId xmlns:a16="http://schemas.microsoft.com/office/drawing/2014/main" id="{A6C5E32B-82A0-D145-8789-BBEB17BE7F6F}"/>
              </a:ext>
            </a:extLst>
          </p:cNvPr>
          <p:cNvSpPr>
            <a:spLocks noGrp="1"/>
          </p:cNvSpPr>
          <p:nvPr>
            <p:ph sz="half" idx="2"/>
          </p:nvPr>
        </p:nvSpPr>
        <p:spPr/>
        <p:txBody>
          <a:bodyPr/>
          <a:lstStyle/>
          <a:p>
            <a:r>
              <a:rPr lang="en-GB" dirty="0"/>
              <a:t>Can yield different results in different runs</a:t>
            </a:r>
          </a:p>
          <a:p>
            <a:r>
              <a:rPr lang="en-GB" dirty="0"/>
              <a:t>Typically sampling-based</a:t>
            </a:r>
          </a:p>
          <a:p>
            <a:pPr lvl="1"/>
            <a:r>
              <a:rPr lang="en-GB" dirty="0"/>
              <a:t>E.g., depending on different seeds for random numbers</a:t>
            </a:r>
          </a:p>
          <a:p>
            <a:pPr lvl="1"/>
            <a:r>
              <a:rPr lang="en-GB" dirty="0"/>
              <a:t>Should converge towards true result</a:t>
            </a:r>
          </a:p>
        </p:txBody>
      </p:sp>
      <p:sp>
        <p:nvSpPr>
          <p:cNvPr id="10" name="Text Placeholder 9">
            <a:extLst>
              <a:ext uri="{FF2B5EF4-FFF2-40B4-BE49-F238E27FC236}">
                <a16:creationId xmlns:a16="http://schemas.microsoft.com/office/drawing/2014/main" id="{77A88BE7-C048-3A4C-B7AD-C869AF15155F}"/>
              </a:ext>
            </a:extLst>
          </p:cNvPr>
          <p:cNvSpPr>
            <a:spLocks noGrp="1"/>
          </p:cNvSpPr>
          <p:nvPr>
            <p:ph type="body" idx="13"/>
          </p:nvPr>
        </p:nvSpPr>
        <p:spPr/>
        <p:txBody>
          <a:bodyPr/>
          <a:lstStyle/>
          <a:p>
            <a:r>
              <a:rPr lang="en-GB" dirty="0"/>
              <a:t>Deterministic Approximations</a:t>
            </a:r>
          </a:p>
        </p:txBody>
      </p:sp>
      <p:sp>
        <p:nvSpPr>
          <p:cNvPr id="9" name="Text Placeholder 8">
            <a:extLst>
              <a:ext uri="{FF2B5EF4-FFF2-40B4-BE49-F238E27FC236}">
                <a16:creationId xmlns:a16="http://schemas.microsoft.com/office/drawing/2014/main" id="{BC8CC476-D1BB-334E-9D07-8946F9361158}"/>
              </a:ext>
            </a:extLst>
          </p:cNvPr>
          <p:cNvSpPr>
            <a:spLocks noGrp="1"/>
          </p:cNvSpPr>
          <p:nvPr>
            <p:ph type="body" sz="quarter" idx="3"/>
          </p:nvPr>
        </p:nvSpPr>
        <p:spPr/>
        <p:txBody>
          <a:bodyPr/>
          <a:lstStyle/>
          <a:p>
            <a:r>
              <a:rPr lang="en-GB" dirty="0"/>
              <a:t>Stochastic Approximations</a:t>
            </a:r>
          </a:p>
        </p:txBody>
      </p:sp>
      <p:sp>
        <p:nvSpPr>
          <p:cNvPr id="4" name="Footer Placeholder 3">
            <a:extLst>
              <a:ext uri="{FF2B5EF4-FFF2-40B4-BE49-F238E27FC236}">
                <a16:creationId xmlns:a16="http://schemas.microsoft.com/office/drawing/2014/main" id="{2BA67BEA-36E6-F64F-BF6A-170E2619D5E0}"/>
              </a:ext>
            </a:extLst>
          </p:cNvPr>
          <p:cNvSpPr>
            <a:spLocks noGrp="1"/>
          </p:cNvSpPr>
          <p:nvPr>
            <p:ph type="ftr" sz="quarter" idx="15"/>
          </p:nvPr>
        </p:nvSpPr>
        <p:spPr/>
        <p:txBody>
          <a:bodyPr/>
          <a:lstStyle/>
          <a:p>
            <a:r>
              <a:rPr lang="en-GB" dirty="0"/>
              <a:t>T. Braun - StaRAI</a:t>
            </a:r>
          </a:p>
        </p:txBody>
      </p:sp>
      <p:sp>
        <p:nvSpPr>
          <p:cNvPr id="5" name="Slide Number Placeholder 4">
            <a:extLst>
              <a:ext uri="{FF2B5EF4-FFF2-40B4-BE49-F238E27FC236}">
                <a16:creationId xmlns:a16="http://schemas.microsoft.com/office/drawing/2014/main" id="{64A78E57-DF3E-D447-8EEB-B0D7796475AD}"/>
              </a:ext>
            </a:extLst>
          </p:cNvPr>
          <p:cNvSpPr>
            <a:spLocks noGrp="1"/>
          </p:cNvSpPr>
          <p:nvPr>
            <p:ph type="sldNum" sz="quarter" idx="4"/>
          </p:nvPr>
        </p:nvSpPr>
        <p:spPr/>
        <p:txBody>
          <a:bodyPr/>
          <a:lstStyle/>
          <a:p>
            <a:fld id="{67C9959E-8E6B-B04C-9955-EA096F41CA7A}" type="slidenum">
              <a:rPr lang="en-GB" smtClean="0"/>
              <a:t>5</a:t>
            </a:fld>
            <a:endParaRPr lang="en-GB" dirty="0"/>
          </a:p>
        </p:txBody>
      </p:sp>
      <p:sp>
        <p:nvSpPr>
          <p:cNvPr id="11" name="Date Placeholder 10">
            <a:extLst>
              <a:ext uri="{FF2B5EF4-FFF2-40B4-BE49-F238E27FC236}">
                <a16:creationId xmlns:a16="http://schemas.microsoft.com/office/drawing/2014/main" id="{0FB67829-C060-EA44-92E7-AFD28683F82D}"/>
              </a:ext>
            </a:extLst>
          </p:cNvPr>
          <p:cNvSpPr>
            <a:spLocks noGrp="1"/>
          </p:cNvSpPr>
          <p:nvPr>
            <p:ph type="dt" sz="half" idx="14"/>
          </p:nvPr>
        </p:nvSpPr>
        <p:spPr/>
        <p:txBody>
          <a:bodyPr/>
          <a:lstStyle/>
          <a:p>
            <a:r>
              <a:rPr lang="en-GB"/>
              <a:t>Approximate Inference</a:t>
            </a:r>
            <a:endParaRPr lang="en-GB" dirty="0"/>
          </a:p>
        </p:txBody>
      </p:sp>
      <p:sp>
        <p:nvSpPr>
          <p:cNvPr id="12" name="Rectangle 11">
            <a:extLst>
              <a:ext uri="{FF2B5EF4-FFF2-40B4-BE49-F238E27FC236}">
                <a16:creationId xmlns:a16="http://schemas.microsoft.com/office/drawing/2014/main" id="{D65EF131-C8EB-0D4E-BC18-3D88D1509E1F}"/>
              </a:ext>
            </a:extLst>
          </p:cNvPr>
          <p:cNvSpPr/>
          <p:nvPr/>
        </p:nvSpPr>
        <p:spPr>
          <a:xfrm>
            <a:off x="7642761" y="5138082"/>
            <a:ext cx="2803991" cy="36894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GB" sz="1798" dirty="0">
                <a:solidFill>
                  <a:schemeClr val="bg1"/>
                </a:solidFill>
              </a:rPr>
              <a:t>Focus of this lecture</a:t>
            </a:r>
          </a:p>
        </p:txBody>
      </p:sp>
      <p:cxnSp>
        <p:nvCxnSpPr>
          <p:cNvPr id="14" name="Straight Arrow Connector 13">
            <a:extLst>
              <a:ext uri="{FF2B5EF4-FFF2-40B4-BE49-F238E27FC236}">
                <a16:creationId xmlns:a16="http://schemas.microsoft.com/office/drawing/2014/main" id="{C8D7882C-36BF-CE42-AD3D-286E51545284}"/>
              </a:ext>
            </a:extLst>
          </p:cNvPr>
          <p:cNvCxnSpPr>
            <a:cxnSpLocks/>
            <a:stCxn id="12" idx="0"/>
            <a:endCxn id="15" idx="2"/>
          </p:cNvCxnSpPr>
          <p:nvPr/>
        </p:nvCxnSpPr>
        <p:spPr>
          <a:xfrm flipH="1" flipV="1">
            <a:off x="9019142" y="4472665"/>
            <a:ext cx="25615" cy="66541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A2329C0-E1AB-E647-BC65-8D9D2102AB54}"/>
              </a:ext>
            </a:extLst>
          </p:cNvPr>
          <p:cNvSpPr/>
          <p:nvPr/>
        </p:nvSpPr>
        <p:spPr>
          <a:xfrm>
            <a:off x="6206610" y="2120833"/>
            <a:ext cx="5625064" cy="235183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20" name="Group 19">
            <a:extLst>
              <a:ext uri="{FF2B5EF4-FFF2-40B4-BE49-F238E27FC236}">
                <a16:creationId xmlns:a16="http://schemas.microsoft.com/office/drawing/2014/main" id="{DEAB476F-C023-3148-BC14-F2713C9E3C62}"/>
              </a:ext>
            </a:extLst>
          </p:cNvPr>
          <p:cNvGrpSpPr/>
          <p:nvPr/>
        </p:nvGrpSpPr>
        <p:grpSpPr>
          <a:xfrm>
            <a:off x="3913206" y="3561089"/>
            <a:ext cx="1712583" cy="2315089"/>
            <a:chOff x="8923627" y="1657675"/>
            <a:chExt cx="2821028" cy="3813496"/>
          </a:xfrm>
        </p:grpSpPr>
        <mc:AlternateContent xmlns:mc="http://schemas.openxmlformats.org/markup-compatibility/2006" xmlns:a14="http://schemas.microsoft.com/office/drawing/2010/main">
          <mc:Choice Requires="a14">
            <p:sp>
              <p:nvSpPr>
                <p:cNvPr id="21" name="Rectangle 27">
                  <a:extLst>
                    <a:ext uri="{FF2B5EF4-FFF2-40B4-BE49-F238E27FC236}">
                      <a16:creationId xmlns:a16="http://schemas.microsoft.com/office/drawing/2014/main" id="{BD108635-CCF6-134B-84C0-BA643F094A04}"/>
                    </a:ext>
                  </a:extLst>
                </p:cNvPr>
                <p:cNvSpPr>
                  <a:spLocks noChangeArrowheads="1"/>
                </p:cNvSpPr>
                <p:nvPr/>
              </p:nvSpPr>
              <p:spPr bwMode="auto">
                <a:xfrm>
                  <a:off x="9891569" y="2168622"/>
                  <a:ext cx="982187" cy="34438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699" i="1">
                                <a:solidFill>
                                  <a:schemeClr val="accent6"/>
                                </a:solidFill>
                                <a:latin typeface="Cambria Math" panose="02040503050406030204" pitchFamily="18" charset="0"/>
                              </a:rPr>
                            </m:ctrlPr>
                          </m:sSubPr>
                          <m:e>
                            <m:r>
                              <a:rPr lang="en-GB" sz="699" i="1">
                                <a:solidFill>
                                  <a:schemeClr val="accent6"/>
                                </a:solidFill>
                                <a:latin typeface="Cambria Math" panose="02040503050406030204" pitchFamily="18" charset="0"/>
                              </a:rPr>
                              <m:t>𝜋</m:t>
                            </m:r>
                          </m:e>
                          <m:sub>
                            <m:sSub>
                              <m:sSubPr>
                                <m:ctrlPr>
                                  <a:rPr lang="en-GB" sz="699" i="1">
                                    <a:solidFill>
                                      <a:schemeClr val="accent6"/>
                                    </a:solidFill>
                                    <a:latin typeface="Cambria Math" panose="02040503050406030204" pitchFamily="18" charset="0"/>
                                  </a:rPr>
                                </m:ctrlPr>
                              </m:sSubPr>
                              <m:e>
                                <m:r>
                                  <a:rPr lang="en-GB" sz="699" i="1">
                                    <a:solidFill>
                                      <a:schemeClr val="accent6"/>
                                    </a:solidFill>
                                    <a:latin typeface="Cambria Math" panose="02040503050406030204" pitchFamily="18" charset="0"/>
                                  </a:rPr>
                                  <m:t>𝑆</m:t>
                                </m:r>
                              </m:e>
                              <m:sub>
                                <m:r>
                                  <a:rPr lang="en-GB" sz="699" i="1">
                                    <a:solidFill>
                                      <a:schemeClr val="accent6"/>
                                    </a:solidFill>
                                    <a:latin typeface="Cambria Math" panose="02040503050406030204" pitchFamily="18" charset="0"/>
                                  </a:rPr>
                                  <m:t>2</m:t>
                                </m:r>
                              </m:sub>
                            </m:sSub>
                            <m:r>
                              <a:rPr lang="en-GB" sz="699" i="1">
                                <a:solidFill>
                                  <a:schemeClr val="accent6"/>
                                </a:solidFill>
                                <a:latin typeface="Cambria Math" panose="02040503050406030204" pitchFamily="18" charset="0"/>
                              </a:rPr>
                              <m:t>𝑅</m:t>
                            </m:r>
                          </m:sub>
                        </m:sSub>
                        <m:d>
                          <m:dPr>
                            <m:ctrlPr>
                              <a:rPr lang="en-GB" sz="699" i="1">
                                <a:solidFill>
                                  <a:schemeClr val="accent6"/>
                                </a:solidFill>
                                <a:latin typeface="Cambria Math" panose="02040503050406030204" pitchFamily="18" charset="0"/>
                              </a:rPr>
                            </m:ctrlPr>
                          </m:dPr>
                          <m:e>
                            <m:sSub>
                              <m:sSubPr>
                                <m:ctrlPr>
                                  <a:rPr lang="en-GB" sz="699" i="1">
                                    <a:solidFill>
                                      <a:schemeClr val="accent6"/>
                                    </a:solidFill>
                                    <a:latin typeface="Cambria Math" panose="02040503050406030204" pitchFamily="18" charset="0"/>
                                  </a:rPr>
                                </m:ctrlPr>
                              </m:sSubPr>
                              <m:e>
                                <m:r>
                                  <a:rPr lang="en-GB" sz="699" i="1">
                                    <a:solidFill>
                                      <a:schemeClr val="accent6"/>
                                    </a:solidFill>
                                    <a:latin typeface="Cambria Math" panose="02040503050406030204" pitchFamily="18" charset="0"/>
                                  </a:rPr>
                                  <m:t>𝑆</m:t>
                                </m:r>
                              </m:e>
                              <m:sub>
                                <m:r>
                                  <a:rPr lang="en-GB" sz="699" i="1">
                                    <a:solidFill>
                                      <a:schemeClr val="accent6"/>
                                    </a:solidFill>
                                    <a:latin typeface="Cambria Math" panose="02040503050406030204" pitchFamily="18" charset="0"/>
                                  </a:rPr>
                                  <m:t>2</m:t>
                                </m:r>
                              </m:sub>
                            </m:sSub>
                          </m:e>
                        </m:d>
                      </m:oMath>
                    </m:oMathPara>
                  </a14:m>
                  <a:endParaRPr lang="en-GB" sz="699" i="1" dirty="0">
                    <a:solidFill>
                      <a:schemeClr val="accent6"/>
                    </a:solidFill>
                  </a:endParaRPr>
                </a:p>
              </p:txBody>
            </p:sp>
          </mc:Choice>
          <mc:Fallback xmlns="">
            <p:sp>
              <p:nvSpPr>
                <p:cNvPr id="21" name="Rectangle 27">
                  <a:extLst>
                    <a:ext uri="{FF2B5EF4-FFF2-40B4-BE49-F238E27FC236}">
                      <a16:creationId xmlns:a16="http://schemas.microsoft.com/office/drawing/2014/main" id="{BD108635-CCF6-134B-84C0-BA643F094A04}"/>
                    </a:ext>
                  </a:extLst>
                </p:cNvPr>
                <p:cNvSpPr>
                  <a:spLocks noRot="1" noChangeAspect="1" noMove="1" noResize="1" noEditPoints="1" noAdjustHandles="1" noChangeArrowheads="1" noChangeShapeType="1" noTextEdit="1"/>
                </p:cNvSpPr>
                <p:nvPr/>
              </p:nvSpPr>
              <p:spPr bwMode="auto">
                <a:xfrm>
                  <a:off x="9891569" y="2168622"/>
                  <a:ext cx="982187" cy="344388"/>
                </a:xfrm>
                <a:prstGeom prst="rect">
                  <a:avLst/>
                </a:prstGeom>
                <a:blipFill>
                  <a:blip r:embed="rId2"/>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Rectangle 30">
                  <a:extLst>
                    <a:ext uri="{FF2B5EF4-FFF2-40B4-BE49-F238E27FC236}">
                      <a16:creationId xmlns:a16="http://schemas.microsoft.com/office/drawing/2014/main" id="{F4E8FF9A-ED32-154A-A589-BC33D83C0179}"/>
                    </a:ext>
                  </a:extLst>
                </p:cNvPr>
                <p:cNvSpPr>
                  <a:spLocks noChangeArrowheads="1"/>
                </p:cNvSpPr>
                <p:nvPr/>
              </p:nvSpPr>
              <p:spPr bwMode="auto">
                <a:xfrm>
                  <a:off x="9003387" y="3802300"/>
                  <a:ext cx="835647" cy="34438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699" i="1">
                                <a:solidFill>
                                  <a:schemeClr val="tx1">
                                    <a:lumMod val="50000"/>
                                    <a:lumOff val="50000"/>
                                  </a:schemeClr>
                                </a:solidFill>
                                <a:latin typeface="Cambria Math" panose="02040503050406030204" pitchFamily="18" charset="0"/>
                              </a:rPr>
                            </m:ctrlPr>
                          </m:sSubPr>
                          <m:e>
                            <m:r>
                              <a:rPr lang="en-GB" sz="699" i="1">
                                <a:solidFill>
                                  <a:schemeClr val="tx1">
                                    <a:lumMod val="50000"/>
                                    <a:lumOff val="50000"/>
                                  </a:schemeClr>
                                </a:solidFill>
                                <a:latin typeface="Cambria Math" panose="02040503050406030204" pitchFamily="18" charset="0"/>
                              </a:rPr>
                              <m:t>𝜋</m:t>
                            </m:r>
                          </m:e>
                          <m:sub>
                            <m:r>
                              <a:rPr lang="en-GB" sz="699" i="1">
                                <a:solidFill>
                                  <a:schemeClr val="tx1">
                                    <a:lumMod val="50000"/>
                                    <a:lumOff val="50000"/>
                                  </a:schemeClr>
                                </a:solidFill>
                                <a:latin typeface="Cambria Math" panose="02040503050406030204" pitchFamily="18" charset="0"/>
                              </a:rPr>
                              <m:t>𝑅</m:t>
                            </m:r>
                            <m:sSub>
                              <m:sSubPr>
                                <m:ctrlPr>
                                  <a:rPr lang="en-GB" sz="699" i="1">
                                    <a:solidFill>
                                      <a:schemeClr val="tx1">
                                        <a:lumMod val="50000"/>
                                        <a:lumOff val="50000"/>
                                      </a:schemeClr>
                                    </a:solidFill>
                                    <a:latin typeface="Cambria Math" panose="02040503050406030204" pitchFamily="18" charset="0"/>
                                  </a:rPr>
                                </m:ctrlPr>
                              </m:sSubPr>
                              <m:e>
                                <m:r>
                                  <a:rPr lang="en-GB" sz="699" i="1">
                                    <a:solidFill>
                                      <a:schemeClr val="tx1">
                                        <a:lumMod val="50000"/>
                                        <a:lumOff val="50000"/>
                                      </a:schemeClr>
                                    </a:solidFill>
                                    <a:latin typeface="Cambria Math" panose="02040503050406030204" pitchFamily="18" charset="0"/>
                                  </a:rPr>
                                  <m:t>𝑇</m:t>
                                </m:r>
                              </m:e>
                              <m:sub>
                                <m:r>
                                  <a:rPr lang="en-GB" sz="699" i="1">
                                    <a:solidFill>
                                      <a:schemeClr val="tx1">
                                        <a:lumMod val="50000"/>
                                        <a:lumOff val="50000"/>
                                      </a:schemeClr>
                                    </a:solidFill>
                                    <a:latin typeface="Cambria Math" panose="02040503050406030204" pitchFamily="18" charset="0"/>
                                  </a:rPr>
                                  <m:t>1</m:t>
                                </m:r>
                              </m:sub>
                            </m:sSub>
                          </m:sub>
                        </m:sSub>
                        <m:d>
                          <m:dPr>
                            <m:ctrlPr>
                              <a:rPr lang="en-GB" sz="699" i="1">
                                <a:solidFill>
                                  <a:schemeClr val="tx1">
                                    <a:lumMod val="50000"/>
                                    <a:lumOff val="50000"/>
                                  </a:schemeClr>
                                </a:solidFill>
                                <a:latin typeface="Cambria Math" panose="02040503050406030204" pitchFamily="18" charset="0"/>
                              </a:rPr>
                            </m:ctrlPr>
                          </m:dPr>
                          <m:e>
                            <m:r>
                              <a:rPr lang="en-GB" sz="699" i="1">
                                <a:solidFill>
                                  <a:schemeClr val="tx1">
                                    <a:lumMod val="50000"/>
                                    <a:lumOff val="50000"/>
                                  </a:schemeClr>
                                </a:solidFill>
                                <a:latin typeface="Cambria Math" panose="02040503050406030204" pitchFamily="18" charset="0"/>
                              </a:rPr>
                              <m:t>𝑅</m:t>
                            </m:r>
                          </m:e>
                        </m:d>
                      </m:oMath>
                    </m:oMathPara>
                  </a14:m>
                  <a:endParaRPr lang="en-GB" sz="699" i="1" dirty="0">
                    <a:solidFill>
                      <a:schemeClr val="tx1">
                        <a:lumMod val="50000"/>
                        <a:lumOff val="50000"/>
                      </a:schemeClr>
                    </a:solidFill>
                  </a:endParaRPr>
                </a:p>
              </p:txBody>
            </p:sp>
          </mc:Choice>
          <mc:Fallback xmlns="">
            <p:sp>
              <p:nvSpPr>
                <p:cNvPr id="22" name="Rectangle 30">
                  <a:extLst>
                    <a:ext uri="{FF2B5EF4-FFF2-40B4-BE49-F238E27FC236}">
                      <a16:creationId xmlns:a16="http://schemas.microsoft.com/office/drawing/2014/main" id="{F4E8FF9A-ED32-154A-A589-BC33D83C0179}"/>
                    </a:ext>
                  </a:extLst>
                </p:cNvPr>
                <p:cNvSpPr>
                  <a:spLocks noRot="1" noChangeAspect="1" noMove="1" noResize="1" noEditPoints="1" noAdjustHandles="1" noChangeArrowheads="1" noChangeShapeType="1" noTextEdit="1"/>
                </p:cNvSpPr>
                <p:nvPr/>
              </p:nvSpPr>
              <p:spPr bwMode="auto">
                <a:xfrm>
                  <a:off x="9003387" y="3802300"/>
                  <a:ext cx="835647" cy="344388"/>
                </a:xfrm>
                <a:prstGeom prst="rect">
                  <a:avLst/>
                </a:prstGeom>
                <a:blipFill>
                  <a:blip r:embed="rId3"/>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tangle 35">
                  <a:extLst>
                    <a:ext uri="{FF2B5EF4-FFF2-40B4-BE49-F238E27FC236}">
                      <a16:creationId xmlns:a16="http://schemas.microsoft.com/office/drawing/2014/main" id="{5996EF78-CF59-5348-BDD7-D5ED5C946799}"/>
                    </a:ext>
                  </a:extLst>
                </p:cNvPr>
                <p:cNvSpPr>
                  <a:spLocks noChangeArrowheads="1"/>
                </p:cNvSpPr>
                <p:nvPr/>
              </p:nvSpPr>
              <p:spPr bwMode="auto">
                <a:xfrm>
                  <a:off x="10451025" y="3802300"/>
                  <a:ext cx="930281" cy="34438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699" i="1">
                                <a:solidFill>
                                  <a:schemeClr val="tx1">
                                    <a:lumMod val="50000"/>
                                    <a:lumOff val="50000"/>
                                  </a:schemeClr>
                                </a:solidFill>
                                <a:latin typeface="Cambria Math" panose="02040503050406030204" pitchFamily="18" charset="0"/>
                              </a:rPr>
                            </m:ctrlPr>
                          </m:sSubPr>
                          <m:e>
                            <m:r>
                              <a:rPr lang="en-GB" sz="699" i="1">
                                <a:solidFill>
                                  <a:schemeClr val="tx1">
                                    <a:lumMod val="50000"/>
                                    <a:lumOff val="50000"/>
                                  </a:schemeClr>
                                </a:solidFill>
                                <a:latin typeface="Cambria Math" panose="02040503050406030204" pitchFamily="18" charset="0"/>
                              </a:rPr>
                              <m:t>𝜋</m:t>
                            </m:r>
                          </m:e>
                          <m:sub>
                            <m:r>
                              <a:rPr lang="en-GB" sz="699" i="1">
                                <a:solidFill>
                                  <a:schemeClr val="tx1">
                                    <a:lumMod val="50000"/>
                                    <a:lumOff val="50000"/>
                                  </a:schemeClr>
                                </a:solidFill>
                                <a:latin typeface="Cambria Math" panose="02040503050406030204" pitchFamily="18" charset="0"/>
                              </a:rPr>
                              <m:t>𝑅</m:t>
                            </m:r>
                            <m:sSub>
                              <m:sSubPr>
                                <m:ctrlPr>
                                  <a:rPr lang="en-GB" sz="699" i="1">
                                    <a:solidFill>
                                      <a:schemeClr val="tx1">
                                        <a:lumMod val="50000"/>
                                        <a:lumOff val="50000"/>
                                      </a:schemeClr>
                                    </a:solidFill>
                                    <a:latin typeface="Cambria Math" panose="02040503050406030204" pitchFamily="18" charset="0"/>
                                  </a:rPr>
                                </m:ctrlPr>
                              </m:sSubPr>
                              <m:e>
                                <m:r>
                                  <a:rPr lang="en-GB" sz="699" i="1">
                                    <a:solidFill>
                                      <a:schemeClr val="tx1">
                                        <a:lumMod val="50000"/>
                                        <a:lumOff val="50000"/>
                                      </a:schemeClr>
                                    </a:solidFill>
                                    <a:latin typeface="Cambria Math" panose="02040503050406030204" pitchFamily="18" charset="0"/>
                                  </a:rPr>
                                  <m:t>𝑇</m:t>
                                </m:r>
                              </m:e>
                              <m:sub>
                                <m:r>
                                  <a:rPr lang="en-GB" sz="699" i="1">
                                    <a:solidFill>
                                      <a:schemeClr val="tx1">
                                        <a:lumMod val="50000"/>
                                        <a:lumOff val="50000"/>
                                      </a:schemeClr>
                                    </a:solidFill>
                                    <a:latin typeface="Cambria Math" panose="02040503050406030204" pitchFamily="18" charset="0"/>
                                  </a:rPr>
                                  <m:t>2</m:t>
                                </m:r>
                              </m:sub>
                            </m:sSub>
                          </m:sub>
                        </m:sSub>
                        <m:d>
                          <m:dPr>
                            <m:ctrlPr>
                              <a:rPr lang="en-GB" sz="699" i="1">
                                <a:solidFill>
                                  <a:schemeClr val="tx1">
                                    <a:lumMod val="50000"/>
                                    <a:lumOff val="50000"/>
                                  </a:schemeClr>
                                </a:solidFill>
                                <a:latin typeface="Cambria Math" panose="02040503050406030204" pitchFamily="18" charset="0"/>
                              </a:rPr>
                            </m:ctrlPr>
                          </m:dPr>
                          <m:e>
                            <m:r>
                              <a:rPr lang="en-GB" sz="699" i="1">
                                <a:solidFill>
                                  <a:schemeClr val="tx1">
                                    <a:lumMod val="50000"/>
                                    <a:lumOff val="50000"/>
                                  </a:schemeClr>
                                </a:solidFill>
                                <a:latin typeface="Cambria Math" panose="02040503050406030204" pitchFamily="18" charset="0"/>
                              </a:rPr>
                              <m:t>𝑅</m:t>
                            </m:r>
                          </m:e>
                        </m:d>
                      </m:oMath>
                    </m:oMathPara>
                  </a14:m>
                  <a:endParaRPr lang="en-GB" sz="699" i="1" dirty="0">
                    <a:solidFill>
                      <a:schemeClr val="tx1">
                        <a:lumMod val="50000"/>
                        <a:lumOff val="50000"/>
                      </a:schemeClr>
                    </a:solidFill>
                  </a:endParaRPr>
                </a:p>
              </p:txBody>
            </p:sp>
          </mc:Choice>
          <mc:Fallback xmlns="">
            <p:sp>
              <p:nvSpPr>
                <p:cNvPr id="23" name="Rectangle 35">
                  <a:extLst>
                    <a:ext uri="{FF2B5EF4-FFF2-40B4-BE49-F238E27FC236}">
                      <a16:creationId xmlns:a16="http://schemas.microsoft.com/office/drawing/2014/main" id="{5996EF78-CF59-5348-BDD7-D5ED5C946799}"/>
                    </a:ext>
                  </a:extLst>
                </p:cNvPr>
                <p:cNvSpPr>
                  <a:spLocks noRot="1" noChangeAspect="1" noMove="1" noResize="1" noEditPoints="1" noAdjustHandles="1" noChangeArrowheads="1" noChangeShapeType="1" noTextEdit="1"/>
                </p:cNvSpPr>
                <p:nvPr/>
              </p:nvSpPr>
              <p:spPr bwMode="auto">
                <a:xfrm>
                  <a:off x="10451025" y="3802300"/>
                  <a:ext cx="930281" cy="344388"/>
                </a:xfrm>
                <a:prstGeom prst="rect">
                  <a:avLst/>
                </a:prstGeom>
                <a:blipFill>
                  <a:blip r:embed="rId4"/>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Rectangle 36">
                  <a:extLst>
                    <a:ext uri="{FF2B5EF4-FFF2-40B4-BE49-F238E27FC236}">
                      <a16:creationId xmlns:a16="http://schemas.microsoft.com/office/drawing/2014/main" id="{04697A7B-F122-2A46-9D6C-C5324F650AAD}"/>
                    </a:ext>
                  </a:extLst>
                </p:cNvPr>
                <p:cNvSpPr>
                  <a:spLocks noChangeArrowheads="1"/>
                </p:cNvSpPr>
                <p:nvPr/>
              </p:nvSpPr>
              <p:spPr bwMode="auto">
                <a:xfrm>
                  <a:off x="9319462" y="1942175"/>
                  <a:ext cx="996028" cy="34438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699" i="1">
                                <a:solidFill>
                                  <a:schemeClr val="accent6"/>
                                </a:solidFill>
                                <a:latin typeface="Cambria Math" panose="02040503050406030204" pitchFamily="18" charset="0"/>
                              </a:rPr>
                            </m:ctrlPr>
                          </m:sSubPr>
                          <m:e>
                            <m:r>
                              <a:rPr lang="en-GB" sz="699" i="1">
                                <a:solidFill>
                                  <a:schemeClr val="accent6"/>
                                </a:solidFill>
                                <a:latin typeface="Cambria Math" panose="02040503050406030204" pitchFamily="18" charset="0"/>
                              </a:rPr>
                              <m:t>𝜋</m:t>
                            </m:r>
                          </m:e>
                          <m:sub>
                            <m:sSub>
                              <m:sSubPr>
                                <m:ctrlPr>
                                  <a:rPr lang="en-GB" sz="699" i="1">
                                    <a:solidFill>
                                      <a:schemeClr val="accent6"/>
                                    </a:solidFill>
                                    <a:latin typeface="Cambria Math" panose="02040503050406030204" pitchFamily="18" charset="0"/>
                                  </a:rPr>
                                </m:ctrlPr>
                              </m:sSubPr>
                              <m:e>
                                <m:r>
                                  <a:rPr lang="en-GB" sz="699" i="1">
                                    <a:solidFill>
                                      <a:schemeClr val="accent6"/>
                                    </a:solidFill>
                                    <a:latin typeface="Cambria Math" panose="02040503050406030204" pitchFamily="18" charset="0"/>
                                  </a:rPr>
                                  <m:t>𝑆</m:t>
                                </m:r>
                              </m:e>
                              <m:sub>
                                <m:r>
                                  <a:rPr lang="en-GB" sz="699" i="1">
                                    <a:solidFill>
                                      <a:schemeClr val="accent6"/>
                                    </a:solidFill>
                                    <a:latin typeface="Cambria Math" panose="02040503050406030204" pitchFamily="18" charset="0"/>
                                  </a:rPr>
                                  <m:t>1</m:t>
                                </m:r>
                              </m:sub>
                            </m:sSub>
                            <m:r>
                              <a:rPr lang="en-GB" sz="699" i="1">
                                <a:solidFill>
                                  <a:schemeClr val="accent6"/>
                                </a:solidFill>
                                <a:latin typeface="Cambria Math" panose="02040503050406030204" pitchFamily="18" charset="0"/>
                              </a:rPr>
                              <m:t>𝑅</m:t>
                            </m:r>
                          </m:sub>
                        </m:sSub>
                        <m:d>
                          <m:dPr>
                            <m:ctrlPr>
                              <a:rPr lang="en-GB" sz="699" i="1">
                                <a:solidFill>
                                  <a:schemeClr val="accent6"/>
                                </a:solidFill>
                                <a:latin typeface="Cambria Math" panose="02040503050406030204" pitchFamily="18" charset="0"/>
                              </a:rPr>
                            </m:ctrlPr>
                          </m:dPr>
                          <m:e>
                            <m:sSub>
                              <m:sSubPr>
                                <m:ctrlPr>
                                  <a:rPr lang="en-GB" sz="699" i="1">
                                    <a:solidFill>
                                      <a:schemeClr val="accent6"/>
                                    </a:solidFill>
                                    <a:latin typeface="Cambria Math" panose="02040503050406030204" pitchFamily="18" charset="0"/>
                                  </a:rPr>
                                </m:ctrlPr>
                              </m:sSubPr>
                              <m:e>
                                <m:r>
                                  <a:rPr lang="en-GB" sz="699" i="1">
                                    <a:solidFill>
                                      <a:schemeClr val="accent6"/>
                                    </a:solidFill>
                                    <a:latin typeface="Cambria Math" panose="02040503050406030204" pitchFamily="18" charset="0"/>
                                  </a:rPr>
                                  <m:t>𝑆</m:t>
                                </m:r>
                              </m:e>
                              <m:sub>
                                <m:r>
                                  <a:rPr lang="en-GB" sz="699" i="1">
                                    <a:solidFill>
                                      <a:schemeClr val="accent6"/>
                                    </a:solidFill>
                                    <a:latin typeface="Cambria Math" panose="02040503050406030204" pitchFamily="18" charset="0"/>
                                  </a:rPr>
                                  <m:t>1</m:t>
                                </m:r>
                              </m:sub>
                            </m:sSub>
                          </m:e>
                        </m:d>
                      </m:oMath>
                    </m:oMathPara>
                  </a14:m>
                  <a:endParaRPr lang="en-GB" sz="699" i="1" dirty="0">
                    <a:solidFill>
                      <a:schemeClr val="accent6"/>
                    </a:solidFill>
                  </a:endParaRPr>
                </a:p>
              </p:txBody>
            </p:sp>
          </mc:Choice>
          <mc:Fallback xmlns="">
            <p:sp>
              <p:nvSpPr>
                <p:cNvPr id="24" name="Rectangle 36">
                  <a:extLst>
                    <a:ext uri="{FF2B5EF4-FFF2-40B4-BE49-F238E27FC236}">
                      <a16:creationId xmlns:a16="http://schemas.microsoft.com/office/drawing/2014/main" id="{04697A7B-F122-2A46-9D6C-C5324F650AAD}"/>
                    </a:ext>
                  </a:extLst>
                </p:cNvPr>
                <p:cNvSpPr>
                  <a:spLocks noRot="1" noChangeAspect="1" noMove="1" noResize="1" noEditPoints="1" noAdjustHandles="1" noChangeArrowheads="1" noChangeShapeType="1" noTextEdit="1"/>
                </p:cNvSpPr>
                <p:nvPr/>
              </p:nvSpPr>
              <p:spPr bwMode="auto">
                <a:xfrm>
                  <a:off x="9319462" y="1942175"/>
                  <a:ext cx="996028" cy="344388"/>
                </a:xfrm>
                <a:prstGeom prst="rect">
                  <a:avLst/>
                </a:prstGeom>
                <a:blipFill>
                  <a:blip r:embed="rId5"/>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Rectangle 37">
                  <a:extLst>
                    <a:ext uri="{FF2B5EF4-FFF2-40B4-BE49-F238E27FC236}">
                      <a16:creationId xmlns:a16="http://schemas.microsoft.com/office/drawing/2014/main" id="{2C5F4C8F-8155-4F42-BEF4-4498C773EB41}"/>
                    </a:ext>
                  </a:extLst>
                </p:cNvPr>
                <p:cNvSpPr>
                  <a:spLocks noChangeArrowheads="1"/>
                </p:cNvSpPr>
                <p:nvPr/>
              </p:nvSpPr>
              <p:spPr bwMode="auto">
                <a:xfrm>
                  <a:off x="8923627" y="2913788"/>
                  <a:ext cx="869622" cy="34438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699" i="1">
                                <a:solidFill>
                                  <a:schemeClr val="tx1">
                                    <a:lumMod val="50000"/>
                                    <a:lumOff val="50000"/>
                                  </a:schemeClr>
                                </a:solidFill>
                                <a:latin typeface="Cambria Math" panose="02040503050406030204" pitchFamily="18" charset="0"/>
                              </a:rPr>
                            </m:ctrlPr>
                          </m:sSubPr>
                          <m:e>
                            <m:r>
                              <a:rPr lang="en-GB" sz="699" i="1">
                                <a:solidFill>
                                  <a:schemeClr val="tx1">
                                    <a:lumMod val="50000"/>
                                    <a:lumOff val="50000"/>
                                  </a:schemeClr>
                                </a:solidFill>
                                <a:latin typeface="Cambria Math" panose="02040503050406030204" pitchFamily="18" charset="0"/>
                              </a:rPr>
                              <m:t>𝜆</m:t>
                            </m:r>
                          </m:e>
                          <m:sub>
                            <m:r>
                              <a:rPr lang="en-GB" sz="699" i="1">
                                <a:solidFill>
                                  <a:schemeClr val="tx1">
                                    <a:lumMod val="50000"/>
                                    <a:lumOff val="50000"/>
                                  </a:schemeClr>
                                </a:solidFill>
                                <a:latin typeface="Cambria Math" panose="02040503050406030204" pitchFamily="18" charset="0"/>
                              </a:rPr>
                              <m:t>𝑅</m:t>
                            </m:r>
                            <m:sSub>
                              <m:sSubPr>
                                <m:ctrlPr>
                                  <a:rPr lang="en-GB" sz="699" i="1">
                                    <a:solidFill>
                                      <a:schemeClr val="tx1">
                                        <a:lumMod val="50000"/>
                                        <a:lumOff val="50000"/>
                                      </a:schemeClr>
                                    </a:solidFill>
                                    <a:latin typeface="Cambria Math" panose="02040503050406030204" pitchFamily="18" charset="0"/>
                                  </a:rPr>
                                </m:ctrlPr>
                              </m:sSubPr>
                              <m:e>
                                <m:r>
                                  <a:rPr lang="en-GB" sz="699" i="1">
                                    <a:solidFill>
                                      <a:schemeClr val="tx1">
                                        <a:lumMod val="50000"/>
                                        <a:lumOff val="50000"/>
                                      </a:schemeClr>
                                    </a:solidFill>
                                    <a:latin typeface="Cambria Math" panose="02040503050406030204" pitchFamily="18" charset="0"/>
                                  </a:rPr>
                                  <m:t>𝑆</m:t>
                                </m:r>
                              </m:e>
                              <m:sub>
                                <m:r>
                                  <a:rPr lang="en-GB" sz="699" i="1">
                                    <a:solidFill>
                                      <a:schemeClr val="tx1">
                                        <a:lumMod val="50000"/>
                                        <a:lumOff val="50000"/>
                                      </a:schemeClr>
                                    </a:solidFill>
                                    <a:latin typeface="Cambria Math" panose="02040503050406030204" pitchFamily="18" charset="0"/>
                                  </a:rPr>
                                  <m:t>1</m:t>
                                </m:r>
                              </m:sub>
                            </m:sSub>
                          </m:sub>
                        </m:sSub>
                        <m:d>
                          <m:dPr>
                            <m:ctrlPr>
                              <a:rPr lang="en-GB" sz="699" i="1">
                                <a:solidFill>
                                  <a:schemeClr val="tx1">
                                    <a:lumMod val="50000"/>
                                    <a:lumOff val="50000"/>
                                  </a:schemeClr>
                                </a:solidFill>
                                <a:latin typeface="Cambria Math" panose="02040503050406030204" pitchFamily="18" charset="0"/>
                              </a:rPr>
                            </m:ctrlPr>
                          </m:dPr>
                          <m:e>
                            <m:sSub>
                              <m:sSubPr>
                                <m:ctrlPr>
                                  <a:rPr lang="en-GB" sz="699" i="1">
                                    <a:solidFill>
                                      <a:schemeClr val="tx1">
                                        <a:lumMod val="50000"/>
                                        <a:lumOff val="50000"/>
                                      </a:schemeClr>
                                    </a:solidFill>
                                    <a:latin typeface="Cambria Math" panose="02040503050406030204" pitchFamily="18" charset="0"/>
                                  </a:rPr>
                                </m:ctrlPr>
                              </m:sSubPr>
                              <m:e>
                                <m:r>
                                  <a:rPr lang="en-GB" sz="699" i="1">
                                    <a:solidFill>
                                      <a:schemeClr val="tx1">
                                        <a:lumMod val="50000"/>
                                        <a:lumOff val="50000"/>
                                      </a:schemeClr>
                                    </a:solidFill>
                                    <a:latin typeface="Cambria Math" panose="02040503050406030204" pitchFamily="18" charset="0"/>
                                  </a:rPr>
                                  <m:t>𝑆</m:t>
                                </m:r>
                              </m:e>
                              <m:sub>
                                <m:r>
                                  <a:rPr lang="en-GB" sz="699" i="1">
                                    <a:solidFill>
                                      <a:schemeClr val="tx1">
                                        <a:lumMod val="50000"/>
                                        <a:lumOff val="50000"/>
                                      </a:schemeClr>
                                    </a:solidFill>
                                    <a:latin typeface="Cambria Math" panose="02040503050406030204" pitchFamily="18" charset="0"/>
                                  </a:rPr>
                                  <m:t>1</m:t>
                                </m:r>
                              </m:sub>
                            </m:sSub>
                          </m:e>
                        </m:d>
                      </m:oMath>
                    </m:oMathPara>
                  </a14:m>
                  <a:endParaRPr lang="en-GB" sz="699" i="1" dirty="0">
                    <a:solidFill>
                      <a:schemeClr val="tx1">
                        <a:lumMod val="50000"/>
                        <a:lumOff val="50000"/>
                      </a:schemeClr>
                    </a:solidFill>
                  </a:endParaRPr>
                </a:p>
              </p:txBody>
            </p:sp>
          </mc:Choice>
          <mc:Fallback xmlns="">
            <p:sp>
              <p:nvSpPr>
                <p:cNvPr id="25" name="Rectangle 37">
                  <a:extLst>
                    <a:ext uri="{FF2B5EF4-FFF2-40B4-BE49-F238E27FC236}">
                      <a16:creationId xmlns:a16="http://schemas.microsoft.com/office/drawing/2014/main" id="{2C5F4C8F-8155-4F42-BEF4-4498C773EB41}"/>
                    </a:ext>
                  </a:extLst>
                </p:cNvPr>
                <p:cNvSpPr>
                  <a:spLocks noRot="1" noChangeAspect="1" noMove="1" noResize="1" noEditPoints="1" noAdjustHandles="1" noChangeArrowheads="1" noChangeShapeType="1" noTextEdit="1"/>
                </p:cNvSpPr>
                <p:nvPr/>
              </p:nvSpPr>
              <p:spPr bwMode="auto">
                <a:xfrm>
                  <a:off x="8923627" y="2913788"/>
                  <a:ext cx="869622" cy="344388"/>
                </a:xfrm>
                <a:prstGeom prst="rect">
                  <a:avLst/>
                </a:prstGeom>
                <a:blipFill>
                  <a:blip r:embed="rId6"/>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tangle 38">
                  <a:extLst>
                    <a:ext uri="{FF2B5EF4-FFF2-40B4-BE49-F238E27FC236}">
                      <a16:creationId xmlns:a16="http://schemas.microsoft.com/office/drawing/2014/main" id="{392A9CDD-6859-4C4E-9D08-4F171ACD899C}"/>
                    </a:ext>
                  </a:extLst>
                </p:cNvPr>
                <p:cNvSpPr>
                  <a:spLocks noChangeArrowheads="1"/>
                </p:cNvSpPr>
                <p:nvPr/>
              </p:nvSpPr>
              <p:spPr bwMode="auto">
                <a:xfrm>
                  <a:off x="10076804" y="4780250"/>
                  <a:ext cx="830371" cy="34438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699" i="1">
                                <a:solidFill>
                                  <a:schemeClr val="accent2"/>
                                </a:solidFill>
                                <a:latin typeface="Cambria Math" panose="02040503050406030204" pitchFamily="18" charset="0"/>
                              </a:rPr>
                            </m:ctrlPr>
                          </m:sSubPr>
                          <m:e>
                            <m:r>
                              <a:rPr lang="en-GB" sz="699" i="1">
                                <a:solidFill>
                                  <a:schemeClr val="accent2"/>
                                </a:solidFill>
                                <a:latin typeface="Cambria Math" panose="02040503050406030204" pitchFamily="18" charset="0"/>
                              </a:rPr>
                              <m:t>𝜆</m:t>
                            </m:r>
                          </m:e>
                          <m:sub>
                            <m:sSub>
                              <m:sSubPr>
                                <m:ctrlPr>
                                  <a:rPr lang="en-GB" sz="699" i="1">
                                    <a:solidFill>
                                      <a:schemeClr val="accent2"/>
                                    </a:solidFill>
                                    <a:latin typeface="Cambria Math" panose="02040503050406030204" pitchFamily="18" charset="0"/>
                                  </a:rPr>
                                </m:ctrlPr>
                              </m:sSubPr>
                              <m:e>
                                <m:r>
                                  <a:rPr lang="en-GB" sz="699" i="1">
                                    <a:solidFill>
                                      <a:schemeClr val="accent2"/>
                                    </a:solidFill>
                                    <a:latin typeface="Cambria Math" panose="02040503050406030204" pitchFamily="18" charset="0"/>
                                  </a:rPr>
                                  <m:t>𝑇</m:t>
                                </m:r>
                              </m:e>
                              <m:sub>
                                <m:r>
                                  <a:rPr lang="en-GB" sz="699" i="1">
                                    <a:solidFill>
                                      <a:schemeClr val="accent2"/>
                                    </a:solidFill>
                                    <a:latin typeface="Cambria Math" panose="02040503050406030204" pitchFamily="18" charset="0"/>
                                  </a:rPr>
                                  <m:t>2</m:t>
                                </m:r>
                              </m:sub>
                            </m:sSub>
                            <m:r>
                              <a:rPr lang="en-GB" sz="699" i="1">
                                <a:solidFill>
                                  <a:schemeClr val="accent2"/>
                                </a:solidFill>
                                <a:latin typeface="Cambria Math" panose="02040503050406030204" pitchFamily="18" charset="0"/>
                              </a:rPr>
                              <m:t>𝑅</m:t>
                            </m:r>
                          </m:sub>
                        </m:sSub>
                        <m:d>
                          <m:dPr>
                            <m:ctrlPr>
                              <a:rPr lang="en-GB" sz="699" i="1">
                                <a:solidFill>
                                  <a:schemeClr val="accent2"/>
                                </a:solidFill>
                                <a:latin typeface="Cambria Math" panose="02040503050406030204" pitchFamily="18" charset="0"/>
                              </a:rPr>
                            </m:ctrlPr>
                          </m:dPr>
                          <m:e>
                            <m:r>
                              <a:rPr lang="en-GB" sz="699" i="1">
                                <a:solidFill>
                                  <a:schemeClr val="accent2"/>
                                </a:solidFill>
                                <a:latin typeface="Cambria Math" panose="02040503050406030204" pitchFamily="18" charset="0"/>
                              </a:rPr>
                              <m:t>𝑅</m:t>
                            </m:r>
                          </m:e>
                        </m:d>
                      </m:oMath>
                    </m:oMathPara>
                  </a14:m>
                  <a:endParaRPr lang="en-GB" sz="699" i="1" dirty="0">
                    <a:solidFill>
                      <a:schemeClr val="accent2"/>
                    </a:solidFill>
                  </a:endParaRPr>
                </a:p>
              </p:txBody>
            </p:sp>
          </mc:Choice>
          <mc:Fallback xmlns="">
            <p:sp>
              <p:nvSpPr>
                <p:cNvPr id="26" name="Rectangle 38">
                  <a:extLst>
                    <a:ext uri="{FF2B5EF4-FFF2-40B4-BE49-F238E27FC236}">
                      <a16:creationId xmlns:a16="http://schemas.microsoft.com/office/drawing/2014/main" id="{392A9CDD-6859-4C4E-9D08-4F171ACD899C}"/>
                    </a:ext>
                  </a:extLst>
                </p:cNvPr>
                <p:cNvSpPr>
                  <a:spLocks noRot="1" noChangeAspect="1" noMove="1" noResize="1" noEditPoints="1" noAdjustHandles="1" noChangeArrowheads="1" noChangeShapeType="1" noTextEdit="1"/>
                </p:cNvSpPr>
                <p:nvPr/>
              </p:nvSpPr>
              <p:spPr bwMode="auto">
                <a:xfrm>
                  <a:off x="10076804" y="4780250"/>
                  <a:ext cx="830371" cy="344388"/>
                </a:xfrm>
                <a:prstGeom prst="rect">
                  <a:avLst/>
                </a:prstGeom>
                <a:blipFill>
                  <a:blip r:embed="rId7"/>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Rectangle 41">
                  <a:extLst>
                    <a:ext uri="{FF2B5EF4-FFF2-40B4-BE49-F238E27FC236}">
                      <a16:creationId xmlns:a16="http://schemas.microsoft.com/office/drawing/2014/main" id="{E07E2E3A-3E86-3443-BE66-1E0A1B161E88}"/>
                    </a:ext>
                  </a:extLst>
                </p:cNvPr>
                <p:cNvSpPr>
                  <a:spLocks noChangeArrowheads="1"/>
                </p:cNvSpPr>
                <p:nvPr/>
              </p:nvSpPr>
              <p:spPr bwMode="auto">
                <a:xfrm>
                  <a:off x="9601495" y="4533993"/>
                  <a:ext cx="830371" cy="34438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699" i="1">
                                <a:solidFill>
                                  <a:schemeClr val="accent2"/>
                                </a:solidFill>
                                <a:latin typeface="Cambria Math" panose="02040503050406030204" pitchFamily="18" charset="0"/>
                              </a:rPr>
                            </m:ctrlPr>
                          </m:sSubPr>
                          <m:e>
                            <m:r>
                              <a:rPr lang="en-GB" sz="699" i="1">
                                <a:solidFill>
                                  <a:schemeClr val="accent2"/>
                                </a:solidFill>
                                <a:latin typeface="Cambria Math" panose="02040503050406030204" pitchFamily="18" charset="0"/>
                              </a:rPr>
                              <m:t>𝜆</m:t>
                            </m:r>
                          </m:e>
                          <m:sub>
                            <m:sSub>
                              <m:sSubPr>
                                <m:ctrlPr>
                                  <a:rPr lang="en-GB" sz="699" i="1">
                                    <a:solidFill>
                                      <a:schemeClr val="accent2"/>
                                    </a:solidFill>
                                    <a:latin typeface="Cambria Math" panose="02040503050406030204" pitchFamily="18" charset="0"/>
                                  </a:rPr>
                                </m:ctrlPr>
                              </m:sSubPr>
                              <m:e>
                                <m:r>
                                  <a:rPr lang="en-GB" sz="699" i="1">
                                    <a:solidFill>
                                      <a:schemeClr val="accent2"/>
                                    </a:solidFill>
                                    <a:latin typeface="Cambria Math" panose="02040503050406030204" pitchFamily="18" charset="0"/>
                                  </a:rPr>
                                  <m:t>𝑇</m:t>
                                </m:r>
                              </m:e>
                              <m:sub>
                                <m:r>
                                  <a:rPr lang="en-GB" sz="699" i="1">
                                    <a:solidFill>
                                      <a:schemeClr val="accent2"/>
                                    </a:solidFill>
                                    <a:latin typeface="Cambria Math" panose="02040503050406030204" pitchFamily="18" charset="0"/>
                                  </a:rPr>
                                  <m:t>1</m:t>
                                </m:r>
                              </m:sub>
                            </m:sSub>
                            <m:r>
                              <a:rPr lang="en-GB" sz="699" i="1">
                                <a:solidFill>
                                  <a:schemeClr val="accent2"/>
                                </a:solidFill>
                                <a:latin typeface="Cambria Math" panose="02040503050406030204" pitchFamily="18" charset="0"/>
                              </a:rPr>
                              <m:t>𝑅</m:t>
                            </m:r>
                          </m:sub>
                        </m:sSub>
                        <m:d>
                          <m:dPr>
                            <m:ctrlPr>
                              <a:rPr lang="en-GB" sz="699" i="1">
                                <a:solidFill>
                                  <a:schemeClr val="accent2"/>
                                </a:solidFill>
                                <a:latin typeface="Cambria Math" panose="02040503050406030204" pitchFamily="18" charset="0"/>
                              </a:rPr>
                            </m:ctrlPr>
                          </m:dPr>
                          <m:e>
                            <m:r>
                              <a:rPr lang="en-GB" sz="699" i="1">
                                <a:solidFill>
                                  <a:schemeClr val="accent2"/>
                                </a:solidFill>
                                <a:latin typeface="Cambria Math" panose="02040503050406030204" pitchFamily="18" charset="0"/>
                              </a:rPr>
                              <m:t>𝑅</m:t>
                            </m:r>
                          </m:e>
                        </m:d>
                      </m:oMath>
                    </m:oMathPara>
                  </a14:m>
                  <a:endParaRPr lang="en-GB" sz="699" i="1" dirty="0">
                    <a:solidFill>
                      <a:schemeClr val="accent2"/>
                    </a:solidFill>
                  </a:endParaRPr>
                </a:p>
              </p:txBody>
            </p:sp>
          </mc:Choice>
          <mc:Fallback xmlns="">
            <p:sp>
              <p:nvSpPr>
                <p:cNvPr id="27" name="Rectangle 41">
                  <a:extLst>
                    <a:ext uri="{FF2B5EF4-FFF2-40B4-BE49-F238E27FC236}">
                      <a16:creationId xmlns:a16="http://schemas.microsoft.com/office/drawing/2014/main" id="{E07E2E3A-3E86-3443-BE66-1E0A1B161E88}"/>
                    </a:ext>
                  </a:extLst>
                </p:cNvPr>
                <p:cNvSpPr>
                  <a:spLocks noRot="1" noChangeAspect="1" noMove="1" noResize="1" noEditPoints="1" noAdjustHandles="1" noChangeArrowheads="1" noChangeShapeType="1" noTextEdit="1"/>
                </p:cNvSpPr>
                <p:nvPr/>
              </p:nvSpPr>
              <p:spPr bwMode="auto">
                <a:xfrm>
                  <a:off x="9601495" y="4533993"/>
                  <a:ext cx="830371" cy="344388"/>
                </a:xfrm>
                <a:prstGeom prst="rect">
                  <a:avLst/>
                </a:prstGeom>
                <a:blipFill>
                  <a:blip r:embed="rId8"/>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Rectangle 42">
                  <a:extLst>
                    <a:ext uri="{FF2B5EF4-FFF2-40B4-BE49-F238E27FC236}">
                      <a16:creationId xmlns:a16="http://schemas.microsoft.com/office/drawing/2014/main" id="{AEE98183-9378-DD44-AC7C-33D23AD39784}"/>
                    </a:ext>
                  </a:extLst>
                </p:cNvPr>
                <p:cNvSpPr>
                  <a:spLocks noChangeArrowheads="1"/>
                </p:cNvSpPr>
                <p:nvPr/>
              </p:nvSpPr>
              <p:spPr bwMode="auto">
                <a:xfrm>
                  <a:off x="10481110" y="2913563"/>
                  <a:ext cx="872999" cy="344388"/>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699" i="1">
                                <a:solidFill>
                                  <a:schemeClr val="tx1">
                                    <a:lumMod val="50000"/>
                                    <a:lumOff val="50000"/>
                                  </a:schemeClr>
                                </a:solidFill>
                                <a:latin typeface="Cambria Math" panose="02040503050406030204" pitchFamily="18" charset="0"/>
                              </a:rPr>
                            </m:ctrlPr>
                          </m:sSubPr>
                          <m:e>
                            <m:r>
                              <a:rPr lang="en-GB" sz="699" i="1">
                                <a:solidFill>
                                  <a:schemeClr val="tx1">
                                    <a:lumMod val="50000"/>
                                    <a:lumOff val="50000"/>
                                  </a:schemeClr>
                                </a:solidFill>
                                <a:latin typeface="Cambria Math" panose="02040503050406030204" pitchFamily="18" charset="0"/>
                              </a:rPr>
                              <m:t>𝜆</m:t>
                            </m:r>
                          </m:e>
                          <m:sub>
                            <m:r>
                              <a:rPr lang="en-GB" sz="699" i="1">
                                <a:solidFill>
                                  <a:schemeClr val="tx1">
                                    <a:lumMod val="50000"/>
                                    <a:lumOff val="50000"/>
                                  </a:schemeClr>
                                </a:solidFill>
                                <a:latin typeface="Cambria Math" panose="02040503050406030204" pitchFamily="18" charset="0"/>
                              </a:rPr>
                              <m:t>𝑅</m:t>
                            </m:r>
                            <m:sSub>
                              <m:sSubPr>
                                <m:ctrlPr>
                                  <a:rPr lang="en-GB" sz="699" i="1">
                                    <a:solidFill>
                                      <a:schemeClr val="tx1">
                                        <a:lumMod val="50000"/>
                                        <a:lumOff val="50000"/>
                                      </a:schemeClr>
                                    </a:solidFill>
                                    <a:latin typeface="Cambria Math" panose="02040503050406030204" pitchFamily="18" charset="0"/>
                                  </a:rPr>
                                </m:ctrlPr>
                              </m:sSubPr>
                              <m:e>
                                <m:r>
                                  <a:rPr lang="en-GB" sz="699" i="1">
                                    <a:solidFill>
                                      <a:schemeClr val="tx1">
                                        <a:lumMod val="50000"/>
                                        <a:lumOff val="50000"/>
                                      </a:schemeClr>
                                    </a:solidFill>
                                    <a:latin typeface="Cambria Math" panose="02040503050406030204" pitchFamily="18" charset="0"/>
                                  </a:rPr>
                                  <m:t>𝑆</m:t>
                                </m:r>
                              </m:e>
                              <m:sub>
                                <m:r>
                                  <a:rPr lang="en-GB" sz="699" i="1">
                                    <a:solidFill>
                                      <a:schemeClr val="tx1">
                                        <a:lumMod val="50000"/>
                                        <a:lumOff val="50000"/>
                                      </a:schemeClr>
                                    </a:solidFill>
                                    <a:latin typeface="Cambria Math" panose="02040503050406030204" pitchFamily="18" charset="0"/>
                                  </a:rPr>
                                  <m:t>2</m:t>
                                </m:r>
                              </m:sub>
                            </m:sSub>
                          </m:sub>
                        </m:sSub>
                        <m:d>
                          <m:dPr>
                            <m:ctrlPr>
                              <a:rPr lang="en-GB" sz="699" i="1">
                                <a:solidFill>
                                  <a:schemeClr val="tx1">
                                    <a:lumMod val="50000"/>
                                    <a:lumOff val="50000"/>
                                  </a:schemeClr>
                                </a:solidFill>
                                <a:latin typeface="Cambria Math" panose="02040503050406030204" pitchFamily="18" charset="0"/>
                              </a:rPr>
                            </m:ctrlPr>
                          </m:dPr>
                          <m:e>
                            <m:sSub>
                              <m:sSubPr>
                                <m:ctrlPr>
                                  <a:rPr lang="en-GB" sz="699" i="1">
                                    <a:solidFill>
                                      <a:schemeClr val="tx1">
                                        <a:lumMod val="50000"/>
                                        <a:lumOff val="50000"/>
                                      </a:schemeClr>
                                    </a:solidFill>
                                    <a:latin typeface="Cambria Math" panose="02040503050406030204" pitchFamily="18" charset="0"/>
                                  </a:rPr>
                                </m:ctrlPr>
                              </m:sSubPr>
                              <m:e>
                                <m:r>
                                  <a:rPr lang="en-GB" sz="699" i="1">
                                    <a:solidFill>
                                      <a:schemeClr val="tx1">
                                        <a:lumMod val="50000"/>
                                        <a:lumOff val="50000"/>
                                      </a:schemeClr>
                                    </a:solidFill>
                                    <a:latin typeface="Cambria Math" panose="02040503050406030204" pitchFamily="18" charset="0"/>
                                  </a:rPr>
                                  <m:t>𝑆</m:t>
                                </m:r>
                              </m:e>
                              <m:sub>
                                <m:r>
                                  <a:rPr lang="en-GB" sz="699" i="1">
                                    <a:solidFill>
                                      <a:schemeClr val="tx1">
                                        <a:lumMod val="50000"/>
                                        <a:lumOff val="50000"/>
                                      </a:schemeClr>
                                    </a:solidFill>
                                    <a:latin typeface="Cambria Math" panose="02040503050406030204" pitchFamily="18" charset="0"/>
                                  </a:rPr>
                                  <m:t>2</m:t>
                                </m:r>
                              </m:sub>
                            </m:sSub>
                          </m:e>
                        </m:d>
                      </m:oMath>
                    </m:oMathPara>
                  </a14:m>
                  <a:endParaRPr lang="en-GB" sz="699" i="1" dirty="0">
                    <a:solidFill>
                      <a:schemeClr val="tx1">
                        <a:lumMod val="50000"/>
                        <a:lumOff val="50000"/>
                      </a:schemeClr>
                    </a:solidFill>
                  </a:endParaRPr>
                </a:p>
              </p:txBody>
            </p:sp>
          </mc:Choice>
          <mc:Fallback xmlns="">
            <p:sp>
              <p:nvSpPr>
                <p:cNvPr id="28" name="Rectangle 42">
                  <a:extLst>
                    <a:ext uri="{FF2B5EF4-FFF2-40B4-BE49-F238E27FC236}">
                      <a16:creationId xmlns:a16="http://schemas.microsoft.com/office/drawing/2014/main" id="{AEE98183-9378-DD44-AC7C-33D23AD39784}"/>
                    </a:ext>
                  </a:extLst>
                </p:cNvPr>
                <p:cNvSpPr>
                  <a:spLocks noRot="1" noChangeAspect="1" noMove="1" noResize="1" noEditPoints="1" noAdjustHandles="1" noChangeArrowheads="1" noChangeShapeType="1" noTextEdit="1"/>
                </p:cNvSpPr>
                <p:nvPr/>
              </p:nvSpPr>
              <p:spPr bwMode="auto">
                <a:xfrm>
                  <a:off x="10481110" y="2913563"/>
                  <a:ext cx="872999" cy="344388"/>
                </a:xfrm>
                <a:prstGeom prst="rect">
                  <a:avLst/>
                </a:prstGeom>
                <a:blipFill>
                  <a:blip r:embed="rId9"/>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Rectangle 27">
                  <a:extLst>
                    <a:ext uri="{FF2B5EF4-FFF2-40B4-BE49-F238E27FC236}">
                      <a16:creationId xmlns:a16="http://schemas.microsoft.com/office/drawing/2014/main" id="{B6750AFA-83EC-D942-B794-3A4F71096D06}"/>
                    </a:ext>
                  </a:extLst>
                </p:cNvPr>
                <p:cNvSpPr>
                  <a:spLocks noChangeArrowheads="1"/>
                </p:cNvSpPr>
                <p:nvPr/>
              </p:nvSpPr>
              <p:spPr bwMode="auto">
                <a:xfrm>
                  <a:off x="10382662" y="3378228"/>
                  <a:ext cx="1361993" cy="355467"/>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GB" sz="699" i="1">
                            <a:solidFill>
                              <a:schemeClr val="bg2"/>
                            </a:solidFill>
                            <a:latin typeface="Cambria Math" panose="02040503050406030204" pitchFamily="18" charset="0"/>
                          </a:rPr>
                          <m:t>𝑃</m:t>
                        </m:r>
                        <m:d>
                          <m:dPr>
                            <m:ctrlPr>
                              <a:rPr lang="en-GB" sz="699" i="1">
                                <a:solidFill>
                                  <a:schemeClr val="bg2"/>
                                </a:solidFill>
                                <a:latin typeface="Cambria Math" panose="02040503050406030204" pitchFamily="18" charset="0"/>
                              </a:rPr>
                            </m:ctrlPr>
                          </m:dPr>
                          <m:e>
                            <m:r>
                              <a:rPr lang="en-GB" sz="699" i="1">
                                <a:solidFill>
                                  <a:schemeClr val="bg2"/>
                                </a:solidFill>
                                <a:latin typeface="Cambria Math" panose="02040503050406030204" pitchFamily="18" charset="0"/>
                              </a:rPr>
                              <m:t>𝑅</m:t>
                            </m:r>
                            <m:r>
                              <a:rPr lang="en-GB" sz="699" i="1">
                                <a:solidFill>
                                  <a:schemeClr val="bg2"/>
                                </a:solidFill>
                                <a:latin typeface="Cambria Math" panose="02040503050406030204" pitchFamily="18" charset="0"/>
                              </a:rPr>
                              <m:t> | </m:t>
                            </m:r>
                            <m:sSub>
                              <m:sSubPr>
                                <m:ctrlPr>
                                  <a:rPr lang="en-GB" sz="699" i="1">
                                    <a:solidFill>
                                      <a:schemeClr val="bg2"/>
                                    </a:solidFill>
                                    <a:latin typeface="Cambria Math" panose="02040503050406030204" pitchFamily="18" charset="0"/>
                                  </a:rPr>
                                </m:ctrlPr>
                              </m:sSubPr>
                              <m:e>
                                <m:r>
                                  <a:rPr lang="en-GB" sz="699" i="1">
                                    <a:solidFill>
                                      <a:schemeClr val="bg2"/>
                                    </a:solidFill>
                                    <a:latin typeface="Cambria Math" panose="02040503050406030204" pitchFamily="18" charset="0"/>
                                  </a:rPr>
                                  <m:t>𝑆</m:t>
                                </m:r>
                              </m:e>
                              <m:sub>
                                <m:r>
                                  <a:rPr lang="en-GB" sz="699" i="1">
                                    <a:solidFill>
                                      <a:schemeClr val="bg2"/>
                                    </a:solidFill>
                                    <a:latin typeface="Cambria Math" panose="02040503050406030204" pitchFamily="18" charset="0"/>
                                  </a:rPr>
                                  <m:t>1</m:t>
                                </m:r>
                              </m:sub>
                            </m:sSub>
                            <m:r>
                              <a:rPr lang="en-GB" sz="699" i="1">
                                <a:solidFill>
                                  <a:schemeClr val="bg2"/>
                                </a:solidFill>
                                <a:latin typeface="Cambria Math" panose="02040503050406030204" pitchFamily="18" charset="0"/>
                              </a:rPr>
                              <m:t>,…,</m:t>
                            </m:r>
                            <m:sSub>
                              <m:sSubPr>
                                <m:ctrlPr>
                                  <a:rPr lang="en-GB" sz="699" i="1">
                                    <a:solidFill>
                                      <a:schemeClr val="bg2"/>
                                    </a:solidFill>
                                    <a:latin typeface="Cambria Math" panose="02040503050406030204" pitchFamily="18" charset="0"/>
                                  </a:rPr>
                                </m:ctrlPr>
                              </m:sSubPr>
                              <m:e>
                                <m:r>
                                  <a:rPr lang="en-GB" sz="699" i="1">
                                    <a:solidFill>
                                      <a:schemeClr val="bg2"/>
                                    </a:solidFill>
                                    <a:latin typeface="Cambria Math" panose="02040503050406030204" pitchFamily="18" charset="0"/>
                                  </a:rPr>
                                  <m:t>𝑆</m:t>
                                </m:r>
                              </m:e>
                              <m:sub>
                                <m:r>
                                  <a:rPr lang="en-GB" sz="699" i="1">
                                    <a:solidFill>
                                      <a:schemeClr val="bg2"/>
                                    </a:solidFill>
                                    <a:latin typeface="Cambria Math" panose="02040503050406030204" pitchFamily="18" charset="0"/>
                                  </a:rPr>
                                  <m:t>𝑝</m:t>
                                </m:r>
                              </m:sub>
                            </m:sSub>
                          </m:e>
                        </m:d>
                      </m:oMath>
                    </m:oMathPara>
                  </a14:m>
                  <a:endParaRPr lang="en-GB" sz="699" i="1" dirty="0">
                    <a:solidFill>
                      <a:schemeClr val="bg2"/>
                    </a:solidFill>
                    <a:latin typeface="Cambria Math" panose="02040503050406030204" pitchFamily="18" charset="0"/>
                  </a:endParaRPr>
                </a:p>
              </p:txBody>
            </p:sp>
          </mc:Choice>
          <mc:Fallback xmlns="">
            <p:sp>
              <p:nvSpPr>
                <p:cNvPr id="29" name="Rectangle 27">
                  <a:extLst>
                    <a:ext uri="{FF2B5EF4-FFF2-40B4-BE49-F238E27FC236}">
                      <a16:creationId xmlns:a16="http://schemas.microsoft.com/office/drawing/2014/main" id="{B6750AFA-83EC-D942-B794-3A4F71096D06}"/>
                    </a:ext>
                  </a:extLst>
                </p:cNvPr>
                <p:cNvSpPr>
                  <a:spLocks noRot="1" noChangeAspect="1" noMove="1" noResize="1" noEditPoints="1" noAdjustHandles="1" noChangeArrowheads="1" noChangeShapeType="1" noTextEdit="1"/>
                </p:cNvSpPr>
                <p:nvPr/>
              </p:nvSpPr>
              <p:spPr bwMode="auto">
                <a:xfrm>
                  <a:off x="10382662" y="3378228"/>
                  <a:ext cx="1361993" cy="355467"/>
                </a:xfrm>
                <a:prstGeom prst="rect">
                  <a:avLst/>
                </a:prstGeom>
                <a:blipFill>
                  <a:blip r:embed="rId10"/>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6C213888-8D9B-A64E-BB7C-F90DF403A22D}"/>
                    </a:ext>
                  </a:extLst>
                </p:cNvPr>
                <p:cNvSpPr>
                  <a:spLocks noChangeAspect="1"/>
                </p:cNvSpPr>
                <p:nvPr/>
              </p:nvSpPr>
              <p:spPr>
                <a:xfrm>
                  <a:off x="9895897" y="3267883"/>
                  <a:ext cx="518400" cy="534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14:m>
                    <m:oMathPara xmlns:m="http://schemas.openxmlformats.org/officeDocument/2006/math">
                      <m:oMathParaPr>
                        <m:jc m:val="centerGroup"/>
                      </m:oMathParaPr>
                      <m:oMath xmlns:m="http://schemas.openxmlformats.org/officeDocument/2006/math">
                        <m:r>
                          <a:rPr lang="en-GB" sz="899" i="1" smtClean="0">
                            <a:latin typeface="Cambria Math" panose="02040503050406030204" pitchFamily="18" charset="0"/>
                          </a:rPr>
                          <m:t> </m:t>
                        </m:r>
                        <m:r>
                          <a:rPr lang="en-GB" sz="899" i="1" smtClean="0">
                            <a:latin typeface="Cambria Math" panose="02040503050406030204" pitchFamily="18" charset="0"/>
                          </a:rPr>
                          <m:t>𝑅</m:t>
                        </m:r>
                      </m:oMath>
                    </m:oMathPara>
                  </a14:m>
                  <a:endParaRPr lang="en-GB" sz="899" dirty="0"/>
                </a:p>
              </p:txBody>
            </p:sp>
          </mc:Choice>
          <mc:Fallback xmlns="">
            <p:sp>
              <p:nvSpPr>
                <p:cNvPr id="30" name="Oval 29">
                  <a:extLst>
                    <a:ext uri="{FF2B5EF4-FFF2-40B4-BE49-F238E27FC236}">
                      <a16:creationId xmlns:a16="http://schemas.microsoft.com/office/drawing/2014/main" id="{6C213888-8D9B-A64E-BB7C-F90DF403A22D}"/>
                    </a:ext>
                  </a:extLst>
                </p:cNvPr>
                <p:cNvSpPr>
                  <a:spLocks noRot="1" noChangeAspect="1" noMove="1" noResize="1" noEditPoints="1" noAdjustHandles="1" noChangeArrowheads="1" noChangeShapeType="1" noTextEdit="1"/>
                </p:cNvSpPr>
                <p:nvPr/>
              </p:nvSpPr>
              <p:spPr>
                <a:xfrm>
                  <a:off x="9895897" y="3267883"/>
                  <a:ext cx="518400" cy="534126"/>
                </a:xfrm>
                <a:prstGeom prst="ellipse">
                  <a:avLst/>
                </a:prstGeom>
                <a:blipFill>
                  <a:blip r:embed="rId11"/>
                  <a:stretch>
                    <a:fillRect/>
                  </a:stretch>
                </a:blipFill>
                <a:ln>
                  <a:no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B1FF89D0-C51B-4243-A1F9-F36D5BB0578D}"/>
                    </a:ext>
                  </a:extLst>
                </p:cNvPr>
                <p:cNvSpPr>
                  <a:spLocks noChangeAspect="1"/>
                </p:cNvSpPr>
                <p:nvPr/>
              </p:nvSpPr>
              <p:spPr>
                <a:xfrm>
                  <a:off x="8952526" y="1657675"/>
                  <a:ext cx="518400" cy="534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14:m>
                    <m:oMathPara xmlns:m="http://schemas.openxmlformats.org/officeDocument/2006/math">
                      <m:oMathParaPr>
                        <m:jc m:val="centerGroup"/>
                      </m:oMathParaPr>
                      <m:oMath xmlns:m="http://schemas.openxmlformats.org/officeDocument/2006/math">
                        <m:r>
                          <a:rPr lang="en-GB" sz="899" i="1" smtClean="0">
                            <a:latin typeface="Cambria Math" panose="02040503050406030204" pitchFamily="18" charset="0"/>
                          </a:rPr>
                          <m:t> </m:t>
                        </m:r>
                        <m:sSub>
                          <m:sSubPr>
                            <m:ctrlPr>
                              <a:rPr lang="en-GB" sz="899" i="1">
                                <a:latin typeface="Cambria Math" panose="02040503050406030204" pitchFamily="18" charset="0"/>
                              </a:rPr>
                            </m:ctrlPr>
                          </m:sSubPr>
                          <m:e>
                            <m:r>
                              <a:rPr lang="en-GB" sz="899" i="1">
                                <a:latin typeface="Cambria Math" panose="02040503050406030204" pitchFamily="18" charset="0"/>
                              </a:rPr>
                              <m:t>𝑆</m:t>
                            </m:r>
                          </m:e>
                          <m:sub>
                            <m:r>
                              <a:rPr lang="en-GB" sz="899" i="1">
                                <a:latin typeface="Cambria Math" panose="02040503050406030204" pitchFamily="18" charset="0"/>
                              </a:rPr>
                              <m:t>1</m:t>
                            </m:r>
                          </m:sub>
                        </m:sSub>
                      </m:oMath>
                    </m:oMathPara>
                  </a14:m>
                  <a:endParaRPr lang="en-GB" sz="899" dirty="0"/>
                </a:p>
              </p:txBody>
            </p:sp>
          </mc:Choice>
          <mc:Fallback xmlns="">
            <p:sp>
              <p:nvSpPr>
                <p:cNvPr id="31" name="Oval 30">
                  <a:extLst>
                    <a:ext uri="{FF2B5EF4-FFF2-40B4-BE49-F238E27FC236}">
                      <a16:creationId xmlns:a16="http://schemas.microsoft.com/office/drawing/2014/main" id="{B1FF89D0-C51B-4243-A1F9-F36D5BB0578D}"/>
                    </a:ext>
                  </a:extLst>
                </p:cNvPr>
                <p:cNvSpPr>
                  <a:spLocks noRot="1" noChangeAspect="1" noMove="1" noResize="1" noEditPoints="1" noAdjustHandles="1" noChangeArrowheads="1" noChangeShapeType="1" noTextEdit="1"/>
                </p:cNvSpPr>
                <p:nvPr/>
              </p:nvSpPr>
              <p:spPr>
                <a:xfrm>
                  <a:off x="8952526" y="1657675"/>
                  <a:ext cx="518400" cy="534126"/>
                </a:xfrm>
                <a:prstGeom prst="ellipse">
                  <a:avLst/>
                </a:prstGeom>
                <a:blipFill>
                  <a:blip r:embed="rId12"/>
                  <a:stretch>
                    <a:fillRect/>
                  </a:stretch>
                </a:blipFill>
                <a:ln>
                  <a:no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AF184510-F47F-6D49-801C-300902CDE299}"/>
                    </a:ext>
                  </a:extLst>
                </p:cNvPr>
                <p:cNvSpPr>
                  <a:spLocks noChangeAspect="1"/>
                </p:cNvSpPr>
                <p:nvPr/>
              </p:nvSpPr>
              <p:spPr>
                <a:xfrm>
                  <a:off x="10840247" y="1657675"/>
                  <a:ext cx="518400" cy="534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14:m>
                    <m:oMathPara xmlns:m="http://schemas.openxmlformats.org/officeDocument/2006/math">
                      <m:oMathParaPr>
                        <m:jc m:val="centerGroup"/>
                      </m:oMathParaPr>
                      <m:oMath xmlns:m="http://schemas.openxmlformats.org/officeDocument/2006/math">
                        <m:r>
                          <a:rPr lang="en-GB" sz="899" i="1" smtClean="0">
                            <a:latin typeface="Cambria Math" panose="02040503050406030204" pitchFamily="18" charset="0"/>
                          </a:rPr>
                          <m:t> </m:t>
                        </m:r>
                        <m:sSub>
                          <m:sSubPr>
                            <m:ctrlPr>
                              <a:rPr lang="en-GB" sz="899" i="1">
                                <a:latin typeface="Cambria Math" panose="02040503050406030204" pitchFamily="18" charset="0"/>
                              </a:rPr>
                            </m:ctrlPr>
                          </m:sSubPr>
                          <m:e>
                            <m:r>
                              <a:rPr lang="en-GB" sz="899" i="1">
                                <a:latin typeface="Cambria Math" panose="02040503050406030204" pitchFamily="18" charset="0"/>
                              </a:rPr>
                              <m:t>𝑆</m:t>
                            </m:r>
                          </m:e>
                          <m:sub>
                            <m:r>
                              <a:rPr lang="en-GB" sz="899" i="1">
                                <a:latin typeface="Cambria Math" panose="02040503050406030204" pitchFamily="18" charset="0"/>
                              </a:rPr>
                              <m:t>2</m:t>
                            </m:r>
                          </m:sub>
                        </m:sSub>
                      </m:oMath>
                    </m:oMathPara>
                  </a14:m>
                  <a:endParaRPr lang="en-GB" sz="899" dirty="0"/>
                </a:p>
              </p:txBody>
            </p:sp>
          </mc:Choice>
          <mc:Fallback xmlns="">
            <p:sp>
              <p:nvSpPr>
                <p:cNvPr id="32" name="Oval 31">
                  <a:extLst>
                    <a:ext uri="{FF2B5EF4-FFF2-40B4-BE49-F238E27FC236}">
                      <a16:creationId xmlns:a16="http://schemas.microsoft.com/office/drawing/2014/main" id="{AF184510-F47F-6D49-801C-300902CDE299}"/>
                    </a:ext>
                  </a:extLst>
                </p:cNvPr>
                <p:cNvSpPr>
                  <a:spLocks noRot="1" noChangeAspect="1" noMove="1" noResize="1" noEditPoints="1" noAdjustHandles="1" noChangeArrowheads="1" noChangeShapeType="1" noTextEdit="1"/>
                </p:cNvSpPr>
                <p:nvPr/>
              </p:nvSpPr>
              <p:spPr>
                <a:xfrm>
                  <a:off x="10840247" y="1657675"/>
                  <a:ext cx="518400" cy="534126"/>
                </a:xfrm>
                <a:prstGeom prst="ellipse">
                  <a:avLst/>
                </a:prstGeom>
                <a:blipFill>
                  <a:blip r:embed="rId13"/>
                  <a:stretch>
                    <a:fillRect/>
                  </a:stretch>
                </a:blipFill>
                <a:ln>
                  <a:no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BCF58A0A-A43A-AD49-8838-896936DBC65E}"/>
                    </a:ext>
                  </a:extLst>
                </p:cNvPr>
                <p:cNvSpPr>
                  <a:spLocks noChangeAspect="1"/>
                </p:cNvSpPr>
                <p:nvPr/>
              </p:nvSpPr>
              <p:spPr>
                <a:xfrm>
                  <a:off x="8947879" y="4935981"/>
                  <a:ext cx="518400" cy="534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14:m>
                    <m:oMathPara xmlns:m="http://schemas.openxmlformats.org/officeDocument/2006/math">
                      <m:oMathParaPr>
                        <m:jc m:val="centerGroup"/>
                      </m:oMathParaPr>
                      <m:oMath xmlns:m="http://schemas.openxmlformats.org/officeDocument/2006/math">
                        <m:r>
                          <a:rPr lang="en-GB" sz="899" i="1" smtClean="0">
                            <a:latin typeface="Cambria Math" panose="02040503050406030204" pitchFamily="18" charset="0"/>
                          </a:rPr>
                          <m:t> </m:t>
                        </m:r>
                        <m:sSub>
                          <m:sSubPr>
                            <m:ctrlPr>
                              <a:rPr lang="en-GB" sz="899" i="1">
                                <a:latin typeface="Cambria Math" panose="02040503050406030204" pitchFamily="18" charset="0"/>
                              </a:rPr>
                            </m:ctrlPr>
                          </m:sSubPr>
                          <m:e>
                            <m:r>
                              <a:rPr lang="en-GB" sz="899" i="1">
                                <a:latin typeface="Cambria Math" panose="02040503050406030204" pitchFamily="18" charset="0"/>
                              </a:rPr>
                              <m:t>𝑇</m:t>
                            </m:r>
                          </m:e>
                          <m:sub>
                            <m:r>
                              <a:rPr lang="en-GB" sz="899" i="1">
                                <a:latin typeface="Cambria Math" panose="02040503050406030204" pitchFamily="18" charset="0"/>
                              </a:rPr>
                              <m:t>1</m:t>
                            </m:r>
                          </m:sub>
                        </m:sSub>
                      </m:oMath>
                    </m:oMathPara>
                  </a14:m>
                  <a:endParaRPr lang="en-GB" sz="899" dirty="0"/>
                </a:p>
              </p:txBody>
            </p:sp>
          </mc:Choice>
          <mc:Fallback xmlns="">
            <p:sp>
              <p:nvSpPr>
                <p:cNvPr id="33" name="Oval 32">
                  <a:extLst>
                    <a:ext uri="{FF2B5EF4-FFF2-40B4-BE49-F238E27FC236}">
                      <a16:creationId xmlns:a16="http://schemas.microsoft.com/office/drawing/2014/main" id="{BCF58A0A-A43A-AD49-8838-896936DBC65E}"/>
                    </a:ext>
                  </a:extLst>
                </p:cNvPr>
                <p:cNvSpPr>
                  <a:spLocks noRot="1" noChangeAspect="1" noMove="1" noResize="1" noEditPoints="1" noAdjustHandles="1" noChangeArrowheads="1" noChangeShapeType="1" noTextEdit="1"/>
                </p:cNvSpPr>
                <p:nvPr/>
              </p:nvSpPr>
              <p:spPr>
                <a:xfrm>
                  <a:off x="8947879" y="4935981"/>
                  <a:ext cx="518400" cy="534126"/>
                </a:xfrm>
                <a:prstGeom prst="ellipse">
                  <a:avLst/>
                </a:prstGeom>
                <a:blipFill>
                  <a:blip r:embed="rId14"/>
                  <a:stretch>
                    <a:fillRect/>
                  </a:stretch>
                </a:blipFill>
                <a:ln>
                  <a:no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E7CDED22-5FB6-E148-B6AC-4E9EAC3BDB70}"/>
                    </a:ext>
                  </a:extLst>
                </p:cNvPr>
                <p:cNvSpPr>
                  <a:spLocks noChangeAspect="1"/>
                </p:cNvSpPr>
                <p:nvPr/>
              </p:nvSpPr>
              <p:spPr>
                <a:xfrm>
                  <a:off x="10840247" y="4937045"/>
                  <a:ext cx="518400" cy="534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14:m>
                    <m:oMathPara xmlns:m="http://schemas.openxmlformats.org/officeDocument/2006/math">
                      <m:oMathParaPr>
                        <m:jc m:val="centerGroup"/>
                      </m:oMathParaPr>
                      <m:oMath xmlns:m="http://schemas.openxmlformats.org/officeDocument/2006/math">
                        <m:r>
                          <a:rPr lang="en-GB" sz="899" i="1" smtClean="0">
                            <a:latin typeface="Cambria Math" panose="02040503050406030204" pitchFamily="18" charset="0"/>
                          </a:rPr>
                          <m:t> </m:t>
                        </m:r>
                        <m:sSub>
                          <m:sSubPr>
                            <m:ctrlPr>
                              <a:rPr lang="en-GB" sz="899" i="1">
                                <a:latin typeface="Cambria Math" panose="02040503050406030204" pitchFamily="18" charset="0"/>
                              </a:rPr>
                            </m:ctrlPr>
                          </m:sSubPr>
                          <m:e>
                            <m:r>
                              <a:rPr lang="en-GB" sz="899" i="1">
                                <a:latin typeface="Cambria Math" panose="02040503050406030204" pitchFamily="18" charset="0"/>
                              </a:rPr>
                              <m:t>𝑇</m:t>
                            </m:r>
                          </m:e>
                          <m:sub>
                            <m:r>
                              <a:rPr lang="en-GB" sz="899" i="1">
                                <a:latin typeface="Cambria Math" panose="02040503050406030204" pitchFamily="18" charset="0"/>
                              </a:rPr>
                              <m:t>2</m:t>
                            </m:r>
                          </m:sub>
                        </m:sSub>
                      </m:oMath>
                    </m:oMathPara>
                  </a14:m>
                  <a:endParaRPr lang="en-GB" sz="899" dirty="0"/>
                </a:p>
              </p:txBody>
            </p:sp>
          </mc:Choice>
          <mc:Fallback xmlns="">
            <p:sp>
              <p:nvSpPr>
                <p:cNvPr id="34" name="Oval 33">
                  <a:extLst>
                    <a:ext uri="{FF2B5EF4-FFF2-40B4-BE49-F238E27FC236}">
                      <a16:creationId xmlns:a16="http://schemas.microsoft.com/office/drawing/2014/main" id="{E7CDED22-5FB6-E148-B6AC-4E9EAC3BDB70}"/>
                    </a:ext>
                  </a:extLst>
                </p:cNvPr>
                <p:cNvSpPr>
                  <a:spLocks noRot="1" noChangeAspect="1" noMove="1" noResize="1" noEditPoints="1" noAdjustHandles="1" noChangeArrowheads="1" noChangeShapeType="1" noTextEdit="1"/>
                </p:cNvSpPr>
                <p:nvPr/>
              </p:nvSpPr>
              <p:spPr>
                <a:xfrm>
                  <a:off x="10840247" y="4937045"/>
                  <a:ext cx="518400" cy="534126"/>
                </a:xfrm>
                <a:prstGeom prst="ellipse">
                  <a:avLst/>
                </a:prstGeom>
                <a:blipFill>
                  <a:blip r:embed="rId15"/>
                  <a:stretch>
                    <a:fillRect/>
                  </a:stretch>
                </a:blipFill>
                <a:ln>
                  <a:noFill/>
                </a:ln>
              </p:spPr>
              <p:txBody>
                <a:bodyPr/>
                <a:lstStyle/>
                <a:p>
                  <a:r>
                    <a:rPr lang="de-DE">
                      <a:noFill/>
                    </a:rPr>
                    <a:t> </a:t>
                  </a:r>
                </a:p>
              </p:txBody>
            </p:sp>
          </mc:Fallback>
        </mc:AlternateContent>
        <p:cxnSp>
          <p:nvCxnSpPr>
            <p:cNvPr id="35" name="Straight Arrow Connector 34">
              <a:extLst>
                <a:ext uri="{FF2B5EF4-FFF2-40B4-BE49-F238E27FC236}">
                  <a16:creationId xmlns:a16="http://schemas.microsoft.com/office/drawing/2014/main" id="{1DE0310B-8AE1-6F4E-BC4C-C7650415EF6B}"/>
                </a:ext>
              </a:extLst>
            </p:cNvPr>
            <p:cNvCxnSpPr>
              <a:cxnSpLocks/>
              <a:stCxn id="30" idx="5"/>
              <a:endCxn id="34" idx="1"/>
            </p:cNvCxnSpPr>
            <p:nvPr/>
          </p:nvCxnSpPr>
          <p:spPr>
            <a:xfrm>
              <a:off x="10338379" y="3723788"/>
              <a:ext cx="577785" cy="12914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5B312A7-18C3-6943-8A96-2337D7B68623}"/>
                </a:ext>
              </a:extLst>
            </p:cNvPr>
            <p:cNvCxnSpPr>
              <a:cxnSpLocks/>
              <a:stCxn id="32" idx="3"/>
              <a:endCxn id="30" idx="7"/>
            </p:cNvCxnSpPr>
            <p:nvPr/>
          </p:nvCxnSpPr>
          <p:spPr>
            <a:xfrm flipH="1">
              <a:off x="10338379" y="2113580"/>
              <a:ext cx="577785" cy="12325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EA88F83-EB42-434D-A053-50C3BAA32C5C}"/>
                </a:ext>
              </a:extLst>
            </p:cNvPr>
            <p:cNvCxnSpPr>
              <a:cxnSpLocks/>
              <a:stCxn id="31" idx="5"/>
              <a:endCxn id="30" idx="1"/>
            </p:cNvCxnSpPr>
            <p:nvPr/>
          </p:nvCxnSpPr>
          <p:spPr>
            <a:xfrm>
              <a:off x="9395008" y="2113579"/>
              <a:ext cx="576806" cy="12325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C8F398A-58C1-A046-B220-CDE6BC131450}"/>
                </a:ext>
              </a:extLst>
            </p:cNvPr>
            <p:cNvCxnSpPr>
              <a:cxnSpLocks/>
              <a:stCxn id="30" idx="3"/>
              <a:endCxn id="33" idx="7"/>
            </p:cNvCxnSpPr>
            <p:nvPr/>
          </p:nvCxnSpPr>
          <p:spPr>
            <a:xfrm flipH="1">
              <a:off x="9390361" y="3723788"/>
              <a:ext cx="581453" cy="12904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244B8F0-053A-A747-B42E-70FDF523113E}"/>
                </a:ext>
              </a:extLst>
            </p:cNvPr>
            <p:cNvCxnSpPr>
              <a:cxnSpLocks/>
            </p:cNvCxnSpPr>
            <p:nvPr/>
          </p:nvCxnSpPr>
          <p:spPr>
            <a:xfrm rot="-1080000" flipH="1">
              <a:off x="10541924" y="2277965"/>
              <a:ext cx="288000" cy="288000"/>
            </a:xfrm>
            <a:prstGeom prst="straightConnector1">
              <a:avLst/>
            </a:prstGeom>
            <a:ln w="9525">
              <a:solidFill>
                <a:schemeClr val="accent6"/>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54FBAC5-99BD-2948-AAEC-D51A464E6132}"/>
                </a:ext>
              </a:extLst>
            </p:cNvPr>
            <p:cNvCxnSpPr>
              <a:cxnSpLocks/>
            </p:cNvCxnSpPr>
            <p:nvPr/>
          </p:nvCxnSpPr>
          <p:spPr>
            <a:xfrm rot="-1080000" flipV="1">
              <a:off x="10434961" y="2874781"/>
              <a:ext cx="288000" cy="288000"/>
            </a:xfrm>
            <a:prstGeom prst="straightConnector1">
              <a:avLst/>
            </a:prstGeom>
            <a:ln w="9525">
              <a:solidFill>
                <a:schemeClr val="tx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0570153-503A-1244-9CAE-FC55805BBEF1}"/>
                </a:ext>
              </a:extLst>
            </p:cNvPr>
            <p:cNvCxnSpPr>
              <a:cxnSpLocks/>
            </p:cNvCxnSpPr>
            <p:nvPr/>
          </p:nvCxnSpPr>
          <p:spPr>
            <a:xfrm rot="-1080000" flipH="1">
              <a:off x="9607880" y="3885598"/>
              <a:ext cx="288000" cy="288000"/>
            </a:xfrm>
            <a:prstGeom prst="straightConnector1">
              <a:avLst/>
            </a:prstGeom>
            <a:ln w="9525">
              <a:solidFill>
                <a:schemeClr val="tx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C9C5608-3CB9-9644-BC18-8CEA4E4BA371}"/>
                </a:ext>
              </a:extLst>
            </p:cNvPr>
            <p:cNvCxnSpPr>
              <a:cxnSpLocks/>
            </p:cNvCxnSpPr>
            <p:nvPr/>
          </p:nvCxnSpPr>
          <p:spPr>
            <a:xfrm rot="-1080000" flipV="1">
              <a:off x="9499419" y="4553132"/>
              <a:ext cx="288000" cy="288000"/>
            </a:xfrm>
            <a:prstGeom prst="straightConnector1">
              <a:avLst/>
            </a:prstGeom>
            <a:ln w="9525">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13A2634-85CE-D54F-96C8-AF8739D385AF}"/>
                </a:ext>
              </a:extLst>
            </p:cNvPr>
            <p:cNvCxnSpPr>
              <a:cxnSpLocks/>
            </p:cNvCxnSpPr>
            <p:nvPr/>
          </p:nvCxnSpPr>
          <p:spPr>
            <a:xfrm rot="1080000" flipH="1" flipV="1">
              <a:off x="9564667" y="2833804"/>
              <a:ext cx="288000" cy="288000"/>
            </a:xfrm>
            <a:prstGeom prst="straightConnector1">
              <a:avLst/>
            </a:prstGeom>
            <a:ln w="9525">
              <a:solidFill>
                <a:schemeClr val="tx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31C1106-7CA6-3841-B544-5F9CB49084E9}"/>
                </a:ext>
              </a:extLst>
            </p:cNvPr>
            <p:cNvCxnSpPr>
              <a:cxnSpLocks/>
            </p:cNvCxnSpPr>
            <p:nvPr/>
          </p:nvCxnSpPr>
          <p:spPr>
            <a:xfrm rot="1080000">
              <a:off x="9500207" y="2281709"/>
              <a:ext cx="288000" cy="288000"/>
            </a:xfrm>
            <a:prstGeom prst="straightConnector1">
              <a:avLst/>
            </a:prstGeom>
            <a:ln w="9525">
              <a:solidFill>
                <a:schemeClr val="accent6"/>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53CAD7F-58BA-6F43-9805-C46256447246}"/>
                </a:ext>
              </a:extLst>
            </p:cNvPr>
            <p:cNvCxnSpPr>
              <a:cxnSpLocks/>
            </p:cNvCxnSpPr>
            <p:nvPr/>
          </p:nvCxnSpPr>
          <p:spPr>
            <a:xfrm rot="1080000" flipH="1" flipV="1">
              <a:off x="10556507" y="4553133"/>
              <a:ext cx="288000" cy="288000"/>
            </a:xfrm>
            <a:prstGeom prst="straightConnector1">
              <a:avLst/>
            </a:prstGeom>
            <a:ln w="9525">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6C9596E-10B7-CF4B-B232-854D211E4125}"/>
                </a:ext>
              </a:extLst>
            </p:cNvPr>
            <p:cNvCxnSpPr>
              <a:cxnSpLocks/>
            </p:cNvCxnSpPr>
            <p:nvPr/>
          </p:nvCxnSpPr>
          <p:spPr>
            <a:xfrm rot="1080000">
              <a:off x="10412486" y="3887692"/>
              <a:ext cx="288000" cy="288000"/>
            </a:xfrm>
            <a:prstGeom prst="straightConnector1">
              <a:avLst/>
            </a:prstGeom>
            <a:ln w="9525">
              <a:solidFill>
                <a:schemeClr val="tx1">
                  <a:lumMod val="60000"/>
                  <a:lumOff val="40000"/>
                </a:schemeClr>
              </a:solidFill>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DFAC984F-2B4C-8A4E-B2A3-8A3537FE4B92}"/>
                    </a:ext>
                  </a:extLst>
                </p:cNvPr>
                <p:cNvSpPr/>
                <p:nvPr/>
              </p:nvSpPr>
              <p:spPr>
                <a:xfrm>
                  <a:off x="8923627" y="3392783"/>
                  <a:ext cx="1004782" cy="329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699" i="1" smtClean="0">
                            <a:solidFill>
                              <a:schemeClr val="accent6"/>
                            </a:solidFill>
                            <a:latin typeface="Cambria Math" panose="02040503050406030204" pitchFamily="18" charset="0"/>
                            <a:ea typeface="Cambria Math" panose="02040503050406030204" pitchFamily="18" charset="0"/>
                          </a:rPr>
                          <m:t>𝜋</m:t>
                        </m:r>
                        <m:d>
                          <m:dPr>
                            <m:ctrlPr>
                              <a:rPr lang="en-GB" sz="699" i="1">
                                <a:solidFill>
                                  <a:schemeClr val="accent6"/>
                                </a:solidFill>
                                <a:latin typeface="Cambria Math" panose="02040503050406030204" pitchFamily="18" charset="0"/>
                                <a:ea typeface="Cambria Math" panose="02040503050406030204" pitchFamily="18" charset="0"/>
                              </a:rPr>
                            </m:ctrlPr>
                          </m:dPr>
                          <m:e>
                            <m:r>
                              <a:rPr lang="en-GB" sz="699" i="1">
                                <a:solidFill>
                                  <a:schemeClr val="accent6"/>
                                </a:solidFill>
                                <a:latin typeface="Cambria Math" panose="02040503050406030204" pitchFamily="18" charset="0"/>
                                <a:ea typeface="Cambria Math" panose="02040503050406030204" pitchFamily="18" charset="0"/>
                              </a:rPr>
                              <m:t>𝑅</m:t>
                            </m:r>
                          </m:e>
                        </m:d>
                        <m:r>
                          <a:rPr lang="en-GB" sz="699" i="1">
                            <a:solidFill>
                              <a:schemeClr val="tx1">
                                <a:lumMod val="60000"/>
                                <a:lumOff val="40000"/>
                              </a:schemeClr>
                            </a:solidFill>
                            <a:latin typeface="Cambria Math" panose="02040503050406030204" pitchFamily="18" charset="0"/>
                            <a:ea typeface="Cambria Math" panose="02040503050406030204" pitchFamily="18" charset="0"/>
                          </a:rPr>
                          <m:t>,</m:t>
                        </m:r>
                        <m:r>
                          <a:rPr lang="en-GB" sz="699" i="1">
                            <a:solidFill>
                              <a:schemeClr val="accent2"/>
                            </a:solidFill>
                            <a:latin typeface="Cambria Math" panose="02040503050406030204" pitchFamily="18" charset="0"/>
                            <a:ea typeface="Cambria Math" panose="02040503050406030204" pitchFamily="18" charset="0"/>
                          </a:rPr>
                          <m:t>𝜆</m:t>
                        </m:r>
                        <m:d>
                          <m:dPr>
                            <m:ctrlPr>
                              <a:rPr lang="en-GB" sz="699" i="1">
                                <a:solidFill>
                                  <a:schemeClr val="accent2"/>
                                </a:solidFill>
                                <a:latin typeface="Cambria Math" panose="02040503050406030204" pitchFamily="18" charset="0"/>
                                <a:ea typeface="Cambria Math" panose="02040503050406030204" pitchFamily="18" charset="0"/>
                              </a:rPr>
                            </m:ctrlPr>
                          </m:dPr>
                          <m:e>
                            <m:r>
                              <a:rPr lang="en-GB" sz="699" i="1">
                                <a:solidFill>
                                  <a:schemeClr val="accent2"/>
                                </a:solidFill>
                                <a:latin typeface="Cambria Math" panose="02040503050406030204" pitchFamily="18" charset="0"/>
                                <a:ea typeface="Cambria Math" panose="02040503050406030204" pitchFamily="18" charset="0"/>
                              </a:rPr>
                              <m:t>𝑅</m:t>
                            </m:r>
                          </m:e>
                        </m:d>
                      </m:oMath>
                    </m:oMathPara>
                  </a14:m>
                  <a:endParaRPr lang="en-GB" sz="699" dirty="0"/>
                </a:p>
              </p:txBody>
            </p:sp>
          </mc:Choice>
          <mc:Fallback xmlns="">
            <p:sp>
              <p:nvSpPr>
                <p:cNvPr id="47" name="Rectangle 46">
                  <a:extLst>
                    <a:ext uri="{FF2B5EF4-FFF2-40B4-BE49-F238E27FC236}">
                      <a16:creationId xmlns:a16="http://schemas.microsoft.com/office/drawing/2014/main" id="{DFAC984F-2B4C-8A4E-B2A3-8A3537FE4B92}"/>
                    </a:ext>
                  </a:extLst>
                </p:cNvPr>
                <p:cNvSpPr>
                  <a:spLocks noRot="1" noChangeAspect="1" noMove="1" noResize="1" noEditPoints="1" noAdjustHandles="1" noChangeArrowheads="1" noChangeShapeType="1" noTextEdit="1"/>
                </p:cNvSpPr>
                <p:nvPr/>
              </p:nvSpPr>
              <p:spPr>
                <a:xfrm>
                  <a:off x="8923627" y="3392783"/>
                  <a:ext cx="1004782" cy="329195"/>
                </a:xfrm>
                <a:prstGeom prst="rect">
                  <a:avLst/>
                </a:prstGeom>
                <a:blipFill>
                  <a:blip r:embed="rId16"/>
                  <a:stretch>
                    <a:fillRect/>
                  </a:stretch>
                </a:blipFill>
              </p:spPr>
              <p:txBody>
                <a:bodyPr/>
                <a:lstStyle/>
                <a:p>
                  <a:r>
                    <a:rPr lang="de-DE">
                      <a:noFill/>
                    </a:rPr>
                    <a:t> </a:t>
                  </a:r>
                </a:p>
              </p:txBody>
            </p:sp>
          </mc:Fallback>
        </mc:AlternateContent>
      </p:grpSp>
    </p:spTree>
    <p:extLst>
      <p:ext uri="{BB962C8B-B14F-4D97-AF65-F5344CB8AC3E}">
        <p14:creationId xmlns:p14="http://schemas.microsoft.com/office/powerpoint/2010/main" val="46266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1A9DE4-FCC3-CB4D-9CD7-EE0642767968}"/>
                  </a:ext>
                </a:extLst>
              </p:cNvPr>
              <p:cNvSpPr>
                <a:spLocks noGrp="1"/>
              </p:cNvSpPr>
              <p:nvPr>
                <p:ph type="title"/>
              </p:nvPr>
            </p:nvSpPr>
            <p:spPr/>
            <p:txBody>
              <a:bodyPr/>
              <a:lstStyle/>
              <a:p>
                <a:r>
                  <a:rPr lang="en-GB" dirty="0"/>
                  <a:t>LIS: Constructing </a:t>
                </a:r>
                <a14:m>
                  <m:oMath xmlns:m="http://schemas.openxmlformats.org/officeDocument/2006/math">
                    <m:r>
                      <a:rPr lang="en-GB" i="1" dirty="0">
                        <a:latin typeface="Cambria Math" panose="02040503050406030204" pitchFamily="18" charset="0"/>
                      </a:rPr>
                      <m:t>𝑄</m:t>
                    </m:r>
                  </m:oMath>
                </a14:m>
                <a:endParaRPr lang="en-GB" dirty="0"/>
              </a:p>
            </p:txBody>
          </p:sp>
        </mc:Choice>
        <mc:Fallback xmlns="">
          <p:sp>
            <p:nvSpPr>
              <p:cNvPr id="2" name="Title 1">
                <a:extLst>
                  <a:ext uri="{FF2B5EF4-FFF2-40B4-BE49-F238E27FC236}">
                    <a16:creationId xmlns:a16="http://schemas.microsoft.com/office/drawing/2014/main" id="{4E1A9DE4-FCC3-CB4D-9CD7-EE0642767968}"/>
                  </a:ext>
                </a:extLst>
              </p:cNvPr>
              <p:cNvSpPr>
                <a:spLocks noGrp="1" noRot="1" noChangeAspect="1" noMove="1" noResize="1" noEditPoints="1" noAdjustHandles="1" noChangeArrowheads="1" noChangeShapeType="1" noTextEdit="1"/>
              </p:cNvSpPr>
              <p:nvPr>
                <p:ph type="title"/>
              </p:nvPr>
            </p:nvSpPr>
            <p:spPr>
              <a:blipFill>
                <a:blip r:embed="rId2"/>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8E49C5-EE29-114B-A621-DF690C4BDE19}"/>
                  </a:ext>
                </a:extLst>
              </p:cNvPr>
              <p:cNvSpPr>
                <a:spLocks noGrp="1"/>
              </p:cNvSpPr>
              <p:nvPr>
                <p:ph idx="1"/>
              </p:nvPr>
            </p:nvSpPr>
            <p:spPr/>
            <p:txBody>
              <a:bodyPr>
                <a:normAutofit/>
              </a:bodyPr>
              <a:lstStyle/>
              <a:p>
                <a:r>
                  <a:rPr lang="en-GB" dirty="0"/>
                  <a:t>General ideas used</a:t>
                </a:r>
              </a:p>
              <a:p>
                <a:pPr lvl="1"/>
                <a:r>
                  <a:rPr lang="en-GB" dirty="0"/>
                  <a:t>4: disjoint parts</a:t>
                </a:r>
              </a:p>
              <a:p>
                <a:pPr lvl="2"/>
                <a:r>
                  <a:rPr lang="en-GB" dirty="0"/>
                  <a:t>Handle independently</a:t>
                </a:r>
              </a:p>
              <a:p>
                <a:pPr lvl="1"/>
                <a:r>
                  <a:rPr lang="en-GB" dirty="0"/>
                  <a:t>8: choose an ordering for an atom</a:t>
                </a:r>
              </a:p>
              <a:p>
                <a:pPr lvl="2"/>
                <a:r>
                  <a:rPr lang="en-GB" dirty="0"/>
                  <a:t>Assume parent-child relationship</a:t>
                </a:r>
              </a:p>
              <a:p>
                <a:r>
                  <a:rPr lang="en-GB" dirty="0"/>
                  <a:t>Lifting rules used for constructing </a:t>
                </a:r>
                <a14:m>
                  <m:oMath xmlns:m="http://schemas.openxmlformats.org/officeDocument/2006/math">
                    <m:r>
                      <a:rPr lang="en-GB" i="1" dirty="0" smtClean="0">
                        <a:latin typeface="Cambria Math" panose="02040503050406030204" pitchFamily="18" charset="0"/>
                      </a:rPr>
                      <m:t>𝑄</m:t>
                    </m:r>
                  </m:oMath>
                </a14:m>
                <a:endParaRPr lang="en-GB" dirty="0"/>
              </a:p>
              <a:p>
                <a:pPr lvl="1"/>
                <a:r>
                  <a:rPr lang="en-GB" dirty="0"/>
                  <a:t>2: power rule</a:t>
                </a:r>
              </a:p>
              <a:p>
                <a:pPr lvl="2"/>
                <a:r>
                  <a:rPr lang="en-GB" dirty="0"/>
                  <a:t>Simplifies the MLN</a:t>
                </a:r>
              </a:p>
              <a:p>
                <a:pPr lvl="1"/>
                <a:r>
                  <a:rPr lang="en-GB" dirty="0"/>
                  <a:t>12: approximate generalised binomial rule</a:t>
                </a:r>
              </a:p>
              <a:p>
                <a:pPr lvl="1"/>
                <a:r>
                  <a:rPr lang="en-GB" dirty="0"/>
                  <a:t>13: isolated variable rule</a:t>
                </a:r>
              </a:p>
              <a:p>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D68E49C5-EE29-114B-A621-DF690C4BDE19}"/>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41EF86A-148E-A043-AB08-09D7644F1A9E}"/>
              </a:ext>
            </a:extLst>
          </p:cNvPr>
          <p:cNvSpPr>
            <a:spLocks noGrp="1"/>
          </p:cNvSpPr>
          <p:nvPr>
            <p:ph type="sldNum" sz="quarter" idx="4"/>
          </p:nvPr>
        </p:nvSpPr>
        <p:spPr/>
        <p:txBody>
          <a:bodyPr/>
          <a:lstStyle/>
          <a:p>
            <a:fld id="{67C9959E-8E6B-B04C-9955-EA096F41CA7A}" type="slidenum">
              <a:rPr lang="en-GB" smtClean="0"/>
              <a:t>50</a:t>
            </a:fld>
            <a:endParaRPr lang="en-GB"/>
          </a:p>
        </p:txBody>
      </p:sp>
      <p:sp>
        <p:nvSpPr>
          <p:cNvPr id="5" name="Date Placeholder 4">
            <a:extLst>
              <a:ext uri="{FF2B5EF4-FFF2-40B4-BE49-F238E27FC236}">
                <a16:creationId xmlns:a16="http://schemas.microsoft.com/office/drawing/2014/main" id="{008A0F77-87D5-3249-A358-886B21E2EB7F}"/>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FBF2FC9B-4844-1C4C-A196-9AB697B0A4A2}"/>
              </a:ext>
            </a:extLst>
          </p:cNvPr>
          <p:cNvSpPr>
            <a:spLocks noGrp="1"/>
          </p:cNvSpPr>
          <p:nvPr>
            <p:ph type="ftr" sz="quarter" idx="3"/>
          </p:nvPr>
        </p:nvSpPr>
        <p:spPr/>
        <p:txBody>
          <a:bodyPr/>
          <a:lstStyle/>
          <a:p>
            <a:r>
              <a:rPr lang="en-GB"/>
              <a:t>T. Braun - StaRAI</a:t>
            </a:r>
          </a:p>
        </p:txBody>
      </p:sp>
      <p:sp>
        <p:nvSpPr>
          <p:cNvPr id="10" name="Rectangle 9">
            <a:extLst>
              <a:ext uri="{FF2B5EF4-FFF2-40B4-BE49-F238E27FC236}">
                <a16:creationId xmlns:a16="http://schemas.microsoft.com/office/drawing/2014/main" id="{EECB3316-AC01-B142-926C-02755124A3C4}"/>
              </a:ext>
            </a:extLst>
          </p:cNvPr>
          <p:cNvSpPr/>
          <p:nvPr/>
        </p:nvSpPr>
        <p:spPr>
          <a:xfrm>
            <a:off x="3444051" y="6260406"/>
            <a:ext cx="6104656" cy="400110"/>
          </a:xfrm>
          <a:prstGeom prst="rect">
            <a:avLst/>
          </a:prstGeom>
        </p:spPr>
        <p:txBody>
          <a:bodyPr wrap="square">
            <a:spAutoFit/>
          </a:bodyPr>
          <a:lstStyle/>
          <a:p>
            <a:r>
              <a:rPr lang="en-GB" sz="1000" dirty="0" err="1">
                <a:solidFill>
                  <a:schemeClr val="tx1">
                    <a:lumMod val="60000"/>
                    <a:lumOff val="40000"/>
                  </a:schemeClr>
                </a:solidFill>
              </a:rPr>
              <a:t>Vibhav</a:t>
            </a:r>
            <a:r>
              <a:rPr lang="en-GB" sz="1000" dirty="0">
                <a:solidFill>
                  <a:schemeClr val="tx1">
                    <a:lumMod val="60000"/>
                    <a:lumOff val="40000"/>
                  </a:schemeClr>
                </a:solidFill>
              </a:rPr>
              <a:t> </a:t>
            </a:r>
            <a:r>
              <a:rPr lang="en-GB" sz="1000" dirty="0" err="1">
                <a:solidFill>
                  <a:schemeClr val="tx1">
                    <a:lumMod val="60000"/>
                    <a:lumOff val="40000"/>
                  </a:schemeClr>
                </a:solidFill>
              </a:rPr>
              <a:t>Gogate</a:t>
            </a:r>
            <a:r>
              <a:rPr lang="en-GB" sz="1000" dirty="0">
                <a:solidFill>
                  <a:schemeClr val="tx1">
                    <a:lumMod val="60000"/>
                    <a:lumOff val="40000"/>
                  </a:schemeClr>
                </a:solidFill>
              </a:rPr>
              <a:t>, Abhay Jha, and Deepak Venugopal: Advances in Lifted Importance Sampling. In: Proceedings of the Twenty-Sixth AAAI Conference on Artificial Intelligence, 2012. (Algorithm from there)</a:t>
            </a:r>
          </a:p>
        </p:txBody>
      </p:sp>
      <p:grpSp>
        <p:nvGrpSpPr>
          <p:cNvPr id="11" name="Group 10">
            <a:extLst>
              <a:ext uri="{FF2B5EF4-FFF2-40B4-BE49-F238E27FC236}">
                <a16:creationId xmlns:a16="http://schemas.microsoft.com/office/drawing/2014/main" id="{A7DBA725-A341-1F4D-B901-F90F5A7242C6}"/>
              </a:ext>
            </a:extLst>
          </p:cNvPr>
          <p:cNvGrpSpPr/>
          <p:nvPr/>
        </p:nvGrpSpPr>
        <p:grpSpPr>
          <a:xfrm>
            <a:off x="7074509" y="815885"/>
            <a:ext cx="4757166" cy="5090029"/>
            <a:chOff x="7074509" y="815885"/>
            <a:chExt cx="4757166" cy="5090029"/>
          </a:xfrm>
        </p:grpSpPr>
        <p:pic>
          <p:nvPicPr>
            <p:cNvPr id="8" name="Picture 7">
              <a:extLst>
                <a:ext uri="{FF2B5EF4-FFF2-40B4-BE49-F238E27FC236}">
                  <a16:creationId xmlns:a16="http://schemas.microsoft.com/office/drawing/2014/main" id="{20B6AD99-51AF-6544-802A-451FBFF85837}"/>
                </a:ext>
              </a:extLst>
            </p:cNvPr>
            <p:cNvPicPr>
              <a:picLocks noChangeAspect="1"/>
            </p:cNvPicPr>
            <p:nvPr/>
          </p:nvPicPr>
          <p:blipFill>
            <a:blip r:embed="rId4"/>
            <a:stretch>
              <a:fillRect/>
            </a:stretch>
          </p:blipFill>
          <p:spPr>
            <a:xfrm>
              <a:off x="7074509" y="815885"/>
              <a:ext cx="4757166" cy="5090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AB12314-7D24-CF47-A084-3F77556B7632}"/>
                    </a:ext>
                  </a:extLst>
                </p:cNvPr>
                <p:cNvSpPr txBox="1"/>
                <p:nvPr/>
              </p:nvSpPr>
              <p:spPr>
                <a:xfrm>
                  <a:off x="11002068" y="2247879"/>
                  <a:ext cx="123816" cy="138499"/>
                </a:xfrm>
                <a:prstGeom prst="rect">
                  <a:avLst/>
                </a:prstGeom>
                <a:solidFill>
                  <a:srgbClr val="FFFFFF"/>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GB" sz="900" i="1" dirty="0" smtClean="0">
                            <a:latin typeface="Cambria Math" panose="02040503050406030204" pitchFamily="18" charset="0"/>
                          </a:rPr>
                          <m:t>𝑚</m:t>
                        </m:r>
                      </m:oMath>
                    </m:oMathPara>
                  </a14:m>
                  <a:endParaRPr lang="en-GB" sz="900" dirty="0"/>
                </a:p>
              </p:txBody>
            </p:sp>
          </mc:Choice>
          <mc:Fallback>
            <p:sp>
              <p:nvSpPr>
                <p:cNvPr id="9" name="TextBox 8">
                  <a:extLst>
                    <a:ext uri="{FF2B5EF4-FFF2-40B4-BE49-F238E27FC236}">
                      <a16:creationId xmlns:a16="http://schemas.microsoft.com/office/drawing/2014/main" id="{9AB12314-7D24-CF47-A084-3F77556B7632}"/>
                    </a:ext>
                  </a:extLst>
                </p:cNvPr>
                <p:cNvSpPr txBox="1">
                  <a:spLocks noRot="1" noChangeAspect="1" noMove="1" noResize="1" noEditPoints="1" noAdjustHandles="1" noChangeArrowheads="1" noChangeShapeType="1" noTextEdit="1"/>
                </p:cNvSpPr>
                <p:nvPr/>
              </p:nvSpPr>
              <p:spPr>
                <a:xfrm>
                  <a:off x="11002068" y="2247879"/>
                  <a:ext cx="123816" cy="138499"/>
                </a:xfrm>
                <a:prstGeom prst="rect">
                  <a:avLst/>
                </a:prstGeom>
                <a:blipFill>
                  <a:blip r:embed="rId5"/>
                  <a:stretch>
                    <a:fillRect l="-9091"/>
                  </a:stretch>
                </a:blipFill>
              </p:spPr>
              <p:txBody>
                <a:bodyPr/>
                <a:lstStyle/>
                <a:p>
                  <a:r>
                    <a:rPr lang="en-GB">
                      <a:noFill/>
                    </a:rPr>
                    <a:t> </a:t>
                  </a:r>
                </a:p>
              </p:txBody>
            </p:sp>
          </mc:Fallback>
        </mc:AlternateContent>
      </p:grpSp>
    </p:spTree>
    <p:extLst>
      <p:ext uri="{BB962C8B-B14F-4D97-AF65-F5344CB8AC3E}">
        <p14:creationId xmlns:p14="http://schemas.microsoft.com/office/powerpoint/2010/main" val="949792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F5E51-983F-2B4E-8C6C-6B42E228DBAB}"/>
              </a:ext>
            </a:extLst>
          </p:cNvPr>
          <p:cNvSpPr>
            <a:spLocks noGrp="1"/>
          </p:cNvSpPr>
          <p:nvPr>
            <p:ph type="title"/>
          </p:nvPr>
        </p:nvSpPr>
        <p:spPr/>
        <p:txBody>
          <a:bodyPr>
            <a:normAutofit/>
          </a:bodyPr>
          <a:lstStyle/>
          <a:p>
            <a:r>
              <a:rPr lang="en-GB" dirty="0"/>
              <a:t>Problems with Importance Sampling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35D5C08-10E5-5540-9CE8-6DACDD9C9F9C}"/>
                  </a:ext>
                </a:extLst>
              </p:cNvPr>
              <p:cNvSpPr>
                <a:spLocks noGrp="1"/>
              </p:cNvSpPr>
              <p:nvPr>
                <p:ph idx="1"/>
              </p:nvPr>
            </p:nvSpPr>
            <p:spPr/>
            <p:txBody>
              <a:bodyPr>
                <a:noAutofit/>
              </a:bodyPr>
              <a:lstStyle/>
              <a:p>
                <a:r>
                  <a:rPr lang="en-US" altLang="ko-KR" dirty="0"/>
                  <a:t>Requires a reasonably fitting proposal distribution </a:t>
                </a:r>
                <a14:m>
                  <m:oMath xmlns:m="http://schemas.openxmlformats.org/officeDocument/2006/math">
                    <m:r>
                      <a:rPr lang="en-US" altLang="ko-KR" i="1" dirty="0" smtClean="0">
                        <a:latin typeface="Cambria Math" panose="02040503050406030204" pitchFamily="18" charset="0"/>
                      </a:rPr>
                      <m:t>𝑄</m:t>
                    </m:r>
                  </m:oMath>
                </a14:m>
                <a:endParaRPr lang="en-US" altLang="ko-KR" dirty="0"/>
              </a:p>
              <a:p>
                <a:pPr lvl="1"/>
                <a:r>
                  <a:rPr lang="en-US" altLang="ko-KR" dirty="0"/>
                  <a:t>Can be hard to construct/find if we deal with something other than directed models</a:t>
                </a:r>
              </a:p>
              <a:p>
                <a:r>
                  <a:rPr lang="en-US" altLang="ko-KR" dirty="0"/>
                  <a:t>Cannot estimate distributions well for evidence in leaves</a:t>
                </a:r>
              </a:p>
              <a:p>
                <a:pPr lvl="1"/>
                <a:r>
                  <a:rPr lang="en-US" altLang="ko-KR" dirty="0"/>
                  <a:t>Independent of whether we deal with directed or undirected models</a:t>
                </a:r>
              </a:p>
              <a:p>
                <a:pPr lvl="1"/>
                <a:r>
                  <a:rPr lang="en-US" altLang="ko-KR" dirty="0"/>
                  <a:t>Consider two extreme cases in BNs (the easy model type)</a:t>
                </a:r>
              </a:p>
              <a:p>
                <a:pPr lvl="2"/>
                <a:r>
                  <a:rPr lang="en-US" altLang="ko-KR" dirty="0"/>
                  <a:t>All evidence at </a:t>
                </a:r>
                <a:r>
                  <a:rPr lang="en-US" altLang="ko-KR" dirty="0">
                    <a:solidFill>
                      <a:schemeClr val="accent2"/>
                    </a:solidFill>
                  </a:rPr>
                  <a:t>roots</a:t>
                </a:r>
                <a:r>
                  <a:rPr lang="en-US" altLang="ko-KR" dirty="0"/>
                  <a:t> </a:t>
                </a:r>
              </a:p>
              <a:p>
                <a:pPr lvl="3">
                  <a:buFont typeface="Zapf Dingbats"/>
                  <a:buChar char="➝"/>
                </a:pPr>
                <a:r>
                  <a:rPr lang="en-US" altLang="ko-KR" dirty="0"/>
                  <a:t>Proposal distribution = posterior distribution</a:t>
                </a:r>
              </a:p>
              <a:p>
                <a:pPr lvl="3">
                  <a:buFont typeface="Zapf Dingbats"/>
                  <a:buChar char="➝"/>
                </a:pPr>
                <a:r>
                  <a:rPr lang="en-US" altLang="ko-KR" dirty="0"/>
                  <a:t>No weighting necessary (for all, </a:t>
                </a:r>
                <a14:m>
                  <m:oMath xmlns:m="http://schemas.openxmlformats.org/officeDocument/2006/math">
                    <m:r>
                      <a:rPr lang="de-DE" altLang="ko-KR" b="0" i="1" dirty="0" smtClean="0">
                        <a:latin typeface="Cambria Math" panose="02040503050406030204" pitchFamily="18" charset="0"/>
                      </a:rPr>
                      <m:t>𝑤</m:t>
                    </m:r>
                    <m:r>
                      <a:rPr lang="de-DE" altLang="ko-KR" b="0" i="0" dirty="0" smtClean="0">
                        <a:latin typeface="Cambria Math" panose="02040503050406030204" pitchFamily="18" charset="0"/>
                      </a:rPr>
                      <m:t>=</m:t>
                    </m:r>
                    <m:r>
                      <a:rPr lang="en-US" altLang="ko-KR" i="1" dirty="0" smtClean="0">
                        <a:latin typeface="Cambria Math" panose="02040503050406030204" pitchFamily="18" charset="0"/>
                      </a:rPr>
                      <m:t>𝑃</m:t>
                    </m:r>
                    <m:d>
                      <m:dPr>
                        <m:ctrlPr>
                          <a:rPr lang="de-DE" altLang="ko-KR" b="0" i="1" dirty="0" smtClean="0">
                            <a:latin typeface="Cambria Math" panose="02040503050406030204" pitchFamily="18" charset="0"/>
                          </a:rPr>
                        </m:ctrlPr>
                      </m:dPr>
                      <m:e>
                        <m:r>
                          <a:rPr lang="de-DE" altLang="ko-KR" b="1" i="1" dirty="0" smtClean="0">
                            <a:latin typeface="Cambria Math" panose="02040503050406030204" pitchFamily="18" charset="0"/>
                          </a:rPr>
                          <m:t>𝒆</m:t>
                        </m:r>
                      </m:e>
                    </m:d>
                  </m:oMath>
                </a14:m>
                <a:r>
                  <a:rPr lang="en-US" altLang="ko-KR" dirty="0"/>
                  <a:t>)</a:t>
                </a:r>
              </a:p>
              <a:p>
                <a:pPr lvl="2"/>
                <a:r>
                  <a:rPr lang="en-US" altLang="ko-KR" dirty="0"/>
                  <a:t>All evidence at </a:t>
                </a:r>
                <a:r>
                  <a:rPr lang="en-US" altLang="ko-KR" dirty="0">
                    <a:solidFill>
                      <a:schemeClr val="accent1"/>
                    </a:solidFill>
                  </a:rPr>
                  <a:t>leaves</a:t>
                </a:r>
              </a:p>
              <a:p>
                <a:pPr lvl="3">
                  <a:buFont typeface="Zapf Dingbats"/>
                  <a:buChar char="➝"/>
                </a:pPr>
                <a:r>
                  <a:rPr lang="en-US" altLang="ko-KR" dirty="0"/>
                  <a:t>Proposal distribution = prior distribution</a:t>
                </a:r>
              </a:p>
              <a:p>
                <a:pPr lvl="3">
                  <a:buFont typeface="Zapf Dingbats"/>
                  <a:buChar char="➝"/>
                </a:pPr>
                <a:r>
                  <a:rPr lang="en-US" altLang="ko-KR" dirty="0"/>
                  <a:t>Correction purely by weights, yielding high variance</a:t>
                </a:r>
              </a:p>
              <a:p>
                <a:pPr lvl="3">
                  <a:buFont typeface="Zapf Dingbats"/>
                  <a:buChar char="➝"/>
                </a:pPr>
                <a:r>
                  <a:rPr lang="en-US" altLang="ko-KR" dirty="0"/>
                  <a:t>Will only work well if prior similar to posterior distribution; </a:t>
                </a:r>
                <a:br>
                  <a:rPr lang="en-US" altLang="ko-KR" dirty="0"/>
                </a:br>
                <a:r>
                  <a:rPr lang="en-US" altLang="ko-KR" dirty="0"/>
                  <a:t>otherwise most samples are irrelevant, evidenced by a low weight</a:t>
                </a:r>
              </a:p>
              <a:p>
                <a:endParaRPr lang="en-US" altLang="ko-KR" dirty="0"/>
              </a:p>
              <a:p>
                <a:endParaRPr lang="en-GB" dirty="0"/>
              </a:p>
            </p:txBody>
          </p:sp>
        </mc:Choice>
        <mc:Fallback>
          <p:sp>
            <p:nvSpPr>
              <p:cNvPr id="3" name="Content Placeholder 2">
                <a:extLst>
                  <a:ext uri="{FF2B5EF4-FFF2-40B4-BE49-F238E27FC236}">
                    <a16:creationId xmlns:a16="http://schemas.microsoft.com/office/drawing/2014/main" id="{635D5C08-10E5-5540-9CE8-6DACDD9C9F9C}"/>
                  </a:ext>
                </a:extLst>
              </p:cNvPr>
              <p:cNvSpPr>
                <a:spLocks noGrp="1" noRot="1" noChangeAspect="1" noMove="1" noResize="1" noEditPoints="1" noAdjustHandles="1" noChangeArrowheads="1" noChangeShapeType="1" noTextEdit="1"/>
              </p:cNvSpPr>
              <p:nvPr>
                <p:ph idx="1"/>
              </p:nvPr>
            </p:nvSpPr>
            <p:spPr>
              <a:blipFill>
                <a:blip r:embed="rId2"/>
                <a:stretch>
                  <a:fillRect l="-1436" t="-2687" b="-447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4126E2B-FE4F-5B48-8AA6-9E3348F6B530}"/>
              </a:ext>
            </a:extLst>
          </p:cNvPr>
          <p:cNvSpPr>
            <a:spLocks noGrp="1"/>
          </p:cNvSpPr>
          <p:nvPr>
            <p:ph type="sldNum" sz="quarter" idx="4"/>
          </p:nvPr>
        </p:nvSpPr>
        <p:spPr/>
        <p:txBody>
          <a:bodyPr/>
          <a:lstStyle/>
          <a:p>
            <a:fld id="{67C9959E-8E6B-B04C-9955-EA096F41CA7A}" type="slidenum">
              <a:rPr lang="en-GB" smtClean="0"/>
              <a:t>51</a:t>
            </a:fld>
            <a:endParaRPr lang="en-GB"/>
          </a:p>
        </p:txBody>
      </p:sp>
      <p:grpSp>
        <p:nvGrpSpPr>
          <p:cNvPr id="5" name="Group 4">
            <a:extLst>
              <a:ext uri="{FF2B5EF4-FFF2-40B4-BE49-F238E27FC236}">
                <a16:creationId xmlns:a16="http://schemas.microsoft.com/office/drawing/2014/main" id="{C7E2C25F-6168-D84F-8BF9-804E640DC092}"/>
              </a:ext>
            </a:extLst>
          </p:cNvPr>
          <p:cNvGrpSpPr/>
          <p:nvPr/>
        </p:nvGrpSpPr>
        <p:grpSpPr>
          <a:xfrm>
            <a:off x="9385625" y="4703540"/>
            <a:ext cx="2446050" cy="1202374"/>
            <a:chOff x="4455974" y="1641603"/>
            <a:chExt cx="2446050" cy="1202374"/>
          </a:xfrm>
        </p:grpSpPr>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D116D277-D250-544E-95C8-C825653B518E}"/>
                    </a:ext>
                  </a:extLst>
                </p:cNvPr>
                <p:cNvSpPr/>
                <p:nvPr/>
              </p:nvSpPr>
              <p:spPr>
                <a:xfrm>
                  <a:off x="5156999" y="1641603"/>
                  <a:ext cx="1044000" cy="288000"/>
                </a:xfrm>
                <a:prstGeom prst="ellipse">
                  <a:avLst/>
                </a:prstGeom>
                <a:pattFill prst="wdDnDiag">
                  <a:fgClr>
                    <a:schemeClr val="accent2">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𝐶𝑙𝑜𝑢𝑑𝑦</m:t>
                        </m:r>
                      </m:oMath>
                    </m:oMathPara>
                  </a14:m>
                  <a:endParaRPr lang="en-GB" sz="1400" dirty="0"/>
                </a:p>
              </p:txBody>
            </p:sp>
          </mc:Choice>
          <mc:Fallback xmlns="">
            <p:sp>
              <p:nvSpPr>
                <p:cNvPr id="6" name="Oval 5">
                  <a:extLst>
                    <a:ext uri="{FF2B5EF4-FFF2-40B4-BE49-F238E27FC236}">
                      <a16:creationId xmlns:a16="http://schemas.microsoft.com/office/drawing/2014/main" id="{D116D277-D250-544E-95C8-C825653B518E}"/>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3"/>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6F328773-A5E7-2A45-A62C-D65795223A2B}"/>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𝑅𝑎𝑖𝑛</m:t>
                        </m:r>
                      </m:oMath>
                    </m:oMathPara>
                  </a14:m>
                  <a:endParaRPr lang="en-GB" sz="1400" dirty="0"/>
                </a:p>
              </p:txBody>
            </p:sp>
          </mc:Choice>
          <mc:Fallback xmlns="">
            <p:sp>
              <p:nvSpPr>
                <p:cNvPr id="12" name="Oval 11">
                  <a:extLst>
                    <a:ext uri="{FF2B5EF4-FFF2-40B4-BE49-F238E27FC236}">
                      <a16:creationId xmlns:a16="http://schemas.microsoft.com/office/drawing/2014/main" id="{F378402C-7C5F-E845-8AD7-EFD7DAEF0338}"/>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55797DE3-FA94-894D-97F6-2D37B94BA124}"/>
                    </a:ext>
                  </a:extLst>
                </p:cNvPr>
                <p:cNvSpPr/>
                <p:nvPr/>
              </p:nvSpPr>
              <p:spPr>
                <a:xfrm>
                  <a:off x="445597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i="1">
                            <a:solidFill>
                              <a:schemeClr val="tx1"/>
                            </a:solidFill>
                            <a:latin typeface="Cambria Math" panose="02040503050406030204" pitchFamily="18" charset="0"/>
                          </a:rPr>
                          <m:t>𝑆𝑝𝑟𝑖𝑛𝑘𝑙𝑒𝑟</m:t>
                        </m:r>
                      </m:oMath>
                    </m:oMathPara>
                  </a14:m>
                  <a:endParaRPr lang="en-GB" sz="1400" dirty="0">
                    <a:solidFill>
                      <a:schemeClr val="tx1"/>
                    </a:solidFill>
                  </a:endParaRPr>
                </a:p>
              </p:txBody>
            </p:sp>
          </mc:Choice>
          <mc:Fallback xmlns="">
            <p:sp>
              <p:nvSpPr>
                <p:cNvPr id="8" name="Oval 7">
                  <a:extLst>
                    <a:ext uri="{FF2B5EF4-FFF2-40B4-BE49-F238E27FC236}">
                      <a16:creationId xmlns:a16="http://schemas.microsoft.com/office/drawing/2014/main" id="{55797DE3-FA94-894D-97F6-2D37B94BA124}"/>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5"/>
                  <a:stretch>
                    <a:fillRect b="-3846"/>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650B0E69-40AA-D746-8012-DF0F856F4C71}"/>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de-DE" sz="1400" i="1">
                            <a:solidFill>
                              <a:schemeClr val="tx1"/>
                            </a:solidFill>
                            <a:latin typeface="Cambria Math" panose="02040503050406030204" pitchFamily="18" charset="0"/>
                          </a:rPr>
                          <m:t>𝑊𝑒𝑡𝐺𝑟𝑎𝑠𝑠</m:t>
                        </m:r>
                      </m:oMath>
                    </m:oMathPara>
                  </a14:m>
                  <a:endParaRPr lang="en-GB" sz="1400" dirty="0">
                    <a:solidFill>
                      <a:schemeClr val="tx1"/>
                    </a:solidFill>
                  </a:endParaRPr>
                </a:p>
              </p:txBody>
            </p:sp>
          </mc:Choice>
          <mc:Fallback xmlns="">
            <p:sp>
              <p:nvSpPr>
                <p:cNvPr id="9" name="Oval 8">
                  <a:extLst>
                    <a:ext uri="{FF2B5EF4-FFF2-40B4-BE49-F238E27FC236}">
                      <a16:creationId xmlns:a16="http://schemas.microsoft.com/office/drawing/2014/main" id="{650B0E69-40AA-D746-8012-DF0F856F4C71}"/>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6"/>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9E58D54C-3AB1-A747-A325-5F3B162B97B1}"/>
                </a:ext>
              </a:extLst>
            </p:cNvPr>
            <p:cNvCxnSpPr>
              <a:stCxn id="6" idx="3"/>
              <a:endCxn id="8"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6DA185BB-42D4-C745-A99D-E7BD1B094EF9}"/>
                </a:ext>
              </a:extLst>
            </p:cNvPr>
            <p:cNvCxnSpPr>
              <a:cxnSpLocks/>
              <a:stCxn id="8" idx="4"/>
              <a:endCxn id="9"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8BD7D53-6949-3048-9288-BF808AE3B3F3}"/>
                </a:ext>
              </a:extLst>
            </p:cNvPr>
            <p:cNvCxnSpPr>
              <a:cxnSpLocks/>
              <a:stCxn id="7" idx="4"/>
              <a:endCxn id="9"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A1AC141-ECAC-5148-BE88-72CF46B2E7FA}"/>
                </a:ext>
              </a:extLst>
            </p:cNvPr>
            <p:cNvCxnSpPr>
              <a:cxnSpLocks/>
              <a:stCxn id="6" idx="5"/>
              <a:endCxn id="7"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4" name="Date Placeholder 13">
            <a:extLst>
              <a:ext uri="{FF2B5EF4-FFF2-40B4-BE49-F238E27FC236}">
                <a16:creationId xmlns:a16="http://schemas.microsoft.com/office/drawing/2014/main" id="{6E6303FB-5A93-0948-986A-DA79E405B1F0}"/>
              </a:ext>
            </a:extLst>
          </p:cNvPr>
          <p:cNvSpPr>
            <a:spLocks noGrp="1"/>
          </p:cNvSpPr>
          <p:nvPr>
            <p:ph type="dt" sz="half" idx="2"/>
          </p:nvPr>
        </p:nvSpPr>
        <p:spPr/>
        <p:txBody>
          <a:bodyPr/>
          <a:lstStyle/>
          <a:p>
            <a:r>
              <a:rPr lang="en-GB"/>
              <a:t>Approximate Inference</a:t>
            </a:r>
            <a:endParaRPr lang="en-US" dirty="0"/>
          </a:p>
        </p:txBody>
      </p:sp>
      <p:sp>
        <p:nvSpPr>
          <p:cNvPr id="15" name="Footer Placeholder 14">
            <a:extLst>
              <a:ext uri="{FF2B5EF4-FFF2-40B4-BE49-F238E27FC236}">
                <a16:creationId xmlns:a16="http://schemas.microsoft.com/office/drawing/2014/main" id="{F500F28F-042D-F243-B0DD-0033D8B4B214}"/>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760829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164B-4273-C244-AC6B-F1BFB0490D1B}"/>
              </a:ext>
            </a:extLst>
          </p:cNvPr>
          <p:cNvSpPr>
            <a:spLocks noGrp="1"/>
          </p:cNvSpPr>
          <p:nvPr>
            <p:ph type="title"/>
          </p:nvPr>
        </p:nvSpPr>
        <p:spPr/>
        <p:txBody>
          <a:bodyPr/>
          <a:lstStyle/>
          <a:p>
            <a:r>
              <a:rPr lang="en-GB" dirty="0"/>
              <a:t>Markov Chain </a:t>
            </a:r>
            <a:br>
              <a:rPr lang="en-GB" dirty="0"/>
            </a:br>
            <a:r>
              <a:rPr lang="en-GB" dirty="0"/>
              <a:t>Monte Carlo (MCMC) </a:t>
            </a:r>
            <a:br>
              <a:rPr lang="en-GB" dirty="0"/>
            </a:br>
            <a:r>
              <a:rPr lang="en-GB" dirty="0"/>
              <a:t>Sampling</a:t>
            </a:r>
          </a:p>
        </p:txBody>
      </p:sp>
      <p:sp>
        <p:nvSpPr>
          <p:cNvPr id="3" name="Text Placeholder 2">
            <a:extLst>
              <a:ext uri="{FF2B5EF4-FFF2-40B4-BE49-F238E27FC236}">
                <a16:creationId xmlns:a16="http://schemas.microsoft.com/office/drawing/2014/main" id="{00261387-6A64-6144-9D1D-264B9897F010}"/>
              </a:ext>
            </a:extLst>
          </p:cNvPr>
          <p:cNvSpPr>
            <a:spLocks noGrp="1"/>
          </p:cNvSpPr>
          <p:nvPr>
            <p:ph type="body" idx="1"/>
          </p:nvPr>
        </p:nvSpPr>
        <p:spPr/>
        <p:txBody>
          <a:bodyPr/>
          <a:lstStyle/>
          <a:p>
            <a:r>
              <a:rPr lang="en-GB" dirty="0"/>
              <a:t>Gibbs Sampling, Metropolis-Hastings Sampling</a:t>
            </a:r>
          </a:p>
          <a:p>
            <a:endParaRPr lang="en-GB" dirty="0"/>
          </a:p>
          <a:p>
            <a:r>
              <a:rPr lang="en-GB" dirty="0"/>
              <a:t>Lifted Gibbs Sampling, Lifted Metropolis-Hastings Sampling</a:t>
            </a:r>
          </a:p>
        </p:txBody>
      </p:sp>
      <p:sp>
        <p:nvSpPr>
          <p:cNvPr id="4" name="Date Placeholder 3">
            <a:extLst>
              <a:ext uri="{FF2B5EF4-FFF2-40B4-BE49-F238E27FC236}">
                <a16:creationId xmlns:a16="http://schemas.microsoft.com/office/drawing/2014/main" id="{7A0C1F86-EE78-AF46-9D8A-9FE0381099D5}"/>
              </a:ext>
            </a:extLst>
          </p:cNvPr>
          <p:cNvSpPr>
            <a:spLocks noGrp="1"/>
          </p:cNvSpPr>
          <p:nvPr>
            <p:ph type="dt" sz="half" idx="2"/>
          </p:nvPr>
        </p:nvSpPr>
        <p:spPr/>
        <p:txBody>
          <a:bodyPr/>
          <a:lstStyle/>
          <a:p>
            <a:r>
              <a:rPr lang="en-GB"/>
              <a:t>Approximate Inference</a:t>
            </a:r>
            <a:endParaRPr lang="en-US" dirty="0"/>
          </a:p>
        </p:txBody>
      </p:sp>
      <p:sp>
        <p:nvSpPr>
          <p:cNvPr id="5" name="Footer Placeholder 4">
            <a:extLst>
              <a:ext uri="{FF2B5EF4-FFF2-40B4-BE49-F238E27FC236}">
                <a16:creationId xmlns:a16="http://schemas.microsoft.com/office/drawing/2014/main" id="{8A6AEBD6-6D68-9F4D-B9E6-570091B0DEA6}"/>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C6BD660E-FB2B-6B4C-BD4E-915180E137B8}"/>
              </a:ext>
            </a:extLst>
          </p:cNvPr>
          <p:cNvSpPr>
            <a:spLocks noGrp="1"/>
          </p:cNvSpPr>
          <p:nvPr>
            <p:ph type="sldNum" sz="quarter" idx="4"/>
          </p:nvPr>
        </p:nvSpPr>
        <p:spPr/>
        <p:txBody>
          <a:bodyPr/>
          <a:lstStyle/>
          <a:p>
            <a:fld id="{67C9959E-8E6B-B04C-9955-EA096F41CA7A}" type="slidenum">
              <a:rPr lang="en-GB" smtClean="0"/>
              <a:t>52</a:t>
            </a:fld>
            <a:endParaRPr lang="en-GB"/>
          </a:p>
        </p:txBody>
      </p:sp>
      <p:grpSp>
        <p:nvGrpSpPr>
          <p:cNvPr id="7" name="Group 6">
            <a:extLst>
              <a:ext uri="{FF2B5EF4-FFF2-40B4-BE49-F238E27FC236}">
                <a16:creationId xmlns:a16="http://schemas.microsoft.com/office/drawing/2014/main" id="{DDADB3A4-E904-A04E-ADB5-FC20E08D7EA7}"/>
              </a:ext>
            </a:extLst>
          </p:cNvPr>
          <p:cNvGrpSpPr/>
          <p:nvPr/>
        </p:nvGrpSpPr>
        <p:grpSpPr>
          <a:xfrm>
            <a:off x="7599483" y="1356252"/>
            <a:ext cx="3872566" cy="2135757"/>
            <a:chOff x="5605943" y="2479134"/>
            <a:chExt cx="6238057" cy="3440347"/>
          </a:xfrm>
        </p:grpSpPr>
        <p:grpSp>
          <p:nvGrpSpPr>
            <p:cNvPr id="8" name="Group 7">
              <a:extLst>
                <a:ext uri="{FF2B5EF4-FFF2-40B4-BE49-F238E27FC236}">
                  <a16:creationId xmlns:a16="http://schemas.microsoft.com/office/drawing/2014/main" id="{C3F8113A-F268-4442-966B-964A5CB0247A}"/>
                </a:ext>
              </a:extLst>
            </p:cNvPr>
            <p:cNvGrpSpPr/>
            <p:nvPr/>
          </p:nvGrpSpPr>
          <p:grpSpPr>
            <a:xfrm>
              <a:off x="9198113" y="2481361"/>
              <a:ext cx="2645887" cy="1446789"/>
              <a:chOff x="1514716" y="1970407"/>
              <a:chExt cx="2645887" cy="1446789"/>
            </a:xfrm>
          </p:grpSpPr>
          <p:grpSp>
            <p:nvGrpSpPr>
              <p:cNvPr id="55" name="Group 54">
                <a:extLst>
                  <a:ext uri="{FF2B5EF4-FFF2-40B4-BE49-F238E27FC236}">
                    <a16:creationId xmlns:a16="http://schemas.microsoft.com/office/drawing/2014/main" id="{FF3ED5FB-D88E-3C4B-B0C4-AE68C936AF0A}"/>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50FFA136-3B62-BE43-8969-FEEE6B4E9846}"/>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rgbClr val="FFC000"/>
                                </a:solidFill>
                                <a:latin typeface="Cambria Math" panose="02040503050406030204" pitchFamily="18" charset="0"/>
                              </a:rPr>
                              <m:t>𝐶𝑙𝑜𝑢𝑑𝑦</m:t>
                            </m:r>
                          </m:oMath>
                        </m:oMathPara>
                      </a14:m>
                      <a:endParaRPr lang="en-GB" sz="900">
                        <a:solidFill>
                          <a:srgbClr val="FFC000"/>
                        </a:solidFill>
                      </a:endParaRPr>
                    </a:p>
                  </p:txBody>
                </p:sp>
              </mc:Choice>
              <mc:Fallback xmlns="">
                <p:sp>
                  <p:nvSpPr>
                    <p:cNvPr id="9" name="Oval 8">
                      <a:extLst>
                        <a:ext uri="{FF2B5EF4-FFF2-40B4-BE49-F238E27FC236}">
                          <a16:creationId xmlns:a16="http://schemas.microsoft.com/office/drawing/2014/main" id="{E8DEE9E1-45D8-4E43-847C-D2A7E8ED8581}"/>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2"/>
                      <a:stretch>
                        <a:fillRect b="-588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62164518-C50D-4942-A5AA-314CE4417F08}"/>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rgbClr val="FFC000"/>
                                </a:solidFill>
                                <a:latin typeface="Cambria Math" panose="02040503050406030204" pitchFamily="18" charset="0"/>
                              </a:rPr>
                              <m:t>𝑅𝑎𝑖𝑛</m:t>
                            </m:r>
                          </m:oMath>
                        </m:oMathPara>
                      </a14:m>
                      <a:endParaRPr lang="en-GB" sz="900">
                        <a:solidFill>
                          <a:srgbClr val="FFC000"/>
                        </a:solidFill>
                      </a:endParaRPr>
                    </a:p>
                  </p:txBody>
                </p:sp>
              </mc:Choice>
              <mc:Fallback xmlns="">
                <p:sp>
                  <p:nvSpPr>
                    <p:cNvPr id="10" name="Oval 9">
                      <a:extLst>
                        <a:ext uri="{FF2B5EF4-FFF2-40B4-BE49-F238E27FC236}">
                          <a16:creationId xmlns:a16="http://schemas.microsoft.com/office/drawing/2014/main" id="{D524FE87-862E-8347-9FD8-6DBBBF98C109}"/>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Oval 58">
                      <a:extLst>
                        <a:ext uri="{FF2B5EF4-FFF2-40B4-BE49-F238E27FC236}">
                          <a16:creationId xmlns:a16="http://schemas.microsoft.com/office/drawing/2014/main" id="{6F125442-2984-9646-975C-62C12C6E42AC}"/>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𝑆𝑝𝑟𝑖𝑛𝑘𝑙𝑒𝑟</m:t>
                            </m:r>
                          </m:oMath>
                        </m:oMathPara>
                      </a14:m>
                      <a:endParaRPr lang="en-GB" sz="900">
                        <a:solidFill>
                          <a:schemeClr val="accent1"/>
                        </a:solidFill>
                      </a:endParaRPr>
                    </a:p>
                  </p:txBody>
                </p:sp>
              </mc:Choice>
              <mc:Fallback xmlns="">
                <p:sp>
                  <p:nvSpPr>
                    <p:cNvPr id="11" name="Oval 10">
                      <a:extLst>
                        <a:ext uri="{FF2B5EF4-FFF2-40B4-BE49-F238E27FC236}">
                          <a16:creationId xmlns:a16="http://schemas.microsoft.com/office/drawing/2014/main" id="{57FDA66D-94A3-AC42-A0D4-93D18BB1C8E1}"/>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Oval 59">
                      <a:extLst>
                        <a:ext uri="{FF2B5EF4-FFF2-40B4-BE49-F238E27FC236}">
                          <a16:creationId xmlns:a16="http://schemas.microsoft.com/office/drawing/2014/main" id="{1F39E2CF-A58B-5441-98D7-C5C892223C15}"/>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𝑊𝑒𝑡𝐺𝑟𝑎𝑠𝑠</m:t>
                            </m:r>
                          </m:oMath>
                        </m:oMathPara>
                      </a14:m>
                      <a:endParaRPr lang="en-GB" sz="900">
                        <a:solidFill>
                          <a:schemeClr val="accent1"/>
                        </a:solidFill>
                      </a:endParaRPr>
                    </a:p>
                  </p:txBody>
                </p:sp>
              </mc:Choice>
              <mc:Fallback xmlns="">
                <p:sp>
                  <p:nvSpPr>
                    <p:cNvPr id="12" name="Oval 11">
                      <a:extLst>
                        <a:ext uri="{FF2B5EF4-FFF2-40B4-BE49-F238E27FC236}">
                          <a16:creationId xmlns:a16="http://schemas.microsoft.com/office/drawing/2014/main" id="{1BE4C7BB-5072-FD4A-BF7F-ACCA06F3929D}"/>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61" name="Straight Arrow Connector 60">
                  <a:extLst>
                    <a:ext uri="{FF2B5EF4-FFF2-40B4-BE49-F238E27FC236}">
                      <a16:creationId xmlns:a16="http://schemas.microsoft.com/office/drawing/2014/main" id="{92245030-86DD-9441-98CC-C0DE721E1AE6}"/>
                    </a:ext>
                  </a:extLst>
                </p:cNvPr>
                <p:cNvCxnSpPr>
                  <a:stCxn id="57" idx="3"/>
                  <a:endCxn id="59"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AB4C78B7-B3BC-CF4F-BA5D-74775F105178}"/>
                    </a:ext>
                  </a:extLst>
                </p:cNvPr>
                <p:cNvCxnSpPr>
                  <a:cxnSpLocks/>
                  <a:stCxn id="59" idx="4"/>
                  <a:endCxn id="60"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0114F914-C034-7445-AF36-F53FCE8DB56A}"/>
                    </a:ext>
                  </a:extLst>
                </p:cNvPr>
                <p:cNvCxnSpPr>
                  <a:cxnSpLocks/>
                  <a:stCxn id="58" idx="4"/>
                  <a:endCxn id="60"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E1FFB314-DD5E-424B-A21A-5F423B41CAA0}"/>
                    </a:ext>
                  </a:extLst>
                </p:cNvPr>
                <p:cNvCxnSpPr>
                  <a:cxnSpLocks/>
                  <a:stCxn id="57" idx="5"/>
                  <a:endCxn id="58"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56" name="Rectangle 31">
                <a:extLst>
                  <a:ext uri="{FF2B5EF4-FFF2-40B4-BE49-F238E27FC236}">
                    <a16:creationId xmlns:a16="http://schemas.microsoft.com/office/drawing/2014/main" id="{E1763E43-E6A9-894E-9C09-72E19AECA708}"/>
                  </a:ext>
                </a:extLst>
              </p:cNvPr>
              <p:cNvSpPr/>
              <p:nvPr/>
            </p:nvSpPr>
            <p:spPr>
              <a:xfrm>
                <a:off x="1514716" y="1970407"/>
                <a:ext cx="2645887" cy="1446789"/>
              </a:xfrm>
              <a:custGeom>
                <a:avLst/>
                <a:gdLst>
                  <a:gd name="connsiteX0" fmla="*/ 0 w 2645243"/>
                  <a:gd name="connsiteY0" fmla="*/ 0 h 1446789"/>
                  <a:gd name="connsiteX1" fmla="*/ 2645243 w 2645243"/>
                  <a:gd name="connsiteY1" fmla="*/ 0 h 1446789"/>
                  <a:gd name="connsiteX2" fmla="*/ 2645243 w 2645243"/>
                  <a:gd name="connsiteY2" fmla="*/ 1446789 h 1446789"/>
                  <a:gd name="connsiteX3" fmla="*/ 0 w 2645243"/>
                  <a:gd name="connsiteY3" fmla="*/ 1446789 h 1446789"/>
                  <a:gd name="connsiteX4" fmla="*/ 0 w 2645243"/>
                  <a:gd name="connsiteY4" fmla="*/ 0 h 1446789"/>
                  <a:gd name="connsiteX0" fmla="*/ 6403 w 2651646"/>
                  <a:gd name="connsiteY0" fmla="*/ 0 h 1446789"/>
                  <a:gd name="connsiteX1" fmla="*/ 2651646 w 2651646"/>
                  <a:gd name="connsiteY1" fmla="*/ 0 h 1446789"/>
                  <a:gd name="connsiteX2" fmla="*/ 2651646 w 2651646"/>
                  <a:gd name="connsiteY2" fmla="*/ 1446789 h 1446789"/>
                  <a:gd name="connsiteX3" fmla="*/ 6403 w 2651646"/>
                  <a:gd name="connsiteY3" fmla="*/ 1446789 h 1446789"/>
                  <a:gd name="connsiteX4" fmla="*/ 0 w 2651646"/>
                  <a:gd name="connsiteY4" fmla="*/ 399227 h 1446789"/>
                  <a:gd name="connsiteX5" fmla="*/ 6403 w 2651646"/>
                  <a:gd name="connsiteY5" fmla="*/ 0 h 1446789"/>
                  <a:gd name="connsiteX0" fmla="*/ 633 w 2645876"/>
                  <a:gd name="connsiteY0" fmla="*/ 0 h 1446789"/>
                  <a:gd name="connsiteX1" fmla="*/ 2645876 w 2645876"/>
                  <a:gd name="connsiteY1" fmla="*/ 0 h 1446789"/>
                  <a:gd name="connsiteX2" fmla="*/ 2645876 w 2645876"/>
                  <a:gd name="connsiteY2" fmla="*/ 1446789 h 1446789"/>
                  <a:gd name="connsiteX3" fmla="*/ 633 w 2645876"/>
                  <a:gd name="connsiteY3" fmla="*/ 1446789 h 1446789"/>
                  <a:gd name="connsiteX4" fmla="*/ 493 w 2645876"/>
                  <a:gd name="connsiteY4" fmla="*/ 405490 h 1446789"/>
                  <a:gd name="connsiteX5" fmla="*/ 633 w 2645876"/>
                  <a:gd name="connsiteY5" fmla="*/ 0 h 1446789"/>
                  <a:gd name="connsiteX0" fmla="*/ 12666 w 2657909"/>
                  <a:gd name="connsiteY0" fmla="*/ 0 h 1446789"/>
                  <a:gd name="connsiteX1" fmla="*/ 2657909 w 2657909"/>
                  <a:gd name="connsiteY1" fmla="*/ 0 h 1446789"/>
                  <a:gd name="connsiteX2" fmla="*/ 2657909 w 2657909"/>
                  <a:gd name="connsiteY2" fmla="*/ 1446789 h 1446789"/>
                  <a:gd name="connsiteX3" fmla="*/ 12666 w 2657909"/>
                  <a:gd name="connsiteY3" fmla="*/ 1446789 h 1446789"/>
                  <a:gd name="connsiteX4" fmla="*/ 0 w 2657909"/>
                  <a:gd name="connsiteY4" fmla="*/ 405490 h 1446789"/>
                  <a:gd name="connsiteX5" fmla="*/ 12666 w 2657909"/>
                  <a:gd name="connsiteY5" fmla="*/ 0 h 1446789"/>
                  <a:gd name="connsiteX0" fmla="*/ 291 w 2645534"/>
                  <a:gd name="connsiteY0" fmla="*/ 0 h 1446789"/>
                  <a:gd name="connsiteX1" fmla="*/ 2645534 w 2645534"/>
                  <a:gd name="connsiteY1" fmla="*/ 0 h 1446789"/>
                  <a:gd name="connsiteX2" fmla="*/ 2645534 w 2645534"/>
                  <a:gd name="connsiteY2" fmla="*/ 1446789 h 1446789"/>
                  <a:gd name="connsiteX3" fmla="*/ 291 w 2645534"/>
                  <a:gd name="connsiteY3" fmla="*/ 1446789 h 1446789"/>
                  <a:gd name="connsiteX4" fmla="*/ 6414 w 2645534"/>
                  <a:gd name="connsiteY4" fmla="*/ 411753 h 1446789"/>
                  <a:gd name="connsiteX5" fmla="*/ 291 w 2645534"/>
                  <a:gd name="connsiteY5" fmla="*/ 0 h 1446789"/>
                  <a:gd name="connsiteX0" fmla="*/ 399 w 2645642"/>
                  <a:gd name="connsiteY0" fmla="*/ 0 h 1446789"/>
                  <a:gd name="connsiteX1" fmla="*/ 2645642 w 2645642"/>
                  <a:gd name="connsiteY1" fmla="*/ 0 h 1446789"/>
                  <a:gd name="connsiteX2" fmla="*/ 2645642 w 2645642"/>
                  <a:gd name="connsiteY2" fmla="*/ 1446789 h 1446789"/>
                  <a:gd name="connsiteX3" fmla="*/ 399 w 2645642"/>
                  <a:gd name="connsiteY3" fmla="*/ 1446789 h 1446789"/>
                  <a:gd name="connsiteX4" fmla="*/ 3347 w 2645642"/>
                  <a:gd name="connsiteY4" fmla="*/ 418103 h 1446789"/>
                  <a:gd name="connsiteX5" fmla="*/ 399 w 2645642"/>
                  <a:gd name="connsiteY5" fmla="*/ 0 h 1446789"/>
                  <a:gd name="connsiteX0" fmla="*/ 6577 w 2651820"/>
                  <a:gd name="connsiteY0" fmla="*/ 0 h 1446789"/>
                  <a:gd name="connsiteX1" fmla="*/ 2651820 w 2651820"/>
                  <a:gd name="connsiteY1" fmla="*/ 0 h 1446789"/>
                  <a:gd name="connsiteX2" fmla="*/ 2651820 w 2651820"/>
                  <a:gd name="connsiteY2" fmla="*/ 1446789 h 1446789"/>
                  <a:gd name="connsiteX3" fmla="*/ 6577 w 2651820"/>
                  <a:gd name="connsiteY3" fmla="*/ 1446789 h 1446789"/>
                  <a:gd name="connsiteX4" fmla="*/ 0 w 2651820"/>
                  <a:gd name="connsiteY4" fmla="*/ 421278 h 1446789"/>
                  <a:gd name="connsiteX5" fmla="*/ 6577 w 2651820"/>
                  <a:gd name="connsiteY5" fmla="*/ 0 h 1446789"/>
                  <a:gd name="connsiteX0" fmla="*/ 644 w 2645887"/>
                  <a:gd name="connsiteY0" fmla="*/ 0 h 1446789"/>
                  <a:gd name="connsiteX1" fmla="*/ 2645887 w 2645887"/>
                  <a:gd name="connsiteY1" fmla="*/ 0 h 1446789"/>
                  <a:gd name="connsiteX2" fmla="*/ 2645887 w 2645887"/>
                  <a:gd name="connsiteY2" fmla="*/ 1446789 h 1446789"/>
                  <a:gd name="connsiteX3" fmla="*/ 644 w 2645887"/>
                  <a:gd name="connsiteY3" fmla="*/ 1446789 h 1446789"/>
                  <a:gd name="connsiteX4" fmla="*/ 417 w 2645887"/>
                  <a:gd name="connsiteY4" fmla="*/ 421278 h 1446789"/>
                  <a:gd name="connsiteX5" fmla="*/ 644 w 2645887"/>
                  <a:gd name="connsiteY5" fmla="*/ 0 h 144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887" h="1446789">
                    <a:moveTo>
                      <a:pt x="644" y="0"/>
                    </a:moveTo>
                    <a:lnTo>
                      <a:pt x="2645887" y="0"/>
                    </a:lnTo>
                    <a:lnTo>
                      <a:pt x="2645887" y="1446789"/>
                    </a:lnTo>
                    <a:lnTo>
                      <a:pt x="644" y="1446789"/>
                    </a:lnTo>
                    <a:cubicBezTo>
                      <a:pt x="-1490" y="1097602"/>
                      <a:pt x="2551" y="770465"/>
                      <a:pt x="417" y="421278"/>
                    </a:cubicBezTo>
                    <a:cubicBezTo>
                      <a:pt x="464" y="286115"/>
                      <a:pt x="597" y="135163"/>
                      <a:pt x="644" y="0"/>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9" name="Group 8">
              <a:extLst>
                <a:ext uri="{FF2B5EF4-FFF2-40B4-BE49-F238E27FC236}">
                  <a16:creationId xmlns:a16="http://schemas.microsoft.com/office/drawing/2014/main" id="{25BED55C-EE13-0B46-8742-28F09CFE23E0}"/>
                </a:ext>
              </a:extLst>
            </p:cNvPr>
            <p:cNvGrpSpPr/>
            <p:nvPr/>
          </p:nvGrpSpPr>
          <p:grpSpPr>
            <a:xfrm>
              <a:off x="9198756" y="4472692"/>
              <a:ext cx="2645243" cy="1446789"/>
              <a:chOff x="1515360" y="1970407"/>
              <a:chExt cx="2645243" cy="1446789"/>
            </a:xfrm>
          </p:grpSpPr>
          <p:grpSp>
            <p:nvGrpSpPr>
              <p:cNvPr id="45" name="Group 44">
                <a:extLst>
                  <a:ext uri="{FF2B5EF4-FFF2-40B4-BE49-F238E27FC236}">
                    <a16:creationId xmlns:a16="http://schemas.microsoft.com/office/drawing/2014/main" id="{E423D25B-A142-1145-B1DE-86B510E999E6}"/>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A269433A-15E1-E54C-84B7-11657F418A36}"/>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𝐶𝑙𝑜𝑢𝑑𝑦</m:t>
                            </m:r>
                          </m:oMath>
                        </m:oMathPara>
                      </a14:m>
                      <a:endParaRPr lang="en-GB" sz="900">
                        <a:solidFill>
                          <a:srgbClr val="C00000"/>
                        </a:solidFill>
                      </a:endParaRPr>
                    </a:p>
                  </p:txBody>
                </p:sp>
              </mc:Choice>
              <mc:Fallback xmlns="">
                <p:sp>
                  <p:nvSpPr>
                    <p:cNvPr id="20" name="Oval 19">
                      <a:extLst>
                        <a:ext uri="{FF2B5EF4-FFF2-40B4-BE49-F238E27FC236}">
                          <a16:creationId xmlns:a16="http://schemas.microsoft.com/office/drawing/2014/main" id="{01EDA508-4488-C146-A46F-7C61444A4011}"/>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6"/>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AE5355AB-1730-CC4C-8F18-A4619447069B}"/>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rgbClr val="FFC000"/>
                                </a:solidFill>
                                <a:latin typeface="Cambria Math" panose="02040503050406030204" pitchFamily="18" charset="0"/>
                              </a:rPr>
                              <m:t>𝑅𝑎𝑖𝑛</m:t>
                            </m:r>
                          </m:oMath>
                        </m:oMathPara>
                      </a14:m>
                      <a:endParaRPr lang="en-GB" sz="900">
                        <a:solidFill>
                          <a:srgbClr val="FFC000"/>
                        </a:solidFill>
                      </a:endParaRPr>
                    </a:p>
                  </p:txBody>
                </p:sp>
              </mc:Choice>
              <mc:Fallback xmlns="">
                <p:sp>
                  <p:nvSpPr>
                    <p:cNvPr id="21" name="Oval 20">
                      <a:extLst>
                        <a:ext uri="{FF2B5EF4-FFF2-40B4-BE49-F238E27FC236}">
                          <a16:creationId xmlns:a16="http://schemas.microsoft.com/office/drawing/2014/main" id="{A3282F62-B236-8348-A7A9-2DD1EBD10CBA}"/>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AC60BD07-335D-0F41-AD3F-0365AF4F5C2B}"/>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𝑆𝑝𝑟𝑖𝑛𝑘𝑙𝑒𝑟</m:t>
                            </m:r>
                          </m:oMath>
                        </m:oMathPara>
                      </a14:m>
                      <a:endParaRPr lang="en-GB" sz="900">
                        <a:solidFill>
                          <a:schemeClr val="accent1"/>
                        </a:solidFill>
                      </a:endParaRPr>
                    </a:p>
                  </p:txBody>
                </p:sp>
              </mc:Choice>
              <mc:Fallback xmlns="">
                <p:sp>
                  <p:nvSpPr>
                    <p:cNvPr id="22" name="Oval 21">
                      <a:extLst>
                        <a:ext uri="{FF2B5EF4-FFF2-40B4-BE49-F238E27FC236}">
                          <a16:creationId xmlns:a16="http://schemas.microsoft.com/office/drawing/2014/main" id="{5BA84A83-E4C9-1447-B6F9-C2EA1A5C1CAC}"/>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8"/>
                      <a:stretch>
                        <a:fillRect b="-588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CD6DE078-A1ED-584A-A60C-007B9F5DCED5}"/>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𝑊𝑒𝑡𝐺𝑟𝑎𝑠𝑠</m:t>
                            </m:r>
                          </m:oMath>
                        </m:oMathPara>
                      </a14:m>
                      <a:endParaRPr lang="en-GB" sz="900">
                        <a:solidFill>
                          <a:schemeClr val="accent1"/>
                        </a:solidFill>
                      </a:endParaRPr>
                    </a:p>
                  </p:txBody>
                </p:sp>
              </mc:Choice>
              <mc:Fallback xmlns="">
                <p:sp>
                  <p:nvSpPr>
                    <p:cNvPr id="23" name="Oval 22">
                      <a:extLst>
                        <a:ext uri="{FF2B5EF4-FFF2-40B4-BE49-F238E27FC236}">
                          <a16:creationId xmlns:a16="http://schemas.microsoft.com/office/drawing/2014/main" id="{26E39E7B-0DFF-AF43-BF10-3EF4B5D9C7B1}"/>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9"/>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51" name="Straight Arrow Connector 50">
                  <a:extLst>
                    <a:ext uri="{FF2B5EF4-FFF2-40B4-BE49-F238E27FC236}">
                      <a16:creationId xmlns:a16="http://schemas.microsoft.com/office/drawing/2014/main" id="{4AE30E6D-89C1-FD4B-9C92-0E44DEF23378}"/>
                    </a:ext>
                  </a:extLst>
                </p:cNvPr>
                <p:cNvCxnSpPr>
                  <a:stCxn id="47" idx="3"/>
                  <a:endCxn id="49"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58571F32-86AE-384B-AD0E-C894FC64E89D}"/>
                    </a:ext>
                  </a:extLst>
                </p:cNvPr>
                <p:cNvCxnSpPr>
                  <a:cxnSpLocks/>
                  <a:stCxn id="49" idx="4"/>
                  <a:endCxn id="50"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011BF92B-0470-A948-9310-1565C0461423}"/>
                    </a:ext>
                  </a:extLst>
                </p:cNvPr>
                <p:cNvCxnSpPr>
                  <a:cxnSpLocks/>
                  <a:stCxn id="48" idx="4"/>
                  <a:endCxn id="50"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0EBAFFD1-B45F-9442-A268-F0542844B9A0}"/>
                    </a:ext>
                  </a:extLst>
                </p:cNvPr>
                <p:cNvCxnSpPr>
                  <a:cxnSpLocks/>
                  <a:stCxn id="47" idx="5"/>
                  <a:endCxn id="48"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46" name="Rectangle 45">
                <a:extLst>
                  <a:ext uri="{FF2B5EF4-FFF2-40B4-BE49-F238E27FC236}">
                    <a16:creationId xmlns:a16="http://schemas.microsoft.com/office/drawing/2014/main" id="{1E31DE29-AAB0-3042-8EAC-5F50AFC5C0BD}"/>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10" name="Group 9">
              <a:extLst>
                <a:ext uri="{FF2B5EF4-FFF2-40B4-BE49-F238E27FC236}">
                  <a16:creationId xmlns:a16="http://schemas.microsoft.com/office/drawing/2014/main" id="{E88B0145-450A-704A-8728-9EB76CDAF6B3}"/>
                </a:ext>
              </a:extLst>
            </p:cNvPr>
            <p:cNvGrpSpPr/>
            <p:nvPr/>
          </p:nvGrpSpPr>
          <p:grpSpPr>
            <a:xfrm>
              <a:off x="6000960" y="2479134"/>
              <a:ext cx="2645243" cy="1446789"/>
              <a:chOff x="1515360" y="1970407"/>
              <a:chExt cx="2645243" cy="1446789"/>
            </a:xfrm>
          </p:grpSpPr>
          <p:grpSp>
            <p:nvGrpSpPr>
              <p:cNvPr id="35" name="Group 34">
                <a:extLst>
                  <a:ext uri="{FF2B5EF4-FFF2-40B4-BE49-F238E27FC236}">
                    <a16:creationId xmlns:a16="http://schemas.microsoft.com/office/drawing/2014/main" id="{AC650420-2040-1845-8C79-C60CD6D6F394}"/>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37" name="Oval 36">
                      <a:extLst>
                        <a:ext uri="{FF2B5EF4-FFF2-40B4-BE49-F238E27FC236}">
                          <a16:creationId xmlns:a16="http://schemas.microsoft.com/office/drawing/2014/main" id="{382940CF-B7BC-C543-8108-CEB58DBA0B85}"/>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rgbClr val="FFC000"/>
                                </a:solidFill>
                                <a:latin typeface="Cambria Math" panose="02040503050406030204" pitchFamily="18" charset="0"/>
                              </a:rPr>
                              <m:t>𝐶𝑙𝑜𝑢𝑑𝑦</m:t>
                            </m:r>
                          </m:oMath>
                        </m:oMathPara>
                      </a14:m>
                      <a:endParaRPr lang="en-GB" sz="900">
                        <a:solidFill>
                          <a:srgbClr val="FFC000"/>
                        </a:solidFill>
                      </a:endParaRPr>
                    </a:p>
                  </p:txBody>
                </p:sp>
              </mc:Choice>
              <mc:Fallback xmlns="">
                <p:sp>
                  <p:nvSpPr>
                    <p:cNvPr id="31" name="Oval 30">
                      <a:extLst>
                        <a:ext uri="{FF2B5EF4-FFF2-40B4-BE49-F238E27FC236}">
                          <a16:creationId xmlns:a16="http://schemas.microsoft.com/office/drawing/2014/main" id="{1D764A28-88DC-394F-9D0B-C11100907672}"/>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0"/>
                      <a:stretch>
                        <a:fillRect b="-588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Oval 37">
                      <a:extLst>
                        <a:ext uri="{FF2B5EF4-FFF2-40B4-BE49-F238E27FC236}">
                          <a16:creationId xmlns:a16="http://schemas.microsoft.com/office/drawing/2014/main" id="{C513F91F-B596-2C45-A8BF-535D749F063E}"/>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𝑅𝑎𝑖𝑛</m:t>
                            </m:r>
                          </m:oMath>
                        </m:oMathPara>
                      </a14:m>
                      <a:endParaRPr lang="en-GB" sz="900">
                        <a:solidFill>
                          <a:schemeClr val="accent1"/>
                        </a:solidFill>
                      </a:endParaRPr>
                    </a:p>
                  </p:txBody>
                </p:sp>
              </mc:Choice>
              <mc:Fallback xmlns="">
                <p:sp>
                  <p:nvSpPr>
                    <p:cNvPr id="32" name="Oval 31">
                      <a:extLst>
                        <a:ext uri="{FF2B5EF4-FFF2-40B4-BE49-F238E27FC236}">
                          <a16:creationId xmlns:a16="http://schemas.microsoft.com/office/drawing/2014/main" id="{DC52E32F-6C00-864F-AA8B-1E66DA6C4D8F}"/>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11"/>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Oval 38">
                      <a:extLst>
                        <a:ext uri="{FF2B5EF4-FFF2-40B4-BE49-F238E27FC236}">
                          <a16:creationId xmlns:a16="http://schemas.microsoft.com/office/drawing/2014/main" id="{9207B46C-4765-9045-9575-21D7C88B40E4}"/>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𝑆𝑝𝑟𝑖𝑛𝑘𝑙𝑒𝑟</m:t>
                            </m:r>
                          </m:oMath>
                        </m:oMathPara>
                      </a14:m>
                      <a:endParaRPr lang="en-GB" sz="900">
                        <a:solidFill>
                          <a:schemeClr val="accent1"/>
                        </a:solidFill>
                      </a:endParaRPr>
                    </a:p>
                  </p:txBody>
                </p:sp>
              </mc:Choice>
              <mc:Fallback xmlns="">
                <p:sp>
                  <p:nvSpPr>
                    <p:cNvPr id="33" name="Oval 32">
                      <a:extLst>
                        <a:ext uri="{FF2B5EF4-FFF2-40B4-BE49-F238E27FC236}">
                          <a16:creationId xmlns:a16="http://schemas.microsoft.com/office/drawing/2014/main" id="{0C5175F9-7185-2645-BC3C-7F1984C3B44A}"/>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12"/>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Oval 39">
                      <a:extLst>
                        <a:ext uri="{FF2B5EF4-FFF2-40B4-BE49-F238E27FC236}">
                          <a16:creationId xmlns:a16="http://schemas.microsoft.com/office/drawing/2014/main" id="{68AD9555-6185-1F4B-9272-C51A6EF792AE}"/>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𝑊𝑒𝑡𝐺𝑟𝑎𝑠𝑠</m:t>
                            </m:r>
                          </m:oMath>
                        </m:oMathPara>
                      </a14:m>
                      <a:endParaRPr lang="en-GB" sz="900">
                        <a:solidFill>
                          <a:schemeClr val="accent1"/>
                        </a:solidFill>
                      </a:endParaRPr>
                    </a:p>
                  </p:txBody>
                </p:sp>
              </mc:Choice>
              <mc:Fallback xmlns="">
                <p:sp>
                  <p:nvSpPr>
                    <p:cNvPr id="34" name="Oval 33">
                      <a:extLst>
                        <a:ext uri="{FF2B5EF4-FFF2-40B4-BE49-F238E27FC236}">
                          <a16:creationId xmlns:a16="http://schemas.microsoft.com/office/drawing/2014/main" id="{EDB10CD5-3148-EE40-B28E-B1B1AE22AE9A}"/>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41" name="Straight Arrow Connector 40">
                  <a:extLst>
                    <a:ext uri="{FF2B5EF4-FFF2-40B4-BE49-F238E27FC236}">
                      <a16:creationId xmlns:a16="http://schemas.microsoft.com/office/drawing/2014/main" id="{86AFD616-4BA1-7741-9572-044B61D3EB7C}"/>
                    </a:ext>
                  </a:extLst>
                </p:cNvPr>
                <p:cNvCxnSpPr>
                  <a:stCxn id="37" idx="3"/>
                  <a:endCxn id="39"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2E7DA136-6D6B-3849-8DCE-0FBE427A0334}"/>
                    </a:ext>
                  </a:extLst>
                </p:cNvPr>
                <p:cNvCxnSpPr>
                  <a:cxnSpLocks/>
                  <a:stCxn id="39" idx="4"/>
                  <a:endCxn id="40"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2BA2877E-7FF8-1F40-A3F3-2F61003E0186}"/>
                    </a:ext>
                  </a:extLst>
                </p:cNvPr>
                <p:cNvCxnSpPr>
                  <a:cxnSpLocks/>
                  <a:stCxn id="38" idx="4"/>
                  <a:endCxn id="40"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95ABFC7-54D5-5243-9F9A-F9E17F883F46}"/>
                    </a:ext>
                  </a:extLst>
                </p:cNvPr>
                <p:cNvCxnSpPr>
                  <a:cxnSpLocks/>
                  <a:stCxn id="37" idx="5"/>
                  <a:endCxn id="38"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36" name="Rectangle 35">
                <a:extLst>
                  <a:ext uri="{FF2B5EF4-FFF2-40B4-BE49-F238E27FC236}">
                    <a16:creationId xmlns:a16="http://schemas.microsoft.com/office/drawing/2014/main" id="{D07D63B1-650A-3C46-A3E8-15BC224406CD}"/>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grpSp>
          <p:nvGrpSpPr>
            <p:cNvPr id="11" name="Group 10">
              <a:extLst>
                <a:ext uri="{FF2B5EF4-FFF2-40B4-BE49-F238E27FC236}">
                  <a16:creationId xmlns:a16="http://schemas.microsoft.com/office/drawing/2014/main" id="{67736639-8520-0346-B36E-EEDBABE52E49}"/>
                </a:ext>
              </a:extLst>
            </p:cNvPr>
            <p:cNvGrpSpPr/>
            <p:nvPr/>
          </p:nvGrpSpPr>
          <p:grpSpPr>
            <a:xfrm>
              <a:off x="6000959" y="4470465"/>
              <a:ext cx="2645243" cy="1446789"/>
              <a:chOff x="1515360" y="1970407"/>
              <a:chExt cx="2645243" cy="1446789"/>
            </a:xfrm>
          </p:grpSpPr>
          <p:grpSp>
            <p:nvGrpSpPr>
              <p:cNvPr id="25" name="Group 24">
                <a:extLst>
                  <a:ext uri="{FF2B5EF4-FFF2-40B4-BE49-F238E27FC236}">
                    <a16:creationId xmlns:a16="http://schemas.microsoft.com/office/drawing/2014/main" id="{A9B86A8A-6A20-D448-A7C7-9DD126E0280F}"/>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45AA6CC7-B2F7-3842-972A-D5E19266F3B8}"/>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𝐶𝑙𝑜𝑢𝑑𝑦</m:t>
                            </m:r>
                          </m:oMath>
                        </m:oMathPara>
                      </a14:m>
                      <a:endParaRPr lang="en-GB" sz="900">
                        <a:solidFill>
                          <a:srgbClr val="C00000"/>
                        </a:solidFill>
                      </a:endParaRPr>
                    </a:p>
                  </p:txBody>
                </p:sp>
              </mc:Choice>
              <mc:Fallback xmlns="">
                <p:sp>
                  <p:nvSpPr>
                    <p:cNvPr id="42" name="Oval 41">
                      <a:extLst>
                        <a:ext uri="{FF2B5EF4-FFF2-40B4-BE49-F238E27FC236}">
                          <a16:creationId xmlns:a16="http://schemas.microsoft.com/office/drawing/2014/main" id="{BEA73706-9865-5845-A6FE-92EE1FFAC728}"/>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0077BB9F-FA25-4044-A84D-6A73F8521A92}"/>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𝑅𝑎𝑖𝑛</m:t>
                            </m:r>
                          </m:oMath>
                        </m:oMathPara>
                      </a14:m>
                      <a:endParaRPr lang="en-GB" sz="900">
                        <a:solidFill>
                          <a:schemeClr val="accent1"/>
                        </a:solidFill>
                      </a:endParaRPr>
                    </a:p>
                  </p:txBody>
                </p:sp>
              </mc:Choice>
              <mc:Fallback xmlns="">
                <p:sp>
                  <p:nvSpPr>
                    <p:cNvPr id="43" name="Oval 42">
                      <a:extLst>
                        <a:ext uri="{FF2B5EF4-FFF2-40B4-BE49-F238E27FC236}">
                          <a16:creationId xmlns:a16="http://schemas.microsoft.com/office/drawing/2014/main" id="{7974A345-8295-7C45-B26D-124E6B35F731}"/>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1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24F0A027-36CA-B24F-BD36-F592EFE8FB8A}"/>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𝑆𝑝𝑟𝑖𝑛𝑘𝑙𝑒𝑟</m:t>
                            </m:r>
                          </m:oMath>
                        </m:oMathPara>
                      </a14:m>
                      <a:endParaRPr lang="en-GB" sz="900">
                        <a:solidFill>
                          <a:schemeClr val="accent1"/>
                        </a:solidFill>
                      </a:endParaRPr>
                    </a:p>
                  </p:txBody>
                </p:sp>
              </mc:Choice>
              <mc:Fallback xmlns="">
                <p:sp>
                  <p:nvSpPr>
                    <p:cNvPr id="44" name="Oval 43">
                      <a:extLst>
                        <a:ext uri="{FF2B5EF4-FFF2-40B4-BE49-F238E27FC236}">
                          <a16:creationId xmlns:a16="http://schemas.microsoft.com/office/drawing/2014/main" id="{BB164398-93F9-A84D-B2DF-065B5C99A54A}"/>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16"/>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4272F4DC-D6F5-C645-96D1-F74940F79718}"/>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900" i="1" smtClean="0">
                                <a:solidFill>
                                  <a:schemeClr val="accent1"/>
                                </a:solidFill>
                                <a:latin typeface="Cambria Math" panose="02040503050406030204" pitchFamily="18" charset="0"/>
                              </a:rPr>
                              <m:t>𝑊𝑒𝑡𝐺𝑟𝑎𝑠𝑠</m:t>
                            </m:r>
                          </m:oMath>
                        </m:oMathPara>
                      </a14:m>
                      <a:endParaRPr lang="en-GB" sz="900">
                        <a:solidFill>
                          <a:schemeClr val="accent1"/>
                        </a:solidFill>
                      </a:endParaRPr>
                    </a:p>
                  </p:txBody>
                </p:sp>
              </mc:Choice>
              <mc:Fallback xmlns="">
                <p:sp>
                  <p:nvSpPr>
                    <p:cNvPr id="45" name="Oval 44">
                      <a:extLst>
                        <a:ext uri="{FF2B5EF4-FFF2-40B4-BE49-F238E27FC236}">
                          <a16:creationId xmlns:a16="http://schemas.microsoft.com/office/drawing/2014/main" id="{58673D5D-C83D-3349-81D5-4D7F555313FE}"/>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31" name="Straight Arrow Connector 30">
                  <a:extLst>
                    <a:ext uri="{FF2B5EF4-FFF2-40B4-BE49-F238E27FC236}">
                      <a16:creationId xmlns:a16="http://schemas.microsoft.com/office/drawing/2014/main" id="{D7506004-700B-364E-8E0E-93FDC3CCD1CA}"/>
                    </a:ext>
                  </a:extLst>
                </p:cNvPr>
                <p:cNvCxnSpPr>
                  <a:stCxn id="27" idx="3"/>
                  <a:endCxn id="29"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D98FD25-7F70-FA42-B1D5-71819DD662AD}"/>
                    </a:ext>
                  </a:extLst>
                </p:cNvPr>
                <p:cNvCxnSpPr>
                  <a:cxnSpLocks/>
                  <a:stCxn id="29" idx="4"/>
                  <a:endCxn id="30"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799C9EE0-F886-EC4C-BA44-C197243A8BB5}"/>
                    </a:ext>
                  </a:extLst>
                </p:cNvPr>
                <p:cNvCxnSpPr>
                  <a:cxnSpLocks/>
                  <a:stCxn id="28" idx="4"/>
                  <a:endCxn id="30"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12AD5B62-CE4B-8A4A-83CE-F3C2B8234829}"/>
                    </a:ext>
                  </a:extLst>
                </p:cNvPr>
                <p:cNvCxnSpPr>
                  <a:cxnSpLocks/>
                  <a:stCxn id="27" idx="5"/>
                  <a:endCxn id="28"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26" name="Rectangle 25">
                <a:extLst>
                  <a:ext uri="{FF2B5EF4-FFF2-40B4-BE49-F238E27FC236}">
                    <a16:creationId xmlns:a16="http://schemas.microsoft.com/office/drawing/2014/main" id="{96E698F0-B36D-3C4B-BE53-642D9D325CB7}"/>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cxnSp>
          <p:nvCxnSpPr>
            <p:cNvPr id="12" name="Straight Arrow Connector 11">
              <a:extLst>
                <a:ext uri="{FF2B5EF4-FFF2-40B4-BE49-F238E27FC236}">
                  <a16:creationId xmlns:a16="http://schemas.microsoft.com/office/drawing/2014/main" id="{627BDC7C-4635-8F4A-9029-89CE845F72AD}"/>
                </a:ext>
              </a:extLst>
            </p:cNvPr>
            <p:cNvCxnSpPr>
              <a:cxnSpLocks/>
            </p:cNvCxnSpPr>
            <p:nvPr/>
          </p:nvCxnSpPr>
          <p:spPr>
            <a:xfrm>
              <a:off x="8652175" y="3078418"/>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AD00FEA-7252-6149-8412-AAEC0C0266E2}"/>
                </a:ext>
              </a:extLst>
            </p:cNvPr>
            <p:cNvCxnSpPr>
              <a:cxnSpLocks/>
            </p:cNvCxnSpPr>
            <p:nvPr/>
          </p:nvCxnSpPr>
          <p:spPr>
            <a:xfrm flipH="1" flipV="1">
              <a:off x="8637676" y="3281792"/>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D7A751-A085-0044-A65A-BB0764CA097F}"/>
                </a:ext>
              </a:extLst>
            </p:cNvPr>
            <p:cNvCxnSpPr>
              <a:cxnSpLocks/>
            </p:cNvCxnSpPr>
            <p:nvPr/>
          </p:nvCxnSpPr>
          <p:spPr>
            <a:xfrm>
              <a:off x="8645784" y="5125418"/>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1A7F7A7-7892-EB46-BA13-D7B8B060B36B}"/>
                </a:ext>
              </a:extLst>
            </p:cNvPr>
            <p:cNvCxnSpPr>
              <a:cxnSpLocks/>
            </p:cNvCxnSpPr>
            <p:nvPr/>
          </p:nvCxnSpPr>
          <p:spPr>
            <a:xfrm flipH="1" flipV="1">
              <a:off x="8637676" y="5331958"/>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6A8E47-492D-924C-AF75-06D9E93921A9}"/>
                </a:ext>
              </a:extLst>
            </p:cNvPr>
            <p:cNvCxnSpPr>
              <a:cxnSpLocks/>
            </p:cNvCxnSpPr>
            <p:nvPr/>
          </p:nvCxnSpPr>
          <p:spPr>
            <a:xfrm rot="5400000">
              <a:off x="6943198"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B670B8F-91BD-D846-9AE0-6EA85E4B79E3}"/>
                </a:ext>
              </a:extLst>
            </p:cNvPr>
            <p:cNvCxnSpPr>
              <a:cxnSpLocks/>
            </p:cNvCxnSpPr>
            <p:nvPr/>
          </p:nvCxnSpPr>
          <p:spPr>
            <a:xfrm rot="5400000" flipH="1" flipV="1">
              <a:off x="7154063"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CC50226-1C71-F24D-84CF-79549304F729}"/>
                </a:ext>
              </a:extLst>
            </p:cNvPr>
            <p:cNvCxnSpPr>
              <a:cxnSpLocks/>
            </p:cNvCxnSpPr>
            <p:nvPr/>
          </p:nvCxnSpPr>
          <p:spPr>
            <a:xfrm rot="5400000">
              <a:off x="10152520"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142EDD0-5631-5441-B80C-08DECE52BC1A}"/>
                </a:ext>
              </a:extLst>
            </p:cNvPr>
            <p:cNvCxnSpPr>
              <a:cxnSpLocks/>
            </p:cNvCxnSpPr>
            <p:nvPr/>
          </p:nvCxnSpPr>
          <p:spPr>
            <a:xfrm rot="5400000" flipH="1" flipV="1">
              <a:off x="10368044"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5DC629E6-3BCE-BB49-B06F-8C522F536E8E}"/>
                </a:ext>
              </a:extLst>
            </p:cNvPr>
            <p:cNvCxnSpPr>
              <a:cxnSpLocks/>
            </p:cNvCxnSpPr>
            <p:nvPr/>
          </p:nvCxnSpPr>
          <p:spPr>
            <a:xfrm rot="780000" flipH="1">
              <a:off x="8521264" y="3719419"/>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9B3B67B7-3AA2-7C43-AA38-105C62988F75}"/>
                </a:ext>
              </a:extLst>
            </p:cNvPr>
            <p:cNvCxnSpPr>
              <a:cxnSpLocks/>
            </p:cNvCxnSpPr>
            <p:nvPr/>
          </p:nvCxnSpPr>
          <p:spPr>
            <a:xfrm rot="6180000" flipH="1">
              <a:off x="9239831" y="3759888"/>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4C254D06-E45E-7D4B-8014-554A23CDE58F}"/>
                </a:ext>
              </a:extLst>
            </p:cNvPr>
            <p:cNvCxnSpPr>
              <a:cxnSpLocks/>
            </p:cNvCxnSpPr>
            <p:nvPr/>
          </p:nvCxnSpPr>
          <p:spPr>
            <a:xfrm rot="16980000" flipH="1">
              <a:off x="8495664" y="4436175"/>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D7DBDB87-39CB-F54D-A790-B7558ACBC3D6}"/>
                </a:ext>
              </a:extLst>
            </p:cNvPr>
            <p:cNvCxnSpPr>
              <a:cxnSpLocks/>
            </p:cNvCxnSpPr>
            <p:nvPr/>
          </p:nvCxnSpPr>
          <p:spPr>
            <a:xfrm rot="11580000" flipH="1">
              <a:off x="9213837" y="4452358"/>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CFB5681-F6AE-8F4C-8567-2E9DCAD3A319}"/>
                </a:ext>
              </a:extLst>
            </p:cNvPr>
            <p:cNvSpPr txBox="1"/>
            <p:nvPr/>
          </p:nvSpPr>
          <p:spPr>
            <a:xfrm rot="16200000">
              <a:off x="4611808" y="3991379"/>
              <a:ext cx="2409680" cy="421410"/>
            </a:xfrm>
            <a:prstGeom prst="rect">
              <a:avLst/>
            </a:prstGeom>
            <a:noFill/>
          </p:spPr>
          <p:txBody>
            <a:bodyPr wrap="none" rtlCol="0">
              <a:spAutoFit/>
            </a:bodyPr>
            <a:lstStyle/>
            <a:p>
              <a:r>
                <a:rPr lang="en-GB" sz="1050"/>
                <a:t>State transition system</a:t>
              </a:r>
            </a:p>
          </p:txBody>
        </p:sp>
      </p:grpSp>
    </p:spTree>
    <p:extLst>
      <p:ext uri="{BB962C8B-B14F-4D97-AF65-F5344CB8AC3E}">
        <p14:creationId xmlns:p14="http://schemas.microsoft.com/office/powerpoint/2010/main" val="3734207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US" altLang="ko-KR" dirty="0"/>
              <a:t>Markov Chain Monte Carlo (MCMC)</a:t>
            </a:r>
            <a:endParaRPr lang="de-DE" dirty="0"/>
          </a:p>
        </p:txBody>
      </p:sp>
      <mc:AlternateContent xmlns:mc="http://schemas.openxmlformats.org/markup-compatibility/2006" xmlns:a14="http://schemas.microsoft.com/office/drawing/2010/main">
        <mc:Choice Requires="a14">
          <p:sp>
            <p:nvSpPr>
              <p:cNvPr id="63491" name="Rectangle 3"/>
              <p:cNvSpPr>
                <a:spLocks noGrp="1" noChangeArrowheads="1"/>
              </p:cNvSpPr>
              <p:nvPr>
                <p:ph idx="1"/>
              </p:nvPr>
            </p:nvSpPr>
            <p:spPr/>
            <p:txBody>
              <a:bodyPr>
                <a:normAutofit/>
              </a:bodyPr>
              <a:lstStyle/>
              <a:p>
                <a:r>
                  <a:rPr lang="en-GB" dirty="0">
                    <a:solidFill>
                      <a:schemeClr val="accent1"/>
                    </a:solidFill>
                  </a:rPr>
                  <a:t>Monte Carlo</a:t>
                </a:r>
                <a:r>
                  <a:rPr lang="en-GB" dirty="0"/>
                  <a:t> methods</a:t>
                </a:r>
              </a:p>
              <a:p>
                <a:pPr lvl="1"/>
                <a:r>
                  <a:rPr lang="en-GB" dirty="0"/>
                  <a:t>Repeated random sampling to get to some numerical result</a:t>
                </a:r>
              </a:p>
              <a:p>
                <a:endParaRPr lang="en-US" altLang="ko-KR" dirty="0"/>
              </a:p>
              <a:p>
                <a:r>
                  <a:rPr lang="en-US" altLang="ko-KR" dirty="0"/>
                  <a:t>Let us think of the model as being in a particular current state specifying a value for every variable</a:t>
                </a:r>
              </a:p>
              <a:p>
                <a:r>
                  <a:rPr lang="en-US" altLang="ko-KR" dirty="0"/>
                  <a:t>MCMC generates each compound event by making a random change to the preceding event</a:t>
                </a:r>
              </a:p>
              <a:p>
                <a:pPr lvl="1"/>
                <a:r>
                  <a:rPr lang="en-US" altLang="ko-KR" dirty="0"/>
                  <a:t>Next state generated by randomly sampling a value for one non-evidence variable </a:t>
                </a:r>
                <a14:m>
                  <m:oMath xmlns:m="http://schemas.openxmlformats.org/officeDocument/2006/math">
                    <m:sSub>
                      <m:sSubPr>
                        <m:ctrlPr>
                          <a:rPr lang="de-DE" altLang="ko-KR" b="0" i="1" dirty="0" smtClean="0">
                            <a:latin typeface="Cambria Math" panose="02040503050406030204" pitchFamily="18" charset="0"/>
                          </a:rPr>
                        </m:ctrlPr>
                      </m:sSubPr>
                      <m:e>
                        <m:r>
                          <a:rPr lang="de-DE" altLang="ko-KR" b="0" i="1" dirty="0" smtClean="0">
                            <a:latin typeface="Cambria Math" panose="02040503050406030204" pitchFamily="18" charset="0"/>
                          </a:rPr>
                          <m:t>𝑅</m:t>
                        </m:r>
                      </m:e>
                      <m:sub>
                        <m:r>
                          <a:rPr lang="de-DE" altLang="ko-KR" b="0" i="1" dirty="0" smtClean="0">
                            <a:latin typeface="Cambria Math" panose="02040503050406030204" pitchFamily="18" charset="0"/>
                          </a:rPr>
                          <m:t>𝑖</m:t>
                        </m:r>
                      </m:sub>
                    </m:sSub>
                  </m:oMath>
                </a14:m>
                <a:r>
                  <a:rPr lang="en-US" altLang="ko-KR" dirty="0"/>
                  <a:t> conditioned on the current values of the variables in </a:t>
                </a:r>
                <a:r>
                  <a:rPr lang="en-US" altLang="ko-KR" dirty="0">
                    <a:solidFill>
                      <a:schemeClr val="accent1"/>
                    </a:solidFill>
                  </a:rPr>
                  <a:t>Markov blanket </a:t>
                </a:r>
                <a:r>
                  <a:rPr lang="en-US" altLang="ko-KR" dirty="0"/>
                  <a:t>of </a:t>
                </a:r>
                <a14:m>
                  <m:oMath xmlns:m="http://schemas.openxmlformats.org/officeDocument/2006/math">
                    <m:sSub>
                      <m:sSubPr>
                        <m:ctrlPr>
                          <a:rPr lang="de-DE" altLang="ko-KR" i="1" dirty="0">
                            <a:latin typeface="Cambria Math" panose="02040503050406030204" pitchFamily="18" charset="0"/>
                          </a:rPr>
                        </m:ctrlPr>
                      </m:sSubPr>
                      <m:e>
                        <m:r>
                          <a:rPr lang="de-DE" altLang="ko-KR" i="1" dirty="0">
                            <a:latin typeface="Cambria Math" panose="02040503050406030204" pitchFamily="18" charset="0"/>
                          </a:rPr>
                          <m:t>𝑅</m:t>
                        </m:r>
                      </m:e>
                      <m:sub>
                        <m:r>
                          <a:rPr lang="de-DE" altLang="ko-KR" i="1" dirty="0">
                            <a:latin typeface="Cambria Math" panose="02040503050406030204" pitchFamily="18" charset="0"/>
                          </a:rPr>
                          <m:t>𝑖</m:t>
                        </m:r>
                      </m:sub>
                    </m:sSub>
                  </m:oMath>
                </a14:m>
                <a:endParaRPr lang="en-US" altLang="ko-KR" dirty="0"/>
              </a:p>
              <a:p>
                <a:pPr lvl="1"/>
                <a:r>
                  <a:rPr lang="en-US" altLang="ko-KR" dirty="0"/>
                  <a:t>Simplest form called </a:t>
                </a:r>
                <a:r>
                  <a:rPr lang="en-US" altLang="ko-KR" dirty="0">
                    <a:solidFill>
                      <a:schemeClr val="accent1"/>
                    </a:solidFill>
                  </a:rPr>
                  <a:t>Gibbs sampling</a:t>
                </a:r>
                <a:r>
                  <a:rPr lang="en-US" altLang="ko-KR" dirty="0"/>
                  <a:t>, which the next slides build towards</a:t>
                </a:r>
              </a:p>
              <a:p>
                <a:pPr lvl="1"/>
                <a:endParaRPr lang="en-US" altLang="ko-KR" dirty="0"/>
              </a:p>
              <a:p>
                <a:pPr lvl="2"/>
                <a:endParaRPr lang="en-US" altLang="ko-KR" dirty="0"/>
              </a:p>
            </p:txBody>
          </p:sp>
        </mc:Choice>
        <mc:Fallback xmlns="">
          <p:sp>
            <p:nvSpPr>
              <p:cNvPr id="63491" name="Rectangle 3"/>
              <p:cNvSpPr>
                <a:spLocks noGrp="1" noRot="1" noChangeAspect="1" noMove="1" noResize="1" noEditPoints="1" noAdjustHandles="1" noChangeArrowheads="1" noChangeShapeType="1" noTextEdit="1"/>
              </p:cNvSpPr>
              <p:nvPr>
                <p:ph idx="1"/>
              </p:nvPr>
            </p:nvSpPr>
            <p:spPr>
              <a:blipFill>
                <a:blip r:embed="rId2"/>
                <a:stretch>
                  <a:fillRect l="-1436" t="-2687" r="-44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57C4DDB-3C67-A74E-A936-C46C86C142F5}"/>
              </a:ext>
            </a:extLst>
          </p:cNvPr>
          <p:cNvSpPr>
            <a:spLocks noGrp="1"/>
          </p:cNvSpPr>
          <p:nvPr>
            <p:ph type="sldNum" sz="quarter" idx="4"/>
          </p:nvPr>
        </p:nvSpPr>
        <p:spPr/>
        <p:txBody>
          <a:bodyPr/>
          <a:lstStyle/>
          <a:p>
            <a:fld id="{67C9959E-8E6B-B04C-9955-EA096F41CA7A}" type="slidenum">
              <a:rPr lang="en-GB" smtClean="0"/>
              <a:pPr/>
              <a:t>53</a:t>
            </a:fld>
            <a:endParaRPr lang="en-GB"/>
          </a:p>
        </p:txBody>
      </p:sp>
      <p:sp>
        <p:nvSpPr>
          <p:cNvPr id="3" name="Date Placeholder 2">
            <a:extLst>
              <a:ext uri="{FF2B5EF4-FFF2-40B4-BE49-F238E27FC236}">
                <a16:creationId xmlns:a16="http://schemas.microsoft.com/office/drawing/2014/main" id="{D0A809A8-B444-EB4E-99D5-0A7689F77813}"/>
              </a:ext>
            </a:extLst>
          </p:cNvPr>
          <p:cNvSpPr>
            <a:spLocks noGrp="1"/>
          </p:cNvSpPr>
          <p:nvPr>
            <p:ph type="dt" sz="half" idx="2"/>
          </p:nvPr>
        </p:nvSpPr>
        <p:spPr/>
        <p:txBody>
          <a:bodyPr/>
          <a:lstStyle/>
          <a:p>
            <a:r>
              <a:rPr lang="en-GB"/>
              <a:t>Approximate Inference</a:t>
            </a:r>
            <a:endParaRPr lang="en-US" dirty="0"/>
          </a:p>
        </p:txBody>
      </p:sp>
      <p:sp>
        <p:nvSpPr>
          <p:cNvPr id="5" name="Footer Placeholder 4">
            <a:extLst>
              <a:ext uri="{FF2B5EF4-FFF2-40B4-BE49-F238E27FC236}">
                <a16:creationId xmlns:a16="http://schemas.microsoft.com/office/drawing/2014/main" id="{6654F400-7039-C04C-B2A5-166F3D66F856}"/>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752904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ko-KR"/>
              <a:t>Markov Blanket</a:t>
            </a:r>
          </a:p>
        </p:txBody>
      </p:sp>
      <mc:AlternateContent xmlns:mc="http://schemas.openxmlformats.org/markup-compatibility/2006" xmlns:a14="http://schemas.microsoft.com/office/drawing/2010/main">
        <mc:Choice Requires="a14">
          <p:sp>
            <p:nvSpPr>
              <p:cNvPr id="64515" name="Rectangle 3"/>
              <p:cNvSpPr>
                <a:spLocks noGrp="1" noChangeArrowheads="1"/>
              </p:cNvSpPr>
              <p:nvPr>
                <p:ph idx="1"/>
              </p:nvPr>
            </p:nvSpPr>
            <p:spPr/>
            <p:txBody>
              <a:bodyPr>
                <a:normAutofit/>
              </a:bodyPr>
              <a:lstStyle/>
              <a:p>
                <a:r>
                  <a:rPr lang="en-GB" altLang="ko-KR" dirty="0"/>
                  <a:t>Directed model: </a:t>
                </a:r>
              </a:p>
              <a:p>
                <a:pPr lvl="1"/>
                <a:r>
                  <a:rPr lang="en-GB" altLang="ko-KR" dirty="0"/>
                  <a:t>Markov blanket of a node </a:t>
                </a:r>
                <a14:m>
                  <m:oMath xmlns:m="http://schemas.openxmlformats.org/officeDocument/2006/math">
                    <m:r>
                      <a:rPr lang="de-DE" altLang="ko-KR" b="0" i="1" smtClean="0">
                        <a:latin typeface="Cambria Math" panose="02040503050406030204" pitchFamily="18" charset="0"/>
                      </a:rPr>
                      <m:t>𝑅</m:t>
                    </m:r>
                  </m:oMath>
                </a14:m>
                <a:r>
                  <a:rPr lang="en-GB" altLang="ko-KR" dirty="0"/>
                  <a:t>: </a:t>
                </a:r>
                <a:br>
                  <a:rPr lang="en-GB" altLang="ko-KR" dirty="0"/>
                </a:br>
                <a:r>
                  <a:rPr lang="en-GB" altLang="ko-KR" dirty="0"/>
                  <a:t>   </a:t>
                </a:r>
                <a:r>
                  <a:rPr lang="en-GB" altLang="ko-KR" i="1" dirty="0"/>
                  <a:t>Parents</a:t>
                </a:r>
                <a:r>
                  <a:rPr lang="en-GB" altLang="ko-KR" dirty="0"/>
                  <a:t> </a:t>
                </a:r>
                <a14:m>
                  <m:oMath xmlns:m="http://schemas.openxmlformats.org/officeDocument/2006/math">
                    <m:sSub>
                      <m:sSubPr>
                        <m:ctrlPr>
                          <a:rPr lang="en-GB" altLang="ko-KR" b="0" i="1" smtClean="0">
                            <a:latin typeface="Cambria Math" panose="02040503050406030204" pitchFamily="18" charset="0"/>
                          </a:rPr>
                        </m:ctrlPr>
                      </m:sSubPr>
                      <m:e>
                        <m:r>
                          <a:rPr lang="de-DE" altLang="ko-KR" b="0" i="1" smtClean="0">
                            <a:latin typeface="Cambria Math" panose="02040503050406030204" pitchFamily="18" charset="0"/>
                          </a:rPr>
                          <m:t>𝑄</m:t>
                        </m:r>
                      </m:e>
                      <m:sub>
                        <m:r>
                          <a:rPr lang="en-GB" altLang="ko-KR" b="0" i="1" smtClean="0">
                            <a:latin typeface="Cambria Math" panose="02040503050406030204" pitchFamily="18" charset="0"/>
                          </a:rPr>
                          <m:t>𝑘</m:t>
                        </m:r>
                      </m:sub>
                    </m:sSub>
                  </m:oMath>
                </a14:m>
                <a:r>
                  <a:rPr lang="en-GB" altLang="ko-KR" dirty="0"/>
                  <a:t> of </a:t>
                </a:r>
                <a14:m>
                  <m:oMath xmlns:m="http://schemas.openxmlformats.org/officeDocument/2006/math">
                    <m:r>
                      <a:rPr lang="de-DE" altLang="ko-KR" b="0" i="1" smtClean="0">
                        <a:latin typeface="Cambria Math" panose="02040503050406030204" pitchFamily="18" charset="0"/>
                      </a:rPr>
                      <m:t>𝑅</m:t>
                    </m:r>
                  </m:oMath>
                </a14:m>
                <a:br>
                  <a:rPr lang="en-GB" altLang="ko-KR" dirty="0"/>
                </a:br>
                <a:r>
                  <a:rPr lang="en-GB" altLang="ko-KR" dirty="0"/>
                  <a:t>+ </a:t>
                </a:r>
                <a:r>
                  <a:rPr lang="en-GB" altLang="ko-KR" i="1" dirty="0"/>
                  <a:t>children</a:t>
                </a:r>
                <a:r>
                  <a:rPr lang="en-GB" altLang="ko-KR" dirty="0"/>
                  <a:t> </a:t>
                </a:r>
                <a14:m>
                  <m:oMath xmlns:m="http://schemas.openxmlformats.org/officeDocument/2006/math">
                    <m:sSub>
                      <m:sSubPr>
                        <m:ctrlPr>
                          <a:rPr lang="en-GB" altLang="ko-KR" i="1" smtClean="0">
                            <a:latin typeface="Cambria Math" panose="02040503050406030204" pitchFamily="18" charset="0"/>
                          </a:rPr>
                        </m:ctrlPr>
                      </m:sSubPr>
                      <m:e>
                        <m:r>
                          <a:rPr lang="de-DE" altLang="ko-KR" b="0" i="1" smtClean="0">
                            <a:latin typeface="Cambria Math" panose="02040503050406030204" pitchFamily="18" charset="0"/>
                          </a:rPr>
                          <m:t>𝑆</m:t>
                        </m:r>
                      </m:e>
                      <m:sub>
                        <m:r>
                          <a:rPr lang="en-GB" altLang="ko-KR" i="1" smtClean="0">
                            <a:latin typeface="Cambria Math" panose="02040503050406030204" pitchFamily="18" charset="0"/>
                          </a:rPr>
                          <m:t>𝑖</m:t>
                        </m:r>
                      </m:sub>
                    </m:sSub>
                  </m:oMath>
                </a14:m>
                <a:r>
                  <a:rPr lang="en-GB" altLang="ko-KR" dirty="0"/>
                  <a:t> of </a:t>
                </a:r>
                <a14:m>
                  <m:oMath xmlns:m="http://schemas.openxmlformats.org/officeDocument/2006/math">
                    <m:r>
                      <a:rPr lang="de-DE" altLang="ko-KR" b="0" i="1" smtClean="0">
                        <a:latin typeface="Cambria Math" panose="02040503050406030204" pitchFamily="18" charset="0"/>
                      </a:rPr>
                      <m:t>𝑅</m:t>
                    </m:r>
                  </m:oMath>
                </a14:m>
                <a:r>
                  <a:rPr lang="en-GB" altLang="ko-KR" dirty="0"/>
                  <a:t> </a:t>
                </a:r>
                <a:br>
                  <a:rPr lang="en-GB" altLang="ko-KR" dirty="0"/>
                </a:br>
                <a:r>
                  <a:rPr lang="en-GB" altLang="ko-KR" dirty="0"/>
                  <a:t>+ </a:t>
                </a:r>
                <a:r>
                  <a:rPr lang="en-GB" altLang="ko-KR" i="1" dirty="0"/>
                  <a:t>children’s parents</a:t>
                </a:r>
                <a:r>
                  <a:rPr lang="en-GB" altLang="ko-KR" dirty="0"/>
                  <a:t> </a:t>
                </a:r>
                <a14:m>
                  <m:oMath xmlns:m="http://schemas.openxmlformats.org/officeDocument/2006/math">
                    <m:sSub>
                      <m:sSubPr>
                        <m:ctrlPr>
                          <a:rPr lang="en-GB" altLang="ko-KR" b="0" i="1" smtClean="0">
                            <a:latin typeface="Cambria Math" panose="02040503050406030204" pitchFamily="18" charset="0"/>
                          </a:rPr>
                        </m:ctrlPr>
                      </m:sSubPr>
                      <m:e>
                        <m:r>
                          <a:rPr lang="de-DE" altLang="ko-KR" b="0" i="1" smtClean="0">
                            <a:latin typeface="Cambria Math" panose="02040503050406030204" pitchFamily="18" charset="0"/>
                          </a:rPr>
                          <m:t>𝑇</m:t>
                        </m:r>
                      </m:e>
                      <m:sub>
                        <m:r>
                          <a:rPr lang="en-GB" altLang="ko-KR" b="0" i="1" smtClean="0">
                            <a:latin typeface="Cambria Math" panose="02040503050406030204" pitchFamily="18" charset="0"/>
                          </a:rPr>
                          <m:t>𝑖𝑗</m:t>
                        </m:r>
                      </m:sub>
                    </m:sSub>
                  </m:oMath>
                </a14:m>
                <a:endParaRPr lang="en-GB" altLang="ko-KR" dirty="0"/>
              </a:p>
              <a:p>
                <a:pPr lvl="2"/>
                <a:r>
                  <a:rPr lang="en-GB" altLang="ko-KR" dirty="0"/>
                  <a:t>Parents </a:t>
                </a:r>
                <a14:m>
                  <m:oMath xmlns:m="http://schemas.openxmlformats.org/officeDocument/2006/math">
                    <m:sSub>
                      <m:sSubPr>
                        <m:ctrlPr>
                          <a:rPr lang="en-GB" altLang="ko-KR" i="1" smtClean="0">
                            <a:latin typeface="Cambria Math" panose="02040503050406030204" pitchFamily="18" charset="0"/>
                          </a:rPr>
                        </m:ctrlPr>
                      </m:sSubPr>
                      <m:e>
                        <m:r>
                          <a:rPr lang="de-DE" altLang="ko-KR" b="0" i="1" smtClean="0">
                            <a:latin typeface="Cambria Math" panose="02040503050406030204" pitchFamily="18" charset="0"/>
                          </a:rPr>
                          <m:t>𝑇</m:t>
                        </m:r>
                      </m:e>
                      <m:sub>
                        <m:r>
                          <a:rPr lang="en-GB" altLang="ko-KR" i="1" smtClean="0">
                            <a:latin typeface="Cambria Math" panose="02040503050406030204" pitchFamily="18" charset="0"/>
                          </a:rPr>
                          <m:t>𝑖𝑗</m:t>
                        </m:r>
                      </m:sub>
                    </m:sSub>
                  </m:oMath>
                </a14:m>
                <a:r>
                  <a:rPr lang="en-GB" altLang="ko-KR" dirty="0"/>
                  <a:t> of </a:t>
                </a:r>
                <a14:m>
                  <m:oMath xmlns:m="http://schemas.openxmlformats.org/officeDocument/2006/math">
                    <m:sSub>
                      <m:sSubPr>
                        <m:ctrlPr>
                          <a:rPr lang="en-GB" altLang="ko-KR" i="1" smtClean="0">
                            <a:latin typeface="Cambria Math" panose="02040503050406030204" pitchFamily="18" charset="0"/>
                          </a:rPr>
                        </m:ctrlPr>
                      </m:sSubPr>
                      <m:e>
                        <m:r>
                          <a:rPr lang="de-DE" altLang="ko-KR" b="0" i="1" smtClean="0">
                            <a:latin typeface="Cambria Math" panose="02040503050406030204" pitchFamily="18" charset="0"/>
                          </a:rPr>
                          <m:t>𝑆</m:t>
                        </m:r>
                      </m:e>
                      <m:sub>
                        <m:r>
                          <a:rPr lang="en-GB" altLang="ko-KR" i="1" smtClean="0">
                            <a:latin typeface="Cambria Math" panose="02040503050406030204" pitchFamily="18" charset="0"/>
                          </a:rPr>
                          <m:t>𝑖</m:t>
                        </m:r>
                      </m:sub>
                    </m:sSub>
                  </m:oMath>
                </a14:m>
                <a:r>
                  <a:rPr lang="en-GB" altLang="ko-KR" dirty="0"/>
                  <a:t> that are not </a:t>
                </a:r>
                <a14:m>
                  <m:oMath xmlns:m="http://schemas.openxmlformats.org/officeDocument/2006/math">
                    <m:r>
                      <a:rPr lang="de-DE" altLang="ko-KR" b="0" i="1" smtClean="0">
                        <a:latin typeface="Cambria Math" panose="02040503050406030204" pitchFamily="18" charset="0"/>
                      </a:rPr>
                      <m:t>𝑅</m:t>
                    </m:r>
                  </m:oMath>
                </a14:m>
                <a:endParaRPr lang="en-GB" altLang="ko-KR" dirty="0"/>
              </a:p>
              <a:p>
                <a:r>
                  <a:rPr lang="en-GB" altLang="ko-KR" dirty="0"/>
                  <a:t>Undirected model:</a:t>
                </a:r>
              </a:p>
              <a:p>
                <a:pPr lvl="1"/>
                <a:r>
                  <a:rPr lang="en-GB" altLang="ko-KR" dirty="0"/>
                  <a:t>Markov blanket of a node </a:t>
                </a:r>
                <a14:m>
                  <m:oMath xmlns:m="http://schemas.openxmlformats.org/officeDocument/2006/math">
                    <m:r>
                      <a:rPr lang="en-GB" altLang="ko-KR" i="1" smtClean="0">
                        <a:latin typeface="Cambria Math" panose="02040503050406030204" pitchFamily="18" charset="0"/>
                      </a:rPr>
                      <m:t>𝑅</m:t>
                    </m:r>
                  </m:oMath>
                </a14:m>
                <a:r>
                  <a:rPr lang="en-GB" altLang="ko-KR" dirty="0"/>
                  <a:t>:</a:t>
                </a:r>
                <a:br>
                  <a:rPr lang="en-GB" altLang="ko-KR" dirty="0"/>
                </a:br>
                <a:r>
                  <a:rPr lang="en-GB" altLang="ko-KR" dirty="0"/>
                  <a:t>All variable neighbours of </a:t>
                </a:r>
                <a14:m>
                  <m:oMath xmlns:m="http://schemas.openxmlformats.org/officeDocument/2006/math">
                    <m:r>
                      <a:rPr lang="en-GB" altLang="ko-KR" i="1">
                        <a:latin typeface="Cambria Math" panose="02040503050406030204" pitchFamily="18" charset="0"/>
                      </a:rPr>
                      <m:t>𝑅</m:t>
                    </m:r>
                  </m:oMath>
                </a14:m>
                <a:r>
                  <a:rPr lang="en-GB" altLang="ko-KR" dirty="0"/>
                  <a:t>, skipping over factor nodes</a:t>
                </a:r>
              </a:p>
              <a:p>
                <a:pPr lvl="2"/>
                <a:r>
                  <a:rPr lang="en-GB" altLang="ko-KR" dirty="0"/>
                  <a:t>In Markov net (nodes connected if occurring in factor together): all neighbours of </a:t>
                </a:r>
                <a14:m>
                  <m:oMath xmlns:m="http://schemas.openxmlformats.org/officeDocument/2006/math">
                    <m:r>
                      <a:rPr lang="en-GB" altLang="ko-KR" i="1">
                        <a:latin typeface="Cambria Math" panose="02040503050406030204" pitchFamily="18" charset="0"/>
                      </a:rPr>
                      <m:t>𝑅</m:t>
                    </m:r>
                  </m:oMath>
                </a14:m>
                <a:endParaRPr lang="en-GB" altLang="ko-KR" dirty="0"/>
              </a:p>
              <a:p>
                <a:pPr lvl="2"/>
                <a:r>
                  <a:rPr lang="en-GB" altLang="ko-KR" dirty="0"/>
                  <a:t>All random variables occurring in a factor with </a:t>
                </a:r>
                <a14:m>
                  <m:oMath xmlns:m="http://schemas.openxmlformats.org/officeDocument/2006/math">
                    <m:r>
                      <a:rPr lang="en-GB" altLang="ko-KR" i="1">
                        <a:latin typeface="Cambria Math" panose="02040503050406030204" pitchFamily="18" charset="0"/>
                      </a:rPr>
                      <m:t>𝑅</m:t>
                    </m:r>
                  </m:oMath>
                </a14:m>
                <a:endParaRPr lang="en-GB" altLang="ko-KR" dirty="0"/>
              </a:p>
              <a:p>
                <a:r>
                  <a:rPr lang="en-GB" altLang="ko-KR" dirty="0"/>
                  <a:t>Node is conditionally independent of all other nodes in network, given its Markov blanket</a:t>
                </a:r>
              </a:p>
            </p:txBody>
          </p:sp>
        </mc:Choice>
        <mc:Fallback xmlns="">
          <p:sp>
            <p:nvSpPr>
              <p:cNvPr id="64515" name="Rectangle 3"/>
              <p:cNvSpPr>
                <a:spLocks noGrp="1" noRot="1" noChangeAspect="1" noMove="1" noResize="1" noEditPoints="1" noAdjustHandles="1" noChangeArrowheads="1" noChangeShapeType="1" noTextEdit="1"/>
              </p:cNvSpPr>
              <p:nvPr>
                <p:ph idx="1"/>
              </p:nvPr>
            </p:nvSpPr>
            <p:spPr>
              <a:blipFill>
                <a:blip r:embed="rId2"/>
                <a:stretch>
                  <a:fillRect l="-1436" t="-2687" r="-110" b="-89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F27FCDF3-C763-1B4D-92CB-E54DB607A327}"/>
              </a:ext>
            </a:extLst>
          </p:cNvPr>
          <p:cNvSpPr>
            <a:spLocks noGrp="1"/>
          </p:cNvSpPr>
          <p:nvPr>
            <p:ph type="sldNum" sz="quarter" idx="4"/>
          </p:nvPr>
        </p:nvSpPr>
        <p:spPr/>
        <p:txBody>
          <a:bodyPr/>
          <a:lstStyle/>
          <a:p>
            <a:fld id="{67C9959E-8E6B-B04C-9955-EA096F41CA7A}" type="slidenum">
              <a:rPr lang="en-GB" smtClean="0"/>
              <a:pPr/>
              <a:t>54</a:t>
            </a:fld>
            <a:endParaRPr lang="en-GB"/>
          </a:p>
        </p:txBody>
      </p:sp>
      <p:sp>
        <p:nvSpPr>
          <p:cNvPr id="3" name="Date Placeholder 2">
            <a:extLst>
              <a:ext uri="{FF2B5EF4-FFF2-40B4-BE49-F238E27FC236}">
                <a16:creationId xmlns:a16="http://schemas.microsoft.com/office/drawing/2014/main" id="{3E6E94A2-5C9E-184F-8DDB-6BA2FB42F8AE}"/>
              </a:ext>
            </a:extLst>
          </p:cNvPr>
          <p:cNvSpPr>
            <a:spLocks noGrp="1"/>
          </p:cNvSpPr>
          <p:nvPr>
            <p:ph type="dt" sz="half" idx="2"/>
          </p:nvPr>
        </p:nvSpPr>
        <p:spPr/>
        <p:txBody>
          <a:bodyPr/>
          <a:lstStyle/>
          <a:p>
            <a:r>
              <a:rPr lang="en-GB"/>
              <a:t>Approximate Inference</a:t>
            </a:r>
            <a:endParaRPr lang="en-US" dirty="0"/>
          </a:p>
        </p:txBody>
      </p:sp>
      <p:sp>
        <p:nvSpPr>
          <p:cNvPr id="4" name="Footer Placeholder 3">
            <a:extLst>
              <a:ext uri="{FF2B5EF4-FFF2-40B4-BE49-F238E27FC236}">
                <a16:creationId xmlns:a16="http://schemas.microsoft.com/office/drawing/2014/main" id="{5B69E9B8-FA4A-B54B-A42F-0F5CBE22E07C}"/>
              </a:ext>
            </a:extLst>
          </p:cNvPr>
          <p:cNvSpPr>
            <a:spLocks noGrp="1"/>
          </p:cNvSpPr>
          <p:nvPr>
            <p:ph type="ftr" sz="quarter" idx="3"/>
          </p:nvPr>
        </p:nvSpPr>
        <p:spPr/>
        <p:txBody>
          <a:bodyPr/>
          <a:lstStyle/>
          <a:p>
            <a:r>
              <a:rPr lang="en-GB"/>
              <a:t>T. Braun - StaRAI</a:t>
            </a:r>
          </a:p>
        </p:txBody>
      </p:sp>
      <p:sp>
        <p:nvSpPr>
          <p:cNvPr id="33" name="TextBox 32">
            <a:extLst>
              <a:ext uri="{FF2B5EF4-FFF2-40B4-BE49-F238E27FC236}">
                <a16:creationId xmlns:a16="http://schemas.microsoft.com/office/drawing/2014/main" id="{5283EB09-2A1A-FE45-A163-8E909ACFFA85}"/>
              </a:ext>
            </a:extLst>
          </p:cNvPr>
          <p:cNvSpPr txBox="1"/>
          <p:nvPr/>
        </p:nvSpPr>
        <p:spPr>
          <a:xfrm>
            <a:off x="8416224" y="4231064"/>
            <a:ext cx="1184683" cy="369332"/>
          </a:xfrm>
          <a:prstGeom prst="rect">
            <a:avLst/>
          </a:prstGeom>
          <a:noFill/>
        </p:spPr>
        <p:txBody>
          <a:bodyPr wrap="none" rtlCol="0">
            <a:spAutoFit/>
          </a:bodyPr>
          <a:lstStyle/>
          <a:p>
            <a:r>
              <a:rPr lang="de-DE" dirty="0">
                <a:solidFill>
                  <a:schemeClr val="accent1"/>
                </a:solidFill>
              </a:rPr>
              <a:t>Separators</a:t>
            </a:r>
          </a:p>
        </p:txBody>
      </p:sp>
      <p:cxnSp>
        <p:nvCxnSpPr>
          <p:cNvPr id="36" name="Straight Arrow Connector 35">
            <a:extLst>
              <a:ext uri="{FF2B5EF4-FFF2-40B4-BE49-F238E27FC236}">
                <a16:creationId xmlns:a16="http://schemas.microsoft.com/office/drawing/2014/main" id="{E3396939-9AC2-DA4C-8951-88D46863F1FD}"/>
              </a:ext>
            </a:extLst>
          </p:cNvPr>
          <p:cNvCxnSpPr>
            <a:cxnSpLocks/>
            <a:stCxn id="33" idx="0"/>
            <a:endCxn id="40" idx="3"/>
          </p:cNvCxnSpPr>
          <p:nvPr/>
        </p:nvCxnSpPr>
        <p:spPr>
          <a:xfrm flipV="1">
            <a:off x="9008566" y="3507461"/>
            <a:ext cx="969943" cy="72360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2C1B52F-012D-C645-827A-3B7FD5B46192}"/>
              </a:ext>
            </a:extLst>
          </p:cNvPr>
          <p:cNvCxnSpPr>
            <a:cxnSpLocks/>
            <a:stCxn id="33" idx="0"/>
            <a:endCxn id="72" idx="5"/>
          </p:cNvCxnSpPr>
          <p:nvPr/>
        </p:nvCxnSpPr>
        <p:spPr>
          <a:xfrm flipH="1" flipV="1">
            <a:off x="8781382" y="3325446"/>
            <a:ext cx="227184" cy="90561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073FFF0-0559-E540-996A-02D83B9B84CC}"/>
              </a:ext>
            </a:extLst>
          </p:cNvPr>
          <p:cNvGrpSpPr/>
          <p:nvPr/>
        </p:nvGrpSpPr>
        <p:grpSpPr>
          <a:xfrm>
            <a:off x="9572245" y="1665066"/>
            <a:ext cx="2259430" cy="2230171"/>
            <a:chOff x="8760852" y="1534171"/>
            <a:chExt cx="2259430" cy="2230171"/>
          </a:xfrm>
        </p:grpSpPr>
        <p:sp>
          <p:nvSpPr>
            <p:cNvPr id="40" name="Donut 39">
              <a:extLst>
                <a:ext uri="{FF2B5EF4-FFF2-40B4-BE49-F238E27FC236}">
                  <a16:creationId xmlns:a16="http://schemas.microsoft.com/office/drawing/2014/main" id="{35A67222-0679-F64F-975E-E1B1EC934A58}"/>
                </a:ext>
              </a:extLst>
            </p:cNvPr>
            <p:cNvSpPr/>
            <p:nvPr/>
          </p:nvSpPr>
          <p:spPr>
            <a:xfrm>
              <a:off x="8865713" y="1657247"/>
              <a:ext cx="2058107" cy="2014307"/>
            </a:xfrm>
            <a:prstGeom prst="donut">
              <a:avLst>
                <a:gd name="adj" fmla="val 19247"/>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0214AF89-04AC-B944-A029-CECE5135CA44}"/>
                    </a:ext>
                  </a:extLst>
                </p:cNvPr>
                <p:cNvSpPr/>
                <p:nvPr/>
              </p:nvSpPr>
              <p:spPr>
                <a:xfrm>
                  <a:off x="9694549" y="2459117"/>
                  <a:ext cx="360000" cy="360000"/>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𝑅</m:t>
                        </m:r>
                      </m:oMath>
                    </m:oMathPara>
                  </a14:m>
                  <a:endParaRPr lang="de-DE" dirty="0">
                    <a:solidFill>
                      <a:schemeClr val="tx1"/>
                    </a:solidFill>
                  </a:endParaRPr>
                </a:p>
              </p:txBody>
            </p:sp>
          </mc:Choice>
          <mc:Fallback xmlns="">
            <p:sp>
              <p:nvSpPr>
                <p:cNvPr id="34" name="Oval 33">
                  <a:extLst>
                    <a:ext uri="{FF2B5EF4-FFF2-40B4-BE49-F238E27FC236}">
                      <a16:creationId xmlns:a16="http://schemas.microsoft.com/office/drawing/2014/main" id="{7D70C081-4D49-2E41-96FD-B02D7DCB2142}"/>
                    </a:ext>
                  </a:extLst>
                </p:cNvPr>
                <p:cNvSpPr>
                  <a:spLocks noRot="1" noChangeAspect="1" noMove="1" noResize="1" noEditPoints="1" noAdjustHandles="1" noChangeArrowheads="1" noChangeShapeType="1" noTextEdit="1"/>
                </p:cNvSpPr>
                <p:nvPr/>
              </p:nvSpPr>
              <p:spPr>
                <a:xfrm>
                  <a:off x="9694549" y="2459117"/>
                  <a:ext cx="360000" cy="360000"/>
                </a:xfrm>
                <a:prstGeom prst="ellipse">
                  <a:avLst/>
                </a:prstGeom>
                <a:blipFill>
                  <a:blip r:embed="rId4"/>
                  <a:stretch>
                    <a:fillRect/>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88C7E13C-7F49-5A42-8FE0-80B7E7332236}"/>
                    </a:ext>
                  </a:extLst>
                </p:cNvPr>
                <p:cNvSpPr/>
                <p:nvPr/>
              </p:nvSpPr>
              <p:spPr>
                <a:xfrm>
                  <a:off x="10544773" y="2481950"/>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𝑛𝑗</m:t>
                            </m:r>
                          </m:sub>
                        </m:sSub>
                      </m:oMath>
                    </m:oMathPara>
                  </a14:m>
                  <a:endParaRPr lang="de-DE" dirty="0"/>
                </a:p>
              </p:txBody>
            </p:sp>
          </mc:Choice>
          <mc:Fallback xmlns="">
            <p:sp>
              <p:nvSpPr>
                <p:cNvPr id="35" name="Oval 34">
                  <a:extLst>
                    <a:ext uri="{FF2B5EF4-FFF2-40B4-BE49-F238E27FC236}">
                      <a16:creationId xmlns:a16="http://schemas.microsoft.com/office/drawing/2014/main" id="{F497075F-8B59-1F40-A5C6-627D2E16F835}"/>
                    </a:ext>
                  </a:extLst>
                </p:cNvPr>
                <p:cNvSpPr>
                  <a:spLocks noRot="1" noChangeAspect="1" noMove="1" noResize="1" noEditPoints="1" noAdjustHandles="1" noChangeArrowheads="1" noChangeShapeType="1" noTextEdit="1"/>
                </p:cNvSpPr>
                <p:nvPr/>
              </p:nvSpPr>
              <p:spPr>
                <a:xfrm>
                  <a:off x="10544773" y="2481950"/>
                  <a:ext cx="360000" cy="360000"/>
                </a:xfrm>
                <a:prstGeom prst="ellipse">
                  <a:avLst/>
                </a:prstGeom>
                <a:blipFill>
                  <a:blip r:embed="rId5"/>
                  <a:stretch>
                    <a:fillRect l="-9677" r="-6452" b="-10345"/>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65C8FEAE-1904-E14F-98F0-D92F5E24941F}"/>
                    </a:ext>
                  </a:extLst>
                </p:cNvPr>
                <p:cNvSpPr/>
                <p:nvPr/>
              </p:nvSpPr>
              <p:spPr>
                <a:xfrm>
                  <a:off x="10097460" y="1751616"/>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𝑄</m:t>
                            </m:r>
                          </m:e>
                          <m:sub>
                            <m:r>
                              <a:rPr lang="de-DE" b="0" i="1" smtClean="0">
                                <a:latin typeface="Cambria Math" panose="02040503050406030204" pitchFamily="18" charset="0"/>
                              </a:rPr>
                              <m:t>𝑚</m:t>
                            </m:r>
                          </m:sub>
                        </m:sSub>
                      </m:oMath>
                    </m:oMathPara>
                  </a14:m>
                  <a:endParaRPr lang="de-DE" dirty="0"/>
                </a:p>
              </p:txBody>
            </p:sp>
          </mc:Choice>
          <mc:Fallback xmlns="">
            <p:sp>
              <p:nvSpPr>
                <p:cNvPr id="36" name="Oval 35">
                  <a:extLst>
                    <a:ext uri="{FF2B5EF4-FFF2-40B4-BE49-F238E27FC236}">
                      <a16:creationId xmlns:a16="http://schemas.microsoft.com/office/drawing/2014/main" id="{AC8E1922-7708-6640-868F-A510B9A240C5}"/>
                    </a:ext>
                  </a:extLst>
                </p:cNvPr>
                <p:cNvSpPr>
                  <a:spLocks noRot="1" noChangeAspect="1" noMove="1" noResize="1" noEditPoints="1" noAdjustHandles="1" noChangeArrowheads="1" noChangeShapeType="1" noTextEdit="1"/>
                </p:cNvSpPr>
                <p:nvPr/>
              </p:nvSpPr>
              <p:spPr>
                <a:xfrm>
                  <a:off x="10097460" y="1751616"/>
                  <a:ext cx="360000" cy="360000"/>
                </a:xfrm>
                <a:prstGeom prst="ellipse">
                  <a:avLst/>
                </a:prstGeom>
                <a:blipFill>
                  <a:blip r:embed="rId6"/>
                  <a:stretch>
                    <a:fillRect l="-19355" b="-3226"/>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45" name="Straight Connector 44">
              <a:extLst>
                <a:ext uri="{FF2B5EF4-FFF2-40B4-BE49-F238E27FC236}">
                  <a16:creationId xmlns:a16="http://schemas.microsoft.com/office/drawing/2014/main" id="{1EA2EC4E-BF49-F748-AD33-10662FCB205B}"/>
                </a:ext>
              </a:extLst>
            </p:cNvPr>
            <p:cNvCxnSpPr>
              <a:cxnSpLocks/>
              <a:stCxn id="49" idx="7"/>
              <a:endCxn id="43" idx="3"/>
            </p:cNvCxnSpPr>
            <p:nvPr/>
          </p:nvCxnSpPr>
          <p:spPr>
            <a:xfrm flipV="1">
              <a:off x="10389165" y="2789229"/>
              <a:ext cx="208329" cy="45572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879780A-3580-6F4C-83A7-EA1F0F14CFBD}"/>
                </a:ext>
              </a:extLst>
            </p:cNvPr>
            <p:cNvCxnSpPr>
              <a:cxnSpLocks/>
              <a:stCxn id="42" idx="7"/>
              <a:endCxn id="44" idx="3"/>
            </p:cNvCxnSpPr>
            <p:nvPr/>
          </p:nvCxnSpPr>
          <p:spPr>
            <a:xfrm flipV="1">
              <a:off x="10001828" y="2058895"/>
              <a:ext cx="148353" cy="452943"/>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98F41BC2-C9A7-4B42-9F07-BBF87DEFA84F}"/>
                    </a:ext>
                  </a:extLst>
                </p:cNvPr>
                <p:cNvSpPr/>
                <p:nvPr/>
              </p:nvSpPr>
              <p:spPr>
                <a:xfrm>
                  <a:off x="8865953" y="2481950"/>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1</m:t>
                            </m:r>
                            <m:r>
                              <a:rPr lang="de-DE" b="0" i="1" smtClean="0">
                                <a:latin typeface="Cambria Math" panose="02040503050406030204" pitchFamily="18" charset="0"/>
                              </a:rPr>
                              <m:t>𝑗</m:t>
                            </m:r>
                          </m:sub>
                        </m:sSub>
                      </m:oMath>
                    </m:oMathPara>
                  </a14:m>
                  <a:endParaRPr lang="de-DE" dirty="0"/>
                </a:p>
              </p:txBody>
            </p:sp>
          </mc:Choice>
          <mc:Fallback xmlns="">
            <p:sp>
              <p:nvSpPr>
                <p:cNvPr id="39" name="Oval 38">
                  <a:extLst>
                    <a:ext uri="{FF2B5EF4-FFF2-40B4-BE49-F238E27FC236}">
                      <a16:creationId xmlns:a16="http://schemas.microsoft.com/office/drawing/2014/main" id="{44159A5A-68A4-7044-B2BC-5041B2573C81}"/>
                    </a:ext>
                  </a:extLst>
                </p:cNvPr>
                <p:cNvSpPr>
                  <a:spLocks noRot="1" noChangeAspect="1" noMove="1" noResize="1" noEditPoints="1" noAdjustHandles="1" noChangeArrowheads="1" noChangeShapeType="1" noTextEdit="1"/>
                </p:cNvSpPr>
                <p:nvPr/>
              </p:nvSpPr>
              <p:spPr>
                <a:xfrm>
                  <a:off x="8865953" y="2481950"/>
                  <a:ext cx="360000" cy="360000"/>
                </a:xfrm>
                <a:prstGeom prst="ellipse">
                  <a:avLst/>
                </a:prstGeom>
                <a:blipFill>
                  <a:blip r:embed="rId7"/>
                  <a:stretch>
                    <a:fillRect l="-12903" b="-10345"/>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4FA1F9CB-8C2D-5B41-AA1F-C5CF1F8CB1FA}"/>
                    </a:ext>
                  </a:extLst>
                </p:cNvPr>
                <p:cNvSpPr/>
                <p:nvPr/>
              </p:nvSpPr>
              <p:spPr>
                <a:xfrm>
                  <a:off x="9290808" y="3192228"/>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𝑆</m:t>
                            </m:r>
                          </m:e>
                          <m:sub>
                            <m:r>
                              <a:rPr lang="de-DE" b="0" i="1" smtClean="0">
                                <a:latin typeface="Cambria Math" panose="02040503050406030204" pitchFamily="18" charset="0"/>
                              </a:rPr>
                              <m:t>1</m:t>
                            </m:r>
                          </m:sub>
                        </m:sSub>
                      </m:oMath>
                    </m:oMathPara>
                  </a14:m>
                  <a:endParaRPr lang="de-DE" dirty="0"/>
                </a:p>
              </p:txBody>
            </p:sp>
          </mc:Choice>
          <mc:Fallback xmlns="">
            <p:sp>
              <p:nvSpPr>
                <p:cNvPr id="40" name="Oval 39">
                  <a:extLst>
                    <a:ext uri="{FF2B5EF4-FFF2-40B4-BE49-F238E27FC236}">
                      <a16:creationId xmlns:a16="http://schemas.microsoft.com/office/drawing/2014/main" id="{15BEAAF1-E3B2-7C42-8A96-693E76B59245}"/>
                    </a:ext>
                  </a:extLst>
                </p:cNvPr>
                <p:cNvSpPr>
                  <a:spLocks noRot="1" noChangeAspect="1" noMove="1" noResize="1" noEditPoints="1" noAdjustHandles="1" noChangeArrowheads="1" noChangeShapeType="1" noTextEdit="1"/>
                </p:cNvSpPr>
                <p:nvPr/>
              </p:nvSpPr>
              <p:spPr>
                <a:xfrm>
                  <a:off x="9290808" y="3192228"/>
                  <a:ext cx="360000" cy="360000"/>
                </a:xfrm>
                <a:prstGeom prst="ellipse">
                  <a:avLst/>
                </a:prstGeom>
                <a:blipFill>
                  <a:blip r:embed="rId8"/>
                  <a:stretch>
                    <a:fillRect l="-3333"/>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1D933613-4221-C74B-863B-BECA43BA051C}"/>
                    </a:ext>
                  </a:extLst>
                </p:cNvPr>
                <p:cNvSpPr/>
                <p:nvPr/>
              </p:nvSpPr>
              <p:spPr>
                <a:xfrm>
                  <a:off x="10081886" y="3192228"/>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𝑆</m:t>
                            </m:r>
                          </m:e>
                          <m:sub>
                            <m:r>
                              <a:rPr lang="de-DE" b="0" i="1" smtClean="0">
                                <a:latin typeface="Cambria Math" panose="02040503050406030204" pitchFamily="18" charset="0"/>
                              </a:rPr>
                              <m:t>𝑛</m:t>
                            </m:r>
                          </m:sub>
                        </m:sSub>
                      </m:oMath>
                    </m:oMathPara>
                  </a14:m>
                  <a:endParaRPr lang="de-DE" dirty="0"/>
                </a:p>
              </p:txBody>
            </p:sp>
          </mc:Choice>
          <mc:Fallback xmlns="">
            <p:sp>
              <p:nvSpPr>
                <p:cNvPr id="41" name="Oval 40">
                  <a:extLst>
                    <a:ext uri="{FF2B5EF4-FFF2-40B4-BE49-F238E27FC236}">
                      <a16:creationId xmlns:a16="http://schemas.microsoft.com/office/drawing/2014/main" id="{C614ED8A-8B8E-7949-99B7-F275FA38A77C}"/>
                    </a:ext>
                  </a:extLst>
                </p:cNvPr>
                <p:cNvSpPr>
                  <a:spLocks noRot="1" noChangeAspect="1" noMove="1" noResize="1" noEditPoints="1" noAdjustHandles="1" noChangeArrowheads="1" noChangeShapeType="1" noTextEdit="1"/>
                </p:cNvSpPr>
                <p:nvPr/>
              </p:nvSpPr>
              <p:spPr>
                <a:xfrm>
                  <a:off x="10081886" y="3192228"/>
                  <a:ext cx="360000" cy="360000"/>
                </a:xfrm>
                <a:prstGeom prst="ellipse">
                  <a:avLst/>
                </a:prstGeom>
                <a:blipFill>
                  <a:blip r:embed="rId9"/>
                  <a:stretch>
                    <a:fillRect l="-3333"/>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50" name="Straight Connector 49">
              <a:extLst>
                <a:ext uri="{FF2B5EF4-FFF2-40B4-BE49-F238E27FC236}">
                  <a16:creationId xmlns:a16="http://schemas.microsoft.com/office/drawing/2014/main" id="{0CE2FD62-53FB-0F49-9E02-C2301047F144}"/>
                </a:ext>
              </a:extLst>
            </p:cNvPr>
            <p:cNvCxnSpPr>
              <a:cxnSpLocks/>
              <a:stCxn id="47" idx="5"/>
              <a:endCxn id="48" idx="1"/>
            </p:cNvCxnSpPr>
            <p:nvPr/>
          </p:nvCxnSpPr>
          <p:spPr>
            <a:xfrm>
              <a:off x="9173232" y="2789229"/>
              <a:ext cx="170297" cy="45572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4B21B67-62C1-1C4F-9301-C78F4B1FA6F2}"/>
                </a:ext>
              </a:extLst>
            </p:cNvPr>
            <p:cNvCxnSpPr>
              <a:cxnSpLocks/>
              <a:stCxn id="49" idx="1"/>
              <a:endCxn id="42" idx="5"/>
            </p:cNvCxnSpPr>
            <p:nvPr/>
          </p:nvCxnSpPr>
          <p:spPr>
            <a:xfrm flipH="1" flipV="1">
              <a:off x="10001828" y="2766396"/>
              <a:ext cx="132779" cy="478553"/>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0E380B4-5AFE-9444-977A-38F621D7DE18}"/>
                </a:ext>
              </a:extLst>
            </p:cNvPr>
            <p:cNvCxnSpPr>
              <a:cxnSpLocks/>
              <a:stCxn id="42" idx="3"/>
              <a:endCxn id="48" idx="7"/>
            </p:cNvCxnSpPr>
            <p:nvPr/>
          </p:nvCxnSpPr>
          <p:spPr>
            <a:xfrm flipH="1">
              <a:off x="9598087" y="2766396"/>
              <a:ext cx="149183" cy="478553"/>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CBA2590-D938-EB45-BFF9-09CDE6C17014}"/>
                </a:ext>
              </a:extLst>
            </p:cNvPr>
            <p:cNvSpPr txBox="1"/>
            <p:nvPr/>
          </p:nvSpPr>
          <p:spPr>
            <a:xfrm>
              <a:off x="9709366" y="3182730"/>
              <a:ext cx="343364" cy="369332"/>
            </a:xfrm>
            <a:prstGeom prst="rect">
              <a:avLst/>
            </a:prstGeom>
            <a:noFill/>
          </p:spPr>
          <p:txBody>
            <a:bodyPr wrap="none" rtlCol="0">
              <a:spAutoFit/>
            </a:bodyPr>
            <a:lstStyle/>
            <a:p>
              <a:r>
                <a:rPr lang="de-DE" dirty="0"/>
                <a:t>…</a:t>
              </a:r>
            </a:p>
          </p:txBody>
        </p:sp>
        <mc:AlternateContent xmlns:mc="http://schemas.openxmlformats.org/markup-compatibility/2006" xmlns:a14="http://schemas.microsoft.com/office/drawing/2010/main">
          <mc:Choice Requires="a14">
            <p:sp>
              <p:nvSpPr>
                <p:cNvPr id="54" name="Oval 53">
                  <a:extLst>
                    <a:ext uri="{FF2B5EF4-FFF2-40B4-BE49-F238E27FC236}">
                      <a16:creationId xmlns:a16="http://schemas.microsoft.com/office/drawing/2014/main" id="{126CC8C7-11C1-0848-864E-514B10446240}"/>
                    </a:ext>
                  </a:extLst>
                </p:cNvPr>
                <p:cNvSpPr/>
                <p:nvPr/>
              </p:nvSpPr>
              <p:spPr>
                <a:xfrm>
                  <a:off x="9299957" y="1777669"/>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𝑄</m:t>
                            </m:r>
                          </m:e>
                          <m:sub>
                            <m:r>
                              <a:rPr lang="de-DE" b="0" i="1" smtClean="0">
                                <a:latin typeface="Cambria Math" panose="02040503050406030204" pitchFamily="18" charset="0"/>
                              </a:rPr>
                              <m:t>1</m:t>
                            </m:r>
                          </m:sub>
                        </m:sSub>
                      </m:oMath>
                    </m:oMathPara>
                  </a14:m>
                  <a:endParaRPr lang="de-DE" dirty="0"/>
                </a:p>
              </p:txBody>
            </p:sp>
          </mc:Choice>
          <mc:Fallback xmlns="">
            <p:sp>
              <p:nvSpPr>
                <p:cNvPr id="51" name="Oval 50">
                  <a:extLst>
                    <a:ext uri="{FF2B5EF4-FFF2-40B4-BE49-F238E27FC236}">
                      <a16:creationId xmlns:a16="http://schemas.microsoft.com/office/drawing/2014/main" id="{F7194E2D-55AF-DC4F-BD7F-4583D2DB8CAF}"/>
                    </a:ext>
                  </a:extLst>
                </p:cNvPr>
                <p:cNvSpPr>
                  <a:spLocks noRot="1" noChangeAspect="1" noMove="1" noResize="1" noEditPoints="1" noAdjustHandles="1" noChangeArrowheads="1" noChangeShapeType="1" noTextEdit="1"/>
                </p:cNvSpPr>
                <p:nvPr/>
              </p:nvSpPr>
              <p:spPr>
                <a:xfrm>
                  <a:off x="9299957" y="1777669"/>
                  <a:ext cx="360000" cy="360000"/>
                </a:xfrm>
                <a:prstGeom prst="ellipse">
                  <a:avLst/>
                </a:prstGeom>
                <a:blipFill>
                  <a:blip r:embed="rId10"/>
                  <a:stretch>
                    <a:fillRect l="-10000" b="-3333"/>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55" name="Straight Connector 54">
              <a:extLst>
                <a:ext uri="{FF2B5EF4-FFF2-40B4-BE49-F238E27FC236}">
                  <a16:creationId xmlns:a16="http://schemas.microsoft.com/office/drawing/2014/main" id="{2AE45FA4-8624-2545-96F0-4C395BDF1A12}"/>
                </a:ext>
              </a:extLst>
            </p:cNvPr>
            <p:cNvCxnSpPr>
              <a:cxnSpLocks/>
              <a:stCxn id="42" idx="1"/>
              <a:endCxn id="54" idx="5"/>
            </p:cNvCxnSpPr>
            <p:nvPr/>
          </p:nvCxnSpPr>
          <p:spPr>
            <a:xfrm flipH="1" flipV="1">
              <a:off x="9607236" y="2084948"/>
              <a:ext cx="140034" cy="42689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AA00058-6E8C-5E42-99E1-D75CAF9DB1EE}"/>
                </a:ext>
              </a:extLst>
            </p:cNvPr>
            <p:cNvSpPr txBox="1"/>
            <p:nvPr/>
          </p:nvSpPr>
          <p:spPr>
            <a:xfrm>
              <a:off x="9709366" y="1681961"/>
              <a:ext cx="343364" cy="369332"/>
            </a:xfrm>
            <a:prstGeom prst="rect">
              <a:avLst/>
            </a:prstGeom>
            <a:noFill/>
          </p:spPr>
          <p:txBody>
            <a:bodyPr wrap="none" rtlCol="0">
              <a:spAutoFit/>
            </a:bodyPr>
            <a:lstStyle/>
            <a:p>
              <a:r>
                <a:rPr lang="de-DE" dirty="0"/>
                <a:t>…</a:t>
              </a:r>
            </a:p>
          </p:txBody>
        </p:sp>
        <p:cxnSp>
          <p:nvCxnSpPr>
            <p:cNvPr id="57" name="Straight Connector 56">
              <a:extLst>
                <a:ext uri="{FF2B5EF4-FFF2-40B4-BE49-F238E27FC236}">
                  <a16:creationId xmlns:a16="http://schemas.microsoft.com/office/drawing/2014/main" id="{FA9BB6D9-0919-7444-895C-E679DF66ED04}"/>
                </a:ext>
              </a:extLst>
            </p:cNvPr>
            <p:cNvCxnSpPr>
              <a:cxnSpLocks/>
              <a:stCxn id="44" idx="7"/>
            </p:cNvCxnSpPr>
            <p:nvPr/>
          </p:nvCxnSpPr>
          <p:spPr>
            <a:xfrm flipV="1">
              <a:off x="10404739" y="1589173"/>
              <a:ext cx="148353" cy="215164"/>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F4F21F3-D107-334F-B08D-4D33D4B53ED5}"/>
                </a:ext>
              </a:extLst>
            </p:cNvPr>
            <p:cNvCxnSpPr>
              <a:cxnSpLocks/>
              <a:stCxn id="54" idx="0"/>
            </p:cNvCxnSpPr>
            <p:nvPr/>
          </p:nvCxnSpPr>
          <p:spPr>
            <a:xfrm flipV="1">
              <a:off x="9479957" y="1534527"/>
              <a:ext cx="71035" cy="243142"/>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B5FA49F-3269-434B-B215-E22BD277F687}"/>
                </a:ext>
              </a:extLst>
            </p:cNvPr>
            <p:cNvCxnSpPr>
              <a:cxnSpLocks/>
              <a:stCxn id="44" idx="1"/>
            </p:cNvCxnSpPr>
            <p:nvPr/>
          </p:nvCxnSpPr>
          <p:spPr>
            <a:xfrm flipH="1" flipV="1">
              <a:off x="10016645" y="1534171"/>
              <a:ext cx="133536" cy="270166"/>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D0BECE1-71C3-2543-AC7E-E65C8050FB33}"/>
                </a:ext>
              </a:extLst>
            </p:cNvPr>
            <p:cNvCxnSpPr>
              <a:cxnSpLocks/>
              <a:endCxn id="54" idx="3"/>
            </p:cNvCxnSpPr>
            <p:nvPr/>
          </p:nvCxnSpPr>
          <p:spPr>
            <a:xfrm flipV="1">
              <a:off x="8760852" y="2084948"/>
              <a:ext cx="591826" cy="216136"/>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3802A7B-B16A-DF44-833D-8C0897AA696E}"/>
                </a:ext>
              </a:extLst>
            </p:cNvPr>
            <p:cNvCxnSpPr>
              <a:cxnSpLocks/>
              <a:endCxn id="47" idx="3"/>
            </p:cNvCxnSpPr>
            <p:nvPr/>
          </p:nvCxnSpPr>
          <p:spPr>
            <a:xfrm flipV="1">
              <a:off x="8796676" y="2789229"/>
              <a:ext cx="121998" cy="280371"/>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335310A-D3BA-0346-81A4-037A5D03879C}"/>
                </a:ext>
              </a:extLst>
            </p:cNvPr>
            <p:cNvCxnSpPr>
              <a:cxnSpLocks/>
              <a:stCxn id="43" idx="7"/>
            </p:cNvCxnSpPr>
            <p:nvPr/>
          </p:nvCxnSpPr>
          <p:spPr>
            <a:xfrm flipV="1">
              <a:off x="10852052" y="2391471"/>
              <a:ext cx="168230" cy="14320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487C10A-C851-1E44-A2EE-49E4341E87FC}"/>
                </a:ext>
              </a:extLst>
            </p:cNvPr>
            <p:cNvCxnSpPr>
              <a:cxnSpLocks/>
              <a:endCxn id="43" idx="5"/>
            </p:cNvCxnSpPr>
            <p:nvPr/>
          </p:nvCxnSpPr>
          <p:spPr>
            <a:xfrm flipH="1" flipV="1">
              <a:off x="10852052" y="2789229"/>
              <a:ext cx="154738" cy="479666"/>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D4D92C4-923A-8E4E-9CA9-2571C5102DDE}"/>
                </a:ext>
              </a:extLst>
            </p:cNvPr>
            <p:cNvCxnSpPr>
              <a:cxnSpLocks/>
              <a:endCxn id="44" idx="5"/>
            </p:cNvCxnSpPr>
            <p:nvPr/>
          </p:nvCxnSpPr>
          <p:spPr>
            <a:xfrm flipH="1" flipV="1">
              <a:off x="10404739" y="2058895"/>
              <a:ext cx="514778" cy="24082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E4B79C0-3490-7348-9DE0-31B754D6D7F9}"/>
                </a:ext>
              </a:extLst>
            </p:cNvPr>
            <p:cNvCxnSpPr>
              <a:cxnSpLocks/>
              <a:endCxn id="48" idx="3"/>
            </p:cNvCxnSpPr>
            <p:nvPr/>
          </p:nvCxnSpPr>
          <p:spPr>
            <a:xfrm flipV="1">
              <a:off x="9227432" y="3499507"/>
              <a:ext cx="116097" cy="216303"/>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94CF04B-4957-0949-A4F3-6D0B891B9B73}"/>
                </a:ext>
              </a:extLst>
            </p:cNvPr>
            <p:cNvCxnSpPr>
              <a:cxnSpLocks/>
              <a:endCxn id="48" idx="4"/>
            </p:cNvCxnSpPr>
            <p:nvPr/>
          </p:nvCxnSpPr>
          <p:spPr>
            <a:xfrm flipV="1">
              <a:off x="9451443" y="3552228"/>
              <a:ext cx="19365" cy="212114"/>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B527A07-3DD8-D243-953D-60E63FB3C4B7}"/>
                </a:ext>
              </a:extLst>
            </p:cNvPr>
            <p:cNvCxnSpPr>
              <a:cxnSpLocks/>
              <a:endCxn id="48" idx="5"/>
            </p:cNvCxnSpPr>
            <p:nvPr/>
          </p:nvCxnSpPr>
          <p:spPr>
            <a:xfrm flipH="1" flipV="1">
              <a:off x="9598087" y="3499507"/>
              <a:ext cx="28309" cy="264835"/>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E96A958-E52B-EB4F-B862-9F02B3CAEBA2}"/>
                </a:ext>
              </a:extLst>
            </p:cNvPr>
            <p:cNvCxnSpPr>
              <a:cxnSpLocks/>
              <a:endCxn id="49" idx="5"/>
            </p:cNvCxnSpPr>
            <p:nvPr/>
          </p:nvCxnSpPr>
          <p:spPr>
            <a:xfrm flipH="1" flipV="1">
              <a:off x="10389165" y="3499507"/>
              <a:ext cx="121758" cy="209484"/>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916CA474-42DD-284C-8D28-DF29C28F2FCE}"/>
              </a:ext>
            </a:extLst>
          </p:cNvPr>
          <p:cNvGrpSpPr/>
          <p:nvPr/>
        </p:nvGrpSpPr>
        <p:grpSpPr>
          <a:xfrm>
            <a:off x="7024678" y="2180213"/>
            <a:ext cx="2266325" cy="1474513"/>
            <a:chOff x="8857675" y="4454619"/>
            <a:chExt cx="2266325" cy="1474513"/>
          </a:xfrm>
        </p:grpSpPr>
        <p:sp>
          <p:nvSpPr>
            <p:cNvPr id="72" name="Donut 71">
              <a:extLst>
                <a:ext uri="{FF2B5EF4-FFF2-40B4-BE49-F238E27FC236}">
                  <a16:creationId xmlns:a16="http://schemas.microsoft.com/office/drawing/2014/main" id="{8870557D-A673-1C44-99CF-FF99DF723B41}"/>
                </a:ext>
              </a:extLst>
            </p:cNvPr>
            <p:cNvSpPr/>
            <p:nvPr/>
          </p:nvSpPr>
          <p:spPr>
            <a:xfrm>
              <a:off x="8857675" y="4454619"/>
              <a:ext cx="2058107" cy="1341724"/>
            </a:xfrm>
            <a:prstGeom prst="donut">
              <a:avLst>
                <a:gd name="adj" fmla="val 3048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39E76DBA-A6CE-304B-A460-D08AC31F8F5F}"/>
                    </a:ext>
                  </a:extLst>
                </p:cNvPr>
                <p:cNvSpPr/>
                <p:nvPr/>
              </p:nvSpPr>
              <p:spPr>
                <a:xfrm>
                  <a:off x="9685754" y="4918661"/>
                  <a:ext cx="360000" cy="360000"/>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𝑅</m:t>
                        </m:r>
                      </m:oMath>
                    </m:oMathPara>
                  </a14:m>
                  <a:endParaRPr lang="de-DE" dirty="0">
                    <a:solidFill>
                      <a:schemeClr val="tx1"/>
                    </a:solidFill>
                  </a:endParaRPr>
                </a:p>
              </p:txBody>
            </p:sp>
          </mc:Choice>
          <mc:Fallback xmlns="">
            <p:sp>
              <p:nvSpPr>
                <p:cNvPr id="12" name="Oval 11">
                  <a:extLst>
                    <a:ext uri="{FF2B5EF4-FFF2-40B4-BE49-F238E27FC236}">
                      <a16:creationId xmlns:a16="http://schemas.microsoft.com/office/drawing/2014/main" id="{DFAA0A25-0DFB-464E-BAFF-414DDBA49E64}"/>
                    </a:ext>
                  </a:extLst>
                </p:cNvPr>
                <p:cNvSpPr>
                  <a:spLocks noRot="1" noChangeAspect="1" noMove="1" noResize="1" noEditPoints="1" noAdjustHandles="1" noChangeArrowheads="1" noChangeShapeType="1" noTextEdit="1"/>
                </p:cNvSpPr>
                <p:nvPr/>
              </p:nvSpPr>
              <p:spPr>
                <a:xfrm>
                  <a:off x="9685754" y="4918661"/>
                  <a:ext cx="360000" cy="360000"/>
                </a:xfrm>
                <a:prstGeom prst="ellipse">
                  <a:avLst/>
                </a:prstGeom>
                <a:blipFill>
                  <a:blip r:embed="rId11"/>
                  <a:stretch>
                    <a:fillRect/>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7B24822A-20C7-AC49-99E6-BFB6BE8B113A}"/>
                    </a:ext>
                  </a:extLst>
                </p:cNvPr>
                <p:cNvSpPr/>
                <p:nvPr/>
              </p:nvSpPr>
              <p:spPr>
                <a:xfrm>
                  <a:off x="10535905" y="4918661"/>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𝑁</m:t>
                            </m:r>
                          </m:e>
                          <m:sub>
                            <m:r>
                              <a:rPr lang="de-DE" b="0" i="1" smtClean="0">
                                <a:latin typeface="Cambria Math" panose="02040503050406030204" pitchFamily="18" charset="0"/>
                              </a:rPr>
                              <m:t>1</m:t>
                            </m:r>
                          </m:sub>
                        </m:sSub>
                      </m:oMath>
                    </m:oMathPara>
                  </a14:m>
                  <a:endParaRPr lang="de-DE" dirty="0"/>
                </a:p>
              </p:txBody>
            </p:sp>
          </mc:Choice>
          <mc:Fallback xmlns="">
            <p:sp>
              <p:nvSpPr>
                <p:cNvPr id="13" name="Oval 12">
                  <a:extLst>
                    <a:ext uri="{FF2B5EF4-FFF2-40B4-BE49-F238E27FC236}">
                      <a16:creationId xmlns:a16="http://schemas.microsoft.com/office/drawing/2014/main" id="{99CB5952-4DE6-4441-B8A6-D5AB263092BA}"/>
                    </a:ext>
                  </a:extLst>
                </p:cNvPr>
                <p:cNvSpPr>
                  <a:spLocks noRot="1" noChangeAspect="1" noMove="1" noResize="1" noEditPoints="1" noAdjustHandles="1" noChangeArrowheads="1" noChangeShapeType="1" noTextEdit="1"/>
                </p:cNvSpPr>
                <p:nvPr/>
              </p:nvSpPr>
              <p:spPr>
                <a:xfrm>
                  <a:off x="10535905" y="4918661"/>
                  <a:ext cx="360000" cy="360000"/>
                </a:xfrm>
                <a:prstGeom prst="ellipse">
                  <a:avLst/>
                </a:prstGeom>
                <a:blipFill>
                  <a:blip r:embed="rId12"/>
                  <a:stretch>
                    <a:fillRect l="-3333"/>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75" name="Straight Connector 74">
              <a:extLst>
                <a:ext uri="{FF2B5EF4-FFF2-40B4-BE49-F238E27FC236}">
                  <a16:creationId xmlns:a16="http://schemas.microsoft.com/office/drawing/2014/main" id="{D5C0EDC0-9764-684D-9916-EDA9E4CA2874}"/>
                </a:ext>
              </a:extLst>
            </p:cNvPr>
            <p:cNvCxnSpPr>
              <a:stCxn id="73" idx="6"/>
              <a:endCxn id="74" idx="2"/>
            </p:cNvCxnSpPr>
            <p:nvPr/>
          </p:nvCxnSpPr>
          <p:spPr>
            <a:xfrm>
              <a:off x="10045754" y="5098661"/>
              <a:ext cx="4901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608EE3E-7A8E-704D-987D-12D4EA75DA3E}"/>
                </a:ext>
              </a:extLst>
            </p:cNvPr>
            <p:cNvCxnSpPr>
              <a:cxnSpLocks/>
              <a:stCxn id="74" idx="6"/>
            </p:cNvCxnSpPr>
            <p:nvPr/>
          </p:nvCxnSpPr>
          <p:spPr>
            <a:xfrm>
              <a:off x="10895905" y="5098661"/>
              <a:ext cx="228095" cy="96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Oval 76">
                  <a:extLst>
                    <a:ext uri="{FF2B5EF4-FFF2-40B4-BE49-F238E27FC236}">
                      <a16:creationId xmlns:a16="http://schemas.microsoft.com/office/drawing/2014/main" id="{B5B63EA1-6E0A-EC48-B8C1-B07492F70F26}"/>
                    </a:ext>
                  </a:extLst>
                </p:cNvPr>
                <p:cNvSpPr/>
                <p:nvPr/>
              </p:nvSpPr>
              <p:spPr>
                <a:xfrm>
                  <a:off x="10134607" y="4534333"/>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𝑁</m:t>
                            </m:r>
                          </m:e>
                          <m:sub>
                            <m:r>
                              <a:rPr lang="de-DE" b="0" i="1" smtClean="0">
                                <a:latin typeface="Cambria Math" panose="02040503050406030204" pitchFamily="18" charset="0"/>
                              </a:rPr>
                              <m:t>𝑛</m:t>
                            </m:r>
                          </m:sub>
                        </m:sSub>
                      </m:oMath>
                    </m:oMathPara>
                  </a14:m>
                  <a:endParaRPr lang="de-DE" dirty="0"/>
                </a:p>
              </p:txBody>
            </p:sp>
          </mc:Choice>
          <mc:Fallback xmlns="">
            <p:sp>
              <p:nvSpPr>
                <p:cNvPr id="21" name="Oval 20">
                  <a:extLst>
                    <a:ext uri="{FF2B5EF4-FFF2-40B4-BE49-F238E27FC236}">
                      <a16:creationId xmlns:a16="http://schemas.microsoft.com/office/drawing/2014/main" id="{49491C4B-E0FC-2B4F-8B7D-8ADBA9E2054D}"/>
                    </a:ext>
                  </a:extLst>
                </p:cNvPr>
                <p:cNvSpPr>
                  <a:spLocks noRot="1" noChangeAspect="1" noMove="1" noResize="1" noEditPoints="1" noAdjustHandles="1" noChangeArrowheads="1" noChangeShapeType="1" noTextEdit="1"/>
                </p:cNvSpPr>
                <p:nvPr/>
              </p:nvSpPr>
              <p:spPr>
                <a:xfrm>
                  <a:off x="10134607" y="4534333"/>
                  <a:ext cx="360000" cy="360000"/>
                </a:xfrm>
                <a:prstGeom prst="ellipse">
                  <a:avLst/>
                </a:prstGeom>
                <a:blipFill>
                  <a:blip r:embed="rId13"/>
                  <a:stretch>
                    <a:fillRect l="-10000"/>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8" name="Oval 77">
                  <a:extLst>
                    <a:ext uri="{FF2B5EF4-FFF2-40B4-BE49-F238E27FC236}">
                      <a16:creationId xmlns:a16="http://schemas.microsoft.com/office/drawing/2014/main" id="{7B4BB814-8D74-D044-A21A-2AA541B586D9}"/>
                    </a:ext>
                  </a:extLst>
                </p:cNvPr>
                <p:cNvSpPr/>
                <p:nvPr/>
              </p:nvSpPr>
              <p:spPr>
                <a:xfrm>
                  <a:off x="9282770" y="5343555"/>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𝑁</m:t>
                            </m:r>
                          </m:e>
                          <m:sub>
                            <m:r>
                              <a:rPr lang="de-DE" b="0" i="1" smtClean="0">
                                <a:latin typeface="Cambria Math" panose="02040503050406030204" pitchFamily="18" charset="0"/>
                              </a:rPr>
                              <m:t>3</m:t>
                            </m:r>
                          </m:sub>
                        </m:sSub>
                      </m:oMath>
                    </m:oMathPara>
                  </a14:m>
                  <a:endParaRPr lang="de-DE" dirty="0"/>
                </a:p>
              </p:txBody>
            </p:sp>
          </mc:Choice>
          <mc:Fallback xmlns="">
            <p:sp>
              <p:nvSpPr>
                <p:cNvPr id="22" name="Oval 21">
                  <a:extLst>
                    <a:ext uri="{FF2B5EF4-FFF2-40B4-BE49-F238E27FC236}">
                      <a16:creationId xmlns:a16="http://schemas.microsoft.com/office/drawing/2014/main" id="{D2263E28-B71B-B348-BE26-C60E0D34FA37}"/>
                    </a:ext>
                  </a:extLst>
                </p:cNvPr>
                <p:cNvSpPr>
                  <a:spLocks noRot="1" noChangeAspect="1" noMove="1" noResize="1" noEditPoints="1" noAdjustHandles="1" noChangeArrowheads="1" noChangeShapeType="1" noTextEdit="1"/>
                </p:cNvSpPr>
                <p:nvPr/>
              </p:nvSpPr>
              <p:spPr>
                <a:xfrm>
                  <a:off x="9282770" y="5343555"/>
                  <a:ext cx="360000" cy="360000"/>
                </a:xfrm>
                <a:prstGeom prst="ellipse">
                  <a:avLst/>
                </a:prstGeom>
                <a:blipFill>
                  <a:blip r:embed="rId14"/>
                  <a:stretch>
                    <a:fillRect l="-6667"/>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9" name="Oval 78">
                  <a:extLst>
                    <a:ext uri="{FF2B5EF4-FFF2-40B4-BE49-F238E27FC236}">
                      <a16:creationId xmlns:a16="http://schemas.microsoft.com/office/drawing/2014/main" id="{2DAD3FAC-DE6B-944A-ADA4-D7C6F780BC96}"/>
                    </a:ext>
                  </a:extLst>
                </p:cNvPr>
                <p:cNvSpPr/>
                <p:nvPr/>
              </p:nvSpPr>
              <p:spPr>
                <a:xfrm>
                  <a:off x="10073848" y="5343555"/>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𝑁</m:t>
                            </m:r>
                          </m:e>
                          <m:sub>
                            <m:r>
                              <a:rPr lang="de-DE" b="0" i="1" smtClean="0">
                                <a:latin typeface="Cambria Math" panose="02040503050406030204" pitchFamily="18" charset="0"/>
                              </a:rPr>
                              <m:t>2</m:t>
                            </m:r>
                          </m:sub>
                        </m:sSub>
                      </m:oMath>
                    </m:oMathPara>
                  </a14:m>
                  <a:endParaRPr lang="de-DE" dirty="0"/>
                </a:p>
              </p:txBody>
            </p:sp>
          </mc:Choice>
          <mc:Fallback xmlns="">
            <p:sp>
              <p:nvSpPr>
                <p:cNvPr id="23" name="Oval 22">
                  <a:extLst>
                    <a:ext uri="{FF2B5EF4-FFF2-40B4-BE49-F238E27FC236}">
                      <a16:creationId xmlns:a16="http://schemas.microsoft.com/office/drawing/2014/main" id="{E22EF36B-3140-9347-B0C2-A4A3EE9C6BF2}"/>
                    </a:ext>
                  </a:extLst>
                </p:cNvPr>
                <p:cNvSpPr>
                  <a:spLocks noRot="1" noChangeAspect="1" noMove="1" noResize="1" noEditPoints="1" noAdjustHandles="1" noChangeArrowheads="1" noChangeShapeType="1" noTextEdit="1"/>
                </p:cNvSpPr>
                <p:nvPr/>
              </p:nvSpPr>
              <p:spPr>
                <a:xfrm>
                  <a:off x="10073848" y="5343555"/>
                  <a:ext cx="360000" cy="360000"/>
                </a:xfrm>
                <a:prstGeom prst="ellipse">
                  <a:avLst/>
                </a:prstGeom>
                <a:blipFill>
                  <a:blip r:embed="rId15"/>
                  <a:stretch>
                    <a:fillRect l="-6452"/>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80" name="Straight Connector 79">
              <a:extLst>
                <a:ext uri="{FF2B5EF4-FFF2-40B4-BE49-F238E27FC236}">
                  <a16:creationId xmlns:a16="http://schemas.microsoft.com/office/drawing/2014/main" id="{82E44027-9C31-454A-9809-D22C9DF38675}"/>
                </a:ext>
              </a:extLst>
            </p:cNvPr>
            <p:cNvCxnSpPr>
              <a:cxnSpLocks/>
              <a:stCxn id="77" idx="3"/>
              <a:endCxn id="73" idx="7"/>
            </p:cNvCxnSpPr>
            <p:nvPr/>
          </p:nvCxnSpPr>
          <p:spPr>
            <a:xfrm flipH="1">
              <a:off x="9993033" y="4841612"/>
              <a:ext cx="194295" cy="1297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830CC26-528F-6A4B-A7A2-AD67DFF58421}"/>
                </a:ext>
              </a:extLst>
            </p:cNvPr>
            <p:cNvCxnSpPr>
              <a:cxnSpLocks/>
              <a:stCxn id="79" idx="1"/>
              <a:endCxn id="73" idx="5"/>
            </p:cNvCxnSpPr>
            <p:nvPr/>
          </p:nvCxnSpPr>
          <p:spPr>
            <a:xfrm flipH="1" flipV="1">
              <a:off x="9993033" y="5225940"/>
              <a:ext cx="133536" cy="170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0EC395-9340-BD41-B527-8437363EE242}"/>
                </a:ext>
              </a:extLst>
            </p:cNvPr>
            <p:cNvCxnSpPr>
              <a:cxnSpLocks/>
              <a:stCxn id="78" idx="6"/>
              <a:endCxn id="79" idx="2"/>
            </p:cNvCxnSpPr>
            <p:nvPr/>
          </p:nvCxnSpPr>
          <p:spPr>
            <a:xfrm>
              <a:off x="9642770" y="5523555"/>
              <a:ext cx="431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ACC2042-F88E-B94B-B531-A1DB2F6673A4}"/>
                </a:ext>
              </a:extLst>
            </p:cNvPr>
            <p:cNvCxnSpPr>
              <a:cxnSpLocks/>
              <a:stCxn id="73" idx="3"/>
              <a:endCxn id="78" idx="7"/>
            </p:cNvCxnSpPr>
            <p:nvPr/>
          </p:nvCxnSpPr>
          <p:spPr>
            <a:xfrm flipH="1">
              <a:off x="9590049" y="5225940"/>
              <a:ext cx="148426" cy="170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4A04BA8-19A9-5D4D-ACB1-A48599353BBB}"/>
                </a:ext>
              </a:extLst>
            </p:cNvPr>
            <p:cNvSpPr txBox="1"/>
            <p:nvPr/>
          </p:nvSpPr>
          <p:spPr>
            <a:xfrm>
              <a:off x="9214152" y="4498875"/>
              <a:ext cx="343364" cy="369332"/>
            </a:xfrm>
            <a:prstGeom prst="rect">
              <a:avLst/>
            </a:prstGeom>
            <a:noFill/>
          </p:spPr>
          <p:txBody>
            <a:bodyPr wrap="none" rtlCol="0">
              <a:spAutoFit/>
            </a:bodyPr>
            <a:lstStyle/>
            <a:p>
              <a:r>
                <a:rPr lang="de-DE"/>
                <a:t>…</a:t>
              </a:r>
            </a:p>
          </p:txBody>
        </p:sp>
        <p:cxnSp>
          <p:nvCxnSpPr>
            <p:cNvPr id="85" name="Straight Connector 84">
              <a:extLst>
                <a:ext uri="{FF2B5EF4-FFF2-40B4-BE49-F238E27FC236}">
                  <a16:creationId xmlns:a16="http://schemas.microsoft.com/office/drawing/2014/main" id="{A2BFE8A9-C906-E14C-8201-0AC9AB683F3D}"/>
                </a:ext>
              </a:extLst>
            </p:cNvPr>
            <p:cNvCxnSpPr>
              <a:cxnSpLocks/>
              <a:endCxn id="77" idx="6"/>
            </p:cNvCxnSpPr>
            <p:nvPr/>
          </p:nvCxnSpPr>
          <p:spPr>
            <a:xfrm flipH="1" flipV="1">
              <a:off x="10494607" y="4714333"/>
              <a:ext cx="401298" cy="96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039B114-9394-F240-9057-D5433D75EF91}"/>
                </a:ext>
              </a:extLst>
            </p:cNvPr>
            <p:cNvCxnSpPr>
              <a:cxnSpLocks/>
              <a:stCxn id="74" idx="5"/>
            </p:cNvCxnSpPr>
            <p:nvPr/>
          </p:nvCxnSpPr>
          <p:spPr>
            <a:xfrm>
              <a:off x="10843184" y="5225940"/>
              <a:ext cx="177098" cy="170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581AD0D-E251-0A49-822F-9FB6BE737747}"/>
                </a:ext>
              </a:extLst>
            </p:cNvPr>
            <p:cNvCxnSpPr>
              <a:cxnSpLocks/>
              <a:stCxn id="78" idx="5"/>
            </p:cNvCxnSpPr>
            <p:nvPr/>
          </p:nvCxnSpPr>
          <p:spPr>
            <a:xfrm>
              <a:off x="9590049" y="5650834"/>
              <a:ext cx="133536" cy="2782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92996B5-6C0D-4943-9900-CB2E13B06A56}"/>
                </a:ext>
              </a:extLst>
            </p:cNvPr>
            <p:cNvCxnSpPr>
              <a:cxnSpLocks/>
              <a:endCxn id="78" idx="2"/>
            </p:cNvCxnSpPr>
            <p:nvPr/>
          </p:nvCxnSpPr>
          <p:spPr>
            <a:xfrm flipV="1">
              <a:off x="8994276" y="5523555"/>
              <a:ext cx="288494" cy="1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3C5D934-2A9B-A640-8EDE-3939F4E09504}"/>
                </a:ext>
              </a:extLst>
            </p:cNvPr>
            <p:cNvCxnSpPr>
              <a:cxnSpLocks/>
              <a:stCxn id="78" idx="4"/>
            </p:cNvCxnSpPr>
            <p:nvPr/>
          </p:nvCxnSpPr>
          <p:spPr>
            <a:xfrm flipH="1">
              <a:off x="9411655" y="5703555"/>
              <a:ext cx="51115" cy="1370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4709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D31932-E43E-984B-99D8-B8CF14364C9D}"/>
              </a:ext>
            </a:extLst>
          </p:cNvPr>
          <p:cNvSpPr>
            <a:spLocks noGrp="1"/>
          </p:cNvSpPr>
          <p:nvPr>
            <p:ph type="title"/>
          </p:nvPr>
        </p:nvSpPr>
        <p:spPr/>
        <p:txBody>
          <a:bodyPr/>
          <a:lstStyle/>
          <a:p>
            <a:r>
              <a:rPr lang="en-GB"/>
              <a:t>MCMC: Example</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4D33AC7-1DAB-A144-9E36-40F9B025A83C}"/>
                  </a:ext>
                </a:extLst>
              </p:cNvPr>
              <p:cNvSpPr>
                <a:spLocks noGrp="1"/>
              </p:cNvSpPr>
              <p:nvPr>
                <p:ph idx="1"/>
              </p:nvPr>
            </p:nvSpPr>
            <p:spPr>
              <a:xfrm>
                <a:off x="359626" y="1665066"/>
                <a:ext cx="5173076" cy="4240848"/>
              </a:xfrm>
            </p:spPr>
            <p:txBody>
              <a:bodyPr>
                <a:normAutofit/>
              </a:bodyPr>
              <a:lstStyle/>
              <a:p>
                <a:r>
                  <a:rPr lang="en-GB" dirty="0"/>
                  <a:t>Given </a:t>
                </a:r>
                <a14:m>
                  <m:oMath xmlns:m="http://schemas.openxmlformats.org/officeDocument/2006/math">
                    <m:r>
                      <a:rPr lang="en-GB" altLang="ko-KR" i="1" smtClean="0">
                        <a:solidFill>
                          <a:schemeClr val="accent1"/>
                        </a:solidFill>
                        <a:latin typeface="Cambria Math" panose="02040503050406030204" pitchFamily="18" charset="0"/>
                      </a:rPr>
                      <m:t>𝑆</m:t>
                    </m:r>
                    <m:r>
                      <a:rPr lang="en-GB" altLang="ko-KR" i="1">
                        <a:solidFill>
                          <a:schemeClr val="accent1"/>
                        </a:solidFill>
                        <a:latin typeface="Cambria Math" panose="02040503050406030204" pitchFamily="18" charset="0"/>
                      </a:rPr>
                      <m:t>=</m:t>
                    </m:r>
                    <m:r>
                      <a:rPr lang="en-GB" altLang="ko-KR" i="1">
                        <a:solidFill>
                          <a:schemeClr val="accent1"/>
                        </a:solidFill>
                        <a:latin typeface="Cambria Math" panose="02040503050406030204" pitchFamily="18" charset="0"/>
                      </a:rPr>
                      <m:t>𝑡𝑟𝑢𝑒</m:t>
                    </m:r>
                    <m:r>
                      <a:rPr lang="en-GB" altLang="ko-KR" i="1">
                        <a:latin typeface="Cambria Math" panose="02040503050406030204" pitchFamily="18" charset="0"/>
                      </a:rPr>
                      <m:t>,</m:t>
                    </m:r>
                    <m:r>
                      <a:rPr lang="en-GB" altLang="ko-KR" i="1" smtClean="0">
                        <a:solidFill>
                          <a:schemeClr val="accent1"/>
                        </a:solidFill>
                        <a:latin typeface="Cambria Math" panose="02040503050406030204" pitchFamily="18" charset="0"/>
                      </a:rPr>
                      <m:t>𝑊</m:t>
                    </m:r>
                    <m:r>
                      <a:rPr lang="en-GB" altLang="ko-KR" i="1">
                        <a:solidFill>
                          <a:schemeClr val="accent1"/>
                        </a:solidFill>
                        <a:latin typeface="Cambria Math" panose="02040503050406030204" pitchFamily="18" charset="0"/>
                      </a:rPr>
                      <m:t> = </m:t>
                    </m:r>
                    <m:r>
                      <a:rPr lang="en-GB" altLang="ko-KR" i="1">
                        <a:solidFill>
                          <a:schemeClr val="accent1"/>
                        </a:solidFill>
                        <a:latin typeface="Cambria Math" panose="02040503050406030204" pitchFamily="18" charset="0"/>
                      </a:rPr>
                      <m:t>𝑡𝑟𝑢𝑒</m:t>
                    </m:r>
                  </m:oMath>
                </a14:m>
                <a:r>
                  <a:rPr lang="en-GB" dirty="0"/>
                  <a:t>, four states (boxes) in state transition system</a:t>
                </a:r>
              </a:p>
              <a:p>
                <a:pPr lvl="1"/>
                <a:r>
                  <a:rPr lang="en-GB" dirty="0"/>
                  <a:t>Four possible combinations of range values for remaining </a:t>
                </a:r>
                <a14:m>
                  <m:oMath xmlns:m="http://schemas.openxmlformats.org/officeDocument/2006/math">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𝑅</m:t>
                    </m:r>
                  </m:oMath>
                </a14:m>
                <a:endParaRPr lang="en-GB" dirty="0"/>
              </a:p>
              <a:p>
                <a:pPr lvl="1"/>
                <a:r>
                  <a:rPr lang="en-GB" dirty="0"/>
                  <a:t>Arrows between states describe possible transitions</a:t>
                </a:r>
              </a:p>
              <a:p>
                <a:pPr lvl="2"/>
                <a:r>
                  <a:rPr lang="en-GB" dirty="0"/>
                  <a:t>Probabilities from model</a:t>
                </a:r>
              </a:p>
              <a:p>
                <a:pPr lvl="2"/>
                <a:r>
                  <a:rPr lang="en-GB" dirty="0"/>
                  <a:t>Leads to a (the Markov) chain of states</a:t>
                </a:r>
              </a:p>
              <a:p>
                <a:r>
                  <a:rPr lang="en-GB" dirty="0"/>
                  <a:t>Procedure:</a:t>
                </a:r>
                <a:br>
                  <a:rPr lang="en-GB" dirty="0"/>
                </a:br>
                <a:r>
                  <a:rPr lang="en-GB" dirty="0"/>
                  <a:t>Wander about for a while, average what you see</a:t>
                </a:r>
              </a:p>
            </p:txBody>
          </p:sp>
        </mc:Choice>
        <mc:Fallback xmlns="">
          <p:sp>
            <p:nvSpPr>
              <p:cNvPr id="8" name="Content Placeholder 7">
                <a:extLst>
                  <a:ext uri="{FF2B5EF4-FFF2-40B4-BE49-F238E27FC236}">
                    <a16:creationId xmlns:a16="http://schemas.microsoft.com/office/drawing/2014/main" id="{F4D33AC7-1DAB-A144-9E36-40F9B025A83C}"/>
                  </a:ext>
                </a:extLst>
              </p:cNvPr>
              <p:cNvSpPr>
                <a:spLocks noGrp="1" noRot="1" noChangeAspect="1" noMove="1" noResize="1" noEditPoints="1" noAdjustHandles="1" noChangeArrowheads="1" noChangeShapeType="1" noTextEdit="1"/>
              </p:cNvSpPr>
              <p:nvPr>
                <p:ph idx="1"/>
              </p:nvPr>
            </p:nvSpPr>
            <p:spPr>
              <a:xfrm>
                <a:off x="359626" y="1665066"/>
                <a:ext cx="5173076" cy="4240848"/>
              </a:xfrm>
              <a:blipFill>
                <a:blip r:embed="rId2"/>
                <a:stretch>
                  <a:fillRect l="-3178" t="-2687" r="-3667"/>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52DA3178-4418-4F4B-B43C-0549CB04D69B}"/>
              </a:ext>
            </a:extLst>
          </p:cNvPr>
          <p:cNvSpPr>
            <a:spLocks noGrp="1"/>
          </p:cNvSpPr>
          <p:nvPr>
            <p:ph type="sldNum" sz="quarter" idx="4"/>
          </p:nvPr>
        </p:nvSpPr>
        <p:spPr/>
        <p:txBody>
          <a:bodyPr/>
          <a:lstStyle/>
          <a:p>
            <a:fld id="{67C9959E-8E6B-B04C-9955-EA096F41CA7A}" type="slidenum">
              <a:rPr lang="en-GB" smtClean="0"/>
              <a:pPr/>
              <a:t>55</a:t>
            </a:fld>
            <a:endParaRPr lang="en-GB"/>
          </a:p>
        </p:txBody>
      </p:sp>
      <p:sp>
        <p:nvSpPr>
          <p:cNvPr id="4" name="Date Placeholder 3">
            <a:extLst>
              <a:ext uri="{FF2B5EF4-FFF2-40B4-BE49-F238E27FC236}">
                <a16:creationId xmlns:a16="http://schemas.microsoft.com/office/drawing/2014/main" id="{D73691BD-30BF-2D4C-8894-904EF407AD5F}"/>
              </a:ext>
            </a:extLst>
          </p:cNvPr>
          <p:cNvSpPr>
            <a:spLocks noGrp="1"/>
          </p:cNvSpPr>
          <p:nvPr>
            <p:ph type="dt" sz="half" idx="2"/>
          </p:nvPr>
        </p:nvSpPr>
        <p:spPr/>
        <p:txBody>
          <a:bodyPr/>
          <a:lstStyle/>
          <a:p>
            <a:r>
              <a:rPr lang="en-GB"/>
              <a:t>Approximate Inference</a:t>
            </a:r>
          </a:p>
        </p:txBody>
      </p:sp>
      <p:sp>
        <p:nvSpPr>
          <p:cNvPr id="6" name="Footer Placeholder 5">
            <a:extLst>
              <a:ext uri="{FF2B5EF4-FFF2-40B4-BE49-F238E27FC236}">
                <a16:creationId xmlns:a16="http://schemas.microsoft.com/office/drawing/2014/main" id="{364992DA-27F1-1948-9E06-ECE1784DCD2F}"/>
              </a:ext>
            </a:extLst>
          </p:cNvPr>
          <p:cNvSpPr>
            <a:spLocks noGrp="1"/>
          </p:cNvSpPr>
          <p:nvPr>
            <p:ph type="ftr" sz="quarter" idx="3"/>
          </p:nvPr>
        </p:nvSpPr>
        <p:spPr/>
        <p:txBody>
          <a:bodyPr/>
          <a:lstStyle/>
          <a:p>
            <a:r>
              <a:rPr lang="en-GB"/>
              <a:t>T. Braun - StaRAI</a:t>
            </a:r>
          </a:p>
        </p:txBody>
      </p:sp>
      <p:grpSp>
        <p:nvGrpSpPr>
          <p:cNvPr id="106" name="Group 105">
            <a:extLst>
              <a:ext uri="{FF2B5EF4-FFF2-40B4-BE49-F238E27FC236}">
                <a16:creationId xmlns:a16="http://schemas.microsoft.com/office/drawing/2014/main" id="{0A7EB005-072C-DB4B-9848-0C30C1A396D7}"/>
              </a:ext>
            </a:extLst>
          </p:cNvPr>
          <p:cNvGrpSpPr/>
          <p:nvPr/>
        </p:nvGrpSpPr>
        <p:grpSpPr>
          <a:xfrm>
            <a:off x="6099320" y="1171078"/>
            <a:ext cx="2446050" cy="1202374"/>
            <a:chOff x="4455974" y="1641603"/>
            <a:chExt cx="2446050" cy="1202374"/>
          </a:xfrm>
        </p:grpSpPr>
        <mc:AlternateContent xmlns:mc="http://schemas.openxmlformats.org/markup-compatibility/2006" xmlns:a14="http://schemas.microsoft.com/office/drawing/2010/main">
          <mc:Choice Requires="a14">
            <p:sp>
              <p:nvSpPr>
                <p:cNvPr id="110" name="Oval 109">
                  <a:extLst>
                    <a:ext uri="{FF2B5EF4-FFF2-40B4-BE49-F238E27FC236}">
                      <a16:creationId xmlns:a16="http://schemas.microsoft.com/office/drawing/2014/main" id="{93974863-0EC7-0D48-99D9-52564333C8F6}"/>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rPr>
                          <m:t>𝐶𝑙𝑜𝑢𝑑𝑦</m:t>
                        </m:r>
                      </m:oMath>
                    </m:oMathPara>
                  </a14:m>
                  <a:endParaRPr lang="en-GB" sz="1400"/>
                </a:p>
              </p:txBody>
            </p:sp>
          </mc:Choice>
          <mc:Fallback xmlns="">
            <p:sp>
              <p:nvSpPr>
                <p:cNvPr id="110" name="Oval 109">
                  <a:extLst>
                    <a:ext uri="{FF2B5EF4-FFF2-40B4-BE49-F238E27FC236}">
                      <a16:creationId xmlns:a16="http://schemas.microsoft.com/office/drawing/2014/main" id="{93974863-0EC7-0D48-99D9-52564333C8F6}"/>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3"/>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Oval 110">
                  <a:extLst>
                    <a:ext uri="{FF2B5EF4-FFF2-40B4-BE49-F238E27FC236}">
                      <a16:creationId xmlns:a16="http://schemas.microsoft.com/office/drawing/2014/main" id="{D9D04DA2-41B4-CD46-87AF-2D662F12D7D9}"/>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rPr>
                          <m:t>𝑅𝑎𝑖𝑛</m:t>
                        </m:r>
                      </m:oMath>
                    </m:oMathPara>
                  </a14:m>
                  <a:endParaRPr lang="en-GB" sz="1400"/>
                </a:p>
              </p:txBody>
            </p:sp>
          </mc:Choice>
          <mc:Fallback xmlns="">
            <p:sp>
              <p:nvSpPr>
                <p:cNvPr id="111" name="Oval 110">
                  <a:extLst>
                    <a:ext uri="{FF2B5EF4-FFF2-40B4-BE49-F238E27FC236}">
                      <a16:creationId xmlns:a16="http://schemas.microsoft.com/office/drawing/2014/main" id="{D9D04DA2-41B4-CD46-87AF-2D662F12D7D9}"/>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F1E11CC5-4151-E049-921A-D494853B8BD0}"/>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𝑆𝑝𝑟𝑖𝑛𝑘𝑙𝑒𝑟</m:t>
                        </m:r>
                      </m:oMath>
                    </m:oMathPara>
                  </a14:m>
                  <a:endParaRPr lang="en-GB" sz="1400">
                    <a:solidFill>
                      <a:schemeClr val="accent1"/>
                    </a:solidFill>
                  </a:endParaRPr>
                </a:p>
              </p:txBody>
            </p:sp>
          </mc:Choice>
          <mc:Fallback xmlns="">
            <p:sp>
              <p:nvSpPr>
                <p:cNvPr id="112" name="Oval 111">
                  <a:extLst>
                    <a:ext uri="{FF2B5EF4-FFF2-40B4-BE49-F238E27FC236}">
                      <a16:creationId xmlns:a16="http://schemas.microsoft.com/office/drawing/2014/main" id="{F1E11CC5-4151-E049-921A-D494853B8BD0}"/>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5"/>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Oval 112">
                  <a:extLst>
                    <a:ext uri="{FF2B5EF4-FFF2-40B4-BE49-F238E27FC236}">
                      <a16:creationId xmlns:a16="http://schemas.microsoft.com/office/drawing/2014/main" id="{17AA3B45-A915-6143-B725-0489C2D5A84C}"/>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𝑊𝑒𝑡𝐺𝑟𝑎𝑠𝑠</m:t>
                        </m:r>
                      </m:oMath>
                    </m:oMathPara>
                  </a14:m>
                  <a:endParaRPr lang="en-GB" sz="1400">
                    <a:solidFill>
                      <a:schemeClr val="accent1"/>
                    </a:solidFill>
                  </a:endParaRPr>
                </a:p>
              </p:txBody>
            </p:sp>
          </mc:Choice>
          <mc:Fallback xmlns="">
            <p:sp>
              <p:nvSpPr>
                <p:cNvPr id="113" name="Oval 112">
                  <a:extLst>
                    <a:ext uri="{FF2B5EF4-FFF2-40B4-BE49-F238E27FC236}">
                      <a16:creationId xmlns:a16="http://schemas.microsoft.com/office/drawing/2014/main" id="{17AA3B45-A915-6143-B725-0489C2D5A84C}"/>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6"/>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14" name="Straight Arrow Connector 113">
              <a:extLst>
                <a:ext uri="{FF2B5EF4-FFF2-40B4-BE49-F238E27FC236}">
                  <a16:creationId xmlns:a16="http://schemas.microsoft.com/office/drawing/2014/main" id="{C76D3BEB-D8C6-9A4F-8005-3BE555284438}"/>
                </a:ext>
              </a:extLst>
            </p:cNvPr>
            <p:cNvCxnSpPr>
              <a:stCxn id="110" idx="3"/>
              <a:endCxn id="112"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id="{2B879142-FBD9-0C44-923E-F61FEB5101BF}"/>
                </a:ext>
              </a:extLst>
            </p:cNvPr>
            <p:cNvCxnSpPr>
              <a:cxnSpLocks/>
              <a:stCxn id="112" idx="4"/>
              <a:endCxn id="113"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id="{9AE6B9F0-BF9B-3D42-8629-9CB3FDC451D8}"/>
                </a:ext>
              </a:extLst>
            </p:cNvPr>
            <p:cNvCxnSpPr>
              <a:cxnSpLocks/>
              <a:stCxn id="111" idx="4"/>
              <a:endCxn id="113"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id="{7BDB21AF-FBA6-BB49-8870-50E630B4A1FF}"/>
                </a:ext>
              </a:extLst>
            </p:cNvPr>
            <p:cNvCxnSpPr>
              <a:cxnSpLocks/>
              <a:stCxn id="110" idx="5"/>
              <a:endCxn id="111"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118" name="Group 117">
            <a:extLst>
              <a:ext uri="{FF2B5EF4-FFF2-40B4-BE49-F238E27FC236}">
                <a16:creationId xmlns:a16="http://schemas.microsoft.com/office/drawing/2014/main" id="{E66BBE2C-DC84-9546-8E4F-FC058280B199}"/>
              </a:ext>
            </a:extLst>
          </p:cNvPr>
          <p:cNvGrpSpPr/>
          <p:nvPr/>
        </p:nvGrpSpPr>
        <p:grpSpPr>
          <a:xfrm>
            <a:off x="9198113" y="2481361"/>
            <a:ext cx="2645887" cy="1446789"/>
            <a:chOff x="1514716" y="1970407"/>
            <a:chExt cx="2645887" cy="1446789"/>
          </a:xfrm>
        </p:grpSpPr>
        <p:grpSp>
          <p:nvGrpSpPr>
            <p:cNvPr id="119" name="Group 118">
              <a:extLst>
                <a:ext uri="{FF2B5EF4-FFF2-40B4-BE49-F238E27FC236}">
                  <a16:creationId xmlns:a16="http://schemas.microsoft.com/office/drawing/2014/main" id="{465E4308-0D67-D246-9806-845CA38B0644}"/>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121" name="Oval 120">
                    <a:extLst>
                      <a:ext uri="{FF2B5EF4-FFF2-40B4-BE49-F238E27FC236}">
                        <a16:creationId xmlns:a16="http://schemas.microsoft.com/office/drawing/2014/main" id="{5592DA82-29F4-9F4E-86F8-7D851591B5E0}"/>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rgbClr val="FFC000"/>
                              </a:solidFill>
                              <a:latin typeface="Cambria Math" panose="02040503050406030204" pitchFamily="18" charset="0"/>
                            </a:rPr>
                            <m:t>𝐶𝑙𝑜𝑢𝑑𝑦</m:t>
                          </m:r>
                        </m:oMath>
                      </m:oMathPara>
                    </a14:m>
                    <a:endParaRPr lang="en-GB" sz="1400">
                      <a:solidFill>
                        <a:srgbClr val="FFC000"/>
                      </a:solidFill>
                    </a:endParaRPr>
                  </a:p>
                </p:txBody>
              </p:sp>
            </mc:Choice>
            <mc:Fallback xmlns="">
              <p:sp>
                <p:nvSpPr>
                  <p:cNvPr id="121" name="Oval 120">
                    <a:extLst>
                      <a:ext uri="{FF2B5EF4-FFF2-40B4-BE49-F238E27FC236}">
                        <a16:creationId xmlns:a16="http://schemas.microsoft.com/office/drawing/2014/main" id="{5592DA82-29F4-9F4E-86F8-7D851591B5E0}"/>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7"/>
                    <a:stretch>
                      <a:fillRect b="-4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Oval 121">
                    <a:extLst>
                      <a:ext uri="{FF2B5EF4-FFF2-40B4-BE49-F238E27FC236}">
                        <a16:creationId xmlns:a16="http://schemas.microsoft.com/office/drawing/2014/main" id="{DDCB4BA5-7F14-5B4A-A6CA-06E611CBB366}"/>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rgbClr val="FFC000"/>
                              </a:solidFill>
                              <a:latin typeface="Cambria Math" panose="02040503050406030204" pitchFamily="18" charset="0"/>
                            </a:rPr>
                            <m:t>𝑅𝑎𝑖𝑛</m:t>
                          </m:r>
                        </m:oMath>
                      </m:oMathPara>
                    </a14:m>
                    <a:endParaRPr lang="en-GB" sz="1400">
                      <a:solidFill>
                        <a:srgbClr val="FFC000"/>
                      </a:solidFill>
                    </a:endParaRPr>
                  </a:p>
                </p:txBody>
              </p:sp>
            </mc:Choice>
            <mc:Fallback xmlns="">
              <p:sp>
                <p:nvSpPr>
                  <p:cNvPr id="122" name="Oval 121">
                    <a:extLst>
                      <a:ext uri="{FF2B5EF4-FFF2-40B4-BE49-F238E27FC236}">
                        <a16:creationId xmlns:a16="http://schemas.microsoft.com/office/drawing/2014/main" id="{DDCB4BA5-7F14-5B4A-A6CA-06E611CBB366}"/>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8"/>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3" name="Oval 122">
                    <a:extLst>
                      <a:ext uri="{FF2B5EF4-FFF2-40B4-BE49-F238E27FC236}">
                        <a16:creationId xmlns:a16="http://schemas.microsoft.com/office/drawing/2014/main" id="{95681316-C767-3B44-9315-06134F268635}"/>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𝑆𝑝𝑟𝑖𝑛𝑘𝑙𝑒𝑟</m:t>
                          </m:r>
                        </m:oMath>
                      </m:oMathPara>
                    </a14:m>
                    <a:endParaRPr lang="en-GB" sz="1400">
                      <a:solidFill>
                        <a:schemeClr val="accent1"/>
                      </a:solidFill>
                    </a:endParaRPr>
                  </a:p>
                </p:txBody>
              </p:sp>
            </mc:Choice>
            <mc:Fallback xmlns="">
              <p:sp>
                <p:nvSpPr>
                  <p:cNvPr id="123" name="Oval 122">
                    <a:extLst>
                      <a:ext uri="{FF2B5EF4-FFF2-40B4-BE49-F238E27FC236}">
                        <a16:creationId xmlns:a16="http://schemas.microsoft.com/office/drawing/2014/main" id="{95681316-C767-3B44-9315-06134F268635}"/>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9"/>
                    <a:stretch>
                      <a:fillRect b="-4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4" name="Oval 123">
                    <a:extLst>
                      <a:ext uri="{FF2B5EF4-FFF2-40B4-BE49-F238E27FC236}">
                        <a16:creationId xmlns:a16="http://schemas.microsoft.com/office/drawing/2014/main" id="{72F67C90-7D92-B14E-81C8-3D55829E9B3E}"/>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𝑊𝑒𝑡𝐺𝑟𝑎𝑠𝑠</m:t>
                          </m:r>
                        </m:oMath>
                      </m:oMathPara>
                    </a14:m>
                    <a:endParaRPr lang="en-GB" sz="1400">
                      <a:solidFill>
                        <a:schemeClr val="accent1"/>
                      </a:solidFill>
                    </a:endParaRPr>
                  </a:p>
                </p:txBody>
              </p:sp>
            </mc:Choice>
            <mc:Fallback xmlns="">
              <p:sp>
                <p:nvSpPr>
                  <p:cNvPr id="124" name="Oval 123">
                    <a:extLst>
                      <a:ext uri="{FF2B5EF4-FFF2-40B4-BE49-F238E27FC236}">
                        <a16:creationId xmlns:a16="http://schemas.microsoft.com/office/drawing/2014/main" id="{72F67C90-7D92-B14E-81C8-3D55829E9B3E}"/>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0"/>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25" name="Straight Arrow Connector 124">
                <a:extLst>
                  <a:ext uri="{FF2B5EF4-FFF2-40B4-BE49-F238E27FC236}">
                    <a16:creationId xmlns:a16="http://schemas.microsoft.com/office/drawing/2014/main" id="{3B3798C5-0D73-1A4A-9A7D-15910D4AB1B6}"/>
                  </a:ext>
                </a:extLst>
              </p:cNvPr>
              <p:cNvCxnSpPr>
                <a:stCxn id="121" idx="3"/>
                <a:endCxn id="123"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6" name="Straight Arrow Connector 125">
                <a:extLst>
                  <a:ext uri="{FF2B5EF4-FFF2-40B4-BE49-F238E27FC236}">
                    <a16:creationId xmlns:a16="http://schemas.microsoft.com/office/drawing/2014/main" id="{D7620807-8D00-6947-B294-243A58309B44}"/>
                  </a:ext>
                </a:extLst>
              </p:cNvPr>
              <p:cNvCxnSpPr>
                <a:cxnSpLocks/>
                <a:stCxn id="123" idx="4"/>
                <a:endCxn id="124"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7" name="Straight Arrow Connector 126">
                <a:extLst>
                  <a:ext uri="{FF2B5EF4-FFF2-40B4-BE49-F238E27FC236}">
                    <a16:creationId xmlns:a16="http://schemas.microsoft.com/office/drawing/2014/main" id="{BB000BEE-77EA-8C44-B180-BEC93C3C228B}"/>
                  </a:ext>
                </a:extLst>
              </p:cNvPr>
              <p:cNvCxnSpPr>
                <a:cxnSpLocks/>
                <a:stCxn id="122" idx="4"/>
                <a:endCxn id="124"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D8699F85-7FB1-424F-A475-514F319911E7}"/>
                  </a:ext>
                </a:extLst>
              </p:cNvPr>
              <p:cNvCxnSpPr>
                <a:cxnSpLocks/>
                <a:stCxn id="121" idx="5"/>
                <a:endCxn id="122"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20" name="Rectangle 31">
              <a:extLst>
                <a:ext uri="{FF2B5EF4-FFF2-40B4-BE49-F238E27FC236}">
                  <a16:creationId xmlns:a16="http://schemas.microsoft.com/office/drawing/2014/main" id="{760648AC-D7C0-EA42-9B0C-7643B9C82546}"/>
                </a:ext>
              </a:extLst>
            </p:cNvPr>
            <p:cNvSpPr/>
            <p:nvPr/>
          </p:nvSpPr>
          <p:spPr>
            <a:xfrm>
              <a:off x="1514716" y="1970407"/>
              <a:ext cx="2645887" cy="1446789"/>
            </a:xfrm>
            <a:custGeom>
              <a:avLst/>
              <a:gdLst>
                <a:gd name="connsiteX0" fmla="*/ 0 w 2645243"/>
                <a:gd name="connsiteY0" fmla="*/ 0 h 1446789"/>
                <a:gd name="connsiteX1" fmla="*/ 2645243 w 2645243"/>
                <a:gd name="connsiteY1" fmla="*/ 0 h 1446789"/>
                <a:gd name="connsiteX2" fmla="*/ 2645243 w 2645243"/>
                <a:gd name="connsiteY2" fmla="*/ 1446789 h 1446789"/>
                <a:gd name="connsiteX3" fmla="*/ 0 w 2645243"/>
                <a:gd name="connsiteY3" fmla="*/ 1446789 h 1446789"/>
                <a:gd name="connsiteX4" fmla="*/ 0 w 2645243"/>
                <a:gd name="connsiteY4" fmla="*/ 0 h 1446789"/>
                <a:gd name="connsiteX0" fmla="*/ 6403 w 2651646"/>
                <a:gd name="connsiteY0" fmla="*/ 0 h 1446789"/>
                <a:gd name="connsiteX1" fmla="*/ 2651646 w 2651646"/>
                <a:gd name="connsiteY1" fmla="*/ 0 h 1446789"/>
                <a:gd name="connsiteX2" fmla="*/ 2651646 w 2651646"/>
                <a:gd name="connsiteY2" fmla="*/ 1446789 h 1446789"/>
                <a:gd name="connsiteX3" fmla="*/ 6403 w 2651646"/>
                <a:gd name="connsiteY3" fmla="*/ 1446789 h 1446789"/>
                <a:gd name="connsiteX4" fmla="*/ 0 w 2651646"/>
                <a:gd name="connsiteY4" fmla="*/ 399227 h 1446789"/>
                <a:gd name="connsiteX5" fmla="*/ 6403 w 2651646"/>
                <a:gd name="connsiteY5" fmla="*/ 0 h 1446789"/>
                <a:gd name="connsiteX0" fmla="*/ 633 w 2645876"/>
                <a:gd name="connsiteY0" fmla="*/ 0 h 1446789"/>
                <a:gd name="connsiteX1" fmla="*/ 2645876 w 2645876"/>
                <a:gd name="connsiteY1" fmla="*/ 0 h 1446789"/>
                <a:gd name="connsiteX2" fmla="*/ 2645876 w 2645876"/>
                <a:gd name="connsiteY2" fmla="*/ 1446789 h 1446789"/>
                <a:gd name="connsiteX3" fmla="*/ 633 w 2645876"/>
                <a:gd name="connsiteY3" fmla="*/ 1446789 h 1446789"/>
                <a:gd name="connsiteX4" fmla="*/ 493 w 2645876"/>
                <a:gd name="connsiteY4" fmla="*/ 405490 h 1446789"/>
                <a:gd name="connsiteX5" fmla="*/ 633 w 2645876"/>
                <a:gd name="connsiteY5" fmla="*/ 0 h 1446789"/>
                <a:gd name="connsiteX0" fmla="*/ 12666 w 2657909"/>
                <a:gd name="connsiteY0" fmla="*/ 0 h 1446789"/>
                <a:gd name="connsiteX1" fmla="*/ 2657909 w 2657909"/>
                <a:gd name="connsiteY1" fmla="*/ 0 h 1446789"/>
                <a:gd name="connsiteX2" fmla="*/ 2657909 w 2657909"/>
                <a:gd name="connsiteY2" fmla="*/ 1446789 h 1446789"/>
                <a:gd name="connsiteX3" fmla="*/ 12666 w 2657909"/>
                <a:gd name="connsiteY3" fmla="*/ 1446789 h 1446789"/>
                <a:gd name="connsiteX4" fmla="*/ 0 w 2657909"/>
                <a:gd name="connsiteY4" fmla="*/ 405490 h 1446789"/>
                <a:gd name="connsiteX5" fmla="*/ 12666 w 2657909"/>
                <a:gd name="connsiteY5" fmla="*/ 0 h 1446789"/>
                <a:gd name="connsiteX0" fmla="*/ 291 w 2645534"/>
                <a:gd name="connsiteY0" fmla="*/ 0 h 1446789"/>
                <a:gd name="connsiteX1" fmla="*/ 2645534 w 2645534"/>
                <a:gd name="connsiteY1" fmla="*/ 0 h 1446789"/>
                <a:gd name="connsiteX2" fmla="*/ 2645534 w 2645534"/>
                <a:gd name="connsiteY2" fmla="*/ 1446789 h 1446789"/>
                <a:gd name="connsiteX3" fmla="*/ 291 w 2645534"/>
                <a:gd name="connsiteY3" fmla="*/ 1446789 h 1446789"/>
                <a:gd name="connsiteX4" fmla="*/ 6414 w 2645534"/>
                <a:gd name="connsiteY4" fmla="*/ 411753 h 1446789"/>
                <a:gd name="connsiteX5" fmla="*/ 291 w 2645534"/>
                <a:gd name="connsiteY5" fmla="*/ 0 h 1446789"/>
                <a:gd name="connsiteX0" fmla="*/ 399 w 2645642"/>
                <a:gd name="connsiteY0" fmla="*/ 0 h 1446789"/>
                <a:gd name="connsiteX1" fmla="*/ 2645642 w 2645642"/>
                <a:gd name="connsiteY1" fmla="*/ 0 h 1446789"/>
                <a:gd name="connsiteX2" fmla="*/ 2645642 w 2645642"/>
                <a:gd name="connsiteY2" fmla="*/ 1446789 h 1446789"/>
                <a:gd name="connsiteX3" fmla="*/ 399 w 2645642"/>
                <a:gd name="connsiteY3" fmla="*/ 1446789 h 1446789"/>
                <a:gd name="connsiteX4" fmla="*/ 3347 w 2645642"/>
                <a:gd name="connsiteY4" fmla="*/ 418103 h 1446789"/>
                <a:gd name="connsiteX5" fmla="*/ 399 w 2645642"/>
                <a:gd name="connsiteY5" fmla="*/ 0 h 1446789"/>
                <a:gd name="connsiteX0" fmla="*/ 6577 w 2651820"/>
                <a:gd name="connsiteY0" fmla="*/ 0 h 1446789"/>
                <a:gd name="connsiteX1" fmla="*/ 2651820 w 2651820"/>
                <a:gd name="connsiteY1" fmla="*/ 0 h 1446789"/>
                <a:gd name="connsiteX2" fmla="*/ 2651820 w 2651820"/>
                <a:gd name="connsiteY2" fmla="*/ 1446789 h 1446789"/>
                <a:gd name="connsiteX3" fmla="*/ 6577 w 2651820"/>
                <a:gd name="connsiteY3" fmla="*/ 1446789 h 1446789"/>
                <a:gd name="connsiteX4" fmla="*/ 0 w 2651820"/>
                <a:gd name="connsiteY4" fmla="*/ 421278 h 1446789"/>
                <a:gd name="connsiteX5" fmla="*/ 6577 w 2651820"/>
                <a:gd name="connsiteY5" fmla="*/ 0 h 1446789"/>
                <a:gd name="connsiteX0" fmla="*/ 644 w 2645887"/>
                <a:gd name="connsiteY0" fmla="*/ 0 h 1446789"/>
                <a:gd name="connsiteX1" fmla="*/ 2645887 w 2645887"/>
                <a:gd name="connsiteY1" fmla="*/ 0 h 1446789"/>
                <a:gd name="connsiteX2" fmla="*/ 2645887 w 2645887"/>
                <a:gd name="connsiteY2" fmla="*/ 1446789 h 1446789"/>
                <a:gd name="connsiteX3" fmla="*/ 644 w 2645887"/>
                <a:gd name="connsiteY3" fmla="*/ 1446789 h 1446789"/>
                <a:gd name="connsiteX4" fmla="*/ 417 w 2645887"/>
                <a:gd name="connsiteY4" fmla="*/ 421278 h 1446789"/>
                <a:gd name="connsiteX5" fmla="*/ 644 w 2645887"/>
                <a:gd name="connsiteY5" fmla="*/ 0 h 144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887" h="1446789">
                  <a:moveTo>
                    <a:pt x="644" y="0"/>
                  </a:moveTo>
                  <a:lnTo>
                    <a:pt x="2645887" y="0"/>
                  </a:lnTo>
                  <a:lnTo>
                    <a:pt x="2645887" y="1446789"/>
                  </a:lnTo>
                  <a:lnTo>
                    <a:pt x="644" y="1446789"/>
                  </a:lnTo>
                  <a:cubicBezTo>
                    <a:pt x="-1490" y="1097602"/>
                    <a:pt x="2551" y="770465"/>
                    <a:pt x="417" y="421278"/>
                  </a:cubicBezTo>
                  <a:cubicBezTo>
                    <a:pt x="464" y="286115"/>
                    <a:pt x="597" y="135163"/>
                    <a:pt x="644" y="0"/>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8A31063C-B695-2247-960C-B3824657F007}"/>
                  </a:ext>
                </a:extLst>
              </p:cNvPr>
              <p:cNvSpPr txBox="1"/>
              <p:nvPr/>
            </p:nvSpPr>
            <p:spPr>
              <a:xfrm>
                <a:off x="8550885" y="1202709"/>
                <a:ext cx="1482778" cy="923330"/>
              </a:xfrm>
              <a:prstGeom prst="rect">
                <a:avLst/>
              </a:prstGeom>
              <a:noFill/>
            </p:spPr>
            <p:txBody>
              <a:bodyPr wrap="none" rtlCol="0">
                <a:spAutoFit/>
              </a:bodyPr>
              <a:lstStyle/>
              <a:p>
                <a:r>
                  <a:rPr lang="en-GB"/>
                  <a:t>Colour coding</a:t>
                </a:r>
              </a:p>
              <a:p>
                <a:pPr/>
                <a14:m>
                  <m:oMathPara xmlns:m="http://schemas.openxmlformats.org/officeDocument/2006/math">
                    <m:oMathParaPr>
                      <m:jc m:val="centerGroup"/>
                    </m:oMathParaPr>
                    <m:oMath xmlns:m="http://schemas.openxmlformats.org/officeDocument/2006/math">
                      <m:r>
                        <a:rPr lang="en-GB" i="1" smtClean="0">
                          <a:solidFill>
                            <a:schemeClr val="accent1"/>
                          </a:solidFill>
                          <a:latin typeface="Cambria Math" panose="02040503050406030204" pitchFamily="18" charset="0"/>
                        </a:rPr>
                        <m:t>𝑡𝑟𝑢𝑒</m:t>
                      </m:r>
                    </m:oMath>
                  </m:oMathPara>
                </a14:m>
                <a:endParaRPr lang="en-GB">
                  <a:solidFill>
                    <a:schemeClr val="accent1"/>
                  </a:solidFill>
                </a:endParaRPr>
              </a:p>
              <a:p>
                <a:pPr/>
                <a14:m>
                  <m:oMathPara xmlns:m="http://schemas.openxmlformats.org/officeDocument/2006/math">
                    <m:oMathParaPr>
                      <m:jc m:val="centerGroup"/>
                    </m:oMathParaPr>
                    <m:oMath xmlns:m="http://schemas.openxmlformats.org/officeDocument/2006/math">
                      <m:r>
                        <a:rPr lang="en-GB" i="1" smtClean="0">
                          <a:solidFill>
                            <a:srgbClr val="FFC000"/>
                          </a:solidFill>
                          <a:latin typeface="Cambria Math" panose="02040503050406030204" pitchFamily="18" charset="0"/>
                        </a:rPr>
                        <m:t>𝑓𝑎𝑙𝑠𝑒</m:t>
                      </m:r>
                    </m:oMath>
                  </m:oMathPara>
                </a14:m>
                <a:endParaRPr lang="en-GB">
                  <a:solidFill>
                    <a:srgbClr val="C00000"/>
                  </a:solidFill>
                </a:endParaRPr>
              </a:p>
            </p:txBody>
          </p:sp>
        </mc:Choice>
        <mc:Fallback xmlns="">
          <p:sp>
            <p:nvSpPr>
              <p:cNvPr id="129" name="TextBox 128">
                <a:extLst>
                  <a:ext uri="{FF2B5EF4-FFF2-40B4-BE49-F238E27FC236}">
                    <a16:creationId xmlns:a16="http://schemas.microsoft.com/office/drawing/2014/main" id="{8A31063C-B695-2247-960C-B3824657F007}"/>
                  </a:ext>
                </a:extLst>
              </p:cNvPr>
              <p:cNvSpPr txBox="1">
                <a:spLocks noRot="1" noChangeAspect="1" noMove="1" noResize="1" noEditPoints="1" noAdjustHandles="1" noChangeArrowheads="1" noChangeShapeType="1" noTextEdit="1"/>
              </p:cNvSpPr>
              <p:nvPr/>
            </p:nvSpPr>
            <p:spPr>
              <a:xfrm>
                <a:off x="8550885" y="1202709"/>
                <a:ext cx="1482778" cy="923330"/>
              </a:xfrm>
              <a:prstGeom prst="rect">
                <a:avLst/>
              </a:prstGeom>
              <a:blipFill>
                <a:blip r:embed="rId11"/>
                <a:stretch>
                  <a:fillRect l="-2542" t="-2740" r="-1695" b="-4110"/>
                </a:stretch>
              </a:blipFill>
            </p:spPr>
            <p:txBody>
              <a:bodyPr/>
              <a:lstStyle/>
              <a:p>
                <a:r>
                  <a:rPr lang="en-GB">
                    <a:noFill/>
                  </a:rPr>
                  <a:t> </a:t>
                </a:r>
              </a:p>
            </p:txBody>
          </p:sp>
        </mc:Fallback>
      </mc:AlternateContent>
      <p:sp>
        <p:nvSpPr>
          <p:cNvPr id="130" name="Oval 129">
            <a:extLst>
              <a:ext uri="{FF2B5EF4-FFF2-40B4-BE49-F238E27FC236}">
                <a16:creationId xmlns:a16="http://schemas.microsoft.com/office/drawing/2014/main" id="{086BBE55-EF89-9A47-85A4-1A7586DE2633}"/>
              </a:ext>
            </a:extLst>
          </p:cNvPr>
          <p:cNvSpPr/>
          <p:nvPr/>
        </p:nvSpPr>
        <p:spPr>
          <a:xfrm>
            <a:off x="10473469" y="1663562"/>
            <a:ext cx="1044000" cy="288000"/>
          </a:xfrm>
          <a:prstGeom prst="ellipse">
            <a:avLst/>
          </a:prstGeom>
          <a:pattFill prst="wdUpDiag">
            <a:fgClr>
              <a:schemeClr val="accent3"/>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endParaRPr lang="en-GB" sz="1400">
              <a:solidFill>
                <a:schemeClr val="accent1"/>
              </a:solidFill>
            </a:endParaRPr>
          </a:p>
        </p:txBody>
      </p:sp>
      <p:sp>
        <p:nvSpPr>
          <p:cNvPr id="131" name="Rectangle 130">
            <a:extLst>
              <a:ext uri="{FF2B5EF4-FFF2-40B4-BE49-F238E27FC236}">
                <a16:creationId xmlns:a16="http://schemas.microsoft.com/office/drawing/2014/main" id="{FBF6B771-B21E-B140-B537-D96675D47CDF}"/>
              </a:ext>
            </a:extLst>
          </p:cNvPr>
          <p:cNvSpPr/>
          <p:nvPr/>
        </p:nvSpPr>
        <p:spPr>
          <a:xfrm>
            <a:off x="10210254" y="1202709"/>
            <a:ext cx="1570430" cy="369332"/>
          </a:xfrm>
          <a:prstGeom prst="rect">
            <a:avLst/>
          </a:prstGeom>
        </p:spPr>
        <p:txBody>
          <a:bodyPr wrap="none">
            <a:spAutoFit/>
          </a:bodyPr>
          <a:lstStyle/>
          <a:p>
            <a:r>
              <a:rPr lang="en-GB"/>
              <a:t>Fixed evidence</a:t>
            </a:r>
          </a:p>
        </p:txBody>
      </p:sp>
      <p:grpSp>
        <p:nvGrpSpPr>
          <p:cNvPr id="132" name="Group 131">
            <a:extLst>
              <a:ext uri="{FF2B5EF4-FFF2-40B4-BE49-F238E27FC236}">
                <a16:creationId xmlns:a16="http://schemas.microsoft.com/office/drawing/2014/main" id="{70321CBB-BE8D-4142-808E-D9F8DE364871}"/>
              </a:ext>
            </a:extLst>
          </p:cNvPr>
          <p:cNvGrpSpPr/>
          <p:nvPr/>
        </p:nvGrpSpPr>
        <p:grpSpPr>
          <a:xfrm>
            <a:off x="9198756" y="4472692"/>
            <a:ext cx="2645243" cy="1446789"/>
            <a:chOff x="1515360" y="1970407"/>
            <a:chExt cx="2645243" cy="1446789"/>
          </a:xfrm>
        </p:grpSpPr>
        <p:grpSp>
          <p:nvGrpSpPr>
            <p:cNvPr id="133" name="Group 132">
              <a:extLst>
                <a:ext uri="{FF2B5EF4-FFF2-40B4-BE49-F238E27FC236}">
                  <a16:creationId xmlns:a16="http://schemas.microsoft.com/office/drawing/2014/main" id="{F97C73EC-E995-B243-96FA-6001D99CEAAE}"/>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9FEA3D70-AE60-A54E-9F83-0F892D3BD550}"/>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𝐶𝑙𝑜𝑢𝑑𝑦</m:t>
                          </m:r>
                        </m:oMath>
                      </m:oMathPara>
                    </a14:m>
                    <a:endParaRPr lang="en-GB" sz="1400">
                      <a:solidFill>
                        <a:srgbClr val="C00000"/>
                      </a:solidFill>
                    </a:endParaRPr>
                  </a:p>
                </p:txBody>
              </p:sp>
            </mc:Choice>
            <mc:Fallback xmlns="">
              <p:sp>
                <p:nvSpPr>
                  <p:cNvPr id="135" name="Oval 134">
                    <a:extLst>
                      <a:ext uri="{FF2B5EF4-FFF2-40B4-BE49-F238E27FC236}">
                        <a16:creationId xmlns:a16="http://schemas.microsoft.com/office/drawing/2014/main" id="{9FEA3D70-AE60-A54E-9F83-0F892D3BD550}"/>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2"/>
                    <a:stretch>
                      <a:fillRect b="-8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Oval 135">
                    <a:extLst>
                      <a:ext uri="{FF2B5EF4-FFF2-40B4-BE49-F238E27FC236}">
                        <a16:creationId xmlns:a16="http://schemas.microsoft.com/office/drawing/2014/main" id="{5645C09F-06D4-7448-9DA9-5743971E9C9B}"/>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rgbClr val="FFC000"/>
                              </a:solidFill>
                              <a:latin typeface="Cambria Math" panose="02040503050406030204" pitchFamily="18" charset="0"/>
                            </a:rPr>
                            <m:t>𝑅𝑎𝑖𝑛</m:t>
                          </m:r>
                        </m:oMath>
                      </m:oMathPara>
                    </a14:m>
                    <a:endParaRPr lang="en-GB" sz="1400">
                      <a:solidFill>
                        <a:srgbClr val="FFC000"/>
                      </a:solidFill>
                    </a:endParaRPr>
                  </a:p>
                </p:txBody>
              </p:sp>
            </mc:Choice>
            <mc:Fallback xmlns="">
              <p:sp>
                <p:nvSpPr>
                  <p:cNvPr id="136" name="Oval 135">
                    <a:extLst>
                      <a:ext uri="{FF2B5EF4-FFF2-40B4-BE49-F238E27FC236}">
                        <a16:creationId xmlns:a16="http://schemas.microsoft.com/office/drawing/2014/main" id="{5645C09F-06D4-7448-9DA9-5743971E9C9B}"/>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1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7" name="Oval 136">
                    <a:extLst>
                      <a:ext uri="{FF2B5EF4-FFF2-40B4-BE49-F238E27FC236}">
                        <a16:creationId xmlns:a16="http://schemas.microsoft.com/office/drawing/2014/main" id="{D8C75F5E-98F4-7749-91A2-9C016ADEDB01}"/>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𝑆𝑝𝑟𝑖𝑛𝑘𝑙𝑒𝑟</m:t>
                          </m:r>
                        </m:oMath>
                      </m:oMathPara>
                    </a14:m>
                    <a:endParaRPr lang="en-GB" sz="1400">
                      <a:solidFill>
                        <a:schemeClr val="accent1"/>
                      </a:solidFill>
                    </a:endParaRPr>
                  </a:p>
                </p:txBody>
              </p:sp>
            </mc:Choice>
            <mc:Fallback xmlns="">
              <p:sp>
                <p:nvSpPr>
                  <p:cNvPr id="137" name="Oval 136">
                    <a:extLst>
                      <a:ext uri="{FF2B5EF4-FFF2-40B4-BE49-F238E27FC236}">
                        <a16:creationId xmlns:a16="http://schemas.microsoft.com/office/drawing/2014/main" id="{D8C75F5E-98F4-7749-91A2-9C016ADEDB01}"/>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14"/>
                    <a:stretch>
                      <a:fillRect b="-8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8" name="Oval 137">
                    <a:extLst>
                      <a:ext uri="{FF2B5EF4-FFF2-40B4-BE49-F238E27FC236}">
                        <a16:creationId xmlns:a16="http://schemas.microsoft.com/office/drawing/2014/main" id="{393B1322-5E14-B040-8728-36E49697015F}"/>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𝑊𝑒𝑡𝐺𝑟𝑎𝑠𝑠</m:t>
                          </m:r>
                        </m:oMath>
                      </m:oMathPara>
                    </a14:m>
                    <a:endParaRPr lang="en-GB" sz="1400">
                      <a:solidFill>
                        <a:schemeClr val="accent1"/>
                      </a:solidFill>
                    </a:endParaRPr>
                  </a:p>
                </p:txBody>
              </p:sp>
            </mc:Choice>
            <mc:Fallback xmlns="">
              <p:sp>
                <p:nvSpPr>
                  <p:cNvPr id="138" name="Oval 137">
                    <a:extLst>
                      <a:ext uri="{FF2B5EF4-FFF2-40B4-BE49-F238E27FC236}">
                        <a16:creationId xmlns:a16="http://schemas.microsoft.com/office/drawing/2014/main" id="{393B1322-5E14-B040-8728-36E49697015F}"/>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39" name="Straight Arrow Connector 138">
                <a:extLst>
                  <a:ext uri="{FF2B5EF4-FFF2-40B4-BE49-F238E27FC236}">
                    <a16:creationId xmlns:a16="http://schemas.microsoft.com/office/drawing/2014/main" id="{25DA6DEC-2F1B-D447-AFD0-BD213A7A533D}"/>
                  </a:ext>
                </a:extLst>
              </p:cNvPr>
              <p:cNvCxnSpPr>
                <a:stCxn id="135" idx="3"/>
                <a:endCxn id="137"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801E28AE-DA89-DE4D-BAA3-1F9A7BD2A4CE}"/>
                  </a:ext>
                </a:extLst>
              </p:cNvPr>
              <p:cNvCxnSpPr>
                <a:cxnSpLocks/>
                <a:stCxn id="137" idx="4"/>
                <a:endCxn id="138"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1" name="Straight Arrow Connector 140">
                <a:extLst>
                  <a:ext uri="{FF2B5EF4-FFF2-40B4-BE49-F238E27FC236}">
                    <a16:creationId xmlns:a16="http://schemas.microsoft.com/office/drawing/2014/main" id="{5E8D5642-7E22-6E41-8684-F6B3CCBD1F4F}"/>
                  </a:ext>
                </a:extLst>
              </p:cNvPr>
              <p:cNvCxnSpPr>
                <a:cxnSpLocks/>
                <a:stCxn id="136" idx="4"/>
                <a:endCxn id="138"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179EC86E-A0DE-1A4C-A6E2-F53A682F1DF3}"/>
                  </a:ext>
                </a:extLst>
              </p:cNvPr>
              <p:cNvCxnSpPr>
                <a:cxnSpLocks/>
                <a:stCxn id="135" idx="5"/>
                <a:endCxn id="136"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34" name="Rectangle 133">
              <a:extLst>
                <a:ext uri="{FF2B5EF4-FFF2-40B4-BE49-F238E27FC236}">
                  <a16:creationId xmlns:a16="http://schemas.microsoft.com/office/drawing/2014/main" id="{9DC72BF0-8D56-C04B-8B4B-2D9EBE16B898}"/>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 name="Group 142">
            <a:extLst>
              <a:ext uri="{FF2B5EF4-FFF2-40B4-BE49-F238E27FC236}">
                <a16:creationId xmlns:a16="http://schemas.microsoft.com/office/drawing/2014/main" id="{2049AA4B-9B02-5742-9291-B004E1E406FD}"/>
              </a:ext>
            </a:extLst>
          </p:cNvPr>
          <p:cNvGrpSpPr/>
          <p:nvPr/>
        </p:nvGrpSpPr>
        <p:grpSpPr>
          <a:xfrm>
            <a:off x="6000960" y="2479134"/>
            <a:ext cx="2645243" cy="1446789"/>
            <a:chOff x="1515360" y="1970407"/>
            <a:chExt cx="2645243" cy="1446789"/>
          </a:xfrm>
        </p:grpSpPr>
        <p:grpSp>
          <p:nvGrpSpPr>
            <p:cNvPr id="144" name="Group 143">
              <a:extLst>
                <a:ext uri="{FF2B5EF4-FFF2-40B4-BE49-F238E27FC236}">
                  <a16:creationId xmlns:a16="http://schemas.microsoft.com/office/drawing/2014/main" id="{8B65277A-A7DA-FF4D-A00F-C5094CDB4851}"/>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146" name="Oval 145">
                    <a:extLst>
                      <a:ext uri="{FF2B5EF4-FFF2-40B4-BE49-F238E27FC236}">
                        <a16:creationId xmlns:a16="http://schemas.microsoft.com/office/drawing/2014/main" id="{8662E994-3D62-3949-810C-F9A31DEAC419}"/>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rgbClr val="FFC000"/>
                              </a:solidFill>
                              <a:latin typeface="Cambria Math" panose="02040503050406030204" pitchFamily="18" charset="0"/>
                            </a:rPr>
                            <m:t>𝐶𝑙𝑜𝑢𝑑𝑦</m:t>
                          </m:r>
                        </m:oMath>
                      </m:oMathPara>
                    </a14:m>
                    <a:endParaRPr lang="en-GB" sz="1400">
                      <a:solidFill>
                        <a:srgbClr val="FFC000"/>
                      </a:solidFill>
                    </a:endParaRPr>
                  </a:p>
                </p:txBody>
              </p:sp>
            </mc:Choice>
            <mc:Fallback xmlns="">
              <p:sp>
                <p:nvSpPr>
                  <p:cNvPr id="146" name="Oval 145">
                    <a:extLst>
                      <a:ext uri="{FF2B5EF4-FFF2-40B4-BE49-F238E27FC236}">
                        <a16:creationId xmlns:a16="http://schemas.microsoft.com/office/drawing/2014/main" id="{8662E994-3D62-3949-810C-F9A31DEAC419}"/>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6"/>
                    <a:stretch>
                      <a:fillRect b="-4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Oval 146">
                    <a:extLst>
                      <a:ext uri="{FF2B5EF4-FFF2-40B4-BE49-F238E27FC236}">
                        <a16:creationId xmlns:a16="http://schemas.microsoft.com/office/drawing/2014/main" id="{311215B8-8F40-3549-8DE0-4DD335954FAF}"/>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𝑅𝑎𝑖𝑛</m:t>
                          </m:r>
                        </m:oMath>
                      </m:oMathPara>
                    </a14:m>
                    <a:endParaRPr lang="en-GB" sz="1400">
                      <a:solidFill>
                        <a:schemeClr val="accent1"/>
                      </a:solidFill>
                    </a:endParaRPr>
                  </a:p>
                </p:txBody>
              </p:sp>
            </mc:Choice>
            <mc:Fallback xmlns="">
              <p:sp>
                <p:nvSpPr>
                  <p:cNvPr id="147" name="Oval 146">
                    <a:extLst>
                      <a:ext uri="{FF2B5EF4-FFF2-40B4-BE49-F238E27FC236}">
                        <a16:creationId xmlns:a16="http://schemas.microsoft.com/office/drawing/2014/main" id="{311215B8-8F40-3549-8DE0-4DD335954FAF}"/>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1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Oval 147">
                    <a:extLst>
                      <a:ext uri="{FF2B5EF4-FFF2-40B4-BE49-F238E27FC236}">
                        <a16:creationId xmlns:a16="http://schemas.microsoft.com/office/drawing/2014/main" id="{AFAA40AE-409D-6D42-9099-AF6399F8215B}"/>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𝑆𝑝𝑟𝑖𝑛𝑘𝑙𝑒𝑟</m:t>
                          </m:r>
                        </m:oMath>
                      </m:oMathPara>
                    </a14:m>
                    <a:endParaRPr lang="en-GB" sz="1400">
                      <a:solidFill>
                        <a:schemeClr val="accent1"/>
                      </a:solidFill>
                    </a:endParaRPr>
                  </a:p>
                </p:txBody>
              </p:sp>
            </mc:Choice>
            <mc:Fallback xmlns="">
              <p:sp>
                <p:nvSpPr>
                  <p:cNvPr id="148" name="Oval 147">
                    <a:extLst>
                      <a:ext uri="{FF2B5EF4-FFF2-40B4-BE49-F238E27FC236}">
                        <a16:creationId xmlns:a16="http://schemas.microsoft.com/office/drawing/2014/main" id="{AFAA40AE-409D-6D42-9099-AF6399F8215B}"/>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18"/>
                    <a:stretch>
                      <a:fillRect b="-4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Oval 148">
                    <a:extLst>
                      <a:ext uri="{FF2B5EF4-FFF2-40B4-BE49-F238E27FC236}">
                        <a16:creationId xmlns:a16="http://schemas.microsoft.com/office/drawing/2014/main" id="{FC377BB1-8E8B-144E-B07C-DC9A9993F3BB}"/>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𝑊𝑒𝑡𝐺𝑟𝑎𝑠𝑠</m:t>
                          </m:r>
                        </m:oMath>
                      </m:oMathPara>
                    </a14:m>
                    <a:endParaRPr lang="en-GB" sz="1400">
                      <a:solidFill>
                        <a:schemeClr val="accent1"/>
                      </a:solidFill>
                    </a:endParaRPr>
                  </a:p>
                </p:txBody>
              </p:sp>
            </mc:Choice>
            <mc:Fallback xmlns="">
              <p:sp>
                <p:nvSpPr>
                  <p:cNvPr id="149" name="Oval 148">
                    <a:extLst>
                      <a:ext uri="{FF2B5EF4-FFF2-40B4-BE49-F238E27FC236}">
                        <a16:creationId xmlns:a16="http://schemas.microsoft.com/office/drawing/2014/main" id="{FC377BB1-8E8B-144E-B07C-DC9A9993F3BB}"/>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9"/>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50" name="Straight Arrow Connector 149">
                <a:extLst>
                  <a:ext uri="{FF2B5EF4-FFF2-40B4-BE49-F238E27FC236}">
                    <a16:creationId xmlns:a16="http://schemas.microsoft.com/office/drawing/2014/main" id="{D17896A7-A098-0847-9B1C-FEC9C6E0F665}"/>
                  </a:ext>
                </a:extLst>
              </p:cNvPr>
              <p:cNvCxnSpPr>
                <a:stCxn id="146" idx="3"/>
                <a:endCxn id="148"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8CBA3B94-1C80-2448-AED3-FBEF8C1BD2CC}"/>
                  </a:ext>
                </a:extLst>
              </p:cNvPr>
              <p:cNvCxnSpPr>
                <a:cxnSpLocks/>
                <a:stCxn id="148" idx="4"/>
                <a:endCxn id="149"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FF5E6FCC-3EC8-2043-823F-F245C2C9C198}"/>
                  </a:ext>
                </a:extLst>
              </p:cNvPr>
              <p:cNvCxnSpPr>
                <a:cxnSpLocks/>
                <a:stCxn id="147" idx="4"/>
                <a:endCxn id="149"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3" name="Straight Arrow Connector 152">
                <a:extLst>
                  <a:ext uri="{FF2B5EF4-FFF2-40B4-BE49-F238E27FC236}">
                    <a16:creationId xmlns:a16="http://schemas.microsoft.com/office/drawing/2014/main" id="{BE98C1BA-CF2C-7A47-B84F-F452F445F13F}"/>
                  </a:ext>
                </a:extLst>
              </p:cNvPr>
              <p:cNvCxnSpPr>
                <a:cxnSpLocks/>
                <a:stCxn id="146" idx="5"/>
                <a:endCxn id="147"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45" name="Rectangle 144">
              <a:extLst>
                <a:ext uri="{FF2B5EF4-FFF2-40B4-BE49-F238E27FC236}">
                  <a16:creationId xmlns:a16="http://schemas.microsoft.com/office/drawing/2014/main" id="{8DD8C7FF-B49F-5240-BDA0-9859E8EBED39}"/>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4" name="Group 153">
            <a:extLst>
              <a:ext uri="{FF2B5EF4-FFF2-40B4-BE49-F238E27FC236}">
                <a16:creationId xmlns:a16="http://schemas.microsoft.com/office/drawing/2014/main" id="{7AE98883-144F-6942-8765-15311EE9C9E9}"/>
              </a:ext>
            </a:extLst>
          </p:cNvPr>
          <p:cNvGrpSpPr/>
          <p:nvPr/>
        </p:nvGrpSpPr>
        <p:grpSpPr>
          <a:xfrm>
            <a:off x="6000959" y="4470465"/>
            <a:ext cx="2645243" cy="1446789"/>
            <a:chOff x="1515360" y="1970407"/>
            <a:chExt cx="2645243" cy="1446789"/>
          </a:xfrm>
        </p:grpSpPr>
        <p:grpSp>
          <p:nvGrpSpPr>
            <p:cNvPr id="155" name="Group 154">
              <a:extLst>
                <a:ext uri="{FF2B5EF4-FFF2-40B4-BE49-F238E27FC236}">
                  <a16:creationId xmlns:a16="http://schemas.microsoft.com/office/drawing/2014/main" id="{D8F98C8A-C0E3-7544-A4C7-3E0F5742E78E}"/>
                </a:ext>
              </a:extLst>
            </p:cNvPr>
            <p:cNvGrpSpPr/>
            <p:nvPr/>
          </p:nvGrpSpPr>
          <p:grpSpPr>
            <a:xfrm>
              <a:off x="1620388" y="2092615"/>
              <a:ext cx="2446050" cy="1202374"/>
              <a:chOff x="4455974" y="1641603"/>
              <a:chExt cx="2446050" cy="1202374"/>
            </a:xfrm>
          </p:grpSpPr>
          <mc:AlternateContent xmlns:mc="http://schemas.openxmlformats.org/markup-compatibility/2006" xmlns:a14="http://schemas.microsoft.com/office/drawing/2010/main">
            <mc:Choice Requires="a14">
              <p:sp>
                <p:nvSpPr>
                  <p:cNvPr id="157" name="Oval 156">
                    <a:extLst>
                      <a:ext uri="{FF2B5EF4-FFF2-40B4-BE49-F238E27FC236}">
                        <a16:creationId xmlns:a16="http://schemas.microsoft.com/office/drawing/2014/main" id="{CDECE188-3195-A043-963C-D750E33D18D1}"/>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𝐶𝑙𝑜𝑢𝑑𝑦</m:t>
                          </m:r>
                        </m:oMath>
                      </m:oMathPara>
                    </a14:m>
                    <a:endParaRPr lang="en-GB" sz="1400">
                      <a:solidFill>
                        <a:srgbClr val="C00000"/>
                      </a:solidFill>
                    </a:endParaRPr>
                  </a:p>
                </p:txBody>
              </p:sp>
            </mc:Choice>
            <mc:Fallback xmlns="">
              <p:sp>
                <p:nvSpPr>
                  <p:cNvPr id="157" name="Oval 156">
                    <a:extLst>
                      <a:ext uri="{FF2B5EF4-FFF2-40B4-BE49-F238E27FC236}">
                        <a16:creationId xmlns:a16="http://schemas.microsoft.com/office/drawing/2014/main" id="{CDECE188-3195-A043-963C-D750E33D18D1}"/>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20"/>
                    <a:stretch>
                      <a:fillRect b="-8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Oval 157">
                    <a:extLst>
                      <a:ext uri="{FF2B5EF4-FFF2-40B4-BE49-F238E27FC236}">
                        <a16:creationId xmlns:a16="http://schemas.microsoft.com/office/drawing/2014/main" id="{43B42BB7-7BE5-CD42-8B78-6F1A6E50392E}"/>
                      </a:ext>
                    </a:extLst>
                  </p:cNvPr>
                  <p:cNvSpPr/>
                  <p:nvPr/>
                </p:nvSpPr>
                <p:spPr>
                  <a:xfrm>
                    <a:off x="585802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𝑅𝑎𝑖𝑛</m:t>
                          </m:r>
                        </m:oMath>
                      </m:oMathPara>
                    </a14:m>
                    <a:endParaRPr lang="en-GB" sz="1400">
                      <a:solidFill>
                        <a:schemeClr val="accent1"/>
                      </a:solidFill>
                    </a:endParaRPr>
                  </a:p>
                </p:txBody>
              </p:sp>
            </mc:Choice>
            <mc:Fallback xmlns="">
              <p:sp>
                <p:nvSpPr>
                  <p:cNvPr id="158" name="Oval 157">
                    <a:extLst>
                      <a:ext uri="{FF2B5EF4-FFF2-40B4-BE49-F238E27FC236}">
                        <a16:creationId xmlns:a16="http://schemas.microsoft.com/office/drawing/2014/main" id="{43B42BB7-7BE5-CD42-8B78-6F1A6E50392E}"/>
                      </a:ext>
                    </a:extLst>
                  </p:cNvPr>
                  <p:cNvSpPr>
                    <a:spLocks noRot="1" noChangeAspect="1" noMove="1" noResize="1" noEditPoints="1" noAdjustHandles="1" noChangeArrowheads="1" noChangeShapeType="1" noTextEdit="1"/>
                  </p:cNvSpPr>
                  <p:nvPr/>
                </p:nvSpPr>
                <p:spPr>
                  <a:xfrm>
                    <a:off x="5858024" y="2098790"/>
                    <a:ext cx="1044000" cy="288000"/>
                  </a:xfrm>
                  <a:prstGeom prst="ellipse">
                    <a:avLst/>
                  </a:prstGeom>
                  <a:blipFill>
                    <a:blip r:embed="rId21"/>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Oval 158">
                    <a:extLst>
                      <a:ext uri="{FF2B5EF4-FFF2-40B4-BE49-F238E27FC236}">
                        <a16:creationId xmlns:a16="http://schemas.microsoft.com/office/drawing/2014/main" id="{25344C24-7194-FF49-A3B0-9E2A84C7DD29}"/>
                      </a:ext>
                    </a:extLst>
                  </p:cNvPr>
                  <p:cNvSpPr/>
                  <p:nvPr/>
                </p:nvSpPr>
                <p:spPr>
                  <a:xfrm>
                    <a:off x="445597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𝑆𝑝𝑟𝑖𝑛𝑘𝑙𝑒𝑟</m:t>
                          </m:r>
                        </m:oMath>
                      </m:oMathPara>
                    </a14:m>
                    <a:endParaRPr lang="en-GB" sz="1400">
                      <a:solidFill>
                        <a:schemeClr val="accent1"/>
                      </a:solidFill>
                    </a:endParaRPr>
                  </a:p>
                </p:txBody>
              </p:sp>
            </mc:Choice>
            <mc:Fallback xmlns="">
              <p:sp>
                <p:nvSpPr>
                  <p:cNvPr id="159" name="Oval 158">
                    <a:extLst>
                      <a:ext uri="{FF2B5EF4-FFF2-40B4-BE49-F238E27FC236}">
                        <a16:creationId xmlns:a16="http://schemas.microsoft.com/office/drawing/2014/main" id="{25344C24-7194-FF49-A3B0-9E2A84C7DD29}"/>
                      </a:ext>
                    </a:extLst>
                  </p:cNvPr>
                  <p:cNvSpPr>
                    <a:spLocks noRot="1" noChangeAspect="1" noMove="1" noResize="1" noEditPoints="1" noAdjustHandles="1" noChangeArrowheads="1" noChangeShapeType="1" noTextEdit="1"/>
                  </p:cNvSpPr>
                  <p:nvPr/>
                </p:nvSpPr>
                <p:spPr>
                  <a:xfrm>
                    <a:off x="4455974" y="2098790"/>
                    <a:ext cx="1044000" cy="288000"/>
                  </a:xfrm>
                  <a:prstGeom prst="ellipse">
                    <a:avLst/>
                  </a:prstGeom>
                  <a:blipFill>
                    <a:blip r:embed="rId22"/>
                    <a:stretch>
                      <a:fillRect b="-8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Oval 159">
                    <a:extLst>
                      <a:ext uri="{FF2B5EF4-FFF2-40B4-BE49-F238E27FC236}">
                        <a16:creationId xmlns:a16="http://schemas.microsoft.com/office/drawing/2014/main" id="{A208718D-AE35-5148-AB53-B36881D18F4A}"/>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𝑊𝑒𝑡𝐺𝑟𝑎𝑠𝑠</m:t>
                          </m:r>
                        </m:oMath>
                      </m:oMathPara>
                    </a14:m>
                    <a:endParaRPr lang="en-GB" sz="1400">
                      <a:solidFill>
                        <a:schemeClr val="accent1"/>
                      </a:solidFill>
                    </a:endParaRPr>
                  </a:p>
                </p:txBody>
              </p:sp>
            </mc:Choice>
            <mc:Fallback xmlns="">
              <p:sp>
                <p:nvSpPr>
                  <p:cNvPr id="160" name="Oval 159">
                    <a:extLst>
                      <a:ext uri="{FF2B5EF4-FFF2-40B4-BE49-F238E27FC236}">
                        <a16:creationId xmlns:a16="http://schemas.microsoft.com/office/drawing/2014/main" id="{A208718D-AE35-5148-AB53-B36881D18F4A}"/>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2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161" name="Straight Arrow Connector 160">
                <a:extLst>
                  <a:ext uri="{FF2B5EF4-FFF2-40B4-BE49-F238E27FC236}">
                    <a16:creationId xmlns:a16="http://schemas.microsoft.com/office/drawing/2014/main" id="{37BF1607-9FEB-814F-8343-D88CB088E1F8}"/>
                  </a:ext>
                </a:extLst>
              </p:cNvPr>
              <p:cNvCxnSpPr>
                <a:stCxn id="157" idx="3"/>
                <a:endCxn id="159" idx="0"/>
              </p:cNvCxnSpPr>
              <p:nvPr/>
            </p:nvCxnSpPr>
            <p:spPr>
              <a:xfrm flipH="1">
                <a:off x="4977974"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330B61E6-9357-084E-8061-0D47298776B0}"/>
                  </a:ext>
                </a:extLst>
              </p:cNvPr>
              <p:cNvCxnSpPr>
                <a:cxnSpLocks/>
                <a:stCxn id="159" idx="4"/>
                <a:endCxn id="160" idx="1"/>
              </p:cNvCxnSpPr>
              <p:nvPr/>
            </p:nvCxnSpPr>
            <p:spPr>
              <a:xfrm>
                <a:off x="4977974"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3" name="Straight Arrow Connector 162">
                <a:extLst>
                  <a:ext uri="{FF2B5EF4-FFF2-40B4-BE49-F238E27FC236}">
                    <a16:creationId xmlns:a16="http://schemas.microsoft.com/office/drawing/2014/main" id="{D4C077A0-355F-C24C-88CA-E1A3E59BFF17}"/>
                  </a:ext>
                </a:extLst>
              </p:cNvPr>
              <p:cNvCxnSpPr>
                <a:cxnSpLocks/>
                <a:stCxn id="158" idx="4"/>
                <a:endCxn id="160" idx="7"/>
              </p:cNvCxnSpPr>
              <p:nvPr/>
            </p:nvCxnSpPr>
            <p:spPr>
              <a:xfrm flipH="1">
                <a:off x="6048109" y="2386790"/>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E64EAF6F-4440-B840-B573-8EFC2B895FA6}"/>
                  </a:ext>
                </a:extLst>
              </p:cNvPr>
              <p:cNvCxnSpPr>
                <a:cxnSpLocks/>
                <a:stCxn id="157" idx="5"/>
                <a:endCxn id="158" idx="0"/>
              </p:cNvCxnSpPr>
              <p:nvPr/>
            </p:nvCxnSpPr>
            <p:spPr>
              <a:xfrm>
                <a:off x="6048109" y="1887426"/>
                <a:ext cx="33191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56" name="Rectangle 155">
              <a:extLst>
                <a:ext uri="{FF2B5EF4-FFF2-40B4-BE49-F238E27FC236}">
                  <a16:creationId xmlns:a16="http://schemas.microsoft.com/office/drawing/2014/main" id="{CBB2DA14-89C1-5D4B-8A52-5677E2E3C6C0}"/>
                </a:ext>
              </a:extLst>
            </p:cNvPr>
            <p:cNvSpPr/>
            <p:nvPr/>
          </p:nvSpPr>
          <p:spPr>
            <a:xfrm>
              <a:off x="1515360" y="1970407"/>
              <a:ext cx="2645243" cy="14467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5" name="Straight Arrow Connector 164">
            <a:extLst>
              <a:ext uri="{FF2B5EF4-FFF2-40B4-BE49-F238E27FC236}">
                <a16:creationId xmlns:a16="http://schemas.microsoft.com/office/drawing/2014/main" id="{9164C384-05AF-B846-A2EC-8B9EC9C4524B}"/>
              </a:ext>
            </a:extLst>
          </p:cNvPr>
          <p:cNvCxnSpPr>
            <a:cxnSpLocks/>
          </p:cNvCxnSpPr>
          <p:nvPr/>
        </p:nvCxnSpPr>
        <p:spPr>
          <a:xfrm>
            <a:off x="8652175" y="3078418"/>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087573B5-7C9B-784E-B96B-5C492773A2EB}"/>
              </a:ext>
            </a:extLst>
          </p:cNvPr>
          <p:cNvCxnSpPr>
            <a:cxnSpLocks/>
          </p:cNvCxnSpPr>
          <p:nvPr/>
        </p:nvCxnSpPr>
        <p:spPr>
          <a:xfrm flipH="1" flipV="1">
            <a:off x="8637676" y="3281792"/>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2FC5A478-7A38-244D-B29D-ACF06B457F10}"/>
              </a:ext>
            </a:extLst>
          </p:cNvPr>
          <p:cNvCxnSpPr>
            <a:cxnSpLocks/>
          </p:cNvCxnSpPr>
          <p:nvPr/>
        </p:nvCxnSpPr>
        <p:spPr>
          <a:xfrm>
            <a:off x="8645784" y="5125418"/>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1C83032A-98C7-204B-9760-2B15142F85D8}"/>
              </a:ext>
            </a:extLst>
          </p:cNvPr>
          <p:cNvCxnSpPr>
            <a:cxnSpLocks/>
          </p:cNvCxnSpPr>
          <p:nvPr/>
        </p:nvCxnSpPr>
        <p:spPr>
          <a:xfrm flipH="1" flipV="1">
            <a:off x="8637676" y="5331958"/>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B96EB15D-55B0-294C-88B2-4DC155F74B1E}"/>
              </a:ext>
            </a:extLst>
          </p:cNvPr>
          <p:cNvCxnSpPr>
            <a:cxnSpLocks/>
          </p:cNvCxnSpPr>
          <p:nvPr/>
        </p:nvCxnSpPr>
        <p:spPr>
          <a:xfrm rot="5400000">
            <a:off x="6943198"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C071D7B4-59FC-114B-9A6A-4B6B0FD03EC1}"/>
              </a:ext>
            </a:extLst>
          </p:cNvPr>
          <p:cNvCxnSpPr>
            <a:cxnSpLocks/>
          </p:cNvCxnSpPr>
          <p:nvPr/>
        </p:nvCxnSpPr>
        <p:spPr>
          <a:xfrm rot="5400000" flipH="1" flipV="1">
            <a:off x="7154063"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0537FA0E-D877-6C44-BFEB-82425A72695C}"/>
              </a:ext>
            </a:extLst>
          </p:cNvPr>
          <p:cNvCxnSpPr>
            <a:cxnSpLocks/>
          </p:cNvCxnSpPr>
          <p:nvPr/>
        </p:nvCxnSpPr>
        <p:spPr>
          <a:xfrm rot="5400000">
            <a:off x="10152520"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9EB07EDB-338A-6340-97E9-0AB6C70594F7}"/>
              </a:ext>
            </a:extLst>
          </p:cNvPr>
          <p:cNvCxnSpPr>
            <a:cxnSpLocks/>
          </p:cNvCxnSpPr>
          <p:nvPr/>
        </p:nvCxnSpPr>
        <p:spPr>
          <a:xfrm rot="5400000" flipH="1" flipV="1">
            <a:off x="10368044" y="4202086"/>
            <a:ext cx="5523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urved Connector 172">
            <a:extLst>
              <a:ext uri="{FF2B5EF4-FFF2-40B4-BE49-F238E27FC236}">
                <a16:creationId xmlns:a16="http://schemas.microsoft.com/office/drawing/2014/main" id="{93A18A36-ADF1-2E41-B5B0-16FE6CE2AA7D}"/>
              </a:ext>
            </a:extLst>
          </p:cNvPr>
          <p:cNvCxnSpPr>
            <a:cxnSpLocks/>
          </p:cNvCxnSpPr>
          <p:nvPr/>
        </p:nvCxnSpPr>
        <p:spPr>
          <a:xfrm rot="780000" flipH="1">
            <a:off x="8521264" y="3719419"/>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Curved Connector 173">
            <a:extLst>
              <a:ext uri="{FF2B5EF4-FFF2-40B4-BE49-F238E27FC236}">
                <a16:creationId xmlns:a16="http://schemas.microsoft.com/office/drawing/2014/main" id="{2C565640-B57D-6745-B23F-FAF6D8D2A502}"/>
              </a:ext>
            </a:extLst>
          </p:cNvPr>
          <p:cNvCxnSpPr>
            <a:cxnSpLocks/>
          </p:cNvCxnSpPr>
          <p:nvPr/>
        </p:nvCxnSpPr>
        <p:spPr>
          <a:xfrm rot="6180000" flipH="1">
            <a:off x="9239831" y="3759888"/>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Curved Connector 174">
            <a:extLst>
              <a:ext uri="{FF2B5EF4-FFF2-40B4-BE49-F238E27FC236}">
                <a16:creationId xmlns:a16="http://schemas.microsoft.com/office/drawing/2014/main" id="{F994F586-DAD4-5541-943D-1C39AA953789}"/>
              </a:ext>
            </a:extLst>
          </p:cNvPr>
          <p:cNvCxnSpPr>
            <a:cxnSpLocks/>
          </p:cNvCxnSpPr>
          <p:nvPr/>
        </p:nvCxnSpPr>
        <p:spPr>
          <a:xfrm rot="16980000" flipH="1">
            <a:off x="8495664" y="4436175"/>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Curved Connector 175">
            <a:extLst>
              <a:ext uri="{FF2B5EF4-FFF2-40B4-BE49-F238E27FC236}">
                <a16:creationId xmlns:a16="http://schemas.microsoft.com/office/drawing/2014/main" id="{2A836342-EDCF-E145-BE44-42653E7F71F2}"/>
              </a:ext>
            </a:extLst>
          </p:cNvPr>
          <p:cNvCxnSpPr>
            <a:cxnSpLocks/>
          </p:cNvCxnSpPr>
          <p:nvPr/>
        </p:nvCxnSpPr>
        <p:spPr>
          <a:xfrm rot="11580000" flipH="1">
            <a:off x="9213837" y="4452358"/>
            <a:ext cx="108000" cy="216000"/>
          </a:xfrm>
          <a:prstGeom prst="curvedConnector4">
            <a:avLst>
              <a:gd name="adj1" fmla="val -209827"/>
              <a:gd name="adj2" fmla="val 16447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D52207E2-985D-B946-A843-C33C45ADD85F}"/>
              </a:ext>
            </a:extLst>
          </p:cNvPr>
          <p:cNvSpPr txBox="1"/>
          <p:nvPr/>
        </p:nvSpPr>
        <p:spPr>
          <a:xfrm rot="16200000">
            <a:off x="4657261" y="4017419"/>
            <a:ext cx="2318776" cy="369332"/>
          </a:xfrm>
          <a:prstGeom prst="rect">
            <a:avLst/>
          </a:prstGeom>
          <a:noFill/>
        </p:spPr>
        <p:txBody>
          <a:bodyPr wrap="none" rtlCol="0">
            <a:spAutoFit/>
          </a:bodyPr>
          <a:lstStyle/>
          <a:p>
            <a:r>
              <a:rPr lang="en-GB"/>
              <a:t>State transition system</a:t>
            </a:r>
          </a:p>
        </p:txBody>
      </p:sp>
    </p:spTree>
    <p:extLst>
      <p:ext uri="{BB962C8B-B14F-4D97-AF65-F5344CB8AC3E}">
        <p14:creationId xmlns:p14="http://schemas.microsoft.com/office/powerpoint/2010/main" val="8547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a:t>MCMC: Example</a:t>
            </a:r>
          </a:p>
        </p:txBody>
      </p:sp>
      <mc:AlternateContent xmlns:mc="http://schemas.openxmlformats.org/markup-compatibility/2006" xmlns:a14="http://schemas.microsoft.com/office/drawing/2010/main">
        <mc:Choice Requires="a14">
          <p:sp>
            <p:nvSpPr>
              <p:cNvPr id="61443" name="Rectangle 4"/>
              <p:cNvSpPr>
                <a:spLocks noGrp="1" noChangeArrowheads="1"/>
              </p:cNvSpPr>
              <p:nvPr>
                <p:ph idx="1"/>
              </p:nvPr>
            </p:nvSpPr>
            <p:spPr>
              <a:xfrm>
                <a:off x="359626" y="1665066"/>
                <a:ext cx="8028820" cy="4240848"/>
              </a:xfrm>
            </p:spPr>
            <p:txBody>
              <a:bodyPr>
                <a:normAutofit/>
              </a:bodyPr>
              <a:lstStyle/>
              <a:p>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en-GB" altLang="ko-KR" b="0" i="1" smtClean="0">
                            <a:latin typeface="Cambria Math" panose="02040503050406030204" pitchFamily="18" charset="0"/>
                          </a:rPr>
                          <m:t>𝑅</m:t>
                        </m:r>
                        <m:r>
                          <a:rPr lang="en-GB" altLang="ko-KR" b="0" i="1" smtClean="0">
                            <a:latin typeface="Cambria Math" panose="02040503050406030204" pitchFamily="18" charset="0"/>
                          </a:rPr>
                          <m:t>|</m:t>
                        </m:r>
                        <m:r>
                          <a:rPr lang="en-GB" altLang="ko-KR" b="0" i="1" smtClean="0">
                            <a:solidFill>
                              <a:schemeClr val="accent1"/>
                            </a:solidFill>
                            <a:latin typeface="Cambria Math" panose="02040503050406030204" pitchFamily="18" charset="0"/>
                          </a:rPr>
                          <m:t>𝑠</m:t>
                        </m:r>
                        <m:r>
                          <a:rPr lang="en-GB" altLang="ko-KR" i="1" smtClean="0">
                            <a:latin typeface="Cambria Math" panose="02040503050406030204" pitchFamily="18" charset="0"/>
                          </a:rPr>
                          <m:t>,</m:t>
                        </m:r>
                        <m:r>
                          <a:rPr lang="en-GB" altLang="ko-KR" b="0" i="1" smtClean="0">
                            <a:solidFill>
                              <a:schemeClr val="accent1"/>
                            </a:solidFill>
                            <a:latin typeface="Cambria Math" panose="02040503050406030204" pitchFamily="18" charset="0"/>
                          </a:rPr>
                          <m:t>𝑤</m:t>
                        </m:r>
                      </m:e>
                    </m:d>
                  </m:oMath>
                </a14:m>
                <a:r>
                  <a:rPr lang="en-GB" altLang="ko-KR" dirty="0"/>
                  <a:t>?</a:t>
                </a:r>
              </a:p>
              <a:p>
                <a:pPr lvl="1"/>
                <a:r>
                  <a:rPr lang="en-GB" altLang="ko-KR" dirty="0"/>
                  <a:t>Topological order (without evidence variables): </a:t>
                </a:r>
                <a14:m>
                  <m:oMath xmlns:m="http://schemas.openxmlformats.org/officeDocument/2006/math">
                    <m:d>
                      <m:dPr>
                        <m:ctrlPr>
                          <a:rPr lang="en-GB" altLang="ko-KR" i="1">
                            <a:latin typeface="Cambria Math" panose="02040503050406030204" pitchFamily="18" charset="0"/>
                          </a:rPr>
                        </m:ctrlPr>
                      </m:dPr>
                      <m:e>
                        <m:r>
                          <a:rPr lang="en-GB" altLang="ko-KR" i="1" smtClean="0">
                            <a:latin typeface="Cambria Math" panose="02040503050406030204" pitchFamily="18" charset="0"/>
                          </a:rPr>
                          <m:t>𝐶</m:t>
                        </m:r>
                        <m:r>
                          <a:rPr lang="en-GB" altLang="ko-KR" i="1">
                            <a:latin typeface="Cambria Math" panose="02040503050406030204" pitchFamily="18" charset="0"/>
                          </a:rPr>
                          <m:t>,</m:t>
                        </m:r>
                        <m:r>
                          <a:rPr lang="en-GB" altLang="ko-KR" i="1" smtClean="0">
                            <a:latin typeface="Cambria Math" panose="02040503050406030204" pitchFamily="18" charset="0"/>
                          </a:rPr>
                          <m:t>𝑅</m:t>
                        </m:r>
                      </m:e>
                    </m:d>
                  </m:oMath>
                </a14:m>
                <a:endParaRPr lang="en-GB" altLang="ko-KR" dirty="0"/>
              </a:p>
              <a:p>
                <a:pPr lvl="1"/>
                <a:r>
                  <a:rPr lang="en-GB" altLang="ko-KR" dirty="0"/>
                  <a:t>Random choice of next variable to sample also possible</a:t>
                </a:r>
              </a:p>
              <a:p>
                <a:r>
                  <a:rPr lang="en-GB" altLang="ko-KR" dirty="0"/>
                  <a:t>Sampling (repeat </a:t>
                </a:r>
                <a14:m>
                  <m:oMath xmlns:m="http://schemas.openxmlformats.org/officeDocument/2006/math">
                    <m:r>
                      <a:rPr lang="en-GB" altLang="ko-KR" i="1" smtClean="0">
                        <a:latin typeface="Cambria Math" panose="02040503050406030204" pitchFamily="18" charset="0"/>
                      </a:rPr>
                      <m:t>𝑁</m:t>
                    </m:r>
                  </m:oMath>
                </a14:m>
                <a:r>
                  <a:rPr lang="en-GB" altLang="ko-KR" dirty="0"/>
                  <a:t> times)</a:t>
                </a:r>
              </a:p>
              <a:p>
                <a:pPr lvl="1"/>
                <a:r>
                  <a:rPr lang="en-GB" altLang="ko-KR" dirty="0"/>
                  <a:t>Random initial state: </a:t>
                </a:r>
                <a14:m>
                  <m:oMath xmlns:m="http://schemas.openxmlformats.org/officeDocument/2006/math">
                    <m:d>
                      <m:dPr>
                        <m:begChr m:val="["/>
                        <m:endChr m:val="]"/>
                        <m:ctrlPr>
                          <a:rPr lang="en-GB" altLang="ko-KR" i="1" smtClean="0">
                            <a:latin typeface="Cambria Math" panose="02040503050406030204" pitchFamily="18" charset="0"/>
                          </a:rPr>
                        </m:ctrlPr>
                      </m:dPr>
                      <m:e>
                        <m:r>
                          <a:rPr lang="en-GB" altLang="ko-KR" i="1" smtClean="0">
                            <a:solidFill>
                              <a:schemeClr val="accent1"/>
                            </a:solidFill>
                            <a:latin typeface="Cambria Math" panose="02040503050406030204" pitchFamily="18" charset="0"/>
                          </a:rPr>
                          <m:t>𝑐</m:t>
                        </m:r>
                        <m:r>
                          <a:rPr lang="en-GB" altLang="ko-KR" i="1" smtClean="0">
                            <a:latin typeface="Cambria Math" panose="02040503050406030204" pitchFamily="18" charset="0"/>
                          </a:rPr>
                          <m:t>, </m:t>
                        </m:r>
                        <m:r>
                          <a:rPr lang="en-GB" altLang="ko-KR" i="1" smtClean="0">
                            <a:solidFill>
                              <a:schemeClr val="accent1"/>
                            </a:solidFill>
                            <a:latin typeface="Cambria Math" panose="02040503050406030204" pitchFamily="18" charset="0"/>
                          </a:rPr>
                          <m:t>𝑠</m:t>
                        </m:r>
                        <m:r>
                          <a:rPr lang="en-GB" altLang="ko-KR" i="1" smtClean="0">
                            <a:latin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𝑟</m:t>
                        </m:r>
                        <m:r>
                          <a:rPr lang="en-GB" altLang="ko-KR" i="1" smtClean="0">
                            <a:latin typeface="Cambria Math" panose="02040503050406030204" pitchFamily="18" charset="0"/>
                          </a:rPr>
                          <m:t>, </m:t>
                        </m:r>
                        <m:r>
                          <a:rPr lang="en-GB" altLang="ko-KR" i="1" smtClean="0">
                            <a:solidFill>
                              <a:schemeClr val="accent1"/>
                            </a:solidFill>
                            <a:latin typeface="Cambria Math" panose="02040503050406030204" pitchFamily="18" charset="0"/>
                          </a:rPr>
                          <m:t>𝑤</m:t>
                        </m:r>
                      </m:e>
                    </m:d>
                  </m:oMath>
                </a14:m>
                <a:endParaRPr lang="en-GB" altLang="ko-KR" dirty="0"/>
              </a:p>
              <a:p>
                <a:pPr lvl="1"/>
                <a:r>
                  <a:rPr lang="en-GB" altLang="ko-KR" dirty="0"/>
                  <a:t>Sample </a:t>
                </a:r>
                <a14:m>
                  <m:oMath xmlns:m="http://schemas.openxmlformats.org/officeDocument/2006/math">
                    <m:r>
                      <a:rPr lang="en-GB" altLang="ko-KR" i="1" smtClean="0">
                        <a:latin typeface="Cambria Math" panose="02040503050406030204" pitchFamily="18" charset="0"/>
                      </a:rPr>
                      <m:t>𝐶</m:t>
                    </m:r>
                  </m:oMath>
                </a14:m>
                <a:r>
                  <a:rPr lang="en-GB" altLang="ko-KR" dirty="0"/>
                  <a:t> given current values of </a:t>
                </a:r>
                <a14:m>
                  <m:oMath xmlns:m="http://schemas.openxmlformats.org/officeDocument/2006/math">
                    <m:r>
                      <a:rPr lang="en-GB" altLang="ko-KR" i="1" smtClean="0">
                        <a:latin typeface="Cambria Math" panose="02040503050406030204" pitchFamily="18" charset="0"/>
                      </a:rPr>
                      <m:t>𝑀𝐵</m:t>
                    </m:r>
                    <m:d>
                      <m:dPr>
                        <m:ctrlPr>
                          <a:rPr lang="en-GB" altLang="ko-KR" i="1" smtClean="0">
                            <a:latin typeface="Cambria Math" panose="02040503050406030204" pitchFamily="18" charset="0"/>
                          </a:rPr>
                        </m:ctrlPr>
                      </m:dPr>
                      <m:e>
                        <m:r>
                          <a:rPr lang="en-GB" altLang="ko-KR" i="1" smtClean="0">
                            <a:latin typeface="Cambria Math" panose="02040503050406030204" pitchFamily="18" charset="0"/>
                          </a:rPr>
                          <m:t>𝐶</m:t>
                        </m:r>
                      </m:e>
                    </m:d>
                    <m:r>
                      <a:rPr lang="en-GB" altLang="ko-KR" i="1" smtClean="0">
                        <a:latin typeface="Cambria Math" panose="02040503050406030204" pitchFamily="18" charset="0"/>
                      </a:rPr>
                      <m:t>=</m:t>
                    </m:r>
                    <m:d>
                      <m:dPr>
                        <m:begChr m:val="{"/>
                        <m:endChr m:val="}"/>
                        <m:ctrlPr>
                          <a:rPr lang="en-GB" altLang="ko-KR" i="1" smtClean="0">
                            <a:latin typeface="Cambria Math" panose="02040503050406030204" pitchFamily="18" charset="0"/>
                          </a:rPr>
                        </m:ctrlPr>
                      </m:dPr>
                      <m:e>
                        <m:r>
                          <a:rPr lang="en-GB" altLang="ko-KR" i="1" smtClean="0">
                            <a:latin typeface="Cambria Math" panose="02040503050406030204" pitchFamily="18" charset="0"/>
                          </a:rPr>
                          <m:t>𝑆</m:t>
                        </m:r>
                        <m:r>
                          <a:rPr lang="en-GB" altLang="ko-KR" i="1" smtClean="0">
                            <a:latin typeface="Cambria Math" panose="02040503050406030204" pitchFamily="18" charset="0"/>
                          </a:rPr>
                          <m:t>,</m:t>
                        </m:r>
                        <m:r>
                          <a:rPr lang="en-GB" altLang="ko-KR" i="1" smtClean="0">
                            <a:latin typeface="Cambria Math" panose="02040503050406030204" pitchFamily="18" charset="0"/>
                          </a:rPr>
                          <m:t>𝑅</m:t>
                        </m:r>
                      </m:e>
                    </m:d>
                  </m:oMath>
                </a14:m>
                <a:r>
                  <a:rPr lang="en-GB" altLang="ko-KR" dirty="0"/>
                  <a:t>, i.e., from </a:t>
                </a:r>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en-GB" altLang="ko-KR" i="1" smtClean="0">
                            <a:latin typeface="Cambria Math" panose="02040503050406030204" pitchFamily="18" charset="0"/>
                          </a:rPr>
                          <m:t>𝐶</m:t>
                        </m:r>
                        <m:r>
                          <a:rPr lang="en-GB" altLang="ko-KR" i="1" smtClean="0">
                            <a:latin typeface="Cambria Math" panose="02040503050406030204" pitchFamily="18" charset="0"/>
                          </a:rPr>
                          <m:t>|</m:t>
                        </m:r>
                        <m:r>
                          <a:rPr lang="en-GB" altLang="ko-KR" i="1" smtClean="0">
                            <a:solidFill>
                              <a:schemeClr val="accent1"/>
                            </a:solidFill>
                            <a:latin typeface="Cambria Math" panose="02040503050406030204" pitchFamily="18" charset="0"/>
                          </a:rPr>
                          <m:t>𝑠</m:t>
                        </m:r>
                        <m:r>
                          <a:rPr lang="en-GB" altLang="ko-KR" i="1" smtClean="0">
                            <a:latin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𝑟</m:t>
                        </m:r>
                      </m:e>
                    </m:d>
                  </m:oMath>
                </a14:m>
                <a:endParaRPr lang="en-GB" altLang="ko-KR" dirty="0"/>
              </a:p>
              <a:p>
                <a:pPr lvl="2"/>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en-GB" altLang="ko-KR" i="1" smtClean="0">
                            <a:latin typeface="Cambria Math" panose="02040503050406030204" pitchFamily="18" charset="0"/>
                          </a:rPr>
                          <m:t>𝐶</m:t>
                        </m:r>
                        <m:r>
                          <a:rPr lang="en-GB" altLang="ko-KR" i="1" smtClean="0">
                            <a:latin typeface="Cambria Math" panose="02040503050406030204" pitchFamily="18" charset="0"/>
                          </a:rPr>
                          <m:t>|</m:t>
                        </m:r>
                        <m:r>
                          <a:rPr lang="en-GB" altLang="ko-KR" i="1" smtClean="0">
                            <a:solidFill>
                              <a:schemeClr val="accent1"/>
                            </a:solidFill>
                            <a:latin typeface="Cambria Math" panose="02040503050406030204" pitchFamily="18" charset="0"/>
                          </a:rPr>
                          <m:t>𝑠</m:t>
                        </m:r>
                        <m:r>
                          <a:rPr lang="en-GB" altLang="ko-KR" i="1" smtClean="0">
                            <a:latin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𝑟</m:t>
                        </m:r>
                      </m:e>
                    </m:d>
                    <m:r>
                      <a:rPr lang="en-GB" altLang="ko-KR" i="1" smtClean="0">
                        <a:latin typeface="Cambria Math" panose="02040503050406030204" pitchFamily="18" charset="0"/>
                        <a:ea typeface="Cambria Math" panose="02040503050406030204" pitchFamily="18" charset="0"/>
                      </a:rPr>
                      <m:t>=</m:t>
                    </m:r>
                    <m:r>
                      <a:rPr lang="en-GB" altLang="ko-KR" i="1" smtClean="0">
                        <a:latin typeface="Cambria Math" panose="02040503050406030204" pitchFamily="18" charset="0"/>
                        <a:ea typeface="Cambria Math" panose="02040503050406030204" pitchFamily="18" charset="0"/>
                      </a:rPr>
                      <m:t>𝑃</m:t>
                    </m:r>
                    <m:d>
                      <m:dPr>
                        <m:ctrlPr>
                          <a:rPr lang="en-GB" altLang="ko-KR" i="1" smtClean="0">
                            <a:latin typeface="Cambria Math" panose="02040503050406030204" pitchFamily="18" charset="0"/>
                            <a:ea typeface="Cambria Math" panose="02040503050406030204" pitchFamily="18" charset="0"/>
                          </a:rPr>
                        </m:ctrlPr>
                      </m:dPr>
                      <m:e>
                        <m:r>
                          <a:rPr lang="en-GB" altLang="ko-KR" i="1" smtClean="0">
                            <a:latin typeface="Cambria Math" panose="02040503050406030204" pitchFamily="18" charset="0"/>
                            <a:ea typeface="Cambria Math" panose="02040503050406030204" pitchFamily="18" charset="0"/>
                          </a:rPr>
                          <m:t>𝐶</m:t>
                        </m:r>
                      </m:e>
                    </m:d>
                    <m:r>
                      <a:rPr lang="en-GB" altLang="ko-KR" i="1" smtClean="0">
                        <a:latin typeface="Cambria Math" panose="02040503050406030204" pitchFamily="18" charset="0"/>
                        <a:ea typeface="Cambria Math" panose="02040503050406030204" pitchFamily="18" charset="0"/>
                      </a:rPr>
                      <m:t>𝑃</m:t>
                    </m:r>
                    <m:d>
                      <m:dPr>
                        <m:ctrlPr>
                          <a:rPr lang="en-GB" altLang="ko-KR" i="1" smtClean="0">
                            <a:latin typeface="Cambria Math" panose="02040503050406030204" pitchFamily="18" charset="0"/>
                            <a:ea typeface="Cambria Math" panose="02040503050406030204" pitchFamily="18" charset="0"/>
                          </a:rPr>
                        </m:ctrlPr>
                      </m:dPr>
                      <m:e>
                        <m:r>
                          <a:rPr lang="en-GB" altLang="ko-KR" i="1" smtClean="0">
                            <a:solidFill>
                              <a:srgbClr val="FFC000"/>
                            </a:solidFill>
                            <a:latin typeface="Cambria Math" panose="02040503050406030204" pitchFamily="18" charset="0"/>
                            <a:ea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𝑟</m:t>
                        </m:r>
                        <m:r>
                          <a:rPr lang="en-GB" altLang="ko-KR" i="1" smtClean="0">
                            <a:latin typeface="Cambria Math" panose="02040503050406030204" pitchFamily="18" charset="0"/>
                            <a:ea typeface="Cambria Math" panose="02040503050406030204" pitchFamily="18" charset="0"/>
                          </a:rPr>
                          <m:t>|</m:t>
                        </m:r>
                        <m:r>
                          <a:rPr lang="en-GB" altLang="ko-KR" i="1" smtClean="0">
                            <a:latin typeface="Cambria Math" panose="02040503050406030204" pitchFamily="18" charset="0"/>
                            <a:ea typeface="Cambria Math" panose="02040503050406030204" pitchFamily="18" charset="0"/>
                          </a:rPr>
                          <m:t>𝐶</m:t>
                        </m:r>
                      </m:e>
                    </m:d>
                    <m:r>
                      <a:rPr lang="en-GB" altLang="ko-KR" i="1" smtClean="0">
                        <a:latin typeface="Cambria Math" panose="02040503050406030204" pitchFamily="18" charset="0"/>
                        <a:ea typeface="Cambria Math" panose="02040503050406030204" pitchFamily="18" charset="0"/>
                      </a:rPr>
                      <m:t>𝑃</m:t>
                    </m:r>
                    <m:d>
                      <m:dPr>
                        <m:ctrlPr>
                          <a:rPr lang="en-GB" altLang="ko-KR" i="1" smtClean="0">
                            <a:latin typeface="Cambria Math" panose="02040503050406030204" pitchFamily="18" charset="0"/>
                            <a:ea typeface="Cambria Math" panose="02040503050406030204" pitchFamily="18" charset="0"/>
                          </a:rPr>
                        </m:ctrlPr>
                      </m:dPr>
                      <m:e>
                        <m:r>
                          <a:rPr lang="en-GB" altLang="ko-KR" i="1" smtClean="0">
                            <a:solidFill>
                              <a:schemeClr val="accent1"/>
                            </a:solidFill>
                            <a:latin typeface="Cambria Math" panose="02040503050406030204" pitchFamily="18" charset="0"/>
                            <a:ea typeface="Cambria Math" panose="02040503050406030204" pitchFamily="18" charset="0"/>
                          </a:rPr>
                          <m:t>𝑠</m:t>
                        </m:r>
                        <m:r>
                          <a:rPr lang="en-GB" altLang="ko-KR" i="1" smtClean="0">
                            <a:latin typeface="Cambria Math" panose="02040503050406030204" pitchFamily="18" charset="0"/>
                            <a:ea typeface="Cambria Math" panose="02040503050406030204" pitchFamily="18" charset="0"/>
                          </a:rPr>
                          <m:t>|</m:t>
                        </m:r>
                        <m:r>
                          <a:rPr lang="en-GB" altLang="ko-KR" i="1" smtClean="0">
                            <a:latin typeface="Cambria Math" panose="02040503050406030204" pitchFamily="18" charset="0"/>
                            <a:ea typeface="Cambria Math" panose="02040503050406030204" pitchFamily="18" charset="0"/>
                          </a:rPr>
                          <m:t>𝐶</m:t>
                        </m:r>
                      </m:e>
                    </m:d>
                    <m:r>
                      <a:rPr lang="en-GB" altLang="ko-KR" i="1" smtClean="0">
                        <a:latin typeface="Cambria Math" panose="02040503050406030204" pitchFamily="18" charset="0"/>
                        <a:ea typeface="Cambria Math" panose="02040503050406030204" pitchFamily="18" charset="0"/>
                      </a:rPr>
                      <m:t>=</m:t>
                    </m:r>
                    <m:d>
                      <m:dPr>
                        <m:ctrlPr>
                          <a:rPr lang="en-GB" altLang="ko-KR" i="1" smtClean="0">
                            <a:latin typeface="Cambria Math" panose="02040503050406030204" pitchFamily="18" charset="0"/>
                            <a:ea typeface="Cambria Math" panose="02040503050406030204" pitchFamily="18" charset="0"/>
                          </a:rPr>
                        </m:ctrlPr>
                      </m:dPr>
                      <m:e>
                        <m:r>
                          <a:rPr lang="en-GB" altLang="ko-KR" i="1" smtClean="0">
                            <a:latin typeface="Cambria Math" panose="02040503050406030204" pitchFamily="18" charset="0"/>
                            <a:ea typeface="Cambria Math" panose="02040503050406030204" pitchFamily="18" charset="0"/>
                          </a:rPr>
                          <m:t>0.5∙0.1∙0.2, 0.5∙0.5∙0.8</m:t>
                        </m:r>
                      </m:e>
                    </m:d>
                  </m:oMath>
                </a14:m>
                <a:br>
                  <a:rPr lang="de-DE" altLang="ko-KR" i="1" dirty="0">
                    <a:latin typeface="Cambria Math" panose="02040503050406030204" pitchFamily="18" charset="0"/>
                    <a:ea typeface="Cambria Math" panose="02040503050406030204" pitchFamily="18" charset="0"/>
                  </a:rPr>
                </a:br>
                <a14:m>
                  <m:oMath xmlns:m="http://schemas.openxmlformats.org/officeDocument/2006/math">
                    <m:r>
                      <a:rPr lang="en-GB" altLang="ko-KR" i="1" smtClean="0">
                        <a:latin typeface="Cambria Math" panose="02040503050406030204" pitchFamily="18" charset="0"/>
                        <a:ea typeface="Cambria Math" panose="02040503050406030204" pitchFamily="18" charset="0"/>
                      </a:rPr>
                      <m:t>=</m:t>
                    </m:r>
                    <m:d>
                      <m:dPr>
                        <m:ctrlPr>
                          <a:rPr lang="en-GB" altLang="ko-KR" i="1" smtClean="0">
                            <a:latin typeface="Cambria Math" panose="02040503050406030204" pitchFamily="18" charset="0"/>
                            <a:ea typeface="Cambria Math" panose="02040503050406030204" pitchFamily="18" charset="0"/>
                          </a:rPr>
                        </m:ctrlPr>
                      </m:dPr>
                      <m:e>
                        <m:r>
                          <a:rPr lang="en-GB" altLang="ko-KR" i="1" smtClean="0">
                            <a:latin typeface="Cambria Math" panose="02040503050406030204" pitchFamily="18" charset="0"/>
                            <a:ea typeface="Cambria Math" panose="02040503050406030204" pitchFamily="18" charset="0"/>
                          </a:rPr>
                          <m:t>0.01,0.2</m:t>
                        </m:r>
                      </m:e>
                    </m:d>
                    <m:r>
                      <a:rPr lang="en-GB" altLang="ko-KR" i="1" smtClean="0">
                        <a:latin typeface="Cambria Math" panose="02040503050406030204" pitchFamily="18" charset="0"/>
                        <a:ea typeface="Cambria Math" panose="02040503050406030204" pitchFamily="18" charset="0"/>
                      </a:rPr>
                      <m:t>=</m:t>
                    </m:r>
                    <m:d>
                      <m:dPr>
                        <m:ctrlPr>
                          <a:rPr lang="en-GB" altLang="ko-KR" i="1" smtClean="0">
                            <a:latin typeface="Cambria Math" panose="02040503050406030204" pitchFamily="18" charset="0"/>
                            <a:ea typeface="Cambria Math" panose="02040503050406030204" pitchFamily="18" charset="0"/>
                          </a:rPr>
                        </m:ctrlPr>
                      </m:dPr>
                      <m:e>
                        <m:r>
                          <a:rPr lang="en-GB" altLang="ko-KR" i="1" smtClean="0">
                            <a:latin typeface="Cambria Math" panose="02040503050406030204" pitchFamily="18" charset="0"/>
                            <a:ea typeface="Cambria Math" panose="02040503050406030204" pitchFamily="18" charset="0"/>
                          </a:rPr>
                          <m:t>0.05,0.95</m:t>
                        </m:r>
                      </m:e>
                    </m:d>
                  </m:oMath>
                </a14:m>
                <a:r>
                  <a:rPr lang="en-GB" altLang="ko-KR" dirty="0"/>
                  <a:t> </a:t>
                </a:r>
              </a:p>
              <a:p>
                <a:pPr lvl="2"/>
                <a:r>
                  <a:rPr lang="en-GB" altLang="ko-KR" dirty="0"/>
                  <a:t>Suppose result is </a:t>
                </a:r>
                <a14:m>
                  <m:oMath xmlns:m="http://schemas.openxmlformats.org/officeDocument/2006/math">
                    <m:r>
                      <a:rPr lang="en-GB" altLang="ko-KR" i="1" smtClean="0">
                        <a:solidFill>
                          <a:srgbClr val="FFC000"/>
                        </a:solidFill>
                        <a:latin typeface="Cambria Math" panose="02040503050406030204" pitchFamily="18" charset="0"/>
                        <a:ea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𝑐</m:t>
                    </m:r>
                  </m:oMath>
                </a14:m>
                <a:endParaRPr lang="en-GB" altLang="ko-KR" dirty="0"/>
              </a:p>
              <a:p>
                <a:pPr lvl="3"/>
                <a:r>
                  <a:rPr lang="en-GB" altLang="ko-KR" dirty="0"/>
                  <a:t>New current state: </a:t>
                </a:r>
                <a14:m>
                  <m:oMath xmlns:m="http://schemas.openxmlformats.org/officeDocument/2006/math">
                    <m:d>
                      <m:dPr>
                        <m:begChr m:val="["/>
                        <m:endChr m:val="]"/>
                        <m:ctrlPr>
                          <a:rPr lang="en-GB" altLang="ko-KR" i="1" smtClean="0">
                            <a:latin typeface="Cambria Math" panose="02040503050406030204" pitchFamily="18" charset="0"/>
                          </a:rPr>
                        </m:ctrlPr>
                      </m:dPr>
                      <m:e>
                        <m:r>
                          <a:rPr lang="en-GB" altLang="ko-KR" i="1" smtClean="0">
                            <a:solidFill>
                              <a:srgbClr val="FFC000"/>
                            </a:solidFill>
                            <a:latin typeface="Cambria Math" panose="02040503050406030204" pitchFamily="18" charset="0"/>
                            <a:ea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𝑐</m:t>
                        </m:r>
                        <m:r>
                          <a:rPr lang="en-GB" altLang="ko-KR" i="1" smtClean="0">
                            <a:latin typeface="Cambria Math" panose="02040503050406030204" pitchFamily="18" charset="0"/>
                          </a:rPr>
                          <m:t>, </m:t>
                        </m:r>
                        <m:r>
                          <a:rPr lang="en-GB" altLang="ko-KR" i="1" smtClean="0">
                            <a:solidFill>
                              <a:schemeClr val="accent1"/>
                            </a:solidFill>
                            <a:latin typeface="Cambria Math" panose="02040503050406030204" pitchFamily="18" charset="0"/>
                          </a:rPr>
                          <m:t>𝑠</m:t>
                        </m:r>
                        <m:r>
                          <a:rPr lang="en-GB" altLang="ko-KR" i="1" smtClean="0">
                            <a:latin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𝑟</m:t>
                        </m:r>
                        <m:r>
                          <a:rPr lang="en-GB" altLang="ko-KR" i="1" smtClean="0">
                            <a:latin typeface="Cambria Math" panose="02040503050406030204" pitchFamily="18" charset="0"/>
                          </a:rPr>
                          <m:t>, </m:t>
                        </m:r>
                        <m:r>
                          <a:rPr lang="en-GB" altLang="ko-KR" i="1" smtClean="0">
                            <a:solidFill>
                              <a:schemeClr val="accent1"/>
                            </a:solidFill>
                            <a:latin typeface="Cambria Math" panose="02040503050406030204" pitchFamily="18" charset="0"/>
                          </a:rPr>
                          <m:t>𝑤</m:t>
                        </m:r>
                      </m:e>
                    </m:d>
                  </m:oMath>
                </a14:m>
                <a:endParaRPr lang="en-GB" altLang="ko-KR" dirty="0">
                  <a:solidFill>
                    <a:schemeClr val="accent1"/>
                  </a:solidFill>
                </a:endParaRPr>
              </a:p>
              <a:p>
                <a:pPr lvl="3"/>
                <a:r>
                  <a:rPr lang="en-GB" altLang="ko-KR" dirty="0"/>
                  <a:t>Update count: </a:t>
                </a:r>
                <a14:m>
                  <m:oMath xmlns:m="http://schemas.openxmlformats.org/officeDocument/2006/math">
                    <m:r>
                      <a:rPr lang="en-GB" altLang="ko-KR" i="1">
                        <a:latin typeface="Cambria Math" panose="02040503050406030204" pitchFamily="18" charset="0"/>
                      </a:rPr>
                      <m:t>𝑅</m:t>
                    </m:r>
                    <m:r>
                      <a:rPr lang="en-GB" altLang="ko-KR" i="1" smtClean="0">
                        <a:latin typeface="Cambria Math" panose="02040503050406030204" pitchFamily="18" charset="0"/>
                      </a:rPr>
                      <m:t>=</m:t>
                    </m:r>
                    <m:r>
                      <a:rPr lang="en-GB" altLang="ko-KR" i="1" smtClean="0">
                        <a:latin typeface="Cambria Math" panose="02040503050406030204" pitchFamily="18" charset="0"/>
                      </a:rPr>
                      <m:t>𝑓𝑎𝑙𝑠𝑒</m:t>
                    </m:r>
                  </m:oMath>
                </a14:m>
                <a:r>
                  <a:rPr lang="en-GB" altLang="ko-KR" dirty="0"/>
                  <a:t> ➝ +1</a:t>
                </a:r>
              </a:p>
            </p:txBody>
          </p:sp>
        </mc:Choice>
        <mc:Fallback xmlns="">
          <p:sp>
            <p:nvSpPr>
              <p:cNvPr id="61443" name="Rectangle 4"/>
              <p:cNvSpPr>
                <a:spLocks noGrp="1" noRot="1" noChangeAspect="1" noMove="1" noResize="1" noEditPoints="1" noAdjustHandles="1" noChangeArrowheads="1" noChangeShapeType="1" noTextEdit="1"/>
              </p:cNvSpPr>
              <p:nvPr>
                <p:ph idx="1"/>
              </p:nvPr>
            </p:nvSpPr>
            <p:spPr>
              <a:xfrm>
                <a:off x="359626" y="1665066"/>
                <a:ext cx="8028820" cy="4240848"/>
              </a:xfrm>
              <a:blipFill>
                <a:blip r:embed="rId3"/>
                <a:stretch>
                  <a:fillRect l="-2050"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A50E097-3675-A949-A38A-E65509713D4D}"/>
              </a:ext>
            </a:extLst>
          </p:cNvPr>
          <p:cNvSpPr>
            <a:spLocks noGrp="1"/>
          </p:cNvSpPr>
          <p:nvPr>
            <p:ph type="sldNum" sz="quarter" idx="4"/>
          </p:nvPr>
        </p:nvSpPr>
        <p:spPr/>
        <p:txBody>
          <a:bodyPr/>
          <a:lstStyle/>
          <a:p>
            <a:fld id="{67C9959E-8E6B-B04C-9955-EA096F41CA7A}" type="slidenum">
              <a:rPr lang="en-GB" smtClean="0"/>
              <a:t>56</a:t>
            </a:fld>
            <a:endParaRPr lang="en-GB"/>
          </a:p>
        </p:txBody>
      </p:sp>
      <p:sp>
        <p:nvSpPr>
          <p:cNvPr id="2" name="Date Placeholder 1">
            <a:extLst>
              <a:ext uri="{FF2B5EF4-FFF2-40B4-BE49-F238E27FC236}">
                <a16:creationId xmlns:a16="http://schemas.microsoft.com/office/drawing/2014/main" id="{4AC9F9FB-849B-E94C-A14E-2552DDAED8EA}"/>
              </a:ext>
            </a:extLst>
          </p:cNvPr>
          <p:cNvSpPr>
            <a:spLocks noGrp="1"/>
          </p:cNvSpPr>
          <p:nvPr>
            <p:ph type="dt" sz="half" idx="2"/>
          </p:nvPr>
        </p:nvSpPr>
        <p:spPr/>
        <p:txBody>
          <a:bodyPr/>
          <a:lstStyle/>
          <a:p>
            <a:r>
              <a:rPr lang="en-GB"/>
              <a:t>Approximate Inference</a:t>
            </a:r>
          </a:p>
        </p:txBody>
      </p:sp>
      <p:sp>
        <p:nvSpPr>
          <p:cNvPr id="6" name="Footer Placeholder 5">
            <a:extLst>
              <a:ext uri="{FF2B5EF4-FFF2-40B4-BE49-F238E27FC236}">
                <a16:creationId xmlns:a16="http://schemas.microsoft.com/office/drawing/2014/main" id="{F4676238-BCB3-FA4D-8F55-6AABE74195DB}"/>
              </a:ext>
            </a:extLst>
          </p:cNvPr>
          <p:cNvSpPr>
            <a:spLocks noGrp="1"/>
          </p:cNvSpPr>
          <p:nvPr>
            <p:ph type="ftr" sz="quarter" idx="3"/>
          </p:nvPr>
        </p:nvSpPr>
        <p:spPr/>
        <p:txBody>
          <a:bodyPr/>
          <a:lstStyle/>
          <a:p>
            <a:r>
              <a:rPr lang="en-GB"/>
              <a:t>T. Braun - StaRAI</a:t>
            </a:r>
          </a:p>
        </p:txBody>
      </p:sp>
      <p:grpSp>
        <p:nvGrpSpPr>
          <p:cNvPr id="22" name="Group 21">
            <a:extLst>
              <a:ext uri="{FF2B5EF4-FFF2-40B4-BE49-F238E27FC236}">
                <a16:creationId xmlns:a16="http://schemas.microsoft.com/office/drawing/2014/main" id="{A9772CE7-AC0E-4845-8869-FD49A8AB8C81}"/>
              </a:ext>
            </a:extLst>
          </p:cNvPr>
          <p:cNvGrpSpPr/>
          <p:nvPr/>
        </p:nvGrpSpPr>
        <p:grpSpPr>
          <a:xfrm>
            <a:off x="8403086" y="1690869"/>
            <a:ext cx="2620230" cy="1202374"/>
            <a:chOff x="4368884" y="1641603"/>
            <a:chExt cx="2620230" cy="1202374"/>
          </a:xfrm>
        </p:grpSpPr>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EA67082E-DA1B-EE4C-89BC-42D32377F7B2}"/>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𝐶𝑙𝑜𝑢𝑑𝑦</m:t>
                        </m:r>
                      </m:oMath>
                    </m:oMathPara>
                  </a14:m>
                  <a:endParaRPr lang="en-GB" sz="1400">
                    <a:solidFill>
                      <a:schemeClr val="accent1"/>
                    </a:solidFill>
                  </a:endParaRPr>
                </a:p>
              </p:txBody>
            </p:sp>
          </mc:Choice>
          <mc:Fallback xmlns="">
            <p:sp>
              <p:nvSpPr>
                <p:cNvPr id="23" name="Oval 22">
                  <a:extLst>
                    <a:ext uri="{FF2B5EF4-FFF2-40B4-BE49-F238E27FC236}">
                      <a16:creationId xmlns:a16="http://schemas.microsoft.com/office/drawing/2014/main" id="{EA67082E-DA1B-EE4C-89BC-42D32377F7B2}"/>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4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33886F88-9E70-CA43-BBFE-8CE5633FF9AF}"/>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rgbClr val="FFC000"/>
                            </a:solidFill>
                            <a:latin typeface="Cambria Math" panose="02040503050406030204" pitchFamily="18" charset="0"/>
                          </a:rPr>
                          <m:t>𝑅𝑎𝑖𝑛</m:t>
                        </m:r>
                      </m:oMath>
                    </m:oMathPara>
                  </a14:m>
                  <a:endParaRPr lang="en-GB" sz="1400">
                    <a:solidFill>
                      <a:srgbClr val="FFC000"/>
                    </a:solidFill>
                  </a:endParaRPr>
                </a:p>
              </p:txBody>
            </p:sp>
          </mc:Choice>
          <mc:Fallback xmlns="">
            <p:sp>
              <p:nvSpPr>
                <p:cNvPr id="24" name="Oval 23">
                  <a:extLst>
                    <a:ext uri="{FF2B5EF4-FFF2-40B4-BE49-F238E27FC236}">
                      <a16:creationId xmlns:a16="http://schemas.microsoft.com/office/drawing/2014/main" id="{33886F88-9E70-CA43-BBFE-8CE5633FF9AF}"/>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AE2ECB53-7CA9-BA4A-8095-0923312ABD76}"/>
                    </a:ext>
                  </a:extLst>
                </p:cNvPr>
                <p:cNvSpPr/>
                <p:nvPr/>
              </p:nvSpPr>
              <p:spPr>
                <a:xfrm>
                  <a:off x="436888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𝑆𝑝𝑟𝑖𝑛𝑘𝑙𝑒𝑟</m:t>
                        </m:r>
                      </m:oMath>
                    </m:oMathPara>
                  </a14:m>
                  <a:endParaRPr lang="en-GB" sz="1400">
                    <a:solidFill>
                      <a:schemeClr val="accent1"/>
                    </a:solidFill>
                  </a:endParaRPr>
                </a:p>
              </p:txBody>
            </p:sp>
          </mc:Choice>
          <mc:Fallback xmlns="">
            <p:sp>
              <p:nvSpPr>
                <p:cNvPr id="30" name="Oval 29">
                  <a:extLst>
                    <a:ext uri="{FF2B5EF4-FFF2-40B4-BE49-F238E27FC236}">
                      <a16:creationId xmlns:a16="http://schemas.microsoft.com/office/drawing/2014/main" id="{AE2ECB53-7CA9-BA4A-8095-0923312ABD76}"/>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4000"/>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A4CC8F36-5CA8-804F-AD5A-A2CEC057696A}"/>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𝑊𝑒𝑡𝐺𝑟𝑎𝑠𝑠</m:t>
                        </m:r>
                      </m:oMath>
                    </m:oMathPara>
                  </a14:m>
                  <a:endParaRPr lang="en-GB" sz="1400">
                    <a:solidFill>
                      <a:schemeClr val="accent1"/>
                    </a:solidFill>
                  </a:endParaRPr>
                </a:p>
              </p:txBody>
            </p:sp>
          </mc:Choice>
          <mc:Fallback xmlns="">
            <p:sp>
              <p:nvSpPr>
                <p:cNvPr id="31" name="Oval 30">
                  <a:extLst>
                    <a:ext uri="{FF2B5EF4-FFF2-40B4-BE49-F238E27FC236}">
                      <a16:creationId xmlns:a16="http://schemas.microsoft.com/office/drawing/2014/main" id="{A4CC8F36-5CA8-804F-AD5A-A2CEC057696A}"/>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37" name="Straight Arrow Connector 36">
              <a:extLst>
                <a:ext uri="{FF2B5EF4-FFF2-40B4-BE49-F238E27FC236}">
                  <a16:creationId xmlns:a16="http://schemas.microsoft.com/office/drawing/2014/main" id="{52AE681F-9924-E94C-9049-5B4DA9834590}"/>
                </a:ext>
              </a:extLst>
            </p:cNvPr>
            <p:cNvCxnSpPr>
              <a:cxnSpLocks/>
              <a:stCxn id="23" idx="3"/>
              <a:endCxn id="30"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9E11A0DF-A3D5-5446-AE34-9F8E60BFCB77}"/>
                </a:ext>
              </a:extLst>
            </p:cNvPr>
            <p:cNvCxnSpPr>
              <a:cxnSpLocks/>
              <a:stCxn id="30" idx="4"/>
              <a:endCxn id="31"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F9D39C0D-3FED-AF4F-994A-0DA5D40D305D}"/>
                </a:ext>
              </a:extLst>
            </p:cNvPr>
            <p:cNvCxnSpPr>
              <a:cxnSpLocks/>
              <a:stCxn id="24" idx="4"/>
              <a:endCxn id="31"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8CE4CAE-43F1-1146-A28E-C69ACF01B1CC}"/>
                </a:ext>
              </a:extLst>
            </p:cNvPr>
            <p:cNvCxnSpPr>
              <a:cxnSpLocks/>
              <a:stCxn id="23" idx="5"/>
              <a:endCxn id="24"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75F6E6F5-62FD-E548-9FFE-9DEAA153186A}"/>
                  </a:ext>
                </a:extLst>
              </p:cNvPr>
              <p:cNvGraphicFramePr>
                <a:graphicFrameLocks noGrp="1"/>
              </p:cNvGraphicFramePr>
              <p:nvPr>
                <p:extLst>
                  <p:ext uri="{D42A27DB-BD31-4B8C-83A1-F6EECF244321}">
                    <p14:modId xmlns:p14="http://schemas.microsoft.com/office/powerpoint/2010/main" val="678385016"/>
                  </p:ext>
                </p:extLst>
              </p:nvPr>
            </p:nvGraphicFramePr>
            <p:xfrm>
              <a:off x="8585822" y="2982395"/>
              <a:ext cx="2254758" cy="1530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916476"/>
                        </a:ext>
                      </a:extLst>
                    </a:gridCol>
                    <a:gridCol w="650367">
                      <a:extLst>
                        <a:ext uri="{9D8B030D-6E8A-4147-A177-3AD203B41FA5}">
                          <a16:colId xmlns:a16="http://schemas.microsoft.com/office/drawing/2014/main" val="2264147407"/>
                        </a:ext>
                      </a:extLst>
                    </a:gridCol>
                    <a:gridCol w="954024">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a:tc>
                    <a:extLst>
                      <a:ext uri="{0D108BD9-81ED-4DB2-BD59-A6C34878D82A}">
                        <a16:rowId xmlns:a16="http://schemas.microsoft.com/office/drawing/2014/main" val="2701488173"/>
                      </a:ext>
                    </a:extLst>
                  </a:tr>
                  <a:tr h="306000">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a:tc>
                    <a:extLst>
                      <a:ext uri="{0D108BD9-81ED-4DB2-BD59-A6C34878D82A}">
                        <a16:rowId xmlns:a16="http://schemas.microsoft.com/office/drawing/2014/main" val="2213954210"/>
                      </a:ext>
                    </a:extLst>
                  </a:tr>
                  <a:tr h="306000">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a:tc>
                    <a:extLst>
                      <a:ext uri="{0D108BD9-81ED-4DB2-BD59-A6C34878D82A}">
                        <a16:rowId xmlns:a16="http://schemas.microsoft.com/office/drawing/2014/main" val="2223221946"/>
                      </a:ext>
                    </a:extLst>
                  </a:tr>
                </a:tbl>
              </a:graphicData>
            </a:graphic>
          </p:graphicFrame>
        </mc:Choice>
        <mc:Fallback xmlns="">
          <p:graphicFrame>
            <p:nvGraphicFramePr>
              <p:cNvPr id="43" name="Table 42">
                <a:extLst>
                  <a:ext uri="{FF2B5EF4-FFF2-40B4-BE49-F238E27FC236}">
                    <a16:creationId xmlns:a16="http://schemas.microsoft.com/office/drawing/2014/main" id="{75F6E6F5-62FD-E548-9FFE-9DEAA153186A}"/>
                  </a:ext>
                </a:extLst>
              </p:cNvPr>
              <p:cNvGraphicFramePr>
                <a:graphicFrameLocks noGrp="1"/>
              </p:cNvGraphicFramePr>
              <p:nvPr>
                <p:extLst>
                  <p:ext uri="{D42A27DB-BD31-4B8C-83A1-F6EECF244321}">
                    <p14:modId xmlns:p14="http://schemas.microsoft.com/office/powerpoint/2010/main" val="678385016"/>
                  </p:ext>
                </p:extLst>
              </p:nvPr>
            </p:nvGraphicFramePr>
            <p:xfrm>
              <a:off x="8585822" y="2982395"/>
              <a:ext cx="2254758" cy="1530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916476"/>
                        </a:ext>
                      </a:extLst>
                    </a:gridCol>
                    <a:gridCol w="650367">
                      <a:extLst>
                        <a:ext uri="{9D8B030D-6E8A-4147-A177-3AD203B41FA5}">
                          <a16:colId xmlns:a16="http://schemas.microsoft.com/office/drawing/2014/main" val="2264147407"/>
                        </a:ext>
                      </a:extLst>
                    </a:gridCol>
                    <a:gridCol w="954024">
                      <a:extLst>
                        <a:ext uri="{9D8B030D-6E8A-4147-A177-3AD203B41FA5}">
                          <a16:colId xmlns:a16="http://schemas.microsoft.com/office/drawing/2014/main" val="3217386092"/>
                        </a:ext>
                      </a:extLst>
                    </a:gridCol>
                  </a:tblGrid>
                  <a:tr h="306000">
                    <a:tc>
                      <a:txBody>
                        <a:bodyPr/>
                        <a:lstStyle/>
                        <a:p>
                          <a:endParaRPr lang="en-US"/>
                        </a:p>
                      </a:txBody>
                      <a:tcPr>
                        <a:blipFill>
                          <a:blip r:embed="rId8"/>
                          <a:stretch>
                            <a:fillRect l="-1961" r="-249020" b="-408333"/>
                          </a:stretch>
                        </a:blipFill>
                      </a:tcPr>
                    </a:tc>
                    <a:tc>
                      <a:txBody>
                        <a:bodyPr/>
                        <a:lstStyle/>
                        <a:p>
                          <a:endParaRPr lang="en-US"/>
                        </a:p>
                      </a:txBody>
                      <a:tcPr>
                        <a:blipFill>
                          <a:blip r:embed="rId8"/>
                          <a:stretch>
                            <a:fillRect l="-100000" r="-144231" b="-408333"/>
                          </a:stretch>
                        </a:blipFill>
                      </a:tcPr>
                    </a:tc>
                    <a:tc>
                      <a:txBody>
                        <a:bodyPr/>
                        <a:lstStyle/>
                        <a:p>
                          <a:endParaRPr lang="en-US"/>
                        </a:p>
                      </a:txBody>
                      <a:tcPr>
                        <a:blipFill>
                          <a:blip r:embed="rId8"/>
                          <a:stretch>
                            <a:fillRect l="-138667" b="-4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8"/>
                          <a:stretch>
                            <a:fillRect l="-1961" t="-96000" r="-249020" b="-292000"/>
                          </a:stretch>
                        </a:blipFill>
                      </a:tcPr>
                    </a:tc>
                    <a:tc>
                      <a:txBody>
                        <a:bodyPr/>
                        <a:lstStyle/>
                        <a:p>
                          <a:endParaRPr lang="en-US"/>
                        </a:p>
                      </a:txBody>
                      <a:tcPr>
                        <a:blipFill>
                          <a:blip r:embed="rId8"/>
                          <a:stretch>
                            <a:fillRect l="-100000" t="-96000" r="-144231" b="-292000"/>
                          </a:stretch>
                        </a:blipFill>
                      </a:tcPr>
                    </a:tc>
                    <a:tc>
                      <a:txBody>
                        <a:bodyPr/>
                        <a:lstStyle/>
                        <a:p>
                          <a:endParaRPr lang="en-US"/>
                        </a:p>
                      </a:txBody>
                      <a:tcPr>
                        <a:blipFill>
                          <a:blip r:embed="rId8"/>
                          <a:stretch>
                            <a:fillRect l="-138667" t="-96000" b="-292000"/>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8"/>
                          <a:stretch>
                            <a:fillRect l="-1961" t="-204167" r="-249020" b="-204167"/>
                          </a:stretch>
                        </a:blipFill>
                      </a:tcPr>
                    </a:tc>
                    <a:tc>
                      <a:txBody>
                        <a:bodyPr/>
                        <a:lstStyle/>
                        <a:p>
                          <a:endParaRPr lang="en-US"/>
                        </a:p>
                      </a:txBody>
                      <a:tcPr>
                        <a:blipFill>
                          <a:blip r:embed="rId8"/>
                          <a:stretch>
                            <a:fillRect l="-100000" t="-204167" r="-144231" b="-204167"/>
                          </a:stretch>
                        </a:blipFill>
                      </a:tcPr>
                    </a:tc>
                    <a:tc>
                      <a:txBody>
                        <a:bodyPr/>
                        <a:lstStyle/>
                        <a:p>
                          <a:endParaRPr lang="en-US"/>
                        </a:p>
                      </a:txBody>
                      <a:tcPr>
                        <a:blipFill>
                          <a:blip r:embed="rId8"/>
                          <a:stretch>
                            <a:fillRect l="-138667" t="-204167" b="-204167"/>
                          </a:stretch>
                        </a:blipFill>
                      </a:tcPr>
                    </a:tc>
                    <a:extLst>
                      <a:ext uri="{0D108BD9-81ED-4DB2-BD59-A6C34878D82A}">
                        <a16:rowId xmlns:a16="http://schemas.microsoft.com/office/drawing/2014/main" val="2701488173"/>
                      </a:ext>
                    </a:extLst>
                  </a:tr>
                  <a:tr h="306000">
                    <a:tc>
                      <a:txBody>
                        <a:bodyPr/>
                        <a:lstStyle/>
                        <a:p>
                          <a:endParaRPr lang="en-US"/>
                        </a:p>
                      </a:txBody>
                      <a:tcPr>
                        <a:blipFill>
                          <a:blip r:embed="rId8"/>
                          <a:stretch>
                            <a:fillRect l="-1961" t="-292000" r="-249020" b="-96000"/>
                          </a:stretch>
                        </a:blipFill>
                      </a:tcPr>
                    </a:tc>
                    <a:tc>
                      <a:txBody>
                        <a:bodyPr/>
                        <a:lstStyle/>
                        <a:p>
                          <a:endParaRPr lang="en-US"/>
                        </a:p>
                      </a:txBody>
                      <a:tcPr>
                        <a:blipFill>
                          <a:blip r:embed="rId8"/>
                          <a:stretch>
                            <a:fillRect l="-100000" t="-292000" r="-144231" b="-96000"/>
                          </a:stretch>
                        </a:blipFill>
                      </a:tcPr>
                    </a:tc>
                    <a:tc>
                      <a:txBody>
                        <a:bodyPr/>
                        <a:lstStyle/>
                        <a:p>
                          <a:endParaRPr lang="en-US"/>
                        </a:p>
                      </a:txBody>
                      <a:tcPr>
                        <a:blipFill>
                          <a:blip r:embed="rId8"/>
                          <a:stretch>
                            <a:fillRect l="-138667" t="-292000" b="-96000"/>
                          </a:stretch>
                        </a:blipFill>
                      </a:tcPr>
                    </a:tc>
                    <a:extLst>
                      <a:ext uri="{0D108BD9-81ED-4DB2-BD59-A6C34878D82A}">
                        <a16:rowId xmlns:a16="http://schemas.microsoft.com/office/drawing/2014/main" val="2213954210"/>
                      </a:ext>
                    </a:extLst>
                  </a:tr>
                  <a:tr h="306000">
                    <a:tc>
                      <a:txBody>
                        <a:bodyPr/>
                        <a:lstStyle/>
                        <a:p>
                          <a:endParaRPr lang="en-US"/>
                        </a:p>
                      </a:txBody>
                      <a:tcPr>
                        <a:blipFill>
                          <a:blip r:embed="rId8"/>
                          <a:stretch>
                            <a:fillRect l="-1961" t="-408333" r="-249020"/>
                          </a:stretch>
                        </a:blipFill>
                      </a:tcPr>
                    </a:tc>
                    <a:tc>
                      <a:txBody>
                        <a:bodyPr/>
                        <a:lstStyle/>
                        <a:p>
                          <a:endParaRPr lang="en-US"/>
                        </a:p>
                      </a:txBody>
                      <a:tcPr>
                        <a:blipFill>
                          <a:blip r:embed="rId8"/>
                          <a:stretch>
                            <a:fillRect l="-100000" t="-408333" r="-144231"/>
                          </a:stretch>
                        </a:blipFill>
                      </a:tcPr>
                    </a:tc>
                    <a:tc>
                      <a:txBody>
                        <a:bodyPr/>
                        <a:lstStyle/>
                        <a:p>
                          <a:endParaRPr lang="en-US"/>
                        </a:p>
                      </a:txBody>
                      <a:tcPr>
                        <a:blipFill>
                          <a:blip r:embed="rId8"/>
                          <a:stretch>
                            <a:fillRect l="-138667" t="-408333"/>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BB553CA-9F6B-3A43-B66A-D61023FC5554}"/>
                  </a:ext>
                </a:extLst>
              </p:cNvPr>
              <p:cNvSpPr txBox="1"/>
              <p:nvPr/>
            </p:nvSpPr>
            <p:spPr>
              <a:xfrm>
                <a:off x="9176162" y="1325616"/>
                <a:ext cx="1074077" cy="30777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solidFill>
                            <a:schemeClr val="bg1"/>
                          </a:solidFill>
                          <a:latin typeface="Cambria Math" panose="02040503050406030204" pitchFamily="18" charset="0"/>
                        </a:rPr>
                        <m:t>𝑃</m:t>
                      </m:r>
                      <m:d>
                        <m:dPr>
                          <m:ctrlPr>
                            <a:rPr lang="en-GB" sz="1400" i="1" smtClean="0">
                              <a:solidFill>
                                <a:schemeClr val="bg1"/>
                              </a:solidFill>
                              <a:latin typeface="Cambria Math" panose="02040503050406030204" pitchFamily="18" charset="0"/>
                            </a:rPr>
                          </m:ctrlPr>
                        </m:dPr>
                        <m:e>
                          <m:r>
                            <a:rPr lang="en-GB" sz="1400" i="1" smtClean="0">
                              <a:solidFill>
                                <a:schemeClr val="bg1"/>
                              </a:solidFill>
                              <a:latin typeface="Cambria Math" panose="02040503050406030204" pitchFamily="18" charset="0"/>
                            </a:rPr>
                            <m:t>𝑐</m:t>
                          </m:r>
                        </m:e>
                      </m:d>
                      <m:r>
                        <a:rPr lang="en-GB" sz="1400" i="1" smtClean="0">
                          <a:solidFill>
                            <a:schemeClr val="bg1"/>
                          </a:solidFill>
                          <a:latin typeface="Cambria Math" panose="02040503050406030204" pitchFamily="18" charset="0"/>
                        </a:rPr>
                        <m:t>=0.5</m:t>
                      </m:r>
                    </m:oMath>
                  </m:oMathPara>
                </a14:m>
                <a:endParaRPr lang="en-GB" sz="1400">
                  <a:solidFill>
                    <a:schemeClr val="bg1"/>
                  </a:solidFill>
                </a:endParaRPr>
              </a:p>
            </p:txBody>
          </p:sp>
        </mc:Choice>
        <mc:Fallback xmlns="">
          <p:sp>
            <p:nvSpPr>
              <p:cNvPr id="44" name="TextBox 43">
                <a:extLst>
                  <a:ext uri="{FF2B5EF4-FFF2-40B4-BE49-F238E27FC236}">
                    <a16:creationId xmlns:a16="http://schemas.microsoft.com/office/drawing/2014/main" id="{1BB553CA-9F6B-3A43-B66A-D61023FC5554}"/>
                  </a:ext>
                </a:extLst>
              </p:cNvPr>
              <p:cNvSpPr txBox="1">
                <a:spLocks noRot="1" noChangeAspect="1" noMove="1" noResize="1" noEditPoints="1" noAdjustHandles="1" noChangeArrowheads="1" noChangeShapeType="1" noTextEdit="1"/>
              </p:cNvSpPr>
              <p:nvPr/>
            </p:nvSpPr>
            <p:spPr>
              <a:xfrm>
                <a:off x="9176162" y="1325616"/>
                <a:ext cx="1074077" cy="30777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47" name="Table 46">
                <a:extLst>
                  <a:ext uri="{FF2B5EF4-FFF2-40B4-BE49-F238E27FC236}">
                    <a16:creationId xmlns:a16="http://schemas.microsoft.com/office/drawing/2014/main" id="{FAC35624-CB1B-8545-AE54-4509BADE2F41}"/>
                  </a:ext>
                </a:extLst>
              </p:cNvPr>
              <p:cNvGraphicFramePr>
                <a:graphicFrameLocks noGrp="1"/>
              </p:cNvGraphicFramePr>
              <p:nvPr>
                <p:extLst>
                  <p:ext uri="{D42A27DB-BD31-4B8C-83A1-F6EECF244321}">
                    <p14:modId xmlns:p14="http://schemas.microsoft.com/office/powerpoint/2010/main" val="3212487226"/>
                  </p:ext>
                </p:extLst>
              </p:nvPr>
            </p:nvGraphicFramePr>
            <p:xfrm>
              <a:off x="7601891" y="1187677"/>
              <a:ext cx="1390269" cy="918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a:tc>
                    <a:extLst>
                      <a:ext uri="{0D108BD9-81ED-4DB2-BD59-A6C34878D82A}">
                        <a16:rowId xmlns:a16="http://schemas.microsoft.com/office/drawing/2014/main" val="2701488173"/>
                      </a:ext>
                    </a:extLst>
                  </a:tr>
                </a:tbl>
              </a:graphicData>
            </a:graphic>
          </p:graphicFrame>
        </mc:Choice>
        <mc:Fallback xmlns="">
          <p:graphicFrame>
            <p:nvGraphicFramePr>
              <p:cNvPr id="47" name="Table 46">
                <a:extLst>
                  <a:ext uri="{FF2B5EF4-FFF2-40B4-BE49-F238E27FC236}">
                    <a16:creationId xmlns:a16="http://schemas.microsoft.com/office/drawing/2014/main" id="{FAC35624-CB1B-8545-AE54-4509BADE2F41}"/>
                  </a:ext>
                </a:extLst>
              </p:cNvPr>
              <p:cNvGraphicFramePr>
                <a:graphicFrameLocks noGrp="1"/>
              </p:cNvGraphicFramePr>
              <p:nvPr>
                <p:extLst>
                  <p:ext uri="{D42A27DB-BD31-4B8C-83A1-F6EECF244321}">
                    <p14:modId xmlns:p14="http://schemas.microsoft.com/office/powerpoint/2010/main" val="3212487226"/>
                  </p:ext>
                </p:extLst>
              </p:nvPr>
            </p:nvGraphicFramePr>
            <p:xfrm>
              <a:off x="7601891" y="1187677"/>
              <a:ext cx="1390269" cy="918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endParaRPr lang="en-US"/>
                        </a:p>
                      </a:txBody>
                      <a:tcPr>
                        <a:blipFill>
                          <a:blip r:embed="rId10"/>
                          <a:stretch>
                            <a:fillRect l="-1923" t="-4167" r="-113462" b="-208333"/>
                          </a:stretch>
                        </a:blipFill>
                      </a:tcPr>
                    </a:tc>
                    <a:tc>
                      <a:txBody>
                        <a:bodyPr/>
                        <a:lstStyle/>
                        <a:p>
                          <a:endParaRPr lang="en-US"/>
                        </a:p>
                      </a:txBody>
                      <a:tcPr>
                        <a:blipFill>
                          <a:blip r:embed="rId10"/>
                          <a:stretch>
                            <a:fillRect l="-89831" t="-4167" b="-2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10"/>
                          <a:stretch>
                            <a:fillRect l="-1923" t="-100000" r="-113462" b="-100000"/>
                          </a:stretch>
                        </a:blipFill>
                      </a:tcPr>
                    </a:tc>
                    <a:tc>
                      <a:txBody>
                        <a:bodyPr/>
                        <a:lstStyle/>
                        <a:p>
                          <a:endParaRPr lang="en-US"/>
                        </a:p>
                      </a:txBody>
                      <a:tcPr>
                        <a:blipFill>
                          <a:blip r:embed="rId10"/>
                          <a:stretch>
                            <a:fillRect l="-89831" t="-100000" b="-100000"/>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10"/>
                          <a:stretch>
                            <a:fillRect l="-1923" t="-208333" r="-113462" b="-4167"/>
                          </a:stretch>
                        </a:blipFill>
                      </a:tcPr>
                    </a:tc>
                    <a:tc>
                      <a:txBody>
                        <a:bodyPr/>
                        <a:lstStyle/>
                        <a:p>
                          <a:endParaRPr lang="en-US"/>
                        </a:p>
                      </a:txBody>
                      <a:tcPr>
                        <a:blipFill>
                          <a:blip r:embed="rId10"/>
                          <a:stretch>
                            <a:fillRect l="-89831" t="-208333" b="-4167"/>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8" name="Table 47">
                <a:extLst>
                  <a:ext uri="{FF2B5EF4-FFF2-40B4-BE49-F238E27FC236}">
                    <a16:creationId xmlns:a16="http://schemas.microsoft.com/office/drawing/2014/main" id="{318BBCBD-4A8B-7F4A-AACF-F3DCBCA890DC}"/>
                  </a:ext>
                </a:extLst>
              </p:cNvPr>
              <p:cNvGraphicFramePr>
                <a:graphicFrameLocks noGrp="1"/>
              </p:cNvGraphicFramePr>
              <p:nvPr>
                <p:extLst>
                  <p:ext uri="{D42A27DB-BD31-4B8C-83A1-F6EECF244321}">
                    <p14:modId xmlns:p14="http://schemas.microsoft.com/office/powerpoint/2010/main" val="1998731796"/>
                  </p:ext>
                </p:extLst>
              </p:nvPr>
            </p:nvGraphicFramePr>
            <p:xfrm>
              <a:off x="10441406" y="1187677"/>
              <a:ext cx="1390269" cy="918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a:tc>
                    <a:extLst>
                      <a:ext uri="{0D108BD9-81ED-4DB2-BD59-A6C34878D82A}">
                        <a16:rowId xmlns:a16="http://schemas.microsoft.com/office/drawing/2014/main" val="2216791307"/>
                      </a:ext>
                    </a:extLst>
                  </a:tr>
                  <a:tr h="306000">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a:tc>
                    <a:extLst>
                      <a:ext uri="{0D108BD9-81ED-4DB2-BD59-A6C34878D82A}">
                        <a16:rowId xmlns:a16="http://schemas.microsoft.com/office/drawing/2014/main" val="3434356460"/>
                      </a:ext>
                    </a:extLst>
                  </a:tr>
                  <a:tr h="306000">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a:tc>
                    <a:extLst>
                      <a:ext uri="{0D108BD9-81ED-4DB2-BD59-A6C34878D82A}">
                        <a16:rowId xmlns:a16="http://schemas.microsoft.com/office/drawing/2014/main" val="2701488173"/>
                      </a:ext>
                    </a:extLst>
                  </a:tr>
                </a:tbl>
              </a:graphicData>
            </a:graphic>
          </p:graphicFrame>
        </mc:Choice>
        <mc:Fallback xmlns="">
          <p:graphicFrame>
            <p:nvGraphicFramePr>
              <p:cNvPr id="48" name="Table 47">
                <a:extLst>
                  <a:ext uri="{FF2B5EF4-FFF2-40B4-BE49-F238E27FC236}">
                    <a16:creationId xmlns:a16="http://schemas.microsoft.com/office/drawing/2014/main" id="{318BBCBD-4A8B-7F4A-AACF-F3DCBCA890DC}"/>
                  </a:ext>
                </a:extLst>
              </p:cNvPr>
              <p:cNvGraphicFramePr>
                <a:graphicFrameLocks noGrp="1"/>
              </p:cNvGraphicFramePr>
              <p:nvPr>
                <p:extLst>
                  <p:ext uri="{D42A27DB-BD31-4B8C-83A1-F6EECF244321}">
                    <p14:modId xmlns:p14="http://schemas.microsoft.com/office/powerpoint/2010/main" val="1998731796"/>
                  </p:ext>
                </p:extLst>
              </p:nvPr>
            </p:nvGraphicFramePr>
            <p:xfrm>
              <a:off x="10441406" y="1187677"/>
              <a:ext cx="1390269" cy="918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916476"/>
                        </a:ext>
                      </a:extLst>
                    </a:gridCol>
                    <a:gridCol w="739902">
                      <a:extLst>
                        <a:ext uri="{9D8B030D-6E8A-4147-A177-3AD203B41FA5}">
                          <a16:colId xmlns:a16="http://schemas.microsoft.com/office/drawing/2014/main" val="3217386092"/>
                        </a:ext>
                      </a:extLst>
                    </a:gridCol>
                  </a:tblGrid>
                  <a:tr h="306000">
                    <a:tc>
                      <a:txBody>
                        <a:bodyPr/>
                        <a:lstStyle/>
                        <a:p>
                          <a:endParaRPr lang="en-US"/>
                        </a:p>
                      </a:txBody>
                      <a:tcPr>
                        <a:blipFill>
                          <a:blip r:embed="rId11"/>
                          <a:stretch>
                            <a:fillRect l="-1961" t="-4167" r="-115686" b="-208333"/>
                          </a:stretch>
                        </a:blipFill>
                      </a:tcPr>
                    </a:tc>
                    <a:tc>
                      <a:txBody>
                        <a:bodyPr/>
                        <a:lstStyle/>
                        <a:p>
                          <a:endParaRPr lang="en-US"/>
                        </a:p>
                      </a:txBody>
                      <a:tcPr>
                        <a:blipFill>
                          <a:blip r:embed="rId11"/>
                          <a:stretch>
                            <a:fillRect l="-88136" t="-4167" b="-208333"/>
                          </a:stretch>
                        </a:blipFill>
                      </a:tcPr>
                    </a:tc>
                    <a:extLst>
                      <a:ext uri="{0D108BD9-81ED-4DB2-BD59-A6C34878D82A}">
                        <a16:rowId xmlns:a16="http://schemas.microsoft.com/office/drawing/2014/main" val="2216791307"/>
                      </a:ext>
                    </a:extLst>
                  </a:tr>
                  <a:tr h="306000">
                    <a:tc>
                      <a:txBody>
                        <a:bodyPr/>
                        <a:lstStyle/>
                        <a:p>
                          <a:endParaRPr lang="en-US"/>
                        </a:p>
                      </a:txBody>
                      <a:tcPr>
                        <a:blipFill>
                          <a:blip r:embed="rId11"/>
                          <a:stretch>
                            <a:fillRect l="-1961" t="-100000" r="-115686" b="-100000"/>
                          </a:stretch>
                        </a:blipFill>
                      </a:tcPr>
                    </a:tc>
                    <a:tc>
                      <a:txBody>
                        <a:bodyPr/>
                        <a:lstStyle/>
                        <a:p>
                          <a:endParaRPr lang="en-US"/>
                        </a:p>
                      </a:txBody>
                      <a:tcPr>
                        <a:blipFill>
                          <a:blip r:embed="rId11"/>
                          <a:stretch>
                            <a:fillRect l="-88136" t="-100000" b="-100000"/>
                          </a:stretch>
                        </a:blipFill>
                      </a:tcPr>
                    </a:tc>
                    <a:extLst>
                      <a:ext uri="{0D108BD9-81ED-4DB2-BD59-A6C34878D82A}">
                        <a16:rowId xmlns:a16="http://schemas.microsoft.com/office/drawing/2014/main" val="3434356460"/>
                      </a:ext>
                    </a:extLst>
                  </a:tr>
                  <a:tr h="306000">
                    <a:tc>
                      <a:txBody>
                        <a:bodyPr/>
                        <a:lstStyle/>
                        <a:p>
                          <a:endParaRPr lang="en-US"/>
                        </a:p>
                      </a:txBody>
                      <a:tcPr>
                        <a:blipFill>
                          <a:blip r:embed="rId11"/>
                          <a:stretch>
                            <a:fillRect l="-1961" t="-208333" r="-115686" b="-4167"/>
                          </a:stretch>
                        </a:blipFill>
                      </a:tcPr>
                    </a:tc>
                    <a:tc>
                      <a:txBody>
                        <a:bodyPr/>
                        <a:lstStyle/>
                        <a:p>
                          <a:endParaRPr lang="en-US"/>
                        </a:p>
                      </a:txBody>
                      <a:tcPr>
                        <a:blipFill>
                          <a:blip r:embed="rId11"/>
                          <a:stretch>
                            <a:fillRect l="-88136" t="-208333" b="-4167"/>
                          </a:stretch>
                        </a:blipFill>
                      </a:tcPr>
                    </a:tc>
                    <a:extLst>
                      <a:ext uri="{0D108BD9-81ED-4DB2-BD59-A6C34878D82A}">
                        <a16:rowId xmlns:a16="http://schemas.microsoft.com/office/drawing/2014/main" val="2701488173"/>
                      </a:ext>
                    </a:extLst>
                  </a:tr>
                </a:tbl>
              </a:graphicData>
            </a:graphic>
          </p:graphicFrame>
        </mc:Fallback>
      </mc:AlternateContent>
      <p:grpSp>
        <p:nvGrpSpPr>
          <p:cNvPr id="49" name="Group 48">
            <a:extLst>
              <a:ext uri="{FF2B5EF4-FFF2-40B4-BE49-F238E27FC236}">
                <a16:creationId xmlns:a16="http://schemas.microsoft.com/office/drawing/2014/main" id="{7D65D5B8-9983-7343-A434-DC6E97034AC5}"/>
              </a:ext>
            </a:extLst>
          </p:cNvPr>
          <p:cNvGrpSpPr/>
          <p:nvPr/>
        </p:nvGrpSpPr>
        <p:grpSpPr>
          <a:xfrm>
            <a:off x="8400480" y="4703540"/>
            <a:ext cx="2620230" cy="1202374"/>
            <a:chOff x="4368884" y="1641603"/>
            <a:chExt cx="2620230" cy="1202374"/>
          </a:xfrm>
        </p:grpSpPr>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E511E763-6ABB-1840-8F2D-664D152A1FB5}"/>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rgbClr val="FFC000"/>
                            </a:solidFill>
                            <a:latin typeface="Cambria Math" panose="02040503050406030204" pitchFamily="18" charset="0"/>
                          </a:rPr>
                          <m:t>𝐶𝑙𝑜𝑢𝑑𝑦</m:t>
                        </m:r>
                      </m:oMath>
                    </m:oMathPara>
                  </a14:m>
                  <a:endParaRPr lang="en-GB" sz="1400">
                    <a:solidFill>
                      <a:schemeClr val="accent1"/>
                    </a:solidFill>
                  </a:endParaRPr>
                </a:p>
              </p:txBody>
            </p:sp>
          </mc:Choice>
          <mc:Fallback xmlns="">
            <p:sp>
              <p:nvSpPr>
                <p:cNvPr id="50" name="Oval 49">
                  <a:extLst>
                    <a:ext uri="{FF2B5EF4-FFF2-40B4-BE49-F238E27FC236}">
                      <a16:creationId xmlns:a16="http://schemas.microsoft.com/office/drawing/2014/main" id="{E511E763-6ABB-1840-8F2D-664D152A1FB5}"/>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2"/>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DCB8C999-B3DE-344B-B846-E98FB66EBB4A}"/>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rgbClr val="FFC000"/>
                            </a:solidFill>
                            <a:latin typeface="Cambria Math" panose="02040503050406030204" pitchFamily="18" charset="0"/>
                          </a:rPr>
                          <m:t>𝑅𝑎𝑖𝑛</m:t>
                        </m:r>
                      </m:oMath>
                    </m:oMathPara>
                  </a14:m>
                  <a:endParaRPr lang="en-GB" sz="1400">
                    <a:solidFill>
                      <a:srgbClr val="FFC000"/>
                    </a:solidFill>
                  </a:endParaRPr>
                </a:p>
              </p:txBody>
            </p:sp>
          </mc:Choice>
          <mc:Fallback xmlns="">
            <p:sp>
              <p:nvSpPr>
                <p:cNvPr id="51" name="Oval 50">
                  <a:extLst>
                    <a:ext uri="{FF2B5EF4-FFF2-40B4-BE49-F238E27FC236}">
                      <a16:creationId xmlns:a16="http://schemas.microsoft.com/office/drawing/2014/main" id="{DCB8C999-B3DE-344B-B846-E98FB66EBB4A}"/>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1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Oval 51">
                  <a:extLst>
                    <a:ext uri="{FF2B5EF4-FFF2-40B4-BE49-F238E27FC236}">
                      <a16:creationId xmlns:a16="http://schemas.microsoft.com/office/drawing/2014/main" id="{AFF8DF78-03A3-3B41-BEA6-7BDE9BD9CFC0}"/>
                    </a:ext>
                  </a:extLst>
                </p:cNvPr>
                <p:cNvSpPr/>
                <p:nvPr/>
              </p:nvSpPr>
              <p:spPr>
                <a:xfrm>
                  <a:off x="436888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𝑆𝑝𝑟𝑖𝑛𝑘𝑙𝑒𝑟</m:t>
                        </m:r>
                      </m:oMath>
                    </m:oMathPara>
                  </a14:m>
                  <a:endParaRPr lang="en-GB" sz="1400">
                    <a:solidFill>
                      <a:schemeClr val="accent1"/>
                    </a:solidFill>
                  </a:endParaRPr>
                </a:p>
              </p:txBody>
            </p:sp>
          </mc:Choice>
          <mc:Fallback xmlns="">
            <p:sp>
              <p:nvSpPr>
                <p:cNvPr id="52" name="Oval 51">
                  <a:extLst>
                    <a:ext uri="{FF2B5EF4-FFF2-40B4-BE49-F238E27FC236}">
                      <a16:creationId xmlns:a16="http://schemas.microsoft.com/office/drawing/2014/main" id="{AFF8DF78-03A3-3B41-BEA6-7BDE9BD9CFC0}"/>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14"/>
                  <a:stretch>
                    <a:fillRect b="-7692"/>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Oval 52">
                  <a:extLst>
                    <a:ext uri="{FF2B5EF4-FFF2-40B4-BE49-F238E27FC236}">
                      <a16:creationId xmlns:a16="http://schemas.microsoft.com/office/drawing/2014/main" id="{4A14D186-646C-DB4D-9D8C-88C47BD1B83A}"/>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6000" rtlCol="0" anchor="ctr"/>
                <a:lstStyle/>
                <a:p>
                  <a:pPr algn="ctr"/>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𝑊𝑒𝑡𝐺𝑟𝑎𝑠𝑠</m:t>
                        </m:r>
                      </m:oMath>
                    </m:oMathPara>
                  </a14:m>
                  <a:endParaRPr lang="en-GB" sz="1400">
                    <a:solidFill>
                      <a:schemeClr val="accent1"/>
                    </a:solidFill>
                  </a:endParaRPr>
                </a:p>
              </p:txBody>
            </p:sp>
          </mc:Choice>
          <mc:Fallback xmlns="">
            <p:sp>
              <p:nvSpPr>
                <p:cNvPr id="53" name="Oval 52">
                  <a:extLst>
                    <a:ext uri="{FF2B5EF4-FFF2-40B4-BE49-F238E27FC236}">
                      <a16:creationId xmlns:a16="http://schemas.microsoft.com/office/drawing/2014/main" id="{4A14D186-646C-DB4D-9D8C-88C47BD1B83A}"/>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cxnSp>
          <p:nvCxnSpPr>
            <p:cNvPr id="54" name="Straight Arrow Connector 53">
              <a:extLst>
                <a:ext uri="{FF2B5EF4-FFF2-40B4-BE49-F238E27FC236}">
                  <a16:creationId xmlns:a16="http://schemas.microsoft.com/office/drawing/2014/main" id="{3EC11033-2736-BB45-BFDC-72F1B5FB7D4C}"/>
                </a:ext>
              </a:extLst>
            </p:cNvPr>
            <p:cNvCxnSpPr>
              <a:cxnSpLocks/>
              <a:stCxn id="50" idx="3"/>
              <a:endCxn id="52"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8DF92EA6-88EF-FA46-B5C6-051E1410F086}"/>
                </a:ext>
              </a:extLst>
            </p:cNvPr>
            <p:cNvCxnSpPr>
              <a:cxnSpLocks/>
              <a:stCxn id="52" idx="4"/>
              <a:endCxn id="53"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2DBD515B-3C12-F744-B515-01E5E52BFC73}"/>
                </a:ext>
              </a:extLst>
            </p:cNvPr>
            <p:cNvCxnSpPr>
              <a:cxnSpLocks/>
              <a:stCxn id="51" idx="4"/>
              <a:endCxn id="53"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E3AC0883-0676-3F42-A494-64084B02EDC0}"/>
                </a:ext>
              </a:extLst>
            </p:cNvPr>
            <p:cNvCxnSpPr>
              <a:cxnSpLocks/>
              <a:stCxn id="50" idx="5"/>
              <a:endCxn id="51"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cxnSp>
        <p:nvCxnSpPr>
          <p:cNvPr id="58" name="Curved Connector 57">
            <a:extLst>
              <a:ext uri="{FF2B5EF4-FFF2-40B4-BE49-F238E27FC236}">
                <a16:creationId xmlns:a16="http://schemas.microsoft.com/office/drawing/2014/main" id="{ACFA9FB2-8C6F-4947-8B29-E36B5AB29932}"/>
              </a:ext>
            </a:extLst>
          </p:cNvPr>
          <p:cNvCxnSpPr>
            <a:cxnSpLocks/>
          </p:cNvCxnSpPr>
          <p:nvPr/>
        </p:nvCxnSpPr>
        <p:spPr>
          <a:xfrm flipH="1">
            <a:off x="11311184" y="2443548"/>
            <a:ext cx="2606" cy="2736000"/>
          </a:xfrm>
          <a:prstGeom prst="curvedConnector3">
            <a:avLst>
              <a:gd name="adj1" fmla="val -1114290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C4AFDD1-69FB-FA4B-BEAE-DF0793ED6854}"/>
              </a:ext>
            </a:extLst>
          </p:cNvPr>
          <p:cNvSpPr txBox="1"/>
          <p:nvPr/>
        </p:nvSpPr>
        <p:spPr>
          <a:xfrm>
            <a:off x="5746831" y="3923923"/>
            <a:ext cx="492443" cy="307777"/>
          </a:xfrm>
          <a:prstGeom prst="rect">
            <a:avLst/>
          </a:prstGeom>
          <a:noFill/>
        </p:spPr>
        <p:txBody>
          <a:bodyPr wrap="none" rtlCol="0">
            <a:spAutoFit/>
          </a:bodyPr>
          <a:lstStyle/>
          <a:p>
            <a:r>
              <a:rPr lang="en-GB" sz="1400"/>
              <a:t>true</a:t>
            </a:r>
          </a:p>
        </p:txBody>
      </p:sp>
      <p:sp>
        <p:nvSpPr>
          <p:cNvPr id="60" name="TextBox 59">
            <a:extLst>
              <a:ext uri="{FF2B5EF4-FFF2-40B4-BE49-F238E27FC236}">
                <a16:creationId xmlns:a16="http://schemas.microsoft.com/office/drawing/2014/main" id="{24C96C20-AA3B-BD4D-8652-E8BDDE9CCEC0}"/>
              </a:ext>
            </a:extLst>
          </p:cNvPr>
          <p:cNvSpPr txBox="1"/>
          <p:nvPr/>
        </p:nvSpPr>
        <p:spPr>
          <a:xfrm>
            <a:off x="7153767" y="3916293"/>
            <a:ext cx="524182" cy="307777"/>
          </a:xfrm>
          <a:prstGeom prst="rect">
            <a:avLst/>
          </a:prstGeom>
          <a:noFill/>
        </p:spPr>
        <p:txBody>
          <a:bodyPr wrap="none" rtlCol="0">
            <a:spAutoFit/>
          </a:bodyPr>
          <a:lstStyle/>
          <a:p>
            <a:r>
              <a:rPr lang="en-GB" sz="1400"/>
              <a:t>false</a:t>
            </a:r>
          </a:p>
        </p:txBody>
      </p:sp>
    </p:spTree>
    <p:extLst>
      <p:ext uri="{BB962C8B-B14F-4D97-AF65-F5344CB8AC3E}">
        <p14:creationId xmlns:p14="http://schemas.microsoft.com/office/powerpoint/2010/main" val="10452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4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4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4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a:t>MCMC: Example</a:t>
            </a:r>
          </a:p>
        </p:txBody>
      </p:sp>
      <p:sp>
        <p:nvSpPr>
          <p:cNvPr id="29" name="Rectangle 28">
            <a:extLst>
              <a:ext uri="{FF2B5EF4-FFF2-40B4-BE49-F238E27FC236}">
                <a16:creationId xmlns:a16="http://schemas.microsoft.com/office/drawing/2014/main" id="{27D276E4-BF5E-334B-8CD1-5433BD473DA2}"/>
              </a:ext>
            </a:extLst>
          </p:cNvPr>
          <p:cNvSpPr/>
          <p:nvPr/>
        </p:nvSpPr>
        <p:spPr>
          <a:xfrm>
            <a:off x="1235330" y="1709366"/>
            <a:ext cx="513271" cy="261122"/>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25" name="Rectangle 24">
            <a:extLst>
              <a:ext uri="{FF2B5EF4-FFF2-40B4-BE49-F238E27FC236}">
                <a16:creationId xmlns:a16="http://schemas.microsoft.com/office/drawing/2014/main" id="{10BEF772-4663-4B45-A9DF-30CEB1013960}"/>
              </a:ext>
            </a:extLst>
          </p:cNvPr>
          <p:cNvSpPr/>
          <p:nvPr/>
        </p:nvSpPr>
        <p:spPr>
          <a:xfrm>
            <a:off x="3039534" y="3224172"/>
            <a:ext cx="151878"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26" name="Rectangle 25">
            <a:extLst>
              <a:ext uri="{FF2B5EF4-FFF2-40B4-BE49-F238E27FC236}">
                <a16:creationId xmlns:a16="http://schemas.microsoft.com/office/drawing/2014/main" id="{D7C115ED-F4BC-2845-8EB6-5497D6A77775}"/>
              </a:ext>
            </a:extLst>
          </p:cNvPr>
          <p:cNvSpPr/>
          <p:nvPr/>
        </p:nvSpPr>
        <p:spPr>
          <a:xfrm>
            <a:off x="3723324" y="3224171"/>
            <a:ext cx="226916"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27" name="Rectangle 26">
            <a:extLst>
              <a:ext uri="{FF2B5EF4-FFF2-40B4-BE49-F238E27FC236}">
                <a16:creationId xmlns:a16="http://schemas.microsoft.com/office/drawing/2014/main" id="{055625C7-9C4C-8443-90E8-30EC2B0AF742}"/>
              </a:ext>
            </a:extLst>
          </p:cNvPr>
          <p:cNvSpPr/>
          <p:nvPr/>
        </p:nvSpPr>
        <p:spPr>
          <a:xfrm>
            <a:off x="3620931" y="4554165"/>
            <a:ext cx="151878"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28" name="Rectangle 27">
            <a:extLst>
              <a:ext uri="{FF2B5EF4-FFF2-40B4-BE49-F238E27FC236}">
                <a16:creationId xmlns:a16="http://schemas.microsoft.com/office/drawing/2014/main" id="{F56DE285-F15D-7143-A537-6AD2417D473D}"/>
              </a:ext>
            </a:extLst>
          </p:cNvPr>
          <p:cNvSpPr/>
          <p:nvPr/>
        </p:nvSpPr>
        <p:spPr>
          <a:xfrm>
            <a:off x="4010866" y="4554164"/>
            <a:ext cx="226916"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9" name="Rectangle 118">
            <a:extLst>
              <a:ext uri="{FF2B5EF4-FFF2-40B4-BE49-F238E27FC236}">
                <a16:creationId xmlns:a16="http://schemas.microsoft.com/office/drawing/2014/main" id="{1B74E110-2D3D-C94A-A8A9-AA1765F25AEF}"/>
              </a:ext>
            </a:extLst>
          </p:cNvPr>
          <p:cNvSpPr/>
          <p:nvPr/>
        </p:nvSpPr>
        <p:spPr>
          <a:xfrm>
            <a:off x="5195531" y="5572133"/>
            <a:ext cx="151878"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0" name="Rectangle 119">
            <a:extLst>
              <a:ext uri="{FF2B5EF4-FFF2-40B4-BE49-F238E27FC236}">
                <a16:creationId xmlns:a16="http://schemas.microsoft.com/office/drawing/2014/main" id="{864D463C-7490-6245-AF22-7F112E03F0D5}"/>
              </a:ext>
            </a:extLst>
          </p:cNvPr>
          <p:cNvSpPr/>
          <p:nvPr/>
        </p:nvSpPr>
        <p:spPr>
          <a:xfrm>
            <a:off x="5863810" y="5572132"/>
            <a:ext cx="226916"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1" name="Rectangle 120">
            <a:extLst>
              <a:ext uri="{FF2B5EF4-FFF2-40B4-BE49-F238E27FC236}">
                <a16:creationId xmlns:a16="http://schemas.microsoft.com/office/drawing/2014/main" id="{1A21C2FD-C4C7-8949-A48B-93151B673852}"/>
              </a:ext>
            </a:extLst>
          </p:cNvPr>
          <p:cNvSpPr/>
          <p:nvPr/>
        </p:nvSpPr>
        <p:spPr>
          <a:xfrm>
            <a:off x="4628890" y="5214088"/>
            <a:ext cx="151878"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2" name="Rectangle 121">
            <a:extLst>
              <a:ext uri="{FF2B5EF4-FFF2-40B4-BE49-F238E27FC236}">
                <a16:creationId xmlns:a16="http://schemas.microsoft.com/office/drawing/2014/main" id="{393A7D16-8B93-4741-89A1-A839489D9DA8}"/>
              </a:ext>
            </a:extLst>
          </p:cNvPr>
          <p:cNvSpPr/>
          <p:nvPr/>
        </p:nvSpPr>
        <p:spPr>
          <a:xfrm>
            <a:off x="5124351" y="5214087"/>
            <a:ext cx="226916"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1443" name="Rectangle 4"/>
              <p:cNvSpPr>
                <a:spLocks noGrp="1" noChangeArrowheads="1"/>
              </p:cNvSpPr>
              <p:nvPr>
                <p:ph idx="1"/>
              </p:nvPr>
            </p:nvSpPr>
            <p:spPr>
              <a:xfrm>
                <a:off x="359625" y="1666902"/>
                <a:ext cx="8044425" cy="4236435"/>
              </a:xfrm>
            </p:spPr>
            <p:txBody>
              <a:bodyPr>
                <a:normAutofit/>
              </a:bodyPr>
              <a:lstStyle/>
              <a:p>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en-GB" altLang="ko-KR" b="0" i="1" smtClean="0">
                            <a:latin typeface="Cambria Math" panose="02040503050406030204" pitchFamily="18" charset="0"/>
                          </a:rPr>
                          <m:t>𝑅</m:t>
                        </m:r>
                        <m:r>
                          <a:rPr lang="en-GB" altLang="ko-KR" b="0" i="1" smtClean="0">
                            <a:latin typeface="Cambria Math" panose="02040503050406030204" pitchFamily="18" charset="0"/>
                          </a:rPr>
                          <m:t>|</m:t>
                        </m:r>
                        <m:r>
                          <a:rPr lang="en-GB" altLang="ko-KR" b="0" i="1" smtClean="0">
                            <a:solidFill>
                              <a:schemeClr val="accent1"/>
                            </a:solidFill>
                            <a:latin typeface="Cambria Math" panose="02040503050406030204" pitchFamily="18" charset="0"/>
                          </a:rPr>
                          <m:t>𝑠</m:t>
                        </m:r>
                        <m:r>
                          <a:rPr lang="en-GB" altLang="ko-KR" i="1" smtClean="0">
                            <a:latin typeface="Cambria Math" panose="02040503050406030204" pitchFamily="18" charset="0"/>
                          </a:rPr>
                          <m:t>,</m:t>
                        </m:r>
                        <m:r>
                          <a:rPr lang="en-GB" altLang="ko-KR" b="0" i="1" smtClean="0">
                            <a:solidFill>
                              <a:schemeClr val="accent1"/>
                            </a:solidFill>
                            <a:latin typeface="Cambria Math" panose="02040503050406030204" pitchFamily="18" charset="0"/>
                          </a:rPr>
                          <m:t>𝑤</m:t>
                        </m:r>
                      </m:e>
                    </m:d>
                  </m:oMath>
                </a14:m>
                <a:r>
                  <a:rPr lang="en-GB" altLang="ko-KR" dirty="0"/>
                  <a:t>?</a:t>
                </a:r>
              </a:p>
              <a:p>
                <a:pPr lvl="1"/>
                <a:r>
                  <a:rPr lang="en-GB" altLang="ko-KR" dirty="0"/>
                  <a:t>Topological order (without evidence variables): </a:t>
                </a:r>
                <a14:m>
                  <m:oMath xmlns:m="http://schemas.openxmlformats.org/officeDocument/2006/math">
                    <m:d>
                      <m:dPr>
                        <m:ctrlPr>
                          <a:rPr lang="en-GB" altLang="ko-KR" i="1">
                            <a:latin typeface="Cambria Math" panose="02040503050406030204" pitchFamily="18" charset="0"/>
                          </a:rPr>
                        </m:ctrlPr>
                      </m:dPr>
                      <m:e>
                        <m:r>
                          <a:rPr lang="en-GB" altLang="ko-KR" i="1">
                            <a:latin typeface="Cambria Math" panose="02040503050406030204" pitchFamily="18" charset="0"/>
                          </a:rPr>
                          <m:t>𝐶</m:t>
                        </m:r>
                        <m:r>
                          <a:rPr lang="en-GB" altLang="ko-KR" i="1">
                            <a:latin typeface="Cambria Math" panose="02040503050406030204" pitchFamily="18" charset="0"/>
                          </a:rPr>
                          <m:t>,</m:t>
                        </m:r>
                        <m:r>
                          <a:rPr lang="en-GB" altLang="ko-KR" i="1">
                            <a:latin typeface="Cambria Math" panose="02040503050406030204" pitchFamily="18" charset="0"/>
                          </a:rPr>
                          <m:t>𝑅</m:t>
                        </m:r>
                      </m:e>
                    </m:d>
                  </m:oMath>
                </a14:m>
                <a:endParaRPr lang="en-GB" altLang="ko-KR" dirty="0"/>
              </a:p>
              <a:p>
                <a:pPr lvl="1"/>
                <a:r>
                  <a:rPr lang="en-GB" altLang="ko-KR" dirty="0"/>
                  <a:t>Random choice of next variable to sample also possible</a:t>
                </a:r>
              </a:p>
              <a:p>
                <a:r>
                  <a:rPr lang="en-GB" altLang="ko-KR" dirty="0"/>
                  <a:t>Sampling (repeat </a:t>
                </a:r>
                <a14:m>
                  <m:oMath xmlns:m="http://schemas.openxmlformats.org/officeDocument/2006/math">
                    <m:r>
                      <a:rPr lang="en-GB" altLang="ko-KR" i="1">
                        <a:latin typeface="Cambria Math" panose="02040503050406030204" pitchFamily="18" charset="0"/>
                      </a:rPr>
                      <m:t>𝑁</m:t>
                    </m:r>
                  </m:oMath>
                </a14:m>
                <a:r>
                  <a:rPr lang="en-GB" altLang="ko-KR" dirty="0"/>
                  <a:t> times)</a:t>
                </a:r>
              </a:p>
              <a:p>
                <a:pPr lvl="1"/>
                <a:r>
                  <a:rPr lang="en-GB" altLang="ko-KR" dirty="0"/>
                  <a:t>Current state: </a:t>
                </a:r>
                <a14:m>
                  <m:oMath xmlns:m="http://schemas.openxmlformats.org/officeDocument/2006/math">
                    <m:d>
                      <m:dPr>
                        <m:begChr m:val="["/>
                        <m:endChr m:val="]"/>
                        <m:ctrlPr>
                          <a:rPr lang="en-GB" altLang="ko-KR" i="1">
                            <a:latin typeface="Cambria Math" panose="02040503050406030204" pitchFamily="18" charset="0"/>
                          </a:rPr>
                        </m:ctrlPr>
                      </m:dPr>
                      <m:e>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𝑐</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𝑠</m:t>
                        </m:r>
                        <m:r>
                          <a:rPr lang="en-GB" altLang="ko-KR" i="1">
                            <a:latin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𝑟</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𝑤</m:t>
                        </m:r>
                      </m:e>
                    </m:d>
                  </m:oMath>
                </a14:m>
                <a:endParaRPr lang="en-GB" altLang="ko-KR" dirty="0"/>
              </a:p>
              <a:p>
                <a:pPr lvl="1"/>
                <a:r>
                  <a:rPr lang="en-GB" altLang="ko-KR" b="0" dirty="0"/>
                  <a:t>Sample </a:t>
                </a:r>
                <a14:m>
                  <m:oMath xmlns:m="http://schemas.openxmlformats.org/officeDocument/2006/math">
                    <m:r>
                      <a:rPr lang="en-GB" altLang="ko-KR" b="0" i="1" smtClean="0">
                        <a:latin typeface="Cambria Math" panose="02040503050406030204" pitchFamily="18" charset="0"/>
                      </a:rPr>
                      <m:t>𝑅</m:t>
                    </m:r>
                  </m:oMath>
                </a14:m>
                <a:r>
                  <a:rPr lang="en-GB" altLang="ko-KR" dirty="0"/>
                  <a:t> given current values of </a:t>
                </a:r>
                <a14:m>
                  <m:oMath xmlns:m="http://schemas.openxmlformats.org/officeDocument/2006/math">
                    <m:r>
                      <a:rPr lang="en-GB" altLang="ko-KR" i="1">
                        <a:latin typeface="Cambria Math" panose="02040503050406030204" pitchFamily="18" charset="0"/>
                      </a:rPr>
                      <m:t>𝑀𝐵</m:t>
                    </m:r>
                    <m:d>
                      <m:dPr>
                        <m:ctrlPr>
                          <a:rPr lang="en-GB" altLang="ko-KR" i="1">
                            <a:latin typeface="Cambria Math" panose="02040503050406030204" pitchFamily="18" charset="0"/>
                          </a:rPr>
                        </m:ctrlPr>
                      </m:dPr>
                      <m:e>
                        <m:r>
                          <a:rPr lang="en-GB" altLang="ko-KR" b="0" i="1" smtClean="0">
                            <a:latin typeface="Cambria Math" panose="02040503050406030204" pitchFamily="18" charset="0"/>
                          </a:rPr>
                          <m:t>𝑅</m:t>
                        </m:r>
                      </m:e>
                    </m:d>
                    <m:r>
                      <a:rPr lang="en-GB" altLang="ko-KR" i="1">
                        <a:latin typeface="Cambria Math" panose="02040503050406030204" pitchFamily="18" charset="0"/>
                      </a:rPr>
                      <m:t>=</m:t>
                    </m:r>
                    <m:d>
                      <m:dPr>
                        <m:begChr m:val="{"/>
                        <m:endChr m:val="}"/>
                        <m:ctrlPr>
                          <a:rPr lang="en-GB" altLang="ko-KR" i="1">
                            <a:latin typeface="Cambria Math" panose="02040503050406030204" pitchFamily="18" charset="0"/>
                          </a:rPr>
                        </m:ctrlPr>
                      </m:dPr>
                      <m:e>
                        <m:r>
                          <a:rPr lang="en-GB" altLang="ko-KR" b="0" i="1" smtClean="0">
                            <a:latin typeface="Cambria Math" panose="02040503050406030204" pitchFamily="18" charset="0"/>
                          </a:rPr>
                          <m:t>𝐶</m:t>
                        </m:r>
                        <m:r>
                          <a:rPr lang="en-GB" altLang="ko-KR" b="0" i="1" smtClean="0">
                            <a:latin typeface="Cambria Math" panose="02040503050406030204" pitchFamily="18" charset="0"/>
                          </a:rPr>
                          <m:t>,</m:t>
                        </m:r>
                        <m:r>
                          <a:rPr lang="en-GB" altLang="ko-KR" i="1">
                            <a:latin typeface="Cambria Math" panose="02040503050406030204" pitchFamily="18" charset="0"/>
                          </a:rPr>
                          <m:t>𝑆</m:t>
                        </m:r>
                        <m:r>
                          <a:rPr lang="en-GB" altLang="ko-KR" i="1">
                            <a:latin typeface="Cambria Math" panose="02040503050406030204" pitchFamily="18" charset="0"/>
                          </a:rPr>
                          <m:t>,</m:t>
                        </m:r>
                        <m:r>
                          <a:rPr lang="en-GB" altLang="ko-KR" b="0" i="1" smtClean="0">
                            <a:latin typeface="Cambria Math" panose="02040503050406030204" pitchFamily="18" charset="0"/>
                          </a:rPr>
                          <m:t>𝑊</m:t>
                        </m:r>
                      </m:e>
                    </m:d>
                  </m:oMath>
                </a14:m>
                <a:r>
                  <a:rPr lang="en-GB" altLang="ko-KR" dirty="0"/>
                  <a:t>, i.e., from </a:t>
                </a:r>
                <a14:m>
                  <m:oMath xmlns:m="http://schemas.openxmlformats.org/officeDocument/2006/math">
                    <m:r>
                      <a:rPr lang="en-GB" altLang="ko-KR" i="1" smtClean="0">
                        <a:latin typeface="Cambria Math" panose="02040503050406030204" pitchFamily="18" charset="0"/>
                      </a:rPr>
                      <m:t>𝑃</m:t>
                    </m:r>
                    <m:d>
                      <m:dPr>
                        <m:ctrlPr>
                          <a:rPr lang="en-GB" altLang="ko-KR" i="1" smtClean="0">
                            <a:solidFill>
                              <a:schemeClr val="tx1"/>
                            </a:solidFill>
                            <a:latin typeface="Cambria Math" panose="02040503050406030204" pitchFamily="18" charset="0"/>
                          </a:rPr>
                        </m:ctrlPr>
                      </m:dPr>
                      <m:e>
                        <m:r>
                          <a:rPr lang="en-GB" altLang="ko-KR" b="0" i="1" smtClean="0">
                            <a:solidFill>
                              <a:schemeClr val="tx1"/>
                            </a:solidFill>
                            <a:latin typeface="Cambria Math" panose="02040503050406030204" pitchFamily="18" charset="0"/>
                          </a:rPr>
                          <m:t>𝑅</m:t>
                        </m:r>
                        <m:r>
                          <a:rPr lang="en-GB" altLang="ko-KR" i="1">
                            <a:solidFill>
                              <a:schemeClr val="tx1"/>
                            </a:solidFill>
                            <a:latin typeface="Cambria Math" panose="02040503050406030204" pitchFamily="18" charset="0"/>
                          </a:rPr>
                          <m:t>|</m:t>
                        </m:r>
                        <m:r>
                          <a:rPr lang="en-GB" altLang="ko-KR" i="1" smtClean="0">
                            <a:solidFill>
                              <a:srgbClr val="FFC000"/>
                            </a:solidFill>
                            <a:latin typeface="Cambria Math" panose="02040503050406030204" pitchFamily="18" charset="0"/>
                            <a:ea typeface="Cambria Math" panose="02040503050406030204" pitchFamily="18" charset="0"/>
                          </a:rPr>
                          <m:t>¬</m:t>
                        </m:r>
                        <m:r>
                          <a:rPr lang="en-GB" altLang="ko-KR" b="0" i="1" smtClean="0">
                            <a:solidFill>
                              <a:srgbClr val="FFC000"/>
                            </a:solidFill>
                            <a:latin typeface="Cambria Math" panose="02040503050406030204" pitchFamily="18" charset="0"/>
                          </a:rPr>
                          <m:t>𝑐</m:t>
                        </m:r>
                        <m:r>
                          <a:rPr lang="en-GB" altLang="ko-KR" i="1">
                            <a:solidFill>
                              <a:schemeClr val="tx1"/>
                            </a:solidFill>
                            <a:latin typeface="Cambria Math" panose="02040503050406030204" pitchFamily="18" charset="0"/>
                          </a:rPr>
                          <m:t>,</m:t>
                        </m:r>
                        <m:r>
                          <a:rPr lang="en-GB" altLang="ko-KR" b="0" i="1" smtClean="0">
                            <a:solidFill>
                              <a:schemeClr val="accent1"/>
                            </a:solidFill>
                            <a:latin typeface="Cambria Math" panose="02040503050406030204" pitchFamily="18" charset="0"/>
                          </a:rPr>
                          <m:t>𝑠</m:t>
                        </m:r>
                        <m:r>
                          <a:rPr lang="en-GB" altLang="ko-KR" b="0" i="1" smtClean="0">
                            <a:solidFill>
                              <a:schemeClr val="tx1"/>
                            </a:solidFill>
                            <a:latin typeface="Cambria Math" panose="02040503050406030204" pitchFamily="18" charset="0"/>
                          </a:rPr>
                          <m:t>,</m:t>
                        </m:r>
                        <m:r>
                          <a:rPr lang="en-GB" altLang="ko-KR" b="0" i="1" smtClean="0">
                            <a:solidFill>
                              <a:schemeClr val="accent1"/>
                            </a:solidFill>
                            <a:latin typeface="Cambria Math" panose="02040503050406030204" pitchFamily="18" charset="0"/>
                          </a:rPr>
                          <m:t>𝑤</m:t>
                        </m:r>
                      </m:e>
                    </m:d>
                  </m:oMath>
                </a14:m>
                <a:endParaRPr lang="en-GB" altLang="ko-KR" b="0" dirty="0">
                  <a:solidFill>
                    <a:schemeClr val="accent1"/>
                  </a:solidFill>
                </a:endParaRPr>
              </a:p>
              <a:p>
                <a:pPr lvl="2"/>
                <a:r>
                  <a:rPr lang="en-GB" altLang="ko-KR" dirty="0"/>
                  <a:t>Suppose result is </a:t>
                </a:r>
                <a14:m>
                  <m:oMath xmlns:m="http://schemas.openxmlformats.org/officeDocument/2006/math">
                    <m:r>
                      <a:rPr lang="en-GB" altLang="ko-KR" i="1">
                        <a:solidFill>
                          <a:schemeClr val="accent1"/>
                        </a:solidFill>
                        <a:latin typeface="Cambria Math" panose="02040503050406030204" pitchFamily="18" charset="0"/>
                      </a:rPr>
                      <m:t>𝑟</m:t>
                    </m:r>
                  </m:oMath>
                </a14:m>
                <a:endParaRPr lang="en-GB" altLang="ko-KR" b="0" u="sng" dirty="0"/>
              </a:p>
              <a:p>
                <a:pPr lvl="3"/>
                <a:r>
                  <a:rPr lang="en-GB" altLang="ko-KR" dirty="0"/>
                  <a:t>New current state: </a:t>
                </a:r>
                <a14:m>
                  <m:oMath xmlns:m="http://schemas.openxmlformats.org/officeDocument/2006/math">
                    <m:d>
                      <m:dPr>
                        <m:begChr m:val="["/>
                        <m:endChr m:val="]"/>
                        <m:ctrlPr>
                          <a:rPr lang="en-GB" altLang="ko-KR" i="1" smtClean="0">
                            <a:latin typeface="Cambria Math" panose="02040503050406030204" pitchFamily="18" charset="0"/>
                          </a:rPr>
                        </m:ctrlPr>
                      </m:dPr>
                      <m:e>
                        <m:r>
                          <a:rPr lang="en-GB" altLang="ko-KR" i="1" smtClean="0">
                            <a:solidFill>
                              <a:srgbClr val="FFC000"/>
                            </a:solidFill>
                            <a:latin typeface="Cambria Math" panose="02040503050406030204" pitchFamily="18" charset="0"/>
                            <a:ea typeface="Cambria Math" panose="02040503050406030204" pitchFamily="18" charset="0"/>
                          </a:rPr>
                          <m:t>¬</m:t>
                        </m:r>
                        <m:r>
                          <a:rPr lang="en-GB" altLang="ko-KR" b="0" i="1" smtClean="0">
                            <a:solidFill>
                              <a:srgbClr val="FFC000"/>
                            </a:solidFill>
                            <a:latin typeface="Cambria Math" panose="02040503050406030204" pitchFamily="18" charset="0"/>
                            <a:ea typeface="Cambria Math" panose="02040503050406030204" pitchFamily="18" charset="0"/>
                          </a:rPr>
                          <m:t>𝑐</m:t>
                        </m:r>
                        <m:r>
                          <a:rPr lang="en-GB" altLang="ko-KR" i="1" smtClean="0">
                            <a:latin typeface="Cambria Math" panose="02040503050406030204" pitchFamily="18" charset="0"/>
                          </a:rPr>
                          <m:t>, </m:t>
                        </m:r>
                        <m:r>
                          <a:rPr lang="en-GB" altLang="ko-KR" b="0" i="1" smtClean="0">
                            <a:solidFill>
                              <a:schemeClr val="accent1"/>
                            </a:solidFill>
                            <a:latin typeface="Cambria Math" panose="02040503050406030204" pitchFamily="18" charset="0"/>
                          </a:rPr>
                          <m:t>𝑠</m:t>
                        </m:r>
                        <m:r>
                          <a:rPr lang="en-GB" altLang="ko-KR" i="1" smtClean="0">
                            <a:latin typeface="Cambria Math" panose="02040503050406030204" pitchFamily="18" charset="0"/>
                          </a:rPr>
                          <m:t>, </m:t>
                        </m:r>
                        <m:r>
                          <a:rPr lang="en-GB" altLang="ko-KR" b="0" i="1" smtClean="0">
                            <a:solidFill>
                              <a:schemeClr val="accent1"/>
                            </a:solidFill>
                            <a:latin typeface="Cambria Math" panose="02040503050406030204" pitchFamily="18" charset="0"/>
                          </a:rPr>
                          <m:t>𝑟</m:t>
                        </m:r>
                        <m:r>
                          <a:rPr lang="en-GB" altLang="ko-KR" i="1" smtClean="0">
                            <a:latin typeface="Cambria Math" panose="02040503050406030204" pitchFamily="18" charset="0"/>
                          </a:rPr>
                          <m:t>, </m:t>
                        </m:r>
                        <m:r>
                          <a:rPr lang="en-GB" altLang="ko-KR" b="0" i="1" smtClean="0">
                            <a:solidFill>
                              <a:schemeClr val="accent1"/>
                            </a:solidFill>
                            <a:latin typeface="Cambria Math" panose="02040503050406030204" pitchFamily="18" charset="0"/>
                          </a:rPr>
                          <m:t>𝑤</m:t>
                        </m:r>
                      </m:e>
                    </m:d>
                  </m:oMath>
                </a14:m>
                <a:endParaRPr lang="en-GB" altLang="ko-KR" dirty="0">
                  <a:solidFill>
                    <a:schemeClr val="accent1"/>
                  </a:solidFill>
                </a:endParaRPr>
              </a:p>
              <a:p>
                <a:pPr lvl="3"/>
                <a:r>
                  <a:rPr lang="en-GB" altLang="ko-KR" dirty="0"/>
                  <a:t>Update count: </a:t>
                </a:r>
                <a14:m>
                  <m:oMath xmlns:m="http://schemas.openxmlformats.org/officeDocument/2006/math">
                    <m:r>
                      <a:rPr lang="en-GB" altLang="ko-KR" i="1" smtClean="0">
                        <a:latin typeface="Cambria Math" panose="02040503050406030204" pitchFamily="18" charset="0"/>
                      </a:rPr>
                      <m:t>𝑅</m:t>
                    </m:r>
                    <m:r>
                      <a:rPr lang="en-GB" altLang="ko-KR" i="1">
                        <a:latin typeface="Cambria Math" panose="02040503050406030204" pitchFamily="18" charset="0"/>
                      </a:rPr>
                      <m:t>=</m:t>
                    </m:r>
                    <m:r>
                      <a:rPr lang="en-GB" altLang="ko-KR" i="1">
                        <a:latin typeface="Cambria Math" panose="02040503050406030204" pitchFamily="18" charset="0"/>
                      </a:rPr>
                      <m:t>𝑡𝑟𝑢𝑒</m:t>
                    </m:r>
                  </m:oMath>
                </a14:m>
                <a:r>
                  <a:rPr lang="en-GB" altLang="ko-KR" dirty="0"/>
                  <a:t> ➝ +1</a:t>
                </a:r>
              </a:p>
              <a:p>
                <a:pPr lvl="1"/>
                <a:r>
                  <a:rPr lang="en-GB" altLang="ko-KR" dirty="0"/>
                  <a:t>Sample </a:t>
                </a:r>
                <a14:m>
                  <m:oMath xmlns:m="http://schemas.openxmlformats.org/officeDocument/2006/math">
                    <m:r>
                      <a:rPr lang="en-GB" altLang="ko-KR" i="1">
                        <a:latin typeface="Cambria Math" panose="02040503050406030204" pitchFamily="18" charset="0"/>
                      </a:rPr>
                      <m:t>𝐶</m:t>
                    </m:r>
                    <m:r>
                      <a:rPr lang="en-GB" altLang="ko-KR" i="1">
                        <a:latin typeface="Cambria Math" panose="02040503050406030204" pitchFamily="18" charset="0"/>
                      </a:rPr>
                      <m:t> </m:t>
                    </m:r>
                  </m:oMath>
                </a14:m>
                <a:r>
                  <a:rPr lang="en-GB" altLang="ko-KR" dirty="0"/>
                  <a:t>from </a:t>
                </a:r>
                <a14:m>
                  <m:oMath xmlns:m="http://schemas.openxmlformats.org/officeDocument/2006/math">
                    <m:r>
                      <a:rPr lang="en-GB" altLang="ko-KR" i="1">
                        <a:latin typeface="Cambria Math" panose="02040503050406030204" pitchFamily="18" charset="0"/>
                      </a:rPr>
                      <m:t>𝑃</m:t>
                    </m:r>
                    <m:d>
                      <m:dPr>
                        <m:ctrlPr>
                          <a:rPr lang="en-GB" altLang="ko-KR" i="1">
                            <a:latin typeface="Cambria Math" panose="02040503050406030204" pitchFamily="18" charset="0"/>
                          </a:rPr>
                        </m:ctrlPr>
                      </m:dPr>
                      <m:e>
                        <m:r>
                          <a:rPr lang="en-GB" altLang="ko-KR" i="1">
                            <a:latin typeface="Cambria Math" panose="02040503050406030204" pitchFamily="18" charset="0"/>
                          </a:rPr>
                          <m:t>𝐶</m:t>
                        </m:r>
                        <m:r>
                          <a:rPr lang="en-GB" altLang="ko-KR" i="1">
                            <a:latin typeface="Cambria Math" panose="02040503050406030204" pitchFamily="18" charset="0"/>
                          </a:rPr>
                          <m:t>|</m:t>
                        </m:r>
                        <m:r>
                          <a:rPr lang="en-GB" altLang="ko-KR" i="1">
                            <a:solidFill>
                              <a:schemeClr val="accent1"/>
                            </a:solidFill>
                            <a:latin typeface="Cambria Math" panose="02040503050406030204" pitchFamily="18" charset="0"/>
                          </a:rPr>
                          <m:t>𝑠</m:t>
                        </m:r>
                        <m:r>
                          <a:rPr lang="en-GB" altLang="ko-KR" i="1">
                            <a:latin typeface="Cambria Math" panose="02040503050406030204" pitchFamily="18" charset="0"/>
                          </a:rPr>
                          <m:t>,</m:t>
                        </m:r>
                        <m:r>
                          <a:rPr lang="en-GB" altLang="ko-KR" i="1">
                            <a:solidFill>
                              <a:schemeClr val="accent1"/>
                            </a:solidFill>
                            <a:latin typeface="Cambria Math" panose="02040503050406030204" pitchFamily="18" charset="0"/>
                          </a:rPr>
                          <m:t>𝑟</m:t>
                        </m:r>
                      </m:e>
                    </m:d>
                  </m:oMath>
                </a14:m>
                <a:r>
                  <a:rPr lang="en-GB" altLang="ko-KR" dirty="0"/>
                  <a:t> ➝ </a:t>
                </a:r>
                <a14:m>
                  <m:oMath xmlns:m="http://schemas.openxmlformats.org/officeDocument/2006/math">
                    <m:d>
                      <m:dPr>
                        <m:begChr m:val="["/>
                        <m:endChr m:val="]"/>
                        <m:ctrlPr>
                          <a:rPr lang="en-GB" altLang="ko-KR" i="1">
                            <a:latin typeface="Cambria Math" panose="02040503050406030204" pitchFamily="18" charset="0"/>
                          </a:rPr>
                        </m:ctrlPr>
                      </m:dPr>
                      <m:e>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𝑐</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𝑠</m:t>
                        </m:r>
                        <m:r>
                          <a:rPr lang="en-GB" altLang="ko-KR" i="1">
                            <a:latin typeface="Cambria Math" panose="02040503050406030204" pitchFamily="18" charset="0"/>
                          </a:rPr>
                          <m:t>,</m:t>
                        </m:r>
                        <m:r>
                          <a:rPr lang="en-GB" altLang="ko-KR" i="1">
                            <a:solidFill>
                              <a:schemeClr val="accent1"/>
                            </a:solidFill>
                            <a:latin typeface="Cambria Math" panose="02040503050406030204" pitchFamily="18" charset="0"/>
                          </a:rPr>
                          <m:t>𝑟</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𝑤</m:t>
                        </m:r>
                      </m:e>
                    </m:d>
                  </m:oMath>
                </a14:m>
                <a:r>
                  <a:rPr lang="en-GB" altLang="ko-KR" dirty="0"/>
                  <a:t>, </a:t>
                </a:r>
                <a14:m>
                  <m:oMath xmlns:m="http://schemas.openxmlformats.org/officeDocument/2006/math">
                    <m:r>
                      <a:rPr lang="en-GB" altLang="ko-KR" i="1">
                        <a:latin typeface="Cambria Math" panose="02040503050406030204" pitchFamily="18" charset="0"/>
                      </a:rPr>
                      <m:t>𝑅</m:t>
                    </m:r>
                    <m:r>
                      <a:rPr lang="en-GB" altLang="ko-KR" i="1">
                        <a:latin typeface="Cambria Math" panose="02040503050406030204" pitchFamily="18" charset="0"/>
                      </a:rPr>
                      <m:t>=</m:t>
                    </m:r>
                    <m:r>
                      <a:rPr lang="en-GB" altLang="ko-KR" i="1">
                        <a:latin typeface="Cambria Math" panose="02040503050406030204" pitchFamily="18" charset="0"/>
                      </a:rPr>
                      <m:t>𝑡𝑟𝑢𝑒</m:t>
                    </m:r>
                  </m:oMath>
                </a14:m>
                <a:r>
                  <a:rPr lang="en-GB" altLang="ko-KR" dirty="0"/>
                  <a:t> ➝ +1</a:t>
                </a:r>
              </a:p>
              <a:p>
                <a:pPr lvl="1"/>
                <a:r>
                  <a:rPr lang="en-GB" altLang="ko-KR" dirty="0"/>
                  <a:t>Sample </a:t>
                </a:r>
                <a14:m>
                  <m:oMath xmlns:m="http://schemas.openxmlformats.org/officeDocument/2006/math">
                    <m:r>
                      <a:rPr lang="en-GB" altLang="ko-KR" i="1">
                        <a:latin typeface="Cambria Math" panose="02040503050406030204" pitchFamily="18" charset="0"/>
                      </a:rPr>
                      <m:t>𝑅</m:t>
                    </m:r>
                  </m:oMath>
                </a14:m>
                <a:r>
                  <a:rPr lang="en-GB" altLang="ko-KR" dirty="0"/>
                  <a:t> from </a:t>
                </a:r>
                <a14:m>
                  <m:oMath xmlns:m="http://schemas.openxmlformats.org/officeDocument/2006/math">
                    <m:r>
                      <a:rPr lang="en-GB" altLang="ko-KR" i="1">
                        <a:latin typeface="Cambria Math" panose="02040503050406030204" pitchFamily="18" charset="0"/>
                      </a:rPr>
                      <m:t>𝑃</m:t>
                    </m:r>
                    <m:d>
                      <m:dPr>
                        <m:ctrlPr>
                          <a:rPr lang="en-GB" altLang="ko-KR" i="1">
                            <a:latin typeface="Cambria Math" panose="02040503050406030204" pitchFamily="18" charset="0"/>
                          </a:rPr>
                        </m:ctrlPr>
                      </m:dPr>
                      <m:e>
                        <m:r>
                          <a:rPr lang="en-GB" altLang="ko-KR" i="1">
                            <a:latin typeface="Cambria Math" panose="02040503050406030204" pitchFamily="18" charset="0"/>
                          </a:rPr>
                          <m:t>𝑅</m:t>
                        </m:r>
                        <m:r>
                          <a:rPr lang="en-GB" altLang="ko-KR" i="1">
                            <a:latin typeface="Cambria Math" panose="02040503050406030204" pitchFamily="18" charset="0"/>
                          </a:rPr>
                          <m:t>|¬</m:t>
                        </m:r>
                        <m:r>
                          <a:rPr lang="en-GB" altLang="ko-KR" i="1">
                            <a:solidFill>
                              <a:srgbClr val="FFC000"/>
                            </a:solidFill>
                            <a:latin typeface="Cambria Math" panose="02040503050406030204" pitchFamily="18" charset="0"/>
                          </a:rPr>
                          <m:t>𝑐</m:t>
                        </m:r>
                        <m:r>
                          <a:rPr lang="en-GB" altLang="ko-KR" i="1">
                            <a:latin typeface="Cambria Math" panose="02040503050406030204" pitchFamily="18" charset="0"/>
                          </a:rPr>
                          <m:t>,</m:t>
                        </m:r>
                        <m:r>
                          <a:rPr lang="en-GB" altLang="ko-KR" i="1">
                            <a:solidFill>
                              <a:schemeClr val="accent1"/>
                            </a:solidFill>
                            <a:latin typeface="Cambria Math" panose="02040503050406030204" pitchFamily="18" charset="0"/>
                          </a:rPr>
                          <m:t>𝑠</m:t>
                        </m:r>
                        <m:r>
                          <a:rPr lang="en-GB" altLang="ko-KR" i="1">
                            <a:latin typeface="Cambria Math" panose="02040503050406030204" pitchFamily="18" charset="0"/>
                          </a:rPr>
                          <m:t>,</m:t>
                        </m:r>
                        <m:r>
                          <a:rPr lang="en-GB" altLang="ko-KR" i="1">
                            <a:solidFill>
                              <a:schemeClr val="accent1"/>
                            </a:solidFill>
                            <a:latin typeface="Cambria Math" panose="02040503050406030204" pitchFamily="18" charset="0"/>
                          </a:rPr>
                          <m:t>𝑤</m:t>
                        </m:r>
                      </m:e>
                    </m:d>
                    <m:r>
                      <a:rPr lang="en-GB" altLang="ko-KR" i="1">
                        <a:solidFill>
                          <a:schemeClr val="accent1"/>
                        </a:solidFill>
                        <a:latin typeface="Cambria Math" panose="02040503050406030204" pitchFamily="18" charset="0"/>
                      </a:rPr>
                      <m:t> </m:t>
                    </m:r>
                  </m:oMath>
                </a14:m>
                <a:r>
                  <a:rPr lang="en-GB" altLang="ko-KR" dirty="0"/>
                  <a:t>➝ </a:t>
                </a:r>
                <a14:m>
                  <m:oMath xmlns:m="http://schemas.openxmlformats.org/officeDocument/2006/math">
                    <m:d>
                      <m:dPr>
                        <m:begChr m:val="["/>
                        <m:endChr m:val="]"/>
                        <m:ctrlPr>
                          <a:rPr lang="en-GB" altLang="ko-KR" i="1">
                            <a:latin typeface="Cambria Math" panose="02040503050406030204" pitchFamily="18" charset="0"/>
                          </a:rPr>
                        </m:ctrlPr>
                      </m:dPr>
                      <m:e>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𝑐</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𝑠</m:t>
                        </m:r>
                        <m:r>
                          <a:rPr lang="en-GB" altLang="ko-KR" i="1">
                            <a:latin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𝑟</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𝑤</m:t>
                        </m:r>
                      </m:e>
                    </m:d>
                  </m:oMath>
                </a14:m>
                <a:r>
                  <a:rPr lang="en-GB" altLang="ko-KR" dirty="0"/>
                  <a:t>, </a:t>
                </a:r>
                <a14:m>
                  <m:oMath xmlns:m="http://schemas.openxmlformats.org/officeDocument/2006/math">
                    <m:r>
                      <a:rPr lang="en-GB" altLang="ko-KR" i="1">
                        <a:latin typeface="Cambria Math" panose="02040503050406030204" pitchFamily="18" charset="0"/>
                      </a:rPr>
                      <m:t>𝑅</m:t>
                    </m:r>
                    <m:r>
                      <a:rPr lang="en-GB" altLang="ko-KR" i="1">
                        <a:latin typeface="Cambria Math" panose="02040503050406030204" pitchFamily="18" charset="0"/>
                      </a:rPr>
                      <m:t>=</m:t>
                    </m:r>
                    <m:r>
                      <a:rPr lang="en-GB" altLang="ko-KR" b="0" i="1" smtClean="0">
                        <a:latin typeface="Cambria Math" panose="02040503050406030204" pitchFamily="18" charset="0"/>
                      </a:rPr>
                      <m:t>𝑓𝑎𝑙𝑠𝑒</m:t>
                    </m:r>
                  </m:oMath>
                </a14:m>
                <a:r>
                  <a:rPr lang="en-GB" altLang="ko-KR" dirty="0"/>
                  <a:t> ➝ +1</a:t>
                </a:r>
              </a:p>
            </p:txBody>
          </p:sp>
        </mc:Choice>
        <mc:Fallback xmlns="">
          <p:sp>
            <p:nvSpPr>
              <p:cNvPr id="61443" name="Rectangle 4"/>
              <p:cNvSpPr>
                <a:spLocks noGrp="1" noRot="1" noChangeAspect="1" noMove="1" noResize="1" noEditPoints="1" noAdjustHandles="1" noChangeArrowheads="1" noChangeShapeType="1" noTextEdit="1"/>
              </p:cNvSpPr>
              <p:nvPr>
                <p:ph idx="1"/>
              </p:nvPr>
            </p:nvSpPr>
            <p:spPr>
              <a:xfrm>
                <a:off x="359625" y="1666902"/>
                <a:ext cx="8044425" cy="4236435"/>
              </a:xfrm>
              <a:blipFill>
                <a:blip r:embed="rId3"/>
                <a:stretch>
                  <a:fillRect l="-2047" t="-2687" b="-238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A50E097-3675-A949-A38A-E65509713D4D}"/>
              </a:ext>
            </a:extLst>
          </p:cNvPr>
          <p:cNvSpPr>
            <a:spLocks noGrp="1"/>
          </p:cNvSpPr>
          <p:nvPr>
            <p:ph type="sldNum" sz="quarter" idx="4"/>
          </p:nvPr>
        </p:nvSpPr>
        <p:spPr/>
        <p:txBody>
          <a:bodyPr/>
          <a:lstStyle/>
          <a:p>
            <a:fld id="{67C9959E-8E6B-B04C-9955-EA096F41CA7A}" type="slidenum">
              <a:rPr lang="en-GB" smtClean="0"/>
              <a:t>57</a:t>
            </a:fld>
            <a:endParaRPr lang="en-GB" dirty="0"/>
          </a:p>
        </p:txBody>
      </p:sp>
      <p:sp>
        <p:nvSpPr>
          <p:cNvPr id="2" name="Date Placeholder 1">
            <a:extLst>
              <a:ext uri="{FF2B5EF4-FFF2-40B4-BE49-F238E27FC236}">
                <a16:creationId xmlns:a16="http://schemas.microsoft.com/office/drawing/2014/main" id="{10E6B98A-A6E6-FA42-8F12-0A892FBF411F}"/>
              </a:ext>
            </a:extLst>
          </p:cNvPr>
          <p:cNvSpPr>
            <a:spLocks noGrp="1"/>
          </p:cNvSpPr>
          <p:nvPr>
            <p:ph type="dt" sz="half" idx="2"/>
          </p:nvPr>
        </p:nvSpPr>
        <p:spPr/>
        <p:txBody>
          <a:bodyPr/>
          <a:lstStyle/>
          <a:p>
            <a:r>
              <a:rPr lang="en-GB"/>
              <a:t>Approximate Inference</a:t>
            </a:r>
            <a:endParaRPr lang="en-GB" dirty="0"/>
          </a:p>
        </p:txBody>
      </p:sp>
      <p:sp>
        <p:nvSpPr>
          <p:cNvPr id="6" name="Footer Placeholder 5">
            <a:extLst>
              <a:ext uri="{FF2B5EF4-FFF2-40B4-BE49-F238E27FC236}">
                <a16:creationId xmlns:a16="http://schemas.microsoft.com/office/drawing/2014/main" id="{3941B137-2391-B144-97F5-58EF1C34BBA5}"/>
              </a:ext>
            </a:extLst>
          </p:cNvPr>
          <p:cNvSpPr>
            <a:spLocks noGrp="1"/>
          </p:cNvSpPr>
          <p:nvPr>
            <p:ph type="ftr" sz="quarter" idx="3"/>
          </p:nvPr>
        </p:nvSpPr>
        <p:spPr/>
        <p:txBody>
          <a:bodyPr/>
          <a:lstStyle/>
          <a:p>
            <a:r>
              <a:rPr lang="en-GB"/>
              <a:t>T. Braun - StaRAI</a:t>
            </a:r>
            <a:endParaRPr lang="en-GB" dirty="0"/>
          </a:p>
        </p:txBody>
      </p:sp>
      <p:cxnSp>
        <p:nvCxnSpPr>
          <p:cNvPr id="96" name="Curved Connector 95">
            <a:extLst>
              <a:ext uri="{FF2B5EF4-FFF2-40B4-BE49-F238E27FC236}">
                <a16:creationId xmlns:a16="http://schemas.microsoft.com/office/drawing/2014/main" id="{6BFCE6AB-4AC6-C248-9F94-390FBD259DB1}"/>
              </a:ext>
            </a:extLst>
          </p:cNvPr>
          <p:cNvCxnSpPr>
            <a:cxnSpLocks/>
          </p:cNvCxnSpPr>
          <p:nvPr/>
        </p:nvCxnSpPr>
        <p:spPr>
          <a:xfrm flipH="1">
            <a:off x="11311725" y="2444574"/>
            <a:ext cx="2603" cy="2733153"/>
          </a:xfrm>
          <a:prstGeom prst="curvedConnector3">
            <a:avLst>
              <a:gd name="adj1" fmla="val -1114290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77BC9CC8-CD80-6742-8A54-825052443444}"/>
              </a:ext>
            </a:extLst>
          </p:cNvPr>
          <p:cNvGrpSpPr/>
          <p:nvPr/>
        </p:nvGrpSpPr>
        <p:grpSpPr>
          <a:xfrm>
            <a:off x="8406653" y="1692678"/>
            <a:ext cx="2617503" cy="1201123"/>
            <a:chOff x="4368884" y="1641603"/>
            <a:chExt cx="2620230" cy="1202374"/>
          </a:xfrm>
        </p:grpSpPr>
        <mc:AlternateContent xmlns:mc="http://schemas.openxmlformats.org/markup-compatibility/2006" xmlns:a14="http://schemas.microsoft.com/office/drawing/2010/main">
          <mc:Choice Requires="a14">
            <p:sp>
              <p:nvSpPr>
                <p:cNvPr id="98" name="Oval 97">
                  <a:extLst>
                    <a:ext uri="{FF2B5EF4-FFF2-40B4-BE49-F238E27FC236}">
                      <a16:creationId xmlns:a16="http://schemas.microsoft.com/office/drawing/2014/main" id="{CB128658-EE21-DC43-B5AC-B56FC43541E4}"/>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𝐶𝑙𝑜𝑢𝑑𝑦</m:t>
                        </m:r>
                      </m:oMath>
                    </m:oMathPara>
                  </a14:m>
                  <a:endParaRPr lang="en-GB" sz="1399" dirty="0">
                    <a:solidFill>
                      <a:schemeClr val="accent1"/>
                    </a:solidFill>
                  </a:endParaRPr>
                </a:p>
              </p:txBody>
            </p:sp>
          </mc:Choice>
          <mc:Fallback xmlns="">
            <p:sp>
              <p:nvSpPr>
                <p:cNvPr id="98" name="Oval 97">
                  <a:extLst>
                    <a:ext uri="{FF2B5EF4-FFF2-40B4-BE49-F238E27FC236}">
                      <a16:creationId xmlns:a16="http://schemas.microsoft.com/office/drawing/2014/main" id="{CB128658-EE21-DC43-B5AC-B56FC43541E4}"/>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8000"/>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9" name="Oval 98">
                  <a:extLst>
                    <a:ext uri="{FF2B5EF4-FFF2-40B4-BE49-F238E27FC236}">
                      <a16:creationId xmlns:a16="http://schemas.microsoft.com/office/drawing/2014/main" id="{D1BBB178-40B8-D14C-B170-272B5E61CB68}"/>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𝑅𝑎𝑖𝑛</m:t>
                        </m:r>
                      </m:oMath>
                    </m:oMathPara>
                  </a14:m>
                  <a:endParaRPr lang="en-GB" sz="1399" dirty="0">
                    <a:solidFill>
                      <a:srgbClr val="FFC000"/>
                    </a:solidFill>
                  </a:endParaRPr>
                </a:p>
              </p:txBody>
            </p:sp>
          </mc:Choice>
          <mc:Fallback xmlns="">
            <p:sp>
              <p:nvSpPr>
                <p:cNvPr id="99" name="Oval 98">
                  <a:extLst>
                    <a:ext uri="{FF2B5EF4-FFF2-40B4-BE49-F238E27FC236}">
                      <a16:creationId xmlns:a16="http://schemas.microsoft.com/office/drawing/2014/main" id="{D1BBB178-40B8-D14C-B170-272B5E61CB68}"/>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0" name="Oval 99">
                  <a:extLst>
                    <a:ext uri="{FF2B5EF4-FFF2-40B4-BE49-F238E27FC236}">
                      <a16:creationId xmlns:a16="http://schemas.microsoft.com/office/drawing/2014/main" id="{54184F71-4699-8745-8B10-371110DA0946}"/>
                    </a:ext>
                  </a:extLst>
                </p:cNvPr>
                <p:cNvSpPr/>
                <p:nvPr/>
              </p:nvSpPr>
              <p:spPr>
                <a:xfrm>
                  <a:off x="436888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𝑆𝑝𝑟𝑖𝑛𝑘𝑙𝑒𝑟</m:t>
                        </m:r>
                      </m:oMath>
                    </m:oMathPara>
                  </a14:m>
                  <a:endParaRPr lang="en-GB" sz="1399" dirty="0">
                    <a:solidFill>
                      <a:schemeClr val="accent1"/>
                    </a:solidFill>
                  </a:endParaRPr>
                </a:p>
              </p:txBody>
            </p:sp>
          </mc:Choice>
          <mc:Fallback xmlns="">
            <p:sp>
              <p:nvSpPr>
                <p:cNvPr id="100" name="Oval 99">
                  <a:extLst>
                    <a:ext uri="{FF2B5EF4-FFF2-40B4-BE49-F238E27FC236}">
                      <a16:creationId xmlns:a16="http://schemas.microsoft.com/office/drawing/2014/main" id="{54184F71-4699-8745-8B10-371110DA0946}"/>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8000"/>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1" name="Oval 100">
                  <a:extLst>
                    <a:ext uri="{FF2B5EF4-FFF2-40B4-BE49-F238E27FC236}">
                      <a16:creationId xmlns:a16="http://schemas.microsoft.com/office/drawing/2014/main" id="{87E1DA4F-C785-7B44-9A84-40B435789F57}"/>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𝑊𝑒𝑡𝐺𝑟𝑎𝑠𝑠</m:t>
                        </m:r>
                      </m:oMath>
                    </m:oMathPara>
                  </a14:m>
                  <a:endParaRPr lang="en-GB" sz="1399" dirty="0">
                    <a:solidFill>
                      <a:schemeClr val="accent1"/>
                    </a:solidFill>
                  </a:endParaRPr>
                </a:p>
              </p:txBody>
            </p:sp>
          </mc:Choice>
          <mc:Fallback xmlns="">
            <p:sp>
              <p:nvSpPr>
                <p:cNvPr id="101" name="Oval 100">
                  <a:extLst>
                    <a:ext uri="{FF2B5EF4-FFF2-40B4-BE49-F238E27FC236}">
                      <a16:creationId xmlns:a16="http://schemas.microsoft.com/office/drawing/2014/main" id="{87E1DA4F-C785-7B44-9A84-40B435789F57}"/>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102" name="Straight Arrow Connector 101">
              <a:extLst>
                <a:ext uri="{FF2B5EF4-FFF2-40B4-BE49-F238E27FC236}">
                  <a16:creationId xmlns:a16="http://schemas.microsoft.com/office/drawing/2014/main" id="{9CC2E076-91C6-2345-A0D6-9D81394C1AA9}"/>
                </a:ext>
              </a:extLst>
            </p:cNvPr>
            <p:cNvCxnSpPr>
              <a:cxnSpLocks/>
              <a:stCxn id="98" idx="3"/>
              <a:endCxn id="100"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id="{C0905015-B6C2-934C-8F41-5BA72D6F0196}"/>
                </a:ext>
              </a:extLst>
            </p:cNvPr>
            <p:cNvCxnSpPr>
              <a:cxnSpLocks/>
              <a:stCxn id="100" idx="4"/>
              <a:endCxn id="101"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a:extLst>
                <a:ext uri="{FF2B5EF4-FFF2-40B4-BE49-F238E27FC236}">
                  <a16:creationId xmlns:a16="http://schemas.microsoft.com/office/drawing/2014/main" id="{82CC3949-7369-6948-8C8D-EF7C6F49F2F5}"/>
                </a:ext>
              </a:extLst>
            </p:cNvPr>
            <p:cNvCxnSpPr>
              <a:cxnSpLocks/>
              <a:stCxn id="99" idx="4"/>
              <a:endCxn id="101"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36BBB3E9-77F8-424D-A4FF-FA1D5D831031}"/>
                </a:ext>
              </a:extLst>
            </p:cNvPr>
            <p:cNvCxnSpPr>
              <a:cxnSpLocks/>
              <a:stCxn id="98" idx="5"/>
              <a:endCxn id="99"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106" name="Table 105">
                <a:extLst>
                  <a:ext uri="{FF2B5EF4-FFF2-40B4-BE49-F238E27FC236}">
                    <a16:creationId xmlns:a16="http://schemas.microsoft.com/office/drawing/2014/main" id="{EE9F62E3-B900-DA42-9058-7AF3F0505024}"/>
                  </a:ext>
                </a:extLst>
              </p:cNvPr>
              <p:cNvGraphicFramePr>
                <a:graphicFrameLocks noGrp="1"/>
              </p:cNvGraphicFramePr>
              <p:nvPr>
                <p:extLst>
                  <p:ext uri="{D42A27DB-BD31-4B8C-83A1-F6EECF244321}">
                    <p14:modId xmlns:p14="http://schemas.microsoft.com/office/powerpoint/2010/main" val="182923461"/>
                  </p:ext>
                </p:extLst>
              </p:nvPr>
            </p:nvGraphicFramePr>
            <p:xfrm>
              <a:off x="8589199" y="2982860"/>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𝑆</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𝑅</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𝑤</m:t>
                                    </m:r>
                                    <m:r>
                                      <a:rPr lang="de-DE" sz="1400" dirty="0" smtClean="0">
                                        <a:latin typeface="Cambria Math" panose="02040503050406030204" pitchFamily="18" charset="0"/>
                                      </a:rPr>
                                      <m:t>|</m:t>
                                    </m:r>
                                    <m:r>
                                      <a:rPr lang="de-DE" sz="1400" dirty="0" smtClean="0">
                                        <a:latin typeface="Cambria Math" panose="02040503050406030204" pitchFamily="18" charset="0"/>
                                      </a:rPr>
                                      <m:t>𝑆</m:t>
                                    </m:r>
                                    <m:r>
                                      <a:rPr lang="de-DE" sz="1400" dirty="0" smtClean="0">
                                        <a:latin typeface="Cambria Math" panose="02040503050406030204" pitchFamily="18" charset="0"/>
                                      </a:rPr>
                                      <m:t>,</m:t>
                                    </m:r>
                                    <m:r>
                                      <a:rPr lang="de-DE" sz="1400" dirty="0" smtClean="0">
                                        <a:latin typeface="Cambria Math" panose="02040503050406030204" pitchFamily="18" charset="0"/>
                                      </a:rPr>
                                      <m:t>𝑅</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701488173"/>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solidFill>
                              <a:schemeClr val="tx1"/>
                            </a:solidFill>
                          </a:endParaRPr>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13954210"/>
                      </a:ext>
                    </a:extLst>
                  </a:tr>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0.99</m:t>
                                </m:r>
                              </m:oMath>
                            </m:oMathPara>
                          </a14:m>
                          <a:endParaRPr lang="en-GB" sz="1400" b="0" dirty="0">
                            <a:solidFill>
                              <a:schemeClr val="tx1"/>
                            </a:solidFill>
                          </a:endParaRPr>
                        </a:p>
                      </a:txBody>
                      <a:tcPr marL="91345" marR="91345" marT="45672" marB="45672"/>
                    </a:tc>
                    <a:extLst>
                      <a:ext uri="{0D108BD9-81ED-4DB2-BD59-A6C34878D82A}">
                        <a16:rowId xmlns:a16="http://schemas.microsoft.com/office/drawing/2014/main" val="2223221946"/>
                      </a:ext>
                    </a:extLst>
                  </a:tr>
                </a:tbl>
              </a:graphicData>
            </a:graphic>
          </p:graphicFrame>
        </mc:Choice>
        <mc:Fallback xmlns="">
          <p:graphicFrame>
            <p:nvGraphicFramePr>
              <p:cNvPr id="106" name="Table 105">
                <a:extLst>
                  <a:ext uri="{FF2B5EF4-FFF2-40B4-BE49-F238E27FC236}">
                    <a16:creationId xmlns:a16="http://schemas.microsoft.com/office/drawing/2014/main" id="{EE9F62E3-B900-DA42-9058-7AF3F0505024}"/>
                  </a:ext>
                </a:extLst>
              </p:cNvPr>
              <p:cNvGraphicFramePr>
                <a:graphicFrameLocks noGrp="1"/>
              </p:cNvGraphicFramePr>
              <p:nvPr>
                <p:extLst>
                  <p:ext uri="{D42A27DB-BD31-4B8C-83A1-F6EECF244321}">
                    <p14:modId xmlns:p14="http://schemas.microsoft.com/office/powerpoint/2010/main" val="182923461"/>
                  </p:ext>
                </p:extLst>
              </p:nvPr>
            </p:nvGraphicFramePr>
            <p:xfrm>
              <a:off x="8589199" y="2982860"/>
              <a:ext cx="2252411" cy="1528410"/>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649690">
                      <a:extLst>
                        <a:ext uri="{9D8B030D-6E8A-4147-A177-3AD203B41FA5}">
                          <a16:colId xmlns:a16="http://schemas.microsoft.com/office/drawing/2014/main" val="2264147407"/>
                        </a:ext>
                      </a:extLst>
                    </a:gridCol>
                    <a:gridCol w="953031">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8"/>
                          <a:stretch>
                            <a:fillRect l="-1961" r="-249020" b="-408333"/>
                          </a:stretch>
                        </a:blipFill>
                      </a:tcPr>
                    </a:tc>
                    <a:tc>
                      <a:txBody>
                        <a:bodyPr/>
                        <a:lstStyle/>
                        <a:p>
                          <a:endParaRPr lang="en-US"/>
                        </a:p>
                      </a:txBody>
                      <a:tcPr marL="91345" marR="91345" marT="45672" marB="45672">
                        <a:blipFill>
                          <a:blip r:embed="rId8"/>
                          <a:stretch>
                            <a:fillRect l="-100000" r="-144231" b="-408333"/>
                          </a:stretch>
                        </a:blipFill>
                      </a:tcPr>
                    </a:tc>
                    <a:tc>
                      <a:txBody>
                        <a:bodyPr/>
                        <a:lstStyle/>
                        <a:p>
                          <a:endParaRPr lang="en-US"/>
                        </a:p>
                      </a:txBody>
                      <a:tcPr marL="91345" marR="91345" marT="45672" marB="45672">
                        <a:blipFill>
                          <a:blip r:embed="rId8"/>
                          <a:stretch>
                            <a:fillRect l="-138667" b="-4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8"/>
                          <a:stretch>
                            <a:fillRect l="-1961" t="-96000" r="-249020" b="-292000"/>
                          </a:stretch>
                        </a:blipFill>
                      </a:tcPr>
                    </a:tc>
                    <a:tc>
                      <a:txBody>
                        <a:bodyPr/>
                        <a:lstStyle/>
                        <a:p>
                          <a:endParaRPr lang="en-US"/>
                        </a:p>
                      </a:txBody>
                      <a:tcPr marL="91345" marR="91345" marT="45672" marB="45672">
                        <a:blipFill>
                          <a:blip r:embed="rId8"/>
                          <a:stretch>
                            <a:fillRect l="-100000" t="-96000" r="-144231" b="-292000"/>
                          </a:stretch>
                        </a:blipFill>
                      </a:tcPr>
                    </a:tc>
                    <a:tc>
                      <a:txBody>
                        <a:bodyPr/>
                        <a:lstStyle/>
                        <a:p>
                          <a:endParaRPr lang="en-US"/>
                        </a:p>
                      </a:txBody>
                      <a:tcPr marL="91345" marR="91345" marT="45672" marB="45672">
                        <a:blipFill>
                          <a:blip r:embed="rId8"/>
                          <a:stretch>
                            <a:fillRect l="-138667" t="-96000" b="-292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8"/>
                          <a:stretch>
                            <a:fillRect l="-1961" t="-204167" r="-249020" b="-204167"/>
                          </a:stretch>
                        </a:blipFill>
                      </a:tcPr>
                    </a:tc>
                    <a:tc>
                      <a:txBody>
                        <a:bodyPr/>
                        <a:lstStyle/>
                        <a:p>
                          <a:endParaRPr lang="en-US"/>
                        </a:p>
                      </a:txBody>
                      <a:tcPr marL="91345" marR="91345" marT="45672" marB="45672">
                        <a:blipFill>
                          <a:blip r:embed="rId8"/>
                          <a:stretch>
                            <a:fillRect l="-100000" t="-204167" r="-144231" b="-204167"/>
                          </a:stretch>
                        </a:blipFill>
                      </a:tcPr>
                    </a:tc>
                    <a:tc>
                      <a:txBody>
                        <a:bodyPr/>
                        <a:lstStyle/>
                        <a:p>
                          <a:endParaRPr lang="en-US"/>
                        </a:p>
                      </a:txBody>
                      <a:tcPr marL="91345" marR="91345" marT="45672" marB="45672">
                        <a:blipFill>
                          <a:blip r:embed="rId8"/>
                          <a:stretch>
                            <a:fillRect l="-138667" t="-204167" b="-204167"/>
                          </a:stretch>
                        </a:blipFill>
                      </a:tcPr>
                    </a:tc>
                    <a:extLst>
                      <a:ext uri="{0D108BD9-81ED-4DB2-BD59-A6C34878D82A}">
                        <a16:rowId xmlns:a16="http://schemas.microsoft.com/office/drawing/2014/main" val="2701488173"/>
                      </a:ext>
                    </a:extLst>
                  </a:tr>
                  <a:tr h="305682">
                    <a:tc>
                      <a:txBody>
                        <a:bodyPr/>
                        <a:lstStyle/>
                        <a:p>
                          <a:endParaRPr lang="en-US"/>
                        </a:p>
                      </a:txBody>
                      <a:tcPr marL="91345" marR="91345" marT="45672" marB="45672">
                        <a:blipFill>
                          <a:blip r:embed="rId8"/>
                          <a:stretch>
                            <a:fillRect l="-1961" t="-292000" r="-249020" b="-96000"/>
                          </a:stretch>
                        </a:blipFill>
                      </a:tcPr>
                    </a:tc>
                    <a:tc>
                      <a:txBody>
                        <a:bodyPr/>
                        <a:lstStyle/>
                        <a:p>
                          <a:endParaRPr lang="en-US"/>
                        </a:p>
                      </a:txBody>
                      <a:tcPr marL="91345" marR="91345" marT="45672" marB="45672">
                        <a:blipFill>
                          <a:blip r:embed="rId8"/>
                          <a:stretch>
                            <a:fillRect l="-100000" t="-292000" r="-144231" b="-96000"/>
                          </a:stretch>
                        </a:blipFill>
                      </a:tcPr>
                    </a:tc>
                    <a:tc>
                      <a:txBody>
                        <a:bodyPr/>
                        <a:lstStyle/>
                        <a:p>
                          <a:endParaRPr lang="en-US"/>
                        </a:p>
                      </a:txBody>
                      <a:tcPr marL="91345" marR="91345" marT="45672" marB="45672">
                        <a:blipFill>
                          <a:blip r:embed="rId8"/>
                          <a:stretch>
                            <a:fillRect l="-138667" t="-292000" b="-96000"/>
                          </a:stretch>
                        </a:blipFill>
                      </a:tcPr>
                    </a:tc>
                    <a:extLst>
                      <a:ext uri="{0D108BD9-81ED-4DB2-BD59-A6C34878D82A}">
                        <a16:rowId xmlns:a16="http://schemas.microsoft.com/office/drawing/2014/main" val="2213954210"/>
                      </a:ext>
                    </a:extLst>
                  </a:tr>
                  <a:tr h="305682">
                    <a:tc>
                      <a:txBody>
                        <a:bodyPr/>
                        <a:lstStyle/>
                        <a:p>
                          <a:endParaRPr lang="en-US"/>
                        </a:p>
                      </a:txBody>
                      <a:tcPr marL="91345" marR="91345" marT="45672" marB="45672">
                        <a:blipFill>
                          <a:blip r:embed="rId8"/>
                          <a:stretch>
                            <a:fillRect l="-1961" t="-408333" r="-249020"/>
                          </a:stretch>
                        </a:blipFill>
                      </a:tcPr>
                    </a:tc>
                    <a:tc>
                      <a:txBody>
                        <a:bodyPr/>
                        <a:lstStyle/>
                        <a:p>
                          <a:endParaRPr lang="en-US"/>
                        </a:p>
                      </a:txBody>
                      <a:tcPr marL="91345" marR="91345" marT="45672" marB="45672">
                        <a:blipFill>
                          <a:blip r:embed="rId8"/>
                          <a:stretch>
                            <a:fillRect l="-100000" t="-408333" r="-144231"/>
                          </a:stretch>
                        </a:blipFill>
                      </a:tcPr>
                    </a:tc>
                    <a:tc>
                      <a:txBody>
                        <a:bodyPr/>
                        <a:lstStyle/>
                        <a:p>
                          <a:endParaRPr lang="en-US"/>
                        </a:p>
                      </a:txBody>
                      <a:tcPr marL="91345" marR="91345" marT="45672" marB="45672">
                        <a:blipFill>
                          <a:blip r:embed="rId8"/>
                          <a:stretch>
                            <a:fillRect l="-138667" t="-408333"/>
                          </a:stretch>
                        </a:blipFill>
                      </a:tcPr>
                    </a:tc>
                    <a:extLst>
                      <a:ext uri="{0D108BD9-81ED-4DB2-BD59-A6C34878D82A}">
                        <a16:rowId xmlns:a16="http://schemas.microsoft.com/office/drawing/2014/main" val="2223221946"/>
                      </a:ext>
                    </a:extLst>
                  </a:tr>
                </a:tbl>
              </a:graphicData>
            </a:graphic>
          </p:graphicFrame>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B86CD917-5A4F-DF45-9E2C-07D468E42236}"/>
                  </a:ext>
                </a:extLst>
              </p:cNvPr>
              <p:cNvSpPr txBox="1"/>
              <p:nvPr/>
            </p:nvSpPr>
            <p:spPr>
              <a:xfrm>
                <a:off x="9178925" y="1327805"/>
                <a:ext cx="1072959" cy="307457"/>
              </a:xfrm>
              <a:prstGeom prst="rect">
                <a:avLst/>
              </a:prstGeom>
              <a:solidFill>
                <a:schemeClr val="tx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solidFill>
                            <a:schemeClr val="bg1"/>
                          </a:solidFill>
                          <a:latin typeface="Cambria Math" panose="02040503050406030204" pitchFamily="18" charset="0"/>
                        </a:rPr>
                        <m:t>𝑃</m:t>
                      </m:r>
                      <m:d>
                        <m:dPr>
                          <m:ctrlPr>
                            <a:rPr lang="en-GB" sz="1399" i="1">
                              <a:solidFill>
                                <a:schemeClr val="bg1"/>
                              </a:solidFill>
                              <a:latin typeface="Cambria Math" panose="02040503050406030204" pitchFamily="18" charset="0"/>
                            </a:rPr>
                          </m:ctrlPr>
                        </m:dPr>
                        <m:e>
                          <m:r>
                            <a:rPr lang="en-GB" sz="1399" i="1">
                              <a:solidFill>
                                <a:schemeClr val="bg1"/>
                              </a:solidFill>
                              <a:latin typeface="Cambria Math" panose="02040503050406030204" pitchFamily="18" charset="0"/>
                            </a:rPr>
                            <m:t>𝑐</m:t>
                          </m:r>
                        </m:e>
                      </m:d>
                      <m:r>
                        <a:rPr lang="en-GB" sz="1399" i="1">
                          <a:solidFill>
                            <a:schemeClr val="bg1"/>
                          </a:solidFill>
                          <a:latin typeface="Cambria Math" panose="02040503050406030204" pitchFamily="18" charset="0"/>
                        </a:rPr>
                        <m:t>=0.5</m:t>
                      </m:r>
                    </m:oMath>
                  </m:oMathPara>
                </a14:m>
                <a:endParaRPr lang="en-GB" sz="1399" dirty="0">
                  <a:solidFill>
                    <a:schemeClr val="bg1"/>
                  </a:solidFill>
                </a:endParaRPr>
              </a:p>
            </p:txBody>
          </p:sp>
        </mc:Choice>
        <mc:Fallback xmlns="">
          <p:sp>
            <p:nvSpPr>
              <p:cNvPr id="107" name="TextBox 106">
                <a:extLst>
                  <a:ext uri="{FF2B5EF4-FFF2-40B4-BE49-F238E27FC236}">
                    <a16:creationId xmlns:a16="http://schemas.microsoft.com/office/drawing/2014/main" id="{B86CD917-5A4F-DF45-9E2C-07D468E42236}"/>
                  </a:ext>
                </a:extLst>
              </p:cNvPr>
              <p:cNvSpPr txBox="1">
                <a:spLocks noRot="1" noChangeAspect="1" noMove="1" noResize="1" noEditPoints="1" noAdjustHandles="1" noChangeArrowheads="1" noChangeShapeType="1" noTextEdit="1"/>
              </p:cNvSpPr>
              <p:nvPr/>
            </p:nvSpPr>
            <p:spPr>
              <a:xfrm>
                <a:off x="9178925" y="1327805"/>
                <a:ext cx="1072959" cy="307457"/>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08" name="Table 107">
                <a:extLst>
                  <a:ext uri="{FF2B5EF4-FFF2-40B4-BE49-F238E27FC236}">
                    <a16:creationId xmlns:a16="http://schemas.microsoft.com/office/drawing/2014/main" id="{2769B55E-4E57-074B-9600-928A6621A0FF}"/>
                  </a:ext>
                </a:extLst>
              </p:cNvPr>
              <p:cNvGraphicFramePr>
                <a:graphicFrameLocks noGrp="1"/>
              </p:cNvGraphicFramePr>
              <p:nvPr>
                <p:extLst>
                  <p:ext uri="{D42A27DB-BD31-4B8C-83A1-F6EECF244321}">
                    <p14:modId xmlns:p14="http://schemas.microsoft.com/office/powerpoint/2010/main" val="240686762"/>
                  </p:ext>
                </p:extLst>
              </p:nvPr>
            </p:nvGraphicFramePr>
            <p:xfrm>
              <a:off x="7606292" y="1190010"/>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𝐶</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𝑠</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solidFill>
                              <a:schemeClr val="bg1"/>
                            </a:solidFill>
                          </a:endParaRPr>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0.5</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0.1</m:t>
                                </m:r>
                              </m:oMath>
                            </m:oMathPara>
                          </a14:m>
                          <a:endParaRPr lang="en-GB" sz="1400" dirty="0">
                            <a:solidFill>
                              <a:schemeClr val="tx1"/>
                            </a:solidFill>
                          </a:endParaRPr>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108" name="Table 107">
                <a:extLst>
                  <a:ext uri="{FF2B5EF4-FFF2-40B4-BE49-F238E27FC236}">
                    <a16:creationId xmlns:a16="http://schemas.microsoft.com/office/drawing/2014/main" id="{2769B55E-4E57-074B-9600-928A6621A0FF}"/>
                  </a:ext>
                </a:extLst>
              </p:cNvPr>
              <p:cNvGraphicFramePr>
                <a:graphicFrameLocks noGrp="1"/>
              </p:cNvGraphicFramePr>
              <p:nvPr>
                <p:extLst>
                  <p:ext uri="{D42A27DB-BD31-4B8C-83A1-F6EECF244321}">
                    <p14:modId xmlns:p14="http://schemas.microsoft.com/office/powerpoint/2010/main" val="240686762"/>
                  </p:ext>
                </p:extLst>
              </p:nvPr>
            </p:nvGraphicFramePr>
            <p:xfrm>
              <a:off x="7606292" y="1190010"/>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0"/>
                          <a:stretch>
                            <a:fillRect r="-113462" b="-208333"/>
                          </a:stretch>
                        </a:blipFill>
                      </a:tcPr>
                    </a:tc>
                    <a:tc>
                      <a:txBody>
                        <a:bodyPr/>
                        <a:lstStyle/>
                        <a:p>
                          <a:endParaRPr lang="en-US"/>
                        </a:p>
                      </a:txBody>
                      <a:tcPr marL="91345" marR="91345" marT="45672" marB="45672">
                        <a:blipFill>
                          <a:blip r:embed="rId10"/>
                          <a:stretch>
                            <a:fillRect l="-88136" b="-2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0"/>
                          <a:stretch>
                            <a:fillRect t="-96000" r="-113462" b="-100000"/>
                          </a:stretch>
                        </a:blipFill>
                      </a:tcPr>
                    </a:tc>
                    <a:tc>
                      <a:txBody>
                        <a:bodyPr/>
                        <a:lstStyle/>
                        <a:p>
                          <a:endParaRPr lang="en-US"/>
                        </a:p>
                      </a:txBody>
                      <a:tcPr marL="91345" marR="91345" marT="45672" marB="45672">
                        <a:blipFill>
                          <a:blip r:embed="rId10"/>
                          <a:stretch>
                            <a:fillRect l="-88136" t="-96000" b="-100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0"/>
                          <a:stretch>
                            <a:fillRect t="-204167" r="-113462" b="-4167"/>
                          </a:stretch>
                        </a:blipFill>
                      </a:tcPr>
                    </a:tc>
                    <a:tc>
                      <a:txBody>
                        <a:bodyPr/>
                        <a:lstStyle/>
                        <a:p>
                          <a:endParaRPr lang="en-US"/>
                        </a:p>
                      </a:txBody>
                      <a:tcPr marL="91345" marR="91345" marT="45672" marB="45672">
                        <a:blipFill>
                          <a:blip r:embed="rId10"/>
                          <a:stretch>
                            <a:fillRect l="-88136" t="-204167" b="-4167"/>
                          </a:stretch>
                        </a:blipFill>
                      </a:tcPr>
                    </a:tc>
                    <a:extLst>
                      <a:ext uri="{0D108BD9-81ED-4DB2-BD59-A6C34878D82A}">
                        <a16:rowId xmlns:a16="http://schemas.microsoft.com/office/drawing/2014/main" val="270148817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9" name="Table 108">
                <a:extLst>
                  <a:ext uri="{FF2B5EF4-FFF2-40B4-BE49-F238E27FC236}">
                    <a16:creationId xmlns:a16="http://schemas.microsoft.com/office/drawing/2014/main" id="{1EDB0DA3-302E-1D43-9963-4B2C98B53895}"/>
                  </a:ext>
                </a:extLst>
              </p:cNvPr>
              <p:cNvGraphicFramePr>
                <a:graphicFrameLocks noGrp="1"/>
              </p:cNvGraphicFramePr>
              <p:nvPr>
                <p:extLst>
                  <p:ext uri="{D42A27DB-BD31-4B8C-83A1-F6EECF244321}">
                    <p14:modId xmlns:p14="http://schemas.microsoft.com/office/powerpoint/2010/main" val="2389843959"/>
                  </p:ext>
                </p:extLst>
              </p:nvPr>
            </p:nvGraphicFramePr>
            <p:xfrm>
              <a:off x="10442853" y="1190010"/>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𝐶</m:t>
                                </m:r>
                              </m:oMath>
                            </m:oMathPara>
                          </a14:m>
                          <a:endParaRPr lang="en-GB"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400" dirty="0" smtClean="0">
                                    <a:latin typeface="Cambria Math" panose="02040503050406030204" pitchFamily="18" charset="0"/>
                                  </a:rPr>
                                  <m:t>𝑃</m:t>
                                </m:r>
                                <m:d>
                                  <m:dPr>
                                    <m:ctrlPr>
                                      <a:rPr lang="de-DE" sz="1400" i="1" dirty="0" smtClean="0">
                                        <a:latin typeface="Cambria Math" panose="02040503050406030204" pitchFamily="18" charset="0"/>
                                      </a:rPr>
                                    </m:ctrlPr>
                                  </m:dPr>
                                  <m:e>
                                    <m:r>
                                      <a:rPr lang="de-DE" sz="1400" dirty="0" smtClean="0">
                                        <a:latin typeface="Cambria Math" panose="02040503050406030204" pitchFamily="18" charset="0"/>
                                      </a:rPr>
                                      <m:t>𝑟</m:t>
                                    </m:r>
                                    <m:r>
                                      <a:rPr lang="de-DE" sz="1400" dirty="0" smtClean="0">
                                        <a:latin typeface="Cambria Math" panose="02040503050406030204" pitchFamily="18" charset="0"/>
                                      </a:rPr>
                                      <m:t>|</m:t>
                                    </m:r>
                                    <m:r>
                                      <a:rPr lang="de-DE" sz="1400" dirty="0" smtClean="0">
                                        <a:latin typeface="Cambria Math" panose="02040503050406030204" pitchFamily="18" charset="0"/>
                                      </a:rPr>
                                      <m:t>𝐶</m:t>
                                    </m:r>
                                  </m:e>
                                </m:d>
                              </m:oMath>
                            </m:oMathPara>
                          </a14:m>
                          <a:endParaRPr lang="en-GB" sz="1400" b="0" dirty="0"/>
                        </a:p>
                      </a:txBody>
                      <a:tcPr marL="91345" marR="91345" marT="45672" marB="45672"/>
                    </a:tc>
                    <a:extLst>
                      <a:ext uri="{0D108BD9-81ED-4DB2-BD59-A6C34878D82A}">
                        <a16:rowId xmlns:a16="http://schemas.microsoft.com/office/drawing/2014/main" val="2216791307"/>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𝑓𝑎𝑙𝑠𝑒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0.2</m:t>
                                </m:r>
                              </m:oMath>
                            </m:oMathPara>
                          </a14:m>
                          <a:endParaRPr lang="en-GB" sz="1400" dirty="0"/>
                        </a:p>
                      </a:txBody>
                      <a:tcPr marL="91345" marR="91345" marT="45672" marB="45672"/>
                    </a:tc>
                    <a:extLst>
                      <a:ext uri="{0D108BD9-81ED-4DB2-BD59-A6C34878D82A}">
                        <a16:rowId xmlns:a16="http://schemas.microsoft.com/office/drawing/2014/main" val="3434356460"/>
                      </a:ext>
                    </a:extLst>
                  </a:tr>
                  <a:tr h="305682">
                    <a:tc>
                      <a:txBody>
                        <a:bodyPr/>
                        <a:lstStyle/>
                        <a:p>
                          <a:pPr/>
                          <a14:m>
                            <m:oMathPara xmlns:m="http://schemas.openxmlformats.org/officeDocument/2006/math">
                              <m:oMathParaPr>
                                <m:jc m:val="centerGroup"/>
                              </m:oMathParaPr>
                              <m:oMath xmlns:m="http://schemas.openxmlformats.org/officeDocument/2006/math">
                                <m:r>
                                  <a:rPr lang="de-DE" sz="1400" dirty="0" smtClean="0">
                                    <a:latin typeface="Cambria Math" panose="02040503050406030204" pitchFamily="18" charset="0"/>
                                  </a:rPr>
                                  <m:t>𝑡𝑟𝑢𝑒</m:t>
                                </m:r>
                              </m:oMath>
                            </m:oMathPara>
                          </a14:m>
                          <a:endParaRPr lang="en-GB"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0.8</m:t>
                                </m:r>
                              </m:oMath>
                            </m:oMathPara>
                          </a14:m>
                          <a:endParaRPr lang="en-GB" sz="1400" dirty="0"/>
                        </a:p>
                      </a:txBody>
                      <a:tcPr marL="91345" marR="91345" marT="45672" marB="45672"/>
                    </a:tc>
                    <a:extLst>
                      <a:ext uri="{0D108BD9-81ED-4DB2-BD59-A6C34878D82A}">
                        <a16:rowId xmlns:a16="http://schemas.microsoft.com/office/drawing/2014/main" val="2701488173"/>
                      </a:ext>
                    </a:extLst>
                  </a:tr>
                </a:tbl>
              </a:graphicData>
            </a:graphic>
          </p:graphicFrame>
        </mc:Choice>
        <mc:Fallback xmlns="">
          <p:graphicFrame>
            <p:nvGraphicFramePr>
              <p:cNvPr id="109" name="Table 108">
                <a:extLst>
                  <a:ext uri="{FF2B5EF4-FFF2-40B4-BE49-F238E27FC236}">
                    <a16:creationId xmlns:a16="http://schemas.microsoft.com/office/drawing/2014/main" id="{1EDB0DA3-302E-1D43-9963-4B2C98B53895}"/>
                  </a:ext>
                </a:extLst>
              </p:cNvPr>
              <p:cNvGraphicFramePr>
                <a:graphicFrameLocks noGrp="1"/>
              </p:cNvGraphicFramePr>
              <p:nvPr>
                <p:extLst>
                  <p:ext uri="{D42A27DB-BD31-4B8C-83A1-F6EECF244321}">
                    <p14:modId xmlns:p14="http://schemas.microsoft.com/office/powerpoint/2010/main" val="2389843959"/>
                  </p:ext>
                </p:extLst>
              </p:nvPr>
            </p:nvGraphicFramePr>
            <p:xfrm>
              <a:off x="10442853" y="1190010"/>
              <a:ext cx="1388822" cy="917046"/>
            </p:xfrm>
            <a:graphic>
              <a:graphicData uri="http://schemas.openxmlformats.org/drawingml/2006/table">
                <a:tbl>
                  <a:tblPr firstRow="1" bandRow="1">
                    <a:tableStyleId>{793D81CF-94F2-401A-BA57-92F5A7B2D0C5}</a:tableStyleId>
                  </a:tblPr>
                  <a:tblGrid>
                    <a:gridCol w="649690">
                      <a:extLst>
                        <a:ext uri="{9D8B030D-6E8A-4147-A177-3AD203B41FA5}">
                          <a16:colId xmlns:a16="http://schemas.microsoft.com/office/drawing/2014/main" val="2668916476"/>
                        </a:ext>
                      </a:extLst>
                    </a:gridCol>
                    <a:gridCol w="739132">
                      <a:extLst>
                        <a:ext uri="{9D8B030D-6E8A-4147-A177-3AD203B41FA5}">
                          <a16:colId xmlns:a16="http://schemas.microsoft.com/office/drawing/2014/main" val="3217386092"/>
                        </a:ext>
                      </a:extLst>
                    </a:gridCol>
                  </a:tblGrid>
                  <a:tr h="305682">
                    <a:tc>
                      <a:txBody>
                        <a:bodyPr/>
                        <a:lstStyle/>
                        <a:p>
                          <a:endParaRPr lang="en-US"/>
                        </a:p>
                      </a:txBody>
                      <a:tcPr marL="91345" marR="91345" marT="45672" marB="45672">
                        <a:blipFill>
                          <a:blip r:embed="rId11"/>
                          <a:stretch>
                            <a:fillRect l="-1961" r="-115686" b="-208333"/>
                          </a:stretch>
                        </a:blipFill>
                      </a:tcPr>
                    </a:tc>
                    <a:tc>
                      <a:txBody>
                        <a:bodyPr/>
                        <a:lstStyle/>
                        <a:p>
                          <a:endParaRPr lang="en-US"/>
                        </a:p>
                      </a:txBody>
                      <a:tcPr marL="91345" marR="91345" marT="45672" marB="45672">
                        <a:blipFill>
                          <a:blip r:embed="rId11"/>
                          <a:stretch>
                            <a:fillRect l="-88136" b="-208333"/>
                          </a:stretch>
                        </a:blipFill>
                      </a:tcPr>
                    </a:tc>
                    <a:extLst>
                      <a:ext uri="{0D108BD9-81ED-4DB2-BD59-A6C34878D82A}">
                        <a16:rowId xmlns:a16="http://schemas.microsoft.com/office/drawing/2014/main" val="2216791307"/>
                      </a:ext>
                    </a:extLst>
                  </a:tr>
                  <a:tr h="305682">
                    <a:tc>
                      <a:txBody>
                        <a:bodyPr/>
                        <a:lstStyle/>
                        <a:p>
                          <a:endParaRPr lang="en-US"/>
                        </a:p>
                      </a:txBody>
                      <a:tcPr marL="91345" marR="91345" marT="45672" marB="45672">
                        <a:blipFill>
                          <a:blip r:embed="rId11"/>
                          <a:stretch>
                            <a:fillRect l="-1961" t="-96000" r="-115686" b="-100000"/>
                          </a:stretch>
                        </a:blipFill>
                      </a:tcPr>
                    </a:tc>
                    <a:tc>
                      <a:txBody>
                        <a:bodyPr/>
                        <a:lstStyle/>
                        <a:p>
                          <a:endParaRPr lang="en-US"/>
                        </a:p>
                      </a:txBody>
                      <a:tcPr marL="91345" marR="91345" marT="45672" marB="45672">
                        <a:blipFill>
                          <a:blip r:embed="rId11"/>
                          <a:stretch>
                            <a:fillRect l="-88136" t="-96000" b="-100000"/>
                          </a:stretch>
                        </a:blipFill>
                      </a:tcPr>
                    </a:tc>
                    <a:extLst>
                      <a:ext uri="{0D108BD9-81ED-4DB2-BD59-A6C34878D82A}">
                        <a16:rowId xmlns:a16="http://schemas.microsoft.com/office/drawing/2014/main" val="3434356460"/>
                      </a:ext>
                    </a:extLst>
                  </a:tr>
                  <a:tr h="305682">
                    <a:tc>
                      <a:txBody>
                        <a:bodyPr/>
                        <a:lstStyle/>
                        <a:p>
                          <a:endParaRPr lang="en-US"/>
                        </a:p>
                      </a:txBody>
                      <a:tcPr marL="91345" marR="91345" marT="45672" marB="45672">
                        <a:blipFill>
                          <a:blip r:embed="rId11"/>
                          <a:stretch>
                            <a:fillRect l="-1961" t="-204167" r="-115686" b="-4167"/>
                          </a:stretch>
                        </a:blipFill>
                      </a:tcPr>
                    </a:tc>
                    <a:tc>
                      <a:txBody>
                        <a:bodyPr/>
                        <a:lstStyle/>
                        <a:p>
                          <a:endParaRPr lang="en-US"/>
                        </a:p>
                      </a:txBody>
                      <a:tcPr marL="91345" marR="91345" marT="45672" marB="45672">
                        <a:blipFill>
                          <a:blip r:embed="rId11"/>
                          <a:stretch>
                            <a:fillRect l="-88136" t="-204167" b="-4167"/>
                          </a:stretch>
                        </a:blipFill>
                      </a:tcPr>
                    </a:tc>
                    <a:extLst>
                      <a:ext uri="{0D108BD9-81ED-4DB2-BD59-A6C34878D82A}">
                        <a16:rowId xmlns:a16="http://schemas.microsoft.com/office/drawing/2014/main" val="2701488173"/>
                      </a:ext>
                    </a:extLst>
                  </a:tr>
                </a:tbl>
              </a:graphicData>
            </a:graphic>
          </p:graphicFrame>
        </mc:Fallback>
      </mc:AlternateContent>
      <p:grpSp>
        <p:nvGrpSpPr>
          <p:cNvPr id="110" name="Group 109">
            <a:extLst>
              <a:ext uri="{FF2B5EF4-FFF2-40B4-BE49-F238E27FC236}">
                <a16:creationId xmlns:a16="http://schemas.microsoft.com/office/drawing/2014/main" id="{B9DC34F5-5A2C-5744-9C7C-5F6A50F39FDD}"/>
              </a:ext>
            </a:extLst>
          </p:cNvPr>
          <p:cNvGrpSpPr/>
          <p:nvPr/>
        </p:nvGrpSpPr>
        <p:grpSpPr>
          <a:xfrm>
            <a:off x="8404050" y="4702214"/>
            <a:ext cx="2617503" cy="1201123"/>
            <a:chOff x="4368884" y="1641603"/>
            <a:chExt cx="2620230" cy="1202374"/>
          </a:xfrm>
        </p:grpSpPr>
        <mc:AlternateContent xmlns:mc="http://schemas.openxmlformats.org/markup-compatibility/2006" xmlns:a14="http://schemas.microsoft.com/office/drawing/2010/main">
          <mc:Choice Requires="a14">
            <p:sp>
              <p:nvSpPr>
                <p:cNvPr id="111" name="Oval 110">
                  <a:extLst>
                    <a:ext uri="{FF2B5EF4-FFF2-40B4-BE49-F238E27FC236}">
                      <a16:creationId xmlns:a16="http://schemas.microsoft.com/office/drawing/2014/main" id="{D900103A-5298-8842-AA18-068ABDC0EF34}"/>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𝐶𝑙𝑜𝑢𝑑𝑦</m:t>
                        </m:r>
                      </m:oMath>
                    </m:oMathPara>
                  </a14:m>
                  <a:endParaRPr lang="en-GB" sz="1399" dirty="0">
                    <a:solidFill>
                      <a:schemeClr val="accent1"/>
                    </a:solidFill>
                  </a:endParaRPr>
                </a:p>
              </p:txBody>
            </p:sp>
          </mc:Choice>
          <mc:Fallback xmlns="">
            <p:sp>
              <p:nvSpPr>
                <p:cNvPr id="111" name="Oval 110">
                  <a:extLst>
                    <a:ext uri="{FF2B5EF4-FFF2-40B4-BE49-F238E27FC236}">
                      <a16:creationId xmlns:a16="http://schemas.microsoft.com/office/drawing/2014/main" id="{D900103A-5298-8842-AA18-068ABDC0EF34}"/>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2"/>
                  <a:stretch>
                    <a:fillRect b="-3846"/>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CE2E6D51-90CF-6042-8D48-5D2D385EAE1C}"/>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𝑅𝑎𝑖𝑛</m:t>
                        </m:r>
                      </m:oMath>
                    </m:oMathPara>
                  </a14:m>
                  <a:endParaRPr lang="en-GB" sz="1399" dirty="0">
                    <a:solidFill>
                      <a:srgbClr val="FFC000"/>
                    </a:solidFill>
                  </a:endParaRPr>
                </a:p>
              </p:txBody>
            </p:sp>
          </mc:Choice>
          <mc:Fallback xmlns="">
            <p:sp>
              <p:nvSpPr>
                <p:cNvPr id="112" name="Oval 111">
                  <a:extLst>
                    <a:ext uri="{FF2B5EF4-FFF2-40B4-BE49-F238E27FC236}">
                      <a16:creationId xmlns:a16="http://schemas.microsoft.com/office/drawing/2014/main" id="{CE2E6D51-90CF-6042-8D48-5D2D385EAE1C}"/>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13"/>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3" name="Oval 112">
                  <a:extLst>
                    <a:ext uri="{FF2B5EF4-FFF2-40B4-BE49-F238E27FC236}">
                      <a16:creationId xmlns:a16="http://schemas.microsoft.com/office/drawing/2014/main" id="{BF09958A-D478-E743-A228-36503529FE3C}"/>
                    </a:ext>
                  </a:extLst>
                </p:cNvPr>
                <p:cNvSpPr/>
                <p:nvPr/>
              </p:nvSpPr>
              <p:spPr>
                <a:xfrm>
                  <a:off x="436888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𝑆𝑝𝑟𝑖𝑛𝑘𝑙𝑒𝑟</m:t>
                        </m:r>
                      </m:oMath>
                    </m:oMathPara>
                  </a14:m>
                  <a:endParaRPr lang="en-GB" sz="1399" dirty="0">
                    <a:solidFill>
                      <a:schemeClr val="accent1"/>
                    </a:solidFill>
                  </a:endParaRPr>
                </a:p>
              </p:txBody>
            </p:sp>
          </mc:Choice>
          <mc:Fallback xmlns="">
            <p:sp>
              <p:nvSpPr>
                <p:cNvPr id="113" name="Oval 112">
                  <a:extLst>
                    <a:ext uri="{FF2B5EF4-FFF2-40B4-BE49-F238E27FC236}">
                      <a16:creationId xmlns:a16="http://schemas.microsoft.com/office/drawing/2014/main" id="{BF09958A-D478-E743-A228-36503529FE3C}"/>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14"/>
                  <a:stretch>
                    <a:fillRect b="-3846"/>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4" name="Oval 113">
                  <a:extLst>
                    <a:ext uri="{FF2B5EF4-FFF2-40B4-BE49-F238E27FC236}">
                      <a16:creationId xmlns:a16="http://schemas.microsoft.com/office/drawing/2014/main" id="{F0C90D13-1981-084B-BB61-7D56CB47244B}"/>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𝑊𝑒𝑡𝐺𝑟𝑎𝑠𝑠</m:t>
                        </m:r>
                      </m:oMath>
                    </m:oMathPara>
                  </a14:m>
                  <a:endParaRPr lang="en-GB" sz="1399" dirty="0">
                    <a:solidFill>
                      <a:schemeClr val="accent1"/>
                    </a:solidFill>
                  </a:endParaRPr>
                </a:p>
              </p:txBody>
            </p:sp>
          </mc:Choice>
          <mc:Fallback xmlns="">
            <p:sp>
              <p:nvSpPr>
                <p:cNvPr id="114" name="Oval 113">
                  <a:extLst>
                    <a:ext uri="{FF2B5EF4-FFF2-40B4-BE49-F238E27FC236}">
                      <a16:creationId xmlns:a16="http://schemas.microsoft.com/office/drawing/2014/main" id="{F0C90D13-1981-084B-BB61-7D56CB47244B}"/>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5"/>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115" name="Straight Arrow Connector 114">
              <a:extLst>
                <a:ext uri="{FF2B5EF4-FFF2-40B4-BE49-F238E27FC236}">
                  <a16:creationId xmlns:a16="http://schemas.microsoft.com/office/drawing/2014/main" id="{7628F2ED-2A6B-AD4D-8843-56FF74A74081}"/>
                </a:ext>
              </a:extLst>
            </p:cNvPr>
            <p:cNvCxnSpPr>
              <a:cxnSpLocks/>
              <a:stCxn id="111" idx="3"/>
              <a:endCxn id="113"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id="{0CD2FEF3-1164-6943-949F-032DEE27D661}"/>
                </a:ext>
              </a:extLst>
            </p:cNvPr>
            <p:cNvCxnSpPr>
              <a:cxnSpLocks/>
              <a:stCxn id="113" idx="4"/>
              <a:endCxn id="114"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id="{E379BE4D-69BA-FE42-BAE9-790F1B096C5D}"/>
                </a:ext>
              </a:extLst>
            </p:cNvPr>
            <p:cNvCxnSpPr>
              <a:cxnSpLocks/>
              <a:stCxn id="112" idx="4"/>
              <a:endCxn id="114"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id="{0CA0F068-7C46-D448-9E97-81A11B3A7DB2}"/>
                </a:ext>
              </a:extLst>
            </p:cNvPr>
            <p:cNvCxnSpPr>
              <a:cxnSpLocks/>
              <a:stCxn id="111" idx="5"/>
              <a:endCxn id="112"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cxnSp>
        <p:nvCxnSpPr>
          <p:cNvPr id="124" name="Straight Connector 123">
            <a:extLst>
              <a:ext uri="{FF2B5EF4-FFF2-40B4-BE49-F238E27FC236}">
                <a16:creationId xmlns:a16="http://schemas.microsoft.com/office/drawing/2014/main" id="{39A770F9-C96C-D246-9C62-AB10E36DDD52}"/>
              </a:ext>
            </a:extLst>
          </p:cNvPr>
          <p:cNvCxnSpPr>
            <a:cxnSpLocks/>
          </p:cNvCxnSpPr>
          <p:nvPr/>
        </p:nvCxnSpPr>
        <p:spPr>
          <a:xfrm>
            <a:off x="4182346" y="5422355"/>
            <a:ext cx="4101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C2F1A9A-C892-EE41-8911-929F80F6D58A}"/>
              </a:ext>
            </a:extLst>
          </p:cNvPr>
          <p:cNvCxnSpPr>
            <a:cxnSpLocks/>
          </p:cNvCxnSpPr>
          <p:nvPr/>
        </p:nvCxnSpPr>
        <p:spPr>
          <a:xfrm>
            <a:off x="5419292" y="5805088"/>
            <a:ext cx="3533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91CE617-BB37-544C-8488-81664082D6D8}"/>
              </a:ext>
            </a:extLst>
          </p:cNvPr>
          <p:cNvCxnSpPr>
            <a:cxnSpLocks/>
          </p:cNvCxnSpPr>
          <p:nvPr/>
        </p:nvCxnSpPr>
        <p:spPr>
          <a:xfrm>
            <a:off x="3801893" y="4762431"/>
            <a:ext cx="1488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07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43">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4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4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119" grpId="0" animBg="1"/>
      <p:bldP spid="120" grpId="0" animBg="1"/>
      <p:bldP spid="121" grpId="0" animBg="1"/>
      <p:bldP spid="1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a:t>MCMC: Example</a:t>
            </a:r>
          </a:p>
        </p:txBody>
      </p:sp>
      <p:sp>
        <p:nvSpPr>
          <p:cNvPr id="97" name="Rectangle 96">
            <a:extLst>
              <a:ext uri="{FF2B5EF4-FFF2-40B4-BE49-F238E27FC236}">
                <a16:creationId xmlns:a16="http://schemas.microsoft.com/office/drawing/2014/main" id="{1E16DFA0-E26F-DA48-8DD6-48E40C4EDE53}"/>
              </a:ext>
            </a:extLst>
          </p:cNvPr>
          <p:cNvSpPr/>
          <p:nvPr/>
        </p:nvSpPr>
        <p:spPr>
          <a:xfrm>
            <a:off x="2718760" y="3233657"/>
            <a:ext cx="151878"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8" name="Rectangle 97">
            <a:extLst>
              <a:ext uri="{FF2B5EF4-FFF2-40B4-BE49-F238E27FC236}">
                <a16:creationId xmlns:a16="http://schemas.microsoft.com/office/drawing/2014/main" id="{9188B91C-D978-624C-9433-080C959A848B}"/>
              </a:ext>
            </a:extLst>
          </p:cNvPr>
          <p:cNvSpPr/>
          <p:nvPr/>
        </p:nvSpPr>
        <p:spPr>
          <a:xfrm>
            <a:off x="3403338" y="3233656"/>
            <a:ext cx="226916"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29" name="Rectangle 28">
            <a:extLst>
              <a:ext uri="{FF2B5EF4-FFF2-40B4-BE49-F238E27FC236}">
                <a16:creationId xmlns:a16="http://schemas.microsoft.com/office/drawing/2014/main" id="{27D276E4-BF5E-334B-8CD1-5433BD473DA2}"/>
              </a:ext>
            </a:extLst>
          </p:cNvPr>
          <p:cNvSpPr/>
          <p:nvPr/>
        </p:nvSpPr>
        <p:spPr>
          <a:xfrm>
            <a:off x="1235330" y="1709366"/>
            <a:ext cx="513271" cy="261122"/>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25" name="Rectangle 24">
            <a:extLst>
              <a:ext uri="{FF2B5EF4-FFF2-40B4-BE49-F238E27FC236}">
                <a16:creationId xmlns:a16="http://schemas.microsoft.com/office/drawing/2014/main" id="{10BEF772-4663-4B45-A9DF-30CEB1013960}"/>
              </a:ext>
            </a:extLst>
          </p:cNvPr>
          <p:cNvSpPr/>
          <p:nvPr/>
        </p:nvSpPr>
        <p:spPr>
          <a:xfrm>
            <a:off x="3604133" y="2845550"/>
            <a:ext cx="151878"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26" name="Rectangle 25">
            <a:extLst>
              <a:ext uri="{FF2B5EF4-FFF2-40B4-BE49-F238E27FC236}">
                <a16:creationId xmlns:a16="http://schemas.microsoft.com/office/drawing/2014/main" id="{D7C115ED-F4BC-2845-8EB6-5497D6A77775}"/>
              </a:ext>
            </a:extLst>
          </p:cNvPr>
          <p:cNvSpPr/>
          <p:nvPr/>
        </p:nvSpPr>
        <p:spPr>
          <a:xfrm>
            <a:off x="4372122" y="2845549"/>
            <a:ext cx="226916"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27" name="Rectangle 26">
            <a:extLst>
              <a:ext uri="{FF2B5EF4-FFF2-40B4-BE49-F238E27FC236}">
                <a16:creationId xmlns:a16="http://schemas.microsoft.com/office/drawing/2014/main" id="{055625C7-9C4C-8443-90E8-30EC2B0AF742}"/>
              </a:ext>
            </a:extLst>
          </p:cNvPr>
          <p:cNvSpPr/>
          <p:nvPr/>
        </p:nvSpPr>
        <p:spPr>
          <a:xfrm>
            <a:off x="2785601" y="3591196"/>
            <a:ext cx="151878"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28" name="Rectangle 27">
            <a:extLst>
              <a:ext uri="{FF2B5EF4-FFF2-40B4-BE49-F238E27FC236}">
                <a16:creationId xmlns:a16="http://schemas.microsoft.com/office/drawing/2014/main" id="{F56DE285-F15D-7143-A537-6AD2417D473D}"/>
              </a:ext>
            </a:extLst>
          </p:cNvPr>
          <p:cNvSpPr/>
          <p:nvPr/>
        </p:nvSpPr>
        <p:spPr>
          <a:xfrm>
            <a:off x="3466495" y="3591195"/>
            <a:ext cx="226916"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32" name="Rectangle 31">
            <a:extLst>
              <a:ext uri="{FF2B5EF4-FFF2-40B4-BE49-F238E27FC236}">
                <a16:creationId xmlns:a16="http://schemas.microsoft.com/office/drawing/2014/main" id="{303BC901-1CB0-F74F-8887-E34584544BCD}"/>
              </a:ext>
            </a:extLst>
          </p:cNvPr>
          <p:cNvSpPr/>
          <p:nvPr/>
        </p:nvSpPr>
        <p:spPr>
          <a:xfrm>
            <a:off x="2783799" y="4309746"/>
            <a:ext cx="151878"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33" name="Rectangle 32">
            <a:extLst>
              <a:ext uri="{FF2B5EF4-FFF2-40B4-BE49-F238E27FC236}">
                <a16:creationId xmlns:a16="http://schemas.microsoft.com/office/drawing/2014/main" id="{BE0357F9-39DD-2243-A667-5967B3E8F82A}"/>
              </a:ext>
            </a:extLst>
          </p:cNvPr>
          <p:cNvSpPr/>
          <p:nvPr/>
        </p:nvSpPr>
        <p:spPr>
          <a:xfrm>
            <a:off x="3476766" y="4309745"/>
            <a:ext cx="226916"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35" name="Rectangle 34">
            <a:extLst>
              <a:ext uri="{FF2B5EF4-FFF2-40B4-BE49-F238E27FC236}">
                <a16:creationId xmlns:a16="http://schemas.microsoft.com/office/drawing/2014/main" id="{BB10CA92-974C-624A-8CD4-5427534D9481}"/>
              </a:ext>
            </a:extLst>
          </p:cNvPr>
          <p:cNvSpPr/>
          <p:nvPr/>
        </p:nvSpPr>
        <p:spPr>
          <a:xfrm>
            <a:off x="2785601" y="3951700"/>
            <a:ext cx="151878"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36" name="Rectangle 35">
            <a:extLst>
              <a:ext uri="{FF2B5EF4-FFF2-40B4-BE49-F238E27FC236}">
                <a16:creationId xmlns:a16="http://schemas.microsoft.com/office/drawing/2014/main" id="{5E0A7F0B-AEE7-814F-B8A8-AD0759A52349}"/>
              </a:ext>
            </a:extLst>
          </p:cNvPr>
          <p:cNvSpPr/>
          <p:nvPr/>
        </p:nvSpPr>
        <p:spPr>
          <a:xfrm>
            <a:off x="3474613" y="3951699"/>
            <a:ext cx="226916" cy="208268"/>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mc:Choice xmlns:a14="http://schemas.microsoft.com/office/drawing/2010/main" Requires="a14">
          <p:sp>
            <p:nvSpPr>
              <p:cNvPr id="61443" name="Rectangle 4"/>
              <p:cNvSpPr>
                <a:spLocks noGrp="1" noChangeArrowheads="1"/>
              </p:cNvSpPr>
              <p:nvPr>
                <p:ph idx="1"/>
              </p:nvPr>
            </p:nvSpPr>
            <p:spPr>
              <a:xfrm>
                <a:off x="359625" y="1666902"/>
                <a:ext cx="6863747" cy="4236435"/>
              </a:xfrm>
            </p:spPr>
            <p:txBody>
              <a:bodyPr>
                <a:noAutofit/>
              </a:bodyPr>
              <a:lstStyle/>
              <a:p>
                <a14:m>
                  <m:oMath xmlns:m="http://schemas.openxmlformats.org/officeDocument/2006/math">
                    <m:r>
                      <a:rPr lang="en-GB" altLang="ko-KR" i="1" smtClean="0">
                        <a:latin typeface="Cambria Math" panose="02040503050406030204" pitchFamily="18" charset="0"/>
                      </a:rPr>
                      <m:t>𝑃</m:t>
                    </m:r>
                    <m:d>
                      <m:dPr>
                        <m:ctrlPr>
                          <a:rPr lang="en-GB" altLang="ko-KR" i="1" smtClean="0">
                            <a:latin typeface="Cambria Math" panose="02040503050406030204" pitchFamily="18" charset="0"/>
                          </a:rPr>
                        </m:ctrlPr>
                      </m:dPr>
                      <m:e>
                        <m:r>
                          <a:rPr lang="en-GB" altLang="ko-KR" b="0" i="1" smtClean="0">
                            <a:latin typeface="Cambria Math" panose="02040503050406030204" pitchFamily="18" charset="0"/>
                          </a:rPr>
                          <m:t>𝑅</m:t>
                        </m:r>
                        <m:r>
                          <a:rPr lang="en-GB" altLang="ko-KR" b="0" i="1" smtClean="0">
                            <a:latin typeface="Cambria Math" panose="02040503050406030204" pitchFamily="18" charset="0"/>
                          </a:rPr>
                          <m:t>|</m:t>
                        </m:r>
                        <m:r>
                          <a:rPr lang="en-GB" altLang="ko-KR" b="0" i="1" smtClean="0">
                            <a:solidFill>
                              <a:schemeClr val="accent1"/>
                            </a:solidFill>
                            <a:latin typeface="Cambria Math" panose="02040503050406030204" pitchFamily="18" charset="0"/>
                          </a:rPr>
                          <m:t>𝑠</m:t>
                        </m:r>
                        <m:r>
                          <a:rPr lang="en-GB" altLang="ko-KR" i="1" smtClean="0">
                            <a:latin typeface="Cambria Math" panose="02040503050406030204" pitchFamily="18" charset="0"/>
                          </a:rPr>
                          <m:t>,</m:t>
                        </m:r>
                        <m:r>
                          <a:rPr lang="en-GB" altLang="ko-KR" b="0" i="1" smtClean="0">
                            <a:solidFill>
                              <a:schemeClr val="accent1"/>
                            </a:solidFill>
                            <a:latin typeface="Cambria Math" panose="02040503050406030204" pitchFamily="18" charset="0"/>
                          </a:rPr>
                          <m:t>𝑤</m:t>
                        </m:r>
                      </m:e>
                    </m:d>
                  </m:oMath>
                </a14:m>
                <a:r>
                  <a:rPr lang="en-GB" altLang="ko-KR" dirty="0"/>
                  <a:t>?</a:t>
                </a:r>
              </a:p>
              <a:p>
                <a:pPr lvl="1"/>
                <a:r>
                  <a:rPr lang="en-GB" altLang="ko-KR" dirty="0"/>
                  <a:t>Topological order (without evidence variables): </a:t>
                </a:r>
                <a14:m>
                  <m:oMath xmlns:m="http://schemas.openxmlformats.org/officeDocument/2006/math">
                    <m:d>
                      <m:dPr>
                        <m:ctrlPr>
                          <a:rPr lang="en-GB" altLang="ko-KR" i="1">
                            <a:latin typeface="Cambria Math" panose="02040503050406030204" pitchFamily="18" charset="0"/>
                          </a:rPr>
                        </m:ctrlPr>
                      </m:dPr>
                      <m:e>
                        <m:r>
                          <a:rPr lang="en-GB" altLang="ko-KR" i="1">
                            <a:latin typeface="Cambria Math" panose="02040503050406030204" pitchFamily="18" charset="0"/>
                          </a:rPr>
                          <m:t>𝐶</m:t>
                        </m:r>
                        <m:r>
                          <a:rPr lang="en-GB" altLang="ko-KR" i="1">
                            <a:latin typeface="Cambria Math" panose="02040503050406030204" pitchFamily="18" charset="0"/>
                          </a:rPr>
                          <m:t>,</m:t>
                        </m:r>
                        <m:r>
                          <a:rPr lang="en-GB" altLang="ko-KR" i="1">
                            <a:latin typeface="Cambria Math" panose="02040503050406030204" pitchFamily="18" charset="0"/>
                          </a:rPr>
                          <m:t>𝑅</m:t>
                        </m:r>
                      </m:e>
                    </m:d>
                  </m:oMath>
                </a14:m>
                <a:endParaRPr lang="en-GB" altLang="ko-KR" dirty="0"/>
              </a:p>
              <a:p>
                <a:pPr lvl="1"/>
                <a:r>
                  <a:rPr lang="en-GB" altLang="ko-KR" dirty="0"/>
                  <a:t>Random choice of next variable to sample also possible</a:t>
                </a:r>
              </a:p>
              <a:p>
                <a:r>
                  <a:rPr lang="en-GB" altLang="ko-KR" dirty="0"/>
                  <a:t>Random initial state: </a:t>
                </a:r>
                <a14:m>
                  <m:oMath xmlns:m="http://schemas.openxmlformats.org/officeDocument/2006/math">
                    <m:d>
                      <m:dPr>
                        <m:begChr m:val="["/>
                        <m:endChr m:val="]"/>
                        <m:ctrlPr>
                          <a:rPr lang="en-GB" altLang="ko-KR" i="1">
                            <a:latin typeface="Cambria Math" panose="02040503050406030204" pitchFamily="18" charset="0"/>
                          </a:rPr>
                        </m:ctrlPr>
                      </m:dPr>
                      <m:e>
                        <m:r>
                          <a:rPr lang="en-GB" altLang="ko-KR" i="1">
                            <a:solidFill>
                              <a:schemeClr val="accent1"/>
                            </a:solidFill>
                            <a:latin typeface="Cambria Math" panose="02040503050406030204" pitchFamily="18" charset="0"/>
                          </a:rPr>
                          <m:t>𝑐</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𝑠</m:t>
                        </m:r>
                        <m:r>
                          <a:rPr lang="en-GB" altLang="ko-KR" i="1">
                            <a:latin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𝑟</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𝑤</m:t>
                        </m:r>
                      </m:e>
                    </m:d>
                    <m:r>
                      <a:rPr lang="en-GB" altLang="ko-KR" i="1">
                        <a:solidFill>
                          <a:schemeClr val="accent1"/>
                        </a:solidFill>
                        <a:latin typeface="Cambria Math" panose="02040503050406030204" pitchFamily="18" charset="0"/>
                      </a:rPr>
                      <m:t> </m:t>
                    </m:r>
                  </m:oMath>
                </a14:m>
                <a:endParaRPr lang="en-GB" altLang="ko-KR" dirty="0"/>
              </a:p>
              <a:p>
                <a:pPr lvl="1"/>
                <a:r>
                  <a:rPr lang="en-GB" altLang="ko-KR" dirty="0"/>
                  <a:t>Next state: </a:t>
                </a:r>
                <a14:m>
                  <m:oMath xmlns:m="http://schemas.openxmlformats.org/officeDocument/2006/math">
                    <m:d>
                      <m:dPr>
                        <m:begChr m:val="["/>
                        <m:endChr m:val="]"/>
                        <m:ctrlPr>
                          <a:rPr lang="en-GB" altLang="ko-KR" i="1">
                            <a:latin typeface="Cambria Math" panose="02040503050406030204" pitchFamily="18" charset="0"/>
                          </a:rPr>
                        </m:ctrlPr>
                      </m:dPr>
                      <m:e>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𝑐</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𝑠</m:t>
                        </m:r>
                        <m:r>
                          <a:rPr lang="en-GB" altLang="ko-KR" i="1">
                            <a:latin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𝑟</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𝑤</m:t>
                        </m:r>
                      </m:e>
                    </m:d>
                  </m:oMath>
                </a14:m>
                <a:endParaRPr lang="en-GB" altLang="ko-KR" dirty="0"/>
              </a:p>
              <a:p>
                <a:pPr lvl="1"/>
                <a:r>
                  <a:rPr lang="en-GB" altLang="ko-KR" dirty="0"/>
                  <a:t>Next state : </a:t>
                </a:r>
                <a14:m>
                  <m:oMath xmlns:m="http://schemas.openxmlformats.org/officeDocument/2006/math">
                    <m:d>
                      <m:dPr>
                        <m:begChr m:val="["/>
                        <m:endChr m:val="]"/>
                        <m:ctrlPr>
                          <a:rPr lang="en-GB" altLang="ko-KR" i="1" smtClean="0">
                            <a:latin typeface="Cambria Math" panose="02040503050406030204" pitchFamily="18" charset="0"/>
                          </a:rPr>
                        </m:ctrlPr>
                      </m:dPr>
                      <m:e>
                        <m:r>
                          <a:rPr lang="en-GB" altLang="ko-KR" i="1" smtClean="0">
                            <a:solidFill>
                              <a:srgbClr val="FFC000"/>
                            </a:solidFill>
                            <a:latin typeface="Cambria Math" panose="02040503050406030204" pitchFamily="18" charset="0"/>
                            <a:ea typeface="Cambria Math" panose="02040503050406030204" pitchFamily="18" charset="0"/>
                          </a:rPr>
                          <m:t>¬</m:t>
                        </m:r>
                        <m:r>
                          <a:rPr lang="en-GB" altLang="ko-KR" b="0" i="1" smtClean="0">
                            <a:solidFill>
                              <a:srgbClr val="FFC000"/>
                            </a:solidFill>
                            <a:latin typeface="Cambria Math" panose="02040503050406030204" pitchFamily="18" charset="0"/>
                            <a:ea typeface="Cambria Math" panose="02040503050406030204" pitchFamily="18" charset="0"/>
                          </a:rPr>
                          <m:t>𝑐</m:t>
                        </m:r>
                        <m:r>
                          <a:rPr lang="en-GB" altLang="ko-KR" i="1" smtClean="0">
                            <a:latin typeface="Cambria Math" panose="02040503050406030204" pitchFamily="18" charset="0"/>
                          </a:rPr>
                          <m:t>, </m:t>
                        </m:r>
                        <m:r>
                          <a:rPr lang="en-GB" altLang="ko-KR" b="0" i="1" smtClean="0">
                            <a:solidFill>
                              <a:schemeClr val="accent1"/>
                            </a:solidFill>
                            <a:latin typeface="Cambria Math" panose="02040503050406030204" pitchFamily="18" charset="0"/>
                          </a:rPr>
                          <m:t>𝑠</m:t>
                        </m:r>
                        <m:r>
                          <a:rPr lang="en-GB" altLang="ko-KR" i="1" smtClean="0">
                            <a:latin typeface="Cambria Math" panose="02040503050406030204" pitchFamily="18" charset="0"/>
                          </a:rPr>
                          <m:t>,</m:t>
                        </m:r>
                        <m:r>
                          <a:rPr lang="en-GB" altLang="ko-KR" i="1">
                            <a:solidFill>
                              <a:schemeClr val="bg1"/>
                            </a:solidFill>
                            <a:latin typeface="Cambria Math" panose="02040503050406030204" pitchFamily="18" charset="0"/>
                            <a:ea typeface="Cambria Math" panose="02040503050406030204" pitchFamily="18" charset="0"/>
                          </a:rPr>
                          <m:t>¬</m:t>
                        </m:r>
                        <m:r>
                          <a:rPr lang="en-GB" altLang="ko-KR" b="0" i="1" smtClean="0">
                            <a:solidFill>
                              <a:schemeClr val="accent1"/>
                            </a:solidFill>
                            <a:latin typeface="Cambria Math" panose="02040503050406030204" pitchFamily="18" charset="0"/>
                          </a:rPr>
                          <m:t>𝑟</m:t>
                        </m:r>
                        <m:r>
                          <a:rPr lang="en-GB" altLang="ko-KR" i="1" smtClean="0">
                            <a:latin typeface="Cambria Math" panose="02040503050406030204" pitchFamily="18" charset="0"/>
                          </a:rPr>
                          <m:t>, </m:t>
                        </m:r>
                        <m:r>
                          <a:rPr lang="en-GB" altLang="ko-KR" b="0" i="1" smtClean="0">
                            <a:solidFill>
                              <a:schemeClr val="accent1"/>
                            </a:solidFill>
                            <a:latin typeface="Cambria Math" panose="02040503050406030204" pitchFamily="18" charset="0"/>
                          </a:rPr>
                          <m:t>𝑤</m:t>
                        </m:r>
                      </m:e>
                    </m:d>
                  </m:oMath>
                </a14:m>
                <a:endParaRPr lang="en-GB" altLang="ko-KR" dirty="0">
                  <a:solidFill>
                    <a:schemeClr val="accent1"/>
                  </a:solidFill>
                </a:endParaRPr>
              </a:p>
              <a:p>
                <a:pPr lvl="1"/>
                <a:r>
                  <a:rPr lang="en-GB" altLang="ko-KR" dirty="0"/>
                  <a:t>Next state : </a:t>
                </a:r>
                <a14:m>
                  <m:oMath xmlns:m="http://schemas.openxmlformats.org/officeDocument/2006/math">
                    <m:d>
                      <m:dPr>
                        <m:begChr m:val="["/>
                        <m:endChr m:val="]"/>
                        <m:ctrlPr>
                          <a:rPr lang="en-GB" altLang="ko-KR" i="1">
                            <a:latin typeface="Cambria Math" panose="02040503050406030204" pitchFamily="18" charset="0"/>
                          </a:rPr>
                        </m:ctrlPr>
                      </m:dPr>
                      <m:e>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𝑐</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𝑠</m:t>
                        </m:r>
                        <m:r>
                          <a:rPr lang="en-GB" altLang="ko-KR" i="1">
                            <a:latin typeface="Cambria Math" panose="02040503050406030204" pitchFamily="18" charset="0"/>
                          </a:rPr>
                          <m:t>,</m:t>
                        </m:r>
                        <m:r>
                          <a:rPr lang="en-GB" altLang="ko-KR" i="1">
                            <a:solidFill>
                              <a:schemeClr val="bg1"/>
                            </a:solidFill>
                            <a:latin typeface="Cambria Math" panose="02040503050406030204" pitchFamily="18" charset="0"/>
                            <a:ea typeface="Cambria Math" panose="02040503050406030204" pitchFamily="18" charset="0"/>
                          </a:rPr>
                          <m:t>¬</m:t>
                        </m:r>
                        <m:r>
                          <a:rPr lang="en-GB" altLang="ko-KR" i="1">
                            <a:solidFill>
                              <a:schemeClr val="accent1"/>
                            </a:solidFill>
                            <a:latin typeface="Cambria Math" panose="02040503050406030204" pitchFamily="18" charset="0"/>
                          </a:rPr>
                          <m:t>𝑟</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𝑤</m:t>
                        </m:r>
                      </m:e>
                    </m:d>
                  </m:oMath>
                </a14:m>
                <a:endParaRPr lang="en-GB" altLang="ko-KR" dirty="0"/>
              </a:p>
              <a:p>
                <a:pPr lvl="1"/>
                <a:r>
                  <a:rPr lang="en-GB" altLang="ko-KR" dirty="0"/>
                  <a:t>Next state : </a:t>
                </a:r>
                <a14:m>
                  <m:oMath xmlns:m="http://schemas.openxmlformats.org/officeDocument/2006/math">
                    <m:d>
                      <m:dPr>
                        <m:begChr m:val="["/>
                        <m:endChr m:val="]"/>
                        <m:ctrlPr>
                          <a:rPr lang="en-GB" altLang="ko-KR" i="1">
                            <a:latin typeface="Cambria Math" panose="02040503050406030204" pitchFamily="18" charset="0"/>
                          </a:rPr>
                        </m:ctrlPr>
                      </m:dPr>
                      <m:e>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𝑐</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𝑠</m:t>
                        </m:r>
                        <m:r>
                          <a:rPr lang="en-GB" altLang="ko-KR" i="1">
                            <a:latin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m:t>
                        </m:r>
                        <m:r>
                          <a:rPr lang="en-GB" altLang="ko-KR" i="1">
                            <a:solidFill>
                              <a:srgbClr val="FFC000"/>
                            </a:solidFill>
                            <a:latin typeface="Cambria Math" panose="02040503050406030204" pitchFamily="18" charset="0"/>
                            <a:ea typeface="Cambria Math" panose="02040503050406030204" pitchFamily="18" charset="0"/>
                          </a:rPr>
                          <m:t>𝑟</m:t>
                        </m:r>
                        <m:r>
                          <a:rPr lang="en-GB" altLang="ko-KR" i="1">
                            <a:latin typeface="Cambria Math" panose="02040503050406030204" pitchFamily="18" charset="0"/>
                          </a:rPr>
                          <m:t>, </m:t>
                        </m:r>
                        <m:r>
                          <a:rPr lang="en-GB" altLang="ko-KR" i="1">
                            <a:solidFill>
                              <a:schemeClr val="accent1"/>
                            </a:solidFill>
                            <a:latin typeface="Cambria Math" panose="02040503050406030204" pitchFamily="18" charset="0"/>
                          </a:rPr>
                          <m:t>𝑤</m:t>
                        </m:r>
                      </m:e>
                    </m:d>
                  </m:oMath>
                </a14:m>
                <a:endParaRPr lang="en-GB" altLang="ko-KR" dirty="0"/>
              </a:p>
              <a:p>
                <a:r>
                  <a:rPr lang="en-GB" altLang="ko-KR" dirty="0"/>
                  <a:t>Suppose that after </a:t>
                </a:r>
                <a14:m>
                  <m:oMath xmlns:m="http://schemas.openxmlformats.org/officeDocument/2006/math">
                    <m:r>
                      <a:rPr lang="en-GB" altLang="ko-KR" i="1">
                        <a:latin typeface="Cambria Math" panose="02040503050406030204" pitchFamily="18" charset="0"/>
                      </a:rPr>
                      <m:t>𝑁</m:t>
                    </m:r>
                    <m:r>
                      <a:rPr lang="en-GB" altLang="ko-KR" i="1">
                        <a:latin typeface="Cambria Math" panose="02040503050406030204" pitchFamily="18" charset="0"/>
                      </a:rPr>
                      <m:t>=80</m:t>
                    </m:r>
                  </m:oMath>
                </a14:m>
                <a:r>
                  <a:rPr lang="en-GB" altLang="ko-KR" dirty="0"/>
                  <a:t> iterations, the process has visited </a:t>
                </a:r>
                <a14:m>
                  <m:oMath xmlns:m="http://schemas.openxmlformats.org/officeDocument/2006/math">
                    <m:r>
                      <a:rPr lang="en-GB" altLang="ko-KR" i="1">
                        <a:latin typeface="Cambria Math" panose="02040503050406030204" pitchFamily="18" charset="0"/>
                      </a:rPr>
                      <m:t>20</m:t>
                    </m:r>
                  </m:oMath>
                </a14:m>
                <a:r>
                  <a:rPr lang="en-GB" altLang="ko-KR" dirty="0"/>
                  <a:t> states with </a:t>
                </a:r>
                <a14:m>
                  <m:oMath xmlns:m="http://schemas.openxmlformats.org/officeDocument/2006/math">
                    <m:r>
                      <a:rPr lang="en-GB" altLang="ko-KR" i="1">
                        <a:latin typeface="Cambria Math" panose="02040503050406030204" pitchFamily="18" charset="0"/>
                      </a:rPr>
                      <m:t>𝑅</m:t>
                    </m:r>
                    <m:r>
                      <a:rPr lang="en-GB" altLang="ko-KR" i="1">
                        <a:latin typeface="Cambria Math" panose="02040503050406030204" pitchFamily="18" charset="0"/>
                      </a:rPr>
                      <m:t>=</m:t>
                    </m:r>
                    <m:r>
                      <a:rPr lang="en-GB" altLang="ko-KR" i="1">
                        <a:latin typeface="Cambria Math" panose="02040503050406030204" pitchFamily="18" charset="0"/>
                      </a:rPr>
                      <m:t>𝑡𝑟𝑢𝑒</m:t>
                    </m:r>
                  </m:oMath>
                </a14:m>
                <a:r>
                  <a:rPr lang="en-GB" altLang="ko-KR" dirty="0"/>
                  <a:t> and </a:t>
                </a:r>
                <a14:m>
                  <m:oMath xmlns:m="http://schemas.openxmlformats.org/officeDocument/2006/math">
                    <m:r>
                      <a:rPr lang="en-GB" altLang="ko-KR" i="1">
                        <a:latin typeface="Cambria Math" panose="02040503050406030204" pitchFamily="18" charset="0"/>
                      </a:rPr>
                      <m:t>60</m:t>
                    </m:r>
                  </m:oMath>
                </a14:m>
                <a:r>
                  <a:rPr lang="en-GB" altLang="ko-KR" dirty="0"/>
                  <a:t> states with </a:t>
                </a:r>
                <a14:m>
                  <m:oMath xmlns:m="http://schemas.openxmlformats.org/officeDocument/2006/math">
                    <m:r>
                      <a:rPr lang="en-GB" altLang="ko-KR" i="1">
                        <a:latin typeface="Cambria Math" panose="02040503050406030204" pitchFamily="18" charset="0"/>
                      </a:rPr>
                      <m:t>𝑅</m:t>
                    </m:r>
                    <m:r>
                      <a:rPr lang="en-GB" altLang="ko-KR" i="1">
                        <a:latin typeface="Cambria Math" panose="02040503050406030204" pitchFamily="18" charset="0"/>
                      </a:rPr>
                      <m:t>=</m:t>
                    </m:r>
                    <m:r>
                      <a:rPr lang="en-GB" altLang="ko-KR" i="1">
                        <a:latin typeface="Cambria Math" panose="02040503050406030204" pitchFamily="18" charset="0"/>
                      </a:rPr>
                      <m:t>𝑓𝑎𝑙𝑠𝑒</m:t>
                    </m:r>
                  </m:oMath>
                </a14:m>
                <a:r>
                  <a:rPr lang="en-GB" altLang="ko-KR" dirty="0"/>
                  <a:t>; query result: </a:t>
                </a:r>
                <a:br>
                  <a:rPr lang="en-GB" altLang="ko-KR" dirty="0">
                    <a:latin typeface="Cambria Math" panose="02040503050406030204" pitchFamily="18" charset="0"/>
                  </a:rPr>
                </a:br>
                <a14:m>
                  <m:oMath xmlns:m="http://schemas.openxmlformats.org/officeDocument/2006/math">
                    <m:r>
                      <m:rPr>
                        <m:nor/>
                      </m:rPr>
                      <a:rPr lang="en-GB" altLang="ko-KR">
                        <a:latin typeface="Cambria Math" panose="02040503050406030204" pitchFamily="18" charset="0"/>
                      </a:rPr>
                      <m:t>Normalise</m:t>
                    </m:r>
                    <m:d>
                      <m:dPr>
                        <m:ctrlPr>
                          <a:rPr lang="en-GB" altLang="ko-KR" i="1">
                            <a:latin typeface="Cambria Math" panose="02040503050406030204" pitchFamily="18" charset="0"/>
                          </a:rPr>
                        </m:ctrlPr>
                      </m:dPr>
                      <m:e>
                        <m:d>
                          <m:dPr>
                            <m:ctrlPr>
                              <a:rPr lang="en-GB" altLang="ko-KR" b="0" i="1" smtClean="0">
                                <a:latin typeface="Cambria Math" panose="02040503050406030204" pitchFamily="18" charset="0"/>
                              </a:rPr>
                            </m:ctrlPr>
                          </m:dPr>
                          <m:e>
                            <m:r>
                              <a:rPr lang="en-GB" altLang="ko-KR" i="1">
                                <a:latin typeface="Cambria Math" panose="02040503050406030204" pitchFamily="18" charset="0"/>
                              </a:rPr>
                              <m:t>20,60</m:t>
                            </m:r>
                          </m:e>
                        </m:d>
                      </m:e>
                    </m:d>
                    <m:r>
                      <a:rPr lang="en-GB" altLang="ko-KR" i="1">
                        <a:latin typeface="Cambria Math" panose="02040503050406030204" pitchFamily="18" charset="0"/>
                      </a:rPr>
                      <m:t>=</m:t>
                    </m:r>
                    <m:d>
                      <m:dPr>
                        <m:ctrlPr>
                          <a:rPr lang="en-GB" altLang="ko-KR" i="1">
                            <a:latin typeface="Cambria Math" panose="02040503050406030204" pitchFamily="18" charset="0"/>
                          </a:rPr>
                        </m:ctrlPr>
                      </m:dPr>
                      <m:e>
                        <m:r>
                          <a:rPr lang="en-GB" altLang="ko-KR" i="1">
                            <a:latin typeface="Cambria Math" panose="02040503050406030204" pitchFamily="18" charset="0"/>
                          </a:rPr>
                          <m:t>0.25,0.75</m:t>
                        </m:r>
                      </m:e>
                    </m:d>
                  </m:oMath>
                </a14:m>
                <a:endParaRPr lang="en-GB" altLang="ko-KR" dirty="0"/>
              </a:p>
            </p:txBody>
          </p:sp>
        </mc:Choice>
        <mc:Fallback>
          <p:sp>
            <p:nvSpPr>
              <p:cNvPr id="61443" name="Rectangle 4"/>
              <p:cNvSpPr>
                <a:spLocks noGrp="1" noRot="1" noChangeAspect="1" noMove="1" noResize="1" noEditPoints="1" noAdjustHandles="1" noChangeArrowheads="1" noChangeShapeType="1" noTextEdit="1"/>
              </p:cNvSpPr>
              <p:nvPr>
                <p:ph idx="1"/>
              </p:nvPr>
            </p:nvSpPr>
            <p:spPr>
              <a:xfrm>
                <a:off x="359625" y="1666902"/>
                <a:ext cx="6863747" cy="4236435"/>
              </a:xfrm>
              <a:blipFill>
                <a:blip r:embed="rId3"/>
                <a:stretch>
                  <a:fillRect l="-2399" t="-2687" r="-1107" b="-238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A50E097-3675-A949-A38A-E65509713D4D}"/>
              </a:ext>
            </a:extLst>
          </p:cNvPr>
          <p:cNvSpPr>
            <a:spLocks noGrp="1"/>
          </p:cNvSpPr>
          <p:nvPr>
            <p:ph type="sldNum" sz="quarter" idx="4"/>
          </p:nvPr>
        </p:nvSpPr>
        <p:spPr/>
        <p:txBody>
          <a:bodyPr/>
          <a:lstStyle/>
          <a:p>
            <a:fld id="{67C9959E-8E6B-B04C-9955-EA096F41CA7A}" type="slidenum">
              <a:rPr lang="en-GB" smtClean="0"/>
              <a:t>58</a:t>
            </a:fld>
            <a:endParaRPr lang="en-GB" dirty="0"/>
          </a:p>
        </p:txBody>
      </p:sp>
      <p:sp>
        <p:nvSpPr>
          <p:cNvPr id="2" name="Date Placeholder 1">
            <a:extLst>
              <a:ext uri="{FF2B5EF4-FFF2-40B4-BE49-F238E27FC236}">
                <a16:creationId xmlns:a16="http://schemas.microsoft.com/office/drawing/2014/main" id="{10E6B98A-A6E6-FA42-8F12-0A892FBF411F}"/>
              </a:ext>
            </a:extLst>
          </p:cNvPr>
          <p:cNvSpPr>
            <a:spLocks noGrp="1"/>
          </p:cNvSpPr>
          <p:nvPr>
            <p:ph type="dt" sz="half" idx="2"/>
          </p:nvPr>
        </p:nvSpPr>
        <p:spPr/>
        <p:txBody>
          <a:bodyPr/>
          <a:lstStyle/>
          <a:p>
            <a:r>
              <a:rPr lang="en-GB" dirty="0"/>
              <a:t>Approximate Inference</a:t>
            </a:r>
          </a:p>
        </p:txBody>
      </p:sp>
      <p:sp>
        <p:nvSpPr>
          <p:cNvPr id="6" name="Footer Placeholder 5">
            <a:extLst>
              <a:ext uri="{FF2B5EF4-FFF2-40B4-BE49-F238E27FC236}">
                <a16:creationId xmlns:a16="http://schemas.microsoft.com/office/drawing/2014/main" id="{3941B137-2391-B144-97F5-58EF1C34BBA5}"/>
              </a:ext>
            </a:extLst>
          </p:cNvPr>
          <p:cNvSpPr>
            <a:spLocks noGrp="1"/>
          </p:cNvSpPr>
          <p:nvPr>
            <p:ph type="ftr" sz="quarter" idx="3"/>
          </p:nvPr>
        </p:nvSpPr>
        <p:spPr/>
        <p:txBody>
          <a:bodyPr/>
          <a:lstStyle/>
          <a:p>
            <a:r>
              <a:rPr lang="en-GB" dirty="0"/>
              <a:t>T. Braun - StaRAI</a:t>
            </a:r>
          </a:p>
        </p:txBody>
      </p:sp>
      <p:cxnSp>
        <p:nvCxnSpPr>
          <p:cNvPr id="34" name="Straight Connector 33">
            <a:extLst>
              <a:ext uri="{FF2B5EF4-FFF2-40B4-BE49-F238E27FC236}">
                <a16:creationId xmlns:a16="http://schemas.microsoft.com/office/drawing/2014/main" id="{9798A685-A764-A845-BAC3-6821E0ED567C}"/>
              </a:ext>
            </a:extLst>
          </p:cNvPr>
          <p:cNvCxnSpPr>
            <a:cxnSpLocks/>
          </p:cNvCxnSpPr>
          <p:nvPr/>
        </p:nvCxnSpPr>
        <p:spPr>
          <a:xfrm>
            <a:off x="2239346" y="3432696"/>
            <a:ext cx="3912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7493BA-A070-5848-9D35-B74B495961CD}"/>
              </a:ext>
            </a:extLst>
          </p:cNvPr>
          <p:cNvCxnSpPr>
            <a:cxnSpLocks/>
          </p:cNvCxnSpPr>
          <p:nvPr/>
        </p:nvCxnSpPr>
        <p:spPr>
          <a:xfrm>
            <a:off x="2298069" y="4159967"/>
            <a:ext cx="4101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8D9E9A8A-6787-F240-AE06-98FAFBF94FCE}"/>
              </a:ext>
            </a:extLst>
          </p:cNvPr>
          <p:cNvGrpSpPr/>
          <p:nvPr/>
        </p:nvGrpSpPr>
        <p:grpSpPr>
          <a:xfrm>
            <a:off x="6918469" y="468723"/>
            <a:ext cx="2617503" cy="1201123"/>
            <a:chOff x="4368884" y="1641603"/>
            <a:chExt cx="2620230" cy="1202374"/>
          </a:xfrm>
        </p:grpSpPr>
        <mc:AlternateContent xmlns:mc="http://schemas.openxmlformats.org/markup-compatibility/2006" xmlns:a14="http://schemas.microsoft.com/office/drawing/2010/main">
          <mc:Choice Requires="a14">
            <p:sp>
              <p:nvSpPr>
                <p:cNvPr id="45" name="Oval 44">
                  <a:extLst>
                    <a:ext uri="{FF2B5EF4-FFF2-40B4-BE49-F238E27FC236}">
                      <a16:creationId xmlns:a16="http://schemas.microsoft.com/office/drawing/2014/main" id="{68919DC8-9FF1-144E-B495-01041ED390F5}"/>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𝐶𝑙𝑜𝑢𝑑𝑦</m:t>
                        </m:r>
                      </m:oMath>
                    </m:oMathPara>
                  </a14:m>
                  <a:endParaRPr lang="en-GB" sz="1399" dirty="0">
                    <a:solidFill>
                      <a:schemeClr val="accent1"/>
                    </a:solidFill>
                  </a:endParaRPr>
                </a:p>
              </p:txBody>
            </p:sp>
          </mc:Choice>
          <mc:Fallback xmlns="">
            <p:sp>
              <p:nvSpPr>
                <p:cNvPr id="45" name="Oval 44">
                  <a:extLst>
                    <a:ext uri="{FF2B5EF4-FFF2-40B4-BE49-F238E27FC236}">
                      <a16:creationId xmlns:a16="http://schemas.microsoft.com/office/drawing/2014/main" id="{68919DC8-9FF1-144E-B495-01041ED390F5}"/>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4"/>
                  <a:stretch>
                    <a:fillRect b="-3846"/>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A53F72A8-DFC0-FD43-A3CF-D8029D0D4029}"/>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𝑅𝑎𝑖𝑛</m:t>
                        </m:r>
                      </m:oMath>
                    </m:oMathPara>
                  </a14:m>
                  <a:endParaRPr lang="en-GB" sz="1399" dirty="0">
                    <a:solidFill>
                      <a:srgbClr val="FFC000"/>
                    </a:solidFill>
                  </a:endParaRPr>
                </a:p>
              </p:txBody>
            </p:sp>
          </mc:Choice>
          <mc:Fallback xmlns="">
            <p:sp>
              <p:nvSpPr>
                <p:cNvPr id="47" name="Oval 46">
                  <a:extLst>
                    <a:ext uri="{FF2B5EF4-FFF2-40B4-BE49-F238E27FC236}">
                      <a16:creationId xmlns:a16="http://schemas.microsoft.com/office/drawing/2014/main" id="{A53F72A8-DFC0-FD43-A3CF-D8029D0D4029}"/>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C8AF8A3C-B2D5-F642-A6D0-9674E97A497D}"/>
                    </a:ext>
                  </a:extLst>
                </p:cNvPr>
                <p:cNvSpPr/>
                <p:nvPr/>
              </p:nvSpPr>
              <p:spPr>
                <a:xfrm>
                  <a:off x="436888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𝑆𝑝𝑟𝑖𝑛𝑘𝑙𝑒𝑟</m:t>
                        </m:r>
                      </m:oMath>
                    </m:oMathPara>
                  </a14:m>
                  <a:endParaRPr lang="en-GB" sz="1399" dirty="0">
                    <a:solidFill>
                      <a:schemeClr val="accent1"/>
                    </a:solidFill>
                  </a:endParaRPr>
                </a:p>
              </p:txBody>
            </p:sp>
          </mc:Choice>
          <mc:Fallback xmlns="">
            <p:sp>
              <p:nvSpPr>
                <p:cNvPr id="50" name="Oval 49">
                  <a:extLst>
                    <a:ext uri="{FF2B5EF4-FFF2-40B4-BE49-F238E27FC236}">
                      <a16:creationId xmlns:a16="http://schemas.microsoft.com/office/drawing/2014/main" id="{C8AF8A3C-B2D5-F642-A6D0-9674E97A497D}"/>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6"/>
                  <a:stretch>
                    <a:fillRect b="-3846"/>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C24619C9-3FFE-C849-BDCE-655A1F6ADC63}"/>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𝑊𝑒𝑡𝐺𝑟𝑎𝑠𝑠</m:t>
                        </m:r>
                      </m:oMath>
                    </m:oMathPara>
                  </a14:m>
                  <a:endParaRPr lang="en-GB" sz="1399" dirty="0">
                    <a:solidFill>
                      <a:schemeClr val="accent1"/>
                    </a:solidFill>
                  </a:endParaRPr>
                </a:p>
              </p:txBody>
            </p:sp>
          </mc:Choice>
          <mc:Fallback xmlns="">
            <p:sp>
              <p:nvSpPr>
                <p:cNvPr id="51" name="Oval 50">
                  <a:extLst>
                    <a:ext uri="{FF2B5EF4-FFF2-40B4-BE49-F238E27FC236}">
                      <a16:creationId xmlns:a16="http://schemas.microsoft.com/office/drawing/2014/main" id="{C24619C9-3FFE-C849-BDCE-655A1F6ADC63}"/>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7"/>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52" name="Straight Arrow Connector 51">
              <a:extLst>
                <a:ext uri="{FF2B5EF4-FFF2-40B4-BE49-F238E27FC236}">
                  <a16:creationId xmlns:a16="http://schemas.microsoft.com/office/drawing/2014/main" id="{75C222ED-AA9A-C948-BADE-7770AD39EB0E}"/>
                </a:ext>
              </a:extLst>
            </p:cNvPr>
            <p:cNvCxnSpPr>
              <a:cxnSpLocks/>
              <a:stCxn id="45" idx="3"/>
              <a:endCxn id="50"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0C4E3188-9867-6646-BF15-7C0E39AA7090}"/>
                </a:ext>
              </a:extLst>
            </p:cNvPr>
            <p:cNvCxnSpPr>
              <a:cxnSpLocks/>
              <a:stCxn id="50" idx="4"/>
              <a:endCxn id="51"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FF832319-3153-8D47-A4E0-A28CEC5C55E9}"/>
                </a:ext>
              </a:extLst>
            </p:cNvPr>
            <p:cNvCxnSpPr>
              <a:cxnSpLocks/>
              <a:stCxn id="47" idx="4"/>
              <a:endCxn id="51"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1C45EDA4-46CB-3D4D-9737-D50B23DD798D}"/>
                </a:ext>
              </a:extLst>
            </p:cNvPr>
            <p:cNvCxnSpPr>
              <a:cxnSpLocks/>
              <a:stCxn id="45" idx="5"/>
              <a:endCxn id="47"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60" name="Group 59">
            <a:extLst>
              <a:ext uri="{FF2B5EF4-FFF2-40B4-BE49-F238E27FC236}">
                <a16:creationId xmlns:a16="http://schemas.microsoft.com/office/drawing/2014/main" id="{E381A5D9-75FF-724D-88FE-DBBFDE54498D}"/>
              </a:ext>
            </a:extLst>
          </p:cNvPr>
          <p:cNvGrpSpPr/>
          <p:nvPr/>
        </p:nvGrpSpPr>
        <p:grpSpPr>
          <a:xfrm>
            <a:off x="9217550" y="1615536"/>
            <a:ext cx="2617503" cy="1201123"/>
            <a:chOff x="4368884" y="1641603"/>
            <a:chExt cx="2620230" cy="1202374"/>
          </a:xfrm>
        </p:grpSpPr>
        <mc:AlternateContent xmlns:mc="http://schemas.openxmlformats.org/markup-compatibility/2006" xmlns:a14="http://schemas.microsoft.com/office/drawing/2010/main">
          <mc:Choice Requires="a14">
            <p:sp>
              <p:nvSpPr>
                <p:cNvPr id="61" name="Oval 60">
                  <a:extLst>
                    <a:ext uri="{FF2B5EF4-FFF2-40B4-BE49-F238E27FC236}">
                      <a16:creationId xmlns:a16="http://schemas.microsoft.com/office/drawing/2014/main" id="{5274A358-5ED8-1C41-8A40-E7D9812BB9B6}"/>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𝐶𝑙𝑜𝑢𝑑𝑦</m:t>
                        </m:r>
                      </m:oMath>
                    </m:oMathPara>
                  </a14:m>
                  <a:endParaRPr lang="en-GB" sz="1399" dirty="0">
                    <a:solidFill>
                      <a:schemeClr val="accent1"/>
                    </a:solidFill>
                  </a:endParaRPr>
                </a:p>
              </p:txBody>
            </p:sp>
          </mc:Choice>
          <mc:Fallback xmlns="">
            <p:sp>
              <p:nvSpPr>
                <p:cNvPr id="61" name="Oval 60">
                  <a:extLst>
                    <a:ext uri="{FF2B5EF4-FFF2-40B4-BE49-F238E27FC236}">
                      <a16:creationId xmlns:a16="http://schemas.microsoft.com/office/drawing/2014/main" id="{5274A358-5ED8-1C41-8A40-E7D9812BB9B6}"/>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8"/>
                  <a:stretch>
                    <a:fillRect b="-8000"/>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2" name="Oval 61">
                  <a:extLst>
                    <a:ext uri="{FF2B5EF4-FFF2-40B4-BE49-F238E27FC236}">
                      <a16:creationId xmlns:a16="http://schemas.microsoft.com/office/drawing/2014/main" id="{07CBF188-9BC9-654B-B20E-B205F4869DCD}"/>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𝑅𝑎𝑖𝑛</m:t>
                        </m:r>
                      </m:oMath>
                    </m:oMathPara>
                  </a14:m>
                  <a:endParaRPr lang="en-GB" sz="1399" dirty="0">
                    <a:solidFill>
                      <a:srgbClr val="FFC000"/>
                    </a:solidFill>
                  </a:endParaRPr>
                </a:p>
              </p:txBody>
            </p:sp>
          </mc:Choice>
          <mc:Fallback xmlns="">
            <p:sp>
              <p:nvSpPr>
                <p:cNvPr id="62" name="Oval 61">
                  <a:extLst>
                    <a:ext uri="{FF2B5EF4-FFF2-40B4-BE49-F238E27FC236}">
                      <a16:creationId xmlns:a16="http://schemas.microsoft.com/office/drawing/2014/main" id="{07CBF188-9BC9-654B-B20E-B205F4869DCD}"/>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9"/>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3" name="Oval 62">
                  <a:extLst>
                    <a:ext uri="{FF2B5EF4-FFF2-40B4-BE49-F238E27FC236}">
                      <a16:creationId xmlns:a16="http://schemas.microsoft.com/office/drawing/2014/main" id="{BB68AA66-1A0E-2A41-BA88-4647EA98969E}"/>
                    </a:ext>
                  </a:extLst>
                </p:cNvPr>
                <p:cNvSpPr/>
                <p:nvPr/>
              </p:nvSpPr>
              <p:spPr>
                <a:xfrm>
                  <a:off x="436888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𝑆𝑝𝑟𝑖𝑛𝑘𝑙𝑒𝑟</m:t>
                        </m:r>
                      </m:oMath>
                    </m:oMathPara>
                  </a14:m>
                  <a:endParaRPr lang="en-GB" sz="1399" dirty="0">
                    <a:solidFill>
                      <a:schemeClr val="accent1"/>
                    </a:solidFill>
                  </a:endParaRPr>
                </a:p>
              </p:txBody>
            </p:sp>
          </mc:Choice>
          <mc:Fallback xmlns="">
            <p:sp>
              <p:nvSpPr>
                <p:cNvPr id="63" name="Oval 62">
                  <a:extLst>
                    <a:ext uri="{FF2B5EF4-FFF2-40B4-BE49-F238E27FC236}">
                      <a16:creationId xmlns:a16="http://schemas.microsoft.com/office/drawing/2014/main" id="{BB68AA66-1A0E-2A41-BA88-4647EA98969E}"/>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10"/>
                  <a:stretch>
                    <a:fillRect b="-8000"/>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4" name="Oval 63">
                  <a:extLst>
                    <a:ext uri="{FF2B5EF4-FFF2-40B4-BE49-F238E27FC236}">
                      <a16:creationId xmlns:a16="http://schemas.microsoft.com/office/drawing/2014/main" id="{CDBF3B2C-29C0-CE46-A76B-0E52AF015CFD}"/>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𝑊𝑒𝑡𝐺𝑟𝑎𝑠𝑠</m:t>
                        </m:r>
                      </m:oMath>
                    </m:oMathPara>
                  </a14:m>
                  <a:endParaRPr lang="en-GB" sz="1399" dirty="0">
                    <a:solidFill>
                      <a:schemeClr val="accent1"/>
                    </a:solidFill>
                  </a:endParaRPr>
                </a:p>
              </p:txBody>
            </p:sp>
          </mc:Choice>
          <mc:Fallback xmlns="">
            <p:sp>
              <p:nvSpPr>
                <p:cNvPr id="64" name="Oval 63">
                  <a:extLst>
                    <a:ext uri="{FF2B5EF4-FFF2-40B4-BE49-F238E27FC236}">
                      <a16:creationId xmlns:a16="http://schemas.microsoft.com/office/drawing/2014/main" id="{CDBF3B2C-29C0-CE46-A76B-0E52AF015CFD}"/>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1"/>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65" name="Straight Arrow Connector 64">
              <a:extLst>
                <a:ext uri="{FF2B5EF4-FFF2-40B4-BE49-F238E27FC236}">
                  <a16:creationId xmlns:a16="http://schemas.microsoft.com/office/drawing/2014/main" id="{9A2C1838-55BD-3D4C-BE59-0F0F7D044C93}"/>
                </a:ext>
              </a:extLst>
            </p:cNvPr>
            <p:cNvCxnSpPr>
              <a:cxnSpLocks/>
              <a:stCxn id="61" idx="3"/>
              <a:endCxn id="63"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F4FADDC3-3DF5-0E4E-ADAD-498F3A841B22}"/>
                </a:ext>
              </a:extLst>
            </p:cNvPr>
            <p:cNvCxnSpPr>
              <a:cxnSpLocks/>
              <a:stCxn id="63" idx="4"/>
              <a:endCxn id="64"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130F5E0A-FD94-A34B-9FBA-28DA8C6B3C10}"/>
                </a:ext>
              </a:extLst>
            </p:cNvPr>
            <p:cNvCxnSpPr>
              <a:cxnSpLocks/>
              <a:stCxn id="62" idx="4"/>
              <a:endCxn id="64"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DD8686A7-6153-B74C-84C1-20C9F60C6396}"/>
                </a:ext>
              </a:extLst>
            </p:cNvPr>
            <p:cNvCxnSpPr>
              <a:cxnSpLocks/>
              <a:stCxn id="61" idx="5"/>
              <a:endCxn id="62"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69" name="Group 68">
            <a:extLst>
              <a:ext uri="{FF2B5EF4-FFF2-40B4-BE49-F238E27FC236}">
                <a16:creationId xmlns:a16="http://schemas.microsoft.com/office/drawing/2014/main" id="{A97F8E44-13F2-0142-BF47-FE50F7D4A1AB}"/>
              </a:ext>
            </a:extLst>
          </p:cNvPr>
          <p:cNvGrpSpPr/>
          <p:nvPr/>
        </p:nvGrpSpPr>
        <p:grpSpPr>
          <a:xfrm>
            <a:off x="6918470" y="2675029"/>
            <a:ext cx="2617503" cy="1201123"/>
            <a:chOff x="4368884" y="1641603"/>
            <a:chExt cx="2620230" cy="1202374"/>
          </a:xfrm>
        </p:grpSpPr>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60BEC945-073F-EB49-B995-0FB2FCCE36AD}"/>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𝐶𝑙𝑜𝑢𝑑𝑦</m:t>
                        </m:r>
                      </m:oMath>
                    </m:oMathPara>
                  </a14:m>
                  <a:endParaRPr lang="en-GB" sz="1399" dirty="0">
                    <a:solidFill>
                      <a:schemeClr val="accent1"/>
                    </a:solidFill>
                  </a:endParaRPr>
                </a:p>
              </p:txBody>
            </p:sp>
          </mc:Choice>
          <mc:Fallback xmlns="">
            <p:sp>
              <p:nvSpPr>
                <p:cNvPr id="70" name="Oval 69">
                  <a:extLst>
                    <a:ext uri="{FF2B5EF4-FFF2-40B4-BE49-F238E27FC236}">
                      <a16:creationId xmlns:a16="http://schemas.microsoft.com/office/drawing/2014/main" id="{60BEC945-073F-EB49-B995-0FB2FCCE36AD}"/>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2"/>
                  <a:stretch>
                    <a:fillRect b="-3846"/>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430EB847-EEC4-AF41-882A-A13829FF63D4}"/>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𝑅𝑎𝑖𝑛</m:t>
                        </m:r>
                      </m:oMath>
                    </m:oMathPara>
                  </a14:m>
                  <a:endParaRPr lang="en-GB" sz="1399" dirty="0">
                    <a:solidFill>
                      <a:srgbClr val="FFC000"/>
                    </a:solidFill>
                  </a:endParaRPr>
                </a:p>
              </p:txBody>
            </p:sp>
          </mc:Choice>
          <mc:Fallback xmlns="">
            <p:sp>
              <p:nvSpPr>
                <p:cNvPr id="71" name="Oval 70">
                  <a:extLst>
                    <a:ext uri="{FF2B5EF4-FFF2-40B4-BE49-F238E27FC236}">
                      <a16:creationId xmlns:a16="http://schemas.microsoft.com/office/drawing/2014/main" id="{430EB847-EEC4-AF41-882A-A13829FF63D4}"/>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13"/>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F9506A0A-AE5E-6742-B521-C3B9D9D93B09}"/>
                    </a:ext>
                  </a:extLst>
                </p:cNvPr>
                <p:cNvSpPr/>
                <p:nvPr/>
              </p:nvSpPr>
              <p:spPr>
                <a:xfrm>
                  <a:off x="436888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𝑆𝑝𝑟𝑖𝑛𝑘𝑙𝑒𝑟</m:t>
                        </m:r>
                      </m:oMath>
                    </m:oMathPara>
                  </a14:m>
                  <a:endParaRPr lang="en-GB" sz="1399" dirty="0">
                    <a:solidFill>
                      <a:schemeClr val="accent1"/>
                    </a:solidFill>
                  </a:endParaRPr>
                </a:p>
              </p:txBody>
            </p:sp>
          </mc:Choice>
          <mc:Fallback xmlns="">
            <p:sp>
              <p:nvSpPr>
                <p:cNvPr id="72" name="Oval 71">
                  <a:extLst>
                    <a:ext uri="{FF2B5EF4-FFF2-40B4-BE49-F238E27FC236}">
                      <a16:creationId xmlns:a16="http://schemas.microsoft.com/office/drawing/2014/main" id="{F9506A0A-AE5E-6742-B521-C3B9D9D93B09}"/>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14"/>
                  <a:stretch>
                    <a:fillRect b="-3846"/>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63A238F4-5D6F-2242-A7CD-3E5998CCE14E}"/>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𝑊𝑒𝑡𝐺𝑟𝑎𝑠𝑠</m:t>
                        </m:r>
                      </m:oMath>
                    </m:oMathPara>
                  </a14:m>
                  <a:endParaRPr lang="en-GB" sz="1399" dirty="0">
                    <a:solidFill>
                      <a:schemeClr val="accent1"/>
                    </a:solidFill>
                  </a:endParaRPr>
                </a:p>
              </p:txBody>
            </p:sp>
          </mc:Choice>
          <mc:Fallback xmlns="">
            <p:sp>
              <p:nvSpPr>
                <p:cNvPr id="73" name="Oval 72">
                  <a:extLst>
                    <a:ext uri="{FF2B5EF4-FFF2-40B4-BE49-F238E27FC236}">
                      <a16:creationId xmlns:a16="http://schemas.microsoft.com/office/drawing/2014/main" id="{63A238F4-5D6F-2242-A7CD-3E5998CCE14E}"/>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5"/>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74" name="Straight Arrow Connector 73">
              <a:extLst>
                <a:ext uri="{FF2B5EF4-FFF2-40B4-BE49-F238E27FC236}">
                  <a16:creationId xmlns:a16="http://schemas.microsoft.com/office/drawing/2014/main" id="{11193CCD-A0F5-8E4E-B64E-7E7C152CDA0D}"/>
                </a:ext>
              </a:extLst>
            </p:cNvPr>
            <p:cNvCxnSpPr>
              <a:cxnSpLocks/>
              <a:stCxn id="70" idx="3"/>
              <a:endCxn id="72"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59C1EB3B-9E3D-E84E-9701-A4E2B72D0B35}"/>
                </a:ext>
              </a:extLst>
            </p:cNvPr>
            <p:cNvCxnSpPr>
              <a:cxnSpLocks/>
              <a:stCxn id="72" idx="4"/>
              <a:endCxn id="73"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83557DD0-D348-0546-90C2-95CC6D89D5FF}"/>
                </a:ext>
              </a:extLst>
            </p:cNvPr>
            <p:cNvCxnSpPr>
              <a:cxnSpLocks/>
              <a:stCxn id="71" idx="4"/>
              <a:endCxn id="73"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01C0D62D-9A1F-894F-AB7F-69A5B1807B6B}"/>
                </a:ext>
              </a:extLst>
            </p:cNvPr>
            <p:cNvCxnSpPr>
              <a:cxnSpLocks/>
              <a:stCxn id="70" idx="5"/>
              <a:endCxn id="71"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78" name="Group 77">
            <a:extLst>
              <a:ext uri="{FF2B5EF4-FFF2-40B4-BE49-F238E27FC236}">
                <a16:creationId xmlns:a16="http://schemas.microsoft.com/office/drawing/2014/main" id="{F169FF44-5CB1-F042-96C8-99724701FD11}"/>
              </a:ext>
            </a:extLst>
          </p:cNvPr>
          <p:cNvGrpSpPr/>
          <p:nvPr/>
        </p:nvGrpSpPr>
        <p:grpSpPr>
          <a:xfrm>
            <a:off x="9217550" y="3738924"/>
            <a:ext cx="2617503" cy="1201123"/>
            <a:chOff x="4368884" y="1641603"/>
            <a:chExt cx="2620230" cy="1202374"/>
          </a:xfrm>
        </p:grpSpPr>
        <mc:AlternateContent xmlns:mc="http://schemas.openxmlformats.org/markup-compatibility/2006" xmlns:a14="http://schemas.microsoft.com/office/drawing/2010/main">
          <mc:Choice Requires="a14">
            <p:sp>
              <p:nvSpPr>
                <p:cNvPr id="79" name="Oval 78">
                  <a:extLst>
                    <a:ext uri="{FF2B5EF4-FFF2-40B4-BE49-F238E27FC236}">
                      <a16:creationId xmlns:a16="http://schemas.microsoft.com/office/drawing/2014/main" id="{4F00108B-2750-F94F-AD3A-6CF24469B3BD}"/>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𝐶𝑙𝑜𝑢𝑑𝑦</m:t>
                        </m:r>
                      </m:oMath>
                    </m:oMathPara>
                  </a14:m>
                  <a:endParaRPr lang="en-GB" sz="1399" dirty="0">
                    <a:solidFill>
                      <a:srgbClr val="FFC000"/>
                    </a:solidFill>
                  </a:endParaRPr>
                </a:p>
              </p:txBody>
            </p:sp>
          </mc:Choice>
          <mc:Fallback xmlns="">
            <p:sp>
              <p:nvSpPr>
                <p:cNvPr id="79" name="Oval 78">
                  <a:extLst>
                    <a:ext uri="{FF2B5EF4-FFF2-40B4-BE49-F238E27FC236}">
                      <a16:creationId xmlns:a16="http://schemas.microsoft.com/office/drawing/2014/main" id="{4F00108B-2750-F94F-AD3A-6CF24469B3BD}"/>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16"/>
                  <a:stretch>
                    <a:fillRect b="-3846"/>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0" name="Oval 79">
                  <a:extLst>
                    <a:ext uri="{FF2B5EF4-FFF2-40B4-BE49-F238E27FC236}">
                      <a16:creationId xmlns:a16="http://schemas.microsoft.com/office/drawing/2014/main" id="{B4D76F14-707F-7244-886A-522E34FF6705}"/>
                    </a:ext>
                  </a:extLst>
                </p:cNvPr>
                <p:cNvSpPr/>
                <p:nvPr/>
              </p:nvSpPr>
              <p:spPr>
                <a:xfrm>
                  <a:off x="5945114" y="2098790"/>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𝑅𝑎𝑖𝑛</m:t>
                        </m:r>
                      </m:oMath>
                    </m:oMathPara>
                  </a14:m>
                  <a:endParaRPr lang="en-GB" sz="1399" dirty="0">
                    <a:solidFill>
                      <a:schemeClr val="accent1"/>
                    </a:solidFill>
                  </a:endParaRPr>
                </a:p>
              </p:txBody>
            </p:sp>
          </mc:Choice>
          <mc:Fallback xmlns="">
            <p:sp>
              <p:nvSpPr>
                <p:cNvPr id="80" name="Oval 79">
                  <a:extLst>
                    <a:ext uri="{FF2B5EF4-FFF2-40B4-BE49-F238E27FC236}">
                      <a16:creationId xmlns:a16="http://schemas.microsoft.com/office/drawing/2014/main" id="{B4D76F14-707F-7244-886A-522E34FF6705}"/>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17"/>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1" name="Oval 80">
                  <a:extLst>
                    <a:ext uri="{FF2B5EF4-FFF2-40B4-BE49-F238E27FC236}">
                      <a16:creationId xmlns:a16="http://schemas.microsoft.com/office/drawing/2014/main" id="{AEED6F5F-EF07-3441-9283-BC706061FC22}"/>
                    </a:ext>
                  </a:extLst>
                </p:cNvPr>
                <p:cNvSpPr/>
                <p:nvPr/>
              </p:nvSpPr>
              <p:spPr>
                <a:xfrm>
                  <a:off x="436888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𝑆𝑝𝑟𝑖𝑛𝑘𝑙𝑒𝑟</m:t>
                        </m:r>
                      </m:oMath>
                    </m:oMathPara>
                  </a14:m>
                  <a:endParaRPr lang="en-GB" sz="1399" dirty="0">
                    <a:solidFill>
                      <a:schemeClr val="accent1"/>
                    </a:solidFill>
                  </a:endParaRPr>
                </a:p>
              </p:txBody>
            </p:sp>
          </mc:Choice>
          <mc:Fallback xmlns="">
            <p:sp>
              <p:nvSpPr>
                <p:cNvPr id="81" name="Oval 80">
                  <a:extLst>
                    <a:ext uri="{FF2B5EF4-FFF2-40B4-BE49-F238E27FC236}">
                      <a16:creationId xmlns:a16="http://schemas.microsoft.com/office/drawing/2014/main" id="{AEED6F5F-EF07-3441-9283-BC706061FC22}"/>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18"/>
                  <a:stretch>
                    <a:fillRect b="-3846"/>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2" name="Oval 81">
                  <a:extLst>
                    <a:ext uri="{FF2B5EF4-FFF2-40B4-BE49-F238E27FC236}">
                      <a16:creationId xmlns:a16="http://schemas.microsoft.com/office/drawing/2014/main" id="{8C0E99AE-169E-A847-83A2-45EBDBBB328F}"/>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𝑊𝑒𝑡𝐺𝑟𝑎𝑠𝑠</m:t>
                        </m:r>
                      </m:oMath>
                    </m:oMathPara>
                  </a14:m>
                  <a:endParaRPr lang="en-GB" sz="1399" dirty="0">
                    <a:solidFill>
                      <a:schemeClr val="accent1"/>
                    </a:solidFill>
                  </a:endParaRPr>
                </a:p>
              </p:txBody>
            </p:sp>
          </mc:Choice>
          <mc:Fallback xmlns="">
            <p:sp>
              <p:nvSpPr>
                <p:cNvPr id="82" name="Oval 81">
                  <a:extLst>
                    <a:ext uri="{FF2B5EF4-FFF2-40B4-BE49-F238E27FC236}">
                      <a16:creationId xmlns:a16="http://schemas.microsoft.com/office/drawing/2014/main" id="{8C0E99AE-169E-A847-83A2-45EBDBBB328F}"/>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19"/>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83" name="Straight Arrow Connector 82">
              <a:extLst>
                <a:ext uri="{FF2B5EF4-FFF2-40B4-BE49-F238E27FC236}">
                  <a16:creationId xmlns:a16="http://schemas.microsoft.com/office/drawing/2014/main" id="{BB15BFAC-5E5D-6B45-B52D-C2774485B03A}"/>
                </a:ext>
              </a:extLst>
            </p:cNvPr>
            <p:cNvCxnSpPr>
              <a:cxnSpLocks/>
              <a:stCxn id="79" idx="3"/>
              <a:endCxn id="81"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9CE8F4CE-4111-724A-8E94-AA1FDDE7F093}"/>
                </a:ext>
              </a:extLst>
            </p:cNvPr>
            <p:cNvCxnSpPr>
              <a:cxnSpLocks/>
              <a:stCxn id="81" idx="4"/>
              <a:endCxn id="82"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70A6F737-4369-894B-9C34-232ABE4B4145}"/>
                </a:ext>
              </a:extLst>
            </p:cNvPr>
            <p:cNvCxnSpPr>
              <a:cxnSpLocks/>
              <a:stCxn id="80" idx="4"/>
              <a:endCxn id="82"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DE42825C-770F-3542-98FB-DC53262BEDE8}"/>
                </a:ext>
              </a:extLst>
            </p:cNvPr>
            <p:cNvCxnSpPr>
              <a:cxnSpLocks/>
              <a:stCxn id="79" idx="5"/>
              <a:endCxn id="80"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87" name="Group 86">
            <a:extLst>
              <a:ext uri="{FF2B5EF4-FFF2-40B4-BE49-F238E27FC236}">
                <a16:creationId xmlns:a16="http://schemas.microsoft.com/office/drawing/2014/main" id="{B9E87B0A-FC78-C74C-B56E-3E48D25A02C3}"/>
              </a:ext>
            </a:extLst>
          </p:cNvPr>
          <p:cNvGrpSpPr/>
          <p:nvPr/>
        </p:nvGrpSpPr>
        <p:grpSpPr>
          <a:xfrm>
            <a:off x="6918470" y="4702214"/>
            <a:ext cx="2617503" cy="1201123"/>
            <a:chOff x="4368884" y="1641603"/>
            <a:chExt cx="2620230" cy="1202374"/>
          </a:xfrm>
        </p:grpSpPr>
        <mc:AlternateContent xmlns:mc="http://schemas.openxmlformats.org/markup-compatibility/2006" xmlns:a14="http://schemas.microsoft.com/office/drawing/2010/main">
          <mc:Choice Requires="a14">
            <p:sp>
              <p:nvSpPr>
                <p:cNvPr id="88" name="Oval 87">
                  <a:extLst>
                    <a:ext uri="{FF2B5EF4-FFF2-40B4-BE49-F238E27FC236}">
                      <a16:creationId xmlns:a16="http://schemas.microsoft.com/office/drawing/2014/main" id="{05740DB7-FAF2-A749-B6C6-C92AE5EA92FD}"/>
                    </a:ext>
                  </a:extLst>
                </p:cNvPr>
                <p:cNvSpPr/>
                <p:nvPr/>
              </p:nvSpPr>
              <p:spPr>
                <a:xfrm>
                  <a:off x="5156999" y="1641603"/>
                  <a:ext cx="1044000" cy="288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𝐶𝑙𝑜𝑢𝑑𝑦</m:t>
                        </m:r>
                      </m:oMath>
                    </m:oMathPara>
                  </a14:m>
                  <a:endParaRPr lang="en-GB" sz="1399" dirty="0">
                    <a:solidFill>
                      <a:srgbClr val="FFC000"/>
                    </a:solidFill>
                  </a:endParaRPr>
                </a:p>
              </p:txBody>
            </p:sp>
          </mc:Choice>
          <mc:Fallback xmlns="">
            <p:sp>
              <p:nvSpPr>
                <p:cNvPr id="88" name="Oval 87">
                  <a:extLst>
                    <a:ext uri="{FF2B5EF4-FFF2-40B4-BE49-F238E27FC236}">
                      <a16:creationId xmlns:a16="http://schemas.microsoft.com/office/drawing/2014/main" id="{05740DB7-FAF2-A749-B6C6-C92AE5EA92FD}"/>
                    </a:ext>
                  </a:extLst>
                </p:cNvPr>
                <p:cNvSpPr>
                  <a:spLocks noRot="1" noChangeAspect="1" noMove="1" noResize="1" noEditPoints="1" noAdjustHandles="1" noChangeArrowheads="1" noChangeShapeType="1" noTextEdit="1"/>
                </p:cNvSpPr>
                <p:nvPr/>
              </p:nvSpPr>
              <p:spPr>
                <a:xfrm>
                  <a:off x="5156999" y="1641603"/>
                  <a:ext cx="1044000" cy="288000"/>
                </a:xfrm>
                <a:prstGeom prst="ellipse">
                  <a:avLst/>
                </a:prstGeom>
                <a:blipFill>
                  <a:blip r:embed="rId20"/>
                  <a:stretch>
                    <a:fillRect b="-8000"/>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9" name="Oval 88">
                  <a:extLst>
                    <a:ext uri="{FF2B5EF4-FFF2-40B4-BE49-F238E27FC236}">
                      <a16:creationId xmlns:a16="http://schemas.microsoft.com/office/drawing/2014/main" id="{54A22DF9-A6D5-B14E-9F7E-2ABD6A91E818}"/>
                    </a:ext>
                  </a:extLst>
                </p:cNvPr>
                <p:cNvSpPr/>
                <p:nvPr/>
              </p:nvSpPr>
              <p:spPr>
                <a:xfrm>
                  <a:off x="5945114" y="2098790"/>
                  <a:ext cx="1044000" cy="288000"/>
                </a:xfrm>
                <a:prstGeom prst="ellipse">
                  <a:avLst/>
                </a:prstGeom>
                <a:solidFill>
                  <a:schemeClr val="tx2"/>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𝑅𝑎𝑖𝑛</m:t>
                        </m:r>
                      </m:oMath>
                    </m:oMathPara>
                  </a14:m>
                  <a:endParaRPr lang="en-GB" sz="1399" dirty="0">
                    <a:solidFill>
                      <a:srgbClr val="FFC000"/>
                    </a:solidFill>
                  </a:endParaRPr>
                </a:p>
              </p:txBody>
            </p:sp>
          </mc:Choice>
          <mc:Fallback xmlns="">
            <p:sp>
              <p:nvSpPr>
                <p:cNvPr id="89" name="Oval 88">
                  <a:extLst>
                    <a:ext uri="{FF2B5EF4-FFF2-40B4-BE49-F238E27FC236}">
                      <a16:creationId xmlns:a16="http://schemas.microsoft.com/office/drawing/2014/main" id="{54A22DF9-A6D5-B14E-9F7E-2ABD6A91E818}"/>
                    </a:ext>
                  </a:extLst>
                </p:cNvPr>
                <p:cNvSpPr>
                  <a:spLocks noRot="1" noChangeAspect="1" noMove="1" noResize="1" noEditPoints="1" noAdjustHandles="1" noChangeArrowheads="1" noChangeShapeType="1" noTextEdit="1"/>
                </p:cNvSpPr>
                <p:nvPr/>
              </p:nvSpPr>
              <p:spPr>
                <a:xfrm>
                  <a:off x="5945114" y="2098790"/>
                  <a:ext cx="1044000" cy="288000"/>
                </a:xfrm>
                <a:prstGeom prst="ellipse">
                  <a:avLst/>
                </a:prstGeom>
                <a:blipFill>
                  <a:blip r:embed="rId21"/>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Oval 89">
                  <a:extLst>
                    <a:ext uri="{FF2B5EF4-FFF2-40B4-BE49-F238E27FC236}">
                      <a16:creationId xmlns:a16="http://schemas.microsoft.com/office/drawing/2014/main" id="{9705604B-3C62-3641-8EEF-247FBDDEBD5D}"/>
                    </a:ext>
                  </a:extLst>
                </p:cNvPr>
                <p:cNvSpPr/>
                <p:nvPr/>
              </p:nvSpPr>
              <p:spPr>
                <a:xfrm>
                  <a:off x="4368884" y="2098790"/>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𝑆𝑝𝑟𝑖𝑛𝑘𝑙𝑒𝑟</m:t>
                        </m:r>
                      </m:oMath>
                    </m:oMathPara>
                  </a14:m>
                  <a:endParaRPr lang="en-GB" sz="1399" dirty="0">
                    <a:solidFill>
                      <a:schemeClr val="accent1"/>
                    </a:solidFill>
                  </a:endParaRPr>
                </a:p>
              </p:txBody>
            </p:sp>
          </mc:Choice>
          <mc:Fallback xmlns="">
            <p:sp>
              <p:nvSpPr>
                <p:cNvPr id="90" name="Oval 89">
                  <a:extLst>
                    <a:ext uri="{FF2B5EF4-FFF2-40B4-BE49-F238E27FC236}">
                      <a16:creationId xmlns:a16="http://schemas.microsoft.com/office/drawing/2014/main" id="{9705604B-3C62-3641-8EEF-247FBDDEBD5D}"/>
                    </a:ext>
                  </a:extLst>
                </p:cNvPr>
                <p:cNvSpPr>
                  <a:spLocks noRot="1" noChangeAspect="1" noMove="1" noResize="1" noEditPoints="1" noAdjustHandles="1" noChangeArrowheads="1" noChangeShapeType="1" noTextEdit="1"/>
                </p:cNvSpPr>
                <p:nvPr/>
              </p:nvSpPr>
              <p:spPr>
                <a:xfrm>
                  <a:off x="4368884" y="2098790"/>
                  <a:ext cx="1044000" cy="288000"/>
                </a:xfrm>
                <a:prstGeom prst="ellipse">
                  <a:avLst/>
                </a:prstGeom>
                <a:blipFill>
                  <a:blip r:embed="rId22"/>
                  <a:stretch>
                    <a:fillRect b="-8000"/>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1" name="Oval 90">
                  <a:extLst>
                    <a:ext uri="{FF2B5EF4-FFF2-40B4-BE49-F238E27FC236}">
                      <a16:creationId xmlns:a16="http://schemas.microsoft.com/office/drawing/2014/main" id="{F15C74AD-9241-634D-8787-76A403E21EAF}"/>
                    </a:ext>
                  </a:extLst>
                </p:cNvPr>
                <p:cNvSpPr/>
                <p:nvPr/>
              </p:nvSpPr>
              <p:spPr>
                <a:xfrm>
                  <a:off x="5156999" y="2555977"/>
                  <a:ext cx="1044000" cy="288000"/>
                </a:xfrm>
                <a:prstGeom prst="ellipse">
                  <a:avLst/>
                </a:prstGeom>
                <a:pattFill prst="wdUpDiag">
                  <a:fgClr>
                    <a:schemeClr val="accent1">
                      <a:lumMod val="20000"/>
                      <a:lumOff val="80000"/>
                    </a:schemeClr>
                  </a:fgClr>
                  <a:bgClr>
                    <a:schemeClr val="bg1"/>
                  </a:bgClr>
                </a:patt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Ins="35963" rtlCol="0" anchor="ctr"/>
                <a:lstStyle/>
                <a:p>
                  <a:pPr algn="ctr"/>
                  <a14:m>
                    <m:oMathPara xmlns:m="http://schemas.openxmlformats.org/officeDocument/2006/math">
                      <m:oMathParaPr>
                        <m:jc m:val="centerGroup"/>
                      </m:oMathParaPr>
                      <m:oMath xmlns:m="http://schemas.openxmlformats.org/officeDocument/2006/math">
                        <m:r>
                          <a:rPr lang="en-GB" sz="1399" i="1" smtClean="0">
                            <a:solidFill>
                              <a:schemeClr val="accent1"/>
                            </a:solidFill>
                            <a:latin typeface="Cambria Math" panose="02040503050406030204" pitchFamily="18" charset="0"/>
                          </a:rPr>
                          <m:t>𝑊𝑒𝑡𝐺𝑟𝑎𝑠𝑠</m:t>
                        </m:r>
                      </m:oMath>
                    </m:oMathPara>
                  </a14:m>
                  <a:endParaRPr lang="en-GB" sz="1399" dirty="0">
                    <a:solidFill>
                      <a:schemeClr val="accent1"/>
                    </a:solidFill>
                  </a:endParaRPr>
                </a:p>
              </p:txBody>
            </p:sp>
          </mc:Choice>
          <mc:Fallback xmlns="">
            <p:sp>
              <p:nvSpPr>
                <p:cNvPr id="91" name="Oval 90">
                  <a:extLst>
                    <a:ext uri="{FF2B5EF4-FFF2-40B4-BE49-F238E27FC236}">
                      <a16:creationId xmlns:a16="http://schemas.microsoft.com/office/drawing/2014/main" id="{F15C74AD-9241-634D-8787-76A403E21EAF}"/>
                    </a:ext>
                  </a:extLst>
                </p:cNvPr>
                <p:cNvSpPr>
                  <a:spLocks noRot="1" noChangeAspect="1" noMove="1" noResize="1" noEditPoints="1" noAdjustHandles="1" noChangeArrowheads="1" noChangeShapeType="1" noTextEdit="1"/>
                </p:cNvSpPr>
                <p:nvPr/>
              </p:nvSpPr>
              <p:spPr>
                <a:xfrm>
                  <a:off x="5156999" y="2555977"/>
                  <a:ext cx="1044000" cy="288000"/>
                </a:xfrm>
                <a:prstGeom prst="ellipse">
                  <a:avLst/>
                </a:prstGeom>
                <a:blipFill>
                  <a:blip r:embed="rId23"/>
                  <a:stretch>
                    <a:fillRect/>
                  </a:stretch>
                </a:blipFill>
                <a:ln w="1905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92" name="Straight Arrow Connector 91">
              <a:extLst>
                <a:ext uri="{FF2B5EF4-FFF2-40B4-BE49-F238E27FC236}">
                  <a16:creationId xmlns:a16="http://schemas.microsoft.com/office/drawing/2014/main" id="{701E782F-7F94-DD40-A120-8C13E4450E59}"/>
                </a:ext>
              </a:extLst>
            </p:cNvPr>
            <p:cNvCxnSpPr>
              <a:cxnSpLocks/>
              <a:stCxn id="88" idx="3"/>
              <a:endCxn id="90" idx="0"/>
            </p:cNvCxnSpPr>
            <p:nvPr/>
          </p:nvCxnSpPr>
          <p:spPr>
            <a:xfrm flipH="1">
              <a:off x="4890884"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CEEFE471-E2E0-9741-968B-2ADC22D72BAF}"/>
                </a:ext>
              </a:extLst>
            </p:cNvPr>
            <p:cNvCxnSpPr>
              <a:cxnSpLocks/>
              <a:stCxn id="90" idx="4"/>
              <a:endCxn id="91" idx="1"/>
            </p:cNvCxnSpPr>
            <p:nvPr/>
          </p:nvCxnSpPr>
          <p:spPr>
            <a:xfrm>
              <a:off x="4890884"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id="{37D2A3AA-DCAB-5D4D-BCCD-0E90DB4303F2}"/>
                </a:ext>
              </a:extLst>
            </p:cNvPr>
            <p:cNvCxnSpPr>
              <a:cxnSpLocks/>
              <a:stCxn id="89" idx="4"/>
              <a:endCxn id="91" idx="7"/>
            </p:cNvCxnSpPr>
            <p:nvPr/>
          </p:nvCxnSpPr>
          <p:spPr>
            <a:xfrm flipH="1">
              <a:off x="6048109" y="2386790"/>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09F426DC-917D-9A4A-83B9-B73A97C6969C}"/>
                </a:ext>
              </a:extLst>
            </p:cNvPr>
            <p:cNvCxnSpPr>
              <a:cxnSpLocks/>
              <a:stCxn id="88" idx="5"/>
              <a:endCxn id="89" idx="0"/>
            </p:cNvCxnSpPr>
            <p:nvPr/>
          </p:nvCxnSpPr>
          <p:spPr>
            <a:xfrm>
              <a:off x="6048109" y="1887426"/>
              <a:ext cx="419005" cy="211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cxnSp>
        <p:nvCxnSpPr>
          <p:cNvPr id="96" name="Curved Connector 95">
            <a:extLst>
              <a:ext uri="{FF2B5EF4-FFF2-40B4-BE49-F238E27FC236}">
                <a16:creationId xmlns:a16="http://schemas.microsoft.com/office/drawing/2014/main" id="{6BFCE6AB-4AC6-C248-9F94-390FBD259DB1}"/>
              </a:ext>
            </a:extLst>
          </p:cNvPr>
          <p:cNvCxnSpPr>
            <a:cxnSpLocks/>
          </p:cNvCxnSpPr>
          <p:nvPr/>
        </p:nvCxnSpPr>
        <p:spPr>
          <a:xfrm rot="-3600000" flipH="1">
            <a:off x="9922832" y="604770"/>
            <a:ext cx="2603" cy="1150801"/>
          </a:xfrm>
          <a:prstGeom prst="curvedConnector3">
            <a:avLst>
              <a:gd name="adj1" fmla="val -1114290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8A4F318-203C-1A40-9735-5008E883CF4A}"/>
              </a:ext>
            </a:extLst>
          </p:cNvPr>
          <p:cNvCxnSpPr>
            <a:cxnSpLocks/>
          </p:cNvCxnSpPr>
          <p:nvPr/>
        </p:nvCxnSpPr>
        <p:spPr>
          <a:xfrm>
            <a:off x="3007561" y="4542700"/>
            <a:ext cx="3533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urved Connector 99">
            <a:extLst>
              <a:ext uri="{FF2B5EF4-FFF2-40B4-BE49-F238E27FC236}">
                <a16:creationId xmlns:a16="http://schemas.microsoft.com/office/drawing/2014/main" id="{63C1FE7B-63EC-8043-A8EF-22EC32906409}"/>
              </a:ext>
            </a:extLst>
          </p:cNvPr>
          <p:cNvCxnSpPr>
            <a:cxnSpLocks/>
          </p:cNvCxnSpPr>
          <p:nvPr/>
        </p:nvCxnSpPr>
        <p:spPr>
          <a:xfrm rot="-3600000" flipH="1">
            <a:off x="9778015" y="2676156"/>
            <a:ext cx="2603" cy="1150801"/>
          </a:xfrm>
          <a:prstGeom prst="curvedConnector3">
            <a:avLst>
              <a:gd name="adj1" fmla="val -1114290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urved Connector 100">
            <a:extLst>
              <a:ext uri="{FF2B5EF4-FFF2-40B4-BE49-F238E27FC236}">
                <a16:creationId xmlns:a16="http://schemas.microsoft.com/office/drawing/2014/main" id="{10FC4339-415E-7B4F-97DD-99F279F79354}"/>
              </a:ext>
            </a:extLst>
          </p:cNvPr>
          <p:cNvCxnSpPr>
            <a:cxnSpLocks/>
          </p:cNvCxnSpPr>
          <p:nvPr/>
        </p:nvCxnSpPr>
        <p:spPr>
          <a:xfrm rot="3600000">
            <a:off x="8850478" y="1727106"/>
            <a:ext cx="2603" cy="1150801"/>
          </a:xfrm>
          <a:prstGeom prst="curvedConnector3">
            <a:avLst>
              <a:gd name="adj1" fmla="val -1114290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urved Connector 101">
            <a:extLst>
              <a:ext uri="{FF2B5EF4-FFF2-40B4-BE49-F238E27FC236}">
                <a16:creationId xmlns:a16="http://schemas.microsoft.com/office/drawing/2014/main" id="{5FDA7974-958B-A343-A51C-C54031CB99DA}"/>
              </a:ext>
            </a:extLst>
          </p:cNvPr>
          <p:cNvCxnSpPr>
            <a:cxnSpLocks/>
          </p:cNvCxnSpPr>
          <p:nvPr/>
        </p:nvCxnSpPr>
        <p:spPr>
          <a:xfrm rot="3600000">
            <a:off x="8852273" y="3803259"/>
            <a:ext cx="2603" cy="1150801"/>
          </a:xfrm>
          <a:prstGeom prst="curvedConnector3">
            <a:avLst>
              <a:gd name="adj1" fmla="val -1114290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40A8C85-D140-9546-8079-4153BBE07A53}"/>
              </a:ext>
            </a:extLst>
          </p:cNvPr>
          <p:cNvCxnSpPr>
            <a:cxnSpLocks/>
          </p:cNvCxnSpPr>
          <p:nvPr/>
        </p:nvCxnSpPr>
        <p:spPr>
          <a:xfrm>
            <a:off x="2999172" y="3799463"/>
            <a:ext cx="3533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7426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A6B5-38AE-C146-BCB5-33148F73E61B}"/>
              </a:ext>
            </a:extLst>
          </p:cNvPr>
          <p:cNvSpPr>
            <a:spLocks noGrp="1"/>
          </p:cNvSpPr>
          <p:nvPr>
            <p:ph type="title"/>
          </p:nvPr>
        </p:nvSpPr>
        <p:spPr/>
        <p:txBody>
          <a:bodyPr/>
          <a:lstStyle/>
          <a:p>
            <a:r>
              <a:rPr lang="en-GB"/>
              <a:t>Gibbs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8E4B3C-695A-6943-92D5-621E8C521647}"/>
                  </a:ext>
                </a:extLst>
              </p:cNvPr>
              <p:cNvSpPr>
                <a:spLocks noGrp="1"/>
              </p:cNvSpPr>
              <p:nvPr>
                <p:ph idx="1"/>
              </p:nvPr>
            </p:nvSpPr>
            <p:spPr/>
            <p:txBody>
              <a:bodyPr/>
              <a:lstStyle/>
              <a:p>
                <a:r>
                  <a:rPr lang="en-GB"/>
                  <a:t>Given a BN </a:t>
                </a:r>
                <a14:m>
                  <m:oMath xmlns:m="http://schemas.openxmlformats.org/officeDocument/2006/math">
                    <m:r>
                      <a:rPr lang="en-GB" i="1" smtClean="0">
                        <a:latin typeface="Cambria Math" panose="02040503050406030204" pitchFamily="18" charset="0"/>
                      </a:rPr>
                      <m:t>𝐵</m:t>
                    </m:r>
                  </m:oMath>
                </a14:m>
                <a:r>
                  <a:rPr lang="en-GB"/>
                  <a:t>, evidence </a:t>
                </a:r>
                <a14:m>
                  <m:oMath xmlns:m="http://schemas.openxmlformats.org/officeDocument/2006/math">
                    <m:r>
                      <a:rPr lang="en-GB" b="1" i="1" smtClean="0">
                        <a:latin typeface="Cambria Math" panose="02040503050406030204" pitchFamily="18" charset="0"/>
                      </a:rPr>
                      <m:t>𝒆</m:t>
                    </m:r>
                  </m:oMath>
                </a14:m>
                <a:r>
                  <a:rPr lang="en-GB"/>
                  <a:t>, and query terms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oMath>
                </a14:m>
                <a:endParaRPr lang="en-GB"/>
              </a:p>
              <a:p>
                <a:r>
                  <a:rPr lang="en-GB"/>
                  <a:t>State = current assignment </a:t>
                </a:r>
                <a14:m>
                  <m:oMath xmlns:m="http://schemas.openxmlformats.org/officeDocument/2006/math">
                    <m:r>
                      <a:rPr lang="en-GB" b="1" i="1" smtClean="0">
                        <a:latin typeface="Cambria Math" panose="02040503050406030204" pitchFamily="18" charset="0"/>
                        <a:ea typeface="Cambria Math" panose="02040503050406030204" pitchFamily="18" charset="0"/>
                      </a:rPr>
                      <m:t>𝒓</m:t>
                    </m:r>
                  </m:oMath>
                </a14:m>
                <a:r>
                  <a:rPr lang="en-GB"/>
                  <a:t> to all random variables </a:t>
                </a:r>
                <a14:m>
                  <m:oMath xmlns:m="http://schemas.openxmlformats.org/officeDocument/2006/math">
                    <m:r>
                      <a:rPr lang="en-GB" b="1" i="1" smtClean="0">
                        <a:latin typeface="Cambria Math" panose="02040503050406030204" pitchFamily="18" charset="0"/>
                      </a:rPr>
                      <m:t>𝑹</m:t>
                    </m:r>
                    <m:r>
                      <a:rPr lang="en-GB" b="0" i="1" smtClean="0">
                        <a:latin typeface="Cambria Math" panose="02040503050406030204" pitchFamily="18" charset="0"/>
                      </a:rPr>
                      <m:t>=</m:t>
                    </m:r>
                    <m:r>
                      <m:rPr>
                        <m:sty m:val="p"/>
                      </m:rPr>
                      <a:rPr lang="en-GB" b="0" i="0" smtClean="0">
                        <a:latin typeface="Cambria Math" panose="02040503050406030204" pitchFamily="18" charset="0"/>
                      </a:rPr>
                      <m:t>rv</m:t>
                    </m:r>
                    <m:d>
                      <m:dPr>
                        <m:ctrlPr>
                          <a:rPr lang="en-GB" b="0" i="1" smtClean="0">
                            <a:latin typeface="Cambria Math" panose="02040503050406030204" pitchFamily="18" charset="0"/>
                          </a:rPr>
                        </m:ctrlPr>
                      </m:dPr>
                      <m:e>
                        <m:r>
                          <a:rPr lang="en-GB" b="0" i="1" smtClean="0">
                            <a:latin typeface="Cambria Math" panose="02040503050406030204" pitchFamily="18" charset="0"/>
                          </a:rPr>
                          <m:t>𝐵</m:t>
                        </m:r>
                      </m:e>
                    </m:d>
                  </m:oMath>
                </a14:m>
                <a:endParaRPr lang="en-GB"/>
              </a:p>
              <a:p>
                <a:pPr lvl="1"/>
                <a:r>
                  <a:rPr lang="en-GB"/>
                  <a:t>Initially, </a:t>
                </a:r>
                <a14:m>
                  <m:oMath xmlns:m="http://schemas.openxmlformats.org/officeDocument/2006/math">
                    <m:r>
                      <a:rPr lang="en-GB" b="1" i="1" smtClean="0">
                        <a:latin typeface="Cambria Math" panose="02040503050406030204" pitchFamily="18" charset="0"/>
                      </a:rPr>
                      <m:t>𝒆</m:t>
                    </m:r>
                  </m:oMath>
                </a14:m>
                <a:r>
                  <a:rPr lang="en-GB"/>
                  <a:t> for </a:t>
                </a:r>
                <a14:m>
                  <m:oMath xmlns:m="http://schemas.openxmlformats.org/officeDocument/2006/math">
                    <m:r>
                      <m:rPr>
                        <m:sty m:val="p"/>
                      </m:rPr>
                      <a:rPr lang="en-GB" smtClean="0">
                        <a:latin typeface="Cambria Math" panose="02040503050406030204" pitchFamily="18" charset="0"/>
                      </a:rPr>
                      <m:t>rv</m:t>
                    </m:r>
                    <m:d>
                      <m:dPr>
                        <m:ctrlPr>
                          <a:rPr lang="en-GB" i="1" smtClean="0">
                            <a:latin typeface="Cambria Math" panose="02040503050406030204" pitchFamily="18" charset="0"/>
                          </a:rPr>
                        </m:ctrlPr>
                      </m:dPr>
                      <m:e>
                        <m:r>
                          <a:rPr lang="en-GB" b="1" i="1" smtClean="0">
                            <a:latin typeface="Cambria Math" panose="02040503050406030204" pitchFamily="18" charset="0"/>
                          </a:rPr>
                          <m:t>𝒆</m:t>
                        </m:r>
                      </m:e>
                    </m:d>
                  </m:oMath>
                </a14:m>
                <a:r>
                  <a:rPr lang="en-GB"/>
                  <a:t> (fixed) and random values </a:t>
                </a:r>
                <a14:m>
                  <m:oMath xmlns:m="http://schemas.openxmlformats.org/officeDocument/2006/math">
                    <m:r>
                      <a:rPr lang="en-GB" b="1" i="1" smtClean="0">
                        <a:latin typeface="Cambria Math" panose="02040503050406030204" pitchFamily="18" charset="0"/>
                      </a:rPr>
                      <m:t>𝒖</m:t>
                    </m:r>
                  </m:oMath>
                </a14:m>
                <a:r>
                  <a:rPr lang="en-GB"/>
                  <a:t> for all non-evidence random variables </a:t>
                </a:r>
                <a14:m>
                  <m:oMath xmlns:m="http://schemas.openxmlformats.org/officeDocument/2006/math">
                    <m:r>
                      <a:rPr lang="en-GB" b="1" i="1" smtClean="0">
                        <a:latin typeface="Cambria Math" panose="02040503050406030204" pitchFamily="18" charset="0"/>
                      </a:rPr>
                      <m:t>𝑼</m:t>
                    </m:r>
                    <m:r>
                      <a:rPr lang="en-GB" i="1" smtClean="0">
                        <a:latin typeface="Cambria Math" panose="02040503050406030204" pitchFamily="18" charset="0"/>
                      </a:rPr>
                      <m:t>=</m:t>
                    </m:r>
                    <m:r>
                      <m:rPr>
                        <m:sty m:val="p"/>
                      </m:rPr>
                      <a:rPr lang="en-GB" smtClean="0">
                        <a:latin typeface="Cambria Math" panose="02040503050406030204" pitchFamily="18" charset="0"/>
                      </a:rPr>
                      <m:t>rv</m:t>
                    </m:r>
                    <m:d>
                      <m:dPr>
                        <m:ctrlPr>
                          <a:rPr lang="en-GB" i="1" smtClean="0">
                            <a:latin typeface="Cambria Math" panose="02040503050406030204" pitchFamily="18" charset="0"/>
                          </a:rPr>
                        </m:ctrlPr>
                      </m:dPr>
                      <m:e>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rPr>
                      <m:t>∖</m:t>
                    </m:r>
                    <m:r>
                      <m:rPr>
                        <m:sty m:val="p"/>
                      </m:rPr>
                      <a:rPr lang="en-GB" smtClean="0">
                        <a:latin typeface="Cambria Math" panose="02040503050406030204" pitchFamily="18" charset="0"/>
                        <a:ea typeface="Cambria Math" panose="02040503050406030204" pitchFamily="18" charset="0"/>
                      </a:rPr>
                      <m:t>rv</m:t>
                    </m:r>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𝒆</m:t>
                        </m:r>
                      </m:e>
                    </m:d>
                  </m:oMath>
                </a14:m>
                <a:endParaRPr lang="en-GB"/>
              </a:p>
              <a:p>
                <a:r>
                  <a:rPr lang="en-GB"/>
                  <a:t>Generate the next state by sampling a value for non-evidence rancom variable </a:t>
                </a:r>
                <a14:m>
                  <m:oMath xmlns:m="http://schemas.openxmlformats.org/officeDocument/2006/math">
                    <m:r>
                      <a:rPr lang="en-GB" b="0" i="1" smtClean="0">
                        <a:latin typeface="Cambria Math" panose="02040503050406030204" pitchFamily="18" charset="0"/>
                      </a:rPr>
                      <m:t>𝑈</m:t>
                    </m:r>
                  </m:oMath>
                </a14:m>
                <a:r>
                  <a:rPr lang="en-GB"/>
                  <a:t> given its Markov blanket </a:t>
                </a:r>
                <a14:m>
                  <m:oMath xmlns:m="http://schemas.openxmlformats.org/officeDocument/2006/math">
                    <m:r>
                      <m:rPr>
                        <m:sty m:val="p"/>
                      </m:rPr>
                      <a:rPr lang="en-GB" i="0" smtClean="0">
                        <a:latin typeface="Cambria Math" panose="02040503050406030204" pitchFamily="18" charset="0"/>
                      </a:rPr>
                      <m:t>MB</m:t>
                    </m:r>
                    <m:d>
                      <m:dPr>
                        <m:ctrlPr>
                          <a:rPr lang="en-GB" i="1" smtClean="0">
                            <a:latin typeface="Cambria Math" panose="02040503050406030204" pitchFamily="18" charset="0"/>
                          </a:rPr>
                        </m:ctrlPr>
                      </m:dPr>
                      <m:e>
                        <m:r>
                          <a:rPr lang="en-GB" b="0" i="1" smtClean="0">
                            <a:latin typeface="Cambria Math" panose="02040503050406030204" pitchFamily="18" charset="0"/>
                          </a:rPr>
                          <m:t>𝑈</m:t>
                        </m:r>
                      </m:e>
                    </m:d>
                  </m:oMath>
                </a14:m>
                <a:r>
                  <a:rPr lang="en-GB"/>
                  <a:t> with assignments from the current state </a:t>
                </a:r>
                <a14:m>
                  <m:oMath xmlns:m="http://schemas.openxmlformats.org/officeDocument/2006/math">
                    <m:r>
                      <a:rPr lang="en-GB" b="1" i="1" smtClean="0">
                        <a:latin typeface="Cambria Math" panose="02040503050406030204" pitchFamily="18" charset="0"/>
                        <a:ea typeface="Cambria Math" panose="02040503050406030204" pitchFamily="18" charset="0"/>
                      </a:rPr>
                      <m:t>𝒓</m:t>
                    </m:r>
                  </m:oMath>
                </a14:m>
                <a:endParaRPr lang="en-GB"/>
              </a:p>
              <a:p>
                <a:pPr lvl="1"/>
                <a:r>
                  <a:rPr lang="en-GB"/>
                  <a:t>Sample value </a:t>
                </a:r>
                <a14:m>
                  <m:oMath xmlns:m="http://schemas.openxmlformats.org/officeDocument/2006/math">
                    <m:r>
                      <a:rPr lang="en-GB" b="0" i="1" smtClean="0">
                        <a:latin typeface="Cambria Math" panose="02040503050406030204" pitchFamily="18" charset="0"/>
                      </a:rPr>
                      <m:t>𝑢</m:t>
                    </m:r>
                  </m:oMath>
                </a14:m>
                <a:r>
                  <a:rPr lang="en-GB"/>
                  <a:t> for </a:t>
                </a:r>
                <a14:m>
                  <m:oMath xmlns:m="http://schemas.openxmlformats.org/officeDocument/2006/math">
                    <m:r>
                      <a:rPr lang="en-GB" b="0" i="1" smtClean="0">
                        <a:latin typeface="Cambria Math" panose="02040503050406030204" pitchFamily="18" charset="0"/>
                      </a:rPr>
                      <m:t>𝑈</m:t>
                    </m:r>
                  </m:oMath>
                </a14:m>
                <a:r>
                  <a:rPr lang="en-GB"/>
                  <a:t> from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b="0" i="1" smtClean="0">
                            <a:latin typeface="Cambria Math" panose="02040503050406030204" pitchFamily="18" charset="0"/>
                          </a:rPr>
                          <m:t>𝑈</m:t>
                        </m:r>
                        <m:r>
                          <a:rPr lang="en-GB" i="1" smtClean="0">
                            <a:latin typeface="Cambria Math" panose="02040503050406030204" pitchFamily="18" charset="0"/>
                          </a:rPr>
                          <m:t> |</m:t>
                        </m:r>
                        <m:r>
                          <a:rPr lang="en-GB" b="0" i="1" smtClean="0">
                            <a:latin typeface="Cambria Math" panose="02040503050406030204" pitchFamily="18" charset="0"/>
                          </a:rPr>
                          <m:t> </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m:rPr>
                                <m:sty m:val="p"/>
                              </m:rPr>
                              <a:rPr lang="en-GB" smtClean="0">
                                <a:latin typeface="Cambria Math" panose="02040503050406030204" pitchFamily="18" charset="0"/>
                              </a:rPr>
                              <m:t>MB</m:t>
                            </m:r>
                            <m:d>
                              <m:dPr>
                                <m:ctrlPr>
                                  <a:rPr lang="en-GB" i="1" smtClean="0">
                                    <a:latin typeface="Cambria Math" panose="02040503050406030204" pitchFamily="18" charset="0"/>
                                  </a:rPr>
                                </m:ctrlPr>
                              </m:dPr>
                              <m:e>
                                <m:r>
                                  <a:rPr lang="en-GB" b="0" i="1" smtClean="0">
                                    <a:latin typeface="Cambria Math" panose="02040503050406030204" pitchFamily="18" charset="0"/>
                                  </a:rPr>
                                  <m:t>𝑈</m:t>
                                </m:r>
                              </m:e>
                            </m:d>
                          </m:sub>
                        </m:sSub>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𝒓</m:t>
                            </m:r>
                          </m:e>
                        </m:d>
                      </m:e>
                    </m:d>
                  </m:oMath>
                </a14:m>
                <a:endParaRPr lang="en-GB"/>
              </a:p>
              <a:p>
                <a:pPr lvl="1"/>
                <a:r>
                  <a:rPr lang="en-GB"/>
                  <a:t>Replace value of </a:t>
                </a:r>
                <a14:m>
                  <m:oMath xmlns:m="http://schemas.openxmlformats.org/officeDocument/2006/math">
                    <m:r>
                      <a:rPr lang="en-GB" b="0" i="1" smtClean="0">
                        <a:latin typeface="Cambria Math" panose="02040503050406030204" pitchFamily="18" charset="0"/>
                      </a:rPr>
                      <m:t>𝑈</m:t>
                    </m:r>
                  </m:oMath>
                </a14:m>
                <a:r>
                  <a:rPr lang="en-GB"/>
                  <a:t> in </a:t>
                </a:r>
                <a14:m>
                  <m:oMath xmlns:m="http://schemas.openxmlformats.org/officeDocument/2006/math">
                    <m:r>
                      <a:rPr lang="en-GB" b="1" i="1" smtClean="0">
                        <a:latin typeface="Cambria Math" panose="02040503050406030204" pitchFamily="18" charset="0"/>
                        <a:ea typeface="Cambria Math" panose="02040503050406030204" pitchFamily="18" charset="0"/>
                      </a:rPr>
                      <m:t>𝒓</m:t>
                    </m:r>
                  </m:oMath>
                </a14:m>
                <a:r>
                  <a:rPr lang="en-GB"/>
                  <a:t> with </a:t>
                </a:r>
                <a14:m>
                  <m:oMath xmlns:m="http://schemas.openxmlformats.org/officeDocument/2006/math">
                    <m:r>
                      <a:rPr lang="en-GB" b="0" i="1" smtClean="0">
                        <a:latin typeface="Cambria Math" panose="02040503050406030204" pitchFamily="18" charset="0"/>
                      </a:rPr>
                      <m:t>𝑢</m:t>
                    </m:r>
                  </m:oMath>
                </a14:m>
                <a:endParaRPr lang="en-GB"/>
              </a:p>
              <a:p>
                <a:pPr lvl="1"/>
                <a:r>
                  <a:rPr lang="en-GB"/>
                  <a:t>Increment counter for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b="0" i="1" smtClean="0">
                            <a:latin typeface="Cambria Math" panose="02040503050406030204" pitchFamily="18" charset="0"/>
                          </a:rPr>
                          <m:t>′</m:t>
                        </m:r>
                      </m:sup>
                    </m:sSup>
                  </m:oMath>
                </a14:m>
                <a:r>
                  <a:rPr lang="en-GB"/>
                  <a:t> of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oMath>
                </a14:m>
                <a:r>
                  <a:rPr lang="en-GB"/>
                  <a:t> occurring in </a:t>
                </a:r>
                <a14:m>
                  <m:oMath xmlns:m="http://schemas.openxmlformats.org/officeDocument/2006/math">
                    <m:r>
                      <a:rPr lang="en-GB" b="1" i="1" smtClean="0">
                        <a:latin typeface="Cambria Math" panose="02040503050406030204" pitchFamily="18" charset="0"/>
                        <a:ea typeface="Cambria Math" panose="02040503050406030204" pitchFamily="18" charset="0"/>
                      </a:rPr>
                      <m:t>𝒓</m:t>
                    </m:r>
                  </m:oMath>
                </a14:m>
                <a:r>
                  <a:rPr lang="en-GB"/>
                  <a:t>, i.e., where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𝒓</m:t>
                        </m:r>
                      </m:e>
                      <m:sup>
                        <m:r>
                          <a:rPr lang="en-GB" i="1" smtClean="0">
                            <a:latin typeface="Cambria Math" panose="02040503050406030204" pitchFamily="18" charset="0"/>
                          </a:rPr>
                          <m:t>′</m:t>
                        </m:r>
                      </m:sup>
                    </m:sSup>
                    <m:r>
                      <a:rPr lang="en-GB" b="0" i="1" smtClean="0">
                        <a:latin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sSup>
                          <m:sSupPr>
                            <m:ctrlPr>
                              <a:rPr lang="en-GB" i="1" smtClean="0">
                                <a:latin typeface="Cambria Math" panose="02040503050406030204" pitchFamily="18" charset="0"/>
                              </a:rPr>
                            </m:ctrlPr>
                          </m:sSupPr>
                          <m:e>
                            <m:r>
                              <a:rPr lang="en-GB" b="1" i="1" smtClean="0">
                                <a:latin typeface="Cambria Math" panose="02040503050406030204" pitchFamily="18" charset="0"/>
                              </a:rPr>
                              <m:t>𝑹</m:t>
                            </m:r>
                          </m:e>
                          <m:sup>
                            <m:r>
                              <a:rPr lang="en-GB" i="1" smtClean="0">
                                <a:latin typeface="Cambria Math" panose="02040503050406030204" pitchFamily="18" charset="0"/>
                              </a:rPr>
                              <m:t>′</m:t>
                            </m:r>
                          </m:sup>
                        </m:sSup>
                      </m:sub>
                    </m:sSub>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𝒓</m:t>
                        </m:r>
                      </m:e>
                    </m:d>
                  </m:oMath>
                </a14:m>
                <a:endParaRPr lang="en-GB"/>
              </a:p>
              <a:p>
                <a:pPr lvl="1"/>
                <a:r>
                  <a:rPr lang="en-GB"/>
                  <a:t>Sample each variable according to some order or randomly, keep evidence fixed</a:t>
                </a:r>
              </a:p>
            </p:txBody>
          </p:sp>
        </mc:Choice>
        <mc:Fallback xmlns="">
          <p:sp>
            <p:nvSpPr>
              <p:cNvPr id="3" name="Content Placeholder 2">
                <a:extLst>
                  <a:ext uri="{FF2B5EF4-FFF2-40B4-BE49-F238E27FC236}">
                    <a16:creationId xmlns:a16="http://schemas.microsoft.com/office/drawing/2014/main" id="{228E4B3C-695A-6943-92D5-621E8C521647}"/>
                  </a:ext>
                </a:extLst>
              </p:cNvPr>
              <p:cNvSpPr>
                <a:spLocks noGrp="1" noRot="1" noChangeAspect="1" noMove="1" noResize="1" noEditPoints="1" noAdjustHandles="1" noChangeArrowheads="1" noChangeShapeType="1" noTextEdit="1"/>
              </p:cNvSpPr>
              <p:nvPr>
                <p:ph idx="1"/>
              </p:nvPr>
            </p:nvSpPr>
            <p:spPr>
              <a:blipFill>
                <a:blip r:embed="rId2"/>
                <a:stretch>
                  <a:fillRect l="-1436" t="-2687" r="-442"/>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B7A55C7-BCBE-8744-ADA3-476D5A5F7F09}"/>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A72C8E6B-AD5F-7046-BD35-F7AD9690A5EC}"/>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B9E11D6B-0C21-604B-A6E4-3490F3E7FD3D}"/>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59</a:t>
            </a:fld>
            <a:r>
              <a:rPr lang="en-GB"/>
              <a:t> </a:t>
            </a:r>
            <a:endParaRPr lang="en-GB" sz="1399"/>
          </a:p>
        </p:txBody>
      </p:sp>
    </p:spTree>
    <p:extLst>
      <p:ext uri="{BB962C8B-B14F-4D97-AF65-F5344CB8AC3E}">
        <p14:creationId xmlns:p14="http://schemas.microsoft.com/office/powerpoint/2010/main" val="3074596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65F2-5D8D-384A-BE7E-F7F2E9D199DD}"/>
              </a:ext>
            </a:extLst>
          </p:cNvPr>
          <p:cNvSpPr>
            <a:spLocks noGrp="1"/>
          </p:cNvSpPr>
          <p:nvPr>
            <p:ph type="title"/>
          </p:nvPr>
        </p:nvSpPr>
        <p:spPr/>
        <p:txBody>
          <a:bodyPr/>
          <a:lstStyle/>
          <a:p>
            <a:r>
              <a:rPr lang="en-GB"/>
              <a:t>Side Note: </a:t>
            </a:r>
            <a:r>
              <a:rPr lang="en-GB" i="1">
                <a:solidFill>
                  <a:schemeClr val="accent2"/>
                </a:solidFill>
              </a:rPr>
              <a:t>Variational Inference (VI)</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00B40AD-0F38-5B46-9CA3-C379692A6085}"/>
                  </a:ext>
                </a:extLst>
              </p:cNvPr>
              <p:cNvSpPr>
                <a:spLocks noGrp="1"/>
              </p:cNvSpPr>
              <p:nvPr>
                <p:ph idx="1"/>
              </p:nvPr>
            </p:nvSpPr>
            <p:spPr>
              <a:xfrm>
                <a:off x="359626" y="1666901"/>
                <a:ext cx="8242519" cy="4377213"/>
              </a:xfrm>
            </p:spPr>
            <p:txBody>
              <a:bodyPr>
                <a:normAutofit lnSpcReduction="10000"/>
              </a:bodyPr>
              <a:lstStyle/>
              <a:p>
                <a:r>
                  <a:rPr lang="en-GB"/>
                  <a:t>Idea: Replace an optimisation or inference problem that is too difficult to solve with a simpler one, which offers guarantees in the form of upper / lower bounds w.r.t. the true result</a:t>
                </a:r>
              </a:p>
              <a:p>
                <a:pPr lvl="1"/>
                <a:r>
                  <a:rPr lang="en-GB"/>
                  <a:t>Example: Assume further independences such that a simpler model wiht lower tree width emerges</a:t>
                </a:r>
              </a:p>
              <a:p>
                <a:pPr lvl="2"/>
                <a:r>
                  <a:rPr lang="en-GB"/>
                  <a:t>Lower example has width </a:t>
                </a:r>
                <a14:m>
                  <m:oMath xmlns:m="http://schemas.openxmlformats.org/officeDocument/2006/math">
                    <m:r>
                      <a:rPr lang="en-GB" i="1" smtClean="0">
                        <a:latin typeface="Cambria Math" panose="02040503050406030204" pitchFamily="18" charset="0"/>
                      </a:rPr>
                      <m:t>3</m:t>
                    </m:r>
                  </m:oMath>
                </a14:m>
                <a:r>
                  <a:rPr lang="en-GB"/>
                  <a:t> (above: </a:t>
                </a:r>
                <a14:m>
                  <m:oMath xmlns:m="http://schemas.openxmlformats.org/officeDocument/2006/math">
                    <m:r>
                      <a:rPr lang="en-GB" i="1" smtClean="0">
                        <a:latin typeface="Cambria Math" panose="02040503050406030204" pitchFamily="18" charset="0"/>
                      </a:rPr>
                      <m:t>7</m:t>
                    </m:r>
                  </m:oMath>
                </a14:m>
                <a:r>
                  <a:rPr lang="en-GB"/>
                  <a:t>)</a:t>
                </a:r>
              </a:p>
              <a:p>
                <a:pPr lvl="2"/>
                <a:r>
                  <a:rPr lang="en-GB"/>
                  <a:t>Restricts the search space for the true result to the space, which satisfies these independencies</a:t>
                </a:r>
              </a:p>
              <a:p>
                <a:pPr lvl="2"/>
                <a:r>
                  <a:rPr lang="en-GB"/>
                  <a:t>Allows a lower bound, e.g., when maximising entropy</a:t>
                </a:r>
              </a:p>
              <a:p>
                <a:r>
                  <a:rPr lang="en-GB"/>
                  <a:t>Depending on the used method, VI yields a deterministic or stochastic approximation</a:t>
                </a:r>
              </a:p>
              <a:p>
                <a:pPr lvl="1"/>
                <a:r>
                  <a:rPr lang="en-GB"/>
                  <a:t>Example: In lower model</a:t>
                </a:r>
              </a:p>
              <a:p>
                <a:pPr lvl="2"/>
                <a:r>
                  <a:rPr lang="en-GB"/>
                  <a:t>Compute query with VE ➝ deterministic</a:t>
                </a:r>
              </a:p>
              <a:p>
                <a:pPr lvl="2"/>
                <a:r>
                  <a:rPr lang="en-GB"/>
                  <a:t>Compute query with sampling  ➝ stochastic</a:t>
                </a:r>
              </a:p>
            </p:txBody>
          </p:sp>
        </mc:Choice>
        <mc:Fallback xmlns="">
          <p:sp>
            <p:nvSpPr>
              <p:cNvPr id="6" name="Content Placeholder 5">
                <a:extLst>
                  <a:ext uri="{FF2B5EF4-FFF2-40B4-BE49-F238E27FC236}">
                    <a16:creationId xmlns:a16="http://schemas.microsoft.com/office/drawing/2014/main" id="{400B40AD-0F38-5B46-9CA3-C379692A6085}"/>
                  </a:ext>
                </a:extLst>
              </p:cNvPr>
              <p:cNvSpPr>
                <a:spLocks noGrp="1" noRot="1" noChangeAspect="1" noMove="1" noResize="1" noEditPoints="1" noAdjustHandles="1" noChangeArrowheads="1" noChangeShapeType="1" noTextEdit="1"/>
              </p:cNvSpPr>
              <p:nvPr>
                <p:ph idx="1"/>
              </p:nvPr>
            </p:nvSpPr>
            <p:spPr>
              <a:xfrm>
                <a:off x="359626" y="1666901"/>
                <a:ext cx="8242519" cy="4377213"/>
              </a:xfrm>
              <a:blipFill>
                <a:blip r:embed="rId3"/>
                <a:stretch>
                  <a:fillRect l="-2000" t="-3468" r="-1846" b="-289"/>
                </a:stretch>
              </a:blipFill>
            </p:spPr>
            <p:txBody>
              <a:bodyPr/>
              <a:lstStyle/>
              <a:p>
                <a:r>
                  <a:rPr lang="en-GB">
                    <a:noFill/>
                  </a:rPr>
                  <a:t> </a:t>
                </a:r>
              </a:p>
            </p:txBody>
          </p:sp>
        </mc:Fallback>
      </mc:AlternateContent>
      <p:sp>
        <p:nvSpPr>
          <p:cNvPr id="4" name="Footer Placeholder 3">
            <a:extLst>
              <a:ext uri="{FF2B5EF4-FFF2-40B4-BE49-F238E27FC236}">
                <a16:creationId xmlns:a16="http://schemas.microsoft.com/office/drawing/2014/main" id="{DFD44674-C574-1340-AECE-C9A645753A07}"/>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19DDFF0D-F7C7-9B43-9EB6-69C8ACA67F63}"/>
              </a:ext>
            </a:extLst>
          </p:cNvPr>
          <p:cNvSpPr>
            <a:spLocks noGrp="1"/>
          </p:cNvSpPr>
          <p:nvPr>
            <p:ph type="sldNum" sz="quarter" idx="4"/>
          </p:nvPr>
        </p:nvSpPr>
        <p:spPr/>
        <p:txBody>
          <a:bodyPr/>
          <a:lstStyle/>
          <a:p>
            <a:fld id="{67C9959E-8E6B-B04C-9955-EA096F41CA7A}" type="slidenum">
              <a:rPr lang="en-GB" smtClean="0"/>
              <a:t>6</a:t>
            </a:fld>
            <a:endParaRPr lang="en-GB"/>
          </a:p>
        </p:txBody>
      </p:sp>
      <p:pic>
        <p:nvPicPr>
          <p:cNvPr id="7" name="Picture 6">
            <a:extLst>
              <a:ext uri="{FF2B5EF4-FFF2-40B4-BE49-F238E27FC236}">
                <a16:creationId xmlns:a16="http://schemas.microsoft.com/office/drawing/2014/main" id="{616E74CF-B8D2-9549-9343-B10DB95EF51B}"/>
              </a:ext>
            </a:extLst>
          </p:cNvPr>
          <p:cNvPicPr>
            <a:picLocks noChangeAspect="1"/>
          </p:cNvPicPr>
          <p:nvPr/>
        </p:nvPicPr>
        <p:blipFill>
          <a:blip r:embed="rId4"/>
          <a:stretch>
            <a:fillRect/>
          </a:stretch>
        </p:blipFill>
        <p:spPr>
          <a:xfrm>
            <a:off x="9047531" y="907495"/>
            <a:ext cx="2784144" cy="2411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Date Placeholder 2">
            <a:extLst>
              <a:ext uri="{FF2B5EF4-FFF2-40B4-BE49-F238E27FC236}">
                <a16:creationId xmlns:a16="http://schemas.microsoft.com/office/drawing/2014/main" id="{4078C63F-8432-3146-AF85-140977212730}"/>
              </a:ext>
            </a:extLst>
          </p:cNvPr>
          <p:cNvSpPr>
            <a:spLocks noGrp="1"/>
          </p:cNvSpPr>
          <p:nvPr>
            <p:ph type="dt" sz="half" idx="2"/>
          </p:nvPr>
        </p:nvSpPr>
        <p:spPr/>
        <p:txBody>
          <a:bodyPr/>
          <a:lstStyle/>
          <a:p>
            <a:r>
              <a:rPr lang="en-GB"/>
              <a:t>Approximate Inference</a:t>
            </a:r>
          </a:p>
        </p:txBody>
      </p:sp>
      <p:pic>
        <p:nvPicPr>
          <p:cNvPr id="8" name="Picture 7">
            <a:extLst>
              <a:ext uri="{FF2B5EF4-FFF2-40B4-BE49-F238E27FC236}">
                <a16:creationId xmlns:a16="http://schemas.microsoft.com/office/drawing/2014/main" id="{7A7FC34C-1BB7-2D42-B8BB-7D81091FC4EF}"/>
              </a:ext>
            </a:extLst>
          </p:cNvPr>
          <p:cNvPicPr>
            <a:picLocks noChangeAspect="1"/>
          </p:cNvPicPr>
          <p:nvPr/>
        </p:nvPicPr>
        <p:blipFill>
          <a:blip r:embed="rId4"/>
          <a:stretch>
            <a:fillRect/>
          </a:stretch>
        </p:blipFill>
        <p:spPr>
          <a:xfrm>
            <a:off x="9047531" y="3492270"/>
            <a:ext cx="2784144" cy="2411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reeform 8">
            <a:extLst>
              <a:ext uri="{FF2B5EF4-FFF2-40B4-BE49-F238E27FC236}">
                <a16:creationId xmlns:a16="http://schemas.microsoft.com/office/drawing/2014/main" id="{BB2E807B-1180-7B48-8149-61AD5D389326}"/>
              </a:ext>
            </a:extLst>
          </p:cNvPr>
          <p:cNvSpPr/>
          <p:nvPr/>
        </p:nvSpPr>
        <p:spPr>
          <a:xfrm>
            <a:off x="9349714" y="4559805"/>
            <a:ext cx="463438" cy="774047"/>
          </a:xfrm>
          <a:custGeom>
            <a:avLst/>
            <a:gdLst>
              <a:gd name="connsiteX0" fmla="*/ 463921 w 463921"/>
              <a:gd name="connsiteY0" fmla="*/ 0 h 774853"/>
              <a:gd name="connsiteX1" fmla="*/ 221550 w 463921"/>
              <a:gd name="connsiteY1" fmla="*/ 99152 h 774853"/>
              <a:gd name="connsiteX2" fmla="*/ 52624 w 463921"/>
              <a:gd name="connsiteY2" fmla="*/ 242372 h 774853"/>
              <a:gd name="connsiteX3" fmla="*/ 4885 w 463921"/>
              <a:gd name="connsiteY3" fmla="*/ 359885 h 774853"/>
              <a:gd name="connsiteX4" fmla="*/ 4885 w 463921"/>
              <a:gd name="connsiteY4" fmla="*/ 455364 h 774853"/>
              <a:gd name="connsiteX5" fmla="*/ 34263 w 463921"/>
              <a:gd name="connsiteY5" fmla="*/ 583894 h 774853"/>
              <a:gd name="connsiteX6" fmla="*/ 126070 w 463921"/>
              <a:gd name="connsiteY6" fmla="*/ 741803 h 774853"/>
              <a:gd name="connsiteX7" fmla="*/ 151776 w 463921"/>
              <a:gd name="connsiteY7" fmla="*/ 774853 h 774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21" h="774853">
                <a:moveTo>
                  <a:pt x="463921" y="0"/>
                </a:moveTo>
                <a:cubicBezTo>
                  <a:pt x="377010" y="29378"/>
                  <a:pt x="290099" y="58757"/>
                  <a:pt x="221550" y="99152"/>
                </a:cubicBezTo>
                <a:cubicBezTo>
                  <a:pt x="153001" y="139547"/>
                  <a:pt x="88735" y="198917"/>
                  <a:pt x="52624" y="242372"/>
                </a:cubicBezTo>
                <a:cubicBezTo>
                  <a:pt x="16513" y="285828"/>
                  <a:pt x="12841" y="324386"/>
                  <a:pt x="4885" y="359885"/>
                </a:cubicBezTo>
                <a:cubicBezTo>
                  <a:pt x="-3071" y="395384"/>
                  <a:pt x="-11" y="418029"/>
                  <a:pt x="4885" y="455364"/>
                </a:cubicBezTo>
                <a:cubicBezTo>
                  <a:pt x="9781" y="492699"/>
                  <a:pt x="14066" y="536154"/>
                  <a:pt x="34263" y="583894"/>
                </a:cubicBezTo>
                <a:cubicBezTo>
                  <a:pt x="54460" y="631634"/>
                  <a:pt x="106484" y="709977"/>
                  <a:pt x="126070" y="741803"/>
                </a:cubicBezTo>
                <a:cubicBezTo>
                  <a:pt x="145655" y="773630"/>
                  <a:pt x="148715" y="774241"/>
                  <a:pt x="151776" y="774853"/>
                </a:cubicBezTo>
              </a:path>
            </a:pathLst>
          </a:cu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1" name="Freeform 10">
            <a:extLst>
              <a:ext uri="{FF2B5EF4-FFF2-40B4-BE49-F238E27FC236}">
                <a16:creationId xmlns:a16="http://schemas.microsoft.com/office/drawing/2014/main" id="{DC877CAD-F1B9-FC45-8830-6F8D8EBA0FBF}"/>
              </a:ext>
            </a:extLst>
          </p:cNvPr>
          <p:cNvSpPr/>
          <p:nvPr/>
        </p:nvSpPr>
        <p:spPr>
          <a:xfrm>
            <a:off x="10282716" y="4559805"/>
            <a:ext cx="487907" cy="774047"/>
          </a:xfrm>
          <a:custGeom>
            <a:avLst/>
            <a:gdLst>
              <a:gd name="connsiteX0" fmla="*/ 0 w 488415"/>
              <a:gd name="connsiteY0" fmla="*/ 0 h 774853"/>
              <a:gd name="connsiteX1" fmla="*/ 488415 w 488415"/>
              <a:gd name="connsiteY1" fmla="*/ 774853 h 774853"/>
              <a:gd name="connsiteX2" fmla="*/ 488415 w 488415"/>
              <a:gd name="connsiteY2" fmla="*/ 774853 h 774853"/>
            </a:gdLst>
            <a:ahLst/>
            <a:cxnLst>
              <a:cxn ang="0">
                <a:pos x="connsiteX0" y="connsiteY0"/>
              </a:cxn>
              <a:cxn ang="0">
                <a:pos x="connsiteX1" y="connsiteY1"/>
              </a:cxn>
              <a:cxn ang="0">
                <a:pos x="connsiteX2" y="connsiteY2"/>
              </a:cxn>
            </a:cxnLst>
            <a:rect l="l" t="t" r="r" b="b"/>
            <a:pathLst>
              <a:path w="488415" h="774853">
                <a:moveTo>
                  <a:pt x="0" y="0"/>
                </a:moveTo>
                <a:lnTo>
                  <a:pt x="488415" y="774853"/>
                </a:lnTo>
                <a:lnTo>
                  <a:pt x="488415" y="774853"/>
                </a:lnTo>
              </a:path>
            </a:pathLst>
          </a:cu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2" name="Freeform 11">
            <a:extLst>
              <a:ext uri="{FF2B5EF4-FFF2-40B4-BE49-F238E27FC236}">
                <a16:creationId xmlns:a16="http://schemas.microsoft.com/office/drawing/2014/main" id="{5DE5A3D7-2C02-734C-8873-3670D2E04F01}"/>
              </a:ext>
            </a:extLst>
          </p:cNvPr>
          <p:cNvSpPr/>
          <p:nvPr/>
        </p:nvSpPr>
        <p:spPr>
          <a:xfrm>
            <a:off x="9135629" y="4864288"/>
            <a:ext cx="747224" cy="792390"/>
          </a:xfrm>
          <a:custGeom>
            <a:avLst/>
            <a:gdLst>
              <a:gd name="connsiteX0" fmla="*/ 707607 w 748002"/>
              <a:gd name="connsiteY0" fmla="*/ 0 h 793215"/>
              <a:gd name="connsiteX1" fmla="*/ 483597 w 748002"/>
              <a:gd name="connsiteY1" fmla="*/ 88135 h 793215"/>
              <a:gd name="connsiteX2" fmla="*/ 270604 w 748002"/>
              <a:gd name="connsiteY2" fmla="*/ 179942 h 793215"/>
              <a:gd name="connsiteX3" fmla="*/ 127385 w 748002"/>
              <a:gd name="connsiteY3" fmla="*/ 268077 h 793215"/>
              <a:gd name="connsiteX4" fmla="*/ 20889 w 748002"/>
              <a:gd name="connsiteY4" fmla="*/ 367229 h 793215"/>
              <a:gd name="connsiteX5" fmla="*/ 2527 w 748002"/>
              <a:gd name="connsiteY5" fmla="*/ 444347 h 793215"/>
              <a:gd name="connsiteX6" fmla="*/ 6200 w 748002"/>
              <a:gd name="connsiteY6" fmla="*/ 492087 h 793215"/>
              <a:gd name="connsiteX7" fmla="*/ 57612 w 748002"/>
              <a:gd name="connsiteY7" fmla="*/ 550844 h 793215"/>
              <a:gd name="connsiteX8" fmla="*/ 127385 w 748002"/>
              <a:gd name="connsiteY8" fmla="*/ 602256 h 793215"/>
              <a:gd name="connsiteX9" fmla="*/ 347722 w 748002"/>
              <a:gd name="connsiteY9" fmla="*/ 694063 h 793215"/>
              <a:gd name="connsiteX10" fmla="*/ 748002 w 748002"/>
              <a:gd name="connsiteY10" fmla="*/ 793215 h 79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8002" h="793215">
                <a:moveTo>
                  <a:pt x="707607" y="0"/>
                </a:moveTo>
                <a:lnTo>
                  <a:pt x="483597" y="88135"/>
                </a:lnTo>
                <a:cubicBezTo>
                  <a:pt x="410763" y="118125"/>
                  <a:pt x="329973" y="149952"/>
                  <a:pt x="270604" y="179942"/>
                </a:cubicBezTo>
                <a:cubicBezTo>
                  <a:pt x="211235" y="209932"/>
                  <a:pt x="169004" y="236863"/>
                  <a:pt x="127385" y="268077"/>
                </a:cubicBezTo>
                <a:cubicBezTo>
                  <a:pt x="85766" y="299292"/>
                  <a:pt x="41699" y="337851"/>
                  <a:pt x="20889" y="367229"/>
                </a:cubicBezTo>
                <a:cubicBezTo>
                  <a:pt x="79" y="396607"/>
                  <a:pt x="4975" y="423537"/>
                  <a:pt x="2527" y="444347"/>
                </a:cubicBezTo>
                <a:cubicBezTo>
                  <a:pt x="79" y="465157"/>
                  <a:pt x="-2981" y="474338"/>
                  <a:pt x="6200" y="492087"/>
                </a:cubicBezTo>
                <a:cubicBezTo>
                  <a:pt x="15381" y="509836"/>
                  <a:pt x="37415" y="532483"/>
                  <a:pt x="57612" y="550844"/>
                </a:cubicBezTo>
                <a:cubicBezTo>
                  <a:pt x="77809" y="569205"/>
                  <a:pt x="79033" y="578386"/>
                  <a:pt x="127385" y="602256"/>
                </a:cubicBezTo>
                <a:cubicBezTo>
                  <a:pt x="175737" y="626126"/>
                  <a:pt x="244286" y="662237"/>
                  <a:pt x="347722" y="694063"/>
                </a:cubicBezTo>
                <a:cubicBezTo>
                  <a:pt x="451158" y="725889"/>
                  <a:pt x="599580" y="759552"/>
                  <a:pt x="748002" y="793215"/>
                </a:cubicBezTo>
              </a:path>
            </a:pathLst>
          </a:cu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3" name="Freeform 12">
            <a:extLst>
              <a:ext uri="{FF2B5EF4-FFF2-40B4-BE49-F238E27FC236}">
                <a16:creationId xmlns:a16="http://schemas.microsoft.com/office/drawing/2014/main" id="{80E336BB-0408-834E-9109-E42E7E19D304}"/>
              </a:ext>
            </a:extLst>
          </p:cNvPr>
          <p:cNvSpPr/>
          <p:nvPr/>
        </p:nvSpPr>
        <p:spPr>
          <a:xfrm>
            <a:off x="10939342" y="4024209"/>
            <a:ext cx="500154" cy="1320648"/>
          </a:xfrm>
          <a:custGeom>
            <a:avLst/>
            <a:gdLst>
              <a:gd name="connsiteX0" fmla="*/ 440674 w 500675"/>
              <a:gd name="connsiteY0" fmla="*/ 0 h 1322024"/>
              <a:gd name="connsiteX1" fmla="*/ 473725 w 500675"/>
              <a:gd name="connsiteY1" fmla="*/ 132202 h 1322024"/>
              <a:gd name="connsiteX2" fmla="*/ 499431 w 500675"/>
              <a:gd name="connsiteY2" fmla="*/ 341523 h 1322024"/>
              <a:gd name="connsiteX3" fmla="*/ 488414 w 500675"/>
              <a:gd name="connsiteY3" fmla="*/ 547171 h 1322024"/>
              <a:gd name="connsiteX4" fmla="*/ 418641 w 500675"/>
              <a:gd name="connsiteY4" fmla="*/ 785870 h 1322024"/>
              <a:gd name="connsiteX5" fmla="*/ 323161 w 500675"/>
              <a:gd name="connsiteY5" fmla="*/ 954795 h 1322024"/>
              <a:gd name="connsiteX6" fmla="*/ 183614 w 500675"/>
              <a:gd name="connsiteY6" fmla="*/ 1138409 h 1322024"/>
              <a:gd name="connsiteX7" fmla="*/ 0 w 500675"/>
              <a:gd name="connsiteY7" fmla="*/ 1322024 h 132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75" h="1322024">
                <a:moveTo>
                  <a:pt x="440674" y="0"/>
                </a:moveTo>
                <a:cubicBezTo>
                  <a:pt x="452303" y="37641"/>
                  <a:pt x="463932" y="75282"/>
                  <a:pt x="473725" y="132202"/>
                </a:cubicBezTo>
                <a:cubicBezTo>
                  <a:pt x="483518" y="189123"/>
                  <a:pt x="496983" y="272362"/>
                  <a:pt x="499431" y="341523"/>
                </a:cubicBezTo>
                <a:cubicBezTo>
                  <a:pt x="501879" y="410684"/>
                  <a:pt x="501879" y="473113"/>
                  <a:pt x="488414" y="547171"/>
                </a:cubicBezTo>
                <a:cubicBezTo>
                  <a:pt x="474949" y="621229"/>
                  <a:pt x="446183" y="717933"/>
                  <a:pt x="418641" y="785870"/>
                </a:cubicBezTo>
                <a:cubicBezTo>
                  <a:pt x="391099" y="853807"/>
                  <a:pt x="362332" y="896039"/>
                  <a:pt x="323161" y="954795"/>
                </a:cubicBezTo>
                <a:cubicBezTo>
                  <a:pt x="283990" y="1013552"/>
                  <a:pt x="237474" y="1077204"/>
                  <a:pt x="183614" y="1138409"/>
                </a:cubicBezTo>
                <a:cubicBezTo>
                  <a:pt x="129754" y="1199614"/>
                  <a:pt x="64877" y="1260819"/>
                  <a:pt x="0" y="1322024"/>
                </a:cubicBezTo>
              </a:path>
            </a:pathLst>
          </a:cu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cxnSp>
        <p:nvCxnSpPr>
          <p:cNvPr id="15" name="Straight Arrow Connector 14">
            <a:extLst>
              <a:ext uri="{FF2B5EF4-FFF2-40B4-BE49-F238E27FC236}">
                <a16:creationId xmlns:a16="http://schemas.microsoft.com/office/drawing/2014/main" id="{B5A47645-DF97-6B45-B4DA-6270C62561E3}"/>
              </a:ext>
            </a:extLst>
          </p:cNvPr>
          <p:cNvCxnSpPr>
            <a:cxnSpLocks/>
          </p:cNvCxnSpPr>
          <p:nvPr/>
        </p:nvCxnSpPr>
        <p:spPr>
          <a:xfrm>
            <a:off x="10132310" y="4878962"/>
            <a:ext cx="597880" cy="465896"/>
          </a:xfrm>
          <a:prstGeom prst="straightConnector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057AA1C-C4FA-7A4B-9B78-81492D8F5F71}"/>
              </a:ext>
            </a:extLst>
          </p:cNvPr>
          <p:cNvCxnSpPr>
            <a:cxnSpLocks/>
          </p:cNvCxnSpPr>
          <p:nvPr/>
        </p:nvCxnSpPr>
        <p:spPr>
          <a:xfrm>
            <a:off x="10049767" y="5183445"/>
            <a:ext cx="82543" cy="443885"/>
          </a:xfrm>
          <a:prstGeom prst="straightConnector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F9A3C01-55C4-414E-8210-1DBE1856B906}"/>
              </a:ext>
            </a:extLst>
          </p:cNvPr>
          <p:cNvSpPr/>
          <p:nvPr/>
        </p:nvSpPr>
        <p:spPr>
          <a:xfrm>
            <a:off x="10920999" y="4281032"/>
            <a:ext cx="312985" cy="1060187"/>
          </a:xfrm>
          <a:custGeom>
            <a:avLst/>
            <a:gdLst>
              <a:gd name="connsiteX0" fmla="*/ 11017 w 313311"/>
              <a:gd name="connsiteY0" fmla="*/ 0 h 1061291"/>
              <a:gd name="connsiteX1" fmla="*/ 224010 w 313311"/>
              <a:gd name="connsiteY1" fmla="*/ 246043 h 1061291"/>
              <a:gd name="connsiteX2" fmla="*/ 312145 w 313311"/>
              <a:gd name="connsiteY2" fmla="*/ 521465 h 1061291"/>
              <a:gd name="connsiteX3" fmla="*/ 264405 w 313311"/>
              <a:gd name="connsiteY3" fmla="*/ 723441 h 1061291"/>
              <a:gd name="connsiteX4" fmla="*/ 124858 w 313311"/>
              <a:gd name="connsiteY4" fmla="*/ 947450 h 1061291"/>
              <a:gd name="connsiteX5" fmla="*/ 0 w 313311"/>
              <a:gd name="connsiteY5" fmla="*/ 1061291 h 106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11" h="1061291">
                <a:moveTo>
                  <a:pt x="11017" y="0"/>
                </a:moveTo>
                <a:cubicBezTo>
                  <a:pt x="92419" y="79566"/>
                  <a:pt x="173822" y="159132"/>
                  <a:pt x="224010" y="246043"/>
                </a:cubicBezTo>
                <a:cubicBezTo>
                  <a:pt x="274198" y="332954"/>
                  <a:pt x="305413" y="441899"/>
                  <a:pt x="312145" y="521465"/>
                </a:cubicBezTo>
                <a:cubicBezTo>
                  <a:pt x="318877" y="601031"/>
                  <a:pt x="295619" y="652444"/>
                  <a:pt x="264405" y="723441"/>
                </a:cubicBezTo>
                <a:cubicBezTo>
                  <a:pt x="233191" y="794438"/>
                  <a:pt x="168925" y="891142"/>
                  <a:pt x="124858" y="947450"/>
                </a:cubicBezTo>
                <a:cubicBezTo>
                  <a:pt x="80791" y="1003758"/>
                  <a:pt x="40395" y="1032524"/>
                  <a:pt x="0" y="1061291"/>
                </a:cubicBezTo>
              </a:path>
            </a:pathLst>
          </a:cu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24" name="Freeform 23">
            <a:extLst>
              <a:ext uri="{FF2B5EF4-FFF2-40B4-BE49-F238E27FC236}">
                <a16:creationId xmlns:a16="http://schemas.microsoft.com/office/drawing/2014/main" id="{D463BCEF-325C-CA48-851D-986BEE93F0E4}"/>
              </a:ext>
            </a:extLst>
          </p:cNvPr>
          <p:cNvSpPr/>
          <p:nvPr/>
        </p:nvSpPr>
        <p:spPr>
          <a:xfrm>
            <a:off x="9560028" y="4878962"/>
            <a:ext cx="293477" cy="447554"/>
          </a:xfrm>
          <a:custGeom>
            <a:avLst/>
            <a:gdLst>
              <a:gd name="connsiteX0" fmla="*/ 293783 w 293783"/>
              <a:gd name="connsiteY0" fmla="*/ 0 h 448020"/>
              <a:gd name="connsiteX1" fmla="*/ 183614 w 293783"/>
              <a:gd name="connsiteY1" fmla="*/ 69774 h 448020"/>
              <a:gd name="connsiteX2" fmla="*/ 91807 w 293783"/>
              <a:gd name="connsiteY2" fmla="*/ 154236 h 448020"/>
              <a:gd name="connsiteX3" fmla="*/ 25706 w 293783"/>
              <a:gd name="connsiteY3" fmla="*/ 260733 h 448020"/>
              <a:gd name="connsiteX4" fmla="*/ 0 w 293783"/>
              <a:gd name="connsiteY4" fmla="*/ 448020 h 44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83" h="448020">
                <a:moveTo>
                  <a:pt x="293783" y="0"/>
                </a:moveTo>
                <a:cubicBezTo>
                  <a:pt x="255530" y="22034"/>
                  <a:pt x="217277" y="44068"/>
                  <a:pt x="183614" y="69774"/>
                </a:cubicBezTo>
                <a:cubicBezTo>
                  <a:pt x="149951" y="95480"/>
                  <a:pt x="118125" y="122410"/>
                  <a:pt x="91807" y="154236"/>
                </a:cubicBezTo>
                <a:cubicBezTo>
                  <a:pt x="65489" y="186063"/>
                  <a:pt x="41007" y="211769"/>
                  <a:pt x="25706" y="260733"/>
                </a:cubicBezTo>
                <a:cubicBezTo>
                  <a:pt x="10405" y="309697"/>
                  <a:pt x="5202" y="378858"/>
                  <a:pt x="0" y="448020"/>
                </a:cubicBezTo>
              </a:path>
            </a:pathLst>
          </a:cu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cxnSp>
        <p:nvCxnSpPr>
          <p:cNvPr id="34" name="Straight Arrow Connector 33">
            <a:extLst>
              <a:ext uri="{FF2B5EF4-FFF2-40B4-BE49-F238E27FC236}">
                <a16:creationId xmlns:a16="http://schemas.microsoft.com/office/drawing/2014/main" id="{712CF98B-FD27-964B-8C8B-4941255C33E3}"/>
              </a:ext>
            </a:extLst>
          </p:cNvPr>
          <p:cNvCxnSpPr>
            <a:cxnSpLocks/>
          </p:cNvCxnSpPr>
          <p:nvPr/>
        </p:nvCxnSpPr>
        <p:spPr>
          <a:xfrm>
            <a:off x="10831076" y="4600159"/>
            <a:ext cx="0" cy="748367"/>
          </a:xfrm>
          <a:prstGeom prst="straightConnector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7771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D4E2-AA72-E740-8D08-18E139269343}"/>
              </a:ext>
            </a:extLst>
          </p:cNvPr>
          <p:cNvSpPr>
            <a:spLocks noGrp="1"/>
          </p:cNvSpPr>
          <p:nvPr>
            <p:ph type="title"/>
          </p:nvPr>
        </p:nvSpPr>
        <p:spPr/>
        <p:txBody>
          <a:bodyPr/>
          <a:lstStyle/>
          <a:p>
            <a:r>
              <a:rPr lang="en-GB"/>
              <a:t>Gibbs Sampling: Algorithm</a:t>
            </a:r>
          </a:p>
        </p:txBody>
      </p:sp>
      <p:sp>
        <p:nvSpPr>
          <p:cNvPr id="4" name="Slide Number Placeholder 3">
            <a:extLst>
              <a:ext uri="{FF2B5EF4-FFF2-40B4-BE49-F238E27FC236}">
                <a16:creationId xmlns:a16="http://schemas.microsoft.com/office/drawing/2014/main" id="{8C4408CA-6B80-B143-979E-A6B5FE604C2B}"/>
              </a:ext>
            </a:extLst>
          </p:cNvPr>
          <p:cNvSpPr>
            <a:spLocks noGrp="1"/>
          </p:cNvSpPr>
          <p:nvPr>
            <p:ph type="sldNum" sz="quarter" idx="4"/>
          </p:nvPr>
        </p:nvSpPr>
        <p:spPr/>
        <p:txBody>
          <a:bodyPr/>
          <a:lstStyle/>
          <a:p>
            <a:fld id="{67C9959E-8E6B-B04C-9955-EA096F41CA7A}" type="slidenum">
              <a:rPr lang="en-GB" smtClean="0"/>
              <a:t>60</a:t>
            </a:fld>
            <a:endParaRPr lang="en-GB"/>
          </a:p>
        </p:txBody>
      </p:sp>
      <p:sp>
        <p:nvSpPr>
          <p:cNvPr id="7" name="Date Placeholder 6">
            <a:extLst>
              <a:ext uri="{FF2B5EF4-FFF2-40B4-BE49-F238E27FC236}">
                <a16:creationId xmlns:a16="http://schemas.microsoft.com/office/drawing/2014/main" id="{119BF949-6C7F-BD48-AD6A-11DDCA08625B}"/>
              </a:ext>
            </a:extLst>
          </p:cNvPr>
          <p:cNvSpPr>
            <a:spLocks noGrp="1"/>
          </p:cNvSpPr>
          <p:nvPr>
            <p:ph type="dt" sz="half" idx="2"/>
          </p:nvPr>
        </p:nvSpPr>
        <p:spPr/>
        <p:txBody>
          <a:bodyPr/>
          <a:lstStyle/>
          <a:p>
            <a:r>
              <a:rPr lang="en-GB"/>
              <a:t>Approximate Inference</a:t>
            </a:r>
          </a:p>
        </p:txBody>
      </p:sp>
      <p:sp>
        <p:nvSpPr>
          <p:cNvPr id="8" name="Footer Placeholder 7">
            <a:extLst>
              <a:ext uri="{FF2B5EF4-FFF2-40B4-BE49-F238E27FC236}">
                <a16:creationId xmlns:a16="http://schemas.microsoft.com/office/drawing/2014/main" id="{DAC6E58F-F240-2146-A533-6D9762D46618}"/>
              </a:ext>
            </a:extLst>
          </p:cNvPr>
          <p:cNvSpPr>
            <a:spLocks noGrp="1"/>
          </p:cNvSpPr>
          <p:nvPr>
            <p:ph type="ftr" sz="quarter" idx="3"/>
          </p:nvPr>
        </p:nvSpPr>
        <p:spPr/>
        <p:txBody>
          <a:bodyPr/>
          <a:lstStyle/>
          <a:p>
            <a:r>
              <a:rPr lang="en-GB"/>
              <a:t>T. Braun - StaRAI</a:t>
            </a:r>
          </a:p>
        </p:txBody>
      </p:sp>
      <p:sp>
        <p:nvSpPr>
          <p:cNvPr id="11" name="Rectangle 10">
            <a:extLst>
              <a:ext uri="{FF2B5EF4-FFF2-40B4-BE49-F238E27FC236}">
                <a16:creationId xmlns:a16="http://schemas.microsoft.com/office/drawing/2014/main" id="{10ECD518-CBEA-274E-8415-71AAB028EEED}"/>
              </a:ext>
            </a:extLst>
          </p:cNvPr>
          <p:cNvSpPr/>
          <p:nvPr/>
        </p:nvSpPr>
        <p:spPr>
          <a:xfrm>
            <a:off x="347281" y="1622408"/>
            <a:ext cx="11442931" cy="3664350"/>
          </a:xfrm>
          <a:prstGeom prst="rect">
            <a:avLst/>
          </a:prstGeom>
          <a:solidFill>
            <a:schemeClr val="accent1">
              <a:alpha val="2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AF3DAB-6F8D-0B48-8F83-5D0261BA34D9}"/>
                  </a:ext>
                </a:extLst>
              </p:cNvPr>
              <p:cNvSpPr>
                <a:spLocks noGrp="1"/>
              </p:cNvSpPr>
              <p:nvPr>
                <p:ph idx="1"/>
              </p:nvPr>
            </p:nvSpPr>
            <p:spPr/>
            <p:txBody>
              <a:bodyPr>
                <a:noAutofit/>
              </a:bodyPr>
              <a:lstStyle/>
              <a:p>
                <a:pPr marL="0" indent="0">
                  <a:lnSpc>
                    <a:spcPct val="100000"/>
                  </a:lnSpc>
                  <a:spcBef>
                    <a:spcPts val="0"/>
                  </a:spcBef>
                  <a:buNone/>
                  <a:tabLst>
                    <a:tab pos="439298" algn="l"/>
                    <a:tab pos="880182" algn="l"/>
                    <a:tab pos="1328995" algn="l"/>
                    <a:tab pos="1768293" algn="l"/>
                  </a:tabLst>
                </a:pPr>
                <a14:m>
                  <m:oMath xmlns:m="http://schemas.openxmlformats.org/officeDocument/2006/math">
                    <m:r>
                      <m:rPr>
                        <m:nor/>
                      </m:rPr>
                      <a:rPr lang="en-GB" b="1" i="0" smtClean="0">
                        <a:latin typeface="Cambria Math" panose="02040503050406030204" pitchFamily="18" charset="0"/>
                      </a:rPr>
                      <m:t>Gibbs</m:t>
                    </m:r>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r>
                          <a:rPr lang="en-GB" i="1" smtClean="0">
                            <a:latin typeface="Cambria Math" panose="02040503050406030204" pitchFamily="18" charset="0"/>
                          </a:rPr>
                          <m:t>,</m:t>
                        </m:r>
                        <m:r>
                          <a:rPr lang="en-GB" b="1" i="1" smtClean="0">
                            <a:latin typeface="Cambria Math" panose="02040503050406030204" pitchFamily="18" charset="0"/>
                          </a:rPr>
                          <m:t>𝒆</m:t>
                        </m:r>
                        <m:r>
                          <a:rPr lang="en-GB" i="1" smtClean="0">
                            <a:latin typeface="Cambria Math" panose="02040503050406030204" pitchFamily="18" charset="0"/>
                          </a:rPr>
                          <m:t>, </m:t>
                        </m:r>
                        <m:r>
                          <a:rPr lang="en-GB" b="0" i="1" smtClean="0">
                            <a:latin typeface="Cambria Math" panose="02040503050406030204" pitchFamily="18" charset="0"/>
                          </a:rPr>
                          <m:t>𝐵</m:t>
                        </m:r>
                        <m:r>
                          <a:rPr lang="en-GB" i="1" smtClean="0">
                            <a:latin typeface="Cambria Math" panose="02040503050406030204" pitchFamily="18" charset="0"/>
                          </a:rPr>
                          <m:t>,</m:t>
                        </m:r>
                        <m:r>
                          <a:rPr lang="en-GB" i="1" smtClean="0">
                            <a:latin typeface="Cambria Math" panose="02040503050406030204" pitchFamily="18" charset="0"/>
                          </a:rPr>
                          <m:t>𝑁</m:t>
                        </m:r>
                      </m:e>
                    </m:d>
                  </m:oMath>
                </a14:m>
                <a:r>
                  <a:rPr lang="en-GB" dirty="0"/>
                  <a:t> </a:t>
                </a:r>
              </a:p>
              <a:p>
                <a:pPr marL="9515" lvl="1" indent="0">
                  <a:buNone/>
                  <a:tabLst>
                    <a:tab pos="435164" algn="l"/>
                    <a:tab pos="881118" algn="l"/>
                    <a:tab pos="1330668" algn="l"/>
                    <a:tab pos="1776622" algn="l"/>
                    <a:tab pos="2211786" algn="l"/>
                    <a:tab pos="11407781" algn="r"/>
                  </a:tabLst>
                </a:pPr>
                <a:r>
                  <a:rPr lang="en-GB" sz="2398" dirty="0"/>
                  <a:t>	Vector </a:t>
                </a:r>
                <a14:m>
                  <m:oMath xmlns:m="http://schemas.openxmlformats.org/officeDocument/2006/math">
                    <m:r>
                      <m:rPr>
                        <m:sty m:val="p"/>
                      </m:rPr>
                      <a:rPr lang="en-GB" sz="2398" i="1" smtClean="0">
                        <a:latin typeface="Cambria Math" panose="02040503050406030204" pitchFamily="18" charset="0"/>
                        <a:ea typeface="Cambria Math" panose="02040503050406030204" pitchFamily="18" charset="0"/>
                      </a:rPr>
                      <m:t>Ν</m:t>
                    </m:r>
                  </m:oMath>
                </a14:m>
                <a:r>
                  <a:rPr lang="en-GB" sz="2398" dirty="0"/>
                  <a:t> of length </a:t>
                </a:r>
                <a14:m>
                  <m:oMath xmlns:m="http://schemas.openxmlformats.org/officeDocument/2006/math">
                    <m:d>
                      <m:dPr>
                        <m:begChr m:val="|"/>
                        <m:endChr m:val="|"/>
                        <m:ctrlPr>
                          <a:rPr lang="en-GB" sz="2398" i="1" smtClean="0">
                            <a:latin typeface="Cambria Math" panose="02040503050406030204" pitchFamily="18" charset="0"/>
                          </a:rPr>
                        </m:ctrlPr>
                      </m:dPr>
                      <m:e>
                        <m:r>
                          <m:rPr>
                            <m:sty m:val="p"/>
                          </m:rPr>
                          <a:rPr lang="en-GB" sz="2398" b="0" i="0" smtClean="0">
                            <a:latin typeface="Cambria Math" panose="02040503050406030204" pitchFamily="18" charset="0"/>
                          </a:rPr>
                          <m:t>ran</m:t>
                        </m:r>
                        <m:d>
                          <m:dPr>
                            <m:ctrlPr>
                              <a:rPr lang="en-GB" sz="2398" i="1" smtClean="0">
                                <a:latin typeface="Cambria Math" panose="02040503050406030204" pitchFamily="18" charset="0"/>
                              </a:rPr>
                            </m:ctrlPr>
                          </m:dPr>
                          <m:e>
                            <m:sSup>
                              <m:sSupPr>
                                <m:ctrlPr>
                                  <a:rPr lang="en-GB" sz="2398" b="0" i="1" smtClean="0">
                                    <a:latin typeface="Cambria Math" panose="02040503050406030204" pitchFamily="18" charset="0"/>
                                  </a:rPr>
                                </m:ctrlPr>
                              </m:sSupPr>
                              <m:e>
                                <m:r>
                                  <a:rPr lang="en-GB" sz="2398" b="1" i="1" smtClean="0">
                                    <a:latin typeface="Cambria Math" panose="02040503050406030204" pitchFamily="18" charset="0"/>
                                  </a:rPr>
                                  <m:t>𝑹</m:t>
                                </m:r>
                              </m:e>
                              <m:sup>
                                <m:r>
                                  <a:rPr lang="en-GB" sz="2398" b="0" i="1" smtClean="0">
                                    <a:latin typeface="Cambria Math" panose="02040503050406030204" pitchFamily="18" charset="0"/>
                                  </a:rPr>
                                  <m:t>′</m:t>
                                </m:r>
                              </m:sup>
                            </m:sSup>
                          </m:e>
                        </m:d>
                      </m:e>
                    </m:d>
                  </m:oMath>
                </a14:m>
                <a:r>
                  <a:rPr lang="en-GB" sz="2398" dirty="0"/>
                  <a:t>, initially </a:t>
                </a:r>
                <a14:m>
                  <m:oMath xmlns:m="http://schemas.openxmlformats.org/officeDocument/2006/math">
                    <m:r>
                      <a:rPr lang="en-GB" sz="2398" i="1" smtClean="0">
                        <a:latin typeface="Cambria Math" panose="02040503050406030204" pitchFamily="18" charset="0"/>
                      </a:rPr>
                      <m:t>0</m:t>
                    </m:r>
                  </m:oMath>
                </a14:m>
                <a:r>
                  <a:rPr lang="en-GB" sz="2398" dirty="0"/>
                  <a:t>	▹stores counters for all </a:t>
                </a:r>
                <a14:m>
                  <m:oMath xmlns:m="http://schemas.openxmlformats.org/officeDocument/2006/math">
                    <m:sSup>
                      <m:sSupPr>
                        <m:ctrlPr>
                          <a:rPr lang="en-GB" sz="2398" b="0" i="1" smtClean="0">
                            <a:latin typeface="Cambria Math" panose="02040503050406030204" pitchFamily="18" charset="0"/>
                            <a:ea typeface="Cambria Math" panose="02040503050406030204" pitchFamily="18" charset="0"/>
                          </a:rPr>
                        </m:ctrlPr>
                      </m:sSupPr>
                      <m:e>
                        <m:r>
                          <a:rPr lang="en-GB" sz="2398" b="1" i="1" smtClean="0">
                            <a:latin typeface="Cambria Math" panose="02040503050406030204" pitchFamily="18" charset="0"/>
                            <a:ea typeface="Cambria Math" panose="02040503050406030204" pitchFamily="18" charset="0"/>
                          </a:rPr>
                          <m:t>𝒓</m:t>
                        </m:r>
                      </m:e>
                      <m:sup>
                        <m:r>
                          <a:rPr lang="en-GB" sz="2398" b="0" i="1" smtClean="0">
                            <a:latin typeface="Cambria Math" panose="02040503050406030204" pitchFamily="18" charset="0"/>
                            <a:ea typeface="Cambria Math" panose="02040503050406030204" pitchFamily="18" charset="0"/>
                          </a:rPr>
                          <m:t>′</m:t>
                        </m:r>
                      </m:sup>
                    </m:sSup>
                    <m:r>
                      <a:rPr lang="en-GB" sz="2398" i="1" smtClean="0">
                        <a:latin typeface="Cambria Math" panose="02040503050406030204" pitchFamily="18" charset="0"/>
                        <a:ea typeface="Cambria Math" panose="02040503050406030204" pitchFamily="18" charset="0"/>
                      </a:rPr>
                      <m:t>∈</m:t>
                    </m:r>
                    <m:r>
                      <m:rPr>
                        <m:sty m:val="p"/>
                      </m:rPr>
                      <a:rPr lang="en-GB" sz="2398" b="0" i="0" smtClean="0">
                        <a:latin typeface="Cambria Math" panose="02040503050406030204" pitchFamily="18" charset="0"/>
                      </a:rPr>
                      <m:t>ran</m:t>
                    </m:r>
                    <m:d>
                      <m:dPr>
                        <m:ctrlPr>
                          <a:rPr lang="en-GB" sz="2398" i="1" smtClean="0">
                            <a:latin typeface="Cambria Math" panose="02040503050406030204" pitchFamily="18" charset="0"/>
                          </a:rPr>
                        </m:ctrlPr>
                      </m:dPr>
                      <m:e>
                        <m:sSup>
                          <m:sSupPr>
                            <m:ctrlPr>
                              <a:rPr lang="en-GB" sz="2398" b="0" i="1" smtClean="0">
                                <a:latin typeface="Cambria Math" panose="02040503050406030204" pitchFamily="18" charset="0"/>
                              </a:rPr>
                            </m:ctrlPr>
                          </m:sSupPr>
                          <m:e>
                            <m:r>
                              <a:rPr lang="en-GB" sz="2398" b="1" i="1" smtClean="0">
                                <a:latin typeface="Cambria Math" panose="02040503050406030204" pitchFamily="18" charset="0"/>
                              </a:rPr>
                              <m:t>𝑹</m:t>
                            </m:r>
                          </m:e>
                          <m:sup>
                            <m:r>
                              <a:rPr lang="en-GB" sz="2398" b="0" i="1" smtClean="0">
                                <a:latin typeface="Cambria Math" panose="02040503050406030204" pitchFamily="18" charset="0"/>
                              </a:rPr>
                              <m:t>′</m:t>
                            </m:r>
                          </m:sup>
                        </m:sSup>
                      </m:e>
                    </m:d>
                  </m:oMath>
                </a14:m>
                <a:endParaRPr lang="en-GB" sz="2398" dirty="0"/>
              </a:p>
              <a:p>
                <a:pPr marL="0" indent="0">
                  <a:lnSpc>
                    <a:spcPct val="100000"/>
                  </a:lnSpc>
                  <a:spcBef>
                    <a:spcPts val="0"/>
                  </a:spcBef>
                  <a:buNone/>
                  <a:tabLst>
                    <a:tab pos="439298" algn="l"/>
                    <a:tab pos="880182" algn="l"/>
                    <a:tab pos="1328995" algn="l"/>
                    <a:tab pos="1768293" algn="l"/>
                  </a:tabLst>
                </a:pPr>
                <a:r>
                  <a:rPr lang="en-GB" dirty="0"/>
                  <a:t>	Current state </a:t>
                </a:r>
                <a14:m>
                  <m:oMath xmlns:m="http://schemas.openxmlformats.org/officeDocument/2006/math">
                    <m:r>
                      <a:rPr lang="en-GB" b="1" i="1" smtClean="0">
                        <a:latin typeface="Cambria Math" panose="02040503050406030204" pitchFamily="18" charset="0"/>
                      </a:rPr>
                      <m:t>𝒓</m:t>
                    </m:r>
                  </m:oMath>
                </a14:m>
                <a:r>
                  <a:rPr lang="en-GB" dirty="0"/>
                  <a:t> consisting of </a:t>
                </a:r>
                <a14:m>
                  <m:oMath xmlns:m="http://schemas.openxmlformats.org/officeDocument/2006/math">
                    <m:r>
                      <a:rPr lang="en-GB" b="1" i="1" smtClean="0">
                        <a:latin typeface="Cambria Math" panose="02040503050406030204" pitchFamily="18" charset="0"/>
                      </a:rPr>
                      <m:t>𝒆</m:t>
                    </m:r>
                  </m:oMath>
                </a14:m>
                <a:r>
                  <a:rPr lang="en-GB" dirty="0"/>
                  <a:t> and random values </a:t>
                </a:r>
                <a14:m>
                  <m:oMath xmlns:m="http://schemas.openxmlformats.org/officeDocument/2006/math">
                    <m:r>
                      <a:rPr lang="en-GB" b="1" i="1" smtClean="0">
                        <a:latin typeface="Cambria Math" panose="02040503050406030204" pitchFamily="18" charset="0"/>
                      </a:rPr>
                      <m:t>𝒖</m:t>
                    </m:r>
                  </m:oMath>
                </a14:m>
                <a:r>
                  <a:rPr lang="en-GB" dirty="0"/>
                  <a:t> for </a:t>
                </a:r>
                <a14:m>
                  <m:oMath xmlns:m="http://schemas.openxmlformats.org/officeDocument/2006/math">
                    <m:r>
                      <m:rPr>
                        <m:sty m:val="p"/>
                      </m:rPr>
                      <a:rPr lang="en-GB" b="0" i="0" smtClean="0">
                        <a:latin typeface="Cambria Math" panose="02040503050406030204" pitchFamily="18" charset="0"/>
                      </a:rPr>
                      <m:t>rv</m:t>
                    </m:r>
                    <m:d>
                      <m:dPr>
                        <m:ctrlPr>
                          <a:rPr lang="en-GB" b="0" i="1" smtClean="0">
                            <a:latin typeface="Cambria Math" panose="02040503050406030204" pitchFamily="18" charset="0"/>
                          </a:rPr>
                        </m:ctrlPr>
                      </m:dPr>
                      <m:e>
                        <m:r>
                          <a:rPr lang="en-GB" b="0" i="1" smtClean="0">
                            <a:latin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rv</m:t>
                    </m:r>
                    <m:d>
                      <m:dPr>
                        <m:ctrlPr>
                          <a:rPr lang="en-GB" b="0"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𝒆</m:t>
                        </m:r>
                      </m:e>
                    </m:d>
                  </m:oMath>
                </a14:m>
                <a:endParaRPr lang="en-GB" dirty="0"/>
              </a:p>
              <a:p>
                <a:pPr marL="0" indent="0">
                  <a:lnSpc>
                    <a:spcPct val="100000"/>
                  </a:lnSpc>
                  <a:spcBef>
                    <a:spcPts val="0"/>
                  </a:spcBef>
                  <a:buNone/>
                  <a:tabLst>
                    <a:tab pos="439298" algn="l"/>
                    <a:tab pos="880182" algn="l"/>
                    <a:tab pos="1328995" algn="l"/>
                    <a:tab pos="1768293" algn="l"/>
                  </a:tabLst>
                </a:pPr>
                <a:r>
                  <a:rPr lang="en-GB" dirty="0"/>
                  <a:t>	</a:t>
                </a:r>
                <a:r>
                  <a:rPr lang="en-GB" b="1" dirty="0"/>
                  <a:t>for</a:t>
                </a:r>
                <a:r>
                  <a:rPr lang="en-GB" dirty="0"/>
                  <a:t> </a:t>
                </a:r>
                <a14:m>
                  <m:oMath xmlns:m="http://schemas.openxmlformats.org/officeDocument/2006/math">
                    <m:r>
                      <a:rPr lang="en-GB" b="0" i="1" smtClean="0">
                        <a:latin typeface="Cambria Math" panose="02040503050406030204" pitchFamily="18" charset="0"/>
                      </a:rPr>
                      <m:t>𝑖</m:t>
                    </m:r>
                    <m:r>
                      <a:rPr lang="en-GB" i="1" smtClean="0">
                        <a:latin typeface="Cambria Math" panose="02040503050406030204" pitchFamily="18" charset="0"/>
                      </a:rPr>
                      <m:t>=1</m:t>
                    </m:r>
                    <m:r>
                      <a:rPr lang="en-GB" b="0" i="0" smtClean="0">
                        <a:latin typeface="Cambria Math" panose="02040503050406030204" pitchFamily="18" charset="0"/>
                      </a:rPr>
                      <m:t>…</m:t>
                    </m:r>
                    <m:r>
                      <a:rPr lang="en-GB" i="1" smtClean="0">
                        <a:latin typeface="Cambria Math" panose="02040503050406030204" pitchFamily="18" charset="0"/>
                      </a:rPr>
                      <m:t>𝑁</m:t>
                    </m:r>
                  </m:oMath>
                </a14:m>
                <a:r>
                  <a:rPr lang="en-GB" dirty="0"/>
                  <a:t> </a:t>
                </a:r>
                <a:r>
                  <a:rPr lang="en-GB" b="1" dirty="0"/>
                  <a:t>do</a:t>
                </a:r>
              </a:p>
              <a:p>
                <a:pPr marL="0" indent="0">
                  <a:lnSpc>
                    <a:spcPct val="100000"/>
                  </a:lnSpc>
                  <a:spcBef>
                    <a:spcPts val="0"/>
                  </a:spcBef>
                  <a:buNone/>
                  <a:tabLst>
                    <a:tab pos="439298" algn="l"/>
                    <a:tab pos="880182" algn="l"/>
                    <a:tab pos="1328995" algn="l"/>
                    <a:tab pos="1768293" algn="l"/>
                  </a:tabLst>
                </a:pPr>
                <a:r>
                  <a:rPr lang="en-GB" b="1" dirty="0"/>
                  <a:t>		for </a:t>
                </a:r>
                <a14:m>
                  <m:oMath xmlns:m="http://schemas.openxmlformats.org/officeDocument/2006/math">
                    <m:r>
                      <a:rPr lang="en-GB" b="0" i="1" smtClean="0">
                        <a:latin typeface="Cambria Math" panose="02040503050406030204" pitchFamily="18" charset="0"/>
                      </a:rPr>
                      <m:t>𝑈</m:t>
                    </m:r>
                    <m:r>
                      <a:rPr lang="en-GB" b="0" i="1" smtClean="0">
                        <a:latin typeface="Cambria Math" panose="02040503050406030204" pitchFamily="18" charset="0"/>
                        <a:ea typeface="Cambria Math" panose="02040503050406030204" pitchFamily="18" charset="0"/>
                      </a:rPr>
                      <m:t>∈</m:t>
                    </m:r>
                    <m:r>
                      <m:rPr>
                        <m:sty m:val="p"/>
                      </m:rPr>
                      <a:rPr lang="en-GB" smtClean="0">
                        <a:latin typeface="Cambria Math" panose="02040503050406030204" pitchFamily="18" charset="0"/>
                      </a:rPr>
                      <m:t>rv</m:t>
                    </m:r>
                    <m:d>
                      <m:dPr>
                        <m:ctrlPr>
                          <a:rPr lang="en-GB" i="1" smtClean="0">
                            <a:latin typeface="Cambria Math" panose="02040503050406030204" pitchFamily="18" charset="0"/>
                          </a:rPr>
                        </m:ctrlPr>
                      </m:dPr>
                      <m:e>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rPr>
                      <m:t>∖</m:t>
                    </m:r>
                    <m:r>
                      <m:rPr>
                        <m:sty m:val="p"/>
                      </m:rPr>
                      <a:rPr lang="en-GB" smtClean="0">
                        <a:latin typeface="Cambria Math" panose="02040503050406030204" pitchFamily="18" charset="0"/>
                        <a:ea typeface="Cambria Math" panose="02040503050406030204" pitchFamily="18" charset="0"/>
                      </a:rPr>
                      <m:t>rv</m:t>
                    </m:r>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𝒆</m:t>
                        </m:r>
                      </m:e>
                    </m:d>
                  </m:oMath>
                </a14:m>
                <a:r>
                  <a:rPr lang="en-GB" b="1" dirty="0"/>
                  <a:t> do</a:t>
                </a:r>
              </a:p>
              <a:p>
                <a:pPr marL="0" indent="0">
                  <a:lnSpc>
                    <a:spcPct val="100000"/>
                  </a:lnSpc>
                  <a:spcBef>
                    <a:spcPts val="0"/>
                  </a:spcBef>
                  <a:buNone/>
                  <a:tabLst>
                    <a:tab pos="439298" algn="l"/>
                    <a:tab pos="880182" algn="l"/>
                    <a:tab pos="1328995" algn="l"/>
                    <a:tab pos="1768293" algn="l"/>
                  </a:tabLst>
                </a:pPr>
                <a:r>
                  <a:rPr lang="en-GB" dirty="0"/>
                  <a:t>			</a:t>
                </a:r>
                <a14:m>
                  <m:oMath xmlns:m="http://schemas.openxmlformats.org/officeDocument/2006/math">
                    <m:r>
                      <a:rPr lang="en-GB" b="0" i="1" smtClean="0">
                        <a:latin typeface="Cambria Math" panose="02040503050406030204" pitchFamily="18" charset="0"/>
                      </a:rPr>
                      <m:t>𝑢</m:t>
                    </m:r>
                    <m:r>
                      <a:rPr lang="en-GB" i="1" smtClean="0">
                        <a:latin typeface="Cambria Math" panose="02040503050406030204" pitchFamily="18" charset="0"/>
                        <a:ea typeface="Cambria Math" panose="02040503050406030204" pitchFamily="18" charset="0"/>
                      </a:rPr>
                      <m:t>←</m:t>
                    </m:r>
                  </m:oMath>
                </a14:m>
                <a:r>
                  <a:rPr lang="en-GB" dirty="0"/>
                  <a:t> Sample value for </a:t>
                </a:r>
                <a14:m>
                  <m:oMath xmlns:m="http://schemas.openxmlformats.org/officeDocument/2006/math">
                    <m:r>
                      <a:rPr lang="en-GB" b="0" i="1" smtClean="0">
                        <a:latin typeface="Cambria Math" panose="02040503050406030204" pitchFamily="18" charset="0"/>
                      </a:rPr>
                      <m:t>𝑈</m:t>
                    </m:r>
                  </m:oMath>
                </a14:m>
                <a:r>
                  <a:rPr lang="en-GB" dirty="0"/>
                  <a:t> from </a:t>
                </a:r>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𝑈</m:t>
                        </m:r>
                        <m:r>
                          <a:rPr lang="en-GB" b="0" i="1" smtClean="0">
                            <a:latin typeface="Cambria Math" panose="02040503050406030204" pitchFamily="18" charset="0"/>
                          </a:rPr>
                          <m:t> | </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m:rPr>
                                <m:sty m:val="p"/>
                              </m:rPr>
                              <a:rPr lang="en-GB" smtClean="0">
                                <a:latin typeface="Cambria Math" panose="02040503050406030204" pitchFamily="18" charset="0"/>
                              </a:rPr>
                              <m:t>MB</m:t>
                            </m:r>
                            <m:d>
                              <m:dPr>
                                <m:ctrlPr>
                                  <a:rPr lang="en-GB" i="1" smtClean="0">
                                    <a:latin typeface="Cambria Math" panose="02040503050406030204" pitchFamily="18" charset="0"/>
                                  </a:rPr>
                                </m:ctrlPr>
                              </m:dPr>
                              <m:e>
                                <m:r>
                                  <a:rPr lang="en-GB" b="0" i="1" smtClean="0">
                                    <a:latin typeface="Cambria Math" panose="02040503050406030204" pitchFamily="18" charset="0"/>
                                  </a:rPr>
                                  <m:t>𝑈</m:t>
                                </m:r>
                              </m:e>
                            </m:d>
                          </m:sub>
                        </m:sSub>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𝒓</m:t>
                            </m:r>
                          </m:e>
                        </m:d>
                      </m:e>
                    </m:d>
                  </m:oMath>
                </a14:m>
                <a:endParaRPr lang="en-GB" dirty="0"/>
              </a:p>
              <a:p>
                <a:pPr marL="9515" lvl="1" indent="0">
                  <a:buNone/>
                  <a:tabLst>
                    <a:tab pos="435164" algn="l"/>
                    <a:tab pos="881118" algn="l"/>
                    <a:tab pos="1330668" algn="l"/>
                    <a:tab pos="1776622" algn="l"/>
                    <a:tab pos="2211786" algn="l"/>
                    <a:tab pos="11407781" algn="r"/>
                  </a:tabLst>
                </a:pPr>
                <a:r>
                  <a:rPr lang="en-GB" sz="2398" dirty="0"/>
                  <a:t>			</a:t>
                </a:r>
                <a14:m>
                  <m:oMath xmlns:m="http://schemas.openxmlformats.org/officeDocument/2006/math">
                    <m:r>
                      <a:rPr lang="en-GB" sz="2398" b="1" i="1" smtClean="0">
                        <a:latin typeface="Cambria Math" panose="02040503050406030204" pitchFamily="18" charset="0"/>
                      </a:rPr>
                      <m:t>𝒓</m:t>
                    </m:r>
                    <m:d>
                      <m:dPr>
                        <m:begChr m:val="["/>
                        <m:endChr m:val="]"/>
                        <m:ctrlPr>
                          <a:rPr lang="en-GB" sz="2398" i="1" smtClean="0">
                            <a:latin typeface="Cambria Math" panose="02040503050406030204" pitchFamily="18" charset="0"/>
                          </a:rPr>
                        </m:ctrlPr>
                      </m:dPr>
                      <m:e>
                        <m:r>
                          <a:rPr lang="en-GB" sz="2398" i="1" smtClean="0">
                            <a:latin typeface="Cambria Math" panose="02040503050406030204" pitchFamily="18" charset="0"/>
                          </a:rPr>
                          <m:t>𝑈</m:t>
                        </m:r>
                      </m:e>
                    </m:d>
                    <m:r>
                      <a:rPr lang="en-GB" sz="2398" i="1" smtClean="0">
                        <a:latin typeface="Cambria Math" panose="02040503050406030204" pitchFamily="18" charset="0"/>
                        <a:ea typeface="Cambria Math" panose="02040503050406030204" pitchFamily="18" charset="0"/>
                      </a:rPr>
                      <m:t>←</m:t>
                    </m:r>
                    <m:r>
                      <a:rPr lang="en-GB" sz="2398" i="1" smtClean="0">
                        <a:latin typeface="Cambria Math" panose="02040503050406030204" pitchFamily="18" charset="0"/>
                        <a:ea typeface="Cambria Math" panose="02040503050406030204" pitchFamily="18" charset="0"/>
                      </a:rPr>
                      <m:t>𝑢</m:t>
                    </m:r>
                  </m:oMath>
                </a14:m>
                <a:r>
                  <a:rPr lang="en-GB" sz="2398" dirty="0"/>
                  <a:t>	▹Replace value of </a:t>
                </a:r>
                <a14:m>
                  <m:oMath xmlns:m="http://schemas.openxmlformats.org/officeDocument/2006/math">
                    <m:r>
                      <a:rPr lang="en-GB" sz="2398" i="1" smtClean="0">
                        <a:latin typeface="Cambria Math" panose="02040503050406030204" pitchFamily="18" charset="0"/>
                      </a:rPr>
                      <m:t>𝑈</m:t>
                    </m:r>
                  </m:oMath>
                </a14:m>
                <a:r>
                  <a:rPr lang="en-GB" sz="2398" dirty="0"/>
                  <a:t> in </a:t>
                </a:r>
                <a14:m>
                  <m:oMath xmlns:m="http://schemas.openxmlformats.org/officeDocument/2006/math">
                    <m:r>
                      <a:rPr lang="en-GB" sz="2398" b="1" i="1" smtClean="0">
                        <a:latin typeface="Cambria Math" panose="02040503050406030204" pitchFamily="18" charset="0"/>
                      </a:rPr>
                      <m:t>𝒓</m:t>
                    </m:r>
                  </m:oMath>
                </a14:m>
                <a:r>
                  <a:rPr lang="en-GB" sz="2398" dirty="0"/>
                  <a:t> by </a:t>
                </a:r>
                <a14:m>
                  <m:oMath xmlns:m="http://schemas.openxmlformats.org/officeDocument/2006/math">
                    <m:r>
                      <a:rPr lang="en-GB" sz="2398" i="1" smtClean="0">
                        <a:latin typeface="Cambria Math" panose="02040503050406030204" pitchFamily="18" charset="0"/>
                        <a:ea typeface="Cambria Math" panose="02040503050406030204" pitchFamily="18" charset="0"/>
                      </a:rPr>
                      <m:t>𝑢</m:t>
                    </m:r>
                  </m:oMath>
                </a14:m>
                <a:endParaRPr lang="en-GB" sz="2398" dirty="0"/>
              </a:p>
              <a:p>
                <a:pPr marL="9515" lvl="1" indent="0">
                  <a:buNone/>
                  <a:tabLst>
                    <a:tab pos="435164" algn="l"/>
                    <a:tab pos="881118" algn="l"/>
                    <a:tab pos="1330668" algn="l"/>
                    <a:tab pos="1776622" algn="l"/>
                    <a:tab pos="2211786" algn="l"/>
                    <a:tab pos="11407781" algn="r"/>
                  </a:tabLst>
                </a:pPr>
                <a:r>
                  <a:rPr lang="en-GB" sz="2398" dirty="0"/>
                  <a:t>			</a:t>
                </a:r>
                <a14:m>
                  <m:oMath xmlns:m="http://schemas.openxmlformats.org/officeDocument/2006/math">
                    <m:r>
                      <m:rPr>
                        <m:sty m:val="p"/>
                      </m:rPr>
                      <a:rPr lang="en-GB" sz="2398" i="1" smtClean="0">
                        <a:latin typeface="Cambria Math" panose="02040503050406030204" pitchFamily="18" charset="0"/>
                        <a:ea typeface="Cambria Math" panose="02040503050406030204" pitchFamily="18" charset="0"/>
                      </a:rPr>
                      <m:t>Ν</m:t>
                    </m:r>
                    <m:d>
                      <m:dPr>
                        <m:begChr m:val="["/>
                        <m:endChr m:val="]"/>
                        <m:ctrlPr>
                          <a:rPr lang="en-GB" sz="2398" i="1" smtClean="0">
                            <a:latin typeface="Cambria Math" panose="02040503050406030204" pitchFamily="18" charset="0"/>
                            <a:ea typeface="Cambria Math" panose="02040503050406030204" pitchFamily="18" charset="0"/>
                          </a:rPr>
                        </m:ctrlPr>
                      </m:dPr>
                      <m:e>
                        <m:sSup>
                          <m:sSupPr>
                            <m:ctrlPr>
                              <a:rPr lang="en-GB" sz="2398" i="1" smtClean="0">
                                <a:latin typeface="Cambria Math" panose="02040503050406030204" pitchFamily="18" charset="0"/>
                                <a:ea typeface="Cambria Math" panose="02040503050406030204" pitchFamily="18" charset="0"/>
                              </a:rPr>
                            </m:ctrlPr>
                          </m:sSupPr>
                          <m:e>
                            <m:r>
                              <a:rPr lang="en-GB" sz="2398" b="1" i="1" smtClean="0">
                                <a:latin typeface="Cambria Math" panose="02040503050406030204" pitchFamily="18" charset="0"/>
                                <a:ea typeface="Cambria Math" panose="02040503050406030204" pitchFamily="18" charset="0"/>
                              </a:rPr>
                              <m:t>𝒓</m:t>
                            </m:r>
                          </m:e>
                          <m:sup>
                            <m:r>
                              <a:rPr lang="en-GB" sz="2398" i="1" smtClean="0">
                                <a:latin typeface="Cambria Math" panose="02040503050406030204" pitchFamily="18" charset="0"/>
                                <a:ea typeface="Cambria Math" panose="02040503050406030204" pitchFamily="18" charset="0"/>
                              </a:rPr>
                              <m:t>′</m:t>
                            </m:r>
                          </m:sup>
                        </m:sSup>
                      </m:e>
                    </m:d>
                    <m:r>
                      <a:rPr lang="en-GB" sz="2398" i="1" smtClean="0">
                        <a:latin typeface="Cambria Math" panose="02040503050406030204" pitchFamily="18" charset="0"/>
                        <a:ea typeface="Cambria Math" panose="02040503050406030204" pitchFamily="18" charset="0"/>
                      </a:rPr>
                      <m:t>←</m:t>
                    </m:r>
                    <m:r>
                      <m:rPr>
                        <m:sty m:val="p"/>
                      </m:rPr>
                      <a:rPr lang="en-GB" sz="2398" i="1" smtClean="0">
                        <a:latin typeface="Cambria Math" panose="02040503050406030204" pitchFamily="18" charset="0"/>
                        <a:ea typeface="Cambria Math" panose="02040503050406030204" pitchFamily="18" charset="0"/>
                      </a:rPr>
                      <m:t>Ν</m:t>
                    </m:r>
                    <m:d>
                      <m:dPr>
                        <m:begChr m:val="["/>
                        <m:endChr m:val="]"/>
                        <m:ctrlPr>
                          <a:rPr lang="en-GB" sz="2398" i="1" smtClean="0">
                            <a:latin typeface="Cambria Math" panose="02040503050406030204" pitchFamily="18" charset="0"/>
                            <a:ea typeface="Cambria Math" panose="02040503050406030204" pitchFamily="18" charset="0"/>
                          </a:rPr>
                        </m:ctrlPr>
                      </m:dPr>
                      <m:e>
                        <m:sSup>
                          <m:sSupPr>
                            <m:ctrlPr>
                              <a:rPr lang="en-GB" sz="2398" i="1" smtClean="0">
                                <a:latin typeface="Cambria Math" panose="02040503050406030204" pitchFamily="18" charset="0"/>
                                <a:ea typeface="Cambria Math" panose="02040503050406030204" pitchFamily="18" charset="0"/>
                              </a:rPr>
                            </m:ctrlPr>
                          </m:sSupPr>
                          <m:e>
                            <m:r>
                              <a:rPr lang="en-GB" sz="2398" b="1" i="1" smtClean="0">
                                <a:latin typeface="Cambria Math" panose="02040503050406030204" pitchFamily="18" charset="0"/>
                                <a:ea typeface="Cambria Math" panose="02040503050406030204" pitchFamily="18" charset="0"/>
                              </a:rPr>
                              <m:t>𝒓</m:t>
                            </m:r>
                          </m:e>
                          <m:sup>
                            <m:r>
                              <a:rPr lang="en-GB" sz="2398" i="1" smtClean="0">
                                <a:latin typeface="Cambria Math" panose="02040503050406030204" pitchFamily="18" charset="0"/>
                                <a:ea typeface="Cambria Math" panose="02040503050406030204" pitchFamily="18" charset="0"/>
                              </a:rPr>
                              <m:t>′</m:t>
                            </m:r>
                          </m:sup>
                        </m:sSup>
                      </m:e>
                    </m:d>
                    <m:r>
                      <a:rPr lang="en-GB" sz="2398" i="1" smtClean="0">
                        <a:latin typeface="Cambria Math" panose="02040503050406030204" pitchFamily="18" charset="0"/>
                        <a:ea typeface="Cambria Math" panose="02040503050406030204" pitchFamily="18" charset="0"/>
                      </a:rPr>
                      <m:t>+1</m:t>
                    </m:r>
                  </m:oMath>
                </a14:m>
                <a:r>
                  <a:rPr lang="en-GB" sz="2398" dirty="0">
                    <a:ea typeface="Cambria Math" panose="02040503050406030204" pitchFamily="18" charset="0"/>
                  </a:rPr>
                  <a:t> with </a:t>
                </a:r>
                <a14:m>
                  <m:oMath xmlns:m="http://schemas.openxmlformats.org/officeDocument/2006/math">
                    <m:sSup>
                      <m:sSupPr>
                        <m:ctrlPr>
                          <a:rPr lang="en-GB" sz="2398" b="0" i="1" smtClean="0">
                            <a:latin typeface="Cambria Math" panose="02040503050406030204" pitchFamily="18" charset="0"/>
                            <a:ea typeface="Cambria Math" panose="02040503050406030204" pitchFamily="18" charset="0"/>
                          </a:rPr>
                        </m:ctrlPr>
                      </m:sSupPr>
                      <m:e>
                        <m:r>
                          <a:rPr lang="en-GB" sz="2398" b="1" i="1" smtClean="0">
                            <a:latin typeface="Cambria Math" panose="02040503050406030204" pitchFamily="18" charset="0"/>
                            <a:ea typeface="Cambria Math" panose="02040503050406030204" pitchFamily="18" charset="0"/>
                          </a:rPr>
                          <m:t>𝒓</m:t>
                        </m:r>
                      </m:e>
                      <m:sup>
                        <m:r>
                          <a:rPr lang="en-GB" sz="2398" b="0" i="1" smtClean="0">
                            <a:latin typeface="Cambria Math" panose="02040503050406030204" pitchFamily="18" charset="0"/>
                            <a:ea typeface="Cambria Math" panose="02040503050406030204" pitchFamily="18" charset="0"/>
                          </a:rPr>
                          <m:t>′</m:t>
                        </m:r>
                      </m:sup>
                    </m:sSup>
                    <m:r>
                      <a:rPr lang="en-GB" sz="2398" i="1" smtClean="0">
                        <a:latin typeface="Cambria Math" panose="02040503050406030204" pitchFamily="18" charset="0"/>
                        <a:ea typeface="Cambria Math" panose="02040503050406030204" pitchFamily="18" charset="0"/>
                      </a:rPr>
                      <m:t>=</m:t>
                    </m:r>
                    <m:sSub>
                      <m:sSubPr>
                        <m:ctrlPr>
                          <a:rPr lang="en-GB" sz="2398" i="1" smtClean="0">
                            <a:latin typeface="Cambria Math" panose="02040503050406030204" pitchFamily="18" charset="0"/>
                            <a:ea typeface="Cambria Math" panose="02040503050406030204" pitchFamily="18" charset="0"/>
                          </a:rPr>
                        </m:ctrlPr>
                      </m:sSubPr>
                      <m:e>
                        <m:r>
                          <a:rPr lang="en-GB" sz="2398" i="1" smtClean="0">
                            <a:latin typeface="Cambria Math" panose="02040503050406030204" pitchFamily="18" charset="0"/>
                            <a:ea typeface="Cambria Math" panose="02040503050406030204" pitchFamily="18" charset="0"/>
                          </a:rPr>
                          <m:t>𝜋</m:t>
                        </m:r>
                      </m:e>
                      <m:sub>
                        <m:sSup>
                          <m:sSupPr>
                            <m:ctrlPr>
                              <a:rPr lang="en-GB" sz="2398" i="1" smtClean="0">
                                <a:latin typeface="Cambria Math" panose="02040503050406030204" pitchFamily="18" charset="0"/>
                                <a:ea typeface="Cambria Math" panose="02040503050406030204" pitchFamily="18" charset="0"/>
                              </a:rPr>
                            </m:ctrlPr>
                          </m:sSupPr>
                          <m:e>
                            <m:r>
                              <a:rPr lang="en-GB" sz="2398" b="1" i="1" smtClean="0">
                                <a:latin typeface="Cambria Math" panose="02040503050406030204" pitchFamily="18" charset="0"/>
                                <a:ea typeface="Cambria Math" panose="02040503050406030204" pitchFamily="18" charset="0"/>
                              </a:rPr>
                              <m:t>𝑹</m:t>
                            </m:r>
                          </m:e>
                          <m:sup>
                            <m:r>
                              <a:rPr lang="en-GB" sz="2398" i="1" smtClean="0">
                                <a:latin typeface="Cambria Math" panose="02040503050406030204" pitchFamily="18" charset="0"/>
                                <a:ea typeface="Cambria Math" panose="02040503050406030204" pitchFamily="18" charset="0"/>
                              </a:rPr>
                              <m:t>′</m:t>
                            </m:r>
                          </m:sup>
                        </m:sSup>
                      </m:sub>
                    </m:sSub>
                    <m:d>
                      <m:dPr>
                        <m:ctrlPr>
                          <a:rPr lang="en-GB" sz="2398" i="1" smtClean="0">
                            <a:latin typeface="Cambria Math" panose="02040503050406030204" pitchFamily="18" charset="0"/>
                            <a:ea typeface="Cambria Math" panose="02040503050406030204" pitchFamily="18" charset="0"/>
                          </a:rPr>
                        </m:ctrlPr>
                      </m:dPr>
                      <m:e>
                        <m:r>
                          <a:rPr lang="en-GB" sz="2398" b="1" i="1" smtClean="0">
                            <a:latin typeface="Cambria Math" panose="02040503050406030204" pitchFamily="18" charset="0"/>
                            <a:ea typeface="Cambria Math" panose="02040503050406030204" pitchFamily="18" charset="0"/>
                          </a:rPr>
                          <m:t>𝒓</m:t>
                        </m:r>
                      </m:e>
                    </m:d>
                  </m:oMath>
                </a14:m>
                <a:endParaRPr lang="en-GB" sz="2398" dirty="0">
                  <a:ea typeface="Cambria Math" panose="02040503050406030204" pitchFamily="18" charset="0"/>
                </a:endParaRPr>
              </a:p>
              <a:p>
                <a:pPr marL="0" indent="0">
                  <a:lnSpc>
                    <a:spcPct val="100000"/>
                  </a:lnSpc>
                  <a:spcBef>
                    <a:spcPts val="0"/>
                  </a:spcBef>
                  <a:buNone/>
                  <a:tabLst>
                    <a:tab pos="437712" algn="l"/>
                    <a:tab pos="880182" algn="l"/>
                    <a:tab pos="1330581" algn="l"/>
                    <a:tab pos="1768293" algn="l"/>
                    <a:tab pos="7585420" algn="r"/>
                  </a:tabLst>
                </a:pPr>
                <a:r>
                  <a:rPr lang="en-GB" dirty="0"/>
                  <a:t>	</a:t>
                </a:r>
                <a:r>
                  <a:rPr lang="en-GB" b="1" dirty="0"/>
                  <a:t>return</a:t>
                </a:r>
                <a:r>
                  <a:rPr lang="en-GB" dirty="0"/>
                  <a:t> </a:t>
                </a:r>
                <a14:m>
                  <m:oMath xmlns:m="http://schemas.openxmlformats.org/officeDocument/2006/math">
                    <m:r>
                      <m:rPr>
                        <m:nor/>
                      </m:rPr>
                      <a:rPr lang="en-GB" smtClean="0">
                        <a:latin typeface="Cambria Math" panose="02040503050406030204" pitchFamily="18" charset="0"/>
                      </a:rPr>
                      <m:t>Normalise</m:t>
                    </m:r>
                    <m:d>
                      <m:dPr>
                        <m:ctrlPr>
                          <a:rPr lang="en-GB" i="1" smtClean="0">
                            <a:latin typeface="Cambria Math" panose="02040503050406030204" pitchFamily="18" charset="0"/>
                          </a:rPr>
                        </m:ctrlPr>
                      </m:dPr>
                      <m:e>
                        <m:r>
                          <m:rPr>
                            <m:sty m:val="p"/>
                          </m:rPr>
                          <a:rPr lang="en-GB" i="1" smtClean="0">
                            <a:latin typeface="Cambria Math" panose="02040503050406030204" pitchFamily="18" charset="0"/>
                            <a:ea typeface="Cambria Math" panose="02040503050406030204" pitchFamily="18" charset="0"/>
                          </a:rPr>
                          <m:t>Ν</m:t>
                        </m:r>
                      </m:e>
                    </m:d>
                  </m:oMath>
                </a14:m>
                <a:endParaRPr lang="en-GB" dirty="0"/>
              </a:p>
            </p:txBody>
          </p:sp>
        </mc:Choice>
        <mc:Fallback xmlns="">
          <p:sp>
            <p:nvSpPr>
              <p:cNvPr id="3" name="Content Placeholder 2">
                <a:extLst>
                  <a:ext uri="{FF2B5EF4-FFF2-40B4-BE49-F238E27FC236}">
                    <a16:creationId xmlns:a16="http://schemas.microsoft.com/office/drawing/2014/main" id="{DAAF3DAB-6F8D-0B48-8F83-5D0261BA34D9}"/>
                  </a:ext>
                </a:extLst>
              </p:cNvPr>
              <p:cNvSpPr>
                <a:spLocks noGrp="1" noRot="1" noChangeAspect="1" noMove="1" noResize="1" noEditPoints="1" noAdjustHandles="1" noChangeArrowheads="1" noChangeShapeType="1" noTextEdit="1"/>
              </p:cNvSpPr>
              <p:nvPr>
                <p:ph idx="1"/>
              </p:nvPr>
            </p:nvSpPr>
            <p:spPr>
              <a:blipFill>
                <a:blip r:embed="rId2"/>
                <a:stretch>
                  <a:fillRect l="-884"/>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85376979-93C8-464B-8E0A-121BAE381A19}"/>
              </a:ext>
            </a:extLst>
          </p:cNvPr>
          <p:cNvSpPr txBox="1"/>
          <p:nvPr/>
        </p:nvSpPr>
        <p:spPr>
          <a:xfrm>
            <a:off x="10164087" y="4917810"/>
            <a:ext cx="1626124" cy="368948"/>
          </a:xfrm>
          <a:prstGeom prst="rect">
            <a:avLst/>
          </a:prstGeom>
          <a:solidFill>
            <a:schemeClr val="accent1"/>
          </a:solidFill>
        </p:spPr>
        <p:txBody>
          <a:bodyPr wrap="none" rtlCol="0">
            <a:spAutoFit/>
          </a:bodyPr>
          <a:lstStyle/>
          <a:p>
            <a:pPr algn="r"/>
            <a:r>
              <a:rPr lang="en-GB" sz="1798">
                <a:solidFill>
                  <a:schemeClr val="bg1"/>
                </a:solidFill>
              </a:rPr>
              <a:t>Gibbs Sampling</a:t>
            </a:r>
          </a:p>
        </p:txBody>
      </p:sp>
    </p:spTree>
    <p:extLst>
      <p:ext uri="{BB962C8B-B14F-4D97-AF65-F5344CB8AC3E}">
        <p14:creationId xmlns:p14="http://schemas.microsoft.com/office/powerpoint/2010/main" val="935921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5AC6-8FAB-D146-8ECA-A0C7BDD6514E}"/>
              </a:ext>
            </a:extLst>
          </p:cNvPr>
          <p:cNvSpPr>
            <a:spLocks noGrp="1"/>
          </p:cNvSpPr>
          <p:nvPr>
            <p:ph type="title"/>
          </p:nvPr>
        </p:nvSpPr>
        <p:spPr/>
        <p:txBody>
          <a:bodyPr/>
          <a:lstStyle/>
          <a:p>
            <a:r>
              <a:rPr lang="en-GB"/>
              <a:t>Gibbs Sampling and Factor-based Models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4992CB7-7BCA-F647-AE63-61B908F431C7}"/>
                  </a:ext>
                </a:extLst>
              </p:cNvPr>
              <p:cNvSpPr>
                <a:spLocks noGrp="1"/>
              </p:cNvSpPr>
              <p:nvPr>
                <p:ph idx="1"/>
              </p:nvPr>
            </p:nvSpPr>
            <p:spPr>
              <a:xfrm>
                <a:off x="359625" y="1666902"/>
                <a:ext cx="9005662" cy="4236435"/>
              </a:xfrm>
            </p:spPr>
            <p:txBody>
              <a:bodyPr/>
              <a:lstStyle/>
              <a:p>
                <a:r>
                  <a:rPr lang="en-GB" dirty="0"/>
                  <a:t>Sample from </a:t>
                </a:r>
                <a14:m>
                  <m:oMath xmlns:m="http://schemas.openxmlformats.org/officeDocument/2006/math">
                    <m:r>
                      <a:rPr lang="en-GB"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𝑈</m:t>
                        </m:r>
                      </m:e>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m:rPr>
                                <m:sty m:val="p"/>
                              </m:rPr>
                              <a:rPr lang="en-GB" smtClean="0">
                                <a:latin typeface="Cambria Math" panose="02040503050406030204" pitchFamily="18" charset="0"/>
                              </a:rPr>
                              <m:t>MB</m:t>
                            </m:r>
                            <m:d>
                              <m:dPr>
                                <m:ctrlPr>
                                  <a:rPr lang="en-GB" i="1" smtClean="0">
                                    <a:latin typeface="Cambria Math" panose="02040503050406030204" pitchFamily="18" charset="0"/>
                                  </a:rPr>
                                </m:ctrlPr>
                              </m:dPr>
                              <m:e>
                                <m:r>
                                  <a:rPr lang="en-GB" i="1" smtClean="0">
                                    <a:latin typeface="Cambria Math" panose="02040503050406030204" pitchFamily="18" charset="0"/>
                                  </a:rPr>
                                  <m:t>𝑈</m:t>
                                </m:r>
                              </m:e>
                            </m:d>
                          </m:sub>
                        </m:sSub>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𝒓</m:t>
                            </m:r>
                          </m:e>
                        </m:d>
                      </m:e>
                    </m:d>
                  </m:oMath>
                </a14:m>
                <a:r>
                  <a:rPr lang="en-GB" dirty="0"/>
                  <a:t> in model </a:t>
                </a:r>
                <a14:m>
                  <m:oMath xmlns:m="http://schemas.openxmlformats.org/officeDocument/2006/math">
                    <m:r>
                      <a:rPr lang="en-GB" i="1" smtClean="0">
                        <a:latin typeface="Cambria Math" panose="02040503050406030204" pitchFamily="18" charset="0"/>
                      </a:rPr>
                      <m:t>𝐹</m:t>
                    </m:r>
                  </m:oMath>
                </a14:m>
                <a:endParaRPr lang="en-GB" dirty="0"/>
              </a:p>
              <a:p>
                <a:r>
                  <a:rPr lang="en-GB" dirty="0"/>
                  <a:t>As </a:t>
                </a:r>
                <a14:m>
                  <m:oMath xmlns:m="http://schemas.openxmlformats.org/officeDocument/2006/math">
                    <m:r>
                      <a:rPr lang="en-GB" i="1" smtClean="0">
                        <a:latin typeface="Cambria Math" panose="02040503050406030204" pitchFamily="18" charset="0"/>
                      </a:rPr>
                      <m:t>𝑈</m:t>
                    </m:r>
                  </m:oMath>
                </a14:m>
                <a:r>
                  <a:rPr lang="en-GB" dirty="0"/>
                  <a:t> given </a:t>
                </a:r>
                <a14:m>
                  <m:oMath xmlns:m="http://schemas.openxmlformats.org/officeDocument/2006/math">
                    <m:r>
                      <m:rPr>
                        <m:sty m:val="p"/>
                      </m:rPr>
                      <a:rPr lang="en-GB" i="0" smtClean="0">
                        <a:latin typeface="Cambria Math" panose="02040503050406030204" pitchFamily="18" charset="0"/>
                      </a:rPr>
                      <m:t>MB</m:t>
                    </m:r>
                    <m:d>
                      <m:dPr>
                        <m:ctrlPr>
                          <a:rPr lang="en-GB" i="1" smtClean="0">
                            <a:latin typeface="Cambria Math" panose="02040503050406030204" pitchFamily="18" charset="0"/>
                          </a:rPr>
                        </m:ctrlPr>
                      </m:dPr>
                      <m:e>
                        <m:r>
                          <a:rPr lang="en-GB" i="1" smtClean="0">
                            <a:latin typeface="Cambria Math" panose="02040503050406030204" pitchFamily="18" charset="0"/>
                          </a:rPr>
                          <m:t>𝑈</m:t>
                        </m:r>
                      </m:e>
                    </m:d>
                    <m:r>
                      <a:rPr lang="en-GB" i="1" smtClean="0">
                        <a:latin typeface="Cambria Math" panose="02040503050406030204" pitchFamily="18" charset="0"/>
                      </a:rPr>
                      <m:t> </m:t>
                    </m:r>
                  </m:oMath>
                </a14:m>
                <a:r>
                  <a:rPr lang="en-GB" dirty="0"/>
                  <a:t>independent of all other random variables in </a:t>
                </a:r>
                <a14:m>
                  <m:oMath xmlns:m="http://schemas.openxmlformats.org/officeDocument/2006/math">
                    <m:r>
                      <a:rPr lang="en-GB" i="1" smtClean="0">
                        <a:latin typeface="Cambria Math" panose="02040503050406030204" pitchFamily="18" charset="0"/>
                      </a:rPr>
                      <m:t>𝐹</m:t>
                    </m:r>
                  </m:oMath>
                </a14:m>
                <a:r>
                  <a:rPr lang="en-GB" dirty="0"/>
                  <a:t> </a:t>
                </a:r>
                <a:br>
                  <a:rPr lang="en-GB" dirty="0"/>
                </a:br>
                <a:r>
                  <a:rPr lang="en-GB" dirty="0"/>
                  <a:t>and values for </a:t>
                </a:r>
                <a14:m>
                  <m:oMath xmlns:m="http://schemas.openxmlformats.org/officeDocument/2006/math">
                    <m:r>
                      <m:rPr>
                        <m:sty m:val="p"/>
                      </m:rPr>
                      <a:rPr lang="en-GB" smtClean="0">
                        <a:latin typeface="Cambria Math" panose="02040503050406030204" pitchFamily="18" charset="0"/>
                      </a:rPr>
                      <m:t>MB</m:t>
                    </m:r>
                    <m:d>
                      <m:dPr>
                        <m:ctrlPr>
                          <a:rPr lang="en-GB" i="1" smtClean="0">
                            <a:latin typeface="Cambria Math" panose="02040503050406030204" pitchFamily="18" charset="0"/>
                          </a:rPr>
                        </m:ctrlPr>
                      </m:dPr>
                      <m:e>
                        <m:r>
                          <a:rPr lang="en-GB" i="1" smtClean="0">
                            <a:latin typeface="Cambria Math" panose="02040503050406030204" pitchFamily="18" charset="0"/>
                          </a:rPr>
                          <m:t>𝑈</m:t>
                        </m:r>
                      </m:e>
                    </m:d>
                  </m:oMath>
                </a14:m>
                <a:r>
                  <a:rPr lang="en-GB" dirty="0"/>
                  <a:t> from current state </a:t>
                </a:r>
                <a14:m>
                  <m:oMath xmlns:m="http://schemas.openxmlformats.org/officeDocument/2006/math">
                    <m:r>
                      <a:rPr lang="en-GB" b="1" i="1">
                        <a:latin typeface="Cambria Math" panose="02040503050406030204" pitchFamily="18" charset="0"/>
                        <a:ea typeface="Cambria Math" panose="02040503050406030204" pitchFamily="18" charset="0"/>
                      </a:rPr>
                      <m:t>𝒓</m:t>
                    </m:r>
                  </m:oMath>
                </a14:m>
                <a:r>
                  <a:rPr lang="en-GB" dirty="0"/>
                  <a:t> available: </a:t>
                </a:r>
                <a:br>
                  <a:rPr lang="en-GB" dirty="0"/>
                </a:br>
                <a:r>
                  <a:rPr lang="en-GB" dirty="0"/>
                  <a:t>Use </a:t>
                </a:r>
                <a:r>
                  <a:rPr lang="en-GB" dirty="0">
                    <a:solidFill>
                      <a:schemeClr val="accent1"/>
                    </a:solidFill>
                  </a:rPr>
                  <a:t>normalised product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𝑃</m:t>
                    </m:r>
                    <m:r>
                      <a:rPr lang="en-GB" b="0" i="1" smtClean="0">
                        <a:solidFill>
                          <a:schemeClr val="accent1"/>
                        </a:solidFill>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𝑈</m:t>
                    </m:r>
                    <m:r>
                      <a:rPr lang="en-GB" i="1" smtClean="0">
                        <a:solidFill>
                          <a:schemeClr val="accent1"/>
                        </a:solidFill>
                        <a:latin typeface="Cambria Math" panose="02040503050406030204" pitchFamily="18" charset="0"/>
                        <a:ea typeface="Cambria Math" panose="02040503050406030204" pitchFamily="18" charset="0"/>
                      </a:rPr>
                      <m:t>,</m:t>
                    </m:r>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𝜋</m:t>
                        </m:r>
                      </m:e>
                      <m:sub>
                        <m:r>
                          <m:rPr>
                            <m:sty m:val="p"/>
                          </m:rPr>
                          <a:rPr lang="en-GB" smtClean="0">
                            <a:solidFill>
                              <a:schemeClr val="accent1"/>
                            </a:solidFill>
                            <a:latin typeface="Cambria Math" panose="02040503050406030204" pitchFamily="18" charset="0"/>
                          </a:rPr>
                          <m:t>MB</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𝑈</m:t>
                            </m:r>
                          </m:e>
                        </m:d>
                      </m:sub>
                    </m:sSub>
                    <m:d>
                      <m:dPr>
                        <m:ctrlPr>
                          <a:rPr lang="en-GB" i="1" smtClean="0">
                            <a:solidFill>
                              <a:schemeClr val="accent1"/>
                            </a:solidFill>
                            <a:latin typeface="Cambria Math" panose="02040503050406030204" pitchFamily="18" charset="0"/>
                            <a:ea typeface="Cambria Math" panose="02040503050406030204" pitchFamily="18" charset="0"/>
                          </a:rPr>
                        </m:ctrlPr>
                      </m:dPr>
                      <m:e>
                        <m:r>
                          <a:rPr lang="en-GB" b="1" i="1" smtClean="0">
                            <a:solidFill>
                              <a:schemeClr val="accent1"/>
                            </a:solidFill>
                            <a:latin typeface="Cambria Math" panose="02040503050406030204" pitchFamily="18" charset="0"/>
                            <a:ea typeface="Cambria Math" panose="02040503050406030204" pitchFamily="18" charset="0"/>
                          </a:rPr>
                          <m:t>𝒓</m:t>
                        </m:r>
                      </m:e>
                    </m:d>
                    <m:r>
                      <a:rPr lang="en-GB" b="0" i="1" smtClean="0">
                        <a:solidFill>
                          <a:schemeClr val="accent1"/>
                        </a:solidFill>
                        <a:latin typeface="Cambria Math" panose="02040503050406030204" pitchFamily="18" charset="0"/>
                        <a:ea typeface="Cambria Math" panose="02040503050406030204" pitchFamily="18" charset="0"/>
                      </a:rPr>
                      <m:t>)</m:t>
                    </m:r>
                  </m:oMath>
                </a14:m>
                <a:r>
                  <a:rPr lang="en-GB" dirty="0"/>
                  <a:t> </a:t>
                </a:r>
                <a:br>
                  <a:rPr lang="en-GB" dirty="0"/>
                </a:br>
                <a:r>
                  <a:rPr lang="en-GB" dirty="0"/>
                  <a:t>of the factors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𝐹</m:t>
                        </m:r>
                      </m:e>
                      <m:sub>
                        <m:r>
                          <a:rPr lang="en-GB" i="1" smtClean="0">
                            <a:latin typeface="Cambria Math" panose="02040503050406030204" pitchFamily="18" charset="0"/>
                          </a:rPr>
                          <m:t>𝑈</m:t>
                        </m:r>
                      </m:sub>
                    </m:sSub>
                  </m:oMath>
                </a14:m>
                <a:r>
                  <a:rPr lang="en-GB" dirty="0"/>
                  <a:t> between </a:t>
                </a:r>
                <a14:m>
                  <m:oMath xmlns:m="http://schemas.openxmlformats.org/officeDocument/2006/math">
                    <m:r>
                      <a:rPr lang="en-GB" i="1" smtClean="0">
                        <a:latin typeface="Cambria Math" panose="02040503050406030204" pitchFamily="18" charset="0"/>
                      </a:rPr>
                      <m:t>𝑈</m:t>
                    </m:r>
                  </m:oMath>
                </a14:m>
                <a:r>
                  <a:rPr lang="en-GB" dirty="0"/>
                  <a:t> and </a:t>
                </a:r>
                <a14:m>
                  <m:oMath xmlns:m="http://schemas.openxmlformats.org/officeDocument/2006/math">
                    <m:r>
                      <m:rPr>
                        <m:sty m:val="p"/>
                      </m:rPr>
                      <a:rPr lang="en-GB" smtClean="0">
                        <a:latin typeface="Cambria Math" panose="02040503050406030204" pitchFamily="18" charset="0"/>
                      </a:rPr>
                      <m:t>MB</m:t>
                    </m:r>
                    <m:d>
                      <m:dPr>
                        <m:ctrlPr>
                          <a:rPr lang="en-GB" i="1" smtClean="0">
                            <a:latin typeface="Cambria Math" panose="02040503050406030204" pitchFamily="18" charset="0"/>
                          </a:rPr>
                        </m:ctrlPr>
                      </m:dPr>
                      <m:e>
                        <m:r>
                          <a:rPr lang="en-GB" i="1" smtClean="0">
                            <a:latin typeface="Cambria Math" panose="02040503050406030204" pitchFamily="18" charset="0"/>
                          </a:rPr>
                          <m:t>𝑈</m:t>
                        </m:r>
                      </m:e>
                    </m:d>
                  </m:oMath>
                </a14:m>
                <a:r>
                  <a:rPr lang="en-GB" dirty="0"/>
                  <a:t> with values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m:rPr>
                            <m:sty m:val="p"/>
                          </m:rPr>
                          <a:rPr lang="en-GB" smtClean="0">
                            <a:latin typeface="Cambria Math" panose="02040503050406030204" pitchFamily="18" charset="0"/>
                          </a:rPr>
                          <m:t>MB</m:t>
                        </m:r>
                        <m:d>
                          <m:dPr>
                            <m:ctrlPr>
                              <a:rPr lang="en-GB" i="1" smtClean="0">
                                <a:latin typeface="Cambria Math" panose="02040503050406030204" pitchFamily="18" charset="0"/>
                              </a:rPr>
                            </m:ctrlPr>
                          </m:dPr>
                          <m:e>
                            <m:r>
                              <a:rPr lang="en-GB" i="1" smtClean="0">
                                <a:latin typeface="Cambria Math" panose="02040503050406030204" pitchFamily="18" charset="0"/>
                              </a:rPr>
                              <m:t>𝑈</m:t>
                            </m:r>
                          </m:e>
                        </m:d>
                      </m:sub>
                    </m:sSub>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𝒓</m:t>
                        </m:r>
                      </m:e>
                    </m:d>
                  </m:oMath>
                </a14:m>
                <a:endParaRPr lang="en-GB" dirty="0"/>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𝐹</m:t>
                        </m:r>
                      </m:e>
                      <m:sub>
                        <m:r>
                          <a:rPr lang="en-GB" i="1" smtClean="0">
                            <a:latin typeface="Cambria Math" panose="02040503050406030204" pitchFamily="18" charset="0"/>
                          </a:rPr>
                          <m:t>𝑈</m:t>
                        </m:r>
                      </m:sub>
                    </m:sSub>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𝑓</m:t>
                        </m:r>
                        <m:r>
                          <a:rPr lang="en-GB" i="1" smtClean="0">
                            <a:latin typeface="Cambria Math" panose="02040503050406030204" pitchFamily="18" charset="0"/>
                          </a:rPr>
                          <m:t> | </m:t>
                        </m:r>
                        <m:r>
                          <a:rPr lang="en-GB" i="1" smtClean="0">
                            <a:latin typeface="Cambria Math" panose="02040503050406030204" pitchFamily="18" charset="0"/>
                          </a:rPr>
                          <m:t>𝑓</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𝐹</m:t>
                        </m:r>
                        <m:r>
                          <a:rPr lang="en-GB"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𝑈</m:t>
                        </m:r>
                        <m:r>
                          <a:rPr lang="en-GB"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rv</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𝑓</m:t>
                            </m:r>
                          </m:e>
                        </m:d>
                      </m:e>
                    </m:d>
                  </m:oMath>
                </a14:m>
                <a:endParaRPr lang="de-DE" b="0" i="1" dirty="0">
                  <a:latin typeface="Cambria Math" panose="02040503050406030204" pitchFamily="18" charset="0"/>
                  <a:ea typeface="Cambria Math" panose="02040503050406030204" pitchFamily="18" charset="0"/>
                </a:endParaRPr>
              </a:p>
              <a:p>
                <a:pPr lvl="1"/>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i="1" smtClean="0">
                            <a:latin typeface="Cambria Math" panose="02040503050406030204" pitchFamily="18" charset="0"/>
                          </a:rPr>
                          <m:t>𝑈</m:t>
                        </m:r>
                        <m:r>
                          <a:rPr lang="en-GB" i="1" smtClean="0">
                            <a:latin typeface="Cambria Math" panose="02040503050406030204" pitchFamily="18" charset="0"/>
                          </a:rPr>
                          <m:t>,</m:t>
                        </m:r>
                        <m:r>
                          <m:rPr>
                            <m:sty m:val="p"/>
                          </m:rPr>
                          <a:rPr lang="en-GB" smtClean="0">
                            <a:latin typeface="Cambria Math" panose="02040503050406030204" pitchFamily="18" charset="0"/>
                          </a:rPr>
                          <m:t>MB</m:t>
                        </m:r>
                        <m:d>
                          <m:dPr>
                            <m:ctrlPr>
                              <a:rPr lang="en-GB" i="1" smtClean="0">
                                <a:latin typeface="Cambria Math" panose="02040503050406030204" pitchFamily="18" charset="0"/>
                              </a:rPr>
                            </m:ctrlPr>
                          </m:dPr>
                          <m:e>
                            <m:r>
                              <a:rPr lang="en-GB" i="1" smtClean="0">
                                <a:latin typeface="Cambria Math" panose="02040503050406030204" pitchFamily="18" charset="0"/>
                              </a:rPr>
                              <m:t>𝑈</m:t>
                            </m:r>
                          </m:e>
                        </m:d>
                      </m:e>
                    </m:d>
                    <m:r>
                      <a:rPr lang="en-GB" i="1" smtClean="0">
                        <a:latin typeface="Cambria Math" panose="02040503050406030204" pitchFamily="18" charset="0"/>
                      </a:rPr>
                      <m:t>=</m:t>
                    </m:r>
                    <m:f>
                      <m:fPr>
                        <m:ctrlPr>
                          <a:rPr lang="en-GB" i="1" smtClean="0">
                            <a:latin typeface="Cambria Math" panose="02040503050406030204" pitchFamily="18" charset="0"/>
                          </a:rPr>
                        </m:ctrlPr>
                      </m:fPr>
                      <m:num>
                        <m:r>
                          <a:rPr lang="en-GB" i="1" smtClean="0">
                            <a:latin typeface="Cambria Math" panose="02040503050406030204" pitchFamily="18" charset="0"/>
                          </a:rPr>
                          <m:t>1</m:t>
                        </m:r>
                      </m:num>
                      <m:den>
                        <m:r>
                          <a:rPr lang="en-GB" i="1" smtClean="0">
                            <a:latin typeface="Cambria Math" panose="02040503050406030204" pitchFamily="18" charset="0"/>
                          </a:rPr>
                          <m:t>𝑍</m:t>
                        </m:r>
                      </m:den>
                    </m:f>
                    <m:nary>
                      <m:naryPr>
                        <m:chr m:val="∏"/>
                        <m:supHide m:val="on"/>
                        <m:ctrlPr>
                          <a:rPr lang="en-GB" i="1" smtClean="0">
                            <a:latin typeface="Cambria Math" panose="02040503050406030204" pitchFamily="18" charset="0"/>
                          </a:rPr>
                        </m:ctrlPr>
                      </m:naryPr>
                      <m:sub>
                        <m:r>
                          <m:rPr>
                            <m:brk m:alnAt="7"/>
                          </m:rPr>
                          <a:rPr lang="en-GB" i="1" smtClean="0">
                            <a:latin typeface="Cambria Math" panose="02040503050406030204" pitchFamily="18" charset="0"/>
                          </a:rPr>
                          <m:t>𝑓</m:t>
                        </m:r>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m:rPr>
                                <m:brk m:alnAt="7"/>
                              </m:rPr>
                              <a:rPr lang="en-GB" i="1" smtClean="0">
                                <a:latin typeface="Cambria Math" panose="02040503050406030204" pitchFamily="18" charset="0"/>
                                <a:ea typeface="Cambria Math" panose="02040503050406030204" pitchFamily="18" charset="0"/>
                              </a:rPr>
                              <m:t>𝐹</m:t>
                            </m:r>
                          </m:e>
                          <m:sub>
                            <m:r>
                              <m:rPr>
                                <m:brk m:alnAt="7"/>
                              </m:rPr>
                              <a:rPr lang="en-GB" i="1" smtClean="0">
                                <a:latin typeface="Cambria Math" panose="02040503050406030204" pitchFamily="18" charset="0"/>
                                <a:ea typeface="Cambria Math" panose="02040503050406030204" pitchFamily="18" charset="0"/>
                              </a:rPr>
                              <m:t>𝑈</m:t>
                            </m:r>
                          </m:sub>
                        </m:sSub>
                      </m:sub>
                      <m:sup/>
                      <m:e>
                        <m:r>
                          <a:rPr lang="en-GB" i="1" smtClean="0">
                            <a:latin typeface="Cambria Math" panose="02040503050406030204" pitchFamily="18" charset="0"/>
                          </a:rPr>
                          <m:t>𝑓</m:t>
                        </m:r>
                      </m:e>
                    </m:nary>
                  </m:oMath>
                </a14:m>
                <a:endParaRPr lang="en-GB" dirty="0"/>
              </a:p>
              <a:p>
                <a:r>
                  <a:rPr lang="en-GB" dirty="0">
                    <a:latin typeface="+mn-lt"/>
                  </a:rPr>
                  <a:t>Example: State </a:t>
                </a:r>
                <a14:m>
                  <m:oMath xmlns:m="http://schemas.openxmlformats.org/officeDocument/2006/math">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𝑒</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𝑎</m:t>
                        </m:r>
                        <m:r>
                          <a:rPr lang="en-GB" b="0" i="1"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𝑡𝑙</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𝑡𝑡</m:t>
                        </m:r>
                      </m:e>
                    </m:d>
                  </m:oMath>
                </a14:m>
                <a:r>
                  <a:rPr lang="en-GB" dirty="0">
                    <a:latin typeface="+mn-lt"/>
                  </a:rPr>
                  <a:t>, query term </a:t>
                </a:r>
                <a14:m>
                  <m:oMath xmlns:m="http://schemas.openxmlformats.org/officeDocument/2006/math">
                    <m:r>
                      <a:rPr lang="en-GB" i="1" smtClean="0">
                        <a:latin typeface="Cambria Math" panose="02040503050406030204" pitchFamily="18" charset="0"/>
                      </a:rPr>
                      <m:t>𝑇𝑙</m:t>
                    </m:r>
                  </m:oMath>
                </a14:m>
                <a:endParaRPr lang="en-GB" dirty="0">
                  <a:latin typeface="+mn-lt"/>
                </a:endParaRPr>
              </a:p>
              <a:p>
                <a:pPr lvl="1"/>
                <a:r>
                  <a:rPr lang="en-GB" dirty="0">
                    <a:latin typeface="+mn-lt"/>
                  </a:rPr>
                  <a:t>Sample new value for, e.g., </a:t>
                </a:r>
                <a14:m>
                  <m:oMath xmlns:m="http://schemas.openxmlformats.org/officeDocument/2006/math">
                    <m:r>
                      <a:rPr lang="en-GB" i="1" smtClean="0">
                        <a:latin typeface="Cambria Math" panose="02040503050406030204" pitchFamily="18" charset="0"/>
                      </a:rPr>
                      <m:t>𝑇𝑙</m:t>
                    </m:r>
                  </m:oMath>
                </a14:m>
                <a:r>
                  <a:rPr lang="en-GB" dirty="0">
                    <a:latin typeface="+mn-lt"/>
                  </a:rPr>
                  <a:t> from </a:t>
                </a:r>
                <a14:m>
                  <m:oMath xmlns:m="http://schemas.openxmlformats.org/officeDocument/2006/math">
                    <m:r>
                      <a:rPr lang="en-GB" i="1" smtClean="0">
                        <a:latin typeface="Cambria Math" panose="02040503050406030204" pitchFamily="18" charset="0"/>
                      </a:rPr>
                      <m:t>𝑃</m:t>
                    </m:r>
                    <m:r>
                      <a:rPr lang="en-GB" b="0" i="1" smtClean="0">
                        <a:latin typeface="Cambria Math" panose="02040503050406030204" pitchFamily="18" charset="0"/>
                      </a:rPr>
                      <m:t>(</m:t>
                    </m:r>
                    <m:r>
                      <a:rPr lang="en-GB" i="1" smtClean="0">
                        <a:latin typeface="Cambria Math" panose="02040503050406030204" pitchFamily="18" charset="0"/>
                      </a:rPr>
                      <m:t>𝑇𝑙</m:t>
                    </m:r>
                    <m:r>
                      <a:rPr lang="en-GB" i="1" smtClean="0">
                        <a:latin typeface="Cambria Math" panose="02040503050406030204" pitchFamily="18" charset="0"/>
                      </a:rPr>
                      <m:t> | </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m:rPr>
                            <m:sty m:val="p"/>
                          </m:rPr>
                          <a:rPr lang="en-GB" smtClean="0">
                            <a:latin typeface="Cambria Math" panose="02040503050406030204" pitchFamily="18" charset="0"/>
                          </a:rPr>
                          <m:t>MB</m:t>
                        </m:r>
                        <m:d>
                          <m:dPr>
                            <m:ctrlPr>
                              <a:rPr lang="en-GB" i="1" smtClean="0">
                                <a:latin typeface="Cambria Math" panose="02040503050406030204" pitchFamily="18" charset="0"/>
                              </a:rPr>
                            </m:ctrlPr>
                          </m:dPr>
                          <m:e>
                            <m:r>
                              <a:rPr lang="en-GB" i="1" smtClean="0">
                                <a:latin typeface="Cambria Math" panose="02040503050406030204" pitchFamily="18" charset="0"/>
                              </a:rPr>
                              <m:t>𝑇𝑙</m:t>
                            </m:r>
                          </m:e>
                        </m:d>
                      </m:sub>
                    </m:sSub>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𝒓</m:t>
                        </m:r>
                      </m:e>
                    </m:d>
                    <m:r>
                      <a:rPr lang="en-GB" b="0" i="1" smtClean="0">
                        <a:latin typeface="Cambria Math" panose="02040503050406030204" pitchFamily="18" charset="0"/>
                      </a:rPr>
                      <m:t>)=</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𝑇𝑙</m:t>
                        </m:r>
                        <m:r>
                          <a:rPr lang="en-GB" b="0" i="1" smtClean="0">
                            <a:latin typeface="Cambria Math" panose="02040503050406030204" pitchFamily="18" charset="0"/>
                          </a:rPr>
                          <m:t> | </m:t>
                        </m:r>
                        <m:r>
                          <a:rPr lang="en-GB" b="0" i="1" smtClean="0">
                            <a:latin typeface="Cambria Math" panose="02040503050406030204" pitchFamily="18" charset="0"/>
                          </a:rPr>
                          <m:t>𝑒</m:t>
                        </m:r>
                        <m:r>
                          <a:rPr lang="en-GB" b="0" i="1" smtClean="0">
                            <a:latin typeface="Cambria Math" panose="02040503050406030204" pitchFamily="18" charset="0"/>
                          </a:rPr>
                          <m:t>,</m:t>
                        </m:r>
                        <m:r>
                          <a:rPr lang="en-GB" b="0" i="1" smtClean="0">
                            <a:latin typeface="Cambria Math" panose="02040503050406030204" pitchFamily="18" charset="0"/>
                          </a:rPr>
                          <m:t>𝑠</m:t>
                        </m:r>
                      </m:e>
                    </m:d>
                  </m:oMath>
                </a14:m>
                <a:endParaRPr lang="en-GB" dirty="0"/>
              </a:p>
              <a:p>
                <a:pPr lvl="1"/>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𝐹</m:t>
                        </m:r>
                      </m:e>
                      <m:sub>
                        <m:r>
                          <a:rPr lang="en-GB" b="0" i="1" smtClean="0">
                            <a:latin typeface="Cambria Math" panose="02040503050406030204" pitchFamily="18" charset="0"/>
                          </a:rPr>
                          <m:t>𝑇𝑙</m:t>
                        </m:r>
                      </m:sub>
                    </m:sSub>
                    <m:r>
                      <a:rPr lang="en-GB" b="0" i="1" smtClean="0">
                        <a:latin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𝑓</m:t>
                            </m:r>
                          </m:e>
                          <m:sub>
                            <m:r>
                              <a:rPr lang="en-GB" b="0" i="1" smtClean="0">
                                <a:latin typeface="Cambria Math" panose="02040503050406030204" pitchFamily="18" charset="0"/>
                                <a:ea typeface="Cambria Math" panose="02040503050406030204" pitchFamily="18" charset="0"/>
                              </a:rPr>
                              <m:t>2</m:t>
                            </m:r>
                          </m:sub>
                        </m:sSub>
                      </m:e>
                    </m:d>
                  </m:oMath>
                </a14:m>
                <a:r>
                  <a:rPr lang="en-GB" dirty="0"/>
                  <a:t>: normalise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i="1" smtClean="0">
                            <a:latin typeface="Cambria Math" panose="02040503050406030204" pitchFamily="18" charset="0"/>
                            <a:ea typeface="Cambria Math" panose="02040503050406030204" pitchFamily="18" charset="0"/>
                          </a:rPr>
                          <m:t>2</m:t>
                        </m:r>
                      </m:sub>
                    </m:sSub>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𝑇𝑙</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𝑒</m:t>
                        </m:r>
                        <m:r>
                          <a:rPr lang="en-GB" i="1"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𝑠</m:t>
                        </m:r>
                      </m:e>
                    </m:d>
                  </m:oMath>
                </a14:m>
                <a:r>
                  <a:rPr lang="en-GB" dirty="0"/>
                  <a:t> ➝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i="1" smtClean="0">
                            <a:latin typeface="Cambria Math" panose="02040503050406030204" pitchFamily="18" charset="0"/>
                          </a:rPr>
                          <m:t>𝑇𝑙</m:t>
                        </m:r>
                        <m:r>
                          <a:rPr lang="en-GB" i="1" smtClean="0">
                            <a:latin typeface="Cambria Math" panose="02040503050406030204" pitchFamily="18" charset="0"/>
                          </a:rPr>
                          <m:t> , </m:t>
                        </m:r>
                        <m:r>
                          <a:rPr lang="en-GB" b="0" i="1" smtClean="0">
                            <a:latin typeface="Cambria Math" panose="02040503050406030204" pitchFamily="18" charset="0"/>
                          </a:rPr>
                          <m:t>𝑒</m:t>
                        </m:r>
                        <m:r>
                          <a:rPr lang="en-GB" i="1" smtClean="0">
                            <a:latin typeface="Cambria Math" panose="02040503050406030204" pitchFamily="18" charset="0"/>
                          </a:rPr>
                          <m:t>,</m:t>
                        </m:r>
                        <m:r>
                          <a:rPr lang="en-GB" b="0" i="1" smtClean="0">
                            <a:latin typeface="Cambria Math" panose="02040503050406030204" pitchFamily="18" charset="0"/>
                          </a:rPr>
                          <m:t>𝑠</m:t>
                        </m:r>
                      </m:e>
                    </m:d>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0.25,0.75</m:t>
                        </m:r>
                      </m:e>
                    </m:d>
                  </m:oMath>
                </a14:m>
                <a:r>
                  <a:rPr lang="en-GB" dirty="0"/>
                  <a:t> </a:t>
                </a:r>
              </a:p>
              <a:p>
                <a:pPr lvl="1"/>
                <a:r>
                  <a:rPr lang="en-GB" dirty="0"/>
                  <a:t>Suppose new value for </a:t>
                </a:r>
                <a14:m>
                  <m:oMath xmlns:m="http://schemas.openxmlformats.org/officeDocument/2006/math">
                    <m:r>
                      <a:rPr lang="en-GB" i="1" smtClean="0">
                        <a:latin typeface="Cambria Math" panose="02040503050406030204" pitchFamily="18" charset="0"/>
                      </a:rPr>
                      <m:t>𝑇𝑙</m:t>
                    </m:r>
                  </m:oMath>
                </a14:m>
                <a:r>
                  <a:rPr lang="en-GB" dirty="0"/>
                  <a:t>: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𝑡𝑙</m:t>
                    </m:r>
                  </m:oMath>
                </a14:m>
                <a:r>
                  <a:rPr lang="en-GB" dirty="0"/>
                  <a:t>, new state </a:t>
                </a:r>
                <a14:m>
                  <m:oMath xmlns:m="http://schemas.openxmlformats.org/officeDocument/2006/math">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𝑒</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𝑛</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𝑎</m:t>
                        </m:r>
                        <m:r>
                          <a:rPr lang="en-GB" i="1"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𝑠</m:t>
                        </m:r>
                        <m:r>
                          <a:rPr lang="en-GB" i="1" smtClean="0">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𝑡𝑙</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𝑡𝑡</m:t>
                        </m:r>
                      </m:e>
                    </m:d>
                  </m:oMath>
                </a14:m>
                <a:r>
                  <a:rPr lang="en-GB" dirty="0"/>
                  <a:t>, </a:t>
                </a:r>
                <a14:m>
                  <m:oMath xmlns:m="http://schemas.openxmlformats.org/officeDocument/2006/math">
                    <m:r>
                      <a:rPr lang="en-GB" i="1" smtClean="0">
                        <a:latin typeface="Cambria Math" panose="02040503050406030204" pitchFamily="18" charset="0"/>
                      </a:rPr>
                      <m:t>𝑇𝑙</m:t>
                    </m:r>
                    <m:r>
                      <a:rPr lang="en-GB" b="0" i="1" smtClean="0">
                        <a:latin typeface="Cambria Math" panose="02040503050406030204" pitchFamily="18" charset="0"/>
                      </a:rPr>
                      <m:t>=</m:t>
                    </m:r>
                    <m:r>
                      <a:rPr lang="en-GB" b="0" i="1" smtClean="0">
                        <a:latin typeface="Cambria Math" panose="02040503050406030204" pitchFamily="18" charset="0"/>
                      </a:rPr>
                      <m:t>𝑡𝑟𝑢𝑒</m:t>
                    </m:r>
                  </m:oMath>
                </a14:m>
                <a:r>
                  <a:rPr lang="en-GB" dirty="0"/>
                  <a:t>: +1</a:t>
                </a:r>
              </a:p>
              <a:p>
                <a:pPr lvl="1"/>
                <a:endParaRPr lang="en-GB" dirty="0"/>
              </a:p>
            </p:txBody>
          </p:sp>
        </mc:Choice>
        <mc:Fallback>
          <p:sp>
            <p:nvSpPr>
              <p:cNvPr id="3" name="Content Placeholder 2">
                <a:extLst>
                  <a:ext uri="{FF2B5EF4-FFF2-40B4-BE49-F238E27FC236}">
                    <a16:creationId xmlns:a16="http://schemas.microsoft.com/office/drawing/2014/main" id="{84992CB7-7BCA-F647-AE63-61B908F431C7}"/>
                  </a:ext>
                </a:extLst>
              </p:cNvPr>
              <p:cNvSpPr>
                <a:spLocks noGrp="1" noRot="1" noChangeAspect="1" noMove="1" noResize="1" noEditPoints="1" noAdjustHandles="1" noChangeArrowheads="1" noChangeShapeType="1" noTextEdit="1"/>
              </p:cNvSpPr>
              <p:nvPr>
                <p:ph idx="1"/>
              </p:nvPr>
            </p:nvSpPr>
            <p:spPr>
              <a:xfrm>
                <a:off x="359625" y="1666902"/>
                <a:ext cx="9005662" cy="4236435"/>
              </a:xfrm>
              <a:blipFill>
                <a:blip r:embed="rId2"/>
                <a:stretch>
                  <a:fillRect l="-1831" t="-2090" r="-1408" b="-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37C510D-BF56-774E-B4BF-807BCC4D2DA7}"/>
              </a:ext>
            </a:extLst>
          </p:cNvPr>
          <p:cNvSpPr>
            <a:spLocks noGrp="1"/>
          </p:cNvSpPr>
          <p:nvPr>
            <p:ph type="sldNum" sz="quarter" idx="4"/>
          </p:nvPr>
        </p:nvSpPr>
        <p:spPr/>
        <p:txBody>
          <a:bodyPr/>
          <a:lstStyle/>
          <a:p>
            <a:fld id="{67C9959E-8E6B-B04C-9955-EA096F41CA7A}" type="slidenum">
              <a:rPr lang="en-GB" smtClean="0"/>
              <a:t>61</a:t>
            </a:fld>
            <a:endParaRPr lang="en-GB"/>
          </a:p>
        </p:txBody>
      </p:sp>
      <p:sp>
        <p:nvSpPr>
          <p:cNvPr id="5" name="Date Placeholder 4">
            <a:extLst>
              <a:ext uri="{FF2B5EF4-FFF2-40B4-BE49-F238E27FC236}">
                <a16:creationId xmlns:a16="http://schemas.microsoft.com/office/drawing/2014/main" id="{41999A7B-D6AF-0F45-A0C7-07B900F1BC66}"/>
              </a:ext>
            </a:extLst>
          </p:cNvPr>
          <p:cNvSpPr>
            <a:spLocks noGrp="1"/>
          </p:cNvSpPr>
          <p:nvPr>
            <p:ph type="dt" sz="half" idx="2"/>
          </p:nvPr>
        </p:nvSpPr>
        <p:spPr/>
        <p:txBody>
          <a:bodyPr/>
          <a:lstStyle/>
          <a:p>
            <a:r>
              <a:rPr lang="en-GB"/>
              <a:t>Approximate Inference</a:t>
            </a:r>
          </a:p>
        </p:txBody>
      </p:sp>
      <p:sp>
        <p:nvSpPr>
          <p:cNvPr id="6" name="Footer Placeholder 5">
            <a:extLst>
              <a:ext uri="{FF2B5EF4-FFF2-40B4-BE49-F238E27FC236}">
                <a16:creationId xmlns:a16="http://schemas.microsoft.com/office/drawing/2014/main" id="{95BFFCBD-2270-CB44-93DB-3F80CFC550DA}"/>
              </a:ext>
            </a:extLst>
          </p:cNvPr>
          <p:cNvSpPr>
            <a:spLocks noGrp="1"/>
          </p:cNvSpPr>
          <p:nvPr>
            <p:ph type="ftr" sz="quarter" idx="3"/>
          </p:nvPr>
        </p:nvSpPr>
        <p:spPr/>
        <p:txBody>
          <a:bodyPr/>
          <a:lstStyle/>
          <a:p>
            <a:r>
              <a:rPr lang="en-GB"/>
              <a:t>T. Braun - StaRAI</a:t>
            </a:r>
          </a:p>
        </p:txBody>
      </p:sp>
      <p:grpSp>
        <p:nvGrpSpPr>
          <p:cNvPr id="66" name="Group 65">
            <a:extLst>
              <a:ext uri="{FF2B5EF4-FFF2-40B4-BE49-F238E27FC236}">
                <a16:creationId xmlns:a16="http://schemas.microsoft.com/office/drawing/2014/main" id="{1531B3D6-9C3A-2145-9E6E-37BC11799209}"/>
              </a:ext>
            </a:extLst>
          </p:cNvPr>
          <p:cNvGrpSpPr/>
          <p:nvPr/>
        </p:nvGrpSpPr>
        <p:grpSpPr>
          <a:xfrm>
            <a:off x="9853185" y="3916585"/>
            <a:ext cx="1978490" cy="1990727"/>
            <a:chOff x="5901425" y="2314993"/>
            <a:chExt cx="2580308" cy="2596268"/>
          </a:xfrm>
        </p:grpSpPr>
        <p:grpSp>
          <p:nvGrpSpPr>
            <p:cNvPr id="67" name="Group 66">
              <a:extLst>
                <a:ext uri="{FF2B5EF4-FFF2-40B4-BE49-F238E27FC236}">
                  <a16:creationId xmlns:a16="http://schemas.microsoft.com/office/drawing/2014/main" id="{103E41AA-86B3-C448-A7A6-EA251B6148EE}"/>
                </a:ext>
              </a:extLst>
            </p:cNvPr>
            <p:cNvGrpSpPr/>
            <p:nvPr/>
          </p:nvGrpSpPr>
          <p:grpSpPr>
            <a:xfrm>
              <a:off x="5901425" y="2314993"/>
              <a:ext cx="2580308" cy="2596268"/>
              <a:chOff x="5863640" y="2314993"/>
              <a:chExt cx="2580308" cy="2596268"/>
            </a:xfrm>
          </p:grpSpPr>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4AD4F9E4-1DA4-AB49-AB0F-528317A2E12A}"/>
                      </a:ext>
                    </a:extLst>
                  </p:cNvPr>
                  <p:cNvSpPr txBox="1"/>
                  <p:nvPr/>
                </p:nvSpPr>
                <p:spPr>
                  <a:xfrm>
                    <a:off x="5874644" y="2315730"/>
                    <a:ext cx="972000" cy="394697"/>
                  </a:xfrm>
                  <a:prstGeom prst="ellipse">
                    <a:avLst/>
                  </a:prstGeom>
                  <a:noFill/>
                  <a:ln>
                    <a:solidFill>
                      <a:schemeClr val="tx1"/>
                    </a:solidFill>
                  </a:ln>
                </p:spPr>
                <p:txBody>
                  <a:bodyPr wrap="square" lIns="0" tIns="0" rIns="0" bIns="0" rtlCol="0">
                    <a:spAutoFit/>
                  </a:bodyPr>
                  <a:lstStyle/>
                  <a:p>
                    <a:pPr marL="15859"/>
                    <a14:m>
                      <m:oMathPara xmlns:m="http://schemas.openxmlformats.org/officeDocument/2006/math">
                        <m:oMathParaPr>
                          <m:jc m:val="centerGroup"/>
                        </m:oMathParaPr>
                        <m:oMath xmlns:m="http://schemas.openxmlformats.org/officeDocument/2006/math">
                          <m:r>
                            <a:rPr lang="en-GB" sz="1399" i="1" smtClean="0">
                              <a:latin typeface="Cambria Math" charset="0"/>
                            </a:rPr>
                            <m:t>𝑁𝑎</m:t>
                          </m:r>
                          <m:r>
                            <a:rPr lang="en-GB" sz="1399" i="1" smtClean="0">
                              <a:latin typeface="Cambria Math" panose="02040503050406030204" pitchFamily="18" charset="0"/>
                            </a:rPr>
                            <m:t>𝑡𝐷𝑖𝑠</m:t>
                          </m:r>
                        </m:oMath>
                      </m:oMathPara>
                    </a14:m>
                    <a:endParaRPr lang="en-GB" sz="1399"/>
                  </a:p>
                </p:txBody>
              </p:sp>
            </mc:Choice>
            <mc:Fallback xmlns="">
              <p:sp>
                <p:nvSpPr>
                  <p:cNvPr id="69" name="TextBox 68">
                    <a:extLst>
                      <a:ext uri="{FF2B5EF4-FFF2-40B4-BE49-F238E27FC236}">
                        <a16:creationId xmlns:a16="http://schemas.microsoft.com/office/drawing/2014/main" id="{4AD4F9E4-1DA4-AB49-AB0F-528317A2E12A}"/>
                      </a:ext>
                    </a:extLst>
                  </p:cNvPr>
                  <p:cNvSpPr txBox="1">
                    <a:spLocks noRot="1" noChangeAspect="1" noMove="1" noResize="1" noEditPoints="1" noAdjustHandles="1" noChangeArrowheads="1" noChangeShapeType="1" noTextEdit="1"/>
                  </p:cNvSpPr>
                  <p:nvPr/>
                </p:nvSpPr>
                <p:spPr>
                  <a:xfrm>
                    <a:off x="5874644" y="2315730"/>
                    <a:ext cx="972000" cy="394697"/>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DBE179D-BDB6-764C-AD1C-7147CE2B0C77}"/>
                      </a:ext>
                    </a:extLst>
                  </p:cNvPr>
                  <p:cNvSpPr txBox="1"/>
                  <p:nvPr/>
                </p:nvSpPr>
                <p:spPr>
                  <a:xfrm>
                    <a:off x="5863640" y="3638434"/>
                    <a:ext cx="972000" cy="39469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charset="0"/>
                            </a:rPr>
                            <m:t>𝑇𝑟𝑎𝑣𝑒𝑙</m:t>
                          </m:r>
                        </m:oMath>
                      </m:oMathPara>
                    </a14:m>
                    <a:endParaRPr lang="en-GB" sz="1399"/>
                  </a:p>
                </p:txBody>
              </p:sp>
            </mc:Choice>
            <mc:Fallback xmlns="">
              <p:sp>
                <p:nvSpPr>
                  <p:cNvPr id="70" name="TextBox 69">
                    <a:extLst>
                      <a:ext uri="{FF2B5EF4-FFF2-40B4-BE49-F238E27FC236}">
                        <a16:creationId xmlns:a16="http://schemas.microsoft.com/office/drawing/2014/main" id="{DDBE179D-BDB6-764C-AD1C-7147CE2B0C77}"/>
                      </a:ext>
                    </a:extLst>
                  </p:cNvPr>
                  <p:cNvSpPr txBox="1">
                    <a:spLocks noRot="1" noChangeAspect="1" noMove="1" noResize="1" noEditPoints="1" noAdjustHandles="1" noChangeArrowheads="1" noChangeShapeType="1" noTextEdit="1"/>
                  </p:cNvSpPr>
                  <p:nvPr/>
                </p:nvSpPr>
                <p:spPr>
                  <a:xfrm>
                    <a:off x="5863640" y="3638434"/>
                    <a:ext cx="972000" cy="394697"/>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83CE0155-44C3-CF4A-9A20-3DC9B19AAD9E}"/>
                  </a:ext>
                </a:extLst>
              </p:cNvPr>
              <p:cNvCxnSpPr>
                <a:cxnSpLocks/>
                <a:stCxn id="70" idx="5"/>
                <a:endCxn id="92" idx="1"/>
              </p:cNvCxnSpPr>
              <p:nvPr/>
            </p:nvCxnSpPr>
            <p:spPr>
              <a:xfrm>
                <a:off x="6693294" y="3975328"/>
                <a:ext cx="226214" cy="2092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72DF038-05DA-E246-9950-690FB12A3C61}"/>
                  </a:ext>
                </a:extLst>
              </p:cNvPr>
              <p:cNvCxnSpPr>
                <a:cxnSpLocks/>
                <a:stCxn id="92" idx="0"/>
                <a:endCxn id="85" idx="4"/>
              </p:cNvCxnSpPr>
              <p:nvPr/>
            </p:nvCxnSpPr>
            <p:spPr>
              <a:xfrm flipV="1">
                <a:off x="6991508" y="3643618"/>
                <a:ext cx="173686" cy="468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E6FCB16A-7F48-3940-97D3-F172A5C67C0E}"/>
                  </a:ext>
                </a:extLst>
              </p:cNvPr>
              <p:cNvGrpSpPr/>
              <p:nvPr/>
            </p:nvGrpSpPr>
            <p:grpSpPr>
              <a:xfrm>
                <a:off x="7061843" y="2615881"/>
                <a:ext cx="963251" cy="902756"/>
                <a:chOff x="7061843" y="2615881"/>
                <a:chExt cx="963251" cy="902756"/>
              </a:xfrm>
            </p:grpSpPr>
            <p:sp>
              <p:nvSpPr>
                <p:cNvPr id="94" name="Rectangle 93">
                  <a:extLst>
                    <a:ext uri="{FF2B5EF4-FFF2-40B4-BE49-F238E27FC236}">
                      <a16:creationId xmlns:a16="http://schemas.microsoft.com/office/drawing/2014/main" id="{0F9D2418-B974-EF4E-8181-B55DAF88E234}"/>
                    </a:ext>
                  </a:extLst>
                </p:cNvPr>
                <p:cNvSpPr/>
                <p:nvPr/>
              </p:nvSpPr>
              <p:spPr>
                <a:xfrm>
                  <a:off x="7881094" y="337463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97CFB3D0-472B-1F44-B097-55498231B5AB}"/>
                        </a:ext>
                      </a:extLst>
                    </p:cNvPr>
                    <p:cNvSpPr txBox="1"/>
                    <p:nvPr/>
                  </p:nvSpPr>
                  <p:spPr>
                    <a:xfrm>
                      <a:off x="7061843" y="2615881"/>
                      <a:ext cx="193889" cy="2205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099" i="1" smtClean="0">
                                    <a:latin typeface="Cambria Math" panose="02040503050406030204" pitchFamily="18" charset="0"/>
                                  </a:rPr>
                                </m:ctrlPr>
                              </m:sSubPr>
                              <m:e>
                                <m:r>
                                  <a:rPr lang="en-GB" sz="1099" i="1" smtClean="0">
                                    <a:latin typeface="Cambria Math" panose="02040503050406030204" pitchFamily="18" charset="0"/>
                                  </a:rPr>
                                  <m:t>𝑓</m:t>
                                </m:r>
                              </m:e>
                              <m:sub>
                                <m:r>
                                  <a:rPr lang="en-GB" sz="1099" i="1" smtClean="0">
                                    <a:latin typeface="Cambria Math" panose="02040503050406030204" pitchFamily="18" charset="0"/>
                                  </a:rPr>
                                  <m:t>1</m:t>
                                </m:r>
                              </m:sub>
                            </m:sSub>
                          </m:oMath>
                        </m:oMathPara>
                      </a14:m>
                      <a:endParaRPr lang="en-GB" sz="1099"/>
                    </a:p>
                  </p:txBody>
                </p:sp>
              </mc:Choice>
              <mc:Fallback xmlns="">
                <p:sp>
                  <p:nvSpPr>
                    <p:cNvPr id="95" name="TextBox 94">
                      <a:extLst>
                        <a:ext uri="{FF2B5EF4-FFF2-40B4-BE49-F238E27FC236}">
                          <a16:creationId xmlns:a16="http://schemas.microsoft.com/office/drawing/2014/main" id="{97CFB3D0-472B-1F44-B097-55498231B5AB}"/>
                        </a:ext>
                      </a:extLst>
                    </p:cNvPr>
                    <p:cNvSpPr txBox="1">
                      <a:spLocks noRot="1" noChangeAspect="1" noMove="1" noResize="1" noEditPoints="1" noAdjustHandles="1" noChangeArrowheads="1" noChangeShapeType="1" noTextEdit="1"/>
                    </p:cNvSpPr>
                    <p:nvPr/>
                  </p:nvSpPr>
                  <p:spPr>
                    <a:xfrm>
                      <a:off x="7061843" y="2615881"/>
                      <a:ext cx="193889" cy="220538"/>
                    </a:xfrm>
                    <a:prstGeom prst="rect">
                      <a:avLst/>
                    </a:prstGeom>
                    <a:blipFill>
                      <a:blip r:embed="rId5"/>
                      <a:stretch>
                        <a:fillRect l="-23077" t="-7143" b="-21429"/>
                      </a:stretch>
                    </a:blipFill>
                  </p:spPr>
                  <p:txBody>
                    <a:bodyPr/>
                    <a:lstStyle/>
                    <a:p>
                      <a:r>
                        <a:rPr lang="en-GB">
                          <a:noFill/>
                        </a:rPr>
                        <a:t> </a:t>
                      </a:r>
                    </a:p>
                  </p:txBody>
                </p:sp>
              </mc:Fallback>
            </mc:AlternateContent>
          </p:grpSp>
          <p:grpSp>
            <p:nvGrpSpPr>
              <p:cNvPr id="74" name="Group 73">
                <a:extLst>
                  <a:ext uri="{FF2B5EF4-FFF2-40B4-BE49-F238E27FC236}">
                    <a16:creationId xmlns:a16="http://schemas.microsoft.com/office/drawing/2014/main" id="{A616C185-EF89-9B42-A4AC-F4A6ECB76ADA}"/>
                  </a:ext>
                </a:extLst>
              </p:cNvPr>
              <p:cNvGrpSpPr/>
              <p:nvPr/>
            </p:nvGrpSpPr>
            <p:grpSpPr>
              <a:xfrm>
                <a:off x="6704298" y="4112587"/>
                <a:ext cx="359209" cy="363960"/>
                <a:chOff x="6704298" y="4112587"/>
                <a:chExt cx="359209" cy="363960"/>
              </a:xfrm>
            </p:grpSpPr>
            <p:sp>
              <p:nvSpPr>
                <p:cNvPr id="92" name="Rectangle 91">
                  <a:extLst>
                    <a:ext uri="{FF2B5EF4-FFF2-40B4-BE49-F238E27FC236}">
                      <a16:creationId xmlns:a16="http://schemas.microsoft.com/office/drawing/2014/main" id="{328B50D9-FEE6-374F-9904-6A9FF54A8F50}"/>
                    </a:ext>
                  </a:extLst>
                </p:cNvPr>
                <p:cNvSpPr/>
                <p:nvPr/>
              </p:nvSpPr>
              <p:spPr>
                <a:xfrm>
                  <a:off x="6919507"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F599D15B-1CD3-B04F-B30B-FE60A53F2851}"/>
                        </a:ext>
                      </a:extLst>
                    </p:cNvPr>
                    <p:cNvSpPr txBox="1"/>
                    <p:nvPr/>
                  </p:nvSpPr>
                  <p:spPr>
                    <a:xfrm>
                      <a:off x="6704298" y="4256009"/>
                      <a:ext cx="198150" cy="2205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099" i="1" smtClean="0">
                                    <a:latin typeface="Cambria Math" panose="02040503050406030204" pitchFamily="18" charset="0"/>
                                  </a:rPr>
                                </m:ctrlPr>
                              </m:sSubPr>
                              <m:e>
                                <m:r>
                                  <a:rPr lang="en-GB" sz="1099" i="1" smtClean="0">
                                    <a:latin typeface="Cambria Math" panose="02040503050406030204" pitchFamily="18" charset="0"/>
                                  </a:rPr>
                                  <m:t>𝑓</m:t>
                                </m:r>
                              </m:e>
                              <m:sub>
                                <m:r>
                                  <a:rPr lang="en-GB" sz="1099" i="1" smtClean="0">
                                    <a:latin typeface="Cambria Math" panose="02040503050406030204" pitchFamily="18" charset="0"/>
                                  </a:rPr>
                                  <m:t>2</m:t>
                                </m:r>
                              </m:sub>
                            </m:sSub>
                          </m:oMath>
                        </m:oMathPara>
                      </a14:m>
                      <a:endParaRPr lang="en-GB" sz="1099"/>
                    </a:p>
                  </p:txBody>
                </p:sp>
              </mc:Choice>
              <mc:Fallback xmlns="">
                <p:sp>
                  <p:nvSpPr>
                    <p:cNvPr id="93" name="TextBox 92">
                      <a:extLst>
                        <a:ext uri="{FF2B5EF4-FFF2-40B4-BE49-F238E27FC236}">
                          <a16:creationId xmlns:a16="http://schemas.microsoft.com/office/drawing/2014/main" id="{F599D15B-1CD3-B04F-B30B-FE60A53F2851}"/>
                        </a:ext>
                      </a:extLst>
                    </p:cNvPr>
                    <p:cNvSpPr txBox="1">
                      <a:spLocks noRot="1" noChangeAspect="1" noMove="1" noResize="1" noEditPoints="1" noAdjustHandles="1" noChangeArrowheads="1" noChangeShapeType="1" noTextEdit="1"/>
                    </p:cNvSpPr>
                    <p:nvPr/>
                  </p:nvSpPr>
                  <p:spPr>
                    <a:xfrm>
                      <a:off x="6704298" y="4256009"/>
                      <a:ext cx="198150" cy="220538"/>
                    </a:xfrm>
                    <a:prstGeom prst="rect">
                      <a:avLst/>
                    </a:prstGeom>
                    <a:blipFill>
                      <a:blip r:embed="rId6"/>
                      <a:stretch>
                        <a:fillRect l="-30769" t="-7143" b="-28571"/>
                      </a:stretch>
                    </a:blipFill>
                  </p:spPr>
                  <p:txBody>
                    <a:bodyPr/>
                    <a:lstStyle/>
                    <a:p>
                      <a:r>
                        <a:rPr lang="en-GB">
                          <a:noFill/>
                        </a:rPr>
                        <a:t> </a:t>
                      </a:r>
                    </a:p>
                  </p:txBody>
                </p:sp>
              </mc:Fallback>
            </mc:AlternateContent>
          </p:grpSp>
          <p:cxnSp>
            <p:nvCxnSpPr>
              <p:cNvPr id="75" name="Straight Connector 74">
                <a:extLst>
                  <a:ext uri="{FF2B5EF4-FFF2-40B4-BE49-F238E27FC236}">
                    <a16:creationId xmlns:a16="http://schemas.microsoft.com/office/drawing/2014/main" id="{B0461895-8284-4F47-9F27-2FB50CF72759}"/>
                  </a:ext>
                </a:extLst>
              </p:cNvPr>
              <p:cNvCxnSpPr>
                <a:cxnSpLocks/>
                <a:stCxn id="85" idx="0"/>
                <a:endCxn id="90" idx="2"/>
              </p:cNvCxnSpPr>
              <p:nvPr/>
            </p:nvCxnSpPr>
            <p:spPr>
              <a:xfrm flipV="1">
                <a:off x="7165194" y="3016119"/>
                <a:ext cx="1" cy="232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E5727CF-0DAE-844D-A43A-F1788257FCA4}"/>
                  </a:ext>
                </a:extLst>
              </p:cNvPr>
              <p:cNvCxnSpPr>
                <a:cxnSpLocks/>
                <a:stCxn id="90" idx="1"/>
                <a:endCxn id="69" idx="5"/>
              </p:cNvCxnSpPr>
              <p:nvPr/>
            </p:nvCxnSpPr>
            <p:spPr>
              <a:xfrm flipH="1" flipV="1">
                <a:off x="6704297" y="2652625"/>
                <a:ext cx="388898" cy="291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696C47E-AF12-EA40-BCEA-5A6CA9F9A9EF}"/>
                  </a:ext>
                </a:extLst>
              </p:cNvPr>
              <p:cNvCxnSpPr>
                <a:cxnSpLocks/>
                <a:stCxn id="83" idx="3"/>
                <a:endCxn id="90" idx="3"/>
              </p:cNvCxnSpPr>
              <p:nvPr/>
            </p:nvCxnSpPr>
            <p:spPr>
              <a:xfrm flipH="1">
                <a:off x="7237195" y="2651888"/>
                <a:ext cx="372245" cy="292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66760AF-EBB2-8641-821E-D68251A3C093}"/>
                  </a:ext>
                </a:extLst>
              </p:cNvPr>
              <p:cNvCxnSpPr>
                <a:cxnSpLocks/>
                <a:stCxn id="85" idx="4"/>
                <a:endCxn id="88" idx="0"/>
              </p:cNvCxnSpPr>
              <p:nvPr/>
            </p:nvCxnSpPr>
            <p:spPr>
              <a:xfrm>
                <a:off x="7165194" y="3643618"/>
                <a:ext cx="148651" cy="468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33D95D7-45A3-1E49-9604-53DE2CA0075D}"/>
                  </a:ext>
                </a:extLst>
              </p:cNvPr>
              <p:cNvCxnSpPr>
                <a:cxnSpLocks/>
                <a:stCxn id="86" idx="0"/>
                <a:endCxn id="88" idx="2"/>
              </p:cNvCxnSpPr>
              <p:nvPr/>
            </p:nvCxnSpPr>
            <p:spPr>
              <a:xfrm flipV="1">
                <a:off x="7163998" y="4256587"/>
                <a:ext cx="149847" cy="259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BF6E74B-DC14-5C44-9EFF-02A85FFA3C5B}"/>
                  </a:ext>
                </a:extLst>
              </p:cNvPr>
              <p:cNvCxnSpPr>
                <a:cxnSpLocks/>
                <a:stCxn id="88" idx="3"/>
                <a:endCxn id="84" idx="3"/>
              </p:cNvCxnSpPr>
              <p:nvPr/>
            </p:nvCxnSpPr>
            <p:spPr>
              <a:xfrm flipV="1">
                <a:off x="7385844" y="3975328"/>
                <a:ext cx="228450" cy="2092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DD8B5BC8-72A6-4E48-B9E2-4507C496FD09}"/>
                  </a:ext>
                </a:extLst>
              </p:cNvPr>
              <p:cNvGrpSpPr/>
              <p:nvPr/>
            </p:nvGrpSpPr>
            <p:grpSpPr>
              <a:xfrm>
                <a:off x="7093195" y="2872120"/>
                <a:ext cx="1200280" cy="682051"/>
                <a:chOff x="7093195" y="2872120"/>
                <a:chExt cx="1200280" cy="682051"/>
              </a:xfrm>
            </p:grpSpPr>
            <p:sp>
              <p:nvSpPr>
                <p:cNvPr id="90" name="Rectangle 89">
                  <a:extLst>
                    <a:ext uri="{FF2B5EF4-FFF2-40B4-BE49-F238E27FC236}">
                      <a16:creationId xmlns:a16="http://schemas.microsoft.com/office/drawing/2014/main" id="{A966C159-CDC1-B144-BE27-3D26369634E1}"/>
                    </a:ext>
                  </a:extLst>
                </p:cNvPr>
                <p:cNvSpPr/>
                <p:nvPr/>
              </p:nvSpPr>
              <p:spPr>
                <a:xfrm>
                  <a:off x="7093195" y="287212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D904A500-9D47-A346-9BD1-16AF5BF7182C}"/>
                        </a:ext>
                      </a:extLst>
                    </p:cNvPr>
                    <p:cNvSpPr txBox="1"/>
                    <p:nvPr/>
                  </p:nvSpPr>
                  <p:spPr>
                    <a:xfrm>
                      <a:off x="8095325" y="3333633"/>
                      <a:ext cx="198150" cy="2205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099" i="1" smtClean="0">
                                    <a:latin typeface="Cambria Math" panose="02040503050406030204" pitchFamily="18" charset="0"/>
                                  </a:rPr>
                                </m:ctrlPr>
                              </m:sSubPr>
                              <m:e>
                                <m:r>
                                  <a:rPr lang="en-GB" sz="1099" i="1" smtClean="0">
                                    <a:latin typeface="Cambria Math" panose="02040503050406030204" pitchFamily="18" charset="0"/>
                                  </a:rPr>
                                  <m:t>𝑓</m:t>
                                </m:r>
                              </m:e>
                              <m:sub>
                                <m:r>
                                  <a:rPr lang="en-GB" sz="1099" i="1" smtClean="0">
                                    <a:latin typeface="Cambria Math" panose="02040503050406030204" pitchFamily="18" charset="0"/>
                                  </a:rPr>
                                  <m:t>0</m:t>
                                </m:r>
                              </m:sub>
                            </m:sSub>
                          </m:oMath>
                        </m:oMathPara>
                      </a14:m>
                      <a:endParaRPr lang="en-GB" sz="1099"/>
                    </a:p>
                  </p:txBody>
                </p:sp>
              </mc:Choice>
              <mc:Fallback xmlns="">
                <p:sp>
                  <p:nvSpPr>
                    <p:cNvPr id="91" name="TextBox 90">
                      <a:extLst>
                        <a:ext uri="{FF2B5EF4-FFF2-40B4-BE49-F238E27FC236}">
                          <a16:creationId xmlns:a16="http://schemas.microsoft.com/office/drawing/2014/main" id="{D904A500-9D47-A346-9BD1-16AF5BF7182C}"/>
                        </a:ext>
                      </a:extLst>
                    </p:cNvPr>
                    <p:cNvSpPr txBox="1">
                      <a:spLocks noRot="1" noChangeAspect="1" noMove="1" noResize="1" noEditPoints="1" noAdjustHandles="1" noChangeArrowheads="1" noChangeShapeType="1" noTextEdit="1"/>
                    </p:cNvSpPr>
                    <p:nvPr/>
                  </p:nvSpPr>
                  <p:spPr>
                    <a:xfrm>
                      <a:off x="8095325" y="3333633"/>
                      <a:ext cx="198150" cy="220538"/>
                    </a:xfrm>
                    <a:prstGeom prst="rect">
                      <a:avLst/>
                    </a:prstGeom>
                    <a:blipFill>
                      <a:blip r:embed="rId7"/>
                      <a:stretch>
                        <a:fillRect l="-30769" b="-28571"/>
                      </a:stretch>
                    </a:blipFill>
                  </p:spPr>
                  <p:txBody>
                    <a:bodyPr/>
                    <a:lstStyle/>
                    <a:p>
                      <a:r>
                        <a:rPr lang="en-GB">
                          <a:noFill/>
                        </a:rPr>
                        <a:t> </a:t>
                      </a:r>
                    </a:p>
                  </p:txBody>
                </p:sp>
              </mc:Fallback>
            </mc:AlternateContent>
          </p:grpSp>
          <p:grpSp>
            <p:nvGrpSpPr>
              <p:cNvPr id="82" name="Group 81">
                <a:extLst>
                  <a:ext uri="{FF2B5EF4-FFF2-40B4-BE49-F238E27FC236}">
                    <a16:creationId xmlns:a16="http://schemas.microsoft.com/office/drawing/2014/main" id="{1EB70FFD-1086-4D43-A10C-3863C2E511ED}"/>
                  </a:ext>
                </a:extLst>
              </p:cNvPr>
              <p:cNvGrpSpPr/>
              <p:nvPr/>
            </p:nvGrpSpPr>
            <p:grpSpPr>
              <a:xfrm>
                <a:off x="7241845" y="4112587"/>
                <a:ext cx="359266" cy="363960"/>
                <a:chOff x="7241845" y="4112587"/>
                <a:chExt cx="359266" cy="363960"/>
              </a:xfrm>
            </p:grpSpPr>
            <p:sp>
              <p:nvSpPr>
                <p:cNvPr id="88" name="Rectangle 87">
                  <a:extLst>
                    <a:ext uri="{FF2B5EF4-FFF2-40B4-BE49-F238E27FC236}">
                      <a16:creationId xmlns:a16="http://schemas.microsoft.com/office/drawing/2014/main" id="{FF69D276-694F-0641-9DAA-62102215C2C1}"/>
                    </a:ext>
                  </a:extLst>
                </p:cNvPr>
                <p:cNvSpPr/>
                <p:nvPr/>
              </p:nvSpPr>
              <p:spPr>
                <a:xfrm>
                  <a:off x="7241845"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99"/>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A99929F4-3202-944E-A020-4A19543BED61}"/>
                        </a:ext>
                      </a:extLst>
                    </p:cNvPr>
                    <p:cNvSpPr txBox="1"/>
                    <p:nvPr/>
                  </p:nvSpPr>
                  <p:spPr>
                    <a:xfrm>
                      <a:off x="7402960" y="4256009"/>
                      <a:ext cx="198151" cy="2205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099" i="1" smtClean="0">
                                    <a:latin typeface="Cambria Math" panose="02040503050406030204" pitchFamily="18" charset="0"/>
                                  </a:rPr>
                                </m:ctrlPr>
                              </m:sSubPr>
                              <m:e>
                                <m:r>
                                  <a:rPr lang="en-GB" sz="1099" i="1" smtClean="0">
                                    <a:latin typeface="Cambria Math" panose="02040503050406030204" pitchFamily="18" charset="0"/>
                                  </a:rPr>
                                  <m:t>𝑓</m:t>
                                </m:r>
                              </m:e>
                              <m:sub>
                                <m:r>
                                  <a:rPr lang="en-GB" sz="1099" i="1" smtClean="0">
                                    <a:latin typeface="Cambria Math" panose="02040503050406030204" pitchFamily="18" charset="0"/>
                                  </a:rPr>
                                  <m:t>3</m:t>
                                </m:r>
                              </m:sub>
                            </m:sSub>
                          </m:oMath>
                        </m:oMathPara>
                      </a14:m>
                      <a:endParaRPr lang="en-GB" sz="1099"/>
                    </a:p>
                  </p:txBody>
                </p:sp>
              </mc:Choice>
              <mc:Fallback xmlns="">
                <p:sp>
                  <p:nvSpPr>
                    <p:cNvPr id="89" name="TextBox 88">
                      <a:extLst>
                        <a:ext uri="{FF2B5EF4-FFF2-40B4-BE49-F238E27FC236}">
                          <a16:creationId xmlns:a16="http://schemas.microsoft.com/office/drawing/2014/main" id="{A99929F4-3202-944E-A020-4A19543BED61}"/>
                        </a:ext>
                      </a:extLst>
                    </p:cNvPr>
                    <p:cNvSpPr txBox="1">
                      <a:spLocks noRot="1" noChangeAspect="1" noMove="1" noResize="1" noEditPoints="1" noAdjustHandles="1" noChangeArrowheads="1" noChangeShapeType="1" noTextEdit="1"/>
                    </p:cNvSpPr>
                    <p:nvPr/>
                  </p:nvSpPr>
                  <p:spPr>
                    <a:xfrm>
                      <a:off x="7402960" y="4256009"/>
                      <a:ext cx="198151" cy="220538"/>
                    </a:xfrm>
                    <a:prstGeom prst="rect">
                      <a:avLst/>
                    </a:prstGeom>
                    <a:blipFill>
                      <a:blip r:embed="rId8"/>
                      <a:stretch>
                        <a:fillRect l="-30769" t="-7143" b="-2857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9F760D28-DE66-1F44-9EB0-34EA82ECC7CC}"/>
                      </a:ext>
                    </a:extLst>
                  </p:cNvPr>
                  <p:cNvSpPr txBox="1"/>
                  <p:nvPr/>
                </p:nvSpPr>
                <p:spPr>
                  <a:xfrm>
                    <a:off x="7467094" y="2314993"/>
                    <a:ext cx="972000" cy="39469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𝐴𝑟𝑡𝑖𝑓</m:t>
                          </m:r>
                        </m:oMath>
                      </m:oMathPara>
                    </a14:m>
                    <a:endParaRPr lang="en-GB" sz="1399"/>
                  </a:p>
                </p:txBody>
              </p:sp>
            </mc:Choice>
            <mc:Fallback xmlns="">
              <p:sp>
                <p:nvSpPr>
                  <p:cNvPr id="83" name="TextBox 82">
                    <a:extLst>
                      <a:ext uri="{FF2B5EF4-FFF2-40B4-BE49-F238E27FC236}">
                        <a16:creationId xmlns:a16="http://schemas.microsoft.com/office/drawing/2014/main" id="{9F760D28-DE66-1F44-9EB0-34EA82ECC7CC}"/>
                      </a:ext>
                    </a:extLst>
                  </p:cNvPr>
                  <p:cNvSpPr txBox="1">
                    <a:spLocks noRot="1" noChangeAspect="1" noMove="1" noResize="1" noEditPoints="1" noAdjustHandles="1" noChangeArrowheads="1" noChangeShapeType="1" noTextEdit="1"/>
                  </p:cNvSpPr>
                  <p:nvPr/>
                </p:nvSpPr>
                <p:spPr>
                  <a:xfrm>
                    <a:off x="7467094" y="2314993"/>
                    <a:ext cx="972000" cy="394697"/>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640ED0A1-7160-364B-8D4D-53CF5FFF5681}"/>
                      </a:ext>
                    </a:extLst>
                  </p:cNvPr>
                  <p:cNvSpPr txBox="1"/>
                  <p:nvPr/>
                </p:nvSpPr>
                <p:spPr>
                  <a:xfrm>
                    <a:off x="7471948" y="3638434"/>
                    <a:ext cx="972000" cy="39469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charset="0"/>
                            </a:rPr>
                            <m:t>𝑇𝑟𝑒𝑎𝑡</m:t>
                          </m:r>
                        </m:oMath>
                      </m:oMathPara>
                    </a14:m>
                    <a:endParaRPr lang="en-GB" sz="1399"/>
                  </a:p>
                </p:txBody>
              </p:sp>
            </mc:Choice>
            <mc:Fallback xmlns="">
              <p:sp>
                <p:nvSpPr>
                  <p:cNvPr id="84" name="TextBox 83">
                    <a:extLst>
                      <a:ext uri="{FF2B5EF4-FFF2-40B4-BE49-F238E27FC236}">
                        <a16:creationId xmlns:a16="http://schemas.microsoft.com/office/drawing/2014/main" id="{640ED0A1-7160-364B-8D4D-53CF5FFF5681}"/>
                      </a:ext>
                    </a:extLst>
                  </p:cNvPr>
                  <p:cNvSpPr txBox="1">
                    <a:spLocks noRot="1" noChangeAspect="1" noMove="1" noResize="1" noEditPoints="1" noAdjustHandles="1" noChangeArrowheads="1" noChangeShapeType="1" noTextEdit="1"/>
                  </p:cNvSpPr>
                  <p:nvPr/>
                </p:nvSpPr>
                <p:spPr>
                  <a:xfrm>
                    <a:off x="7471948" y="3638434"/>
                    <a:ext cx="972000" cy="394697"/>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88130B91-49EE-AC46-83D6-698C83695416}"/>
                      </a:ext>
                    </a:extLst>
                  </p:cNvPr>
                  <p:cNvSpPr txBox="1"/>
                  <p:nvPr/>
                </p:nvSpPr>
                <p:spPr>
                  <a:xfrm>
                    <a:off x="6679194" y="3248921"/>
                    <a:ext cx="972000" cy="39469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charset="0"/>
                            </a:rPr>
                            <m:t>𝐸𝑝𝑖𝑑</m:t>
                          </m:r>
                        </m:oMath>
                      </m:oMathPara>
                    </a14:m>
                    <a:endParaRPr lang="en-GB" sz="1399"/>
                  </a:p>
                </p:txBody>
              </p:sp>
            </mc:Choice>
            <mc:Fallback xmlns="">
              <p:sp>
                <p:nvSpPr>
                  <p:cNvPr id="85" name="TextBox 84">
                    <a:extLst>
                      <a:ext uri="{FF2B5EF4-FFF2-40B4-BE49-F238E27FC236}">
                        <a16:creationId xmlns:a16="http://schemas.microsoft.com/office/drawing/2014/main" id="{88130B91-49EE-AC46-83D6-698C83695416}"/>
                      </a:ext>
                    </a:extLst>
                  </p:cNvPr>
                  <p:cNvSpPr txBox="1">
                    <a:spLocks noRot="1" noChangeAspect="1" noMove="1" noResize="1" noEditPoints="1" noAdjustHandles="1" noChangeArrowheads="1" noChangeShapeType="1" noTextEdit="1"/>
                  </p:cNvSpPr>
                  <p:nvPr/>
                </p:nvSpPr>
                <p:spPr>
                  <a:xfrm>
                    <a:off x="6679194" y="3248921"/>
                    <a:ext cx="972000" cy="394697"/>
                  </a:xfrm>
                  <a:prstGeom prst="ellipse">
                    <a:avLst/>
                  </a:prstGeom>
                  <a:blipFill>
                    <a:blip r:embed="rId11"/>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0923C842-A504-E043-B8CA-F16114AD7394}"/>
                      </a:ext>
                    </a:extLst>
                  </p:cNvPr>
                  <p:cNvSpPr txBox="1"/>
                  <p:nvPr/>
                </p:nvSpPr>
                <p:spPr>
                  <a:xfrm>
                    <a:off x="6677998" y="4516564"/>
                    <a:ext cx="972000" cy="39469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charset="0"/>
                            </a:rPr>
                            <m:t>𝑆𝑖</m:t>
                          </m:r>
                          <m:r>
                            <a:rPr lang="en-GB" sz="1399" i="1" smtClean="0">
                              <a:latin typeface="Cambria Math" panose="02040503050406030204" pitchFamily="18" charset="0"/>
                            </a:rPr>
                            <m:t>𝑐</m:t>
                          </m:r>
                          <m:r>
                            <a:rPr lang="en-GB" sz="1399" i="1" smtClean="0">
                              <a:latin typeface="Cambria Math" charset="0"/>
                            </a:rPr>
                            <m:t>𝑘</m:t>
                          </m:r>
                        </m:oMath>
                      </m:oMathPara>
                    </a14:m>
                    <a:endParaRPr lang="en-GB" sz="1399">
                      <a:solidFill>
                        <a:schemeClr val="accent1"/>
                      </a:solidFill>
                    </a:endParaRPr>
                  </a:p>
                </p:txBody>
              </p:sp>
            </mc:Choice>
            <mc:Fallback xmlns="">
              <p:sp>
                <p:nvSpPr>
                  <p:cNvPr id="86" name="TextBox 85">
                    <a:extLst>
                      <a:ext uri="{FF2B5EF4-FFF2-40B4-BE49-F238E27FC236}">
                        <a16:creationId xmlns:a16="http://schemas.microsoft.com/office/drawing/2014/main" id="{0923C842-A504-E043-B8CA-F16114AD7394}"/>
                      </a:ext>
                    </a:extLst>
                  </p:cNvPr>
                  <p:cNvSpPr txBox="1">
                    <a:spLocks noRot="1" noChangeAspect="1" noMove="1" noResize="1" noEditPoints="1" noAdjustHandles="1" noChangeArrowheads="1" noChangeShapeType="1" noTextEdit="1"/>
                  </p:cNvSpPr>
                  <p:nvPr/>
                </p:nvSpPr>
                <p:spPr>
                  <a:xfrm>
                    <a:off x="6677998" y="4516564"/>
                    <a:ext cx="972000" cy="394697"/>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87" name="Straight Connector 86">
                <a:extLst>
                  <a:ext uri="{FF2B5EF4-FFF2-40B4-BE49-F238E27FC236}">
                    <a16:creationId xmlns:a16="http://schemas.microsoft.com/office/drawing/2014/main" id="{DE6E01FE-E506-6041-A771-4ECA838E1BCD}"/>
                  </a:ext>
                </a:extLst>
              </p:cNvPr>
              <p:cNvCxnSpPr>
                <a:cxnSpLocks/>
                <a:stCxn id="92" idx="2"/>
                <a:endCxn id="86" idx="0"/>
              </p:cNvCxnSpPr>
              <p:nvPr/>
            </p:nvCxnSpPr>
            <p:spPr>
              <a:xfrm>
                <a:off x="6991508" y="4256587"/>
                <a:ext cx="172490" cy="259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a:extLst>
                <a:ext uri="{FF2B5EF4-FFF2-40B4-BE49-F238E27FC236}">
                  <a16:creationId xmlns:a16="http://schemas.microsoft.com/office/drawing/2014/main" id="{8ADE78EC-89D3-0341-B5C0-B292647E7596}"/>
                </a:ext>
              </a:extLst>
            </p:cNvPr>
            <p:cNvCxnSpPr>
              <a:cxnSpLocks/>
              <a:stCxn id="85" idx="6"/>
              <a:endCxn id="94" idx="1"/>
            </p:cNvCxnSpPr>
            <p:nvPr/>
          </p:nvCxnSpPr>
          <p:spPr>
            <a:xfrm>
              <a:off x="7688979" y="3446270"/>
              <a:ext cx="229900" cy="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93A739A-95E5-0A48-AAF7-E931EABB4C8C}"/>
                  </a:ext>
                </a:extLst>
              </p:cNvPr>
              <p:cNvSpPr txBox="1"/>
              <p:nvPr/>
            </p:nvSpPr>
            <p:spPr>
              <a:xfrm>
                <a:off x="3336326" y="6300089"/>
                <a:ext cx="5518647" cy="3074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𝐸</m:t>
                      </m:r>
                      <m:r>
                        <a:rPr lang="en-GB" sz="1399" i="1" smtClean="0">
                          <a:latin typeface="Cambria Math" panose="02040503050406030204" pitchFamily="18" charset="0"/>
                        </a:rPr>
                        <m:t>≜</m:t>
                      </m:r>
                      <m:r>
                        <a:rPr lang="en-GB" sz="1399" i="1" smtClean="0">
                          <a:latin typeface="Cambria Math" panose="02040503050406030204" pitchFamily="18" charset="0"/>
                        </a:rPr>
                        <m:t>𝐸𝑝𝑖𝑑</m:t>
                      </m:r>
                      <m:r>
                        <a:rPr lang="en-GB" sz="1399" i="1" smtClean="0">
                          <a:latin typeface="Cambria Math" panose="02040503050406030204" pitchFamily="18" charset="0"/>
                        </a:rPr>
                        <m:t>,</m:t>
                      </m:r>
                      <m:r>
                        <a:rPr lang="en-GB" sz="1399" i="1" smtClean="0">
                          <a:latin typeface="Cambria Math" panose="02040503050406030204" pitchFamily="18" charset="0"/>
                        </a:rPr>
                        <m:t>𝑁</m:t>
                      </m:r>
                      <m:r>
                        <a:rPr lang="en-GB" sz="1399" i="1" smtClean="0">
                          <a:latin typeface="Cambria Math" panose="02040503050406030204" pitchFamily="18" charset="0"/>
                        </a:rPr>
                        <m:t>≜</m:t>
                      </m:r>
                      <m:r>
                        <a:rPr lang="en-GB" sz="1399" i="1" smtClean="0">
                          <a:latin typeface="Cambria Math" panose="02040503050406030204" pitchFamily="18" charset="0"/>
                        </a:rPr>
                        <m:t>𝑁𝑎𝑡𝐷𝑖𝑠</m:t>
                      </m:r>
                      <m:r>
                        <a:rPr lang="en-GB" sz="1399" i="1" smtClean="0">
                          <a:latin typeface="Cambria Math" panose="02040503050406030204" pitchFamily="18" charset="0"/>
                        </a:rPr>
                        <m:t>,</m:t>
                      </m:r>
                      <m:r>
                        <a:rPr lang="en-GB" sz="1399" i="1" smtClean="0">
                          <a:latin typeface="Cambria Math" panose="02040503050406030204" pitchFamily="18" charset="0"/>
                        </a:rPr>
                        <m:t>𝐴</m:t>
                      </m:r>
                      <m:r>
                        <a:rPr lang="en-GB" sz="1399" i="1" smtClean="0">
                          <a:latin typeface="Cambria Math" panose="02040503050406030204" pitchFamily="18" charset="0"/>
                        </a:rPr>
                        <m:t>≜</m:t>
                      </m:r>
                      <m:r>
                        <a:rPr lang="en-GB" sz="1399" i="1" smtClean="0">
                          <a:latin typeface="Cambria Math" panose="02040503050406030204" pitchFamily="18" charset="0"/>
                        </a:rPr>
                        <m:t>𝐴𝑟𝑡𝑖𝑓</m:t>
                      </m:r>
                      <m:r>
                        <a:rPr lang="en-GB" sz="1399" i="1" smtClean="0">
                          <a:latin typeface="Cambria Math" panose="02040503050406030204" pitchFamily="18" charset="0"/>
                        </a:rPr>
                        <m:t>,</m:t>
                      </m:r>
                      <m:r>
                        <a:rPr lang="en-GB" sz="1399" i="1" smtClean="0">
                          <a:latin typeface="Cambria Math" panose="02040503050406030204" pitchFamily="18" charset="0"/>
                        </a:rPr>
                        <m:t>𝑆</m:t>
                      </m:r>
                      <m:r>
                        <a:rPr lang="en-GB" sz="1399" i="1" smtClean="0">
                          <a:latin typeface="Cambria Math" panose="02040503050406030204" pitchFamily="18" charset="0"/>
                        </a:rPr>
                        <m:t>≜</m:t>
                      </m:r>
                      <m:r>
                        <a:rPr lang="en-GB" sz="1399" i="1" smtClean="0">
                          <a:latin typeface="Cambria Math" panose="02040503050406030204" pitchFamily="18" charset="0"/>
                        </a:rPr>
                        <m:t>𝑆𝑖𝑐𝑘</m:t>
                      </m:r>
                      <m:r>
                        <a:rPr lang="en-GB" sz="1399" i="1" smtClean="0">
                          <a:latin typeface="Cambria Math" panose="02040503050406030204" pitchFamily="18" charset="0"/>
                        </a:rPr>
                        <m:t>,</m:t>
                      </m:r>
                      <m:r>
                        <a:rPr lang="en-GB" sz="1399" i="1" smtClean="0">
                          <a:latin typeface="Cambria Math" panose="02040503050406030204" pitchFamily="18" charset="0"/>
                        </a:rPr>
                        <m:t>𝑇𝑟</m:t>
                      </m:r>
                      <m:r>
                        <a:rPr lang="en-GB" sz="1399" i="1" smtClean="0">
                          <a:latin typeface="Cambria Math" panose="02040503050406030204" pitchFamily="18" charset="0"/>
                        </a:rPr>
                        <m:t>≜</m:t>
                      </m:r>
                      <m:r>
                        <a:rPr lang="en-GB" sz="1399" i="1" smtClean="0">
                          <a:latin typeface="Cambria Math" panose="02040503050406030204" pitchFamily="18" charset="0"/>
                        </a:rPr>
                        <m:t>𝑇𝑟𝑎𝑣𝑒𝑙</m:t>
                      </m:r>
                      <m:r>
                        <a:rPr lang="en-GB" sz="1399" i="1" smtClean="0">
                          <a:latin typeface="Cambria Math" panose="02040503050406030204" pitchFamily="18" charset="0"/>
                        </a:rPr>
                        <m:t>,</m:t>
                      </m:r>
                      <m:r>
                        <a:rPr lang="en-GB" sz="1399" i="1" smtClean="0">
                          <a:latin typeface="Cambria Math" panose="02040503050406030204" pitchFamily="18" charset="0"/>
                        </a:rPr>
                        <m:t>𝑇𝑡</m:t>
                      </m:r>
                      <m:r>
                        <a:rPr lang="en-GB" sz="1399" i="1" smtClean="0">
                          <a:latin typeface="Cambria Math" panose="02040503050406030204" pitchFamily="18" charset="0"/>
                        </a:rPr>
                        <m:t>≜</m:t>
                      </m:r>
                      <m:r>
                        <a:rPr lang="en-GB" sz="1399" i="1" smtClean="0">
                          <a:latin typeface="Cambria Math" panose="02040503050406030204" pitchFamily="18" charset="0"/>
                        </a:rPr>
                        <m:t>𝑇𝑟𝑒𝑎𝑡</m:t>
                      </m:r>
                    </m:oMath>
                  </m:oMathPara>
                </a14:m>
                <a:endParaRPr lang="en-GB" sz="1399" i="1"/>
              </a:p>
            </p:txBody>
          </p:sp>
        </mc:Choice>
        <mc:Fallback xmlns="">
          <p:sp>
            <p:nvSpPr>
              <p:cNvPr id="96" name="TextBox 95">
                <a:extLst>
                  <a:ext uri="{FF2B5EF4-FFF2-40B4-BE49-F238E27FC236}">
                    <a16:creationId xmlns:a16="http://schemas.microsoft.com/office/drawing/2014/main" id="{793A739A-95E5-0A48-AAF7-E931EABB4C8C}"/>
                  </a:ext>
                </a:extLst>
              </p:cNvPr>
              <p:cNvSpPr txBox="1">
                <a:spLocks noRot="1" noChangeAspect="1" noMove="1" noResize="1" noEditPoints="1" noAdjustHandles="1" noChangeArrowheads="1" noChangeShapeType="1" noTextEdit="1"/>
              </p:cNvSpPr>
              <p:nvPr/>
            </p:nvSpPr>
            <p:spPr>
              <a:xfrm>
                <a:off x="3336326" y="6300089"/>
                <a:ext cx="5518647" cy="307457"/>
              </a:xfrm>
              <a:prstGeom prst="rect">
                <a:avLst/>
              </a:prstGeom>
              <a:blipFill>
                <a:blip r:embed="rId13"/>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16" name="Table 115">
                <a:extLst>
                  <a:ext uri="{FF2B5EF4-FFF2-40B4-BE49-F238E27FC236}">
                    <a16:creationId xmlns:a16="http://schemas.microsoft.com/office/drawing/2014/main" id="{E8218F33-BC41-4543-BA4A-5C5775767AEE}"/>
                  </a:ext>
                </a:extLst>
              </p:cNvPr>
              <p:cNvGraphicFramePr>
                <a:graphicFrameLocks noGrp="1"/>
              </p:cNvGraphicFramePr>
              <p:nvPr>
                <p:extLst>
                  <p:ext uri="{D42A27DB-BD31-4B8C-83A1-F6EECF244321}">
                    <p14:modId xmlns:p14="http://schemas.microsoft.com/office/powerpoint/2010/main" val="253005832"/>
                  </p:ext>
                </p:extLst>
              </p:nvPr>
            </p:nvGraphicFramePr>
            <p:xfrm>
              <a:off x="9137065" y="1004069"/>
              <a:ext cx="2116409" cy="2751138"/>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gridCol w="333409">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trike="noStrike" smtClean="0">
                                    <a:solidFill>
                                      <a:schemeClr val="bg1"/>
                                    </a:solidFill>
                                    <a:latin typeface="Cambria Math" panose="02040503050406030204" pitchFamily="18" charset="0"/>
                                  </a:rPr>
                                  <m:t>𝑆𝑖𝑐𝑘</m:t>
                                </m:r>
                              </m:oMath>
                            </m:oMathPara>
                          </a14:m>
                          <a:endParaRPr lang="en-US" sz="1400" strike="noStrike" dirty="0">
                            <a:solidFill>
                              <a:schemeClr val="bg1"/>
                            </a:solidFill>
                          </a:endParaRPr>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2</m:t>
                                    </m:r>
                                  </m:sub>
                                </m:sSub>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ea typeface="Cambria Math" panose="02040503050406030204" pitchFamily="18" charset="0"/>
                                  </a:rPr>
                                  <m:t>20</m:t>
                                </m:r>
                              </m:oMath>
                            </m:oMathPara>
                          </a14:m>
                          <a:endParaRPr lang="en-US" sz="140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ea typeface="Cambria Math" panose="02040503050406030204" pitchFamily="18" charset="0"/>
                                  </a:rPr>
                                  <m:t>24</m:t>
                                </m:r>
                              </m:oMath>
                            </m:oMathPara>
                          </a14:m>
                          <a:endParaRPr lang="en-US" sz="140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ea typeface="Cambria Math" panose="02040503050406030204" pitchFamily="18" charset="0"/>
                                  </a:rPr>
                                  <m:t>5</m:t>
                                </m:r>
                              </m:oMath>
                            </m:oMathPara>
                          </a14:m>
                          <a:endParaRPr lang="en-US" sz="140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ea typeface="Cambria Math" panose="02040503050406030204" pitchFamily="18" charset="0"/>
                                  </a:rPr>
                                  <m:t>6</m:t>
                                </m:r>
                              </m:oMath>
                            </m:oMathPara>
                          </a14:m>
                          <a:endParaRPr lang="en-US" sz="140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ea typeface="Cambria Math" panose="02040503050406030204" pitchFamily="18" charset="0"/>
                                  </a:rPr>
                                  <m:t>28</m:t>
                                </m:r>
                              </m:oMath>
                            </m:oMathPara>
                          </a14:m>
                          <a:endParaRPr lang="en-US" sz="140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ea typeface="Cambria Math" panose="02040503050406030204" pitchFamily="18" charset="0"/>
                                  </a:rPr>
                                  <m:t>8</m:t>
                                </m:r>
                              </m:oMath>
                            </m:oMathPara>
                          </a14:m>
                          <a:endParaRPr lang="en-US" sz="140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6"/>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ea typeface="Cambria Math" panose="02040503050406030204" pitchFamily="18" charset="0"/>
                                  </a:rPr>
                                  <m:t>7</m:t>
                                </m:r>
                              </m:oMath>
                            </m:oMathPara>
                          </a14:m>
                          <a:endParaRPr lang="en-US" sz="140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7"/>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ea typeface="Cambria Math" panose="02040503050406030204" pitchFamily="18" charset="0"/>
                                  </a:rPr>
                                  <m:t>2</m:t>
                                </m:r>
                              </m:oMath>
                            </m:oMathPara>
                          </a14:m>
                          <a:endParaRPr lang="en-US" sz="140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16" name="Table 115">
                <a:extLst>
                  <a:ext uri="{FF2B5EF4-FFF2-40B4-BE49-F238E27FC236}">
                    <a16:creationId xmlns:a16="http://schemas.microsoft.com/office/drawing/2014/main" id="{E8218F33-BC41-4543-BA4A-5C5775767AEE}"/>
                  </a:ext>
                </a:extLst>
              </p:cNvPr>
              <p:cNvGraphicFramePr>
                <a:graphicFrameLocks noGrp="1"/>
              </p:cNvGraphicFramePr>
              <p:nvPr>
                <p:extLst>
                  <p:ext uri="{D42A27DB-BD31-4B8C-83A1-F6EECF244321}">
                    <p14:modId xmlns:p14="http://schemas.microsoft.com/office/powerpoint/2010/main" val="253005832"/>
                  </p:ext>
                </p:extLst>
              </p:nvPr>
            </p:nvGraphicFramePr>
            <p:xfrm>
              <a:off x="9137065" y="1004069"/>
              <a:ext cx="2116409" cy="2751138"/>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gridCol w="333409">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14"/>
                          <a:stretch>
                            <a:fillRect l="-1887" t="-4167" r="-216981" b="-808333"/>
                          </a:stretch>
                        </a:blipFill>
                      </a:tcPr>
                    </a:tc>
                    <a:tc>
                      <a:txBody>
                        <a:bodyPr/>
                        <a:lstStyle/>
                        <a:p>
                          <a:endParaRPr lang="en-US"/>
                        </a:p>
                      </a:txBody>
                      <a:tcPr marL="45672" marR="45672" marT="45672" marB="45672">
                        <a:blipFill>
                          <a:blip r:embed="rId14"/>
                          <a:stretch>
                            <a:fillRect l="-122727" t="-4167" r="-161364" b="-808333"/>
                          </a:stretch>
                        </a:blipFill>
                      </a:tcPr>
                    </a:tc>
                    <a:tc>
                      <a:txBody>
                        <a:bodyPr/>
                        <a:lstStyle/>
                        <a:p>
                          <a:endParaRPr lang="en-US"/>
                        </a:p>
                      </a:txBody>
                      <a:tcPr marL="45672" marR="45672" marT="45672" marB="45672">
                        <a:blipFill>
                          <a:blip r:embed="rId14"/>
                          <a:stretch>
                            <a:fillRect l="-217778" t="-4167" r="-57778" b="-808333"/>
                          </a:stretch>
                        </a:blipFill>
                      </a:tcPr>
                    </a:tc>
                    <a:tc>
                      <a:txBody>
                        <a:bodyPr/>
                        <a:lstStyle/>
                        <a:p>
                          <a:endParaRPr lang="en-US"/>
                        </a:p>
                      </a:txBody>
                      <a:tcPr marL="45672" marR="45672" marT="45672" marB="45672">
                        <a:blipFill>
                          <a:blip r:embed="rId14"/>
                          <a:stretch>
                            <a:fillRect l="-550000" t="-4167" b="-8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14"/>
                          <a:stretch>
                            <a:fillRect l="-1887" t="-104167" r="-216981" b="-708333"/>
                          </a:stretch>
                        </a:blipFill>
                      </a:tcPr>
                    </a:tc>
                    <a:tc>
                      <a:txBody>
                        <a:bodyPr/>
                        <a:lstStyle/>
                        <a:p>
                          <a:endParaRPr lang="en-US"/>
                        </a:p>
                      </a:txBody>
                      <a:tcPr marL="45672" marR="45672" marT="45672" marB="45672">
                        <a:blipFill>
                          <a:blip r:embed="rId14"/>
                          <a:stretch>
                            <a:fillRect l="-122727" t="-104167" r="-161364" b="-708333"/>
                          </a:stretch>
                        </a:blipFill>
                      </a:tcPr>
                    </a:tc>
                    <a:tc>
                      <a:txBody>
                        <a:bodyPr/>
                        <a:lstStyle/>
                        <a:p>
                          <a:endParaRPr lang="en-US"/>
                        </a:p>
                      </a:txBody>
                      <a:tcPr marL="45672" marR="45672" marT="45672" marB="45672">
                        <a:blipFill>
                          <a:blip r:embed="rId14"/>
                          <a:stretch>
                            <a:fillRect l="-217778" t="-104167" r="-57778" b="-708333"/>
                          </a:stretch>
                        </a:blipFill>
                      </a:tcPr>
                    </a:tc>
                    <a:tc>
                      <a:txBody>
                        <a:bodyPr/>
                        <a:lstStyle/>
                        <a:p>
                          <a:endParaRPr lang="en-US"/>
                        </a:p>
                      </a:txBody>
                      <a:tcPr marL="45672" marR="45672" marT="45672" marB="45672">
                        <a:blipFill>
                          <a:blip r:embed="rId14"/>
                          <a:stretch>
                            <a:fillRect l="-550000" t="-104167" b="-7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14"/>
                          <a:stretch>
                            <a:fillRect l="-1887" t="-204167" r="-216981" b="-608333"/>
                          </a:stretch>
                        </a:blipFill>
                      </a:tcPr>
                    </a:tc>
                    <a:tc>
                      <a:txBody>
                        <a:bodyPr/>
                        <a:lstStyle/>
                        <a:p>
                          <a:endParaRPr lang="en-US"/>
                        </a:p>
                      </a:txBody>
                      <a:tcPr marL="45672" marR="45672" marT="45672" marB="45672">
                        <a:blipFill>
                          <a:blip r:embed="rId14"/>
                          <a:stretch>
                            <a:fillRect l="-122727" t="-204167" r="-161364" b="-608333"/>
                          </a:stretch>
                        </a:blipFill>
                      </a:tcPr>
                    </a:tc>
                    <a:tc>
                      <a:txBody>
                        <a:bodyPr/>
                        <a:lstStyle/>
                        <a:p>
                          <a:endParaRPr lang="en-US"/>
                        </a:p>
                      </a:txBody>
                      <a:tcPr marL="45672" marR="45672" marT="45672" marB="45672">
                        <a:blipFill>
                          <a:blip r:embed="rId14"/>
                          <a:stretch>
                            <a:fillRect l="-217778" t="-204167" r="-57778" b="-608333"/>
                          </a:stretch>
                        </a:blipFill>
                      </a:tcPr>
                    </a:tc>
                    <a:tc>
                      <a:txBody>
                        <a:bodyPr/>
                        <a:lstStyle/>
                        <a:p>
                          <a:endParaRPr lang="en-US"/>
                        </a:p>
                      </a:txBody>
                      <a:tcPr marL="45672" marR="45672" marT="45672" marB="45672">
                        <a:blipFill>
                          <a:blip r:embed="rId14"/>
                          <a:stretch>
                            <a:fillRect l="-550000" t="-204167" b="-608333"/>
                          </a:stretch>
                        </a:blipFill>
                      </a:tcPr>
                    </a:tc>
                    <a:extLst>
                      <a:ext uri="{0D108BD9-81ED-4DB2-BD59-A6C34878D82A}">
                        <a16:rowId xmlns:a16="http://schemas.microsoft.com/office/drawing/2014/main" val="10002"/>
                      </a:ext>
                    </a:extLst>
                  </a:tr>
                  <a:tr h="305682">
                    <a:tc>
                      <a:txBody>
                        <a:bodyPr/>
                        <a:lstStyle/>
                        <a:p>
                          <a:endParaRPr lang="en-US"/>
                        </a:p>
                      </a:txBody>
                      <a:tcPr marL="45672" marR="45672" marT="45672" marB="45672">
                        <a:blipFill>
                          <a:blip r:embed="rId14"/>
                          <a:stretch>
                            <a:fillRect l="-1887" t="-304167" r="-216981" b="-508333"/>
                          </a:stretch>
                        </a:blipFill>
                      </a:tcPr>
                    </a:tc>
                    <a:tc>
                      <a:txBody>
                        <a:bodyPr/>
                        <a:lstStyle/>
                        <a:p>
                          <a:endParaRPr lang="en-US"/>
                        </a:p>
                      </a:txBody>
                      <a:tcPr marL="45672" marR="45672" marT="45672" marB="45672">
                        <a:blipFill>
                          <a:blip r:embed="rId14"/>
                          <a:stretch>
                            <a:fillRect l="-122727" t="-304167" r="-161364" b="-508333"/>
                          </a:stretch>
                        </a:blipFill>
                      </a:tcPr>
                    </a:tc>
                    <a:tc>
                      <a:txBody>
                        <a:bodyPr/>
                        <a:lstStyle/>
                        <a:p>
                          <a:endParaRPr lang="en-US"/>
                        </a:p>
                      </a:txBody>
                      <a:tcPr marL="45672" marR="45672" marT="45672" marB="45672">
                        <a:blipFill>
                          <a:blip r:embed="rId14"/>
                          <a:stretch>
                            <a:fillRect l="-217778" t="-304167" r="-57778" b="-508333"/>
                          </a:stretch>
                        </a:blipFill>
                      </a:tcPr>
                    </a:tc>
                    <a:tc>
                      <a:txBody>
                        <a:bodyPr/>
                        <a:lstStyle/>
                        <a:p>
                          <a:endParaRPr lang="en-US"/>
                        </a:p>
                      </a:txBody>
                      <a:tcPr marL="45672" marR="45672" marT="45672" marB="45672">
                        <a:blipFill>
                          <a:blip r:embed="rId14"/>
                          <a:stretch>
                            <a:fillRect l="-550000" t="-304167" b="-508333"/>
                          </a:stretch>
                        </a:blipFill>
                      </a:tcPr>
                    </a:tc>
                    <a:extLst>
                      <a:ext uri="{0D108BD9-81ED-4DB2-BD59-A6C34878D82A}">
                        <a16:rowId xmlns:a16="http://schemas.microsoft.com/office/drawing/2014/main" val="10003"/>
                      </a:ext>
                    </a:extLst>
                  </a:tr>
                  <a:tr h="305682">
                    <a:tc>
                      <a:txBody>
                        <a:bodyPr/>
                        <a:lstStyle/>
                        <a:p>
                          <a:endParaRPr lang="en-US"/>
                        </a:p>
                      </a:txBody>
                      <a:tcPr marL="45672" marR="45672" marT="45672" marB="45672">
                        <a:blipFill>
                          <a:blip r:embed="rId14"/>
                          <a:stretch>
                            <a:fillRect l="-1887" t="-388000" r="-216981" b="-388000"/>
                          </a:stretch>
                        </a:blipFill>
                      </a:tcPr>
                    </a:tc>
                    <a:tc>
                      <a:txBody>
                        <a:bodyPr/>
                        <a:lstStyle/>
                        <a:p>
                          <a:endParaRPr lang="en-US"/>
                        </a:p>
                      </a:txBody>
                      <a:tcPr marL="45672" marR="45672" marT="45672" marB="45672">
                        <a:blipFill>
                          <a:blip r:embed="rId14"/>
                          <a:stretch>
                            <a:fillRect l="-122727" t="-388000" r="-161364" b="-388000"/>
                          </a:stretch>
                        </a:blipFill>
                      </a:tcPr>
                    </a:tc>
                    <a:tc>
                      <a:txBody>
                        <a:bodyPr/>
                        <a:lstStyle/>
                        <a:p>
                          <a:endParaRPr lang="en-US"/>
                        </a:p>
                      </a:txBody>
                      <a:tcPr marL="45672" marR="45672" marT="45672" marB="45672">
                        <a:blipFill>
                          <a:blip r:embed="rId14"/>
                          <a:stretch>
                            <a:fillRect l="-217778" t="-388000" r="-57778" b="-388000"/>
                          </a:stretch>
                        </a:blipFill>
                      </a:tcPr>
                    </a:tc>
                    <a:tc>
                      <a:txBody>
                        <a:bodyPr/>
                        <a:lstStyle/>
                        <a:p>
                          <a:endParaRPr lang="en-US"/>
                        </a:p>
                      </a:txBody>
                      <a:tcPr marL="45672" marR="45672" marT="45672" marB="45672">
                        <a:blipFill>
                          <a:blip r:embed="rId14"/>
                          <a:stretch>
                            <a:fillRect l="-550000" t="-388000" b="-388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14"/>
                          <a:stretch>
                            <a:fillRect l="-1887" t="-508333" r="-216981" b="-304167"/>
                          </a:stretch>
                        </a:blipFill>
                      </a:tcPr>
                    </a:tc>
                    <a:tc>
                      <a:txBody>
                        <a:bodyPr/>
                        <a:lstStyle/>
                        <a:p>
                          <a:endParaRPr lang="en-US"/>
                        </a:p>
                      </a:txBody>
                      <a:tcPr marL="45672" marR="45672" marT="45672" marB="45672">
                        <a:blipFill>
                          <a:blip r:embed="rId14"/>
                          <a:stretch>
                            <a:fillRect l="-122727" t="-508333" r="-161364" b="-304167"/>
                          </a:stretch>
                        </a:blipFill>
                      </a:tcPr>
                    </a:tc>
                    <a:tc>
                      <a:txBody>
                        <a:bodyPr/>
                        <a:lstStyle/>
                        <a:p>
                          <a:endParaRPr lang="en-US"/>
                        </a:p>
                      </a:txBody>
                      <a:tcPr marL="45672" marR="45672" marT="45672" marB="45672">
                        <a:blipFill>
                          <a:blip r:embed="rId14"/>
                          <a:stretch>
                            <a:fillRect l="-217778" t="-508333" r="-57778" b="-304167"/>
                          </a:stretch>
                        </a:blipFill>
                      </a:tcPr>
                    </a:tc>
                    <a:tc>
                      <a:txBody>
                        <a:bodyPr/>
                        <a:lstStyle/>
                        <a:p>
                          <a:endParaRPr lang="en-US"/>
                        </a:p>
                      </a:txBody>
                      <a:tcPr marL="45672" marR="45672" marT="45672" marB="45672">
                        <a:blipFill>
                          <a:blip r:embed="rId14"/>
                          <a:stretch>
                            <a:fillRect l="-550000" t="-508333" b="-3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14"/>
                          <a:stretch>
                            <a:fillRect l="-1887" t="-608333" r="-216981" b="-204167"/>
                          </a:stretch>
                        </a:blipFill>
                      </a:tcPr>
                    </a:tc>
                    <a:tc>
                      <a:txBody>
                        <a:bodyPr/>
                        <a:lstStyle/>
                        <a:p>
                          <a:endParaRPr lang="en-US"/>
                        </a:p>
                      </a:txBody>
                      <a:tcPr marL="45672" marR="45672" marT="45672" marB="45672">
                        <a:blipFill>
                          <a:blip r:embed="rId14"/>
                          <a:stretch>
                            <a:fillRect l="-122727" t="-608333" r="-161364" b="-204167"/>
                          </a:stretch>
                        </a:blipFill>
                      </a:tcPr>
                    </a:tc>
                    <a:tc>
                      <a:txBody>
                        <a:bodyPr/>
                        <a:lstStyle/>
                        <a:p>
                          <a:endParaRPr lang="en-US"/>
                        </a:p>
                      </a:txBody>
                      <a:tcPr marL="45672" marR="45672" marT="45672" marB="45672">
                        <a:blipFill>
                          <a:blip r:embed="rId14"/>
                          <a:stretch>
                            <a:fillRect l="-217778" t="-608333" r="-57778" b="-204167"/>
                          </a:stretch>
                        </a:blipFill>
                      </a:tcPr>
                    </a:tc>
                    <a:tc>
                      <a:txBody>
                        <a:bodyPr/>
                        <a:lstStyle/>
                        <a:p>
                          <a:endParaRPr lang="en-US"/>
                        </a:p>
                      </a:txBody>
                      <a:tcPr marL="45672" marR="45672" marT="45672" marB="45672">
                        <a:blipFill>
                          <a:blip r:embed="rId14"/>
                          <a:stretch>
                            <a:fillRect l="-550000" t="-608333" b="-204167"/>
                          </a:stretch>
                        </a:blipFill>
                      </a:tcPr>
                    </a:tc>
                    <a:extLst>
                      <a:ext uri="{0D108BD9-81ED-4DB2-BD59-A6C34878D82A}">
                        <a16:rowId xmlns:a16="http://schemas.microsoft.com/office/drawing/2014/main" val="10006"/>
                      </a:ext>
                    </a:extLst>
                  </a:tr>
                  <a:tr h="305682">
                    <a:tc>
                      <a:txBody>
                        <a:bodyPr/>
                        <a:lstStyle/>
                        <a:p>
                          <a:endParaRPr lang="en-US"/>
                        </a:p>
                      </a:txBody>
                      <a:tcPr marL="45672" marR="45672" marT="45672" marB="45672">
                        <a:blipFill>
                          <a:blip r:embed="rId14"/>
                          <a:stretch>
                            <a:fillRect l="-1887" t="-708333" r="-216981" b="-104167"/>
                          </a:stretch>
                        </a:blipFill>
                      </a:tcPr>
                    </a:tc>
                    <a:tc>
                      <a:txBody>
                        <a:bodyPr/>
                        <a:lstStyle/>
                        <a:p>
                          <a:endParaRPr lang="en-US"/>
                        </a:p>
                      </a:txBody>
                      <a:tcPr marL="45672" marR="45672" marT="45672" marB="45672">
                        <a:blipFill>
                          <a:blip r:embed="rId14"/>
                          <a:stretch>
                            <a:fillRect l="-122727" t="-708333" r="-161364" b="-104167"/>
                          </a:stretch>
                        </a:blipFill>
                      </a:tcPr>
                    </a:tc>
                    <a:tc>
                      <a:txBody>
                        <a:bodyPr/>
                        <a:lstStyle/>
                        <a:p>
                          <a:endParaRPr lang="en-US"/>
                        </a:p>
                      </a:txBody>
                      <a:tcPr marL="45672" marR="45672" marT="45672" marB="45672">
                        <a:blipFill>
                          <a:blip r:embed="rId14"/>
                          <a:stretch>
                            <a:fillRect l="-217778" t="-708333" r="-57778" b="-104167"/>
                          </a:stretch>
                        </a:blipFill>
                      </a:tcPr>
                    </a:tc>
                    <a:tc>
                      <a:txBody>
                        <a:bodyPr/>
                        <a:lstStyle/>
                        <a:p>
                          <a:endParaRPr lang="en-US"/>
                        </a:p>
                      </a:txBody>
                      <a:tcPr marL="45672" marR="45672" marT="45672" marB="45672">
                        <a:blipFill>
                          <a:blip r:embed="rId14"/>
                          <a:stretch>
                            <a:fillRect l="-550000" t="-708333" b="-104167"/>
                          </a:stretch>
                        </a:blipFill>
                      </a:tcPr>
                    </a:tc>
                    <a:extLst>
                      <a:ext uri="{0D108BD9-81ED-4DB2-BD59-A6C34878D82A}">
                        <a16:rowId xmlns:a16="http://schemas.microsoft.com/office/drawing/2014/main" val="10007"/>
                      </a:ext>
                    </a:extLst>
                  </a:tr>
                  <a:tr h="305682">
                    <a:tc>
                      <a:txBody>
                        <a:bodyPr/>
                        <a:lstStyle/>
                        <a:p>
                          <a:endParaRPr lang="en-US"/>
                        </a:p>
                      </a:txBody>
                      <a:tcPr marL="45672" marR="45672" marT="45672" marB="45672">
                        <a:blipFill>
                          <a:blip r:embed="rId14"/>
                          <a:stretch>
                            <a:fillRect l="-1887" t="-808333" r="-216981" b="-4167"/>
                          </a:stretch>
                        </a:blipFill>
                      </a:tcPr>
                    </a:tc>
                    <a:tc>
                      <a:txBody>
                        <a:bodyPr/>
                        <a:lstStyle/>
                        <a:p>
                          <a:endParaRPr lang="en-US"/>
                        </a:p>
                      </a:txBody>
                      <a:tcPr marL="45672" marR="45672" marT="45672" marB="45672">
                        <a:blipFill>
                          <a:blip r:embed="rId14"/>
                          <a:stretch>
                            <a:fillRect l="-122727" t="-808333" r="-161364" b="-4167"/>
                          </a:stretch>
                        </a:blipFill>
                      </a:tcPr>
                    </a:tc>
                    <a:tc>
                      <a:txBody>
                        <a:bodyPr/>
                        <a:lstStyle/>
                        <a:p>
                          <a:endParaRPr lang="en-US"/>
                        </a:p>
                      </a:txBody>
                      <a:tcPr marL="45672" marR="45672" marT="45672" marB="45672">
                        <a:blipFill>
                          <a:blip r:embed="rId14"/>
                          <a:stretch>
                            <a:fillRect l="-217778" t="-808333" r="-57778" b="-4167"/>
                          </a:stretch>
                        </a:blipFill>
                      </a:tcPr>
                    </a:tc>
                    <a:tc>
                      <a:txBody>
                        <a:bodyPr/>
                        <a:lstStyle/>
                        <a:p>
                          <a:endParaRPr lang="en-US"/>
                        </a:p>
                      </a:txBody>
                      <a:tcPr marL="45672" marR="45672" marT="45672" marB="45672">
                        <a:blipFill>
                          <a:blip r:embed="rId14"/>
                          <a:stretch>
                            <a:fillRect l="-550000" t="-8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7E9BDA0D-59F9-D24E-B028-54BB9EA8DC9D}"/>
                  </a:ext>
                </a:extLst>
              </p:cNvPr>
              <p:cNvGraphicFramePr>
                <a:graphicFrameLocks noGrp="1"/>
              </p:cNvGraphicFramePr>
              <p:nvPr>
                <p:extLst>
                  <p:ext uri="{D42A27DB-BD31-4B8C-83A1-F6EECF244321}">
                    <p14:modId xmlns:p14="http://schemas.microsoft.com/office/powerpoint/2010/main" val="1525111152"/>
                  </p:ext>
                </p:extLst>
              </p:nvPr>
            </p:nvGraphicFramePr>
            <p:xfrm>
              <a:off x="11365520" y="1003143"/>
              <a:ext cx="462433" cy="305682"/>
            </p:xfrm>
            <a:graphic>
              <a:graphicData uri="http://schemas.openxmlformats.org/drawingml/2006/table">
                <a:tbl>
                  <a:tblPr firstRow="1" bandRow="1">
                    <a:tableStyleId>{793D81CF-94F2-401A-BA57-92F5A7B2D0C5}</a:tableStyleId>
                  </a:tblPr>
                  <a:tblGrid>
                    <a:gridCol w="462433">
                      <a:extLst>
                        <a:ext uri="{9D8B030D-6E8A-4147-A177-3AD203B41FA5}">
                          <a16:colId xmlns:a16="http://schemas.microsoft.com/office/drawing/2014/main" val="306642504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ea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3764775193"/>
                      </a:ext>
                    </a:extLst>
                  </a:tr>
                </a:tbl>
              </a:graphicData>
            </a:graphic>
          </p:graphicFrame>
        </mc:Choice>
        <mc:Fallback xmlns="">
          <p:graphicFrame>
            <p:nvGraphicFramePr>
              <p:cNvPr id="7" name="Table 6">
                <a:extLst>
                  <a:ext uri="{FF2B5EF4-FFF2-40B4-BE49-F238E27FC236}">
                    <a16:creationId xmlns:a16="http://schemas.microsoft.com/office/drawing/2014/main" id="{7E9BDA0D-59F9-D24E-B028-54BB9EA8DC9D}"/>
                  </a:ext>
                </a:extLst>
              </p:cNvPr>
              <p:cNvGraphicFramePr>
                <a:graphicFrameLocks noGrp="1"/>
              </p:cNvGraphicFramePr>
              <p:nvPr>
                <p:extLst>
                  <p:ext uri="{D42A27DB-BD31-4B8C-83A1-F6EECF244321}">
                    <p14:modId xmlns:p14="http://schemas.microsoft.com/office/powerpoint/2010/main" val="1525111152"/>
                  </p:ext>
                </p:extLst>
              </p:nvPr>
            </p:nvGraphicFramePr>
            <p:xfrm>
              <a:off x="11365520" y="1003143"/>
              <a:ext cx="462433" cy="305682"/>
            </p:xfrm>
            <a:graphic>
              <a:graphicData uri="http://schemas.openxmlformats.org/drawingml/2006/table">
                <a:tbl>
                  <a:tblPr firstRow="1" bandRow="1">
                    <a:tableStyleId>{793D81CF-94F2-401A-BA57-92F5A7B2D0C5}</a:tableStyleId>
                  </a:tblPr>
                  <a:tblGrid>
                    <a:gridCol w="462433">
                      <a:extLst>
                        <a:ext uri="{9D8B030D-6E8A-4147-A177-3AD203B41FA5}">
                          <a16:colId xmlns:a16="http://schemas.microsoft.com/office/drawing/2014/main" val="3066425043"/>
                        </a:ext>
                      </a:extLst>
                    </a:gridCol>
                  </a:tblGrid>
                  <a:tr h="305682">
                    <a:tc>
                      <a:txBody>
                        <a:bodyPr/>
                        <a:lstStyle/>
                        <a:p>
                          <a:endParaRPr lang="en-US"/>
                        </a:p>
                      </a:txBody>
                      <a:tcPr marL="45672" marR="45672" marT="45672" marB="45672">
                        <a:blipFill>
                          <a:blip r:embed="rId15"/>
                          <a:stretch>
                            <a:fillRect/>
                          </a:stretch>
                        </a:blipFill>
                      </a:tcPr>
                    </a:tc>
                    <a:extLst>
                      <a:ext uri="{0D108BD9-81ED-4DB2-BD59-A6C34878D82A}">
                        <a16:rowId xmlns:a16="http://schemas.microsoft.com/office/drawing/2014/main" val="3764775193"/>
                      </a:ext>
                    </a:extLst>
                  </a:tr>
                </a:tbl>
              </a:graphicData>
            </a:graphic>
          </p:graphicFrame>
        </mc:Fallback>
      </mc:AlternateContent>
      <p:sp>
        <p:nvSpPr>
          <p:cNvPr id="8" name="Rectangle 7">
            <a:extLst>
              <a:ext uri="{FF2B5EF4-FFF2-40B4-BE49-F238E27FC236}">
                <a16:creationId xmlns:a16="http://schemas.microsoft.com/office/drawing/2014/main" id="{A67C96F6-C854-FA44-B93B-8183D93D0532}"/>
              </a:ext>
            </a:extLst>
          </p:cNvPr>
          <p:cNvSpPr/>
          <p:nvPr/>
        </p:nvSpPr>
        <p:spPr>
          <a:xfrm>
            <a:off x="9137065" y="3452124"/>
            <a:ext cx="2116410" cy="315721"/>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17" name="Rectangle 116">
            <a:extLst>
              <a:ext uri="{FF2B5EF4-FFF2-40B4-BE49-F238E27FC236}">
                <a16:creationId xmlns:a16="http://schemas.microsoft.com/office/drawing/2014/main" id="{07EC0991-2461-924C-B314-1DBBB62F5654}"/>
              </a:ext>
            </a:extLst>
          </p:cNvPr>
          <p:cNvSpPr/>
          <p:nvPr/>
        </p:nvSpPr>
        <p:spPr>
          <a:xfrm>
            <a:off x="9137065" y="2220849"/>
            <a:ext cx="2116410" cy="315721"/>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graphicFrame>
            <p:nvGraphicFramePr>
              <p:cNvPr id="118" name="Table 117">
                <a:extLst>
                  <a:ext uri="{FF2B5EF4-FFF2-40B4-BE49-F238E27FC236}">
                    <a16:creationId xmlns:a16="http://schemas.microsoft.com/office/drawing/2014/main" id="{BFC2368B-E203-1C4F-A96B-5E36DFC13CC8}"/>
                  </a:ext>
                </a:extLst>
              </p:cNvPr>
              <p:cNvGraphicFramePr>
                <a:graphicFrameLocks noGrp="1"/>
              </p:cNvGraphicFramePr>
              <p:nvPr>
                <p:extLst>
                  <p:ext uri="{D42A27DB-BD31-4B8C-83A1-F6EECF244321}">
                    <p14:modId xmlns:p14="http://schemas.microsoft.com/office/powerpoint/2010/main" val="3256187597"/>
                  </p:ext>
                </p:extLst>
              </p:nvPr>
            </p:nvGraphicFramePr>
            <p:xfrm>
              <a:off x="11365520" y="2221767"/>
              <a:ext cx="462433" cy="305682"/>
            </p:xfrm>
            <a:graphic>
              <a:graphicData uri="http://schemas.openxmlformats.org/drawingml/2006/table">
                <a:tbl>
                  <a:tblPr bandRow="1">
                    <a:tableStyleId>{793D81CF-94F2-401A-BA57-92F5A7B2D0C5}</a:tableStyleId>
                  </a:tblPr>
                  <a:tblGrid>
                    <a:gridCol w="462433">
                      <a:extLst>
                        <a:ext uri="{9D8B030D-6E8A-4147-A177-3AD203B41FA5}">
                          <a16:colId xmlns:a16="http://schemas.microsoft.com/office/drawing/2014/main" val="3066425043"/>
                        </a:ext>
                      </a:extLst>
                    </a:gridCol>
                  </a:tblGrid>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0.</m:t>
                                </m:r>
                                <m:r>
                                  <a:rPr lang="de-DE" sz="1400" b="0" i="1" dirty="0" smtClean="0">
                                    <a:latin typeface="Cambria Math" panose="02040503050406030204" pitchFamily="18" charset="0"/>
                                    <a:ea typeface="Cambria Math" panose="02040503050406030204" pitchFamily="18" charset="0"/>
                                  </a:rPr>
                                  <m:t>75</m:t>
                                </m:r>
                              </m:oMath>
                            </m:oMathPara>
                          </a14:m>
                          <a:endParaRPr lang="en-US" sz="14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3300303328"/>
                      </a:ext>
                    </a:extLst>
                  </a:tr>
                </a:tbl>
              </a:graphicData>
            </a:graphic>
          </p:graphicFrame>
        </mc:Choice>
        <mc:Fallback xmlns="">
          <p:graphicFrame>
            <p:nvGraphicFramePr>
              <p:cNvPr id="118" name="Table 117">
                <a:extLst>
                  <a:ext uri="{FF2B5EF4-FFF2-40B4-BE49-F238E27FC236}">
                    <a16:creationId xmlns:a16="http://schemas.microsoft.com/office/drawing/2014/main" id="{BFC2368B-E203-1C4F-A96B-5E36DFC13CC8}"/>
                  </a:ext>
                </a:extLst>
              </p:cNvPr>
              <p:cNvGraphicFramePr>
                <a:graphicFrameLocks noGrp="1"/>
              </p:cNvGraphicFramePr>
              <p:nvPr>
                <p:extLst>
                  <p:ext uri="{D42A27DB-BD31-4B8C-83A1-F6EECF244321}">
                    <p14:modId xmlns:p14="http://schemas.microsoft.com/office/powerpoint/2010/main" val="3256187597"/>
                  </p:ext>
                </p:extLst>
              </p:nvPr>
            </p:nvGraphicFramePr>
            <p:xfrm>
              <a:off x="11365520" y="2221767"/>
              <a:ext cx="462433" cy="305682"/>
            </p:xfrm>
            <a:graphic>
              <a:graphicData uri="http://schemas.openxmlformats.org/drawingml/2006/table">
                <a:tbl>
                  <a:tblPr bandRow="1">
                    <a:tableStyleId>{793D81CF-94F2-401A-BA57-92F5A7B2D0C5}</a:tableStyleId>
                  </a:tblPr>
                  <a:tblGrid>
                    <a:gridCol w="462433">
                      <a:extLst>
                        <a:ext uri="{9D8B030D-6E8A-4147-A177-3AD203B41FA5}">
                          <a16:colId xmlns:a16="http://schemas.microsoft.com/office/drawing/2014/main" val="3066425043"/>
                        </a:ext>
                      </a:extLst>
                    </a:gridCol>
                  </a:tblGrid>
                  <a:tr h="305682">
                    <a:tc>
                      <a:txBody>
                        <a:bodyPr/>
                        <a:lstStyle/>
                        <a:p>
                          <a:endParaRPr lang="en-US"/>
                        </a:p>
                      </a:txBody>
                      <a:tcPr marL="45672" marR="45672" marT="45672" marB="45672">
                        <a:blipFill>
                          <a:blip r:embed="rId16"/>
                          <a:stretch>
                            <a:fillRect/>
                          </a:stretch>
                        </a:blipFill>
                      </a:tcPr>
                    </a:tc>
                    <a:extLst>
                      <a:ext uri="{0D108BD9-81ED-4DB2-BD59-A6C34878D82A}">
                        <a16:rowId xmlns:a16="http://schemas.microsoft.com/office/drawing/2014/main" val="330030332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9" name="Table 118">
                <a:extLst>
                  <a:ext uri="{FF2B5EF4-FFF2-40B4-BE49-F238E27FC236}">
                    <a16:creationId xmlns:a16="http://schemas.microsoft.com/office/drawing/2014/main" id="{0AAB80A7-8EFA-C947-9A8A-47FB409256F4}"/>
                  </a:ext>
                </a:extLst>
              </p:cNvPr>
              <p:cNvGraphicFramePr>
                <a:graphicFrameLocks noGrp="1"/>
              </p:cNvGraphicFramePr>
              <p:nvPr>
                <p:extLst>
                  <p:ext uri="{D42A27DB-BD31-4B8C-83A1-F6EECF244321}">
                    <p14:modId xmlns:p14="http://schemas.microsoft.com/office/powerpoint/2010/main" val="3183855606"/>
                  </p:ext>
                </p:extLst>
              </p:nvPr>
            </p:nvGraphicFramePr>
            <p:xfrm>
              <a:off x="11365520" y="3448172"/>
              <a:ext cx="462433" cy="305682"/>
            </p:xfrm>
            <a:graphic>
              <a:graphicData uri="http://schemas.openxmlformats.org/drawingml/2006/table">
                <a:tbl>
                  <a:tblPr bandRow="1">
                    <a:tableStyleId>{793D81CF-94F2-401A-BA57-92F5A7B2D0C5}</a:tableStyleId>
                  </a:tblPr>
                  <a:tblGrid>
                    <a:gridCol w="462433">
                      <a:extLst>
                        <a:ext uri="{9D8B030D-6E8A-4147-A177-3AD203B41FA5}">
                          <a16:colId xmlns:a16="http://schemas.microsoft.com/office/drawing/2014/main" val="3066425043"/>
                        </a:ext>
                      </a:extLst>
                    </a:gridCol>
                  </a:tblGrid>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0.2</m:t>
                                </m:r>
                                <m:r>
                                  <a:rPr lang="de-DE" sz="1400" b="0" i="1" dirty="0" smtClean="0">
                                    <a:latin typeface="Cambria Math" panose="02040503050406030204" pitchFamily="18" charset="0"/>
                                    <a:ea typeface="Cambria Math" panose="02040503050406030204" pitchFamily="18" charset="0"/>
                                  </a:rPr>
                                  <m:t>5</m:t>
                                </m:r>
                              </m:oMath>
                            </m:oMathPara>
                          </a14:m>
                          <a:endParaRPr lang="en-US" sz="14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452527366"/>
                      </a:ext>
                    </a:extLst>
                  </a:tr>
                </a:tbl>
              </a:graphicData>
            </a:graphic>
          </p:graphicFrame>
        </mc:Choice>
        <mc:Fallback xmlns="">
          <p:graphicFrame>
            <p:nvGraphicFramePr>
              <p:cNvPr id="119" name="Table 118">
                <a:extLst>
                  <a:ext uri="{FF2B5EF4-FFF2-40B4-BE49-F238E27FC236}">
                    <a16:creationId xmlns:a16="http://schemas.microsoft.com/office/drawing/2014/main" id="{0AAB80A7-8EFA-C947-9A8A-47FB409256F4}"/>
                  </a:ext>
                </a:extLst>
              </p:cNvPr>
              <p:cNvGraphicFramePr>
                <a:graphicFrameLocks noGrp="1"/>
              </p:cNvGraphicFramePr>
              <p:nvPr>
                <p:extLst>
                  <p:ext uri="{D42A27DB-BD31-4B8C-83A1-F6EECF244321}">
                    <p14:modId xmlns:p14="http://schemas.microsoft.com/office/powerpoint/2010/main" val="3183855606"/>
                  </p:ext>
                </p:extLst>
              </p:nvPr>
            </p:nvGraphicFramePr>
            <p:xfrm>
              <a:off x="11365520" y="3448172"/>
              <a:ext cx="462433" cy="305682"/>
            </p:xfrm>
            <a:graphic>
              <a:graphicData uri="http://schemas.openxmlformats.org/drawingml/2006/table">
                <a:tbl>
                  <a:tblPr bandRow="1">
                    <a:tableStyleId>{793D81CF-94F2-401A-BA57-92F5A7B2D0C5}</a:tableStyleId>
                  </a:tblPr>
                  <a:tblGrid>
                    <a:gridCol w="462433">
                      <a:extLst>
                        <a:ext uri="{9D8B030D-6E8A-4147-A177-3AD203B41FA5}">
                          <a16:colId xmlns:a16="http://schemas.microsoft.com/office/drawing/2014/main" val="3066425043"/>
                        </a:ext>
                      </a:extLst>
                    </a:gridCol>
                  </a:tblGrid>
                  <a:tr h="305682">
                    <a:tc>
                      <a:txBody>
                        <a:bodyPr/>
                        <a:lstStyle/>
                        <a:p>
                          <a:endParaRPr lang="en-US"/>
                        </a:p>
                      </a:txBody>
                      <a:tcPr marL="45672" marR="45672" marT="45672" marB="45672">
                        <a:blipFill>
                          <a:blip r:embed="rId17"/>
                          <a:stretch>
                            <a:fillRect t="-4000"/>
                          </a:stretch>
                        </a:blipFill>
                      </a:tcPr>
                    </a:tc>
                    <a:extLst>
                      <a:ext uri="{0D108BD9-81ED-4DB2-BD59-A6C34878D82A}">
                        <a16:rowId xmlns:a16="http://schemas.microsoft.com/office/drawing/2014/main" val="1452527366"/>
                      </a:ext>
                    </a:extLst>
                  </a:tr>
                </a:tbl>
              </a:graphicData>
            </a:graphic>
          </p:graphicFrame>
        </mc:Fallback>
      </mc:AlternateContent>
    </p:spTree>
    <p:extLst>
      <p:ext uri="{BB962C8B-B14F-4D97-AF65-F5344CB8AC3E}">
        <p14:creationId xmlns:p14="http://schemas.microsoft.com/office/powerpoint/2010/main" val="3520668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5AC6-8FAB-D146-8ECA-A0C7BDD6514E}"/>
              </a:ext>
            </a:extLst>
          </p:cNvPr>
          <p:cNvSpPr>
            <a:spLocks noGrp="1"/>
          </p:cNvSpPr>
          <p:nvPr>
            <p:ph type="title"/>
          </p:nvPr>
        </p:nvSpPr>
        <p:spPr/>
        <p:txBody>
          <a:bodyPr/>
          <a:lstStyle/>
          <a:p>
            <a:r>
              <a:rPr lang="en-GB"/>
              <a:t>Example with Two Factors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992CB7-7BCA-F647-AE63-61B908F431C7}"/>
                  </a:ext>
                </a:extLst>
              </p:cNvPr>
              <p:cNvSpPr>
                <a:spLocks noGrp="1"/>
              </p:cNvSpPr>
              <p:nvPr>
                <p:ph idx="1"/>
              </p:nvPr>
            </p:nvSpPr>
            <p:spPr>
              <a:xfrm>
                <a:off x="359625" y="1666902"/>
                <a:ext cx="5804339" cy="4236435"/>
              </a:xfrm>
            </p:spPr>
            <p:txBody>
              <a:bodyPr>
                <a:normAutofit/>
              </a:bodyPr>
              <a:lstStyle/>
              <a:p>
                <a:r>
                  <a:rPr lang="en-GB"/>
                  <a:t>Model</a:t>
                </a:r>
              </a:p>
              <a:p>
                <a:pPr lvl="1"/>
                <a:endParaRPr lang="en-GB"/>
              </a:p>
              <a:p>
                <a:endParaRPr lang="en-GB"/>
              </a:p>
              <a:p>
                <a:endParaRPr lang="en-GB"/>
              </a:p>
              <a:p>
                <a:r>
                  <a:rPr lang="en-GB"/>
                  <a:t>Sample new value for  </a:t>
                </a:r>
                <a14:m>
                  <m:oMath xmlns:m="http://schemas.openxmlformats.org/officeDocument/2006/math">
                    <m:r>
                      <a:rPr lang="en-GB" i="1" smtClean="0">
                        <a:latin typeface="Cambria Math" panose="02040503050406030204" pitchFamily="18" charset="0"/>
                      </a:rPr>
                      <m:t>𝑅</m:t>
                    </m:r>
                  </m:oMath>
                </a14:m>
                <a:r>
                  <a:rPr lang="en-GB"/>
                  <a:t> from </a:t>
                </a:r>
                <a:endParaRPr lang="en-GB" i="1">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b="0" i="1" smtClean="0">
                              <a:latin typeface="Cambria Math" panose="02040503050406030204" pitchFamily="18" charset="0"/>
                            </a:rPr>
                            <m:t>𝑅</m:t>
                          </m:r>
                        </m:e>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m:rPr>
                                  <m:sty m:val="p"/>
                                </m:rPr>
                                <a:rPr lang="en-GB" smtClean="0">
                                  <a:latin typeface="Cambria Math" panose="02040503050406030204" pitchFamily="18" charset="0"/>
                                </a:rPr>
                                <m:t>MB</m:t>
                              </m:r>
                              <m:d>
                                <m:dPr>
                                  <m:ctrlPr>
                                    <a:rPr lang="en-GB" i="1" smtClean="0">
                                      <a:latin typeface="Cambria Math" panose="02040503050406030204" pitchFamily="18" charset="0"/>
                                    </a:rPr>
                                  </m:ctrlPr>
                                </m:dPr>
                                <m:e>
                                  <m:r>
                                    <a:rPr lang="en-GB" i="1" smtClean="0">
                                      <a:latin typeface="Cambria Math" panose="02040503050406030204" pitchFamily="18" charset="0"/>
                                    </a:rPr>
                                    <m:t>𝑅</m:t>
                                  </m:r>
                                </m:e>
                              </m:d>
                            </m:sub>
                          </m:sSub>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ea typeface="Cambria Math" panose="02040503050406030204" pitchFamily="18" charset="0"/>
                                </a:rPr>
                                <m:t>𝒓</m:t>
                              </m:r>
                            </m:e>
                          </m:d>
                        </m:e>
                      </m:d>
                      <m:r>
                        <a:rPr lang="en-GB" i="1" smtClean="0">
                          <a:latin typeface="Cambria Math" panose="02040503050406030204" pitchFamily="18" charset="0"/>
                        </a:rPr>
                        <m:t>=</m:t>
                      </m:r>
                      <m:r>
                        <a:rPr lang="en-GB"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𝑅</m:t>
                          </m:r>
                        </m:e>
                        <m:e>
                          <m:sSub>
                            <m:sSubPr>
                              <m:ctrlPr>
                                <a:rPr lang="en-GB" i="1" smtClean="0">
                                  <a:latin typeface="Cambria Math" panose="02040503050406030204" pitchFamily="18" charset="0"/>
                                </a:rPr>
                              </m:ctrlPr>
                            </m:sSubPr>
                            <m:e>
                              <m:r>
                                <a:rPr lang="en-GB" i="1" smtClean="0">
                                  <a:latin typeface="Cambria Math" panose="02040503050406030204" pitchFamily="18" charset="0"/>
                                </a:rPr>
                                <m:t>𝑛</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𝑛</m:t>
                              </m:r>
                            </m:e>
                            <m:sub>
                              <m:r>
                                <a:rPr lang="en-GB" i="1" smtClean="0">
                                  <a:latin typeface="Cambria Math" panose="02040503050406030204" pitchFamily="18" charset="0"/>
                                </a:rPr>
                                <m:t>2</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𝑛</m:t>
                              </m:r>
                            </m:e>
                            <m:sub>
                              <m:r>
                                <a:rPr lang="en-GB" i="1" smtClean="0">
                                  <a:latin typeface="Cambria Math" panose="02040503050406030204" pitchFamily="18" charset="0"/>
                                </a:rPr>
                                <m:t>3</m:t>
                              </m:r>
                            </m:sub>
                          </m:sSub>
                        </m:e>
                      </m:d>
                    </m:oMath>
                  </m:oMathPara>
                </a14:m>
                <a:endParaRPr lang="en-GB"/>
              </a:p>
              <a:p>
                <a:r>
                  <a:rPr lang="en-GB">
                    <a:ea typeface="Cambria Math" panose="02040503050406030204" pitchFamily="18" charset="0"/>
                  </a:rPr>
                  <a:t>Normalise </a:t>
                </a:r>
                <a14:m>
                  <m:oMath xmlns:m="http://schemas.openxmlformats.org/officeDocument/2006/math">
                    <m:r>
                      <a:rPr lang="en-GB" i="1" smtClean="0">
                        <a:latin typeface="Cambria Math" panose="02040503050406030204" pitchFamily="18" charset="0"/>
                        <a:ea typeface="Cambria Math" panose="02040503050406030204" pitchFamily="18" charset="0"/>
                      </a:rPr>
                      <m:t>𝜙</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𝑅</m:t>
                        </m:r>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𝑛</m:t>
                            </m:r>
                          </m:e>
                          <m:sub>
                            <m:r>
                              <a:rPr lang="en-GB" i="1" smtClean="0">
                                <a:latin typeface="Cambria Math" panose="02040503050406030204" pitchFamily="18" charset="0"/>
                                <a:ea typeface="Cambria Math" panose="02040503050406030204" pitchFamily="18" charset="0"/>
                              </a:rPr>
                              <m:t>1</m:t>
                            </m:r>
                          </m:sub>
                        </m:sSub>
                      </m:e>
                    </m:d>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𝑅</m:t>
                        </m:r>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𝑛</m:t>
                            </m:r>
                          </m:e>
                          <m:sub>
                            <m:r>
                              <a:rPr lang="en-GB" i="1" smtClean="0">
                                <a:latin typeface="Cambria Math" panose="02040503050406030204" pitchFamily="18" charset="0"/>
                                <a:ea typeface="Cambria Math" panose="02040503050406030204" pitchFamily="18" charset="0"/>
                              </a:rPr>
                              <m:t>2</m:t>
                            </m:r>
                          </m:sub>
                        </m:sSub>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𝑛</m:t>
                            </m:r>
                          </m:e>
                          <m:sub>
                            <m:r>
                              <a:rPr lang="en-GB" i="1" smtClean="0">
                                <a:latin typeface="Cambria Math" panose="02040503050406030204" pitchFamily="18" charset="0"/>
                                <a:ea typeface="Cambria Math" panose="02040503050406030204" pitchFamily="18" charset="0"/>
                              </a:rPr>
                              <m:t>3</m:t>
                            </m:r>
                          </m:sub>
                        </m:sSub>
                      </m:e>
                    </m:d>
                  </m:oMath>
                </a14:m>
                <a:br>
                  <a:rPr lang="en-GB"/>
                </a:br>
                <a:r>
                  <a:rPr lang="en-GB"/>
                  <a:t>➝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i="1" smtClean="0">
                            <a:latin typeface="Cambria Math" panose="02040503050406030204" pitchFamily="18" charset="0"/>
                          </a:rPr>
                          <m:t>𝑅</m:t>
                        </m:r>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𝑛</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𝑛</m:t>
                            </m:r>
                          </m:e>
                          <m:sub>
                            <m:r>
                              <a:rPr lang="en-GB" b="0" i="1" smtClean="0">
                                <a:latin typeface="Cambria Math" panose="02040503050406030204" pitchFamily="18" charset="0"/>
                              </a:rPr>
                              <m:t>2</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𝑛</m:t>
                            </m:r>
                          </m:e>
                          <m:sub>
                            <m:r>
                              <a:rPr lang="en-GB" b="0" i="1" smtClean="0">
                                <a:latin typeface="Cambria Math" panose="02040503050406030204" pitchFamily="18" charset="0"/>
                              </a:rPr>
                              <m:t>3</m:t>
                            </m:r>
                          </m:sub>
                        </m:sSub>
                      </m:e>
                    </m:d>
                  </m:oMath>
                </a14:m>
                <a:endParaRPr lang="en-GB"/>
              </a:p>
              <a:p>
                <a:r>
                  <a:rPr lang="en-GB"/>
                  <a:t>Given </a:t>
                </a:r>
                <a14:m>
                  <m:oMath xmlns:m="http://schemas.openxmlformats.org/officeDocument/2006/math">
                    <m:sSub>
                      <m:sSubPr>
                        <m:ctrlPr>
                          <a:rPr lang="en-GB" b="0"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𝑁</m:t>
                        </m:r>
                      </m:e>
                      <m:sub>
                        <m:r>
                          <a:rPr lang="en-GB" b="0" i="1" smtClean="0">
                            <a:solidFill>
                              <a:schemeClr val="accent1"/>
                            </a:solidFill>
                            <a:latin typeface="Cambria Math" panose="02040503050406030204" pitchFamily="18" charset="0"/>
                          </a:rPr>
                          <m:t>1</m:t>
                        </m:r>
                      </m:sub>
                    </m:sSub>
                    <m:r>
                      <a:rPr lang="en-GB" b="0" i="1" smtClean="0">
                        <a:solidFill>
                          <a:schemeClr val="accent1"/>
                        </a:solidFill>
                        <a:latin typeface="Cambria Math" panose="02040503050406030204" pitchFamily="18" charset="0"/>
                      </a:rPr>
                      <m:t>=1</m:t>
                    </m:r>
                    <m:r>
                      <a:rPr lang="en-GB" b="0" i="1" smtClean="0">
                        <a:latin typeface="Cambria Math" panose="02040503050406030204" pitchFamily="18" charset="0"/>
                      </a:rPr>
                      <m:t>,</m:t>
                    </m:r>
                    <m:sSub>
                      <m:sSubPr>
                        <m:ctrlPr>
                          <a:rPr lang="en-GB" b="0" i="1" smtClean="0">
                            <a:solidFill>
                              <a:srgbClr val="FFC000"/>
                            </a:solidFill>
                            <a:latin typeface="Cambria Math" panose="02040503050406030204" pitchFamily="18" charset="0"/>
                          </a:rPr>
                        </m:ctrlPr>
                      </m:sSubPr>
                      <m:e>
                        <m:r>
                          <a:rPr lang="en-GB" b="0" i="1" smtClean="0">
                            <a:solidFill>
                              <a:srgbClr val="FFC000"/>
                            </a:solidFill>
                            <a:latin typeface="Cambria Math" panose="02040503050406030204" pitchFamily="18" charset="0"/>
                          </a:rPr>
                          <m:t>𝑁</m:t>
                        </m:r>
                      </m:e>
                      <m:sub>
                        <m:r>
                          <a:rPr lang="en-GB" b="0" i="1" smtClean="0">
                            <a:solidFill>
                              <a:srgbClr val="FFC000"/>
                            </a:solidFill>
                            <a:latin typeface="Cambria Math" panose="02040503050406030204" pitchFamily="18" charset="0"/>
                          </a:rPr>
                          <m:t>2</m:t>
                        </m:r>
                      </m:sub>
                    </m:sSub>
                    <m:r>
                      <a:rPr lang="en-GB" b="0" i="1" smtClean="0">
                        <a:solidFill>
                          <a:srgbClr val="FFC000"/>
                        </a:solidFill>
                        <a:latin typeface="Cambria Math" panose="02040503050406030204" pitchFamily="18" charset="0"/>
                      </a:rPr>
                      <m:t>=1,</m:t>
                    </m:r>
                    <m:sSub>
                      <m:sSubPr>
                        <m:ctrlPr>
                          <a:rPr lang="en-GB" b="0" i="1" smtClean="0">
                            <a:solidFill>
                              <a:srgbClr val="FFC000"/>
                            </a:solidFill>
                            <a:latin typeface="Cambria Math" panose="02040503050406030204" pitchFamily="18" charset="0"/>
                          </a:rPr>
                        </m:ctrlPr>
                      </m:sSubPr>
                      <m:e>
                        <m:r>
                          <a:rPr lang="en-GB" b="0" i="1" smtClean="0">
                            <a:solidFill>
                              <a:srgbClr val="FFC000"/>
                            </a:solidFill>
                            <a:latin typeface="Cambria Math" panose="02040503050406030204" pitchFamily="18" charset="0"/>
                          </a:rPr>
                          <m:t>𝑁</m:t>
                        </m:r>
                      </m:e>
                      <m:sub>
                        <m:r>
                          <a:rPr lang="en-GB" b="0" i="1" smtClean="0">
                            <a:solidFill>
                              <a:srgbClr val="FFC000"/>
                            </a:solidFill>
                            <a:latin typeface="Cambria Math" panose="02040503050406030204" pitchFamily="18" charset="0"/>
                          </a:rPr>
                          <m:t>3</m:t>
                        </m:r>
                      </m:sub>
                    </m:sSub>
                    <m:r>
                      <a:rPr lang="en-GB" b="0" i="1" smtClean="0">
                        <a:solidFill>
                          <a:srgbClr val="FFC000"/>
                        </a:solidFill>
                        <a:latin typeface="Cambria Math" panose="02040503050406030204" pitchFamily="18" charset="0"/>
                      </a:rPr>
                      <m:t>=0</m:t>
                    </m:r>
                  </m:oMath>
                </a14:m>
                <a:r>
                  <a:rPr lang="en-GB">
                    <a:solidFill>
                      <a:srgbClr val="FFC000"/>
                    </a:solidFill>
                  </a:rPr>
                  <a:t> </a:t>
                </a:r>
                <a:endParaRPr lang="en-GB">
                  <a:solidFill>
                    <a:srgbClr val="C00000"/>
                  </a:solidFill>
                </a:endParaRPr>
              </a:p>
              <a:p>
                <a:pPr lvl="1"/>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𝑓</m:t>
                        </m:r>
                      </m:e>
                      <m:sub>
                        <m:r>
                          <a:rPr lang="en-GB" b="0" i="1" smtClean="0">
                            <a:latin typeface="Cambria Math" panose="02040503050406030204" pitchFamily="18" charset="0"/>
                            <a:ea typeface="Cambria Math" panose="02040503050406030204" pitchFamily="18" charset="0"/>
                          </a:rPr>
                          <m:t>12</m:t>
                        </m:r>
                      </m:sub>
                    </m:sSub>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r>
                          <a:rPr lang="en-GB" b="0" i="1" smtClean="0">
                            <a:latin typeface="Cambria Math" panose="02040503050406030204" pitchFamily="18" charset="0"/>
                            <a:ea typeface="Cambria Math" panose="02040503050406030204" pitchFamily="18" charset="0"/>
                          </a:rPr>
                          <m:t>, 1</m:t>
                        </m:r>
                      </m:e>
                    </m:d>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r>
                          <a:rPr lang="en-GB" i="1" smtClean="0">
                            <a:latin typeface="Cambria Math" panose="02040503050406030204" pitchFamily="18" charset="0"/>
                            <a:ea typeface="Cambria Math" panose="02040503050406030204" pitchFamily="18" charset="0"/>
                          </a:rPr>
                          <m:t>, 1, 0</m:t>
                        </m:r>
                      </m:e>
                    </m:d>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𝜙</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e>
                    </m:d>
                  </m:oMath>
                </a14:m>
                <a:endParaRPr lang="en-GB"/>
              </a:p>
              <a:p>
                <a:pPr lvl="1"/>
                <a:r>
                  <a:rPr lang="en-GB">
                    <a:ea typeface="Cambria Math" panose="02040503050406030204" pitchFamily="18" charset="0"/>
                  </a:rPr>
                  <a:t>Sample new </a:t>
                </a:r>
                <a14:m>
                  <m:oMath xmlns:m="http://schemas.openxmlformats.org/officeDocument/2006/math">
                    <m:r>
                      <a:rPr lang="en-GB" i="1" smtClean="0">
                        <a:latin typeface="Cambria Math" panose="02040503050406030204" pitchFamily="18" charset="0"/>
                      </a:rPr>
                      <m:t>𝑅</m:t>
                    </m:r>
                  </m:oMath>
                </a14:m>
                <a:r>
                  <a:rPr lang="en-GB">
                    <a:ea typeface="Cambria Math" panose="02040503050406030204" pitchFamily="18" charset="0"/>
                  </a:rPr>
                  <a:t> value from </a:t>
                </a:r>
                <a14:m>
                  <m:oMath xmlns:m="http://schemas.openxmlformats.org/officeDocument/2006/math">
                    <m:sSubSup>
                      <m:sSubSupPr>
                        <m:ctrlPr>
                          <a:rPr lang="en-GB"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𝑓</m:t>
                        </m:r>
                      </m:e>
                      <m:sub>
                        <m:r>
                          <a:rPr lang="en-GB" i="1" smtClean="0">
                            <a:latin typeface="Cambria Math" panose="02040503050406030204" pitchFamily="18" charset="0"/>
                            <a:ea typeface="Cambria Math" panose="02040503050406030204" pitchFamily="18" charset="0"/>
                          </a:rPr>
                          <m:t>12</m:t>
                        </m:r>
                      </m:sub>
                      <m:sup>
                        <m:r>
                          <a:rPr lang="en-GB" i="1" smtClean="0">
                            <a:latin typeface="Cambria Math" panose="02040503050406030204" pitchFamily="18" charset="0"/>
                            <a:ea typeface="Cambria Math" panose="02040503050406030204" pitchFamily="18" charset="0"/>
                          </a:rPr>
                          <m:t>′</m:t>
                        </m:r>
                      </m:sup>
                    </m:sSubSup>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r>
                          <a:rPr lang="en-GB" b="0" i="1" smtClean="0">
                            <a:latin typeface="Cambria Math" panose="02040503050406030204" pitchFamily="18" charset="0"/>
                            <a:ea typeface="Cambria Math" panose="02040503050406030204" pitchFamily="18" charset="0"/>
                          </a:rPr>
                          <m:t>𝑍</m:t>
                        </m:r>
                      </m:den>
                    </m:f>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𝑓</m:t>
                        </m:r>
                      </m:e>
                      <m:sub>
                        <m:r>
                          <a:rPr lang="en-GB" b="0" i="1" smtClean="0">
                            <a:latin typeface="Cambria Math" panose="02040503050406030204" pitchFamily="18" charset="0"/>
                            <a:ea typeface="Cambria Math" panose="02040503050406030204" pitchFamily="18" charset="0"/>
                          </a:rPr>
                          <m:t>12</m:t>
                        </m:r>
                      </m:sub>
                    </m:sSub>
                  </m:oMath>
                </a14:m>
                <a:endParaRPr lang="en-GB"/>
              </a:p>
              <a:p>
                <a:pPr lvl="1"/>
                <a:endParaRPr lang="en-GB"/>
              </a:p>
            </p:txBody>
          </p:sp>
        </mc:Choice>
        <mc:Fallback xmlns="">
          <p:sp>
            <p:nvSpPr>
              <p:cNvPr id="3" name="Content Placeholder 2">
                <a:extLst>
                  <a:ext uri="{FF2B5EF4-FFF2-40B4-BE49-F238E27FC236}">
                    <a16:creationId xmlns:a16="http://schemas.microsoft.com/office/drawing/2014/main" id="{84992CB7-7BCA-F647-AE63-61B908F431C7}"/>
                  </a:ext>
                </a:extLst>
              </p:cNvPr>
              <p:cNvSpPr>
                <a:spLocks noGrp="1" noRot="1" noChangeAspect="1" noMove="1" noResize="1" noEditPoints="1" noAdjustHandles="1" noChangeArrowheads="1" noChangeShapeType="1" noTextEdit="1"/>
              </p:cNvSpPr>
              <p:nvPr>
                <p:ph idx="1"/>
              </p:nvPr>
            </p:nvSpPr>
            <p:spPr>
              <a:xfrm>
                <a:off x="359625" y="1666902"/>
                <a:ext cx="5804339" cy="4236435"/>
              </a:xfrm>
              <a:blipFill>
                <a:blip r:embed="rId2"/>
                <a:stretch>
                  <a:fillRect l="-2838" t="-2687" b="-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37C510D-BF56-774E-B4BF-807BCC4D2DA7}"/>
              </a:ext>
            </a:extLst>
          </p:cNvPr>
          <p:cNvSpPr>
            <a:spLocks noGrp="1"/>
          </p:cNvSpPr>
          <p:nvPr>
            <p:ph type="sldNum" sz="quarter" idx="4"/>
          </p:nvPr>
        </p:nvSpPr>
        <p:spPr/>
        <p:txBody>
          <a:bodyPr/>
          <a:lstStyle/>
          <a:p>
            <a:fld id="{67C9959E-8E6B-B04C-9955-EA096F41CA7A}" type="slidenum">
              <a:rPr lang="en-GB" smtClean="0"/>
              <a:t>62</a:t>
            </a:fld>
            <a:endParaRPr lang="en-GB"/>
          </a:p>
        </p:txBody>
      </p:sp>
      <p:grpSp>
        <p:nvGrpSpPr>
          <p:cNvPr id="56" name="Group 55">
            <a:extLst>
              <a:ext uri="{FF2B5EF4-FFF2-40B4-BE49-F238E27FC236}">
                <a16:creationId xmlns:a16="http://schemas.microsoft.com/office/drawing/2014/main" id="{BB69DC8E-D3B7-2047-B2E3-44097FE74840}"/>
              </a:ext>
            </a:extLst>
          </p:cNvPr>
          <p:cNvGrpSpPr/>
          <p:nvPr/>
        </p:nvGrpSpPr>
        <p:grpSpPr>
          <a:xfrm>
            <a:off x="1662983" y="1708447"/>
            <a:ext cx="3264858" cy="1340328"/>
            <a:chOff x="4748265" y="5241021"/>
            <a:chExt cx="3268259" cy="1341724"/>
          </a:xfrm>
        </p:grpSpPr>
        <p:sp>
          <p:nvSpPr>
            <p:cNvPr id="5" name="Donut 4">
              <a:extLst>
                <a:ext uri="{FF2B5EF4-FFF2-40B4-BE49-F238E27FC236}">
                  <a16:creationId xmlns:a16="http://schemas.microsoft.com/office/drawing/2014/main" id="{97D98AAE-264D-7A4D-8F68-36B598E23836}"/>
                </a:ext>
              </a:extLst>
            </p:cNvPr>
            <p:cNvSpPr/>
            <p:nvPr/>
          </p:nvSpPr>
          <p:spPr>
            <a:xfrm>
              <a:off x="5108265" y="5241021"/>
              <a:ext cx="2058107" cy="1341724"/>
            </a:xfrm>
            <a:prstGeom prst="donut">
              <a:avLst>
                <a:gd name="adj" fmla="val 30480"/>
              </a:avLst>
            </a:prstGeom>
            <a:solidFill>
              <a:schemeClr val="tx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solidFill>
                  <a:schemeClr val="tx1"/>
                </a:solidFill>
              </a:endParaRPr>
            </a:p>
          </p:txBody>
        </p:sp>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7989CC9F-FDC2-6040-AA01-5E0ECED67C62}"/>
                    </a:ext>
                  </a:extLst>
                </p:cNvPr>
                <p:cNvSpPr/>
                <p:nvPr/>
              </p:nvSpPr>
              <p:spPr>
                <a:xfrm>
                  <a:off x="5956222" y="5705063"/>
                  <a:ext cx="360000" cy="360000"/>
                </a:xfrm>
                <a:prstGeom prst="ellipse">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1925" rIns="35963" rtlCol="0" anchor="ctr"/>
                <a:lstStyle/>
                <a:p>
                  <a:pPr algn="ct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𝑅</m:t>
                        </m:r>
                      </m:oMath>
                    </m:oMathPara>
                  </a14:m>
                  <a:endParaRPr lang="en-GB" sz="1798"/>
                </a:p>
              </p:txBody>
            </p:sp>
          </mc:Choice>
          <mc:Fallback xmlns="">
            <p:sp>
              <p:nvSpPr>
                <p:cNvPr id="6" name="Oval 5">
                  <a:extLst>
                    <a:ext uri="{FF2B5EF4-FFF2-40B4-BE49-F238E27FC236}">
                      <a16:creationId xmlns:a16="http://schemas.microsoft.com/office/drawing/2014/main" id="{7989CC9F-FDC2-6040-AA01-5E0ECED67C62}"/>
                    </a:ext>
                  </a:extLst>
                </p:cNvPr>
                <p:cNvSpPr>
                  <a:spLocks noRot="1" noChangeAspect="1" noMove="1" noResize="1" noEditPoints="1" noAdjustHandles="1" noChangeArrowheads="1" noChangeShapeType="1" noTextEdit="1"/>
                </p:cNvSpPr>
                <p:nvPr/>
              </p:nvSpPr>
              <p:spPr>
                <a:xfrm>
                  <a:off x="5956222" y="5705063"/>
                  <a:ext cx="360000" cy="360000"/>
                </a:xfrm>
                <a:prstGeom prst="ellipse">
                  <a:avLst/>
                </a:prstGeom>
                <a:blipFill>
                  <a:blip r:embed="rId3"/>
                  <a:stretch>
                    <a:fillRect/>
                  </a:stretch>
                </a:blipFill>
                <a:ln w="9525"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857B857F-06B8-1545-B762-A6F4D9961D1E}"/>
                    </a:ext>
                  </a:extLst>
                </p:cNvPr>
                <p:cNvSpPr/>
                <p:nvPr/>
              </p:nvSpPr>
              <p:spPr>
                <a:xfrm>
                  <a:off x="6806373" y="5705063"/>
                  <a:ext cx="360000" cy="360000"/>
                </a:xfrm>
                <a:prstGeom prst="ellipse">
                  <a:avLst/>
                </a:prstGeom>
                <a:solidFill>
                  <a:schemeClr val="bg1"/>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1925" rIns="0" rtlCol="0" anchor="ctr"/>
                <a:lstStyle/>
                <a:p>
                  <a:pPr algn="ct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𝑁</m:t>
                            </m:r>
                          </m:e>
                          <m:sub>
                            <m:r>
                              <a:rPr lang="en-GB" sz="1798" i="1" smtClean="0">
                                <a:latin typeface="Cambria Math" panose="02040503050406030204" pitchFamily="18" charset="0"/>
                              </a:rPr>
                              <m:t>1</m:t>
                            </m:r>
                          </m:sub>
                        </m:sSub>
                      </m:oMath>
                    </m:oMathPara>
                  </a14:m>
                  <a:endParaRPr lang="en-GB" sz="1798"/>
                </a:p>
              </p:txBody>
            </p:sp>
          </mc:Choice>
          <mc:Fallback xmlns="">
            <p:sp>
              <p:nvSpPr>
                <p:cNvPr id="7" name="Oval 6">
                  <a:extLst>
                    <a:ext uri="{FF2B5EF4-FFF2-40B4-BE49-F238E27FC236}">
                      <a16:creationId xmlns:a16="http://schemas.microsoft.com/office/drawing/2014/main" id="{857B857F-06B8-1545-B762-A6F4D9961D1E}"/>
                    </a:ext>
                  </a:extLst>
                </p:cNvPr>
                <p:cNvSpPr>
                  <a:spLocks noRot="1" noChangeAspect="1" noMove="1" noResize="1" noEditPoints="1" noAdjustHandles="1" noChangeArrowheads="1" noChangeShapeType="1" noTextEdit="1"/>
                </p:cNvSpPr>
                <p:nvPr/>
              </p:nvSpPr>
              <p:spPr>
                <a:xfrm>
                  <a:off x="6806373" y="5705063"/>
                  <a:ext cx="360000" cy="360000"/>
                </a:xfrm>
                <a:prstGeom prst="ellipse">
                  <a:avLst/>
                </a:prstGeom>
                <a:blipFill>
                  <a:blip r:embed="rId4"/>
                  <a:stretch>
                    <a:fillRect l="-3333"/>
                  </a:stretch>
                </a:blipFill>
                <a:ln w="9525"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05F0A612-04DC-2B42-A268-CAF397EB8A12}"/>
                    </a:ext>
                  </a:extLst>
                </p:cNvPr>
                <p:cNvSpPr/>
                <p:nvPr/>
              </p:nvSpPr>
              <p:spPr>
                <a:xfrm>
                  <a:off x="7656524" y="5708012"/>
                  <a:ext cx="360000" cy="360000"/>
                </a:xfrm>
                <a:prstGeom prst="ellipse">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1925" rIns="35963" rtlCol="0" anchor="ctr"/>
                <a:lstStyle/>
                <a:p>
                  <a:pPr algn="ct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𝑅</m:t>
                            </m:r>
                          </m:e>
                          <m:sub>
                            <m:r>
                              <a:rPr lang="en-GB" sz="1798" i="1" smtClean="0">
                                <a:latin typeface="Cambria Math" panose="02040503050406030204" pitchFamily="18" charset="0"/>
                              </a:rPr>
                              <m:t>1</m:t>
                            </m:r>
                          </m:sub>
                        </m:sSub>
                      </m:oMath>
                    </m:oMathPara>
                  </a14:m>
                  <a:endParaRPr lang="en-GB" sz="1798"/>
                </a:p>
              </p:txBody>
            </p:sp>
          </mc:Choice>
          <mc:Fallback xmlns="">
            <p:sp>
              <p:nvSpPr>
                <p:cNvPr id="8" name="Oval 7">
                  <a:extLst>
                    <a:ext uri="{FF2B5EF4-FFF2-40B4-BE49-F238E27FC236}">
                      <a16:creationId xmlns:a16="http://schemas.microsoft.com/office/drawing/2014/main" id="{05F0A612-04DC-2B42-A268-CAF397EB8A12}"/>
                    </a:ext>
                  </a:extLst>
                </p:cNvPr>
                <p:cNvSpPr>
                  <a:spLocks noRot="1" noChangeAspect="1" noMove="1" noResize="1" noEditPoints="1" noAdjustHandles="1" noChangeArrowheads="1" noChangeShapeType="1" noTextEdit="1"/>
                </p:cNvSpPr>
                <p:nvPr/>
              </p:nvSpPr>
              <p:spPr>
                <a:xfrm>
                  <a:off x="7656524" y="5708012"/>
                  <a:ext cx="360000" cy="360000"/>
                </a:xfrm>
                <a:prstGeom prst="ellipse">
                  <a:avLst/>
                </a:prstGeom>
                <a:blipFill>
                  <a:blip r:embed="rId5"/>
                  <a:stretch>
                    <a:fillRect l="-10345"/>
                  </a:stretch>
                </a:blipFill>
                <a:ln w="9525"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9" name="Straight Connector 8">
              <a:extLst>
                <a:ext uri="{FF2B5EF4-FFF2-40B4-BE49-F238E27FC236}">
                  <a16:creationId xmlns:a16="http://schemas.microsoft.com/office/drawing/2014/main" id="{E3C237D4-4074-AC46-84EF-8A2E5C8FA8F5}"/>
                </a:ext>
              </a:extLst>
            </p:cNvPr>
            <p:cNvCxnSpPr>
              <a:stCxn id="6" idx="6"/>
              <a:endCxn id="7" idx="2"/>
            </p:cNvCxnSpPr>
            <p:nvPr/>
          </p:nvCxnSpPr>
          <p:spPr>
            <a:xfrm>
              <a:off x="6316222" y="5885063"/>
              <a:ext cx="49015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D7AC54-5207-6E4B-A5C4-37C9B88AF55E}"/>
                </a:ext>
              </a:extLst>
            </p:cNvPr>
            <p:cNvCxnSpPr>
              <a:cxnSpLocks/>
              <a:stCxn id="7" idx="6"/>
              <a:endCxn id="8" idx="2"/>
            </p:cNvCxnSpPr>
            <p:nvPr/>
          </p:nvCxnSpPr>
          <p:spPr>
            <a:xfrm>
              <a:off x="7166373" y="5885063"/>
              <a:ext cx="490151" cy="294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3B0959F-C15B-EF4A-BB0E-A2E6E9F27CA9}"/>
                </a:ext>
              </a:extLst>
            </p:cNvPr>
            <p:cNvSpPr/>
            <p:nvPr/>
          </p:nvSpPr>
          <p:spPr>
            <a:xfrm>
              <a:off x="6507297" y="5831063"/>
              <a:ext cx="108000" cy="108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2" name="Rectangle 11">
              <a:extLst>
                <a:ext uri="{FF2B5EF4-FFF2-40B4-BE49-F238E27FC236}">
                  <a16:creationId xmlns:a16="http://schemas.microsoft.com/office/drawing/2014/main" id="{57C452ED-C00B-EB41-B54D-F21DA091C9B9}"/>
                </a:ext>
              </a:extLst>
            </p:cNvPr>
            <p:cNvSpPr/>
            <p:nvPr/>
          </p:nvSpPr>
          <p:spPr>
            <a:xfrm>
              <a:off x="7357448" y="5831063"/>
              <a:ext cx="108000" cy="108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cxnSp>
          <p:nvCxnSpPr>
            <p:cNvPr id="13" name="Straight Connector 12">
              <a:extLst>
                <a:ext uri="{FF2B5EF4-FFF2-40B4-BE49-F238E27FC236}">
                  <a16:creationId xmlns:a16="http://schemas.microsoft.com/office/drawing/2014/main" id="{25280994-EBBC-7648-A0EA-BF325FBEA550}"/>
                </a:ext>
              </a:extLst>
            </p:cNvPr>
            <p:cNvCxnSpPr>
              <a:cxnSpLocks/>
              <a:stCxn id="14" idx="2"/>
              <a:endCxn id="7" idx="0"/>
            </p:cNvCxnSpPr>
            <p:nvPr/>
          </p:nvCxnSpPr>
          <p:spPr>
            <a:xfrm>
              <a:off x="6986373" y="5572665"/>
              <a:ext cx="0" cy="1323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679EF59-8F2D-7546-88F2-CE5CBC0F99C0}"/>
                </a:ext>
              </a:extLst>
            </p:cNvPr>
            <p:cNvSpPr/>
            <p:nvPr/>
          </p:nvSpPr>
          <p:spPr>
            <a:xfrm>
              <a:off x="6932373" y="5464665"/>
              <a:ext cx="108000" cy="108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EE6F4352-4033-B84C-81D2-52B2E2E406C6}"/>
                    </a:ext>
                  </a:extLst>
                </p:cNvPr>
                <p:cNvSpPr/>
                <p:nvPr/>
              </p:nvSpPr>
              <p:spPr>
                <a:xfrm>
                  <a:off x="4748265" y="6129957"/>
                  <a:ext cx="360000" cy="360000"/>
                </a:xfrm>
                <a:prstGeom prst="ellipse">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1925" rIns="35963" rtlCol="0" anchor="ctr"/>
                <a:lstStyle/>
                <a:p>
                  <a:pPr algn="ct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𝑅</m:t>
                            </m:r>
                          </m:e>
                          <m:sub>
                            <m:r>
                              <a:rPr lang="en-GB" sz="1798" i="1" smtClean="0">
                                <a:latin typeface="Cambria Math" panose="02040503050406030204" pitchFamily="18" charset="0"/>
                              </a:rPr>
                              <m:t>3</m:t>
                            </m:r>
                          </m:sub>
                        </m:sSub>
                      </m:oMath>
                    </m:oMathPara>
                  </a14:m>
                  <a:endParaRPr lang="en-GB" sz="1798"/>
                </a:p>
              </p:txBody>
            </p:sp>
          </mc:Choice>
          <mc:Fallback xmlns="">
            <p:sp>
              <p:nvSpPr>
                <p:cNvPr id="15" name="Oval 14">
                  <a:extLst>
                    <a:ext uri="{FF2B5EF4-FFF2-40B4-BE49-F238E27FC236}">
                      <a16:creationId xmlns:a16="http://schemas.microsoft.com/office/drawing/2014/main" id="{EE6F4352-4033-B84C-81D2-52B2E2E406C6}"/>
                    </a:ext>
                  </a:extLst>
                </p:cNvPr>
                <p:cNvSpPr>
                  <a:spLocks noRot="1" noChangeAspect="1" noMove="1" noResize="1" noEditPoints="1" noAdjustHandles="1" noChangeArrowheads="1" noChangeShapeType="1" noTextEdit="1"/>
                </p:cNvSpPr>
                <p:nvPr/>
              </p:nvSpPr>
              <p:spPr>
                <a:xfrm>
                  <a:off x="4748265" y="6129957"/>
                  <a:ext cx="360000" cy="360000"/>
                </a:xfrm>
                <a:prstGeom prst="ellipse">
                  <a:avLst/>
                </a:prstGeom>
                <a:blipFill>
                  <a:blip r:embed="rId6"/>
                  <a:stretch>
                    <a:fillRect l="-6667"/>
                  </a:stretch>
                </a:blipFill>
                <a:ln w="9525"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531900C6-25C1-E04E-B7F7-AF9BCF0C6F91}"/>
                    </a:ext>
                  </a:extLst>
                </p:cNvPr>
                <p:cNvSpPr/>
                <p:nvPr/>
              </p:nvSpPr>
              <p:spPr>
                <a:xfrm>
                  <a:off x="5553238" y="6129957"/>
                  <a:ext cx="360000" cy="360000"/>
                </a:xfrm>
                <a:prstGeom prst="ellipse">
                  <a:avLst/>
                </a:prstGeom>
                <a:solidFill>
                  <a:schemeClr val="bg1"/>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1925" rIns="35963" rtlCol="0" anchor="ctr"/>
                <a:lstStyle/>
                <a:p>
                  <a:pPr algn="ct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𝑁</m:t>
                            </m:r>
                          </m:e>
                          <m:sub>
                            <m:r>
                              <a:rPr lang="en-GB" sz="1798" i="1" smtClean="0">
                                <a:latin typeface="Cambria Math" panose="02040503050406030204" pitchFamily="18" charset="0"/>
                              </a:rPr>
                              <m:t>3</m:t>
                            </m:r>
                          </m:sub>
                        </m:sSub>
                      </m:oMath>
                    </m:oMathPara>
                  </a14:m>
                  <a:endParaRPr lang="en-GB" sz="1798"/>
                </a:p>
              </p:txBody>
            </p:sp>
          </mc:Choice>
          <mc:Fallback xmlns="">
            <p:sp>
              <p:nvSpPr>
                <p:cNvPr id="16" name="Oval 15">
                  <a:extLst>
                    <a:ext uri="{FF2B5EF4-FFF2-40B4-BE49-F238E27FC236}">
                      <a16:creationId xmlns:a16="http://schemas.microsoft.com/office/drawing/2014/main" id="{531900C6-25C1-E04E-B7F7-AF9BCF0C6F91}"/>
                    </a:ext>
                  </a:extLst>
                </p:cNvPr>
                <p:cNvSpPr>
                  <a:spLocks noRot="1" noChangeAspect="1" noMove="1" noResize="1" noEditPoints="1" noAdjustHandles="1" noChangeArrowheads="1" noChangeShapeType="1" noTextEdit="1"/>
                </p:cNvSpPr>
                <p:nvPr/>
              </p:nvSpPr>
              <p:spPr>
                <a:xfrm>
                  <a:off x="5553238" y="6129957"/>
                  <a:ext cx="360000" cy="360000"/>
                </a:xfrm>
                <a:prstGeom prst="ellipse">
                  <a:avLst/>
                </a:prstGeom>
                <a:blipFill>
                  <a:blip r:embed="rId7"/>
                  <a:stretch>
                    <a:fillRect l="-6452"/>
                  </a:stretch>
                </a:blipFill>
                <a:ln w="9525" cap="flat" cmpd="sng" algn="ctr">
                  <a:solidFill>
                    <a:schemeClr val="tx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A23FA5A4-9C24-424B-843F-31EF0D6A490E}"/>
                    </a:ext>
                  </a:extLst>
                </p:cNvPr>
                <p:cNvSpPr/>
                <p:nvPr/>
              </p:nvSpPr>
              <p:spPr>
                <a:xfrm>
                  <a:off x="6344316" y="6129957"/>
                  <a:ext cx="360000" cy="360000"/>
                </a:xfrm>
                <a:prstGeom prst="ellipse">
                  <a:avLst/>
                </a:prstGeom>
                <a:solidFill>
                  <a:schemeClr val="bg1"/>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1925" rIns="35963" rtlCol="0" anchor="ctr"/>
                <a:lstStyle/>
                <a:p>
                  <a:pPr algn="ct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𝑁</m:t>
                            </m:r>
                          </m:e>
                          <m:sub>
                            <m:r>
                              <a:rPr lang="en-GB" sz="1798" i="1" smtClean="0">
                                <a:latin typeface="Cambria Math" panose="02040503050406030204" pitchFamily="18" charset="0"/>
                              </a:rPr>
                              <m:t>2</m:t>
                            </m:r>
                          </m:sub>
                        </m:sSub>
                      </m:oMath>
                    </m:oMathPara>
                  </a14:m>
                  <a:endParaRPr lang="en-GB" sz="1798"/>
                </a:p>
              </p:txBody>
            </p:sp>
          </mc:Choice>
          <mc:Fallback xmlns="">
            <p:sp>
              <p:nvSpPr>
                <p:cNvPr id="17" name="Oval 16">
                  <a:extLst>
                    <a:ext uri="{FF2B5EF4-FFF2-40B4-BE49-F238E27FC236}">
                      <a16:creationId xmlns:a16="http://schemas.microsoft.com/office/drawing/2014/main" id="{A23FA5A4-9C24-424B-843F-31EF0D6A490E}"/>
                    </a:ext>
                  </a:extLst>
                </p:cNvPr>
                <p:cNvSpPr>
                  <a:spLocks noRot="1" noChangeAspect="1" noMove="1" noResize="1" noEditPoints="1" noAdjustHandles="1" noChangeArrowheads="1" noChangeShapeType="1" noTextEdit="1"/>
                </p:cNvSpPr>
                <p:nvPr/>
              </p:nvSpPr>
              <p:spPr>
                <a:xfrm>
                  <a:off x="6344316" y="6129957"/>
                  <a:ext cx="360000" cy="360000"/>
                </a:xfrm>
                <a:prstGeom prst="ellipse">
                  <a:avLst/>
                </a:prstGeom>
                <a:blipFill>
                  <a:blip r:embed="rId8"/>
                  <a:stretch>
                    <a:fillRect l="-6452"/>
                  </a:stretch>
                </a:blipFill>
                <a:ln w="9525" cap="flat" cmpd="sng" algn="ctr">
                  <a:solidFill>
                    <a:schemeClr val="tx1"/>
                  </a:solidFill>
                  <a:prstDash val="solid"/>
                  <a:round/>
                  <a:headEnd type="none" w="med" len="med"/>
                  <a:tailEnd type="none" w="med" len="med"/>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54AB3162-9ED0-2748-A922-4A5F96D0B6C4}"/>
                </a:ext>
              </a:extLst>
            </p:cNvPr>
            <p:cNvCxnSpPr>
              <a:stCxn id="15" idx="6"/>
              <a:endCxn id="16" idx="2"/>
            </p:cNvCxnSpPr>
            <p:nvPr/>
          </p:nvCxnSpPr>
          <p:spPr>
            <a:xfrm>
              <a:off x="5108265" y="6309957"/>
              <a:ext cx="4449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34F0A1-29D0-BF4C-B792-F86CB2C08C47}"/>
                </a:ext>
              </a:extLst>
            </p:cNvPr>
            <p:cNvSpPr/>
            <p:nvPr/>
          </p:nvSpPr>
          <p:spPr>
            <a:xfrm>
              <a:off x="5265238" y="6255958"/>
              <a:ext cx="108000" cy="108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cxnSp>
          <p:nvCxnSpPr>
            <p:cNvPr id="20" name="Straight Connector 19">
              <a:extLst>
                <a:ext uri="{FF2B5EF4-FFF2-40B4-BE49-F238E27FC236}">
                  <a16:creationId xmlns:a16="http://schemas.microsoft.com/office/drawing/2014/main" id="{28D4276D-F395-4B4C-A859-1E0959760C5A}"/>
                </a:ext>
              </a:extLst>
            </p:cNvPr>
            <p:cNvCxnSpPr>
              <a:cxnSpLocks/>
              <a:stCxn id="21" idx="3"/>
              <a:endCxn id="6" idx="4"/>
            </p:cNvCxnSpPr>
            <p:nvPr/>
          </p:nvCxnSpPr>
          <p:spPr>
            <a:xfrm flipV="1">
              <a:off x="6136222" y="6065063"/>
              <a:ext cx="0" cy="1908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2608CBE-F0ED-6D4F-BC42-FBBA0E137188}"/>
                </a:ext>
              </a:extLst>
            </p:cNvPr>
            <p:cNvSpPr/>
            <p:nvPr/>
          </p:nvSpPr>
          <p:spPr>
            <a:xfrm rot="16200000">
              <a:off x="6082222" y="6255958"/>
              <a:ext cx="108000" cy="108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cxnSp>
          <p:nvCxnSpPr>
            <p:cNvPr id="22" name="Straight Connector 21">
              <a:extLst>
                <a:ext uri="{FF2B5EF4-FFF2-40B4-BE49-F238E27FC236}">
                  <a16:creationId xmlns:a16="http://schemas.microsoft.com/office/drawing/2014/main" id="{B3912B87-B241-B444-849E-60470347D873}"/>
                </a:ext>
              </a:extLst>
            </p:cNvPr>
            <p:cNvCxnSpPr>
              <a:cxnSpLocks/>
              <a:stCxn id="21" idx="2"/>
              <a:endCxn id="17" idx="2"/>
            </p:cNvCxnSpPr>
            <p:nvPr/>
          </p:nvCxnSpPr>
          <p:spPr>
            <a:xfrm flipV="1">
              <a:off x="6190222" y="6309957"/>
              <a:ext cx="154094"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6B87D1-5D5F-B64C-89F9-2D27521CB20D}"/>
                </a:ext>
              </a:extLst>
            </p:cNvPr>
            <p:cNvCxnSpPr>
              <a:cxnSpLocks/>
              <a:stCxn id="21" idx="0"/>
              <a:endCxn id="16" idx="6"/>
            </p:cNvCxnSpPr>
            <p:nvPr/>
          </p:nvCxnSpPr>
          <p:spPr>
            <a:xfrm flipH="1" flipV="1">
              <a:off x="5913238" y="6309957"/>
              <a:ext cx="168984"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id="{8501DBE0-D29D-B34D-A78D-8BEA9CA0430B}"/>
                  </a:ext>
                </a:extLst>
              </p:cNvPr>
              <p:cNvGraphicFramePr>
                <a:graphicFrameLocks noGrp="1"/>
              </p:cNvGraphicFramePr>
              <p:nvPr>
                <p:extLst/>
              </p:nvPr>
            </p:nvGraphicFramePr>
            <p:xfrm>
              <a:off x="6203452" y="2104869"/>
              <a:ext cx="1297161" cy="1852270"/>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83493">
                      <a:extLst>
                        <a:ext uri="{9D8B030D-6E8A-4147-A177-3AD203B41FA5}">
                          <a16:colId xmlns:a16="http://schemas.microsoft.com/office/drawing/2014/main" val="1459982919"/>
                        </a:ext>
                      </a:extLst>
                    </a:gridCol>
                    <a:gridCol w="425579">
                      <a:extLst>
                        <a:ext uri="{9D8B030D-6E8A-4147-A177-3AD203B41FA5}">
                          <a16:colId xmlns:a16="http://schemas.microsoft.com/office/drawing/2014/main" val="1665552486"/>
                        </a:ext>
                      </a:extLst>
                    </a:gridCol>
                  </a:tblGrid>
                  <a:tr h="370454">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𝑅</m:t>
                                </m:r>
                              </m:oMath>
                            </m:oMathPara>
                          </a14:m>
                          <a:endParaRPr lang="en-GB" sz="1800" b="0" i="1" dirty="0"/>
                        </a:p>
                      </a:txBody>
                      <a:tcPr marL="91345" marR="91345" marT="45672" marB="45672"/>
                    </a:tc>
                    <a:tc>
                      <a:txBody>
                        <a:bodyPr/>
                        <a:lstStyle/>
                        <a:p>
                          <a:pPr algn="ctr"/>
                          <a14:m>
                            <m:oMathPara xmlns:m="http://schemas.openxmlformats.org/officeDocument/2006/math">
                              <m:oMathParaPr>
                                <m:jc m:val="centerGroup"/>
                              </m:oMathParaPr>
                              <m:oMath xmlns:m="http://schemas.openxmlformats.org/officeDocument/2006/math">
                                <m:sSub>
                                  <m:sSubPr>
                                    <m:ctrlPr>
                                      <a:rPr lang="de-DE" sz="1800" i="1" dirty="0" smtClean="0">
                                        <a:latin typeface="Cambria Math" panose="02040503050406030204" pitchFamily="18" charset="0"/>
                                      </a:rPr>
                                    </m:ctrlPr>
                                  </m:sSubPr>
                                  <m:e>
                                    <m:r>
                                      <a:rPr lang="de-DE" sz="1800" dirty="0" smtClean="0">
                                        <a:latin typeface="Cambria Math" panose="02040503050406030204" pitchFamily="18" charset="0"/>
                                      </a:rPr>
                                      <m:t>𝑁</m:t>
                                    </m:r>
                                  </m:e>
                                  <m:sub>
                                    <m:r>
                                      <a:rPr lang="de-DE" sz="1800" dirty="0" smtClean="0">
                                        <a:latin typeface="Cambria Math" panose="02040503050406030204" pitchFamily="18" charset="0"/>
                                      </a:rPr>
                                      <m:t>1</m:t>
                                    </m:r>
                                  </m:sub>
                                </m:sSub>
                              </m:oMath>
                            </m:oMathPara>
                          </a14:m>
                          <a:endParaRPr lang="en-GB" sz="1800" b="0" dirty="0"/>
                        </a:p>
                      </a:txBody>
                      <a:tcPr marL="91345" marR="91345" marT="45672" marB="45672"/>
                    </a:tc>
                    <a:tc>
                      <a:txBody>
                        <a:bodyPr/>
                        <a:lstStyle/>
                        <a:p>
                          <a:pPr algn="ctr"/>
                          <a14:m>
                            <m:oMathPara xmlns:m="http://schemas.openxmlformats.org/officeDocument/2006/math">
                              <m:oMathParaPr>
                                <m:jc m:val="centerGroup"/>
                              </m:oMathParaPr>
                              <m:oMath xmlns:m="http://schemas.openxmlformats.org/officeDocument/2006/math">
                                <m:sSub>
                                  <m:sSubPr>
                                    <m:ctrlPr>
                                      <a:rPr lang="de-DE" sz="1800" i="1" smtClean="0">
                                        <a:latin typeface="Cambria Math" panose="02040503050406030204" pitchFamily="18" charset="0"/>
                                      </a:rPr>
                                    </m:ctrlPr>
                                  </m:sSubPr>
                                  <m:e>
                                    <m:r>
                                      <a:rPr lang="de-DE" sz="1800" smtClean="0">
                                        <a:latin typeface="Cambria Math" panose="02040503050406030204" pitchFamily="18" charset="0"/>
                                      </a:rPr>
                                      <m:t>𝑓</m:t>
                                    </m:r>
                                  </m:e>
                                  <m:sub>
                                    <m:r>
                                      <a:rPr lang="de-DE" sz="1800" smtClean="0">
                                        <a:latin typeface="Cambria Math" panose="02040503050406030204" pitchFamily="18" charset="0"/>
                                      </a:rPr>
                                      <m:t>1</m:t>
                                    </m:r>
                                  </m:sub>
                                </m:sSub>
                              </m:oMath>
                            </m:oMathPara>
                          </a14:m>
                          <a:endParaRPr lang="en-GB" sz="1800" b="0" dirty="0"/>
                        </a:p>
                      </a:txBody>
                      <a:tcPr marL="91345" marR="91345" marT="45672" marB="45672"/>
                    </a:tc>
                    <a:extLst>
                      <a:ext uri="{0D108BD9-81ED-4DB2-BD59-A6C34878D82A}">
                        <a16:rowId xmlns:a16="http://schemas.microsoft.com/office/drawing/2014/main" val="3284369343"/>
                      </a:ext>
                    </a:extLst>
                  </a:tr>
                  <a:tr h="370454">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1</m:t>
                                </m:r>
                              </m:oMath>
                            </m:oMathPara>
                          </a14:m>
                          <a:endParaRPr lang="en-GB" sz="1800" dirty="0"/>
                        </a:p>
                      </a:txBody>
                      <a:tcPr marL="91345" marR="91345" marT="45672" marB="45672"/>
                    </a:tc>
                    <a:extLst>
                      <a:ext uri="{0D108BD9-81ED-4DB2-BD59-A6C34878D82A}">
                        <a16:rowId xmlns:a16="http://schemas.microsoft.com/office/drawing/2014/main" val="3957218565"/>
                      </a:ext>
                    </a:extLst>
                  </a:tr>
                  <a:tr h="370454">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2</m:t>
                                </m:r>
                              </m:oMath>
                            </m:oMathPara>
                          </a14:m>
                          <a:endParaRPr lang="en-GB" sz="1800" dirty="0"/>
                        </a:p>
                      </a:txBody>
                      <a:tcPr marL="91345" marR="91345" marT="45672" marB="45672"/>
                    </a:tc>
                    <a:extLst>
                      <a:ext uri="{0D108BD9-81ED-4DB2-BD59-A6C34878D82A}">
                        <a16:rowId xmlns:a16="http://schemas.microsoft.com/office/drawing/2014/main" val="4050047261"/>
                      </a:ext>
                    </a:extLst>
                  </a:tr>
                  <a:tr h="370454">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3</m:t>
                                </m:r>
                              </m:oMath>
                            </m:oMathPara>
                          </a14:m>
                          <a:endParaRPr lang="en-GB" sz="1800" dirty="0"/>
                        </a:p>
                      </a:txBody>
                      <a:tcPr marL="91345" marR="91345" marT="45672" marB="45672"/>
                    </a:tc>
                    <a:extLst>
                      <a:ext uri="{0D108BD9-81ED-4DB2-BD59-A6C34878D82A}">
                        <a16:rowId xmlns:a16="http://schemas.microsoft.com/office/drawing/2014/main" val="3897719904"/>
                      </a:ext>
                    </a:extLst>
                  </a:tr>
                  <a:tr h="370454">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4</m:t>
                                </m:r>
                              </m:oMath>
                            </m:oMathPara>
                          </a14:m>
                          <a:endParaRPr lang="en-GB" sz="1800" dirty="0"/>
                        </a:p>
                      </a:txBody>
                      <a:tcPr marL="91345" marR="91345" marT="45672" marB="45672"/>
                    </a:tc>
                    <a:extLst>
                      <a:ext uri="{0D108BD9-81ED-4DB2-BD59-A6C34878D82A}">
                        <a16:rowId xmlns:a16="http://schemas.microsoft.com/office/drawing/2014/main" val="786113009"/>
                      </a:ext>
                    </a:extLst>
                  </a:tr>
                </a:tbl>
              </a:graphicData>
            </a:graphic>
          </p:graphicFrame>
        </mc:Choice>
        <mc:Fallback xmlns="">
          <p:graphicFrame>
            <p:nvGraphicFramePr>
              <p:cNvPr id="25" name="Table 24">
                <a:extLst>
                  <a:ext uri="{FF2B5EF4-FFF2-40B4-BE49-F238E27FC236}">
                    <a16:creationId xmlns:a16="http://schemas.microsoft.com/office/drawing/2014/main" id="{8501DBE0-D29D-B34D-A78D-8BEA9CA0430B}"/>
                  </a:ext>
                </a:extLst>
              </p:cNvPr>
              <p:cNvGraphicFramePr>
                <a:graphicFrameLocks noGrp="1"/>
              </p:cNvGraphicFramePr>
              <p:nvPr>
                <p:extLst/>
              </p:nvPr>
            </p:nvGraphicFramePr>
            <p:xfrm>
              <a:off x="6203452" y="2104869"/>
              <a:ext cx="1297161" cy="1852270"/>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83493">
                      <a:extLst>
                        <a:ext uri="{9D8B030D-6E8A-4147-A177-3AD203B41FA5}">
                          <a16:colId xmlns:a16="http://schemas.microsoft.com/office/drawing/2014/main" val="1459982919"/>
                        </a:ext>
                      </a:extLst>
                    </a:gridCol>
                    <a:gridCol w="425579">
                      <a:extLst>
                        <a:ext uri="{9D8B030D-6E8A-4147-A177-3AD203B41FA5}">
                          <a16:colId xmlns:a16="http://schemas.microsoft.com/office/drawing/2014/main" val="1665552486"/>
                        </a:ext>
                      </a:extLst>
                    </a:gridCol>
                  </a:tblGrid>
                  <a:tr h="370454">
                    <a:tc>
                      <a:txBody>
                        <a:bodyPr/>
                        <a:lstStyle/>
                        <a:p>
                          <a:endParaRPr lang="en-US"/>
                        </a:p>
                      </a:txBody>
                      <a:tcPr marL="91345" marR="91345" marT="45672" marB="45672">
                        <a:blipFill>
                          <a:blip r:embed="rId9"/>
                          <a:stretch>
                            <a:fillRect l="-3226" r="-232258" b="-406897"/>
                          </a:stretch>
                        </a:blipFill>
                      </a:tcPr>
                    </a:tc>
                    <a:tc>
                      <a:txBody>
                        <a:bodyPr/>
                        <a:lstStyle/>
                        <a:p>
                          <a:endParaRPr lang="en-US"/>
                        </a:p>
                      </a:txBody>
                      <a:tcPr marL="91345" marR="91345" marT="45672" marB="45672">
                        <a:blipFill>
                          <a:blip r:embed="rId9"/>
                          <a:stretch>
                            <a:fillRect l="-84211" r="-89474" b="-406897"/>
                          </a:stretch>
                        </a:blipFill>
                      </a:tcPr>
                    </a:tc>
                    <a:tc>
                      <a:txBody>
                        <a:bodyPr/>
                        <a:lstStyle/>
                        <a:p>
                          <a:endParaRPr lang="en-US"/>
                        </a:p>
                      </a:txBody>
                      <a:tcPr marL="91345" marR="91345" marT="45672" marB="45672">
                        <a:blipFill>
                          <a:blip r:embed="rId9"/>
                          <a:stretch>
                            <a:fillRect l="-205882" b="-406897"/>
                          </a:stretch>
                        </a:blipFill>
                      </a:tcPr>
                    </a:tc>
                    <a:extLst>
                      <a:ext uri="{0D108BD9-81ED-4DB2-BD59-A6C34878D82A}">
                        <a16:rowId xmlns:a16="http://schemas.microsoft.com/office/drawing/2014/main" val="3284369343"/>
                      </a:ext>
                    </a:extLst>
                  </a:tr>
                  <a:tr h="370454">
                    <a:tc>
                      <a:txBody>
                        <a:bodyPr/>
                        <a:lstStyle/>
                        <a:p>
                          <a:endParaRPr lang="en-US"/>
                        </a:p>
                      </a:txBody>
                      <a:tcPr marL="91345" marR="91345" marT="45672" marB="45672">
                        <a:blipFill>
                          <a:blip r:embed="rId9"/>
                          <a:stretch>
                            <a:fillRect l="-3226" t="-96667" r="-232258" b="-293333"/>
                          </a:stretch>
                        </a:blipFill>
                      </a:tcPr>
                    </a:tc>
                    <a:tc>
                      <a:txBody>
                        <a:bodyPr/>
                        <a:lstStyle/>
                        <a:p>
                          <a:endParaRPr lang="en-US"/>
                        </a:p>
                      </a:txBody>
                      <a:tcPr marL="91345" marR="91345" marT="45672" marB="45672">
                        <a:blipFill>
                          <a:blip r:embed="rId9"/>
                          <a:stretch>
                            <a:fillRect l="-84211" t="-96667" r="-89474" b="-293333"/>
                          </a:stretch>
                        </a:blipFill>
                      </a:tcPr>
                    </a:tc>
                    <a:tc>
                      <a:txBody>
                        <a:bodyPr/>
                        <a:lstStyle/>
                        <a:p>
                          <a:endParaRPr lang="en-US"/>
                        </a:p>
                      </a:txBody>
                      <a:tcPr marL="91345" marR="91345" marT="45672" marB="45672">
                        <a:blipFill>
                          <a:blip r:embed="rId9"/>
                          <a:stretch>
                            <a:fillRect l="-205882" t="-96667" b="-293333"/>
                          </a:stretch>
                        </a:blipFill>
                      </a:tcPr>
                    </a:tc>
                    <a:extLst>
                      <a:ext uri="{0D108BD9-81ED-4DB2-BD59-A6C34878D82A}">
                        <a16:rowId xmlns:a16="http://schemas.microsoft.com/office/drawing/2014/main" val="3957218565"/>
                      </a:ext>
                    </a:extLst>
                  </a:tr>
                  <a:tr h="370454">
                    <a:tc>
                      <a:txBody>
                        <a:bodyPr/>
                        <a:lstStyle/>
                        <a:p>
                          <a:endParaRPr lang="en-US"/>
                        </a:p>
                      </a:txBody>
                      <a:tcPr marL="91345" marR="91345" marT="45672" marB="45672">
                        <a:blipFill>
                          <a:blip r:embed="rId9"/>
                          <a:stretch>
                            <a:fillRect l="-3226" t="-203448" r="-232258" b="-203448"/>
                          </a:stretch>
                        </a:blipFill>
                      </a:tcPr>
                    </a:tc>
                    <a:tc>
                      <a:txBody>
                        <a:bodyPr/>
                        <a:lstStyle/>
                        <a:p>
                          <a:endParaRPr lang="en-US"/>
                        </a:p>
                      </a:txBody>
                      <a:tcPr marL="91345" marR="91345" marT="45672" marB="45672">
                        <a:blipFill>
                          <a:blip r:embed="rId9"/>
                          <a:stretch>
                            <a:fillRect l="-84211" t="-203448" r="-89474" b="-203448"/>
                          </a:stretch>
                        </a:blipFill>
                      </a:tcPr>
                    </a:tc>
                    <a:tc>
                      <a:txBody>
                        <a:bodyPr/>
                        <a:lstStyle/>
                        <a:p>
                          <a:endParaRPr lang="en-US"/>
                        </a:p>
                      </a:txBody>
                      <a:tcPr marL="91345" marR="91345" marT="45672" marB="45672">
                        <a:blipFill>
                          <a:blip r:embed="rId9"/>
                          <a:stretch>
                            <a:fillRect l="-205882" t="-203448" b="-203448"/>
                          </a:stretch>
                        </a:blipFill>
                      </a:tcPr>
                    </a:tc>
                    <a:extLst>
                      <a:ext uri="{0D108BD9-81ED-4DB2-BD59-A6C34878D82A}">
                        <a16:rowId xmlns:a16="http://schemas.microsoft.com/office/drawing/2014/main" val="4050047261"/>
                      </a:ext>
                    </a:extLst>
                  </a:tr>
                  <a:tr h="370454">
                    <a:tc>
                      <a:txBody>
                        <a:bodyPr/>
                        <a:lstStyle/>
                        <a:p>
                          <a:endParaRPr lang="en-US"/>
                        </a:p>
                      </a:txBody>
                      <a:tcPr marL="91345" marR="91345" marT="45672" marB="45672">
                        <a:blipFill>
                          <a:blip r:embed="rId9"/>
                          <a:stretch>
                            <a:fillRect l="-3226" t="-293333" r="-232258" b="-96667"/>
                          </a:stretch>
                        </a:blipFill>
                      </a:tcPr>
                    </a:tc>
                    <a:tc>
                      <a:txBody>
                        <a:bodyPr/>
                        <a:lstStyle/>
                        <a:p>
                          <a:endParaRPr lang="en-US"/>
                        </a:p>
                      </a:txBody>
                      <a:tcPr marL="91345" marR="91345" marT="45672" marB="45672">
                        <a:blipFill>
                          <a:blip r:embed="rId9"/>
                          <a:stretch>
                            <a:fillRect l="-84211" t="-293333" r="-89474" b="-96667"/>
                          </a:stretch>
                        </a:blipFill>
                      </a:tcPr>
                    </a:tc>
                    <a:tc>
                      <a:txBody>
                        <a:bodyPr/>
                        <a:lstStyle/>
                        <a:p>
                          <a:endParaRPr lang="en-US"/>
                        </a:p>
                      </a:txBody>
                      <a:tcPr marL="91345" marR="91345" marT="45672" marB="45672">
                        <a:blipFill>
                          <a:blip r:embed="rId9"/>
                          <a:stretch>
                            <a:fillRect l="-205882" t="-293333" b="-96667"/>
                          </a:stretch>
                        </a:blipFill>
                      </a:tcPr>
                    </a:tc>
                    <a:extLst>
                      <a:ext uri="{0D108BD9-81ED-4DB2-BD59-A6C34878D82A}">
                        <a16:rowId xmlns:a16="http://schemas.microsoft.com/office/drawing/2014/main" val="3897719904"/>
                      </a:ext>
                    </a:extLst>
                  </a:tr>
                  <a:tr h="370454">
                    <a:tc>
                      <a:txBody>
                        <a:bodyPr/>
                        <a:lstStyle/>
                        <a:p>
                          <a:endParaRPr lang="en-US"/>
                        </a:p>
                      </a:txBody>
                      <a:tcPr marL="91345" marR="91345" marT="45672" marB="45672">
                        <a:blipFill>
                          <a:blip r:embed="rId9"/>
                          <a:stretch>
                            <a:fillRect l="-3226" t="-406897" r="-232258"/>
                          </a:stretch>
                        </a:blipFill>
                      </a:tcPr>
                    </a:tc>
                    <a:tc>
                      <a:txBody>
                        <a:bodyPr/>
                        <a:lstStyle/>
                        <a:p>
                          <a:endParaRPr lang="en-US"/>
                        </a:p>
                      </a:txBody>
                      <a:tcPr marL="91345" marR="91345" marT="45672" marB="45672">
                        <a:blipFill>
                          <a:blip r:embed="rId9"/>
                          <a:stretch>
                            <a:fillRect l="-84211" t="-406897" r="-89474"/>
                          </a:stretch>
                        </a:blipFill>
                      </a:tcPr>
                    </a:tc>
                    <a:tc>
                      <a:txBody>
                        <a:bodyPr/>
                        <a:lstStyle/>
                        <a:p>
                          <a:endParaRPr lang="en-US"/>
                        </a:p>
                      </a:txBody>
                      <a:tcPr marL="91345" marR="91345" marT="45672" marB="45672">
                        <a:blipFill>
                          <a:blip r:embed="rId9"/>
                          <a:stretch>
                            <a:fillRect l="-205882" t="-406897"/>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5AC4BC5A-A382-CC40-937D-D6C7A59362C6}"/>
                  </a:ext>
                </a:extLst>
              </p:cNvPr>
              <p:cNvGraphicFramePr>
                <a:graphicFrameLocks noGrp="1"/>
              </p:cNvGraphicFramePr>
              <p:nvPr>
                <p:extLst/>
              </p:nvPr>
            </p:nvGraphicFramePr>
            <p:xfrm>
              <a:off x="7656637" y="2104869"/>
              <a:ext cx="1796450" cy="3334086"/>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88759">
                      <a:extLst>
                        <a:ext uri="{9D8B030D-6E8A-4147-A177-3AD203B41FA5}">
                          <a16:colId xmlns:a16="http://schemas.microsoft.com/office/drawing/2014/main" val="1459982919"/>
                        </a:ext>
                      </a:extLst>
                    </a:gridCol>
                    <a:gridCol w="488759">
                      <a:extLst>
                        <a:ext uri="{9D8B030D-6E8A-4147-A177-3AD203B41FA5}">
                          <a16:colId xmlns:a16="http://schemas.microsoft.com/office/drawing/2014/main" val="3009605695"/>
                        </a:ext>
                      </a:extLst>
                    </a:gridCol>
                    <a:gridCol w="430843">
                      <a:extLst>
                        <a:ext uri="{9D8B030D-6E8A-4147-A177-3AD203B41FA5}">
                          <a16:colId xmlns:a16="http://schemas.microsoft.com/office/drawing/2014/main" val="1665552486"/>
                        </a:ext>
                      </a:extLst>
                    </a:gridCol>
                  </a:tblGrid>
                  <a:tr h="370454">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𝑅</m:t>
                                </m:r>
                              </m:oMath>
                            </m:oMathPara>
                          </a14:m>
                          <a:endParaRPr lang="en-GB" sz="1800" b="0" dirty="0"/>
                        </a:p>
                      </a:txBody>
                      <a:tcPr marL="91345" marR="91345" marT="45672" marB="45672"/>
                    </a:tc>
                    <a:tc>
                      <a:txBody>
                        <a:bodyPr/>
                        <a:lstStyle/>
                        <a:p>
                          <a:pPr algn="ctr"/>
                          <a14:m>
                            <m:oMathPara xmlns:m="http://schemas.openxmlformats.org/officeDocument/2006/math">
                              <m:oMathParaPr>
                                <m:jc m:val="centerGroup"/>
                              </m:oMathParaPr>
                              <m:oMath xmlns:m="http://schemas.openxmlformats.org/officeDocument/2006/math">
                                <m:sSub>
                                  <m:sSubPr>
                                    <m:ctrlPr>
                                      <a:rPr lang="de-DE" sz="1800" i="1" dirty="0" smtClean="0">
                                        <a:latin typeface="Cambria Math" panose="02040503050406030204" pitchFamily="18" charset="0"/>
                                      </a:rPr>
                                    </m:ctrlPr>
                                  </m:sSubPr>
                                  <m:e>
                                    <m:r>
                                      <a:rPr lang="de-DE" sz="1800" dirty="0" smtClean="0">
                                        <a:latin typeface="Cambria Math" panose="02040503050406030204" pitchFamily="18" charset="0"/>
                                      </a:rPr>
                                      <m:t>𝑁</m:t>
                                    </m:r>
                                  </m:e>
                                  <m:sub>
                                    <m:r>
                                      <a:rPr lang="de-DE" sz="1800" dirty="0" smtClean="0">
                                        <a:latin typeface="Cambria Math" panose="02040503050406030204" pitchFamily="18" charset="0"/>
                                      </a:rPr>
                                      <m:t>2</m:t>
                                    </m:r>
                                  </m:sub>
                                </m:sSub>
                              </m:oMath>
                            </m:oMathPara>
                          </a14:m>
                          <a:endParaRPr lang="en-GB" sz="1800" b="0" dirty="0"/>
                        </a:p>
                      </a:txBody>
                      <a:tcPr marL="91345" marR="91345" marT="45672" marB="45672"/>
                    </a:tc>
                    <a:tc>
                      <a:txBody>
                        <a:bodyPr/>
                        <a:lstStyle/>
                        <a:p>
                          <a:pPr algn="ctr"/>
                          <a14:m>
                            <m:oMathPara xmlns:m="http://schemas.openxmlformats.org/officeDocument/2006/math">
                              <m:oMathParaPr>
                                <m:jc m:val="centerGroup"/>
                              </m:oMathParaPr>
                              <m:oMath xmlns:m="http://schemas.openxmlformats.org/officeDocument/2006/math">
                                <m:sSub>
                                  <m:sSubPr>
                                    <m:ctrlPr>
                                      <a:rPr lang="de-DE" sz="1800" i="1" dirty="0" smtClean="0">
                                        <a:latin typeface="Cambria Math" panose="02040503050406030204" pitchFamily="18" charset="0"/>
                                      </a:rPr>
                                    </m:ctrlPr>
                                  </m:sSubPr>
                                  <m:e>
                                    <m:r>
                                      <a:rPr lang="de-DE" sz="1800" dirty="0" smtClean="0">
                                        <a:latin typeface="Cambria Math" panose="02040503050406030204" pitchFamily="18" charset="0"/>
                                      </a:rPr>
                                      <m:t>𝑁</m:t>
                                    </m:r>
                                  </m:e>
                                  <m:sub>
                                    <m:r>
                                      <a:rPr lang="de-DE" sz="1800" dirty="0" smtClean="0">
                                        <a:latin typeface="Cambria Math" panose="02040503050406030204" pitchFamily="18" charset="0"/>
                                      </a:rPr>
                                      <m:t>3</m:t>
                                    </m:r>
                                  </m:sub>
                                </m:sSub>
                              </m:oMath>
                            </m:oMathPara>
                          </a14:m>
                          <a:endParaRPr lang="en-GB" sz="1800" b="0" dirty="0"/>
                        </a:p>
                      </a:txBody>
                      <a:tcPr marL="91345" marR="91345" marT="45672" marB="45672"/>
                    </a:tc>
                    <a:tc>
                      <a:txBody>
                        <a:bodyPr/>
                        <a:lstStyle/>
                        <a:p>
                          <a:pPr algn="ctr"/>
                          <a14:m>
                            <m:oMathPara xmlns:m="http://schemas.openxmlformats.org/officeDocument/2006/math">
                              <m:oMathParaPr>
                                <m:jc m:val="centerGroup"/>
                              </m:oMathParaPr>
                              <m:oMath xmlns:m="http://schemas.openxmlformats.org/officeDocument/2006/math">
                                <m:sSub>
                                  <m:sSubPr>
                                    <m:ctrlPr>
                                      <a:rPr lang="de-DE" sz="1800" i="1" smtClean="0">
                                        <a:latin typeface="Cambria Math" panose="02040503050406030204" pitchFamily="18" charset="0"/>
                                      </a:rPr>
                                    </m:ctrlPr>
                                  </m:sSubPr>
                                  <m:e>
                                    <m:r>
                                      <a:rPr lang="de-DE" sz="1800" smtClean="0">
                                        <a:latin typeface="Cambria Math" panose="02040503050406030204" pitchFamily="18" charset="0"/>
                                      </a:rPr>
                                      <m:t>𝑓</m:t>
                                    </m:r>
                                  </m:e>
                                  <m:sub>
                                    <m:r>
                                      <a:rPr lang="de-DE" sz="1800" smtClean="0">
                                        <a:latin typeface="Cambria Math" panose="02040503050406030204" pitchFamily="18" charset="0"/>
                                      </a:rPr>
                                      <m:t>2</m:t>
                                    </m:r>
                                  </m:sub>
                                </m:sSub>
                              </m:oMath>
                            </m:oMathPara>
                          </a14:m>
                          <a:endParaRPr lang="en-GB" sz="1800" b="0" dirty="0"/>
                        </a:p>
                      </a:txBody>
                      <a:tcPr marL="91345" marR="91345" marT="45672" marB="45672"/>
                    </a:tc>
                    <a:extLst>
                      <a:ext uri="{0D108BD9-81ED-4DB2-BD59-A6C34878D82A}">
                        <a16:rowId xmlns:a16="http://schemas.microsoft.com/office/drawing/2014/main" val="3284369343"/>
                      </a:ext>
                    </a:extLst>
                  </a:tr>
                  <a:tr h="370454">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3</m:t>
                                </m:r>
                              </m:oMath>
                            </m:oMathPara>
                          </a14:m>
                          <a:endParaRPr lang="en-GB" sz="1800" dirty="0"/>
                        </a:p>
                      </a:txBody>
                      <a:tcPr marL="91345" marR="91345" marT="45672" marB="45672"/>
                    </a:tc>
                    <a:extLst>
                      <a:ext uri="{0D108BD9-81ED-4DB2-BD59-A6C34878D82A}">
                        <a16:rowId xmlns:a16="http://schemas.microsoft.com/office/drawing/2014/main" val="3957218565"/>
                      </a:ext>
                    </a:extLst>
                  </a:tr>
                  <a:tr h="370454">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2</m:t>
                                </m:r>
                              </m:oMath>
                            </m:oMathPara>
                          </a14:m>
                          <a:endParaRPr lang="en-GB" sz="1800" dirty="0"/>
                        </a:p>
                      </a:txBody>
                      <a:tcPr marL="91345" marR="91345" marT="45672" marB="45672"/>
                    </a:tc>
                    <a:extLst>
                      <a:ext uri="{0D108BD9-81ED-4DB2-BD59-A6C34878D82A}">
                        <a16:rowId xmlns:a16="http://schemas.microsoft.com/office/drawing/2014/main" val="4050047261"/>
                      </a:ext>
                    </a:extLst>
                  </a:tr>
                  <a:tr h="370454">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4</m:t>
                                </m:r>
                              </m:oMath>
                            </m:oMathPara>
                          </a14:m>
                          <a:endParaRPr lang="en-GB" sz="1800" dirty="0"/>
                        </a:p>
                      </a:txBody>
                      <a:tcPr marL="91345" marR="91345" marT="45672" marB="45672"/>
                    </a:tc>
                    <a:extLst>
                      <a:ext uri="{0D108BD9-81ED-4DB2-BD59-A6C34878D82A}">
                        <a16:rowId xmlns:a16="http://schemas.microsoft.com/office/drawing/2014/main" val="3897719904"/>
                      </a:ext>
                    </a:extLst>
                  </a:tr>
                  <a:tr h="370454">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extLst>
                      <a:ext uri="{0D108BD9-81ED-4DB2-BD59-A6C34878D82A}">
                        <a16:rowId xmlns:a16="http://schemas.microsoft.com/office/drawing/2014/main" val="786113009"/>
                      </a:ext>
                    </a:extLst>
                  </a:tr>
                  <a:tr h="370454">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5</m:t>
                                </m:r>
                              </m:oMath>
                            </m:oMathPara>
                          </a14:m>
                          <a:endParaRPr lang="en-GB" sz="1800" dirty="0"/>
                        </a:p>
                      </a:txBody>
                      <a:tcPr marL="91345" marR="91345" marT="45672" marB="45672"/>
                    </a:tc>
                    <a:extLst>
                      <a:ext uri="{0D108BD9-81ED-4DB2-BD59-A6C34878D82A}">
                        <a16:rowId xmlns:a16="http://schemas.microsoft.com/office/drawing/2014/main" val="2424205520"/>
                      </a:ext>
                    </a:extLst>
                  </a:tr>
                  <a:tr h="370454">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6</m:t>
                                </m:r>
                              </m:oMath>
                            </m:oMathPara>
                          </a14:m>
                          <a:endParaRPr lang="en-GB" sz="1800" dirty="0"/>
                        </a:p>
                      </a:txBody>
                      <a:tcPr marL="91345" marR="91345" marT="45672" marB="45672"/>
                    </a:tc>
                    <a:extLst>
                      <a:ext uri="{0D108BD9-81ED-4DB2-BD59-A6C34878D82A}">
                        <a16:rowId xmlns:a16="http://schemas.microsoft.com/office/drawing/2014/main" val="3031555406"/>
                      </a:ext>
                    </a:extLst>
                  </a:tr>
                  <a:tr h="370454">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8</m:t>
                                </m:r>
                              </m:oMath>
                            </m:oMathPara>
                          </a14:m>
                          <a:endParaRPr lang="en-GB" sz="1800" dirty="0"/>
                        </a:p>
                      </a:txBody>
                      <a:tcPr marL="91345" marR="91345" marT="45672" marB="45672"/>
                    </a:tc>
                    <a:extLst>
                      <a:ext uri="{0D108BD9-81ED-4DB2-BD59-A6C34878D82A}">
                        <a16:rowId xmlns:a16="http://schemas.microsoft.com/office/drawing/2014/main" val="2162782986"/>
                      </a:ext>
                    </a:extLst>
                  </a:tr>
                  <a:tr h="370454">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extLst>
                      <a:ext uri="{0D108BD9-81ED-4DB2-BD59-A6C34878D82A}">
                        <a16:rowId xmlns:a16="http://schemas.microsoft.com/office/drawing/2014/main" val="3912727250"/>
                      </a:ext>
                    </a:extLst>
                  </a:tr>
                </a:tbl>
              </a:graphicData>
            </a:graphic>
          </p:graphicFrame>
        </mc:Choice>
        <mc:Fallback xmlns="">
          <p:graphicFrame>
            <p:nvGraphicFramePr>
              <p:cNvPr id="26" name="Table 25">
                <a:extLst>
                  <a:ext uri="{FF2B5EF4-FFF2-40B4-BE49-F238E27FC236}">
                    <a16:creationId xmlns:a16="http://schemas.microsoft.com/office/drawing/2014/main" id="{5AC4BC5A-A382-CC40-937D-D6C7A59362C6}"/>
                  </a:ext>
                </a:extLst>
              </p:cNvPr>
              <p:cNvGraphicFramePr>
                <a:graphicFrameLocks noGrp="1"/>
              </p:cNvGraphicFramePr>
              <p:nvPr>
                <p:extLst/>
              </p:nvPr>
            </p:nvGraphicFramePr>
            <p:xfrm>
              <a:off x="7656637" y="2104869"/>
              <a:ext cx="1796450" cy="3334086"/>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88759">
                      <a:extLst>
                        <a:ext uri="{9D8B030D-6E8A-4147-A177-3AD203B41FA5}">
                          <a16:colId xmlns:a16="http://schemas.microsoft.com/office/drawing/2014/main" val="1459982919"/>
                        </a:ext>
                      </a:extLst>
                    </a:gridCol>
                    <a:gridCol w="488759">
                      <a:extLst>
                        <a:ext uri="{9D8B030D-6E8A-4147-A177-3AD203B41FA5}">
                          <a16:colId xmlns:a16="http://schemas.microsoft.com/office/drawing/2014/main" val="3009605695"/>
                        </a:ext>
                      </a:extLst>
                    </a:gridCol>
                    <a:gridCol w="430843">
                      <a:extLst>
                        <a:ext uri="{9D8B030D-6E8A-4147-A177-3AD203B41FA5}">
                          <a16:colId xmlns:a16="http://schemas.microsoft.com/office/drawing/2014/main" val="1665552486"/>
                        </a:ext>
                      </a:extLst>
                    </a:gridCol>
                  </a:tblGrid>
                  <a:tr h="370454">
                    <a:tc>
                      <a:txBody>
                        <a:bodyPr/>
                        <a:lstStyle/>
                        <a:p>
                          <a:endParaRPr lang="en-US"/>
                        </a:p>
                      </a:txBody>
                      <a:tcPr marL="91345" marR="91345" marT="45672" marB="45672">
                        <a:blipFill>
                          <a:blip r:embed="rId10"/>
                          <a:stretch>
                            <a:fillRect l="-3226" r="-361290" b="-810345"/>
                          </a:stretch>
                        </a:blipFill>
                      </a:tcPr>
                    </a:tc>
                    <a:tc>
                      <a:txBody>
                        <a:bodyPr/>
                        <a:lstStyle/>
                        <a:p>
                          <a:endParaRPr lang="en-US"/>
                        </a:p>
                      </a:txBody>
                      <a:tcPr marL="91345" marR="91345" marT="45672" marB="45672">
                        <a:blipFill>
                          <a:blip r:embed="rId10"/>
                          <a:stretch>
                            <a:fillRect l="-82051" r="-187179" b="-810345"/>
                          </a:stretch>
                        </a:blipFill>
                      </a:tcPr>
                    </a:tc>
                    <a:tc>
                      <a:txBody>
                        <a:bodyPr/>
                        <a:lstStyle/>
                        <a:p>
                          <a:endParaRPr lang="en-US"/>
                        </a:p>
                      </a:txBody>
                      <a:tcPr marL="91345" marR="91345" marT="45672" marB="45672">
                        <a:blipFill>
                          <a:blip r:embed="rId10"/>
                          <a:stretch>
                            <a:fillRect l="-182051" r="-87179" b="-810345"/>
                          </a:stretch>
                        </a:blipFill>
                      </a:tcPr>
                    </a:tc>
                    <a:tc>
                      <a:txBody>
                        <a:bodyPr/>
                        <a:lstStyle/>
                        <a:p>
                          <a:endParaRPr lang="en-US"/>
                        </a:p>
                      </a:txBody>
                      <a:tcPr marL="91345" marR="91345" marT="45672" marB="45672">
                        <a:blipFill>
                          <a:blip r:embed="rId10"/>
                          <a:stretch>
                            <a:fillRect l="-323529" b="-810345"/>
                          </a:stretch>
                        </a:blipFill>
                      </a:tcPr>
                    </a:tc>
                    <a:extLst>
                      <a:ext uri="{0D108BD9-81ED-4DB2-BD59-A6C34878D82A}">
                        <a16:rowId xmlns:a16="http://schemas.microsoft.com/office/drawing/2014/main" val="3284369343"/>
                      </a:ext>
                    </a:extLst>
                  </a:tr>
                  <a:tr h="370454">
                    <a:tc>
                      <a:txBody>
                        <a:bodyPr/>
                        <a:lstStyle/>
                        <a:p>
                          <a:endParaRPr lang="en-US"/>
                        </a:p>
                      </a:txBody>
                      <a:tcPr marL="91345" marR="91345" marT="45672" marB="45672">
                        <a:blipFill>
                          <a:blip r:embed="rId10"/>
                          <a:stretch>
                            <a:fillRect l="-3226" t="-96667" r="-361290" b="-683333"/>
                          </a:stretch>
                        </a:blipFill>
                      </a:tcPr>
                    </a:tc>
                    <a:tc>
                      <a:txBody>
                        <a:bodyPr/>
                        <a:lstStyle/>
                        <a:p>
                          <a:endParaRPr lang="en-US"/>
                        </a:p>
                      </a:txBody>
                      <a:tcPr marL="91345" marR="91345" marT="45672" marB="45672">
                        <a:blipFill>
                          <a:blip r:embed="rId10"/>
                          <a:stretch>
                            <a:fillRect l="-82051" t="-96667" r="-187179" b="-683333"/>
                          </a:stretch>
                        </a:blipFill>
                      </a:tcPr>
                    </a:tc>
                    <a:tc>
                      <a:txBody>
                        <a:bodyPr/>
                        <a:lstStyle/>
                        <a:p>
                          <a:endParaRPr lang="en-US"/>
                        </a:p>
                      </a:txBody>
                      <a:tcPr marL="91345" marR="91345" marT="45672" marB="45672">
                        <a:blipFill>
                          <a:blip r:embed="rId10"/>
                          <a:stretch>
                            <a:fillRect l="-182051" t="-96667" r="-87179" b="-683333"/>
                          </a:stretch>
                        </a:blipFill>
                      </a:tcPr>
                    </a:tc>
                    <a:tc>
                      <a:txBody>
                        <a:bodyPr/>
                        <a:lstStyle/>
                        <a:p>
                          <a:endParaRPr lang="en-US"/>
                        </a:p>
                      </a:txBody>
                      <a:tcPr marL="91345" marR="91345" marT="45672" marB="45672">
                        <a:blipFill>
                          <a:blip r:embed="rId10"/>
                          <a:stretch>
                            <a:fillRect l="-323529" t="-96667" b="-683333"/>
                          </a:stretch>
                        </a:blipFill>
                      </a:tcPr>
                    </a:tc>
                    <a:extLst>
                      <a:ext uri="{0D108BD9-81ED-4DB2-BD59-A6C34878D82A}">
                        <a16:rowId xmlns:a16="http://schemas.microsoft.com/office/drawing/2014/main" val="3957218565"/>
                      </a:ext>
                    </a:extLst>
                  </a:tr>
                  <a:tr h="370454">
                    <a:tc>
                      <a:txBody>
                        <a:bodyPr/>
                        <a:lstStyle/>
                        <a:p>
                          <a:endParaRPr lang="en-US"/>
                        </a:p>
                      </a:txBody>
                      <a:tcPr marL="91345" marR="91345" marT="45672" marB="45672">
                        <a:blipFill>
                          <a:blip r:embed="rId10"/>
                          <a:stretch>
                            <a:fillRect l="-3226" t="-203448" r="-361290" b="-606897"/>
                          </a:stretch>
                        </a:blipFill>
                      </a:tcPr>
                    </a:tc>
                    <a:tc>
                      <a:txBody>
                        <a:bodyPr/>
                        <a:lstStyle/>
                        <a:p>
                          <a:endParaRPr lang="en-US"/>
                        </a:p>
                      </a:txBody>
                      <a:tcPr marL="91345" marR="91345" marT="45672" marB="45672">
                        <a:blipFill>
                          <a:blip r:embed="rId10"/>
                          <a:stretch>
                            <a:fillRect l="-82051" t="-203448" r="-187179" b="-606897"/>
                          </a:stretch>
                        </a:blipFill>
                      </a:tcPr>
                    </a:tc>
                    <a:tc>
                      <a:txBody>
                        <a:bodyPr/>
                        <a:lstStyle/>
                        <a:p>
                          <a:endParaRPr lang="en-US"/>
                        </a:p>
                      </a:txBody>
                      <a:tcPr marL="91345" marR="91345" marT="45672" marB="45672">
                        <a:blipFill>
                          <a:blip r:embed="rId10"/>
                          <a:stretch>
                            <a:fillRect l="-182051" t="-203448" r="-87179" b="-606897"/>
                          </a:stretch>
                        </a:blipFill>
                      </a:tcPr>
                    </a:tc>
                    <a:tc>
                      <a:txBody>
                        <a:bodyPr/>
                        <a:lstStyle/>
                        <a:p>
                          <a:endParaRPr lang="en-US"/>
                        </a:p>
                      </a:txBody>
                      <a:tcPr marL="91345" marR="91345" marT="45672" marB="45672">
                        <a:blipFill>
                          <a:blip r:embed="rId10"/>
                          <a:stretch>
                            <a:fillRect l="-323529" t="-203448" b="-606897"/>
                          </a:stretch>
                        </a:blipFill>
                      </a:tcPr>
                    </a:tc>
                    <a:extLst>
                      <a:ext uri="{0D108BD9-81ED-4DB2-BD59-A6C34878D82A}">
                        <a16:rowId xmlns:a16="http://schemas.microsoft.com/office/drawing/2014/main" val="4050047261"/>
                      </a:ext>
                    </a:extLst>
                  </a:tr>
                  <a:tr h="370454">
                    <a:tc>
                      <a:txBody>
                        <a:bodyPr/>
                        <a:lstStyle/>
                        <a:p>
                          <a:endParaRPr lang="en-US"/>
                        </a:p>
                      </a:txBody>
                      <a:tcPr marL="91345" marR="91345" marT="45672" marB="45672">
                        <a:blipFill>
                          <a:blip r:embed="rId10"/>
                          <a:stretch>
                            <a:fillRect l="-3226" t="-303448" r="-361290" b="-506897"/>
                          </a:stretch>
                        </a:blipFill>
                      </a:tcPr>
                    </a:tc>
                    <a:tc>
                      <a:txBody>
                        <a:bodyPr/>
                        <a:lstStyle/>
                        <a:p>
                          <a:endParaRPr lang="en-US"/>
                        </a:p>
                      </a:txBody>
                      <a:tcPr marL="91345" marR="91345" marT="45672" marB="45672">
                        <a:blipFill>
                          <a:blip r:embed="rId10"/>
                          <a:stretch>
                            <a:fillRect l="-82051" t="-303448" r="-187179" b="-506897"/>
                          </a:stretch>
                        </a:blipFill>
                      </a:tcPr>
                    </a:tc>
                    <a:tc>
                      <a:txBody>
                        <a:bodyPr/>
                        <a:lstStyle/>
                        <a:p>
                          <a:endParaRPr lang="en-US"/>
                        </a:p>
                      </a:txBody>
                      <a:tcPr marL="91345" marR="91345" marT="45672" marB="45672">
                        <a:blipFill>
                          <a:blip r:embed="rId10"/>
                          <a:stretch>
                            <a:fillRect l="-182051" t="-303448" r="-87179" b="-506897"/>
                          </a:stretch>
                        </a:blipFill>
                      </a:tcPr>
                    </a:tc>
                    <a:tc>
                      <a:txBody>
                        <a:bodyPr/>
                        <a:lstStyle/>
                        <a:p>
                          <a:endParaRPr lang="en-US"/>
                        </a:p>
                      </a:txBody>
                      <a:tcPr marL="91345" marR="91345" marT="45672" marB="45672">
                        <a:blipFill>
                          <a:blip r:embed="rId10"/>
                          <a:stretch>
                            <a:fillRect l="-323529" t="-303448" b="-506897"/>
                          </a:stretch>
                        </a:blipFill>
                      </a:tcPr>
                    </a:tc>
                    <a:extLst>
                      <a:ext uri="{0D108BD9-81ED-4DB2-BD59-A6C34878D82A}">
                        <a16:rowId xmlns:a16="http://schemas.microsoft.com/office/drawing/2014/main" val="3897719904"/>
                      </a:ext>
                    </a:extLst>
                  </a:tr>
                  <a:tr h="370454">
                    <a:tc>
                      <a:txBody>
                        <a:bodyPr/>
                        <a:lstStyle/>
                        <a:p>
                          <a:endParaRPr lang="en-US"/>
                        </a:p>
                      </a:txBody>
                      <a:tcPr marL="91345" marR="91345" marT="45672" marB="45672">
                        <a:blipFill>
                          <a:blip r:embed="rId10"/>
                          <a:stretch>
                            <a:fillRect l="-3226" t="-390000" r="-361290" b="-390000"/>
                          </a:stretch>
                        </a:blipFill>
                      </a:tcPr>
                    </a:tc>
                    <a:tc>
                      <a:txBody>
                        <a:bodyPr/>
                        <a:lstStyle/>
                        <a:p>
                          <a:endParaRPr lang="en-US"/>
                        </a:p>
                      </a:txBody>
                      <a:tcPr marL="91345" marR="91345" marT="45672" marB="45672">
                        <a:blipFill>
                          <a:blip r:embed="rId10"/>
                          <a:stretch>
                            <a:fillRect l="-82051" t="-390000" r="-187179" b="-390000"/>
                          </a:stretch>
                        </a:blipFill>
                      </a:tcPr>
                    </a:tc>
                    <a:tc>
                      <a:txBody>
                        <a:bodyPr/>
                        <a:lstStyle/>
                        <a:p>
                          <a:endParaRPr lang="en-US"/>
                        </a:p>
                      </a:txBody>
                      <a:tcPr marL="91345" marR="91345" marT="45672" marB="45672">
                        <a:blipFill>
                          <a:blip r:embed="rId10"/>
                          <a:stretch>
                            <a:fillRect l="-182051" t="-390000" r="-87179" b="-390000"/>
                          </a:stretch>
                        </a:blipFill>
                      </a:tcPr>
                    </a:tc>
                    <a:tc>
                      <a:txBody>
                        <a:bodyPr/>
                        <a:lstStyle/>
                        <a:p>
                          <a:endParaRPr lang="en-US"/>
                        </a:p>
                      </a:txBody>
                      <a:tcPr marL="91345" marR="91345" marT="45672" marB="45672">
                        <a:blipFill>
                          <a:blip r:embed="rId10"/>
                          <a:stretch>
                            <a:fillRect l="-323529" t="-390000" b="-390000"/>
                          </a:stretch>
                        </a:blipFill>
                      </a:tcPr>
                    </a:tc>
                    <a:extLst>
                      <a:ext uri="{0D108BD9-81ED-4DB2-BD59-A6C34878D82A}">
                        <a16:rowId xmlns:a16="http://schemas.microsoft.com/office/drawing/2014/main" val="786113009"/>
                      </a:ext>
                    </a:extLst>
                  </a:tr>
                  <a:tr h="370454">
                    <a:tc>
                      <a:txBody>
                        <a:bodyPr/>
                        <a:lstStyle/>
                        <a:p>
                          <a:endParaRPr lang="en-US"/>
                        </a:p>
                      </a:txBody>
                      <a:tcPr marL="91345" marR="91345" marT="45672" marB="45672">
                        <a:blipFill>
                          <a:blip r:embed="rId10"/>
                          <a:stretch>
                            <a:fillRect l="-3226" t="-506897" r="-361290" b="-303448"/>
                          </a:stretch>
                        </a:blipFill>
                      </a:tcPr>
                    </a:tc>
                    <a:tc>
                      <a:txBody>
                        <a:bodyPr/>
                        <a:lstStyle/>
                        <a:p>
                          <a:endParaRPr lang="en-US"/>
                        </a:p>
                      </a:txBody>
                      <a:tcPr marL="91345" marR="91345" marT="45672" marB="45672">
                        <a:blipFill>
                          <a:blip r:embed="rId10"/>
                          <a:stretch>
                            <a:fillRect l="-82051" t="-506897" r="-187179" b="-303448"/>
                          </a:stretch>
                        </a:blipFill>
                      </a:tcPr>
                    </a:tc>
                    <a:tc>
                      <a:txBody>
                        <a:bodyPr/>
                        <a:lstStyle/>
                        <a:p>
                          <a:endParaRPr lang="en-US"/>
                        </a:p>
                      </a:txBody>
                      <a:tcPr marL="91345" marR="91345" marT="45672" marB="45672">
                        <a:blipFill>
                          <a:blip r:embed="rId10"/>
                          <a:stretch>
                            <a:fillRect l="-182051" t="-506897" r="-87179" b="-303448"/>
                          </a:stretch>
                        </a:blipFill>
                      </a:tcPr>
                    </a:tc>
                    <a:tc>
                      <a:txBody>
                        <a:bodyPr/>
                        <a:lstStyle/>
                        <a:p>
                          <a:endParaRPr lang="en-US"/>
                        </a:p>
                      </a:txBody>
                      <a:tcPr marL="91345" marR="91345" marT="45672" marB="45672">
                        <a:blipFill>
                          <a:blip r:embed="rId10"/>
                          <a:stretch>
                            <a:fillRect l="-323529" t="-506897" b="-303448"/>
                          </a:stretch>
                        </a:blipFill>
                      </a:tcPr>
                    </a:tc>
                    <a:extLst>
                      <a:ext uri="{0D108BD9-81ED-4DB2-BD59-A6C34878D82A}">
                        <a16:rowId xmlns:a16="http://schemas.microsoft.com/office/drawing/2014/main" val="2424205520"/>
                      </a:ext>
                    </a:extLst>
                  </a:tr>
                  <a:tr h="370454">
                    <a:tc>
                      <a:txBody>
                        <a:bodyPr/>
                        <a:lstStyle/>
                        <a:p>
                          <a:endParaRPr lang="en-US"/>
                        </a:p>
                      </a:txBody>
                      <a:tcPr marL="91345" marR="91345" marT="45672" marB="45672">
                        <a:blipFill>
                          <a:blip r:embed="rId10"/>
                          <a:stretch>
                            <a:fillRect l="-3226" t="-606897" r="-361290" b="-203448"/>
                          </a:stretch>
                        </a:blipFill>
                      </a:tcPr>
                    </a:tc>
                    <a:tc>
                      <a:txBody>
                        <a:bodyPr/>
                        <a:lstStyle/>
                        <a:p>
                          <a:endParaRPr lang="en-US"/>
                        </a:p>
                      </a:txBody>
                      <a:tcPr marL="91345" marR="91345" marT="45672" marB="45672">
                        <a:blipFill>
                          <a:blip r:embed="rId10"/>
                          <a:stretch>
                            <a:fillRect l="-82051" t="-606897" r="-187179" b="-203448"/>
                          </a:stretch>
                        </a:blipFill>
                      </a:tcPr>
                    </a:tc>
                    <a:tc>
                      <a:txBody>
                        <a:bodyPr/>
                        <a:lstStyle/>
                        <a:p>
                          <a:endParaRPr lang="en-US"/>
                        </a:p>
                      </a:txBody>
                      <a:tcPr marL="91345" marR="91345" marT="45672" marB="45672">
                        <a:blipFill>
                          <a:blip r:embed="rId10"/>
                          <a:stretch>
                            <a:fillRect l="-182051" t="-606897" r="-87179" b="-203448"/>
                          </a:stretch>
                        </a:blipFill>
                      </a:tcPr>
                    </a:tc>
                    <a:tc>
                      <a:txBody>
                        <a:bodyPr/>
                        <a:lstStyle/>
                        <a:p>
                          <a:endParaRPr lang="en-US"/>
                        </a:p>
                      </a:txBody>
                      <a:tcPr marL="91345" marR="91345" marT="45672" marB="45672">
                        <a:blipFill>
                          <a:blip r:embed="rId10"/>
                          <a:stretch>
                            <a:fillRect l="-323529" t="-606897" b="-203448"/>
                          </a:stretch>
                        </a:blipFill>
                      </a:tcPr>
                    </a:tc>
                    <a:extLst>
                      <a:ext uri="{0D108BD9-81ED-4DB2-BD59-A6C34878D82A}">
                        <a16:rowId xmlns:a16="http://schemas.microsoft.com/office/drawing/2014/main" val="3031555406"/>
                      </a:ext>
                    </a:extLst>
                  </a:tr>
                  <a:tr h="370454">
                    <a:tc>
                      <a:txBody>
                        <a:bodyPr/>
                        <a:lstStyle/>
                        <a:p>
                          <a:endParaRPr lang="en-US"/>
                        </a:p>
                      </a:txBody>
                      <a:tcPr marL="91345" marR="91345" marT="45672" marB="45672">
                        <a:blipFill>
                          <a:blip r:embed="rId10"/>
                          <a:stretch>
                            <a:fillRect l="-3226" t="-683333" r="-361290" b="-96667"/>
                          </a:stretch>
                        </a:blipFill>
                      </a:tcPr>
                    </a:tc>
                    <a:tc>
                      <a:txBody>
                        <a:bodyPr/>
                        <a:lstStyle/>
                        <a:p>
                          <a:endParaRPr lang="en-US"/>
                        </a:p>
                      </a:txBody>
                      <a:tcPr marL="91345" marR="91345" marT="45672" marB="45672">
                        <a:blipFill>
                          <a:blip r:embed="rId10"/>
                          <a:stretch>
                            <a:fillRect l="-82051" t="-683333" r="-187179" b="-96667"/>
                          </a:stretch>
                        </a:blipFill>
                      </a:tcPr>
                    </a:tc>
                    <a:tc>
                      <a:txBody>
                        <a:bodyPr/>
                        <a:lstStyle/>
                        <a:p>
                          <a:endParaRPr lang="en-US"/>
                        </a:p>
                      </a:txBody>
                      <a:tcPr marL="91345" marR="91345" marT="45672" marB="45672">
                        <a:blipFill>
                          <a:blip r:embed="rId10"/>
                          <a:stretch>
                            <a:fillRect l="-182051" t="-683333" r="-87179" b="-96667"/>
                          </a:stretch>
                        </a:blipFill>
                      </a:tcPr>
                    </a:tc>
                    <a:tc>
                      <a:txBody>
                        <a:bodyPr/>
                        <a:lstStyle/>
                        <a:p>
                          <a:endParaRPr lang="en-US"/>
                        </a:p>
                      </a:txBody>
                      <a:tcPr marL="91345" marR="91345" marT="45672" marB="45672">
                        <a:blipFill>
                          <a:blip r:embed="rId10"/>
                          <a:stretch>
                            <a:fillRect l="-323529" t="-683333" b="-96667"/>
                          </a:stretch>
                        </a:blipFill>
                      </a:tcPr>
                    </a:tc>
                    <a:extLst>
                      <a:ext uri="{0D108BD9-81ED-4DB2-BD59-A6C34878D82A}">
                        <a16:rowId xmlns:a16="http://schemas.microsoft.com/office/drawing/2014/main" val="2162782986"/>
                      </a:ext>
                    </a:extLst>
                  </a:tr>
                  <a:tr h="370454">
                    <a:tc>
                      <a:txBody>
                        <a:bodyPr/>
                        <a:lstStyle/>
                        <a:p>
                          <a:endParaRPr lang="en-US"/>
                        </a:p>
                      </a:txBody>
                      <a:tcPr marL="91345" marR="91345" marT="45672" marB="45672">
                        <a:blipFill>
                          <a:blip r:embed="rId10"/>
                          <a:stretch>
                            <a:fillRect l="-3226" t="-810345" r="-361290"/>
                          </a:stretch>
                        </a:blipFill>
                      </a:tcPr>
                    </a:tc>
                    <a:tc>
                      <a:txBody>
                        <a:bodyPr/>
                        <a:lstStyle/>
                        <a:p>
                          <a:endParaRPr lang="en-US"/>
                        </a:p>
                      </a:txBody>
                      <a:tcPr marL="91345" marR="91345" marT="45672" marB="45672">
                        <a:blipFill>
                          <a:blip r:embed="rId10"/>
                          <a:stretch>
                            <a:fillRect l="-82051" t="-810345" r="-187179"/>
                          </a:stretch>
                        </a:blipFill>
                      </a:tcPr>
                    </a:tc>
                    <a:tc>
                      <a:txBody>
                        <a:bodyPr/>
                        <a:lstStyle/>
                        <a:p>
                          <a:endParaRPr lang="en-US"/>
                        </a:p>
                      </a:txBody>
                      <a:tcPr marL="91345" marR="91345" marT="45672" marB="45672">
                        <a:blipFill>
                          <a:blip r:embed="rId10"/>
                          <a:stretch>
                            <a:fillRect l="-182051" t="-810345" r="-87179"/>
                          </a:stretch>
                        </a:blipFill>
                      </a:tcPr>
                    </a:tc>
                    <a:tc>
                      <a:txBody>
                        <a:bodyPr/>
                        <a:lstStyle/>
                        <a:p>
                          <a:endParaRPr lang="en-US"/>
                        </a:p>
                      </a:txBody>
                      <a:tcPr marL="91345" marR="91345" marT="45672" marB="45672">
                        <a:blipFill>
                          <a:blip r:embed="rId10"/>
                          <a:stretch>
                            <a:fillRect l="-323529" t="-810345"/>
                          </a:stretch>
                        </a:blipFill>
                      </a:tcPr>
                    </a:tc>
                    <a:extLst>
                      <a:ext uri="{0D108BD9-81ED-4DB2-BD59-A6C34878D82A}">
                        <a16:rowId xmlns:a16="http://schemas.microsoft.com/office/drawing/2014/main" val="3912727250"/>
                      </a:ext>
                    </a:extLst>
                  </a:tr>
                </a:tbl>
              </a:graphicData>
            </a:graphic>
          </p:graphicFrame>
        </mc:Fallback>
      </mc:AlternateContent>
      <p:cxnSp>
        <p:nvCxnSpPr>
          <p:cNvPr id="29" name="Straight Connector 28">
            <a:extLst>
              <a:ext uri="{FF2B5EF4-FFF2-40B4-BE49-F238E27FC236}">
                <a16:creationId xmlns:a16="http://schemas.microsoft.com/office/drawing/2014/main" id="{9117281E-5E0F-5341-AF8C-92183F133444}"/>
              </a:ext>
            </a:extLst>
          </p:cNvPr>
          <p:cNvCxnSpPr/>
          <p:nvPr/>
        </p:nvCxnSpPr>
        <p:spPr>
          <a:xfrm>
            <a:off x="6212152" y="2670346"/>
            <a:ext cx="128745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55FF19-D9F6-D84A-A561-A7423AD98313}"/>
              </a:ext>
            </a:extLst>
          </p:cNvPr>
          <p:cNvCxnSpPr/>
          <p:nvPr/>
        </p:nvCxnSpPr>
        <p:spPr>
          <a:xfrm>
            <a:off x="6212152" y="3409804"/>
            <a:ext cx="128745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4A1B213-E64D-9349-88D7-F0B889A131CE}"/>
              </a:ext>
            </a:extLst>
          </p:cNvPr>
          <p:cNvCxnSpPr>
            <a:cxnSpLocks/>
          </p:cNvCxnSpPr>
          <p:nvPr/>
        </p:nvCxnSpPr>
        <p:spPr>
          <a:xfrm>
            <a:off x="7665335" y="2670346"/>
            <a:ext cx="178014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B8D0776-119E-394F-8BC3-987C2F3D89DC}"/>
              </a:ext>
            </a:extLst>
          </p:cNvPr>
          <p:cNvCxnSpPr>
            <a:cxnSpLocks/>
          </p:cNvCxnSpPr>
          <p:nvPr/>
        </p:nvCxnSpPr>
        <p:spPr>
          <a:xfrm>
            <a:off x="7665335" y="3048775"/>
            <a:ext cx="178014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D8291D2-BEC2-C74F-8308-0C3F6FD7FB25}"/>
              </a:ext>
            </a:extLst>
          </p:cNvPr>
          <p:cNvCxnSpPr>
            <a:cxnSpLocks/>
          </p:cNvCxnSpPr>
          <p:nvPr/>
        </p:nvCxnSpPr>
        <p:spPr>
          <a:xfrm>
            <a:off x="7664787" y="4144913"/>
            <a:ext cx="178014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A1AE284-8C5A-0949-9F87-42B9E28B5FE8}"/>
              </a:ext>
            </a:extLst>
          </p:cNvPr>
          <p:cNvCxnSpPr>
            <a:cxnSpLocks/>
          </p:cNvCxnSpPr>
          <p:nvPr/>
        </p:nvCxnSpPr>
        <p:spPr>
          <a:xfrm>
            <a:off x="7664787" y="4523342"/>
            <a:ext cx="178014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6614F3-B4CB-624D-85A0-1B24D88EF1F0}"/>
              </a:ext>
            </a:extLst>
          </p:cNvPr>
          <p:cNvCxnSpPr>
            <a:cxnSpLocks/>
          </p:cNvCxnSpPr>
          <p:nvPr/>
        </p:nvCxnSpPr>
        <p:spPr>
          <a:xfrm>
            <a:off x="7665335" y="3787409"/>
            <a:ext cx="17801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9E3B348-2C45-9B49-B506-6FDD63406D29}"/>
              </a:ext>
            </a:extLst>
          </p:cNvPr>
          <p:cNvCxnSpPr>
            <a:cxnSpLocks/>
          </p:cNvCxnSpPr>
          <p:nvPr/>
        </p:nvCxnSpPr>
        <p:spPr>
          <a:xfrm>
            <a:off x="7664787" y="5261976"/>
            <a:ext cx="178014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97EFD27-77CF-A74C-A6BE-C09B071342BB}"/>
              </a:ext>
            </a:extLst>
          </p:cNvPr>
          <p:cNvCxnSpPr>
            <a:cxnSpLocks/>
          </p:cNvCxnSpPr>
          <p:nvPr/>
        </p:nvCxnSpPr>
        <p:spPr>
          <a:xfrm>
            <a:off x="7665335" y="2670346"/>
            <a:ext cx="1780146"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FCB3DA-82D5-CD4F-A357-3CF2CE5DFDE4}"/>
              </a:ext>
            </a:extLst>
          </p:cNvPr>
          <p:cNvCxnSpPr>
            <a:cxnSpLocks/>
          </p:cNvCxnSpPr>
          <p:nvPr/>
        </p:nvCxnSpPr>
        <p:spPr>
          <a:xfrm>
            <a:off x="7664787" y="4144913"/>
            <a:ext cx="1780146"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45" name="Table 44">
                <a:extLst>
                  <a:ext uri="{FF2B5EF4-FFF2-40B4-BE49-F238E27FC236}">
                    <a16:creationId xmlns:a16="http://schemas.microsoft.com/office/drawing/2014/main" id="{ADE10D84-B8AD-0A45-89BF-46820948C110}"/>
                  </a:ext>
                </a:extLst>
              </p:cNvPr>
              <p:cNvGraphicFramePr>
                <a:graphicFrameLocks noGrp="1"/>
              </p:cNvGraphicFramePr>
              <p:nvPr>
                <p:extLst/>
              </p:nvPr>
            </p:nvGraphicFramePr>
            <p:xfrm>
              <a:off x="9604890" y="2109212"/>
              <a:ext cx="813668" cy="1111362"/>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25579">
                      <a:extLst>
                        <a:ext uri="{9D8B030D-6E8A-4147-A177-3AD203B41FA5}">
                          <a16:colId xmlns:a16="http://schemas.microsoft.com/office/drawing/2014/main" val="1665552486"/>
                        </a:ext>
                      </a:extLst>
                    </a:gridCol>
                  </a:tblGrid>
                  <a:tr h="370454">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𝑅</m:t>
                                </m:r>
                              </m:oMath>
                            </m:oMathPara>
                          </a14:m>
                          <a:endParaRPr lang="en-GB" sz="1800" b="0" dirty="0"/>
                        </a:p>
                      </a:txBody>
                      <a:tcPr marL="91345" marR="91345" marT="45672" marB="45672"/>
                    </a:tc>
                    <a:tc>
                      <a:txBody>
                        <a:bodyPr/>
                        <a:lstStyle/>
                        <a:p>
                          <a:pPr algn="ctr"/>
                          <a14:m>
                            <m:oMathPara xmlns:m="http://schemas.openxmlformats.org/officeDocument/2006/math">
                              <m:oMathParaPr>
                                <m:jc m:val="centerGroup"/>
                              </m:oMathParaPr>
                              <m:oMath xmlns:m="http://schemas.openxmlformats.org/officeDocument/2006/math">
                                <m:sSub>
                                  <m:sSubPr>
                                    <m:ctrlPr>
                                      <a:rPr lang="de-DE" sz="1800" i="1" smtClean="0">
                                        <a:latin typeface="Cambria Math" panose="02040503050406030204" pitchFamily="18" charset="0"/>
                                      </a:rPr>
                                    </m:ctrlPr>
                                  </m:sSubPr>
                                  <m:e>
                                    <m:r>
                                      <a:rPr lang="de-DE" sz="1800" smtClean="0">
                                        <a:latin typeface="Cambria Math" panose="02040503050406030204" pitchFamily="18" charset="0"/>
                                      </a:rPr>
                                      <m:t>𝑓</m:t>
                                    </m:r>
                                  </m:e>
                                  <m:sub>
                                    <m:r>
                                      <a:rPr lang="de-DE" sz="1800" smtClean="0">
                                        <a:latin typeface="Cambria Math" panose="02040503050406030204" pitchFamily="18" charset="0"/>
                                      </a:rPr>
                                      <m:t>1</m:t>
                                    </m:r>
                                  </m:sub>
                                </m:sSub>
                              </m:oMath>
                            </m:oMathPara>
                          </a14:m>
                          <a:endParaRPr lang="en-GB" sz="1800" b="0" dirty="0"/>
                        </a:p>
                      </a:txBody>
                      <a:tcPr marL="91345" marR="91345" marT="45672" marB="45672"/>
                    </a:tc>
                    <a:extLst>
                      <a:ext uri="{0D108BD9-81ED-4DB2-BD59-A6C34878D82A}">
                        <a16:rowId xmlns:a16="http://schemas.microsoft.com/office/drawing/2014/main" val="3284369343"/>
                      </a:ext>
                    </a:extLst>
                  </a:tr>
                  <a:tr h="370454">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2</m:t>
                                </m:r>
                              </m:oMath>
                            </m:oMathPara>
                          </a14:m>
                          <a:endParaRPr lang="en-GB" sz="1800" dirty="0"/>
                        </a:p>
                      </a:txBody>
                      <a:tcPr marL="91345" marR="91345" marT="45672" marB="45672"/>
                    </a:tc>
                    <a:extLst>
                      <a:ext uri="{0D108BD9-81ED-4DB2-BD59-A6C34878D82A}">
                        <a16:rowId xmlns:a16="http://schemas.microsoft.com/office/drawing/2014/main" val="4050047261"/>
                      </a:ext>
                    </a:extLst>
                  </a:tr>
                  <a:tr h="370454">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4</m:t>
                                </m:r>
                              </m:oMath>
                            </m:oMathPara>
                          </a14:m>
                          <a:endParaRPr lang="en-GB" sz="1800" dirty="0"/>
                        </a:p>
                      </a:txBody>
                      <a:tcPr marL="91345" marR="91345" marT="45672" marB="45672"/>
                    </a:tc>
                    <a:extLst>
                      <a:ext uri="{0D108BD9-81ED-4DB2-BD59-A6C34878D82A}">
                        <a16:rowId xmlns:a16="http://schemas.microsoft.com/office/drawing/2014/main" val="786113009"/>
                      </a:ext>
                    </a:extLst>
                  </a:tr>
                </a:tbl>
              </a:graphicData>
            </a:graphic>
          </p:graphicFrame>
        </mc:Choice>
        <mc:Fallback xmlns="">
          <p:graphicFrame>
            <p:nvGraphicFramePr>
              <p:cNvPr id="45" name="Table 44">
                <a:extLst>
                  <a:ext uri="{FF2B5EF4-FFF2-40B4-BE49-F238E27FC236}">
                    <a16:creationId xmlns:a16="http://schemas.microsoft.com/office/drawing/2014/main" id="{ADE10D84-B8AD-0A45-89BF-46820948C110}"/>
                  </a:ext>
                </a:extLst>
              </p:cNvPr>
              <p:cNvGraphicFramePr>
                <a:graphicFrameLocks noGrp="1"/>
              </p:cNvGraphicFramePr>
              <p:nvPr>
                <p:extLst/>
              </p:nvPr>
            </p:nvGraphicFramePr>
            <p:xfrm>
              <a:off x="9604890" y="2109212"/>
              <a:ext cx="813668" cy="1111362"/>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25579">
                      <a:extLst>
                        <a:ext uri="{9D8B030D-6E8A-4147-A177-3AD203B41FA5}">
                          <a16:colId xmlns:a16="http://schemas.microsoft.com/office/drawing/2014/main" val="1665552486"/>
                        </a:ext>
                      </a:extLst>
                    </a:gridCol>
                  </a:tblGrid>
                  <a:tr h="370454">
                    <a:tc>
                      <a:txBody>
                        <a:bodyPr/>
                        <a:lstStyle/>
                        <a:p>
                          <a:endParaRPr lang="en-US"/>
                        </a:p>
                      </a:txBody>
                      <a:tcPr marL="91345" marR="91345" marT="45672" marB="45672">
                        <a:blipFill>
                          <a:blip r:embed="rId11"/>
                          <a:stretch>
                            <a:fillRect l="-3226" t="-3448" r="-109677" b="-203448"/>
                          </a:stretch>
                        </a:blipFill>
                      </a:tcPr>
                    </a:tc>
                    <a:tc>
                      <a:txBody>
                        <a:bodyPr/>
                        <a:lstStyle/>
                        <a:p>
                          <a:endParaRPr lang="en-US"/>
                        </a:p>
                      </a:txBody>
                      <a:tcPr marL="91345" marR="91345" marT="45672" marB="45672">
                        <a:blipFill>
                          <a:blip r:embed="rId11"/>
                          <a:stretch>
                            <a:fillRect l="-94118" t="-3448" b="-203448"/>
                          </a:stretch>
                        </a:blipFill>
                      </a:tcPr>
                    </a:tc>
                    <a:extLst>
                      <a:ext uri="{0D108BD9-81ED-4DB2-BD59-A6C34878D82A}">
                        <a16:rowId xmlns:a16="http://schemas.microsoft.com/office/drawing/2014/main" val="3284369343"/>
                      </a:ext>
                    </a:extLst>
                  </a:tr>
                  <a:tr h="370454">
                    <a:tc>
                      <a:txBody>
                        <a:bodyPr/>
                        <a:lstStyle/>
                        <a:p>
                          <a:endParaRPr lang="en-US"/>
                        </a:p>
                      </a:txBody>
                      <a:tcPr marL="91345" marR="91345" marT="45672" marB="45672">
                        <a:blipFill>
                          <a:blip r:embed="rId11"/>
                          <a:stretch>
                            <a:fillRect l="-3226" t="-100000" r="-109677" b="-96667"/>
                          </a:stretch>
                        </a:blipFill>
                      </a:tcPr>
                    </a:tc>
                    <a:tc>
                      <a:txBody>
                        <a:bodyPr/>
                        <a:lstStyle/>
                        <a:p>
                          <a:endParaRPr lang="en-US"/>
                        </a:p>
                      </a:txBody>
                      <a:tcPr marL="91345" marR="91345" marT="45672" marB="45672">
                        <a:blipFill>
                          <a:blip r:embed="rId11"/>
                          <a:stretch>
                            <a:fillRect l="-94118" t="-100000" b="-96667"/>
                          </a:stretch>
                        </a:blipFill>
                      </a:tcPr>
                    </a:tc>
                    <a:extLst>
                      <a:ext uri="{0D108BD9-81ED-4DB2-BD59-A6C34878D82A}">
                        <a16:rowId xmlns:a16="http://schemas.microsoft.com/office/drawing/2014/main" val="4050047261"/>
                      </a:ext>
                    </a:extLst>
                  </a:tr>
                  <a:tr h="370454">
                    <a:tc>
                      <a:txBody>
                        <a:bodyPr/>
                        <a:lstStyle/>
                        <a:p>
                          <a:endParaRPr lang="en-US"/>
                        </a:p>
                      </a:txBody>
                      <a:tcPr marL="91345" marR="91345" marT="45672" marB="45672">
                        <a:blipFill>
                          <a:blip r:embed="rId11"/>
                          <a:stretch>
                            <a:fillRect l="-3226" t="-206897" r="-109677"/>
                          </a:stretch>
                        </a:blipFill>
                      </a:tcPr>
                    </a:tc>
                    <a:tc>
                      <a:txBody>
                        <a:bodyPr/>
                        <a:lstStyle/>
                        <a:p>
                          <a:endParaRPr lang="en-US"/>
                        </a:p>
                      </a:txBody>
                      <a:tcPr marL="91345" marR="91345" marT="45672" marB="45672">
                        <a:blipFill>
                          <a:blip r:embed="rId11"/>
                          <a:stretch>
                            <a:fillRect l="-94118" t="-206897"/>
                          </a:stretch>
                        </a:blipFill>
                      </a:tcPr>
                    </a:tc>
                    <a:extLst>
                      <a:ext uri="{0D108BD9-81ED-4DB2-BD59-A6C34878D82A}">
                        <a16:rowId xmlns:a16="http://schemas.microsoft.com/office/drawing/2014/main" val="786113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6" name="Table 45">
                <a:extLst>
                  <a:ext uri="{FF2B5EF4-FFF2-40B4-BE49-F238E27FC236}">
                    <a16:creationId xmlns:a16="http://schemas.microsoft.com/office/drawing/2014/main" id="{C46D1302-3451-2541-A66F-69615A11A6C0}"/>
                  </a:ext>
                </a:extLst>
              </p:cNvPr>
              <p:cNvGraphicFramePr>
                <a:graphicFrameLocks noGrp="1"/>
              </p:cNvGraphicFramePr>
              <p:nvPr>
                <p:extLst/>
              </p:nvPr>
            </p:nvGraphicFramePr>
            <p:xfrm>
              <a:off x="11058073" y="2109212"/>
              <a:ext cx="818932" cy="1111362"/>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30843">
                      <a:extLst>
                        <a:ext uri="{9D8B030D-6E8A-4147-A177-3AD203B41FA5}">
                          <a16:colId xmlns:a16="http://schemas.microsoft.com/office/drawing/2014/main" val="1665552486"/>
                        </a:ext>
                      </a:extLst>
                    </a:gridCol>
                  </a:tblGrid>
                  <a:tr h="370454">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𝑅</m:t>
                                </m:r>
                              </m:oMath>
                            </m:oMathPara>
                          </a14:m>
                          <a:endParaRPr lang="en-GB" sz="1800" b="0" dirty="0"/>
                        </a:p>
                      </a:txBody>
                      <a:tcPr marL="91345" marR="91345" marT="45672" marB="45672"/>
                    </a:tc>
                    <a:tc>
                      <a:txBody>
                        <a:bodyPr/>
                        <a:lstStyle/>
                        <a:p>
                          <a:pPr algn="ctr"/>
                          <a14:m>
                            <m:oMathPara xmlns:m="http://schemas.openxmlformats.org/officeDocument/2006/math">
                              <m:oMathParaPr>
                                <m:jc m:val="centerGroup"/>
                              </m:oMathParaPr>
                              <m:oMath xmlns:m="http://schemas.openxmlformats.org/officeDocument/2006/math">
                                <m:sSub>
                                  <m:sSubPr>
                                    <m:ctrlPr>
                                      <a:rPr lang="de-DE" sz="1800" i="1" smtClean="0">
                                        <a:latin typeface="Cambria Math" panose="02040503050406030204" pitchFamily="18" charset="0"/>
                                      </a:rPr>
                                    </m:ctrlPr>
                                  </m:sSubPr>
                                  <m:e>
                                    <m:r>
                                      <a:rPr lang="de-DE" sz="1800" smtClean="0">
                                        <a:latin typeface="Cambria Math" panose="02040503050406030204" pitchFamily="18" charset="0"/>
                                      </a:rPr>
                                      <m:t>𝑓</m:t>
                                    </m:r>
                                  </m:e>
                                  <m:sub>
                                    <m:r>
                                      <a:rPr lang="de-DE" sz="1800" smtClean="0">
                                        <a:latin typeface="Cambria Math" panose="02040503050406030204" pitchFamily="18" charset="0"/>
                                      </a:rPr>
                                      <m:t>2</m:t>
                                    </m:r>
                                  </m:sub>
                                </m:sSub>
                              </m:oMath>
                            </m:oMathPara>
                          </a14:m>
                          <a:endParaRPr lang="en-GB" sz="1800" b="0" dirty="0"/>
                        </a:p>
                      </a:txBody>
                      <a:tcPr marL="91345" marR="91345" marT="45672" marB="45672"/>
                    </a:tc>
                    <a:extLst>
                      <a:ext uri="{0D108BD9-81ED-4DB2-BD59-A6C34878D82A}">
                        <a16:rowId xmlns:a16="http://schemas.microsoft.com/office/drawing/2014/main" val="3284369343"/>
                      </a:ext>
                    </a:extLst>
                  </a:tr>
                  <a:tr h="370454">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4</m:t>
                                </m:r>
                              </m:oMath>
                            </m:oMathPara>
                          </a14:m>
                          <a:endParaRPr lang="en-GB" sz="1800" dirty="0"/>
                        </a:p>
                      </a:txBody>
                      <a:tcPr marL="91345" marR="91345" marT="45672" marB="45672"/>
                    </a:tc>
                    <a:extLst>
                      <a:ext uri="{0D108BD9-81ED-4DB2-BD59-A6C34878D82A}">
                        <a16:rowId xmlns:a16="http://schemas.microsoft.com/office/drawing/2014/main" val="3897719904"/>
                      </a:ext>
                    </a:extLst>
                  </a:tr>
                  <a:tr h="370454">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8</m:t>
                                </m:r>
                              </m:oMath>
                            </m:oMathPara>
                          </a14:m>
                          <a:endParaRPr lang="en-GB" sz="1800" dirty="0"/>
                        </a:p>
                      </a:txBody>
                      <a:tcPr marL="91345" marR="91345" marT="45672" marB="45672"/>
                    </a:tc>
                    <a:extLst>
                      <a:ext uri="{0D108BD9-81ED-4DB2-BD59-A6C34878D82A}">
                        <a16:rowId xmlns:a16="http://schemas.microsoft.com/office/drawing/2014/main" val="2162782986"/>
                      </a:ext>
                    </a:extLst>
                  </a:tr>
                </a:tbl>
              </a:graphicData>
            </a:graphic>
          </p:graphicFrame>
        </mc:Choice>
        <mc:Fallback xmlns="">
          <p:graphicFrame>
            <p:nvGraphicFramePr>
              <p:cNvPr id="46" name="Table 45">
                <a:extLst>
                  <a:ext uri="{FF2B5EF4-FFF2-40B4-BE49-F238E27FC236}">
                    <a16:creationId xmlns:a16="http://schemas.microsoft.com/office/drawing/2014/main" id="{C46D1302-3451-2541-A66F-69615A11A6C0}"/>
                  </a:ext>
                </a:extLst>
              </p:cNvPr>
              <p:cNvGraphicFramePr>
                <a:graphicFrameLocks noGrp="1"/>
              </p:cNvGraphicFramePr>
              <p:nvPr>
                <p:extLst/>
              </p:nvPr>
            </p:nvGraphicFramePr>
            <p:xfrm>
              <a:off x="11058073" y="2109212"/>
              <a:ext cx="818932" cy="1111362"/>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30843">
                      <a:extLst>
                        <a:ext uri="{9D8B030D-6E8A-4147-A177-3AD203B41FA5}">
                          <a16:colId xmlns:a16="http://schemas.microsoft.com/office/drawing/2014/main" val="1665552486"/>
                        </a:ext>
                      </a:extLst>
                    </a:gridCol>
                  </a:tblGrid>
                  <a:tr h="370454">
                    <a:tc>
                      <a:txBody>
                        <a:bodyPr/>
                        <a:lstStyle/>
                        <a:p>
                          <a:endParaRPr lang="en-US"/>
                        </a:p>
                      </a:txBody>
                      <a:tcPr marL="91345" marR="91345" marT="45672" marB="45672">
                        <a:blipFill>
                          <a:blip r:embed="rId12"/>
                          <a:stretch>
                            <a:fillRect l="-3226" t="-3448" r="-112903" b="-203448"/>
                          </a:stretch>
                        </a:blipFill>
                      </a:tcPr>
                    </a:tc>
                    <a:tc>
                      <a:txBody>
                        <a:bodyPr/>
                        <a:lstStyle/>
                        <a:p>
                          <a:endParaRPr lang="en-US"/>
                        </a:p>
                      </a:txBody>
                      <a:tcPr marL="91345" marR="91345" marT="45672" marB="45672">
                        <a:blipFill>
                          <a:blip r:embed="rId12"/>
                          <a:stretch>
                            <a:fillRect l="-91429" t="-3448" b="-203448"/>
                          </a:stretch>
                        </a:blipFill>
                      </a:tcPr>
                    </a:tc>
                    <a:extLst>
                      <a:ext uri="{0D108BD9-81ED-4DB2-BD59-A6C34878D82A}">
                        <a16:rowId xmlns:a16="http://schemas.microsoft.com/office/drawing/2014/main" val="3284369343"/>
                      </a:ext>
                    </a:extLst>
                  </a:tr>
                  <a:tr h="370454">
                    <a:tc>
                      <a:txBody>
                        <a:bodyPr/>
                        <a:lstStyle/>
                        <a:p>
                          <a:endParaRPr lang="en-US"/>
                        </a:p>
                      </a:txBody>
                      <a:tcPr marL="91345" marR="91345" marT="45672" marB="45672">
                        <a:blipFill>
                          <a:blip r:embed="rId12"/>
                          <a:stretch>
                            <a:fillRect l="-3226" t="-100000" r="-112903" b="-96667"/>
                          </a:stretch>
                        </a:blipFill>
                      </a:tcPr>
                    </a:tc>
                    <a:tc>
                      <a:txBody>
                        <a:bodyPr/>
                        <a:lstStyle/>
                        <a:p>
                          <a:endParaRPr lang="en-US"/>
                        </a:p>
                      </a:txBody>
                      <a:tcPr marL="91345" marR="91345" marT="45672" marB="45672">
                        <a:blipFill>
                          <a:blip r:embed="rId12"/>
                          <a:stretch>
                            <a:fillRect l="-91429" t="-100000" b="-96667"/>
                          </a:stretch>
                        </a:blipFill>
                      </a:tcPr>
                    </a:tc>
                    <a:extLst>
                      <a:ext uri="{0D108BD9-81ED-4DB2-BD59-A6C34878D82A}">
                        <a16:rowId xmlns:a16="http://schemas.microsoft.com/office/drawing/2014/main" val="3897719904"/>
                      </a:ext>
                    </a:extLst>
                  </a:tr>
                  <a:tr h="370454">
                    <a:tc>
                      <a:txBody>
                        <a:bodyPr/>
                        <a:lstStyle/>
                        <a:p>
                          <a:endParaRPr lang="en-US"/>
                        </a:p>
                      </a:txBody>
                      <a:tcPr marL="91345" marR="91345" marT="45672" marB="45672">
                        <a:blipFill>
                          <a:blip r:embed="rId12"/>
                          <a:stretch>
                            <a:fillRect l="-3226" t="-206897" r="-112903"/>
                          </a:stretch>
                        </a:blipFill>
                      </a:tcPr>
                    </a:tc>
                    <a:tc>
                      <a:txBody>
                        <a:bodyPr/>
                        <a:lstStyle/>
                        <a:p>
                          <a:endParaRPr lang="en-US"/>
                        </a:p>
                      </a:txBody>
                      <a:tcPr marL="91345" marR="91345" marT="45672" marB="45672">
                        <a:blipFill>
                          <a:blip r:embed="rId12"/>
                          <a:stretch>
                            <a:fillRect l="-91429" t="-206897"/>
                          </a:stretch>
                        </a:blipFill>
                      </a:tcPr>
                    </a:tc>
                    <a:extLst>
                      <a:ext uri="{0D108BD9-81ED-4DB2-BD59-A6C34878D82A}">
                        <a16:rowId xmlns:a16="http://schemas.microsoft.com/office/drawing/2014/main" val="216278298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7" name="Table 46">
                <a:extLst>
                  <a:ext uri="{FF2B5EF4-FFF2-40B4-BE49-F238E27FC236}">
                    <a16:creationId xmlns:a16="http://schemas.microsoft.com/office/drawing/2014/main" id="{C909A7F4-C6FE-1D40-90FE-2AA3A2C291EE}"/>
                  </a:ext>
                </a:extLst>
              </p:cNvPr>
              <p:cNvGraphicFramePr>
                <a:graphicFrameLocks noGrp="1"/>
              </p:cNvGraphicFramePr>
              <p:nvPr>
                <p:extLst/>
              </p:nvPr>
            </p:nvGraphicFramePr>
            <p:xfrm>
              <a:off x="10327935" y="3397101"/>
              <a:ext cx="818932" cy="1111362"/>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30843">
                      <a:extLst>
                        <a:ext uri="{9D8B030D-6E8A-4147-A177-3AD203B41FA5}">
                          <a16:colId xmlns:a16="http://schemas.microsoft.com/office/drawing/2014/main" val="1665552486"/>
                        </a:ext>
                      </a:extLst>
                    </a:gridCol>
                  </a:tblGrid>
                  <a:tr h="370454">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𝑅</m:t>
                                </m:r>
                              </m:oMath>
                            </m:oMathPara>
                          </a14:m>
                          <a:endParaRPr lang="en-GB" sz="1800" b="0" dirty="0"/>
                        </a:p>
                      </a:txBody>
                      <a:tcPr marL="91345" marR="91345" marT="45672" marB="45672"/>
                    </a:tc>
                    <a:tc>
                      <a:txBody>
                        <a:bodyPr/>
                        <a:lstStyle/>
                        <a:p>
                          <a:pPr algn="ctr"/>
                          <a14:m>
                            <m:oMathPara xmlns:m="http://schemas.openxmlformats.org/officeDocument/2006/math">
                              <m:oMathParaPr>
                                <m:jc m:val="centerGroup"/>
                              </m:oMathParaPr>
                              <m:oMath xmlns:m="http://schemas.openxmlformats.org/officeDocument/2006/math">
                                <m:sSub>
                                  <m:sSubPr>
                                    <m:ctrlPr>
                                      <a:rPr lang="de-DE" sz="1800" i="1" smtClean="0">
                                        <a:latin typeface="Cambria Math" panose="02040503050406030204" pitchFamily="18" charset="0"/>
                                      </a:rPr>
                                    </m:ctrlPr>
                                  </m:sSubPr>
                                  <m:e>
                                    <m:r>
                                      <a:rPr lang="de-DE" sz="1800" smtClean="0">
                                        <a:latin typeface="Cambria Math" panose="02040503050406030204" pitchFamily="18" charset="0"/>
                                      </a:rPr>
                                      <m:t>𝑓</m:t>
                                    </m:r>
                                  </m:e>
                                  <m:sub>
                                    <m:r>
                                      <a:rPr lang="de-DE" sz="1800" smtClean="0">
                                        <a:latin typeface="Cambria Math" panose="02040503050406030204" pitchFamily="18" charset="0"/>
                                      </a:rPr>
                                      <m:t>12</m:t>
                                    </m:r>
                                  </m:sub>
                                </m:sSub>
                              </m:oMath>
                            </m:oMathPara>
                          </a14:m>
                          <a:endParaRPr lang="en-GB" sz="1800" b="0" dirty="0"/>
                        </a:p>
                      </a:txBody>
                      <a:tcPr marL="91345" marR="91345" marT="45672" marB="45672"/>
                    </a:tc>
                    <a:extLst>
                      <a:ext uri="{0D108BD9-81ED-4DB2-BD59-A6C34878D82A}">
                        <a16:rowId xmlns:a16="http://schemas.microsoft.com/office/drawing/2014/main" val="3284369343"/>
                      </a:ext>
                    </a:extLst>
                  </a:tr>
                  <a:tr h="370454">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8</m:t>
                                </m:r>
                              </m:oMath>
                            </m:oMathPara>
                          </a14:m>
                          <a:endParaRPr lang="en-GB" sz="1800" dirty="0"/>
                        </a:p>
                      </a:txBody>
                      <a:tcPr marL="91345" marR="91345" marT="45672" marB="45672"/>
                    </a:tc>
                    <a:extLst>
                      <a:ext uri="{0D108BD9-81ED-4DB2-BD59-A6C34878D82A}">
                        <a16:rowId xmlns:a16="http://schemas.microsoft.com/office/drawing/2014/main" val="3897719904"/>
                      </a:ext>
                    </a:extLst>
                  </a:tr>
                  <a:tr h="370454">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32</m:t>
                                </m:r>
                              </m:oMath>
                            </m:oMathPara>
                          </a14:m>
                          <a:endParaRPr lang="en-GB" sz="1800" dirty="0"/>
                        </a:p>
                      </a:txBody>
                      <a:tcPr marL="91345" marR="91345" marT="45672" marB="45672"/>
                    </a:tc>
                    <a:extLst>
                      <a:ext uri="{0D108BD9-81ED-4DB2-BD59-A6C34878D82A}">
                        <a16:rowId xmlns:a16="http://schemas.microsoft.com/office/drawing/2014/main" val="2162782986"/>
                      </a:ext>
                    </a:extLst>
                  </a:tr>
                </a:tbl>
              </a:graphicData>
            </a:graphic>
          </p:graphicFrame>
        </mc:Choice>
        <mc:Fallback xmlns="">
          <p:graphicFrame>
            <p:nvGraphicFramePr>
              <p:cNvPr id="47" name="Table 46">
                <a:extLst>
                  <a:ext uri="{FF2B5EF4-FFF2-40B4-BE49-F238E27FC236}">
                    <a16:creationId xmlns:a16="http://schemas.microsoft.com/office/drawing/2014/main" id="{C909A7F4-C6FE-1D40-90FE-2AA3A2C291EE}"/>
                  </a:ext>
                </a:extLst>
              </p:cNvPr>
              <p:cNvGraphicFramePr>
                <a:graphicFrameLocks noGrp="1"/>
              </p:cNvGraphicFramePr>
              <p:nvPr>
                <p:extLst/>
              </p:nvPr>
            </p:nvGraphicFramePr>
            <p:xfrm>
              <a:off x="10327935" y="3397101"/>
              <a:ext cx="818932" cy="1111362"/>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30843">
                      <a:extLst>
                        <a:ext uri="{9D8B030D-6E8A-4147-A177-3AD203B41FA5}">
                          <a16:colId xmlns:a16="http://schemas.microsoft.com/office/drawing/2014/main" val="1665552486"/>
                        </a:ext>
                      </a:extLst>
                    </a:gridCol>
                  </a:tblGrid>
                  <a:tr h="370454">
                    <a:tc>
                      <a:txBody>
                        <a:bodyPr/>
                        <a:lstStyle/>
                        <a:p>
                          <a:endParaRPr lang="en-US"/>
                        </a:p>
                      </a:txBody>
                      <a:tcPr marL="91345" marR="91345" marT="45672" marB="45672">
                        <a:blipFill>
                          <a:blip r:embed="rId13"/>
                          <a:stretch>
                            <a:fillRect l="-3226" t="-3448" r="-109677" b="-206897"/>
                          </a:stretch>
                        </a:blipFill>
                      </a:tcPr>
                    </a:tc>
                    <a:tc>
                      <a:txBody>
                        <a:bodyPr/>
                        <a:lstStyle/>
                        <a:p>
                          <a:endParaRPr lang="en-US"/>
                        </a:p>
                      </a:txBody>
                      <a:tcPr marL="91345" marR="91345" marT="45672" marB="45672">
                        <a:blipFill>
                          <a:blip r:embed="rId13"/>
                          <a:stretch>
                            <a:fillRect l="-94118" t="-3448" b="-206897"/>
                          </a:stretch>
                        </a:blipFill>
                      </a:tcPr>
                    </a:tc>
                    <a:extLst>
                      <a:ext uri="{0D108BD9-81ED-4DB2-BD59-A6C34878D82A}">
                        <a16:rowId xmlns:a16="http://schemas.microsoft.com/office/drawing/2014/main" val="3284369343"/>
                      </a:ext>
                    </a:extLst>
                  </a:tr>
                  <a:tr h="370454">
                    <a:tc>
                      <a:txBody>
                        <a:bodyPr/>
                        <a:lstStyle/>
                        <a:p>
                          <a:endParaRPr lang="en-US"/>
                        </a:p>
                      </a:txBody>
                      <a:tcPr marL="91345" marR="91345" marT="45672" marB="45672">
                        <a:blipFill>
                          <a:blip r:embed="rId13"/>
                          <a:stretch>
                            <a:fillRect l="-3226" t="-100000" r="-109677" b="-100000"/>
                          </a:stretch>
                        </a:blipFill>
                      </a:tcPr>
                    </a:tc>
                    <a:tc>
                      <a:txBody>
                        <a:bodyPr/>
                        <a:lstStyle/>
                        <a:p>
                          <a:endParaRPr lang="en-US"/>
                        </a:p>
                      </a:txBody>
                      <a:tcPr marL="91345" marR="91345" marT="45672" marB="45672">
                        <a:blipFill>
                          <a:blip r:embed="rId13"/>
                          <a:stretch>
                            <a:fillRect l="-94118" t="-100000" b="-100000"/>
                          </a:stretch>
                        </a:blipFill>
                      </a:tcPr>
                    </a:tc>
                    <a:extLst>
                      <a:ext uri="{0D108BD9-81ED-4DB2-BD59-A6C34878D82A}">
                        <a16:rowId xmlns:a16="http://schemas.microsoft.com/office/drawing/2014/main" val="3897719904"/>
                      </a:ext>
                    </a:extLst>
                  </a:tr>
                  <a:tr h="370454">
                    <a:tc>
                      <a:txBody>
                        <a:bodyPr/>
                        <a:lstStyle/>
                        <a:p>
                          <a:endParaRPr lang="en-US"/>
                        </a:p>
                      </a:txBody>
                      <a:tcPr marL="91345" marR="91345" marT="45672" marB="45672">
                        <a:blipFill>
                          <a:blip r:embed="rId13"/>
                          <a:stretch>
                            <a:fillRect l="-3226" t="-206897" r="-109677" b="-3448"/>
                          </a:stretch>
                        </a:blipFill>
                      </a:tcPr>
                    </a:tc>
                    <a:tc>
                      <a:txBody>
                        <a:bodyPr/>
                        <a:lstStyle/>
                        <a:p>
                          <a:endParaRPr lang="en-US"/>
                        </a:p>
                      </a:txBody>
                      <a:tcPr marL="91345" marR="91345" marT="45672" marB="45672">
                        <a:blipFill>
                          <a:blip r:embed="rId13"/>
                          <a:stretch>
                            <a:fillRect l="-94118" t="-206897" b="-3448"/>
                          </a:stretch>
                        </a:blipFill>
                      </a:tcPr>
                    </a:tc>
                    <a:extLst>
                      <a:ext uri="{0D108BD9-81ED-4DB2-BD59-A6C34878D82A}">
                        <a16:rowId xmlns:a16="http://schemas.microsoft.com/office/drawing/2014/main" val="216278298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8" name="Table 47">
                <a:extLst>
                  <a:ext uri="{FF2B5EF4-FFF2-40B4-BE49-F238E27FC236}">
                    <a16:creationId xmlns:a16="http://schemas.microsoft.com/office/drawing/2014/main" id="{40BE8058-D913-CA4B-8293-62600872B36F}"/>
                  </a:ext>
                </a:extLst>
              </p:cNvPr>
              <p:cNvGraphicFramePr>
                <a:graphicFrameLocks noGrp="1"/>
              </p:cNvGraphicFramePr>
              <p:nvPr>
                <p:extLst/>
              </p:nvPr>
            </p:nvGraphicFramePr>
            <p:xfrm>
              <a:off x="10327933" y="4692402"/>
              <a:ext cx="818932" cy="1111362"/>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30843">
                      <a:extLst>
                        <a:ext uri="{9D8B030D-6E8A-4147-A177-3AD203B41FA5}">
                          <a16:colId xmlns:a16="http://schemas.microsoft.com/office/drawing/2014/main" val="1665552486"/>
                        </a:ext>
                      </a:extLst>
                    </a:gridCol>
                  </a:tblGrid>
                  <a:tr h="370454">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𝑅</m:t>
                                </m:r>
                              </m:oMath>
                            </m:oMathPara>
                          </a14:m>
                          <a:endParaRPr lang="en-GB" sz="1800" b="0" dirty="0"/>
                        </a:p>
                      </a:txBody>
                      <a:tcPr marL="91345" marR="91345" marT="45672" marB="45672"/>
                    </a:tc>
                    <a:tc>
                      <a:txBody>
                        <a:bodyPr/>
                        <a:lstStyle/>
                        <a:p>
                          <a:pPr algn="ctr"/>
                          <a14:m>
                            <m:oMathPara xmlns:m="http://schemas.openxmlformats.org/officeDocument/2006/math">
                              <m:oMathParaPr>
                                <m:jc m:val="centerGroup"/>
                              </m:oMathParaPr>
                              <m:oMath xmlns:m="http://schemas.openxmlformats.org/officeDocument/2006/math">
                                <m:sSubSup>
                                  <m:sSubSupPr>
                                    <m:ctrlPr>
                                      <a:rPr lang="de-DE" sz="1800" i="1" smtClean="0">
                                        <a:latin typeface="Cambria Math" panose="02040503050406030204" pitchFamily="18" charset="0"/>
                                      </a:rPr>
                                    </m:ctrlPr>
                                  </m:sSubSupPr>
                                  <m:e>
                                    <m:r>
                                      <a:rPr lang="de-DE" sz="1800" smtClean="0">
                                        <a:latin typeface="Cambria Math" panose="02040503050406030204" pitchFamily="18" charset="0"/>
                                      </a:rPr>
                                      <m:t>𝑓</m:t>
                                    </m:r>
                                  </m:e>
                                  <m:sub>
                                    <m:r>
                                      <a:rPr lang="de-DE" sz="1800" smtClean="0">
                                        <a:latin typeface="Cambria Math" panose="02040503050406030204" pitchFamily="18" charset="0"/>
                                      </a:rPr>
                                      <m:t>12</m:t>
                                    </m:r>
                                  </m:sub>
                                  <m:sup>
                                    <m:r>
                                      <a:rPr lang="de-DE" sz="1800" smtClean="0">
                                        <a:latin typeface="Cambria Math" panose="02040503050406030204" pitchFamily="18" charset="0"/>
                                      </a:rPr>
                                      <m:t>′</m:t>
                                    </m:r>
                                  </m:sup>
                                </m:sSubSup>
                              </m:oMath>
                            </m:oMathPara>
                          </a14:m>
                          <a:endParaRPr lang="en-GB" sz="1800" b="0" dirty="0"/>
                        </a:p>
                      </a:txBody>
                      <a:tcPr marL="91345" marR="91345" marT="45672" marB="45672"/>
                    </a:tc>
                    <a:extLst>
                      <a:ext uri="{0D108BD9-81ED-4DB2-BD59-A6C34878D82A}">
                        <a16:rowId xmlns:a16="http://schemas.microsoft.com/office/drawing/2014/main" val="3284369343"/>
                      </a:ext>
                    </a:extLst>
                  </a:tr>
                  <a:tr h="370454">
                    <a:tc>
                      <a:txBody>
                        <a:bodyPr/>
                        <a:lstStyle/>
                        <a:p>
                          <a:pPr/>
                          <a14:m>
                            <m:oMathPara xmlns:m="http://schemas.openxmlformats.org/officeDocument/2006/math">
                              <m:oMathParaPr>
                                <m:jc m:val="centerGroup"/>
                              </m:oMathParaPr>
                              <m:oMath xmlns:m="http://schemas.openxmlformats.org/officeDocument/2006/math">
                                <m:r>
                                  <a:rPr lang="en-GB" sz="1800" dirty="0" smtClean="0">
                                    <a:latin typeface="Cambria Math" panose="02040503050406030204" pitchFamily="18" charset="0"/>
                                  </a:rPr>
                                  <m:t>0</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0.2</m:t>
                                </m:r>
                              </m:oMath>
                            </m:oMathPara>
                          </a14:m>
                          <a:endParaRPr lang="en-GB" sz="1800" dirty="0"/>
                        </a:p>
                      </a:txBody>
                      <a:tcPr marL="91345" marR="91345" marT="45672" marB="45672"/>
                    </a:tc>
                    <a:extLst>
                      <a:ext uri="{0D108BD9-81ED-4DB2-BD59-A6C34878D82A}">
                        <a16:rowId xmlns:a16="http://schemas.microsoft.com/office/drawing/2014/main" val="3897719904"/>
                      </a:ext>
                    </a:extLst>
                  </a:tr>
                  <a:tr h="370454">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1</m:t>
                                </m:r>
                              </m:oMath>
                            </m:oMathPara>
                          </a14:m>
                          <a:endParaRPr lang="en-GB"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dirty="0" smtClean="0">
                                    <a:latin typeface="Cambria Math" panose="02040503050406030204" pitchFamily="18" charset="0"/>
                                  </a:rPr>
                                  <m:t>0.8</m:t>
                                </m:r>
                              </m:oMath>
                            </m:oMathPara>
                          </a14:m>
                          <a:endParaRPr lang="en-GB" sz="1800" dirty="0"/>
                        </a:p>
                      </a:txBody>
                      <a:tcPr marL="91345" marR="91345" marT="45672" marB="45672"/>
                    </a:tc>
                    <a:extLst>
                      <a:ext uri="{0D108BD9-81ED-4DB2-BD59-A6C34878D82A}">
                        <a16:rowId xmlns:a16="http://schemas.microsoft.com/office/drawing/2014/main" val="2162782986"/>
                      </a:ext>
                    </a:extLst>
                  </a:tr>
                </a:tbl>
              </a:graphicData>
            </a:graphic>
          </p:graphicFrame>
        </mc:Choice>
        <mc:Fallback xmlns="">
          <p:graphicFrame>
            <p:nvGraphicFramePr>
              <p:cNvPr id="48" name="Table 47">
                <a:extLst>
                  <a:ext uri="{FF2B5EF4-FFF2-40B4-BE49-F238E27FC236}">
                    <a16:creationId xmlns:a16="http://schemas.microsoft.com/office/drawing/2014/main" id="{40BE8058-D913-CA4B-8293-62600872B36F}"/>
                  </a:ext>
                </a:extLst>
              </p:cNvPr>
              <p:cNvGraphicFramePr>
                <a:graphicFrameLocks noGrp="1"/>
              </p:cNvGraphicFramePr>
              <p:nvPr>
                <p:extLst/>
              </p:nvPr>
            </p:nvGraphicFramePr>
            <p:xfrm>
              <a:off x="10327933" y="4692402"/>
              <a:ext cx="818932" cy="1111362"/>
            </p:xfrm>
            <a:graphic>
              <a:graphicData uri="http://schemas.openxmlformats.org/drawingml/2006/table">
                <a:tbl>
                  <a:tblPr firstRow="1" bandRow="1">
                    <a:tableStyleId>{793D81CF-94F2-401A-BA57-92F5A7B2D0C5}</a:tableStyleId>
                  </a:tblPr>
                  <a:tblGrid>
                    <a:gridCol w="388089">
                      <a:extLst>
                        <a:ext uri="{9D8B030D-6E8A-4147-A177-3AD203B41FA5}">
                          <a16:colId xmlns:a16="http://schemas.microsoft.com/office/drawing/2014/main" val="1252835988"/>
                        </a:ext>
                      </a:extLst>
                    </a:gridCol>
                    <a:gridCol w="430843">
                      <a:extLst>
                        <a:ext uri="{9D8B030D-6E8A-4147-A177-3AD203B41FA5}">
                          <a16:colId xmlns:a16="http://schemas.microsoft.com/office/drawing/2014/main" val="1665552486"/>
                        </a:ext>
                      </a:extLst>
                    </a:gridCol>
                  </a:tblGrid>
                  <a:tr h="370454">
                    <a:tc>
                      <a:txBody>
                        <a:bodyPr/>
                        <a:lstStyle/>
                        <a:p>
                          <a:endParaRPr lang="en-US"/>
                        </a:p>
                      </a:txBody>
                      <a:tcPr marL="91345" marR="91345" marT="45672" marB="45672">
                        <a:blipFill>
                          <a:blip r:embed="rId14"/>
                          <a:stretch>
                            <a:fillRect l="-3226" t="-3448" r="-109677" b="-206897"/>
                          </a:stretch>
                        </a:blipFill>
                      </a:tcPr>
                    </a:tc>
                    <a:tc>
                      <a:txBody>
                        <a:bodyPr/>
                        <a:lstStyle/>
                        <a:p>
                          <a:endParaRPr lang="en-US"/>
                        </a:p>
                      </a:txBody>
                      <a:tcPr marL="91345" marR="91345" marT="45672" marB="45672">
                        <a:blipFill>
                          <a:blip r:embed="rId14"/>
                          <a:stretch>
                            <a:fillRect l="-94118" t="-3448" b="-206897"/>
                          </a:stretch>
                        </a:blipFill>
                      </a:tcPr>
                    </a:tc>
                    <a:extLst>
                      <a:ext uri="{0D108BD9-81ED-4DB2-BD59-A6C34878D82A}">
                        <a16:rowId xmlns:a16="http://schemas.microsoft.com/office/drawing/2014/main" val="3284369343"/>
                      </a:ext>
                    </a:extLst>
                  </a:tr>
                  <a:tr h="370454">
                    <a:tc>
                      <a:txBody>
                        <a:bodyPr/>
                        <a:lstStyle/>
                        <a:p>
                          <a:endParaRPr lang="en-US"/>
                        </a:p>
                      </a:txBody>
                      <a:tcPr marL="91345" marR="91345" marT="45672" marB="45672">
                        <a:blipFill>
                          <a:blip r:embed="rId14"/>
                          <a:stretch>
                            <a:fillRect l="-3226" t="-100000" r="-109677" b="-100000"/>
                          </a:stretch>
                        </a:blipFill>
                      </a:tcPr>
                    </a:tc>
                    <a:tc>
                      <a:txBody>
                        <a:bodyPr/>
                        <a:lstStyle/>
                        <a:p>
                          <a:endParaRPr lang="en-US"/>
                        </a:p>
                      </a:txBody>
                      <a:tcPr marL="91345" marR="91345" marT="45672" marB="45672">
                        <a:blipFill>
                          <a:blip r:embed="rId14"/>
                          <a:stretch>
                            <a:fillRect l="-94118" t="-100000" b="-100000"/>
                          </a:stretch>
                        </a:blipFill>
                      </a:tcPr>
                    </a:tc>
                    <a:extLst>
                      <a:ext uri="{0D108BD9-81ED-4DB2-BD59-A6C34878D82A}">
                        <a16:rowId xmlns:a16="http://schemas.microsoft.com/office/drawing/2014/main" val="3897719904"/>
                      </a:ext>
                    </a:extLst>
                  </a:tr>
                  <a:tr h="370454">
                    <a:tc>
                      <a:txBody>
                        <a:bodyPr/>
                        <a:lstStyle/>
                        <a:p>
                          <a:endParaRPr lang="en-US"/>
                        </a:p>
                      </a:txBody>
                      <a:tcPr marL="91345" marR="91345" marT="45672" marB="45672">
                        <a:blipFill>
                          <a:blip r:embed="rId14"/>
                          <a:stretch>
                            <a:fillRect l="-3226" t="-206897" r="-109677" b="-3448"/>
                          </a:stretch>
                        </a:blipFill>
                      </a:tcPr>
                    </a:tc>
                    <a:tc>
                      <a:txBody>
                        <a:bodyPr/>
                        <a:lstStyle/>
                        <a:p>
                          <a:endParaRPr lang="en-US"/>
                        </a:p>
                      </a:txBody>
                      <a:tcPr marL="91345" marR="91345" marT="45672" marB="45672">
                        <a:blipFill>
                          <a:blip r:embed="rId14"/>
                          <a:stretch>
                            <a:fillRect l="-94118" t="-206897" b="-3448"/>
                          </a:stretch>
                        </a:blipFill>
                      </a:tcPr>
                    </a:tc>
                    <a:extLst>
                      <a:ext uri="{0D108BD9-81ED-4DB2-BD59-A6C34878D82A}">
                        <a16:rowId xmlns:a16="http://schemas.microsoft.com/office/drawing/2014/main" val="2162782986"/>
                      </a:ext>
                    </a:extLst>
                  </a:tr>
                </a:tbl>
              </a:graphicData>
            </a:graphic>
          </p:graphicFrame>
        </mc:Fallback>
      </mc:AlternateContent>
      <p:cxnSp>
        <p:nvCxnSpPr>
          <p:cNvPr id="50" name="Straight Arrow Connector 49">
            <a:extLst>
              <a:ext uri="{FF2B5EF4-FFF2-40B4-BE49-F238E27FC236}">
                <a16:creationId xmlns:a16="http://schemas.microsoft.com/office/drawing/2014/main" id="{BB1F28DD-75E0-2B4B-B491-DFAA29D6103C}"/>
              </a:ext>
            </a:extLst>
          </p:cNvPr>
          <p:cNvCxnSpPr>
            <a:cxnSpLocks/>
            <a:stCxn id="45" idx="2"/>
            <a:endCxn id="47" idx="0"/>
          </p:cNvCxnSpPr>
          <p:nvPr/>
        </p:nvCxnSpPr>
        <p:spPr>
          <a:xfrm>
            <a:off x="10011724" y="3220574"/>
            <a:ext cx="725677" cy="1765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5DD99B8-91B6-9549-95CE-1FAE41D06248}"/>
              </a:ext>
            </a:extLst>
          </p:cNvPr>
          <p:cNvCxnSpPr>
            <a:cxnSpLocks/>
            <a:stCxn id="46" idx="2"/>
            <a:endCxn id="47" idx="0"/>
          </p:cNvCxnSpPr>
          <p:nvPr/>
        </p:nvCxnSpPr>
        <p:spPr>
          <a:xfrm flipH="1">
            <a:off x="10737399" y="3220576"/>
            <a:ext cx="730137" cy="1765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64F63CF-EAB9-8447-BDC0-E5E61A0CC853}"/>
              </a:ext>
            </a:extLst>
          </p:cNvPr>
          <p:cNvCxnSpPr>
            <a:cxnSpLocks/>
            <a:stCxn id="47" idx="2"/>
            <a:endCxn id="48" idx="0"/>
          </p:cNvCxnSpPr>
          <p:nvPr/>
        </p:nvCxnSpPr>
        <p:spPr>
          <a:xfrm flipH="1">
            <a:off x="10737398" y="4508464"/>
            <a:ext cx="2" cy="183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8746CCB-298C-2944-AEF8-9E9563595581}"/>
              </a:ext>
            </a:extLst>
          </p:cNvPr>
          <p:cNvSpPr txBox="1"/>
          <p:nvPr/>
        </p:nvSpPr>
        <p:spPr>
          <a:xfrm>
            <a:off x="11089389" y="4446705"/>
            <a:ext cx="644057" cy="307457"/>
          </a:xfrm>
          <a:prstGeom prst="rect">
            <a:avLst/>
          </a:prstGeom>
          <a:noFill/>
        </p:spPr>
        <p:txBody>
          <a:bodyPr wrap="none" rtlCol="0">
            <a:spAutoFit/>
          </a:bodyPr>
          <a:lstStyle/>
          <a:p>
            <a:r>
              <a:rPr lang="en-GB" sz="1399"/>
              <a:t>Norm.</a:t>
            </a:r>
          </a:p>
        </p:txBody>
      </p:sp>
      <p:sp>
        <p:nvSpPr>
          <p:cNvPr id="49" name="TextBox 48">
            <a:extLst>
              <a:ext uri="{FF2B5EF4-FFF2-40B4-BE49-F238E27FC236}">
                <a16:creationId xmlns:a16="http://schemas.microsoft.com/office/drawing/2014/main" id="{906C0DCA-DF66-BB42-8211-2731364859B3}"/>
              </a:ext>
            </a:extLst>
          </p:cNvPr>
          <p:cNvSpPr txBox="1"/>
          <p:nvPr/>
        </p:nvSpPr>
        <p:spPr>
          <a:xfrm>
            <a:off x="9850135" y="1831978"/>
            <a:ext cx="1774525" cy="307648"/>
          </a:xfrm>
          <a:prstGeom prst="rect">
            <a:avLst/>
          </a:prstGeom>
          <a:noFill/>
        </p:spPr>
        <p:txBody>
          <a:bodyPr wrap="none" rtlCol="0">
            <a:spAutoFit/>
          </a:bodyPr>
          <a:lstStyle/>
          <a:p>
            <a:r>
              <a:rPr lang="en-GB" sz="1399"/>
              <a:t>(MB values absorbed)</a:t>
            </a:r>
          </a:p>
        </p:txBody>
      </p:sp>
      <p:sp>
        <p:nvSpPr>
          <p:cNvPr id="51" name="TextBox 50">
            <a:extLst>
              <a:ext uri="{FF2B5EF4-FFF2-40B4-BE49-F238E27FC236}">
                <a16:creationId xmlns:a16="http://schemas.microsoft.com/office/drawing/2014/main" id="{C10CCD2F-F134-1445-BAF4-30C43E01E915}"/>
              </a:ext>
            </a:extLst>
          </p:cNvPr>
          <p:cNvSpPr txBox="1"/>
          <p:nvPr/>
        </p:nvSpPr>
        <p:spPr>
          <a:xfrm>
            <a:off x="10345400" y="3083630"/>
            <a:ext cx="761979" cy="307457"/>
          </a:xfrm>
          <a:prstGeom prst="rect">
            <a:avLst/>
          </a:prstGeom>
          <a:noFill/>
        </p:spPr>
        <p:txBody>
          <a:bodyPr wrap="none" rtlCol="0">
            <a:spAutoFit/>
          </a:bodyPr>
          <a:lstStyle/>
          <a:p>
            <a:r>
              <a:rPr lang="en-GB" sz="1399"/>
              <a:t>Product</a:t>
            </a:r>
          </a:p>
        </p:txBody>
      </p:sp>
      <p:sp>
        <p:nvSpPr>
          <p:cNvPr id="27" name="Date Placeholder 26">
            <a:extLst>
              <a:ext uri="{FF2B5EF4-FFF2-40B4-BE49-F238E27FC236}">
                <a16:creationId xmlns:a16="http://schemas.microsoft.com/office/drawing/2014/main" id="{22F7F4CA-3E80-7047-A0EC-F0D98C64048D}"/>
              </a:ext>
            </a:extLst>
          </p:cNvPr>
          <p:cNvSpPr>
            <a:spLocks noGrp="1"/>
          </p:cNvSpPr>
          <p:nvPr>
            <p:ph type="dt" sz="half" idx="2"/>
          </p:nvPr>
        </p:nvSpPr>
        <p:spPr/>
        <p:txBody>
          <a:bodyPr/>
          <a:lstStyle/>
          <a:p>
            <a:r>
              <a:rPr lang="en-GB"/>
              <a:t>Approximate Inference</a:t>
            </a:r>
          </a:p>
        </p:txBody>
      </p:sp>
      <p:sp>
        <p:nvSpPr>
          <p:cNvPr id="28" name="Footer Placeholder 27">
            <a:extLst>
              <a:ext uri="{FF2B5EF4-FFF2-40B4-BE49-F238E27FC236}">
                <a16:creationId xmlns:a16="http://schemas.microsoft.com/office/drawing/2014/main" id="{3EE571BB-F6B9-924C-98AB-BA148C27A5D1}"/>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9045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9" grpId="0"/>
      <p:bldP spid="5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0EC6-B663-0D49-89C1-217D399C64AA}"/>
              </a:ext>
            </a:extLst>
          </p:cNvPr>
          <p:cNvSpPr>
            <a:spLocks noGrp="1"/>
          </p:cNvSpPr>
          <p:nvPr>
            <p:ph type="title"/>
          </p:nvPr>
        </p:nvSpPr>
        <p:spPr/>
        <p:txBody>
          <a:bodyPr/>
          <a:lstStyle/>
          <a:p>
            <a:r>
              <a:rPr lang="en-GB" dirty="0"/>
              <a:t>Some Basics for MCMC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6737E7C-4439-0949-8CA1-362211EE2E30}"/>
                  </a:ext>
                </a:extLst>
              </p:cNvPr>
              <p:cNvSpPr>
                <a:spLocks noGrp="1"/>
              </p:cNvSpPr>
              <p:nvPr>
                <p:ph idx="1"/>
              </p:nvPr>
            </p:nvSpPr>
            <p:spPr/>
            <p:txBody>
              <a:bodyPr/>
              <a:lstStyle/>
              <a:p>
                <a:r>
                  <a:rPr lang="en-GB" dirty="0"/>
                  <a:t>A </a:t>
                </a:r>
                <a:r>
                  <a:rPr lang="en-GB" dirty="0">
                    <a:solidFill>
                      <a:schemeClr val="accent1"/>
                    </a:solidFill>
                  </a:rPr>
                  <a:t>Markov chain </a:t>
                </a:r>
                <a:r>
                  <a:rPr lang="en-GB" dirty="0"/>
                  <a:t>consists of </a:t>
                </a:r>
                <a14:m>
                  <m:oMath xmlns:m="http://schemas.openxmlformats.org/officeDocument/2006/math">
                    <m:r>
                      <a:rPr lang="en-GB" i="1">
                        <a:latin typeface="Cambria Math" panose="02040503050406030204" pitchFamily="18" charset="0"/>
                      </a:rPr>
                      <m:t>𝑛</m:t>
                    </m:r>
                  </m:oMath>
                </a14:m>
                <a:r>
                  <a:rPr lang="en-GB" dirty="0"/>
                  <a:t> </a:t>
                </a:r>
                <a:r>
                  <a:rPr lang="en-GB" i="1" dirty="0"/>
                  <a:t>states</a:t>
                </a:r>
                <a:r>
                  <a:rPr lang="en-GB" dirty="0"/>
                  <a:t>, plus an </a:t>
                </a:r>
                <a14:m>
                  <m:oMath xmlns:m="http://schemas.openxmlformats.org/officeDocument/2006/math">
                    <m:r>
                      <a:rPr lang="en-GB" i="1">
                        <a:latin typeface="Cambria Math" panose="02040503050406030204" pitchFamily="18" charset="0"/>
                      </a:rPr>
                      <m:t>𝑛</m:t>
                    </m:r>
                    <m:r>
                      <a:rPr lang="en-GB" i="1">
                        <a:latin typeface="Cambria Math" panose="02040503050406030204" pitchFamily="18" charset="0"/>
                        <a:ea typeface="Cambria Math" panose="02040503050406030204" pitchFamily="18" charset="0"/>
                        <a:sym typeface="Symbol" charset="0"/>
                      </a:rPr>
                      <m:t>×</m:t>
                    </m:r>
                    <m:r>
                      <a:rPr lang="en-GB" i="1">
                        <a:latin typeface="Cambria Math" panose="02040503050406030204" pitchFamily="18" charset="0"/>
                        <a:ea typeface="Cambria Math" panose="02040503050406030204" pitchFamily="18" charset="0"/>
                        <a:sym typeface="Symbol" charset="0"/>
                      </a:rPr>
                      <m:t>𝑛</m:t>
                    </m:r>
                  </m:oMath>
                </a14:m>
                <a:r>
                  <a:rPr lang="en-GB" dirty="0"/>
                  <a:t> </a:t>
                </a:r>
                <a:r>
                  <a:rPr lang="en-GB" i="1" dirty="0"/>
                  <a:t>transition matrix </a:t>
                </a:r>
                <a14:m>
                  <m:oMath xmlns:m="http://schemas.openxmlformats.org/officeDocument/2006/math">
                    <m:r>
                      <a:rPr lang="en-GB" i="1">
                        <a:latin typeface="Cambria Math" panose="02040503050406030204" pitchFamily="18" charset="0"/>
                        <a:ea typeface="Cambria Math" panose="02040503050406030204" pitchFamily="18" charset="0"/>
                      </a:rPr>
                      <m:t>𝒯</m:t>
                    </m:r>
                  </m:oMath>
                </a14:m>
                <a:endParaRPr lang="en-GB" dirty="0"/>
              </a:p>
              <a:p>
                <a:pPr lvl="1"/>
                <a:r>
                  <a:rPr lang="en-GB" dirty="0"/>
                  <a:t>At each step, we are in exactly one of the states</a:t>
                </a:r>
              </a:p>
              <a:p>
                <a:pPr lvl="1"/>
                <a:r>
                  <a:rPr lang="en-GB" dirty="0"/>
                  <a:t>For </a:t>
                </a:r>
                <a14:m>
                  <m:oMath xmlns:m="http://schemas.openxmlformats.org/officeDocument/2006/math">
                    <m:r>
                      <a:rPr lang="en-GB" i="1">
                        <a:latin typeface="Cambria Math" panose="02040503050406030204" pitchFamily="18" charset="0"/>
                      </a:rPr>
                      <m:t>1</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𝑗</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𝑛</m:t>
                    </m:r>
                  </m:oMath>
                </a14:m>
                <a:r>
                  <a:rPr lang="en-GB" dirty="0"/>
                  <a:t>, matrix entry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𝒯</m:t>
                        </m:r>
                      </m:e>
                      <m:sub>
                        <m:r>
                          <a:rPr lang="en-GB" i="1">
                            <a:latin typeface="Cambria Math" panose="02040503050406030204" pitchFamily="18" charset="0"/>
                          </a:rPr>
                          <m:t>𝑖𝑗</m:t>
                        </m:r>
                      </m:sub>
                    </m:sSub>
                  </m:oMath>
                </a14:m>
                <a:r>
                  <a:rPr lang="en-GB" dirty="0"/>
                  <a:t> tells us the relative frequency of </a:t>
                </a:r>
                <a14:m>
                  <m:oMath xmlns:m="http://schemas.openxmlformats.org/officeDocument/2006/math">
                    <m:r>
                      <a:rPr lang="en-GB" i="1">
                        <a:latin typeface="Cambria Math" panose="02040503050406030204" pitchFamily="18" charset="0"/>
                      </a:rPr>
                      <m:t>𝑗</m:t>
                    </m:r>
                  </m:oMath>
                </a14:m>
                <a:r>
                  <a:rPr lang="en-GB" dirty="0"/>
                  <a:t> being the next state, given we are currently in state </a:t>
                </a:r>
                <a14:m>
                  <m:oMath xmlns:m="http://schemas.openxmlformats.org/officeDocument/2006/math">
                    <m:r>
                      <a:rPr lang="en-GB" i="1">
                        <a:latin typeface="Cambria Math" panose="02040503050406030204" pitchFamily="18" charset="0"/>
                      </a:rPr>
                      <m:t>𝑖</m:t>
                    </m:r>
                  </m:oMath>
                </a14:m>
                <a:endParaRPr lang="en-GB" dirty="0"/>
              </a:p>
              <a:p>
                <a:pPr lvl="2"/>
                <a:endParaRPr lang="en-GB" i="1" dirty="0">
                  <a:latin typeface="Cambria Math" panose="02040503050406030204" pitchFamily="18" charset="0"/>
                  <a:ea typeface="Cambria Math" panose="02040503050406030204" pitchFamily="18" charset="0"/>
                </a:endParaRPr>
              </a:p>
              <a:p>
                <a:pPr lvl="2"/>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𝔗</m:t>
                        </m:r>
                      </m:e>
                      <m:sub>
                        <m:r>
                          <a:rPr lang="en-GB" i="1">
                            <a:latin typeface="Cambria Math" panose="02040503050406030204" pitchFamily="18" charset="0"/>
                            <a:ea typeface="Cambria Math" panose="02040503050406030204" pitchFamily="18" charset="0"/>
                          </a:rPr>
                          <m:t>𝑖𝑗</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𝔗</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𝑗</m:t>
                        </m:r>
                      </m:e>
                    </m:d>
                  </m:oMath>
                </a14:m>
                <a:endParaRPr lang="en-GB" dirty="0"/>
              </a:p>
              <a:p>
                <a:pPr lvl="2"/>
                <a:endParaRPr lang="en-GB" dirty="0"/>
              </a:p>
              <a:p>
                <a:pPr lvl="2"/>
                <a:r>
                  <a:rPr lang="en-GB" dirty="0"/>
                  <a:t>Probability distribution, i.e.:</a:t>
                </a:r>
              </a:p>
              <a:p>
                <a:pPr marL="258503" lvl="1" indent="0">
                  <a:buNone/>
                </a:pPr>
                <a14:m>
                  <m:oMathPara xmlns:m="http://schemas.openxmlformats.org/officeDocument/2006/math">
                    <m:oMathParaPr>
                      <m:jc m:val="centerGroup"/>
                    </m:oMathParaPr>
                    <m:oMath xmlns:m="http://schemas.openxmlformats.org/officeDocument/2006/math">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𝑗</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𝔗</m:t>
                              </m:r>
                            </m:e>
                            <m:sub>
                              <m:r>
                                <a:rPr lang="en-GB" i="1">
                                  <a:latin typeface="Cambria Math" panose="02040503050406030204" pitchFamily="18" charset="0"/>
                                </a:rPr>
                                <m:t>𝑖𝑗</m:t>
                              </m:r>
                            </m:sub>
                          </m:sSub>
                        </m:e>
                      </m:nary>
                      <m:r>
                        <a:rPr lang="en-GB" i="1">
                          <a:latin typeface="Cambria Math" panose="02040503050406030204" pitchFamily="18" charset="0"/>
                        </a:rPr>
                        <m:t>=1</m:t>
                      </m:r>
                    </m:oMath>
                  </m:oMathPara>
                </a14:m>
                <a:endParaRPr lang="en-GB" dirty="0"/>
              </a:p>
            </p:txBody>
          </p:sp>
        </mc:Choice>
        <mc:Fallback xmlns="">
          <p:sp>
            <p:nvSpPr>
              <p:cNvPr id="3" name="Content Placeholder 2">
                <a:extLst>
                  <a:ext uri="{FF2B5EF4-FFF2-40B4-BE49-F238E27FC236}">
                    <a16:creationId xmlns:a16="http://schemas.microsoft.com/office/drawing/2014/main" id="{06737E7C-4439-0949-8CA1-362211EE2E30}"/>
                  </a:ext>
                </a:extLst>
              </p:cNvPr>
              <p:cNvSpPr>
                <a:spLocks noGrp="1" noRot="1" noChangeAspect="1" noMove="1" noResize="1" noEditPoints="1" noAdjustHandles="1" noChangeArrowheads="1" noChangeShapeType="1" noTextEdit="1"/>
              </p:cNvSpPr>
              <p:nvPr>
                <p:ph idx="1"/>
              </p:nvPr>
            </p:nvSpPr>
            <p:spPr>
              <a:blipFill>
                <a:blip r:embed="rId2"/>
                <a:stretch>
                  <a:fillRect l="-1436" t="-2687" b="-2477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83A0EFD-47E4-C24A-BEE0-B4DC6E2BACDA}"/>
              </a:ext>
            </a:extLst>
          </p:cNvPr>
          <p:cNvSpPr>
            <a:spLocks noGrp="1"/>
          </p:cNvSpPr>
          <p:nvPr>
            <p:ph type="sldNum" sz="quarter" idx="4"/>
          </p:nvPr>
        </p:nvSpPr>
        <p:spPr/>
        <p:txBody>
          <a:bodyPr/>
          <a:lstStyle/>
          <a:p>
            <a:fld id="{67C9959E-8E6B-B04C-9955-EA096F41CA7A}" type="slidenum">
              <a:rPr lang="en-GB" smtClean="0"/>
              <a:t>63</a:t>
            </a:fld>
            <a:endParaRPr lang="en-GB" dirty="0"/>
          </a:p>
        </p:txBody>
      </p: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EDA3FC14-2262-5941-89A2-AFF3AAEF53BE}"/>
                  </a:ext>
                </a:extLst>
              </p:cNvPr>
              <p:cNvSpPr>
                <a:spLocks noChangeArrowheads="1"/>
              </p:cNvSpPr>
              <p:nvPr/>
            </p:nvSpPr>
            <p:spPr bwMode="auto">
              <a:xfrm>
                <a:off x="3095060" y="3267991"/>
                <a:ext cx="685086" cy="685086"/>
              </a:xfrm>
              <a:prstGeom prst="ellipse">
                <a:avLst/>
              </a:prstGeom>
              <a:solidFill>
                <a:srgbClr val="FFFFFF"/>
              </a:solidFill>
              <a:ln w="9525">
                <a:solidFill>
                  <a:schemeClr val="tx1"/>
                </a:solidFill>
                <a:round/>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𝑖</m:t>
                      </m:r>
                    </m:oMath>
                  </m:oMathPara>
                </a14:m>
                <a:endParaRPr lang="en-GB" sz="1798" dirty="0"/>
              </a:p>
            </p:txBody>
          </p:sp>
        </mc:Choice>
        <mc:Fallback xmlns="">
          <p:sp>
            <p:nvSpPr>
              <p:cNvPr id="5" name="Oval 4">
                <a:extLst>
                  <a:ext uri="{FF2B5EF4-FFF2-40B4-BE49-F238E27FC236}">
                    <a16:creationId xmlns:a16="http://schemas.microsoft.com/office/drawing/2014/main" id="{EDA3FC14-2262-5941-89A2-AFF3AAEF53BE}"/>
                  </a:ext>
                </a:extLst>
              </p:cNvPr>
              <p:cNvSpPr>
                <a:spLocks noRot="1" noChangeAspect="1" noMove="1" noResize="1" noEditPoints="1" noAdjustHandles="1" noChangeArrowheads="1" noChangeShapeType="1" noTextEdit="1"/>
              </p:cNvSpPr>
              <p:nvPr/>
            </p:nvSpPr>
            <p:spPr bwMode="auto">
              <a:xfrm>
                <a:off x="3095060" y="3267991"/>
                <a:ext cx="685086" cy="685086"/>
              </a:xfrm>
              <a:prstGeom prst="ellipse">
                <a:avLst/>
              </a:prstGeom>
              <a:blipFill>
                <a:blip r:embed="rId3"/>
                <a:stretch>
                  <a:fillRect/>
                </a:stretch>
              </a:blipFill>
              <a:ln w="9525">
                <a:solidFill>
                  <a:schemeClr val="tx1"/>
                </a:solidFill>
                <a:round/>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93295AA5-4886-1643-A674-36D55B57C369}"/>
                  </a:ext>
                </a:extLst>
              </p:cNvPr>
              <p:cNvSpPr>
                <a:spLocks noChangeArrowheads="1"/>
              </p:cNvSpPr>
              <p:nvPr/>
            </p:nvSpPr>
            <p:spPr bwMode="auto">
              <a:xfrm>
                <a:off x="4998078" y="3267991"/>
                <a:ext cx="685086" cy="685086"/>
              </a:xfrm>
              <a:prstGeom prst="ellipse">
                <a:avLst/>
              </a:prstGeom>
              <a:solidFill>
                <a:srgbClr val="FFFFFF"/>
              </a:solidFill>
              <a:ln w="9525">
                <a:solidFill>
                  <a:schemeClr val="tx1"/>
                </a:solidFill>
                <a:round/>
                <a:headEnd/>
                <a:tailEnd/>
              </a:ln>
            </p:spPr>
            <p:txBody>
              <a:bodyPr wrap="none" anchor="ctr"/>
              <a:lstStyle/>
              <a:p>
                <a:pPr algn="ct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𝑗</m:t>
                      </m:r>
                    </m:oMath>
                  </m:oMathPara>
                </a14:m>
                <a:endParaRPr lang="en-GB" sz="1798" dirty="0"/>
              </a:p>
            </p:txBody>
          </p:sp>
        </mc:Choice>
        <mc:Fallback xmlns="">
          <p:sp>
            <p:nvSpPr>
              <p:cNvPr id="6" name="Oval 5">
                <a:extLst>
                  <a:ext uri="{FF2B5EF4-FFF2-40B4-BE49-F238E27FC236}">
                    <a16:creationId xmlns:a16="http://schemas.microsoft.com/office/drawing/2014/main" id="{93295AA5-4886-1643-A674-36D55B57C369}"/>
                  </a:ext>
                </a:extLst>
              </p:cNvPr>
              <p:cNvSpPr>
                <a:spLocks noRot="1" noChangeAspect="1" noMove="1" noResize="1" noEditPoints="1" noAdjustHandles="1" noChangeArrowheads="1" noChangeShapeType="1" noTextEdit="1"/>
              </p:cNvSpPr>
              <p:nvPr/>
            </p:nvSpPr>
            <p:spPr bwMode="auto">
              <a:xfrm>
                <a:off x="4998078" y="3267991"/>
                <a:ext cx="685086" cy="685086"/>
              </a:xfrm>
              <a:prstGeom prst="ellipse">
                <a:avLst/>
              </a:prstGeom>
              <a:blipFill>
                <a:blip r:embed="rId4"/>
                <a:stretch>
                  <a:fillRect/>
                </a:stretch>
              </a:blipFill>
              <a:ln w="9525">
                <a:solidFill>
                  <a:schemeClr val="tx1"/>
                </a:solidFill>
                <a:round/>
                <a:headEnd/>
                <a:tailEnd/>
              </a:ln>
            </p:spPr>
            <p:txBody>
              <a:bodyPr/>
              <a:lstStyle/>
              <a:p>
                <a:r>
                  <a:rPr lang="en-GB">
                    <a:noFill/>
                  </a:rPr>
                  <a:t> </a:t>
                </a:r>
              </a:p>
            </p:txBody>
          </p:sp>
        </mc:Fallback>
      </mc:AlternateContent>
      <p:cxnSp>
        <p:nvCxnSpPr>
          <p:cNvPr id="7" name="AutoShape 6">
            <a:extLst>
              <a:ext uri="{FF2B5EF4-FFF2-40B4-BE49-F238E27FC236}">
                <a16:creationId xmlns:a16="http://schemas.microsoft.com/office/drawing/2014/main" id="{B2A76DD8-7277-F844-817B-451E66A48850}"/>
              </a:ext>
            </a:extLst>
          </p:cNvPr>
          <p:cNvCxnSpPr>
            <a:cxnSpLocks noChangeShapeType="1"/>
            <a:stCxn id="5" idx="6"/>
            <a:endCxn id="6" idx="2"/>
          </p:cNvCxnSpPr>
          <p:nvPr/>
        </p:nvCxnSpPr>
        <p:spPr bwMode="auto">
          <a:xfrm>
            <a:off x="3780147" y="3610534"/>
            <a:ext cx="1217931"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id="{1464D062-ABDC-BE4A-B38D-88F690CB166E}"/>
                  </a:ext>
                </a:extLst>
              </p:cNvPr>
              <p:cNvSpPr txBox="1">
                <a:spLocks noChangeArrowheads="1"/>
              </p:cNvSpPr>
              <p:nvPr/>
            </p:nvSpPr>
            <p:spPr bwMode="auto">
              <a:xfrm>
                <a:off x="4042455" y="3610535"/>
                <a:ext cx="693314" cy="490906"/>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none" anchor="ctr">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sSub>
                        <m:sSubPr>
                          <m:ctrlPr>
                            <a:rPr lang="en-GB" sz="2398" i="1" smtClean="0">
                              <a:latin typeface="Cambria Math" panose="02040503050406030204" pitchFamily="18" charset="0"/>
                            </a:rPr>
                          </m:ctrlPr>
                        </m:sSubPr>
                        <m:e>
                          <m:r>
                            <a:rPr lang="en-GB" sz="2398">
                              <a:latin typeface="Cambria Math" panose="02040503050406030204" pitchFamily="18" charset="0"/>
                              <a:ea typeface="Cambria Math" panose="02040503050406030204" pitchFamily="18" charset="0"/>
                            </a:rPr>
                            <m:t>𝔗</m:t>
                          </m:r>
                        </m:e>
                        <m:sub>
                          <m:r>
                            <a:rPr lang="en-GB" sz="2398">
                              <a:latin typeface="Cambria Math" panose="02040503050406030204" pitchFamily="18" charset="0"/>
                            </a:rPr>
                            <m:t>𝑖𝑗</m:t>
                          </m:r>
                        </m:sub>
                      </m:sSub>
                    </m:oMath>
                  </m:oMathPara>
                </a14:m>
                <a:endParaRPr lang="en-GB" sz="2398" i="0" dirty="0"/>
              </a:p>
            </p:txBody>
          </p:sp>
        </mc:Choice>
        <mc:Fallback xmlns="">
          <p:sp>
            <p:nvSpPr>
              <p:cNvPr id="8" name="Text Box 7">
                <a:extLst>
                  <a:ext uri="{FF2B5EF4-FFF2-40B4-BE49-F238E27FC236}">
                    <a16:creationId xmlns:a16="http://schemas.microsoft.com/office/drawing/2014/main" id="{1464D062-ABDC-BE4A-B38D-88F690CB166E}"/>
                  </a:ext>
                </a:extLst>
              </p:cNvPr>
              <p:cNvSpPr txBox="1">
                <a:spLocks noRot="1" noChangeAspect="1" noMove="1" noResize="1" noEditPoints="1" noAdjustHandles="1" noChangeArrowheads="1" noChangeShapeType="1" noTextEdit="1"/>
              </p:cNvSpPr>
              <p:nvPr/>
            </p:nvSpPr>
            <p:spPr bwMode="auto">
              <a:xfrm>
                <a:off x="4042455" y="3610535"/>
                <a:ext cx="693314" cy="490906"/>
              </a:xfrm>
              <a:prstGeom prst="rect">
                <a:avLst/>
              </a:prstGeom>
              <a:blipFill>
                <a:blip r:embed="rId5"/>
                <a:stretch>
                  <a:fillRect b="-125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0" name="Date Placeholder 9">
            <a:extLst>
              <a:ext uri="{FF2B5EF4-FFF2-40B4-BE49-F238E27FC236}">
                <a16:creationId xmlns:a16="http://schemas.microsoft.com/office/drawing/2014/main" id="{B88569BC-E300-304F-B40D-6A9702C6049A}"/>
              </a:ext>
            </a:extLst>
          </p:cNvPr>
          <p:cNvSpPr>
            <a:spLocks noGrp="1"/>
          </p:cNvSpPr>
          <p:nvPr>
            <p:ph type="dt" sz="half" idx="2"/>
          </p:nvPr>
        </p:nvSpPr>
        <p:spPr/>
        <p:txBody>
          <a:bodyPr/>
          <a:lstStyle/>
          <a:p>
            <a:r>
              <a:rPr lang="en-GB" dirty="0"/>
              <a:t>Approximate Inference</a:t>
            </a:r>
          </a:p>
        </p:txBody>
      </p:sp>
      <p:sp>
        <p:nvSpPr>
          <p:cNvPr id="11" name="Footer Placeholder 10">
            <a:extLst>
              <a:ext uri="{FF2B5EF4-FFF2-40B4-BE49-F238E27FC236}">
                <a16:creationId xmlns:a16="http://schemas.microsoft.com/office/drawing/2014/main" id="{F43EE613-38FE-CE45-8D07-0D90150C4752}"/>
              </a:ext>
            </a:extLst>
          </p:cNvPr>
          <p:cNvSpPr>
            <a:spLocks noGrp="1"/>
          </p:cNvSpPr>
          <p:nvPr>
            <p:ph type="ftr" sz="quarter" idx="3"/>
          </p:nvPr>
        </p:nvSpPr>
        <p:spPr/>
        <p:txBody>
          <a:bodyPr/>
          <a:lstStyle/>
          <a:p>
            <a:r>
              <a:rPr lang="en-GB" dirty="0"/>
              <a:t>T. Braun - StaRAI</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8FB3BA9-C1F3-B544-B1A8-435AA5BEA814}"/>
                  </a:ext>
                </a:extLst>
              </p:cNvPr>
              <p:cNvSpPr/>
              <p:nvPr/>
            </p:nvSpPr>
            <p:spPr>
              <a:xfrm>
                <a:off x="4567853" y="5483043"/>
                <a:ext cx="2565597" cy="36894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14:m>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ea typeface="Cambria Math" panose="02040503050406030204" pitchFamily="18" charset="0"/>
                          </a:rPr>
                          <m:t>𝒯</m:t>
                        </m:r>
                      </m:e>
                      <m:sub>
                        <m:r>
                          <a:rPr lang="en-GB" sz="1798" i="1">
                            <a:latin typeface="Cambria Math" panose="02040503050406030204" pitchFamily="18" charset="0"/>
                          </a:rPr>
                          <m:t>𝑖𝑖</m:t>
                        </m:r>
                      </m:sub>
                    </m:sSub>
                    <m:r>
                      <a:rPr lang="en-GB" sz="1798" i="1">
                        <a:latin typeface="Cambria Math" panose="02040503050406030204" pitchFamily="18" charset="0"/>
                      </a:rPr>
                      <m:t>&gt;0</m:t>
                    </m:r>
                  </m:oMath>
                </a14:m>
                <a:r>
                  <a:rPr lang="en-GB" sz="1798" dirty="0"/>
                  <a:t> ok (self loops)</a:t>
                </a:r>
              </a:p>
            </p:txBody>
          </p:sp>
        </mc:Choice>
        <mc:Fallback xmlns="">
          <p:sp>
            <p:nvSpPr>
              <p:cNvPr id="12" name="Rectangle 11">
                <a:extLst>
                  <a:ext uri="{FF2B5EF4-FFF2-40B4-BE49-F238E27FC236}">
                    <a16:creationId xmlns:a16="http://schemas.microsoft.com/office/drawing/2014/main" id="{58FB3BA9-C1F3-B544-B1A8-435AA5BEA814}"/>
                  </a:ext>
                </a:extLst>
              </p:cNvPr>
              <p:cNvSpPr>
                <a:spLocks noRot="1" noChangeAspect="1" noMove="1" noResize="1" noEditPoints="1" noAdjustHandles="1" noChangeArrowheads="1" noChangeShapeType="1" noTextEdit="1"/>
              </p:cNvSpPr>
              <p:nvPr/>
            </p:nvSpPr>
            <p:spPr>
              <a:xfrm>
                <a:off x="4567853" y="5483043"/>
                <a:ext cx="2565597" cy="368948"/>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056577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a:t>Some Basics for MCMC</a:t>
            </a:r>
          </a:p>
        </p:txBody>
      </p:sp>
      <mc:AlternateContent xmlns:mc="http://schemas.openxmlformats.org/markup-compatibility/2006">
        <mc:Choice xmlns:a14="http://schemas.microsoft.com/office/drawing/2010/main" Requires="a14">
          <p:sp>
            <p:nvSpPr>
              <p:cNvPr id="33795" name="Rectangle 3"/>
              <p:cNvSpPr>
                <a:spLocks noGrp="1" noChangeArrowheads="1"/>
              </p:cNvSpPr>
              <p:nvPr>
                <p:ph idx="1"/>
              </p:nvPr>
            </p:nvSpPr>
            <p:spPr/>
            <p:txBody>
              <a:bodyPr>
                <a:normAutofit/>
              </a:bodyPr>
              <a:lstStyle/>
              <a:p>
                <a:r>
                  <a:rPr lang="en-GB" dirty="0"/>
                  <a:t>Markov chain has to be </a:t>
                </a:r>
                <a:r>
                  <a:rPr lang="en-GB" dirty="0">
                    <a:solidFill>
                      <a:schemeClr val="accent1"/>
                    </a:solidFill>
                  </a:rPr>
                  <a:t>ergodic</a:t>
                </a:r>
                <a:r>
                  <a:rPr lang="en-GB" dirty="0"/>
                  <a:t> for MCMC to work</a:t>
                </a:r>
              </a:p>
              <a:p>
                <a:r>
                  <a:rPr lang="en-GB" dirty="0"/>
                  <a:t>Markov chain is ergodic if</a:t>
                </a:r>
              </a:p>
              <a:p>
                <a:pPr lvl="1"/>
                <a:r>
                  <a:rPr lang="en-GB" dirty="0"/>
                  <a:t>You have a path from any state to any other state (</a:t>
                </a:r>
                <a:r>
                  <a:rPr lang="en-GB" dirty="0">
                    <a:solidFill>
                      <a:schemeClr val="accent1"/>
                    </a:solidFill>
                  </a:rPr>
                  <a:t>irreducibility</a:t>
                </a:r>
                <a:r>
                  <a:rPr lang="en-GB" dirty="0"/>
                  <a:t>)</a:t>
                </a:r>
              </a:p>
              <a:p>
                <a:pPr lvl="2"/>
                <a:r>
                  <a:rPr lang="en-GB" dirty="0"/>
                  <a:t>No part of the system wanders off</a:t>
                </a:r>
              </a:p>
              <a:p>
                <a:pPr lvl="1"/>
                <a:endParaRPr lang="en-GB" dirty="0"/>
              </a:p>
              <a:p>
                <a:pPr lvl="1"/>
                <a:r>
                  <a:rPr lang="en-GB" dirty="0"/>
                  <a:t>Returns to states occur at irregular times (</a:t>
                </a:r>
                <a:r>
                  <a:rPr lang="en-GB" dirty="0">
                    <a:solidFill>
                      <a:schemeClr val="accent1"/>
                    </a:solidFill>
                  </a:rPr>
                  <a:t>aperiodicity</a:t>
                </a:r>
                <a:r>
                  <a:rPr lang="en-GB" dirty="0"/>
                  <a:t>) </a:t>
                </a:r>
              </a:p>
              <a:p>
                <a:pPr lvl="2"/>
                <a:r>
                  <a:rPr lang="en-GB" dirty="0"/>
                  <a:t>Periodicity: Returns to a state are only possible every </a:t>
                </a:r>
                <a14:m>
                  <m:oMath xmlns:m="http://schemas.openxmlformats.org/officeDocument/2006/math">
                    <m:r>
                      <a:rPr lang="en-GB" i="1">
                        <a:latin typeface="Cambria Math" panose="02040503050406030204" pitchFamily="18" charset="0"/>
                      </a:rPr>
                      <m:t>𝑐</m:t>
                    </m:r>
                    <m:r>
                      <a:rPr lang="en-GB" i="1" smtClean="0">
                        <a:latin typeface="Cambria Math" panose="02040503050406030204" pitchFamily="18" charset="0"/>
                      </a:rPr>
                      <m:t>&gt;1</m:t>
                    </m:r>
                  </m:oMath>
                </a14:m>
                <a:r>
                  <a:rPr lang="en-GB" dirty="0"/>
                  <a:t> steps</a:t>
                </a:r>
              </a:p>
              <a:p>
                <a:pPr lvl="1"/>
                <a:endParaRPr lang="en-GB" dirty="0"/>
              </a:p>
              <a:p>
                <a:pPr lvl="1"/>
                <a:r>
                  <a:rPr lang="en-GB" dirty="0"/>
                  <a:t>For any start state, after a finite transient time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0</m:t>
                        </m:r>
                      </m:sub>
                    </m:sSub>
                  </m:oMath>
                </a14:m>
                <a:r>
                  <a:rPr lang="en-GB" dirty="0"/>
                  <a:t>, </a:t>
                </a:r>
                <a:br>
                  <a:rPr lang="en-GB" dirty="0"/>
                </a:br>
                <a:r>
                  <a:rPr lang="en-GB" dirty="0"/>
                  <a:t>the probability of being in any state at a fixed time </a:t>
                </a:r>
                <a14:m>
                  <m:oMath xmlns:m="http://schemas.openxmlformats.org/officeDocument/2006/math">
                    <m:r>
                      <a:rPr lang="en-GB" i="1" smtClean="0">
                        <a:latin typeface="Cambria Math" panose="02040503050406030204" pitchFamily="18" charset="0"/>
                      </a:rPr>
                      <m:t>𝑇</m:t>
                    </m:r>
                    <m:r>
                      <a:rPr lang="en-GB" i="1" smtClean="0">
                        <a:latin typeface="Cambria Math" panose="02040503050406030204" pitchFamily="18" charset="0"/>
                      </a:rPr>
                      <m:t>&gt;</m:t>
                    </m:r>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0</m:t>
                        </m:r>
                      </m:sub>
                    </m:sSub>
                  </m:oMath>
                </a14:m>
                <a:r>
                  <a:rPr lang="en-GB" dirty="0"/>
                  <a:t> is nonzero (</a:t>
                </a:r>
                <a:r>
                  <a:rPr lang="en-GB" dirty="0">
                    <a:solidFill>
                      <a:schemeClr val="accent1"/>
                    </a:solidFill>
                  </a:rPr>
                  <a:t>positive recurrence</a:t>
                </a:r>
                <a:r>
                  <a:rPr lang="en-GB" dirty="0"/>
                  <a:t>)</a:t>
                </a:r>
              </a:p>
              <a:p>
                <a:pPr lvl="2"/>
                <a:r>
                  <a:rPr lang="en-GB" dirty="0"/>
                  <a:t>Given a finite state space: </a:t>
                </a:r>
                <a:br>
                  <a:rPr lang="en-GB" dirty="0"/>
                </a:br>
                <a:r>
                  <a:rPr lang="en-GB" dirty="0"/>
                  <a:t>Positive recurrence follows from irreducibility</a:t>
                </a:r>
              </a:p>
            </p:txBody>
          </p:sp>
        </mc:Choice>
        <mc:Fallback>
          <p:sp>
            <p:nvSpPr>
              <p:cNvPr id="33795" name="Rectangle 3"/>
              <p:cNvSpPr>
                <a:spLocks noGrp="1" noRot="1" noChangeAspect="1" noMove="1" noResize="1" noEditPoints="1" noAdjustHandles="1" noChangeArrowheads="1" noChangeShapeType="1" noTextEdit="1"/>
              </p:cNvSpPr>
              <p:nvPr>
                <p:ph idx="1"/>
              </p:nvPr>
            </p:nvSpPr>
            <p:spPr>
              <a:blipFill>
                <a:blip r:embed="rId2"/>
                <a:stretch>
                  <a:fillRect l="-1436" t="-2687" b="-896"/>
                </a:stretch>
              </a:blipFill>
            </p:spPr>
            <p:txBody>
              <a:bodyPr/>
              <a:lstStyle/>
              <a:p>
                <a:r>
                  <a:rPr lang="en-GB">
                    <a:noFill/>
                  </a:rPr>
                  <a:t> </a:t>
                </a:r>
              </a:p>
            </p:txBody>
          </p:sp>
        </mc:Fallback>
      </mc:AlternateContent>
      <p:sp>
        <p:nvSpPr>
          <p:cNvPr id="9" name="Foliennummernplatzhalter 1"/>
          <p:cNvSpPr>
            <a:spLocks noGrp="1"/>
          </p:cNvSpPr>
          <p:nvPr>
            <p:ph type="sldNum" sz="quarter" idx="4"/>
          </p:nvPr>
        </p:nvSpPr>
        <p:spPr/>
        <p:txBody>
          <a:bodyPr/>
          <a:lstStyle/>
          <a:p>
            <a:fld id="{3459873F-0287-9A4B-A260-FE52D1F3913B}" type="slidenum">
              <a:rPr lang="en-GB" smtClean="0"/>
              <a:pPr/>
              <a:t>64</a:t>
            </a:fld>
            <a:endParaRPr lang="en-GB"/>
          </a:p>
        </p:txBody>
      </p:sp>
      <p:sp>
        <p:nvSpPr>
          <p:cNvPr id="33796" name="Oval 4"/>
          <p:cNvSpPr>
            <a:spLocks noChangeArrowheads="1"/>
          </p:cNvSpPr>
          <p:nvPr/>
        </p:nvSpPr>
        <p:spPr bwMode="auto">
          <a:xfrm>
            <a:off x="8548755" y="3605827"/>
            <a:ext cx="456724" cy="456724"/>
          </a:xfrm>
          <a:prstGeom prst="ellipse">
            <a:avLst/>
          </a:prstGeom>
          <a:solidFill>
            <a:srgbClr val="FFC000"/>
          </a:solidFill>
          <a:ln w="9525">
            <a:solidFill>
              <a:schemeClr val="tx1"/>
            </a:solidFill>
            <a:round/>
            <a:headEnd/>
            <a:tailEnd/>
          </a:ln>
        </p:spPr>
        <p:txBody>
          <a:bodyPr wrap="none" anchor="ctr"/>
          <a:lstStyle/>
          <a:p>
            <a:endParaRPr lang="en-GB" sz="1798"/>
          </a:p>
        </p:txBody>
      </p:sp>
      <p:sp>
        <p:nvSpPr>
          <p:cNvPr id="33797" name="Oval 5"/>
          <p:cNvSpPr>
            <a:spLocks noChangeArrowheads="1"/>
          </p:cNvSpPr>
          <p:nvPr/>
        </p:nvSpPr>
        <p:spPr bwMode="auto">
          <a:xfrm>
            <a:off x="9531798" y="3605827"/>
            <a:ext cx="456724" cy="456724"/>
          </a:xfrm>
          <a:prstGeom prst="ellipse">
            <a:avLst/>
          </a:prstGeom>
          <a:solidFill>
            <a:srgbClr val="FFC000"/>
          </a:solidFill>
          <a:ln w="9525">
            <a:solidFill>
              <a:schemeClr val="tx1"/>
            </a:solidFill>
            <a:round/>
            <a:headEnd/>
            <a:tailEnd/>
          </a:ln>
        </p:spPr>
        <p:txBody>
          <a:bodyPr wrap="none" anchor="ctr"/>
          <a:lstStyle/>
          <a:p>
            <a:endParaRPr lang="en-GB" sz="1798"/>
          </a:p>
        </p:txBody>
      </p:sp>
      <p:cxnSp>
        <p:nvCxnSpPr>
          <p:cNvPr id="33798" name="AutoShape 6"/>
          <p:cNvCxnSpPr>
            <a:cxnSpLocks noChangeShapeType="1"/>
            <a:stCxn id="33796" idx="7"/>
            <a:endCxn id="33797" idx="1"/>
          </p:cNvCxnSpPr>
          <p:nvPr/>
        </p:nvCxnSpPr>
        <p:spPr bwMode="auto">
          <a:xfrm rot="5400000" flipH="1" flipV="1">
            <a:off x="9268638" y="3342668"/>
            <a:ext cx="12700" cy="660091"/>
          </a:xfrm>
          <a:prstGeom prst="curvedConnector3">
            <a:avLst>
              <a:gd name="adj1" fmla="val 80081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33799" name="AutoShape 7"/>
          <p:cNvCxnSpPr>
            <a:cxnSpLocks noChangeShapeType="1"/>
            <a:stCxn id="33797" idx="3"/>
            <a:endCxn id="33796" idx="5"/>
          </p:cNvCxnSpPr>
          <p:nvPr/>
        </p:nvCxnSpPr>
        <p:spPr bwMode="auto">
          <a:xfrm rot="5400000">
            <a:off x="9268639" y="3665620"/>
            <a:ext cx="12700" cy="660091"/>
          </a:xfrm>
          <a:prstGeom prst="curvedConnector3">
            <a:avLst>
              <a:gd name="adj1" fmla="val 943866"/>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3800" name="AutoShape 8"/>
          <p:cNvSpPr>
            <a:spLocks noChangeArrowheads="1"/>
          </p:cNvSpPr>
          <p:nvPr/>
        </p:nvSpPr>
        <p:spPr bwMode="auto">
          <a:xfrm>
            <a:off x="10239411" y="3511345"/>
            <a:ext cx="1592264" cy="645690"/>
          </a:xfrm>
          <a:prstGeom prst="leftArrowCallout">
            <a:avLst>
              <a:gd name="adj1" fmla="val 25000"/>
              <a:gd name="adj2" fmla="val 25000"/>
              <a:gd name="adj3" fmla="val 18106"/>
              <a:gd name="adj4" fmla="val 84714"/>
            </a:avLst>
          </a:prstGeom>
          <a:ln>
            <a:headEnd/>
            <a:tailEnd/>
          </a:ln>
        </p:spPr>
        <p:style>
          <a:lnRef idx="0">
            <a:schemeClr val="accent1"/>
          </a:lnRef>
          <a:fillRef idx="3">
            <a:schemeClr val="accent1"/>
          </a:fillRef>
          <a:effectRef idx="3">
            <a:schemeClr val="accent1"/>
          </a:effectRef>
          <a:fontRef idx="minor">
            <a:schemeClr val="lt1"/>
          </a:fontRef>
        </p:style>
        <p:txBody>
          <a:bodyPr wrap="square" anchor="ctr">
            <a:spAutoFit/>
          </a:bodyPr>
          <a:lstStyle/>
          <a:p>
            <a:pPr algn="ctr"/>
            <a:r>
              <a:rPr lang="en-GB" sz="1798"/>
              <a:t>Not ergodic (even / odd)</a:t>
            </a:r>
          </a:p>
        </p:txBody>
      </p:sp>
      <p:sp>
        <p:nvSpPr>
          <p:cNvPr id="2" name="Date Placeholder 1">
            <a:extLst>
              <a:ext uri="{FF2B5EF4-FFF2-40B4-BE49-F238E27FC236}">
                <a16:creationId xmlns:a16="http://schemas.microsoft.com/office/drawing/2014/main" id="{48C353AD-4620-BC4E-B8FE-BBA57108C455}"/>
              </a:ext>
            </a:extLst>
          </p:cNvPr>
          <p:cNvSpPr>
            <a:spLocks noGrp="1"/>
          </p:cNvSpPr>
          <p:nvPr>
            <p:ph type="dt" sz="half" idx="2"/>
          </p:nvPr>
        </p:nvSpPr>
        <p:spPr/>
        <p:txBody>
          <a:bodyPr/>
          <a:lstStyle/>
          <a:p>
            <a:r>
              <a:rPr lang="en-GB"/>
              <a:t>Approximate Inference</a:t>
            </a:r>
          </a:p>
        </p:txBody>
      </p:sp>
      <p:sp>
        <p:nvSpPr>
          <p:cNvPr id="3" name="Footer Placeholder 2">
            <a:extLst>
              <a:ext uri="{FF2B5EF4-FFF2-40B4-BE49-F238E27FC236}">
                <a16:creationId xmlns:a16="http://schemas.microsoft.com/office/drawing/2014/main" id="{80546967-22F6-0847-8679-1D1B6A67A638}"/>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887560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7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7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8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797" grpId="0" animBg="1"/>
      <p:bldP spid="3380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dirty="0"/>
              <a:t>Some Basics for MCMC</a:t>
            </a:r>
            <a:endParaRPr lang="en-US" dirty="0"/>
          </a:p>
        </p:txBody>
      </p:sp>
      <p:sp>
        <p:nvSpPr>
          <p:cNvPr id="33795" name="Rectangle 3"/>
          <p:cNvSpPr>
            <a:spLocks noGrp="1" noChangeArrowheads="1"/>
          </p:cNvSpPr>
          <p:nvPr>
            <p:ph idx="1"/>
          </p:nvPr>
        </p:nvSpPr>
        <p:spPr/>
        <p:txBody>
          <a:bodyPr>
            <a:normAutofit/>
          </a:bodyPr>
          <a:lstStyle/>
          <a:p>
            <a:r>
              <a:rPr lang="en-GB" dirty="0">
                <a:solidFill>
                  <a:schemeClr val="accent1"/>
                </a:solidFill>
              </a:rPr>
              <a:t>Ergodic theory</a:t>
            </a:r>
            <a:r>
              <a:rPr lang="en-GB" dirty="0"/>
              <a:t>: about dynamical systems that are ergodic</a:t>
            </a:r>
          </a:p>
          <a:p>
            <a:pPr lvl="1"/>
            <a:r>
              <a:rPr lang="en-GB" dirty="0"/>
              <a:t>System must be </a:t>
            </a:r>
            <a:r>
              <a:rPr lang="en-GB" dirty="0">
                <a:solidFill>
                  <a:schemeClr val="accent1"/>
                </a:solidFill>
              </a:rPr>
              <a:t>measure-preserving</a:t>
            </a:r>
          </a:p>
          <a:p>
            <a:pPr lvl="2"/>
            <a:r>
              <a:rPr lang="en-GB" dirty="0"/>
              <a:t>Measure on a set: assign a number to each suitable subset of that set </a:t>
            </a:r>
          </a:p>
          <a:p>
            <a:pPr lvl="2"/>
            <a:r>
              <a:rPr lang="en-GB" dirty="0"/>
              <a:t>Axioms of probability theory correspond to axioms of measure theory (</a:t>
            </a:r>
            <a:r>
              <a:rPr lang="en-GB" i="1" dirty="0"/>
              <a:t>Kolmogorov axioms</a:t>
            </a:r>
            <a:r>
              <a:rPr lang="en-GB" dirty="0"/>
              <a:t>)</a:t>
            </a:r>
          </a:p>
          <a:p>
            <a:pPr marL="1252538" lvl="2" indent="-338138">
              <a:buFont typeface="Zapf Dingbats"/>
              <a:buChar char="➝"/>
            </a:pPr>
            <a:r>
              <a:rPr lang="en-GB" dirty="0"/>
              <a:t>Some ergodic theorems can be applied to probabilistic setting</a:t>
            </a:r>
          </a:p>
          <a:p>
            <a:r>
              <a:rPr lang="en-US" dirty="0">
                <a:ea typeface="ＭＳ Ｐゴシック" charset="0"/>
              </a:rPr>
              <a:t>Some differences</a:t>
            </a:r>
          </a:p>
          <a:p>
            <a:pPr lvl="1"/>
            <a:r>
              <a:rPr lang="en-US" dirty="0">
                <a:ea typeface="ＭＳ Ｐゴシック" charset="0"/>
              </a:rPr>
              <a:t>In ergodic theory</a:t>
            </a:r>
          </a:p>
          <a:p>
            <a:pPr marL="1200150" lvl="2" indent="-285750"/>
            <a:r>
              <a:rPr lang="en-US" dirty="0">
                <a:ea typeface="ＭＳ Ｐゴシック" charset="0"/>
              </a:rPr>
              <a:t>irreducible + positive recurrent = </a:t>
            </a:r>
            <a:r>
              <a:rPr lang="en-US" u="sng" dirty="0">
                <a:ea typeface="ＭＳ Ｐゴシック" charset="0"/>
              </a:rPr>
              <a:t>ergodic</a:t>
            </a:r>
            <a:r>
              <a:rPr lang="en-US" dirty="0">
                <a:ea typeface="ＭＳ Ｐゴシック" charset="0"/>
              </a:rPr>
              <a:t> and </a:t>
            </a:r>
          </a:p>
          <a:p>
            <a:pPr marL="1200150" lvl="2" indent="-285750"/>
            <a:r>
              <a:rPr lang="en-US" dirty="0">
                <a:ea typeface="ＭＳ Ｐゴシック" charset="0"/>
              </a:rPr>
              <a:t>irreducible + positive recurrent + aperiodic = </a:t>
            </a:r>
            <a:r>
              <a:rPr lang="en-US" u="sng" dirty="0">
                <a:ea typeface="ＭＳ Ｐゴシック" charset="0"/>
              </a:rPr>
              <a:t>mixing</a:t>
            </a:r>
            <a:endParaRPr lang="en-GB" dirty="0"/>
          </a:p>
          <a:p>
            <a:pPr lvl="1"/>
            <a:r>
              <a:rPr lang="en-GB" dirty="0"/>
              <a:t>Whereas in probability theory</a:t>
            </a:r>
          </a:p>
          <a:p>
            <a:pPr lvl="2"/>
            <a:r>
              <a:rPr lang="en-US" dirty="0">
                <a:ea typeface="ＭＳ Ｐゴシック" charset="0"/>
              </a:rPr>
              <a:t>irreducible + aperiodic + positive recurrent = </a:t>
            </a:r>
            <a:r>
              <a:rPr lang="en-US" u="sng" dirty="0">
                <a:ea typeface="ＭＳ Ｐゴシック" charset="0"/>
              </a:rPr>
              <a:t>ergodic</a:t>
            </a:r>
            <a:r>
              <a:rPr lang="en-US" dirty="0">
                <a:ea typeface="ＭＳ Ｐゴシック" charset="0"/>
              </a:rPr>
              <a:t> </a:t>
            </a:r>
            <a:endParaRPr lang="en-GB" dirty="0"/>
          </a:p>
        </p:txBody>
      </p:sp>
      <p:sp>
        <p:nvSpPr>
          <p:cNvPr id="9" name="Foliennummernplatzhalter 1"/>
          <p:cNvSpPr>
            <a:spLocks noGrp="1"/>
          </p:cNvSpPr>
          <p:nvPr>
            <p:ph type="sldNum" sz="quarter" idx="4"/>
          </p:nvPr>
        </p:nvSpPr>
        <p:spPr/>
        <p:txBody>
          <a:bodyPr/>
          <a:lstStyle/>
          <a:p>
            <a:fld id="{3459873F-0287-9A4B-A260-FE52D1F3913B}" type="slidenum">
              <a:rPr lang="de-DE" smtClean="0"/>
              <a:pPr/>
              <a:t>65</a:t>
            </a:fld>
            <a:endParaRPr lang="de-DE" dirty="0"/>
          </a:p>
        </p:txBody>
      </p:sp>
      <p:sp>
        <p:nvSpPr>
          <p:cNvPr id="4" name="TextBox 3">
            <a:extLst>
              <a:ext uri="{FF2B5EF4-FFF2-40B4-BE49-F238E27FC236}">
                <a16:creationId xmlns:a16="http://schemas.microsoft.com/office/drawing/2014/main" id="{5F256163-715B-9648-8B7E-6A9ABC4F4FDA}"/>
              </a:ext>
            </a:extLst>
          </p:cNvPr>
          <p:cNvSpPr txBox="1"/>
          <p:nvPr/>
        </p:nvSpPr>
        <p:spPr>
          <a:xfrm>
            <a:off x="8600796" y="3043592"/>
            <a:ext cx="3230879" cy="286232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Kolmogorov axioms</a:t>
            </a:r>
          </a:p>
          <a:p>
            <a:pPr marL="342900" indent="-342900">
              <a:buFont typeface="+mj-lt"/>
              <a:buAutoNum type="arabicPeriod"/>
            </a:pPr>
            <a:r>
              <a:rPr lang="en-GB" dirty="0"/>
              <a:t>Probability of an event is a non-negative real number</a:t>
            </a:r>
          </a:p>
          <a:p>
            <a:pPr marL="342900" indent="-342900">
              <a:buFont typeface="+mj-lt"/>
              <a:buAutoNum type="arabicPeriod"/>
            </a:pPr>
            <a:r>
              <a:rPr lang="en-GB" dirty="0"/>
              <a:t>Assumption of unit measure: probabilities add up to 1</a:t>
            </a:r>
          </a:p>
          <a:p>
            <a:pPr marL="342900" indent="-342900">
              <a:buFont typeface="+mj-lt"/>
              <a:buAutoNum type="arabicPeriod"/>
            </a:pPr>
            <a:r>
              <a:rPr lang="en-GB" dirty="0"/>
              <a:t>Assumption of 𝜎-additivity: Probability of a set of disjoint events equals the sum over the individual probabilities (independence)</a:t>
            </a:r>
          </a:p>
        </p:txBody>
      </p:sp>
      <p:sp>
        <p:nvSpPr>
          <p:cNvPr id="2" name="Date Placeholder 1">
            <a:extLst>
              <a:ext uri="{FF2B5EF4-FFF2-40B4-BE49-F238E27FC236}">
                <a16:creationId xmlns:a16="http://schemas.microsoft.com/office/drawing/2014/main" id="{B6F00266-F256-3E41-96F2-A534664BB92C}"/>
              </a:ext>
            </a:extLst>
          </p:cNvPr>
          <p:cNvSpPr>
            <a:spLocks noGrp="1"/>
          </p:cNvSpPr>
          <p:nvPr>
            <p:ph type="dt" sz="half" idx="2"/>
          </p:nvPr>
        </p:nvSpPr>
        <p:spPr/>
        <p:txBody>
          <a:bodyPr/>
          <a:lstStyle/>
          <a:p>
            <a:r>
              <a:rPr lang="en-GB"/>
              <a:t>Approximate Inference</a:t>
            </a:r>
            <a:endParaRPr lang="en-US" dirty="0"/>
          </a:p>
        </p:txBody>
      </p:sp>
      <p:sp>
        <p:nvSpPr>
          <p:cNvPr id="3" name="Footer Placeholder 2">
            <a:extLst>
              <a:ext uri="{FF2B5EF4-FFF2-40B4-BE49-F238E27FC236}">
                <a16:creationId xmlns:a16="http://schemas.microsoft.com/office/drawing/2014/main" id="{AE057F1F-6E1E-1F46-8605-07A72EBD6B87}"/>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88460204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Some Basics for MCMC</a:t>
            </a:r>
          </a:p>
        </p:txBody>
      </p:sp>
      <p:sp>
        <p:nvSpPr>
          <p:cNvPr id="34819" name="Rectangle 3"/>
          <p:cNvSpPr>
            <a:spLocks noGrp="1" noChangeArrowheads="1"/>
          </p:cNvSpPr>
          <p:nvPr>
            <p:ph idx="1"/>
          </p:nvPr>
        </p:nvSpPr>
        <p:spPr/>
        <p:txBody>
          <a:bodyPr>
            <a:normAutofit/>
          </a:bodyPr>
          <a:lstStyle/>
          <a:p>
            <a:r>
              <a:rPr lang="en-US" dirty="0"/>
              <a:t>For any finite-state ergodic Markov chain, there is a unique </a:t>
            </a:r>
            <a:r>
              <a:rPr lang="en-US" dirty="0">
                <a:solidFill>
                  <a:schemeClr val="accent1"/>
                </a:solidFill>
              </a:rPr>
              <a:t>long-term visit rate</a:t>
            </a:r>
            <a:r>
              <a:rPr lang="en-US" dirty="0"/>
              <a:t> for each state</a:t>
            </a:r>
          </a:p>
          <a:p>
            <a:pPr lvl="1"/>
            <a:r>
              <a:rPr lang="en-US" dirty="0"/>
              <a:t>“</a:t>
            </a:r>
            <a:r>
              <a:rPr lang="en-US" i="1" dirty="0"/>
              <a:t>Steady-state</a:t>
            </a:r>
            <a:r>
              <a:rPr lang="en-US" dirty="0"/>
              <a:t>” or </a:t>
            </a:r>
            <a:r>
              <a:rPr lang="en-US" i="1" dirty="0"/>
              <a:t>stationary</a:t>
            </a:r>
            <a:r>
              <a:rPr lang="en-US" dirty="0"/>
              <a:t> distribution</a:t>
            </a:r>
          </a:p>
          <a:p>
            <a:pPr lvl="2"/>
            <a:r>
              <a:rPr lang="en-US" i="1" dirty="0"/>
              <a:t>Stationarity</a:t>
            </a:r>
            <a:r>
              <a:rPr lang="en-US" dirty="0"/>
              <a:t>: Transition probabilities between states do not change over time</a:t>
            </a:r>
          </a:p>
          <a:p>
            <a:pPr lvl="1"/>
            <a:r>
              <a:rPr lang="en-US" dirty="0"/>
              <a:t>Over long time-period, each state visited in proportion to this rate</a:t>
            </a:r>
          </a:p>
          <a:p>
            <a:pPr lvl="2"/>
            <a:r>
              <a:rPr lang="en-US" dirty="0"/>
              <a:t>It does not matter where we start</a:t>
            </a:r>
          </a:p>
          <a:p>
            <a:pPr lvl="1"/>
            <a:endParaRPr lang="en-US" dirty="0"/>
          </a:p>
          <a:p>
            <a:pPr marL="593991" indent="-401638">
              <a:buFont typeface="Zapf Dingbats"/>
              <a:buChar char="➝"/>
            </a:pPr>
            <a:r>
              <a:rPr lang="en-US" dirty="0"/>
              <a:t>Reason why sampling works with a large enough sampling size</a:t>
            </a:r>
          </a:p>
        </p:txBody>
      </p:sp>
      <p:sp>
        <p:nvSpPr>
          <p:cNvPr id="4" name="Foliennummernplatzhalter 1"/>
          <p:cNvSpPr>
            <a:spLocks noGrp="1"/>
          </p:cNvSpPr>
          <p:nvPr>
            <p:ph type="sldNum" sz="quarter" idx="4"/>
          </p:nvPr>
        </p:nvSpPr>
        <p:spPr/>
        <p:txBody>
          <a:bodyPr/>
          <a:lstStyle/>
          <a:p>
            <a:fld id="{3459873F-0287-9A4B-A260-FE52D1F3913B}" type="slidenum">
              <a:rPr lang="de-DE" smtClean="0"/>
              <a:pPr/>
              <a:t>66</a:t>
            </a:fld>
            <a:endParaRPr lang="de-DE" dirty="0"/>
          </a:p>
        </p:txBody>
      </p:sp>
      <p:sp>
        <p:nvSpPr>
          <p:cNvPr id="2" name="Date Placeholder 1">
            <a:extLst>
              <a:ext uri="{FF2B5EF4-FFF2-40B4-BE49-F238E27FC236}">
                <a16:creationId xmlns:a16="http://schemas.microsoft.com/office/drawing/2014/main" id="{E2CD5A68-A097-FD4C-AE47-A0F2FFB0769F}"/>
              </a:ext>
            </a:extLst>
          </p:cNvPr>
          <p:cNvSpPr>
            <a:spLocks noGrp="1"/>
          </p:cNvSpPr>
          <p:nvPr>
            <p:ph type="dt" sz="half" idx="2"/>
          </p:nvPr>
        </p:nvSpPr>
        <p:spPr/>
        <p:txBody>
          <a:bodyPr/>
          <a:lstStyle/>
          <a:p>
            <a:r>
              <a:rPr lang="en-GB"/>
              <a:t>Approximate Inference</a:t>
            </a:r>
            <a:endParaRPr lang="en-US" dirty="0"/>
          </a:p>
        </p:txBody>
      </p:sp>
      <p:sp>
        <p:nvSpPr>
          <p:cNvPr id="3" name="Footer Placeholder 2">
            <a:extLst>
              <a:ext uri="{FF2B5EF4-FFF2-40B4-BE49-F238E27FC236}">
                <a16:creationId xmlns:a16="http://schemas.microsoft.com/office/drawing/2014/main" id="{53C2C6F4-BE4D-3249-8458-4AC6A1E69B75}"/>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984643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Some Basics for MCMC</a:t>
            </a:r>
          </a:p>
        </p:txBody>
      </p:sp>
      <mc:AlternateContent xmlns:mc="http://schemas.openxmlformats.org/markup-compatibility/2006" xmlns:a14="http://schemas.microsoft.com/office/drawing/2010/main">
        <mc:Choice Requires="a14">
          <p:sp>
            <p:nvSpPr>
              <p:cNvPr id="34819" name="Rectangle 3"/>
              <p:cNvSpPr>
                <a:spLocks noGrp="1" noChangeArrowheads="1"/>
              </p:cNvSpPr>
              <p:nvPr>
                <p:ph idx="1"/>
              </p:nvPr>
            </p:nvSpPr>
            <p:spPr/>
            <p:txBody>
              <a:bodyPr>
                <a:normAutofit/>
              </a:bodyPr>
              <a:lstStyle/>
              <a:p>
                <a:r>
                  <a:rPr lang="en-US" dirty="0"/>
                  <a:t>For any finite-state ergodic Markov chain, there is a unique </a:t>
                </a:r>
                <a:r>
                  <a:rPr lang="en-US" dirty="0">
                    <a:solidFill>
                      <a:schemeClr val="accent1"/>
                    </a:solidFill>
                  </a:rPr>
                  <a:t>long-term visit rate</a:t>
                </a:r>
                <a:r>
                  <a:rPr lang="en-US" dirty="0"/>
                  <a:t> for each state</a:t>
                </a:r>
              </a:p>
              <a:p>
                <a:pPr lvl="1"/>
                <a:r>
                  <a:rPr lang="en-US" dirty="0"/>
                  <a:t>Well-known application that you might have seen: </a:t>
                </a:r>
                <a:br>
                  <a:rPr lang="en-US" dirty="0"/>
                </a:br>
                <a:r>
                  <a:rPr lang="en-US" i="1" dirty="0">
                    <a:solidFill>
                      <a:schemeClr val="accent2"/>
                    </a:solidFill>
                  </a:rPr>
                  <a:t>PageRank</a:t>
                </a:r>
                <a:r>
                  <a:rPr lang="en-US" dirty="0"/>
                  <a:t>, original ranking principle of Google</a:t>
                </a:r>
              </a:p>
              <a:p>
                <a:pPr lvl="2"/>
                <a:r>
                  <a:rPr lang="en-US" dirty="0"/>
                  <a:t>Rank set of relevant web pages for a query according to the probabilities they have in the steady-state distribution (ranking is query independent)</a:t>
                </a:r>
              </a:p>
              <a:p>
                <a:pPr lvl="2"/>
                <a:r>
                  <a:rPr lang="en-US" dirty="0"/>
                  <a:t>Markov chain:</a:t>
                </a:r>
              </a:p>
              <a:p>
                <a:pPr lvl="3"/>
                <a:r>
                  <a:rPr lang="en-US" dirty="0"/>
                  <a:t>Web pages = states (i.e., being on one and not the others)</a:t>
                </a:r>
              </a:p>
              <a:p>
                <a:pPr lvl="3"/>
                <a:r>
                  <a:rPr lang="en-US" dirty="0"/>
                  <a:t>Arrows from one state/webpage to the next if outgoing link from one to the next</a:t>
                </a:r>
              </a:p>
              <a:p>
                <a:pPr lvl="3"/>
                <a:r>
                  <a:rPr lang="en-US" dirty="0"/>
                  <a:t>Transition model </a:t>
                </a:r>
                <a14:m>
                  <m:oMath xmlns:m="http://schemas.openxmlformats.org/officeDocument/2006/math">
                    <m:r>
                      <a:rPr lang="de-DE" i="1">
                        <a:latin typeface="Cambria Math" panose="02040503050406030204" pitchFamily="18" charset="0"/>
                        <a:ea typeface="Cambria Math" panose="02040503050406030204" pitchFamily="18" charset="0"/>
                      </a:rPr>
                      <m:t>𝔗</m:t>
                    </m:r>
                  </m:oMath>
                </a14:m>
                <a:r>
                  <a:rPr lang="en-US" dirty="0"/>
                  <a:t>: for each state, uniformly distributed over all outgoing links</a:t>
                </a:r>
              </a:p>
              <a:p>
                <a:pPr lvl="2"/>
                <a:r>
                  <a:rPr lang="en-US" dirty="0"/>
                  <a:t>Compute steady state distribution </a:t>
                </a:r>
                <a14:m>
                  <m:oMath xmlns:m="http://schemas.openxmlformats.org/officeDocument/2006/math">
                    <m:r>
                      <a:rPr lang="de-DE" i="1" dirty="0">
                        <a:latin typeface="Cambria Math" panose="02040503050406030204" pitchFamily="18" charset="0"/>
                        <a:ea typeface="Cambria Math" panose="02040503050406030204" pitchFamily="18" charset="0"/>
                      </a:rPr>
                      <m:t>𝜆</m:t>
                    </m:r>
                  </m:oMath>
                </a14:m>
                <a:r>
                  <a:rPr lang="en-US" dirty="0"/>
                  <a:t> (as vector): </a:t>
                </a:r>
                <a14:m>
                  <m:oMath xmlns:m="http://schemas.openxmlformats.org/officeDocument/2006/math">
                    <m:r>
                      <a:rPr lang="de-DE" i="1" dirty="0">
                        <a:latin typeface="Cambria Math" panose="02040503050406030204" pitchFamily="18" charset="0"/>
                        <a:ea typeface="Cambria Math" panose="02040503050406030204" pitchFamily="18" charset="0"/>
                      </a:rPr>
                      <m:t>𝜆</m:t>
                    </m:r>
                  </m:oMath>
                </a14:m>
                <a:r>
                  <a:rPr lang="en-US" dirty="0"/>
                  <a:t> has to fulfil </a:t>
                </a:r>
                <a14:m>
                  <m:oMath xmlns:m="http://schemas.openxmlformats.org/officeDocument/2006/math">
                    <m:sSup>
                      <m:sSupPr>
                        <m:ctrlPr>
                          <a:rPr lang="de-DE" i="1" dirty="0">
                            <a:latin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𝜆</m:t>
                        </m:r>
                      </m:e>
                      <m:sup>
                        <m:r>
                          <a:rPr lang="de-DE" i="1" dirty="0">
                            <a:latin typeface="Cambria Math" panose="02040503050406030204" pitchFamily="18" charset="0"/>
                          </a:rPr>
                          <m:t>𝑇</m:t>
                        </m:r>
                      </m:sup>
                    </m:sSup>
                    <m:r>
                      <a:rPr lang="de-DE" i="1">
                        <a:latin typeface="Cambria Math" panose="02040503050406030204" pitchFamily="18" charset="0"/>
                        <a:ea typeface="Cambria Math" panose="02040503050406030204" pitchFamily="18" charset="0"/>
                      </a:rPr>
                      <m:t>𝔗</m:t>
                    </m:r>
                    <m:r>
                      <a:rPr lang="de-DE" i="1" dirty="0">
                        <a:latin typeface="Cambria Math" panose="02040503050406030204" pitchFamily="18" charset="0"/>
                      </a:rPr>
                      <m:t>=</m:t>
                    </m:r>
                    <m:sSup>
                      <m:sSupPr>
                        <m:ctrlPr>
                          <a:rPr lang="de-DE" i="1" dirty="0">
                            <a:latin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𝜆</m:t>
                        </m:r>
                      </m:e>
                      <m:sup>
                        <m:r>
                          <a:rPr lang="de-DE" i="1" dirty="0">
                            <a:latin typeface="Cambria Math" panose="02040503050406030204" pitchFamily="18" charset="0"/>
                          </a:rPr>
                          <m:t>𝑇</m:t>
                        </m:r>
                      </m:sup>
                    </m:sSup>
                  </m:oMath>
                </a14:m>
                <a:endParaRPr lang="en-US" dirty="0"/>
              </a:p>
              <a:p>
                <a:pPr lvl="3"/>
                <a:r>
                  <a:rPr lang="en-US" dirty="0"/>
                  <a:t>Eigenvector corresponding to eigenvalue </a:t>
                </a:r>
                <a14:m>
                  <m:oMath xmlns:m="http://schemas.openxmlformats.org/officeDocument/2006/math">
                    <m:r>
                      <a:rPr lang="en-US" i="1" dirty="0">
                        <a:latin typeface="Cambria Math" panose="02040503050406030204" pitchFamily="18" charset="0"/>
                      </a:rPr>
                      <m:t>1</m:t>
                    </m:r>
                  </m:oMath>
                </a14:m>
                <a:endParaRPr lang="en-US" dirty="0"/>
              </a:p>
              <a:p>
                <a:endParaRPr lang="en-GB" dirty="0"/>
              </a:p>
              <a:p>
                <a:endParaRPr lang="en-US" dirty="0"/>
              </a:p>
            </p:txBody>
          </p:sp>
        </mc:Choice>
        <mc:Fallback xmlns="">
          <p:sp>
            <p:nvSpPr>
              <p:cNvPr id="34819" name="Rectangle 3"/>
              <p:cNvSpPr>
                <a:spLocks noGrp="1" noRot="1" noChangeAspect="1" noMove="1" noResize="1" noEditPoints="1" noAdjustHandles="1" noChangeArrowheads="1" noChangeShapeType="1" noTextEdit="1"/>
              </p:cNvSpPr>
              <p:nvPr>
                <p:ph idx="1"/>
              </p:nvPr>
            </p:nvSpPr>
            <p:spPr>
              <a:blipFill>
                <a:blip r:embed="rId2"/>
                <a:stretch>
                  <a:fillRect l="-1436" t="-2687" r="-331"/>
                </a:stretch>
              </a:blipFill>
            </p:spPr>
            <p:txBody>
              <a:bodyPr/>
              <a:lstStyle/>
              <a:p>
                <a:r>
                  <a:rPr lang="en-GB">
                    <a:noFill/>
                  </a:rPr>
                  <a:t> </a:t>
                </a:r>
              </a:p>
            </p:txBody>
          </p:sp>
        </mc:Fallback>
      </mc:AlternateContent>
      <p:sp>
        <p:nvSpPr>
          <p:cNvPr id="4" name="Foliennummernplatzhalter 1"/>
          <p:cNvSpPr>
            <a:spLocks noGrp="1"/>
          </p:cNvSpPr>
          <p:nvPr>
            <p:ph type="sldNum" sz="quarter" idx="4"/>
          </p:nvPr>
        </p:nvSpPr>
        <p:spPr/>
        <p:txBody>
          <a:bodyPr/>
          <a:lstStyle/>
          <a:p>
            <a:fld id="{3459873F-0287-9A4B-A260-FE52D1F3913B}" type="slidenum">
              <a:rPr lang="de-DE" smtClean="0"/>
              <a:pPr/>
              <a:t>67</a:t>
            </a:fld>
            <a:endParaRPr lang="de-DE" dirty="0"/>
          </a:p>
        </p:txBody>
      </p:sp>
      <p:sp>
        <p:nvSpPr>
          <p:cNvPr id="6" name="TextBox 5">
            <a:extLst>
              <a:ext uri="{FF2B5EF4-FFF2-40B4-BE49-F238E27FC236}">
                <a16:creationId xmlns:a16="http://schemas.microsoft.com/office/drawing/2014/main" id="{153A832E-6077-A54A-95B0-3E8F725F36DE}"/>
              </a:ext>
            </a:extLst>
          </p:cNvPr>
          <p:cNvSpPr txBox="1"/>
          <p:nvPr/>
        </p:nvSpPr>
        <p:spPr>
          <a:xfrm>
            <a:off x="3544390" y="6321366"/>
            <a:ext cx="6053763" cy="400110"/>
          </a:xfrm>
          <a:prstGeom prst="rect">
            <a:avLst/>
          </a:prstGeom>
          <a:noFill/>
        </p:spPr>
        <p:txBody>
          <a:bodyPr wrap="square" rtlCol="0">
            <a:spAutoFit/>
          </a:bodyPr>
          <a:lstStyle/>
          <a:p>
            <a:r>
              <a:rPr lang="en-GB" sz="1000" dirty="0">
                <a:solidFill>
                  <a:schemeClr val="tx1">
                    <a:lumMod val="60000"/>
                    <a:lumOff val="40000"/>
                  </a:schemeClr>
                </a:solidFill>
              </a:rPr>
              <a:t>Lawrence Page, Sergey </a:t>
            </a:r>
            <a:r>
              <a:rPr lang="en-GB" sz="1000" dirty="0" err="1">
                <a:solidFill>
                  <a:schemeClr val="tx1">
                    <a:lumMod val="60000"/>
                    <a:lumOff val="40000"/>
                  </a:schemeClr>
                </a:solidFill>
              </a:rPr>
              <a:t>Brin</a:t>
            </a:r>
            <a:r>
              <a:rPr lang="en-GB" sz="1000" dirty="0">
                <a:solidFill>
                  <a:schemeClr val="tx1">
                    <a:lumMod val="60000"/>
                    <a:lumOff val="40000"/>
                  </a:schemeClr>
                </a:solidFill>
              </a:rPr>
              <a:t>, Rajeev </a:t>
            </a:r>
            <a:r>
              <a:rPr lang="en-GB" sz="1000" dirty="0" err="1">
                <a:solidFill>
                  <a:schemeClr val="tx1">
                    <a:lumMod val="60000"/>
                    <a:lumOff val="40000"/>
                  </a:schemeClr>
                </a:solidFill>
              </a:rPr>
              <a:t>Motwani</a:t>
            </a:r>
            <a:r>
              <a:rPr lang="en-GB" sz="1000" dirty="0">
                <a:solidFill>
                  <a:schemeClr val="tx1">
                    <a:lumMod val="60000"/>
                    <a:lumOff val="40000"/>
                  </a:schemeClr>
                </a:solidFill>
              </a:rPr>
              <a:t>, and Terry Winograd: The PageRank Citation Ranking: Bringing Order to the Web. In </a:t>
            </a:r>
            <a:r>
              <a:rPr lang="en-GB" sz="1000" i="1" dirty="0">
                <a:solidFill>
                  <a:schemeClr val="tx1">
                    <a:lumMod val="60000"/>
                    <a:lumOff val="40000"/>
                  </a:schemeClr>
                </a:solidFill>
              </a:rPr>
              <a:t>Proceedings of the 7</a:t>
            </a:r>
            <a:r>
              <a:rPr lang="en-GB" sz="1000" i="1" baseline="30000" dirty="0">
                <a:solidFill>
                  <a:schemeClr val="tx1">
                    <a:lumMod val="60000"/>
                    <a:lumOff val="40000"/>
                  </a:schemeClr>
                </a:solidFill>
              </a:rPr>
              <a:t>th</a:t>
            </a:r>
            <a:r>
              <a:rPr lang="en-GB" sz="1000" i="1" dirty="0">
                <a:solidFill>
                  <a:schemeClr val="tx1">
                    <a:lumMod val="60000"/>
                    <a:lumOff val="40000"/>
                  </a:schemeClr>
                </a:solidFill>
              </a:rPr>
              <a:t> International World Wide Web Conference</a:t>
            </a:r>
            <a:r>
              <a:rPr lang="en-GB" sz="1000" dirty="0">
                <a:solidFill>
                  <a:schemeClr val="tx1">
                    <a:lumMod val="60000"/>
                    <a:lumOff val="40000"/>
                  </a:schemeClr>
                </a:solidFill>
              </a:rPr>
              <a:t>, 1998.</a:t>
            </a:r>
          </a:p>
        </p:txBody>
      </p:sp>
      <p:sp>
        <p:nvSpPr>
          <p:cNvPr id="2" name="Date Placeholder 1">
            <a:extLst>
              <a:ext uri="{FF2B5EF4-FFF2-40B4-BE49-F238E27FC236}">
                <a16:creationId xmlns:a16="http://schemas.microsoft.com/office/drawing/2014/main" id="{E2CD5A68-A097-FD4C-AE47-A0F2FFB0769F}"/>
              </a:ext>
            </a:extLst>
          </p:cNvPr>
          <p:cNvSpPr>
            <a:spLocks noGrp="1"/>
          </p:cNvSpPr>
          <p:nvPr>
            <p:ph type="dt" sz="half" idx="2"/>
          </p:nvPr>
        </p:nvSpPr>
        <p:spPr/>
        <p:txBody>
          <a:bodyPr/>
          <a:lstStyle/>
          <a:p>
            <a:r>
              <a:rPr lang="en-GB"/>
              <a:t>Approximate Inference</a:t>
            </a:r>
            <a:endParaRPr lang="en-US" dirty="0"/>
          </a:p>
        </p:txBody>
      </p:sp>
      <p:sp>
        <p:nvSpPr>
          <p:cNvPr id="3" name="Footer Placeholder 2">
            <a:extLst>
              <a:ext uri="{FF2B5EF4-FFF2-40B4-BE49-F238E27FC236}">
                <a16:creationId xmlns:a16="http://schemas.microsoft.com/office/drawing/2014/main" id="{53C2C6F4-BE4D-3249-8458-4AC6A1E69B75}"/>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23396375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609E-D74A-5541-A3A6-D78985C9005A}"/>
              </a:ext>
            </a:extLst>
          </p:cNvPr>
          <p:cNvSpPr>
            <a:spLocks noGrp="1"/>
          </p:cNvSpPr>
          <p:nvPr>
            <p:ph type="title"/>
          </p:nvPr>
        </p:nvSpPr>
        <p:spPr/>
        <p:txBody>
          <a:bodyPr>
            <a:normAutofit/>
          </a:bodyPr>
          <a:lstStyle/>
          <a:p>
            <a:r>
              <a:rPr lang="en-GB" dirty="0"/>
              <a:t>Stationary Distribution Formally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BE6868-2EE0-5146-AF35-C9ABBBDB958F}"/>
                  </a:ext>
                </a:extLst>
              </p:cNvPr>
              <p:cNvSpPr>
                <a:spLocks noGrp="1"/>
              </p:cNvSpPr>
              <p:nvPr>
                <p:ph idx="1"/>
              </p:nvPr>
            </p:nvSpPr>
            <p:spPr/>
            <p:txBody>
              <a:bodyPr>
                <a:normAutofit/>
              </a:bodyPr>
              <a:lstStyle/>
              <a:p>
                <a:r>
                  <a:rPr lang="en-GB" dirty="0"/>
                  <a:t>A Markov chain is </a:t>
                </a:r>
                <a:r>
                  <a:rPr lang="en-GB" dirty="0">
                    <a:solidFill>
                      <a:schemeClr val="accent1"/>
                    </a:solidFill>
                  </a:rPr>
                  <a:t>regular</a:t>
                </a:r>
                <a:r>
                  <a:rPr lang="en-GB" dirty="0"/>
                  <a:t> if there exists some number </a:t>
                </a:r>
                <a14:m>
                  <m:oMath xmlns:m="http://schemas.openxmlformats.org/officeDocument/2006/math">
                    <m:r>
                      <a:rPr lang="en-GB" i="1" dirty="0">
                        <a:latin typeface="Cambria Math" panose="02040503050406030204" pitchFamily="18" charset="0"/>
                      </a:rPr>
                      <m:t>𝑘</m:t>
                    </m:r>
                  </m:oMath>
                </a14:m>
                <a:r>
                  <a:rPr lang="en-GB" dirty="0"/>
                  <a:t> such that, for every </a:t>
                </a:r>
                <a14:m>
                  <m:oMath xmlns:m="http://schemas.openxmlformats.org/officeDocument/2006/math">
                    <m:r>
                      <a:rPr lang="de-DE" b="1" i="1">
                        <a:latin typeface="Cambria Math" panose="02040503050406030204" pitchFamily="18" charset="0"/>
                      </a:rPr>
                      <m:t>𝒓</m:t>
                    </m:r>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r>
                          <a:rPr lang="de-DE" i="1">
                            <a:latin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oMath>
                </a14:m>
                <a:r>
                  <a:rPr lang="en-GB" dirty="0"/>
                  <a:t>, the probability of getting from </a:t>
                </a:r>
                <a14:m>
                  <m:oMath xmlns:m="http://schemas.openxmlformats.org/officeDocument/2006/math">
                    <m:r>
                      <a:rPr lang="de-DE" b="1" i="1">
                        <a:latin typeface="Cambria Math" panose="02040503050406030204" pitchFamily="18" charset="0"/>
                      </a:rPr>
                      <m:t>𝒓</m:t>
                    </m:r>
                  </m:oMath>
                </a14:m>
                <a:r>
                  <a:rPr lang="en-GB" dirty="0"/>
                  <a:t> to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𝒓</m:t>
                        </m:r>
                      </m:e>
                      <m:sup>
                        <m:r>
                          <a:rPr lang="de-DE" i="1">
                            <a:latin typeface="Cambria Math" panose="02040503050406030204" pitchFamily="18" charset="0"/>
                          </a:rPr>
                          <m:t>′</m:t>
                        </m:r>
                      </m:sup>
                    </m:sSup>
                  </m:oMath>
                </a14:m>
                <a:r>
                  <a:rPr lang="en-GB" dirty="0"/>
                  <a:t> in exactly </a:t>
                </a:r>
                <a14:m>
                  <m:oMath xmlns:m="http://schemas.openxmlformats.org/officeDocument/2006/math">
                    <m:r>
                      <a:rPr lang="en-GB" i="1" dirty="0">
                        <a:latin typeface="Cambria Math" panose="02040503050406030204" pitchFamily="18" charset="0"/>
                      </a:rPr>
                      <m:t>𝑘</m:t>
                    </m:r>
                  </m:oMath>
                </a14:m>
                <a:r>
                  <a:rPr lang="en-GB" dirty="0"/>
                  <a:t> steps is </a:t>
                </a:r>
                <a14:m>
                  <m:oMath xmlns:m="http://schemas.openxmlformats.org/officeDocument/2006/math">
                    <m:r>
                      <a:rPr lang="de-DE" i="1">
                        <a:latin typeface="Cambria Math" panose="02040503050406030204" pitchFamily="18" charset="0"/>
                      </a:rPr>
                      <m:t>&gt;0</m:t>
                    </m:r>
                  </m:oMath>
                </a14:m>
                <a:endParaRPr lang="en-GB" dirty="0"/>
              </a:p>
              <a:p>
                <a:pPr lvl="1"/>
                <a:r>
                  <a:rPr lang="en-GB" dirty="0"/>
                  <a:t>For finite state spaces: Condition on regularity equivalent to condition on ergodicity </a:t>
                </a:r>
              </a:p>
              <a:p>
                <a:pPr lvl="2"/>
                <a:r>
                  <a:rPr lang="en-GB" dirty="0"/>
                  <a:t>Sometimes easier to verify</a:t>
                </a:r>
              </a:p>
              <a:p>
                <a:pPr lvl="1"/>
                <a:r>
                  <a:rPr lang="en-US" dirty="0"/>
                  <a:t>In factor-based models: </a:t>
                </a:r>
                <a:br>
                  <a:rPr lang="en-US" dirty="0"/>
                </a:br>
                <a:r>
                  <a:rPr lang="en-US" dirty="0"/>
                  <a:t>If all potentials are strictly positive, then the Gibbs-sampling Markov chain is regular</a:t>
                </a:r>
              </a:p>
              <a:p>
                <a:endParaRPr lang="en-GB" dirty="0"/>
              </a:p>
            </p:txBody>
          </p:sp>
        </mc:Choice>
        <mc:Fallback xmlns="">
          <p:sp>
            <p:nvSpPr>
              <p:cNvPr id="3" name="Content Placeholder 2">
                <a:extLst>
                  <a:ext uri="{FF2B5EF4-FFF2-40B4-BE49-F238E27FC236}">
                    <a16:creationId xmlns:a16="http://schemas.microsoft.com/office/drawing/2014/main" id="{5BBE6868-2EE0-5146-AF35-C9ABBBDB958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019141E-4C4E-7140-A513-8DC1391C3C2D}"/>
              </a:ext>
            </a:extLst>
          </p:cNvPr>
          <p:cNvSpPr>
            <a:spLocks noGrp="1"/>
          </p:cNvSpPr>
          <p:nvPr>
            <p:ph type="sldNum" sz="quarter" idx="4"/>
          </p:nvPr>
        </p:nvSpPr>
        <p:spPr/>
        <p:txBody>
          <a:bodyPr/>
          <a:lstStyle/>
          <a:p>
            <a:fld id="{67C9959E-8E6B-B04C-9955-EA096F41CA7A}" type="slidenum">
              <a:rPr lang="en-GB" smtClean="0"/>
              <a:t>68</a:t>
            </a:fld>
            <a:endParaRPr lang="en-GB"/>
          </a:p>
        </p:txBody>
      </p:sp>
      <p:sp>
        <p:nvSpPr>
          <p:cNvPr id="5" name="Date Placeholder 4">
            <a:extLst>
              <a:ext uri="{FF2B5EF4-FFF2-40B4-BE49-F238E27FC236}">
                <a16:creationId xmlns:a16="http://schemas.microsoft.com/office/drawing/2014/main" id="{638039B2-00BF-3A49-9ACE-8234F2413221}"/>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B7BD1A03-09F4-F444-823B-AA87614D5940}"/>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412814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3609E-D74A-5541-A3A6-D78985C9005A}"/>
              </a:ext>
            </a:extLst>
          </p:cNvPr>
          <p:cNvSpPr>
            <a:spLocks noGrp="1"/>
          </p:cNvSpPr>
          <p:nvPr>
            <p:ph type="title"/>
          </p:nvPr>
        </p:nvSpPr>
        <p:spPr/>
        <p:txBody>
          <a:bodyPr>
            <a:normAutofit/>
          </a:bodyPr>
          <a:lstStyle/>
          <a:p>
            <a:r>
              <a:rPr lang="en-GB" dirty="0"/>
              <a:t>Stationary Distribution Formally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BE6868-2EE0-5146-AF35-C9ABBBDB958F}"/>
                  </a:ext>
                </a:extLst>
              </p:cNvPr>
              <p:cNvSpPr>
                <a:spLocks noGrp="1"/>
              </p:cNvSpPr>
              <p:nvPr>
                <p:ph idx="1"/>
              </p:nvPr>
            </p:nvSpPr>
            <p:spPr/>
            <p:txBody>
              <a:bodyPr>
                <a:normAutofit/>
              </a:bodyPr>
              <a:lstStyle/>
              <a:p>
                <a:r>
                  <a:rPr lang="en-GB" dirty="0"/>
                  <a:t>Markov chain with transition model </a:t>
                </a:r>
                <a14:m>
                  <m:oMath xmlns:m="http://schemas.openxmlformats.org/officeDocument/2006/math">
                    <m:r>
                      <a:rPr lang="de-DE" i="1">
                        <a:latin typeface="Cambria Math" panose="02040503050406030204" pitchFamily="18" charset="0"/>
                        <a:ea typeface="Cambria Math" panose="02040503050406030204" pitchFamily="18" charset="0"/>
                      </a:rPr>
                      <m:t>𝔗</m:t>
                    </m:r>
                  </m:oMath>
                </a14:m>
                <a:r>
                  <a:rPr lang="en-GB" dirty="0"/>
                  <a:t> is </a:t>
                </a:r>
                <a:r>
                  <a:rPr lang="en-GB" dirty="0">
                    <a:solidFill>
                      <a:schemeClr val="accent1"/>
                    </a:solidFill>
                  </a:rPr>
                  <a:t>reversible</a:t>
                </a:r>
                <a:r>
                  <a:rPr lang="en-GB" dirty="0"/>
                  <a:t> if there exists a unique distribution </a:t>
                </a:r>
                <a14:m>
                  <m:oMath xmlns:m="http://schemas.openxmlformats.org/officeDocument/2006/math">
                    <m:r>
                      <a:rPr lang="en-GB" i="1" smtClean="0">
                        <a:latin typeface="Cambria Math" panose="02040503050406030204" pitchFamily="18" charset="0"/>
                        <a:ea typeface="Cambria Math" panose="02040503050406030204" pitchFamily="18" charset="0"/>
                      </a:rPr>
                      <m:t>𝜆</m:t>
                    </m:r>
                  </m:oMath>
                </a14:m>
                <a:r>
                  <a:rPr lang="en-GB" dirty="0"/>
                  <a:t> such that, for all </a:t>
                </a:r>
                <a14:m>
                  <m:oMath xmlns:m="http://schemas.openxmlformats.org/officeDocument/2006/math">
                    <m:r>
                      <a:rPr lang="de-DE" b="1" i="1" smtClean="0">
                        <a:latin typeface="Cambria Math" panose="02040503050406030204" pitchFamily="18" charset="0"/>
                      </a:rPr>
                      <m:t>𝒓</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1" i="1" smtClean="0">
                            <a:latin typeface="Cambria Math" panose="02040503050406030204" pitchFamily="18" charset="0"/>
                          </a:rPr>
                          <m:t>𝒓</m:t>
                        </m:r>
                      </m:e>
                      <m:sup>
                        <m:r>
                          <a:rPr lang="de-DE" b="0" i="1" smtClean="0">
                            <a:latin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𝑹</m:t>
                        </m:r>
                      </m:e>
                    </m:d>
                  </m:oMath>
                </a14:m>
                <a:r>
                  <a:rPr lang="en-GB" dirty="0"/>
                  <a:t>:</a:t>
                </a:r>
              </a:p>
              <a:p>
                <a:pPr marL="0" indent="0">
                  <a:buNone/>
                </a:pPr>
                <a14:m>
                  <m:oMathPara xmlns:m="http://schemas.openxmlformats.org/officeDocument/2006/math">
                    <m:oMathParaPr>
                      <m:jc m:val="centerGroup"/>
                    </m:oMathParaPr>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𝜆</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rPr>
                            <m:t>𝒓</m:t>
                          </m:r>
                        </m:e>
                      </m:d>
                      <m:r>
                        <a:rPr lang="de-DE" i="1" smtClean="0">
                          <a:solidFill>
                            <a:schemeClr val="accent1"/>
                          </a:solidFill>
                          <a:latin typeface="Cambria Math" panose="02040503050406030204" pitchFamily="18" charset="0"/>
                          <a:ea typeface="Cambria Math" panose="02040503050406030204" pitchFamily="18" charset="0"/>
                        </a:rPr>
                        <m:t>𝔗</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rPr>
                            <m:t>𝒓</m:t>
                          </m:r>
                          <m:r>
                            <a:rPr lang="de-DE" b="1" i="1" smtClean="0">
                              <a:solidFill>
                                <a:schemeClr val="accent1"/>
                              </a:solidFill>
                              <a:latin typeface="Cambria Math" panose="02040503050406030204" pitchFamily="18" charset="0"/>
                              <a:ea typeface="Cambria Math" panose="02040503050406030204" pitchFamily="18" charset="0"/>
                            </a:rPr>
                            <m:t>→</m:t>
                          </m:r>
                          <m:sSup>
                            <m:sSupPr>
                              <m:ctrlPr>
                                <a:rPr lang="de-DE" b="0" i="1" smtClean="0">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𝒓</m:t>
                              </m:r>
                            </m:e>
                            <m:sup>
                              <m:r>
                                <a:rPr lang="de-DE" b="0" i="1" smtClean="0">
                                  <a:solidFill>
                                    <a:schemeClr val="accent1"/>
                                  </a:solidFill>
                                  <a:latin typeface="Cambria Math" panose="02040503050406030204" pitchFamily="18" charset="0"/>
                                </a:rPr>
                                <m:t>′</m:t>
                              </m:r>
                            </m:sup>
                          </m:sSup>
                        </m:e>
                      </m:d>
                      <m:r>
                        <a:rPr lang="de-DE" b="0" i="1" smtClean="0">
                          <a:solidFill>
                            <a:schemeClr val="accent1"/>
                          </a:solidFill>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𝜆</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smtClean="0">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𝒓</m:t>
                              </m:r>
                            </m:e>
                            <m:sup>
                              <m:r>
                                <a:rPr lang="de-DE" b="0" i="1" smtClean="0">
                                  <a:solidFill>
                                    <a:schemeClr val="accent1"/>
                                  </a:solidFill>
                                  <a:latin typeface="Cambria Math" panose="02040503050406030204" pitchFamily="18" charset="0"/>
                                </a:rPr>
                                <m:t>′</m:t>
                              </m:r>
                            </m:sup>
                          </m:sSup>
                        </m:e>
                      </m:d>
                      <m:r>
                        <a:rPr lang="de-DE" i="1">
                          <a:solidFill>
                            <a:schemeClr val="accent1"/>
                          </a:solidFill>
                          <a:latin typeface="Cambria Math" panose="02040503050406030204" pitchFamily="18" charset="0"/>
                          <a:ea typeface="Cambria Math" panose="02040503050406030204" pitchFamily="18" charset="0"/>
                        </a:rPr>
                        <m:t>𝔗</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smtClean="0">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𝒓</m:t>
                              </m:r>
                            </m:e>
                            <m:sup>
                              <m:r>
                                <a:rPr lang="de-DE" b="0" i="1" smtClean="0">
                                  <a:solidFill>
                                    <a:schemeClr val="accent1"/>
                                  </a:solidFill>
                                  <a:latin typeface="Cambria Math" panose="02040503050406030204" pitchFamily="18" charset="0"/>
                                </a:rPr>
                                <m:t>′</m:t>
                              </m:r>
                            </m:sup>
                          </m:sSup>
                          <m:r>
                            <a:rPr lang="de-DE" b="0"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rPr>
                            <m:t>𝒓</m:t>
                          </m:r>
                        </m:e>
                      </m:d>
                    </m:oMath>
                  </m:oMathPara>
                </a14:m>
                <a:endParaRPr lang="en-GB" dirty="0">
                  <a:solidFill>
                    <a:schemeClr val="accent1"/>
                  </a:solidFill>
                </a:endParaRPr>
              </a:p>
              <a:p>
                <a:pPr lvl="1"/>
                <a:r>
                  <a:rPr lang="en-GB" dirty="0"/>
                  <a:t>Equation is called </a:t>
                </a:r>
                <a:r>
                  <a:rPr lang="en-GB" i="1" dirty="0"/>
                  <a:t>detailed balance</a:t>
                </a:r>
              </a:p>
              <a:p>
                <a:pPr lvl="2"/>
                <a:r>
                  <a:rPr lang="en-GB" dirty="0"/>
                  <a:t>Pick a starting state at random according to </a:t>
                </a:r>
                <a14:m>
                  <m:oMath xmlns:m="http://schemas.openxmlformats.org/officeDocument/2006/math">
                    <m:r>
                      <a:rPr lang="en-GB" i="1">
                        <a:latin typeface="Cambria Math" panose="02040503050406030204" pitchFamily="18" charset="0"/>
                        <a:ea typeface="Cambria Math" panose="02040503050406030204" pitchFamily="18" charset="0"/>
                      </a:rPr>
                      <m:t>𝜆</m:t>
                    </m:r>
                  </m:oMath>
                </a14:m>
                <a:endParaRPr lang="en-GB" dirty="0"/>
              </a:p>
              <a:p>
                <a:pPr lvl="2"/>
                <a:r>
                  <a:rPr lang="en-GB" dirty="0"/>
                  <a:t>Take a random transition from the chosen state according to </a:t>
                </a:r>
                <a14:m>
                  <m:oMath xmlns:m="http://schemas.openxmlformats.org/officeDocument/2006/math">
                    <m:r>
                      <a:rPr lang="de-DE" i="1">
                        <a:latin typeface="Cambria Math" panose="02040503050406030204" pitchFamily="18" charset="0"/>
                        <a:ea typeface="Cambria Math" panose="02040503050406030204" pitchFamily="18" charset="0"/>
                      </a:rPr>
                      <m:t>𝔗</m:t>
                    </m:r>
                  </m:oMath>
                </a14:m>
                <a:endParaRPr lang="en-GB" dirty="0"/>
              </a:p>
              <a:p>
                <a:pPr lvl="1"/>
                <a:r>
                  <a:rPr lang="en-GB" dirty="0"/>
                  <a:t>Asserts that, using this process, probability of a transition from </a:t>
                </a:r>
                <a14:m>
                  <m:oMath xmlns:m="http://schemas.openxmlformats.org/officeDocument/2006/math">
                    <m:r>
                      <a:rPr lang="de-DE" b="1" i="1" smtClean="0">
                        <a:solidFill>
                          <a:schemeClr val="tx1"/>
                        </a:solidFill>
                        <a:latin typeface="Cambria Math" panose="02040503050406030204" pitchFamily="18" charset="0"/>
                      </a:rPr>
                      <m:t>𝒓</m:t>
                    </m:r>
                    <m:r>
                      <a:rPr lang="de-DE" b="1" i="1">
                        <a:solidFill>
                          <a:schemeClr val="tx1"/>
                        </a:solidFill>
                        <a:latin typeface="Cambria Math" panose="02040503050406030204" pitchFamily="18" charset="0"/>
                        <a:ea typeface="Cambria Math" panose="02040503050406030204" pitchFamily="18" charset="0"/>
                      </a:rPr>
                      <m:t>→</m:t>
                    </m:r>
                    <m:sSup>
                      <m:sSupPr>
                        <m:ctrlPr>
                          <a:rPr lang="de-DE"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rPr>
                          <m:t>𝒓</m:t>
                        </m:r>
                      </m:e>
                      <m:sup>
                        <m:r>
                          <a:rPr lang="de-DE" i="1">
                            <a:solidFill>
                              <a:schemeClr val="tx1"/>
                            </a:solidFill>
                            <a:latin typeface="Cambria Math" panose="02040503050406030204" pitchFamily="18" charset="0"/>
                          </a:rPr>
                          <m:t>′</m:t>
                        </m:r>
                      </m:sup>
                    </m:sSup>
                  </m:oMath>
                </a14:m>
                <a:r>
                  <a:rPr lang="en-GB" dirty="0">
                    <a:solidFill>
                      <a:schemeClr val="tx1"/>
                    </a:solidFill>
                  </a:rPr>
                  <a:t> is the same as probability of transition from </a:t>
                </a:r>
                <a14:m>
                  <m:oMath xmlns:m="http://schemas.openxmlformats.org/officeDocument/2006/math">
                    <m:sSup>
                      <m:sSupPr>
                        <m:ctrlPr>
                          <a:rPr lang="de-DE" b="1"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rPr>
                          <m:t>𝒓</m:t>
                        </m:r>
                      </m:e>
                      <m:sup>
                        <m:r>
                          <a:rPr lang="de-DE" i="1">
                            <a:solidFill>
                              <a:schemeClr val="tx1"/>
                            </a:solidFill>
                            <a:latin typeface="Cambria Math" panose="02040503050406030204" pitchFamily="18" charset="0"/>
                          </a:rPr>
                          <m:t>′</m:t>
                        </m:r>
                      </m:sup>
                    </m:sSup>
                    <m:r>
                      <a:rPr lang="de-DE" i="1">
                        <a:solidFill>
                          <a:schemeClr val="tx1"/>
                        </a:solidFill>
                        <a:latin typeface="Cambria Math" panose="02040503050406030204" pitchFamily="18" charset="0"/>
                        <a:ea typeface="Cambria Math" panose="02040503050406030204" pitchFamily="18" charset="0"/>
                      </a:rPr>
                      <m:t>→</m:t>
                    </m:r>
                    <m:r>
                      <a:rPr lang="de-DE" b="1" i="1">
                        <a:solidFill>
                          <a:schemeClr val="tx1"/>
                        </a:solidFill>
                        <a:latin typeface="Cambria Math" panose="02040503050406030204" pitchFamily="18" charset="0"/>
                      </a:rPr>
                      <m:t>𝒓</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5BBE6868-2EE0-5146-AF35-C9ABBBDB958F}"/>
                  </a:ext>
                </a:extLst>
              </p:cNvPr>
              <p:cNvSpPr>
                <a:spLocks noGrp="1" noRot="1" noChangeAspect="1" noMove="1" noResize="1" noEditPoints="1" noAdjustHandles="1" noChangeArrowheads="1" noChangeShapeType="1" noTextEdit="1"/>
              </p:cNvSpPr>
              <p:nvPr>
                <p:ph idx="1"/>
              </p:nvPr>
            </p:nvSpPr>
            <p:spPr>
              <a:blipFill>
                <a:blip r:embed="rId2"/>
                <a:stretch>
                  <a:fillRect l="-1436" t="-2687" r="-132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019141E-4C4E-7140-A513-8DC1391C3C2D}"/>
              </a:ext>
            </a:extLst>
          </p:cNvPr>
          <p:cNvSpPr>
            <a:spLocks noGrp="1"/>
          </p:cNvSpPr>
          <p:nvPr>
            <p:ph type="sldNum" sz="quarter" idx="4"/>
          </p:nvPr>
        </p:nvSpPr>
        <p:spPr/>
        <p:txBody>
          <a:bodyPr/>
          <a:lstStyle/>
          <a:p>
            <a:fld id="{67C9959E-8E6B-B04C-9955-EA096F41CA7A}" type="slidenum">
              <a:rPr lang="en-GB" smtClean="0"/>
              <a:t>69</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3564FD-2995-DE4D-8E69-71E979CA9A6B}"/>
                  </a:ext>
                </a:extLst>
              </p:cNvPr>
              <p:cNvSpPr txBox="1"/>
              <p:nvPr/>
            </p:nvSpPr>
            <p:spPr>
              <a:xfrm>
                <a:off x="3087274" y="4705585"/>
                <a:ext cx="6016751"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2400" dirty="0"/>
                  <a:t>If </a:t>
                </a:r>
                <a14:m>
                  <m:oMath xmlns:m="http://schemas.openxmlformats.org/officeDocument/2006/math">
                    <m:r>
                      <a:rPr lang="de-DE" sz="2400" i="1" smtClean="0">
                        <a:solidFill>
                          <a:schemeClr val="accent3">
                            <a:lumMod val="40000"/>
                            <a:lumOff val="60000"/>
                          </a:schemeClr>
                        </a:solidFill>
                        <a:latin typeface="Cambria Math" panose="02040503050406030204" pitchFamily="18" charset="0"/>
                        <a:ea typeface="Cambria Math" panose="02040503050406030204" pitchFamily="18" charset="0"/>
                      </a:rPr>
                      <m:t>𝔗</m:t>
                    </m:r>
                  </m:oMath>
                </a14:m>
                <a:r>
                  <a:rPr lang="en-GB" sz="2400" dirty="0">
                    <a:solidFill>
                      <a:schemeClr val="accent3">
                        <a:lumMod val="40000"/>
                        <a:lumOff val="60000"/>
                      </a:schemeClr>
                    </a:solidFill>
                  </a:rPr>
                  <a:t> is regular</a:t>
                </a:r>
                <a:r>
                  <a:rPr lang="en-GB" sz="2400" dirty="0">
                    <a:solidFill>
                      <a:schemeClr val="bg2"/>
                    </a:solidFill>
                  </a:rPr>
                  <a:t> </a:t>
                </a:r>
                <a:r>
                  <a:rPr lang="en-GB" sz="2400" dirty="0"/>
                  <a:t>and satisfies the </a:t>
                </a:r>
                <a:r>
                  <a:rPr lang="en-GB" sz="2400" dirty="0">
                    <a:solidFill>
                      <a:schemeClr val="accent3">
                        <a:lumMod val="40000"/>
                        <a:lumOff val="60000"/>
                      </a:schemeClr>
                    </a:solidFill>
                  </a:rPr>
                  <a:t>detailed balance</a:t>
                </a:r>
                <a:r>
                  <a:rPr lang="en-GB" sz="2400" dirty="0"/>
                  <a:t> equation relative to </a:t>
                </a:r>
                <a14:m>
                  <m:oMath xmlns:m="http://schemas.openxmlformats.org/officeDocument/2006/math">
                    <m:r>
                      <a:rPr lang="en-GB" sz="2400" i="1" smtClean="0">
                        <a:solidFill>
                          <a:schemeClr val="accent3">
                            <a:lumMod val="40000"/>
                            <a:lumOff val="60000"/>
                          </a:schemeClr>
                        </a:solidFill>
                        <a:latin typeface="Cambria Math" panose="02040503050406030204" pitchFamily="18" charset="0"/>
                        <a:ea typeface="Cambria Math" panose="02040503050406030204" pitchFamily="18" charset="0"/>
                      </a:rPr>
                      <m:t>𝜆</m:t>
                    </m:r>
                  </m:oMath>
                </a14:m>
                <a:r>
                  <a:rPr lang="en-GB" sz="2400" dirty="0"/>
                  <a:t>, then </a:t>
                </a:r>
                <a14:m>
                  <m:oMath xmlns:m="http://schemas.openxmlformats.org/officeDocument/2006/math">
                    <m:r>
                      <a:rPr lang="en-GB" sz="2400" i="1" smtClean="0">
                        <a:solidFill>
                          <a:schemeClr val="accent3">
                            <a:lumMod val="40000"/>
                            <a:lumOff val="60000"/>
                          </a:schemeClr>
                        </a:solidFill>
                        <a:latin typeface="Cambria Math" panose="02040503050406030204" pitchFamily="18" charset="0"/>
                        <a:ea typeface="Cambria Math" panose="02040503050406030204" pitchFamily="18" charset="0"/>
                      </a:rPr>
                      <m:t>𝜆</m:t>
                    </m:r>
                  </m:oMath>
                </a14:m>
                <a:r>
                  <a:rPr lang="en-GB" sz="2400" dirty="0"/>
                  <a:t> is the unique </a:t>
                </a:r>
                <a:r>
                  <a:rPr lang="en-GB" sz="2400" dirty="0">
                    <a:solidFill>
                      <a:schemeClr val="accent3">
                        <a:lumMod val="40000"/>
                        <a:lumOff val="60000"/>
                      </a:schemeClr>
                    </a:solidFill>
                  </a:rPr>
                  <a:t>stationary distribution</a:t>
                </a:r>
                <a:r>
                  <a:rPr lang="en-GB" sz="2400" dirty="0">
                    <a:solidFill>
                      <a:schemeClr val="accent4"/>
                    </a:solidFill>
                  </a:rPr>
                  <a:t> </a:t>
                </a:r>
                <a:r>
                  <a:rPr lang="en-GB" sz="2400" dirty="0"/>
                  <a:t>of </a:t>
                </a:r>
                <a14:m>
                  <m:oMath xmlns:m="http://schemas.openxmlformats.org/officeDocument/2006/math">
                    <m:r>
                      <a:rPr lang="de-DE" sz="2400" i="1">
                        <a:solidFill>
                          <a:schemeClr val="accent3">
                            <a:lumMod val="40000"/>
                            <a:lumOff val="60000"/>
                          </a:schemeClr>
                        </a:solidFill>
                        <a:latin typeface="Cambria Math" panose="02040503050406030204" pitchFamily="18" charset="0"/>
                        <a:ea typeface="Cambria Math" panose="02040503050406030204" pitchFamily="18" charset="0"/>
                      </a:rPr>
                      <m:t>𝔗</m:t>
                    </m:r>
                  </m:oMath>
                </a14:m>
                <a:r>
                  <a:rPr lang="en-GB" sz="2400" dirty="0"/>
                  <a:t>.</a:t>
                </a:r>
              </a:p>
            </p:txBody>
          </p:sp>
        </mc:Choice>
        <mc:Fallback xmlns="">
          <p:sp>
            <p:nvSpPr>
              <p:cNvPr id="5" name="TextBox 4">
                <a:extLst>
                  <a:ext uri="{FF2B5EF4-FFF2-40B4-BE49-F238E27FC236}">
                    <a16:creationId xmlns:a16="http://schemas.microsoft.com/office/drawing/2014/main" id="{343564FD-2995-DE4D-8E69-71E979CA9A6B}"/>
                  </a:ext>
                </a:extLst>
              </p:cNvPr>
              <p:cNvSpPr txBox="1">
                <a:spLocks noRot="1" noChangeAspect="1" noMove="1" noResize="1" noEditPoints="1" noAdjustHandles="1" noChangeArrowheads="1" noChangeShapeType="1" noTextEdit="1"/>
              </p:cNvSpPr>
              <p:nvPr/>
            </p:nvSpPr>
            <p:spPr>
              <a:xfrm>
                <a:off x="3087274" y="4705585"/>
                <a:ext cx="6016751" cy="1200329"/>
              </a:xfrm>
              <a:prstGeom prst="rect">
                <a:avLst/>
              </a:prstGeom>
              <a:blipFill>
                <a:blip r:embed="rId3"/>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A44113A1-E578-3744-A846-7F5F81323242}"/>
              </a:ext>
            </a:extLst>
          </p:cNvPr>
          <p:cNvSpPr>
            <a:spLocks noGrp="1"/>
          </p:cNvSpPr>
          <p:nvPr>
            <p:ph type="dt" sz="half" idx="2"/>
          </p:nvPr>
        </p:nvSpPr>
        <p:spPr/>
        <p:txBody>
          <a:bodyPr/>
          <a:lstStyle/>
          <a:p>
            <a:r>
              <a:rPr lang="en-GB"/>
              <a:t>Approximate Inference</a:t>
            </a:r>
            <a:endParaRPr lang="en-US" dirty="0"/>
          </a:p>
        </p:txBody>
      </p:sp>
      <p:sp>
        <p:nvSpPr>
          <p:cNvPr id="7" name="Footer Placeholder 6">
            <a:extLst>
              <a:ext uri="{FF2B5EF4-FFF2-40B4-BE49-F238E27FC236}">
                <a16:creationId xmlns:a16="http://schemas.microsoft.com/office/drawing/2014/main" id="{0FA4071A-C20A-EB4B-A371-E2E8E11B0C40}"/>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099230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GB"/>
              <a:t>Query Answering Using Stochastic Simulation</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769C6F37-26EB-1844-B23F-64955D94E619}"/>
                  </a:ext>
                </a:extLst>
              </p:cNvPr>
              <p:cNvSpPr>
                <a:spLocks noGrp="1"/>
              </p:cNvSpPr>
              <p:nvPr>
                <p:ph sz="half" idx="1"/>
              </p:nvPr>
            </p:nvSpPr>
            <p:spPr/>
            <p:txBody>
              <a:bodyPr/>
              <a:lstStyle/>
              <a:p>
                <a:r>
                  <a:rPr lang="en-GB" dirty="0">
                    <a:solidFill>
                      <a:schemeClr val="accent1"/>
                    </a:solidFill>
                  </a:rPr>
                  <a:t>Monte Carlo</a:t>
                </a:r>
                <a:r>
                  <a:rPr lang="en-GB" dirty="0"/>
                  <a:t> methods</a:t>
                </a:r>
              </a:p>
              <a:p>
                <a:pPr lvl="1"/>
                <a:r>
                  <a:rPr lang="en-GB" dirty="0"/>
                  <a:t>Repeated random sampling to get a numerical result</a:t>
                </a:r>
              </a:p>
              <a:p>
                <a:r>
                  <a:rPr lang="en-GB" dirty="0"/>
                  <a:t>Basic idea</a:t>
                </a:r>
              </a:p>
              <a:p>
                <a:pPr marL="715246" lvl="1" indent="-456743">
                  <a:buFont typeface="+mj-lt"/>
                  <a:buAutoNum type="arabicPeriod"/>
                </a:pPr>
                <a:r>
                  <a:rPr lang="en-GB" dirty="0"/>
                  <a:t>Draw </a:t>
                </a:r>
                <a14:m>
                  <m:oMath xmlns:m="http://schemas.openxmlformats.org/officeDocument/2006/math">
                    <m:r>
                      <a:rPr lang="en-GB" i="1" smtClean="0">
                        <a:latin typeface="Cambria Math" panose="02040503050406030204" pitchFamily="18" charset="0"/>
                      </a:rPr>
                      <m:t>𝑁</m:t>
                    </m:r>
                  </m:oMath>
                </a14:m>
                <a:r>
                  <a:rPr lang="en-GB" dirty="0"/>
                  <a:t> samples from a sampling distribution </a:t>
                </a:r>
                <a14:m>
                  <m:oMath xmlns:m="http://schemas.openxmlformats.org/officeDocument/2006/math">
                    <m:r>
                      <a:rPr lang="en-GB" i="1" smtClean="0">
                        <a:latin typeface="Cambria Math" panose="02040503050406030204" pitchFamily="18" charset="0"/>
                      </a:rPr>
                      <m:t>𝑆</m:t>
                    </m:r>
                  </m:oMath>
                </a14:m>
                <a:endParaRPr lang="en-GB" dirty="0"/>
              </a:p>
              <a:p>
                <a:pPr marL="715246" lvl="1" indent="-456743">
                  <a:buFont typeface="+mj-lt"/>
                  <a:buAutoNum type="arabicPeriod"/>
                </a:pPr>
                <a:r>
                  <a:rPr lang="en-GB" dirty="0"/>
                  <a:t>Compute an approximate distribution </a:t>
                </a:r>
                <a14:m>
                  <m:oMath xmlns:m="http://schemas.openxmlformats.org/officeDocument/2006/math">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𝑃</m:t>
                        </m:r>
                      </m:e>
                    </m:acc>
                  </m:oMath>
                </a14:m>
                <a:r>
                  <a:rPr lang="en-GB" dirty="0"/>
                  <a:t> from samples</a:t>
                </a:r>
              </a:p>
              <a:p>
                <a:pPr marL="715246" lvl="1" indent="-456743">
                  <a:buFont typeface="+mj-lt"/>
                  <a:buAutoNum type="arabicPeriod"/>
                </a:pPr>
                <a:r>
                  <a:rPr lang="en-GB" dirty="0"/>
                  <a:t>Show that </a:t>
                </a:r>
                <a14:m>
                  <m:oMath xmlns:m="http://schemas.openxmlformats.org/officeDocument/2006/math">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𝑃</m:t>
                        </m:r>
                      </m:e>
                    </m:acc>
                  </m:oMath>
                </a14:m>
                <a:r>
                  <a:rPr lang="en-GB" dirty="0"/>
                  <a:t> converges to true distribution </a:t>
                </a:r>
                <a14:m>
                  <m:oMath xmlns:m="http://schemas.openxmlformats.org/officeDocument/2006/math">
                    <m:r>
                      <a:rPr lang="en-GB" i="1" smtClean="0">
                        <a:latin typeface="Cambria Math" panose="02040503050406030204" pitchFamily="18" charset="0"/>
                      </a:rPr>
                      <m:t>𝑃</m:t>
                    </m:r>
                  </m:oMath>
                </a14:m>
                <a:endParaRPr lang="en-GB" dirty="0"/>
              </a:p>
              <a:p>
                <a:r>
                  <a:rPr lang="en-GB" dirty="0"/>
                  <a:t>Approximation quality depends on the number of samples </a:t>
                </a:r>
                <a14:m>
                  <m:oMath xmlns:m="http://schemas.openxmlformats.org/officeDocument/2006/math">
                    <m:r>
                      <a:rPr lang="en-GB" i="1" smtClean="0">
                        <a:latin typeface="Cambria Math" panose="02040503050406030204" pitchFamily="18" charset="0"/>
                      </a:rPr>
                      <m:t>𝑁</m:t>
                    </m:r>
                  </m:oMath>
                </a14:m>
                <a:endParaRPr lang="en-GB" dirty="0"/>
              </a:p>
            </p:txBody>
          </p:sp>
        </mc:Choice>
        <mc:Fallback xmlns="">
          <p:sp>
            <p:nvSpPr>
              <p:cNvPr id="2" name="Content Placeholder 1">
                <a:extLst>
                  <a:ext uri="{FF2B5EF4-FFF2-40B4-BE49-F238E27FC236}">
                    <a16:creationId xmlns:a16="http://schemas.microsoft.com/office/drawing/2014/main" id="{769C6F37-26EB-1844-B23F-64955D94E619}"/>
                  </a:ext>
                </a:extLst>
              </p:cNvPr>
              <p:cNvSpPr>
                <a:spLocks noGrp="1" noRot="1" noChangeAspect="1" noMove="1" noResize="1" noEditPoints="1" noAdjustHandles="1" noChangeArrowheads="1" noChangeShapeType="1" noTextEdit="1"/>
              </p:cNvSpPr>
              <p:nvPr>
                <p:ph sz="half" idx="1"/>
              </p:nvPr>
            </p:nvSpPr>
            <p:spPr>
              <a:blipFill>
                <a:blip r:embed="rId2"/>
                <a:stretch>
                  <a:fillRect l="-3016" t="-2687" b="-14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F2D5DA1-3451-C24A-B011-93EA84C78EDA}"/>
                  </a:ext>
                </a:extLst>
              </p:cNvPr>
              <p:cNvSpPr>
                <a:spLocks noGrp="1"/>
              </p:cNvSpPr>
              <p:nvPr>
                <p:ph sz="half" idx="2"/>
              </p:nvPr>
            </p:nvSpPr>
            <p:spPr/>
            <p:txBody>
              <a:bodyPr>
                <a:normAutofit/>
              </a:bodyPr>
              <a:lstStyle/>
              <a:p>
                <a:r>
                  <a:rPr lang="en-GB" dirty="0"/>
                  <a:t>Sampling methods in this lecture</a:t>
                </a:r>
              </a:p>
              <a:p>
                <a:pPr lvl="1"/>
                <a:r>
                  <a:rPr lang="en-GB" dirty="0"/>
                  <a:t>Direct sampling (in graph)</a:t>
                </a:r>
              </a:p>
              <a:p>
                <a:pPr lvl="2"/>
                <a:r>
                  <a:rPr lang="en-GB" dirty="0">
                    <a:solidFill>
                      <a:schemeClr val="accent1"/>
                    </a:solidFill>
                  </a:rPr>
                  <a:t>Forward sampling, </a:t>
                </a:r>
                <a:r>
                  <a:rPr lang="en-GB" i="1" dirty="0">
                    <a:solidFill>
                      <a:schemeClr val="accent1"/>
                    </a:solidFill>
                  </a:rPr>
                  <a:t>rejection</a:t>
                </a:r>
                <a:r>
                  <a:rPr lang="en-GB" dirty="0">
                    <a:solidFill>
                      <a:schemeClr val="accent1"/>
                    </a:solidFill>
                  </a:rPr>
                  <a:t> sampling</a:t>
                </a:r>
                <a:r>
                  <a:rPr lang="en-GB" dirty="0"/>
                  <a:t>: </a:t>
                </a:r>
                <a:br>
                  <a:rPr lang="en-GB" dirty="0"/>
                </a:br>
                <a:r>
                  <a:rPr lang="en-GB" dirty="0"/>
                  <a:t>Sample from local distributions, </a:t>
                </a:r>
                <a:r>
                  <a:rPr lang="en-GB" i="1" dirty="0"/>
                  <a:t>reject</a:t>
                </a:r>
                <a:r>
                  <a:rPr lang="en-GB" dirty="0"/>
                  <a:t> samples that contradict evidence</a:t>
                </a:r>
              </a:p>
              <a:p>
                <a:pPr lvl="2"/>
                <a:r>
                  <a:rPr lang="en-GB" dirty="0">
                    <a:solidFill>
                      <a:schemeClr val="accent1"/>
                    </a:solidFill>
                  </a:rPr>
                  <a:t>Likelihood weighting</a:t>
                </a:r>
                <a:r>
                  <a:rPr lang="en-GB" dirty="0"/>
                  <a:t>, </a:t>
                </a:r>
                <a:r>
                  <a:rPr lang="en-GB" dirty="0">
                    <a:solidFill>
                      <a:schemeClr val="accent1"/>
                    </a:solidFill>
                  </a:rPr>
                  <a:t>importance sampling</a:t>
                </a:r>
                <a:r>
                  <a:rPr lang="en-GB" dirty="0"/>
                  <a:t>: Sample from local distributions according to evidence, weight samples with likelihood</a:t>
                </a:r>
              </a:p>
              <a:p>
                <a:pPr lvl="1"/>
                <a:r>
                  <a:rPr lang="en-GB" dirty="0"/>
                  <a:t>Markov Chain Monte Carlo (MCMC): </a:t>
                </a:r>
              </a:p>
              <a:p>
                <a:pPr lvl="2"/>
                <a:r>
                  <a:rPr lang="en-GB" dirty="0"/>
                  <a:t>Sampling in a stochastic process, whose stationary distribution corresponds to the true distribution </a:t>
                </a:r>
                <a14:m>
                  <m:oMath xmlns:m="http://schemas.openxmlformats.org/officeDocument/2006/math">
                    <m:r>
                      <a:rPr lang="en-GB" i="1" smtClean="0">
                        <a:latin typeface="Cambria Math" panose="02040503050406030204" pitchFamily="18" charset="0"/>
                      </a:rPr>
                      <m:t>𝑃</m:t>
                    </m:r>
                  </m:oMath>
                </a14:m>
                <a:endParaRPr lang="en-GB" dirty="0"/>
              </a:p>
              <a:p>
                <a:pPr lvl="2"/>
                <a:r>
                  <a:rPr lang="en-GB" dirty="0"/>
                  <a:t>Methods: </a:t>
                </a:r>
                <a:r>
                  <a:rPr lang="en-GB" dirty="0">
                    <a:solidFill>
                      <a:schemeClr val="accent1"/>
                    </a:solidFill>
                  </a:rPr>
                  <a:t>Gibbs</a:t>
                </a:r>
                <a:r>
                  <a:rPr lang="en-GB" dirty="0"/>
                  <a:t> and </a:t>
                </a:r>
                <a:r>
                  <a:rPr lang="en-GB" dirty="0">
                    <a:solidFill>
                      <a:schemeClr val="accent1"/>
                    </a:solidFill>
                  </a:rPr>
                  <a:t>Metropolis-Hastings</a:t>
                </a:r>
              </a:p>
              <a:p>
                <a:endParaRPr lang="en-GB" dirty="0"/>
              </a:p>
            </p:txBody>
          </p:sp>
        </mc:Choice>
        <mc:Fallback xmlns="">
          <p:sp>
            <p:nvSpPr>
              <p:cNvPr id="6" name="Content Placeholder 5">
                <a:extLst>
                  <a:ext uri="{FF2B5EF4-FFF2-40B4-BE49-F238E27FC236}">
                    <a16:creationId xmlns:a16="http://schemas.microsoft.com/office/drawing/2014/main" id="{4F2D5DA1-3451-C24A-B011-93EA84C78EDA}"/>
                  </a:ext>
                </a:extLst>
              </p:cNvPr>
              <p:cNvSpPr>
                <a:spLocks noGrp="1" noRot="1" noChangeAspect="1" noMove="1" noResize="1" noEditPoints="1" noAdjustHandles="1" noChangeArrowheads="1" noChangeShapeType="1" noTextEdit="1"/>
              </p:cNvSpPr>
              <p:nvPr>
                <p:ph sz="half" idx="2"/>
              </p:nvPr>
            </p:nvSpPr>
            <p:spPr>
              <a:blipFill>
                <a:blip r:embed="rId3"/>
                <a:stretch>
                  <a:fillRect l="-2955" t="-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A059A480-4AEF-314F-916F-E9BA070CADC6}"/>
              </a:ext>
            </a:extLst>
          </p:cNvPr>
          <p:cNvSpPr>
            <a:spLocks noGrp="1"/>
          </p:cNvSpPr>
          <p:nvPr>
            <p:ph type="dt" sz="half" idx="10"/>
          </p:nvPr>
        </p:nvSpPr>
        <p:spPr/>
        <p:txBody>
          <a:bodyPr/>
          <a:lstStyle/>
          <a:p>
            <a:r>
              <a:rPr lang="en-GB"/>
              <a:t>Approximate Inference</a:t>
            </a:r>
          </a:p>
        </p:txBody>
      </p:sp>
      <p:sp>
        <p:nvSpPr>
          <p:cNvPr id="5" name="Footer Placeholder 4">
            <a:extLst>
              <a:ext uri="{FF2B5EF4-FFF2-40B4-BE49-F238E27FC236}">
                <a16:creationId xmlns:a16="http://schemas.microsoft.com/office/drawing/2014/main" id="{EC19486A-6D2E-9B41-BA57-2978F7D7C466}"/>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D84E63D5-B32B-6048-9B09-56904A659020}"/>
              </a:ext>
            </a:extLst>
          </p:cNvPr>
          <p:cNvSpPr>
            <a:spLocks noGrp="1"/>
          </p:cNvSpPr>
          <p:nvPr>
            <p:ph type="sldNum" sz="quarter" idx="4"/>
          </p:nvPr>
        </p:nvSpPr>
        <p:spPr/>
        <p:txBody>
          <a:bodyPr/>
          <a:lstStyle/>
          <a:p>
            <a:pPr>
              <a:defRPr/>
            </a:pPr>
            <a:fld id="{A4C577E2-95DD-1F4B-A688-E8FB02007787}" type="slidenum">
              <a:rPr lang="en-GB" smtClean="0"/>
              <a:pPr>
                <a:defRPr/>
              </a:pPr>
              <a:t>7</a:t>
            </a:fld>
            <a:endParaRPr lang="en-GB"/>
          </a:p>
        </p:txBody>
      </p:sp>
    </p:spTree>
    <p:extLst>
      <p:ext uri="{BB962C8B-B14F-4D97-AF65-F5344CB8AC3E}">
        <p14:creationId xmlns:p14="http://schemas.microsoft.com/office/powerpoint/2010/main" val="222585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186F-2501-A743-BC20-C46287F84D5B}"/>
              </a:ext>
            </a:extLst>
          </p:cNvPr>
          <p:cNvSpPr>
            <a:spLocks noGrp="1"/>
          </p:cNvSpPr>
          <p:nvPr>
            <p:ph type="title"/>
          </p:nvPr>
        </p:nvSpPr>
        <p:spPr/>
        <p:txBody>
          <a:bodyPr/>
          <a:lstStyle/>
          <a:p>
            <a:r>
              <a:rPr lang="en-GB" dirty="0"/>
              <a:t>Parallelisation</a:t>
            </a:r>
          </a:p>
        </p:txBody>
      </p:sp>
      <p:sp>
        <p:nvSpPr>
          <p:cNvPr id="3" name="Content Placeholder 2">
            <a:extLst>
              <a:ext uri="{FF2B5EF4-FFF2-40B4-BE49-F238E27FC236}">
                <a16:creationId xmlns:a16="http://schemas.microsoft.com/office/drawing/2014/main" id="{1A2D3AAA-0A0C-294E-8157-7FF02EC6ED45}"/>
              </a:ext>
            </a:extLst>
          </p:cNvPr>
          <p:cNvSpPr>
            <a:spLocks noGrp="1"/>
          </p:cNvSpPr>
          <p:nvPr>
            <p:ph idx="1"/>
          </p:nvPr>
        </p:nvSpPr>
        <p:spPr/>
        <p:txBody>
          <a:bodyPr/>
          <a:lstStyle/>
          <a:p>
            <a:r>
              <a:rPr lang="en-GB" dirty="0"/>
              <a:t>Run Gibbs independently on full copies of the same model</a:t>
            </a:r>
          </a:p>
          <a:p>
            <a:pPr lvl="1"/>
            <a:r>
              <a:rPr lang="en-GB" dirty="0"/>
              <a:t>More samples in the same time</a:t>
            </a:r>
          </a:p>
          <a:p>
            <a:pPr marL="457200" lvl="1" indent="0">
              <a:buNone/>
            </a:pPr>
            <a:r>
              <a:rPr lang="en-GB" dirty="0"/>
              <a:t>or</a:t>
            </a:r>
          </a:p>
          <a:p>
            <a:pPr lvl="1"/>
            <a:r>
              <a:rPr lang="en-GB" dirty="0"/>
              <a:t>Same number of samples in less time</a:t>
            </a:r>
          </a:p>
          <a:p>
            <a:r>
              <a:rPr lang="en-GB" dirty="0"/>
              <a:t>Combine individual counters in one</a:t>
            </a:r>
          </a:p>
          <a:p>
            <a:pPr lvl="1"/>
            <a:endParaRPr lang="en-GB" dirty="0"/>
          </a:p>
        </p:txBody>
      </p:sp>
      <p:sp>
        <p:nvSpPr>
          <p:cNvPr id="4" name="Slide Number Placeholder 3">
            <a:extLst>
              <a:ext uri="{FF2B5EF4-FFF2-40B4-BE49-F238E27FC236}">
                <a16:creationId xmlns:a16="http://schemas.microsoft.com/office/drawing/2014/main" id="{92649544-C34A-CA4A-B411-6D738D4B0D9E}"/>
              </a:ext>
            </a:extLst>
          </p:cNvPr>
          <p:cNvSpPr>
            <a:spLocks noGrp="1"/>
          </p:cNvSpPr>
          <p:nvPr>
            <p:ph type="sldNum" sz="quarter" idx="4"/>
          </p:nvPr>
        </p:nvSpPr>
        <p:spPr/>
        <p:txBody>
          <a:bodyPr/>
          <a:lstStyle/>
          <a:p>
            <a:fld id="{67C9959E-8E6B-B04C-9955-EA096F41CA7A}" type="slidenum">
              <a:rPr lang="en-GB" smtClean="0"/>
              <a:t>70</a:t>
            </a:fld>
            <a:endParaRPr lang="en-GB"/>
          </a:p>
        </p:txBody>
      </p:sp>
      <p:sp>
        <p:nvSpPr>
          <p:cNvPr id="5" name="Date Placeholder 4">
            <a:extLst>
              <a:ext uri="{FF2B5EF4-FFF2-40B4-BE49-F238E27FC236}">
                <a16:creationId xmlns:a16="http://schemas.microsoft.com/office/drawing/2014/main" id="{5C9D147C-FFB8-6D4C-A5C5-8C10348826A5}"/>
              </a:ext>
            </a:extLst>
          </p:cNvPr>
          <p:cNvSpPr>
            <a:spLocks noGrp="1"/>
          </p:cNvSpPr>
          <p:nvPr>
            <p:ph type="dt" sz="half" idx="2"/>
          </p:nvPr>
        </p:nvSpPr>
        <p:spPr/>
        <p:txBody>
          <a:bodyPr/>
          <a:lstStyle/>
          <a:p>
            <a:r>
              <a:rPr lang="en-GB"/>
              <a:t>Approximate Inference</a:t>
            </a:r>
            <a:endParaRPr lang="en-US" dirty="0"/>
          </a:p>
        </p:txBody>
      </p:sp>
      <p:sp>
        <p:nvSpPr>
          <p:cNvPr id="8" name="Footer Placeholder 7">
            <a:extLst>
              <a:ext uri="{FF2B5EF4-FFF2-40B4-BE49-F238E27FC236}">
                <a16:creationId xmlns:a16="http://schemas.microsoft.com/office/drawing/2014/main" id="{2EE57827-815A-8445-96CF-6F2F2D179693}"/>
              </a:ext>
            </a:extLst>
          </p:cNvPr>
          <p:cNvSpPr>
            <a:spLocks noGrp="1"/>
          </p:cNvSpPr>
          <p:nvPr>
            <p:ph type="ftr" sz="quarter" idx="3"/>
          </p:nvPr>
        </p:nvSpPr>
        <p:spPr/>
        <p:txBody>
          <a:bodyPr/>
          <a:lstStyle/>
          <a:p>
            <a:r>
              <a:rPr lang="en-GB"/>
              <a:t>T. Braun - StaRAI</a:t>
            </a:r>
          </a:p>
        </p:txBody>
      </p:sp>
      <p:pic>
        <p:nvPicPr>
          <p:cNvPr id="9" name="Picture 8">
            <a:extLst>
              <a:ext uri="{FF2B5EF4-FFF2-40B4-BE49-F238E27FC236}">
                <a16:creationId xmlns:a16="http://schemas.microsoft.com/office/drawing/2014/main" id="{A69BBD7B-87AC-7746-9708-A5164B1AF087}"/>
              </a:ext>
            </a:extLst>
          </p:cNvPr>
          <p:cNvPicPr>
            <a:picLocks noChangeAspect="1"/>
          </p:cNvPicPr>
          <p:nvPr/>
        </p:nvPicPr>
        <p:blipFill rotWithShape="1">
          <a:blip r:embed="rId3">
            <a:clrChange>
              <a:clrFrom>
                <a:srgbClr val="FFFFFF"/>
              </a:clrFrom>
              <a:clrTo>
                <a:srgbClr val="FFFFFF">
                  <a:alpha val="0"/>
                </a:srgbClr>
              </a:clrTo>
            </a:clrChange>
          </a:blip>
          <a:srcRect b="654"/>
          <a:stretch/>
        </p:blipFill>
        <p:spPr>
          <a:xfrm>
            <a:off x="4924306" y="2287213"/>
            <a:ext cx="6907369" cy="3616124"/>
          </a:xfrm>
          <a:prstGeom prst="rect">
            <a:avLst/>
          </a:prstGeom>
        </p:spPr>
      </p:pic>
      <p:sp>
        <p:nvSpPr>
          <p:cNvPr id="10" name="Rectangle 9">
            <a:extLst>
              <a:ext uri="{FF2B5EF4-FFF2-40B4-BE49-F238E27FC236}">
                <a16:creationId xmlns:a16="http://schemas.microsoft.com/office/drawing/2014/main" id="{150FB5FA-2D7A-274F-A27E-30ECEC091AC8}"/>
              </a:ext>
            </a:extLst>
          </p:cNvPr>
          <p:cNvSpPr/>
          <p:nvPr/>
        </p:nvSpPr>
        <p:spPr>
          <a:xfrm>
            <a:off x="3291777" y="6400665"/>
            <a:ext cx="5607744" cy="245965"/>
          </a:xfrm>
          <a:prstGeom prst="rect">
            <a:avLst/>
          </a:prstGeom>
        </p:spPr>
        <p:txBody>
          <a:bodyPr wrap="square">
            <a:spAutoFit/>
          </a:bodyPr>
          <a:lstStyle/>
          <a:p>
            <a:r>
              <a:rPr lang="de-DE" sz="999">
                <a:solidFill>
                  <a:schemeClr val="tx1">
                    <a:lumMod val="60000"/>
                    <a:lumOff val="40000"/>
                  </a:schemeClr>
                </a:solidFill>
              </a:rPr>
              <a:t>Abbildung: Theo Rekatsinas, </a:t>
            </a:r>
            <a:r>
              <a:rPr lang="de-DE" sz="999">
                <a:solidFill>
                  <a:schemeClr val="tx1">
                    <a:lumMod val="60000"/>
                    <a:lumOff val="40000"/>
                  </a:schemeClr>
                </a:solidFill>
                <a:hlinkClick r:id="rId4">
                  <a:extLst>
                    <a:ext uri="{A12FA001-AC4F-418D-AE19-62706E023703}">
                      <ahyp:hlinkClr xmlns:ahyp="http://schemas.microsoft.com/office/drawing/2018/hyperlinkcolor" val="tx"/>
                    </a:ext>
                  </a:extLst>
                </a:hlinkClick>
              </a:rPr>
              <a:t>https://thodrek.github.io/CS839_fall18/lectures/lecture_14/Lecture_14.pdf</a:t>
            </a:r>
            <a:r>
              <a:rPr lang="de-DE" sz="999">
                <a:solidFill>
                  <a:schemeClr val="tx1">
                    <a:lumMod val="60000"/>
                    <a:lumOff val="40000"/>
                  </a:schemeClr>
                </a:solidFill>
              </a:rPr>
              <a:t> </a:t>
            </a:r>
          </a:p>
        </p:txBody>
      </p:sp>
    </p:spTree>
    <p:extLst>
      <p:ext uri="{BB962C8B-B14F-4D97-AF65-F5344CB8AC3E}">
        <p14:creationId xmlns:p14="http://schemas.microsoft.com/office/powerpoint/2010/main" val="1004216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2F72-BA6D-1740-87D2-E0F5367C705E}"/>
              </a:ext>
            </a:extLst>
          </p:cNvPr>
          <p:cNvSpPr>
            <a:spLocks noGrp="1"/>
          </p:cNvSpPr>
          <p:nvPr>
            <p:ph type="title"/>
          </p:nvPr>
        </p:nvSpPr>
        <p:spPr/>
        <p:txBody>
          <a:bodyPr/>
          <a:lstStyle/>
          <a:p>
            <a:r>
              <a:rPr lang="en-GB" dirty="0"/>
              <a:t>Burn-in &amp; Thinning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3870677-5DA6-E246-925D-CF0FA2FE9B5B}"/>
                  </a:ext>
                </a:extLst>
              </p:cNvPr>
              <p:cNvSpPr>
                <a:spLocks noGrp="1"/>
              </p:cNvSpPr>
              <p:nvPr>
                <p:ph idx="1"/>
              </p:nvPr>
            </p:nvSpPr>
            <p:spPr>
              <a:xfrm>
                <a:off x="359626" y="1665066"/>
                <a:ext cx="8635014" cy="4240848"/>
              </a:xfrm>
            </p:spPr>
            <p:txBody>
              <a:bodyPr>
                <a:normAutofit/>
              </a:bodyPr>
              <a:lstStyle/>
              <a:p>
                <a:r>
                  <a:rPr lang="en-GB" dirty="0"/>
                  <a:t>Controversial techniques that each try to solve a problem</a:t>
                </a:r>
              </a:p>
              <a:p>
                <a:r>
                  <a:rPr lang="en-GB" dirty="0"/>
                  <a:t>Problem 1: Samples start at a random state that might be highly unlikely and skew the distribution</a:t>
                </a:r>
              </a:p>
              <a:p>
                <a:pPr lvl="1"/>
                <a:r>
                  <a:rPr lang="en-GB" i="1" dirty="0"/>
                  <a:t>Burn-in</a:t>
                </a:r>
                <a:r>
                  <a:rPr lang="en-GB" dirty="0"/>
                  <a:t>/warm-up: Toss the first  </a:t>
                </a:r>
                <a14:m>
                  <m:oMath xmlns:m="http://schemas.openxmlformats.org/officeDocument/2006/math">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𝑁</m:t>
                        </m:r>
                      </m:e>
                      <m:sup>
                        <m:r>
                          <a:rPr lang="de-DE" b="0" i="1" dirty="0" smtClean="0">
                            <a:latin typeface="Cambria Math" panose="02040503050406030204" pitchFamily="18" charset="0"/>
                          </a:rPr>
                          <m:t>′</m:t>
                        </m:r>
                      </m:sup>
                    </m:sSup>
                    <m:r>
                      <a:rPr lang="de-DE" b="0" i="1" dirty="0" smtClean="0">
                        <a:latin typeface="Cambria Math" panose="02040503050406030204" pitchFamily="18" charset="0"/>
                        <a:ea typeface="Cambria Math" panose="02040503050406030204" pitchFamily="18" charset="0"/>
                      </a:rPr>
                      <m:t>&lt;</m:t>
                    </m:r>
                    <m:r>
                      <a:rPr lang="de-DE" b="0" i="1" dirty="0" smtClean="0">
                        <a:latin typeface="Cambria Math" panose="02040503050406030204" pitchFamily="18" charset="0"/>
                        <a:ea typeface="Cambria Math" panose="02040503050406030204" pitchFamily="18" charset="0"/>
                      </a:rPr>
                      <m:t>𝑁</m:t>
                    </m:r>
                  </m:oMath>
                </a14:m>
                <a:r>
                  <a:rPr lang="en-GB" dirty="0"/>
                  <a:t> samples</a:t>
                </a:r>
              </a:p>
              <a:p>
                <a:pPr lvl="1"/>
                <a:r>
                  <a:rPr lang="en-GB" dirty="0"/>
                  <a:t>Alternatives</a:t>
                </a:r>
              </a:p>
              <a:p>
                <a:pPr lvl="2"/>
                <a:r>
                  <a:rPr lang="en-GB" dirty="0"/>
                  <a:t>Start at highly likely state if known</a:t>
                </a:r>
              </a:p>
              <a:p>
                <a:pPr lvl="2"/>
                <a:r>
                  <a:rPr lang="en-GB" dirty="0"/>
                  <a:t>Start at state that a previous run ended in</a:t>
                </a:r>
              </a:p>
              <a:p>
                <a:r>
                  <a:rPr lang="en-GB" dirty="0"/>
                  <a:t>Problem 2: As the next state depends on the previous one, the samples are no longer independent (autocorrelation)</a:t>
                </a:r>
              </a:p>
              <a:p>
                <a:pPr lvl="1"/>
                <a:r>
                  <a:rPr lang="en-GB" i="1" dirty="0"/>
                  <a:t>Thinning</a:t>
                </a:r>
                <a:r>
                  <a:rPr lang="en-GB" dirty="0"/>
                  <a:t>/subsampling: Only take every </a:t>
                </a:r>
                <a14:m>
                  <m:oMath xmlns:m="http://schemas.openxmlformats.org/officeDocument/2006/math">
                    <m:r>
                      <a:rPr lang="en-GB" i="1" dirty="0" smtClean="0">
                        <a:latin typeface="Cambria Math" panose="02040503050406030204" pitchFamily="18" charset="0"/>
                      </a:rPr>
                      <m:t>𝑘</m:t>
                    </m:r>
                  </m:oMath>
                </a14:m>
                <a:r>
                  <a:rPr lang="en-GB" dirty="0"/>
                  <a:t>’</a:t>
                </a:r>
                <a:r>
                  <a:rPr lang="en-GB" dirty="0" err="1"/>
                  <a:t>th</a:t>
                </a:r>
                <a:r>
                  <a:rPr lang="en-GB" dirty="0"/>
                  <a:t> sample</a:t>
                </a:r>
              </a:p>
              <a:p>
                <a:pPr lvl="2"/>
                <a:r>
                  <a:rPr lang="en-GB" dirty="0"/>
                  <a:t>Does not really solve problem</a:t>
                </a:r>
              </a:p>
            </p:txBody>
          </p:sp>
        </mc:Choice>
        <mc:Fallback>
          <p:sp>
            <p:nvSpPr>
              <p:cNvPr id="3" name="Content Placeholder 2">
                <a:extLst>
                  <a:ext uri="{FF2B5EF4-FFF2-40B4-BE49-F238E27FC236}">
                    <a16:creationId xmlns:a16="http://schemas.microsoft.com/office/drawing/2014/main" id="{C3870677-5DA6-E246-925D-CF0FA2FE9B5B}"/>
                  </a:ext>
                </a:extLst>
              </p:cNvPr>
              <p:cNvSpPr>
                <a:spLocks noGrp="1" noRot="1" noChangeAspect="1" noMove="1" noResize="1" noEditPoints="1" noAdjustHandles="1" noChangeArrowheads="1" noChangeShapeType="1" noTextEdit="1"/>
              </p:cNvSpPr>
              <p:nvPr>
                <p:ph idx="1"/>
              </p:nvPr>
            </p:nvSpPr>
            <p:spPr>
              <a:xfrm>
                <a:off x="359626" y="1665066"/>
                <a:ext cx="8635014" cy="4240848"/>
              </a:xfrm>
              <a:blipFill>
                <a:blip r:embed="rId2"/>
                <a:stretch>
                  <a:fillRect l="-1909"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3D8DAF3-EF7E-CE48-BA31-9FA96F5BDEC0}"/>
              </a:ext>
            </a:extLst>
          </p:cNvPr>
          <p:cNvSpPr>
            <a:spLocks noGrp="1"/>
          </p:cNvSpPr>
          <p:nvPr>
            <p:ph type="sldNum" sz="quarter" idx="4"/>
          </p:nvPr>
        </p:nvSpPr>
        <p:spPr/>
        <p:txBody>
          <a:bodyPr/>
          <a:lstStyle/>
          <a:p>
            <a:fld id="{67C9959E-8E6B-B04C-9955-EA096F41CA7A}" type="slidenum">
              <a:rPr lang="en-GB" smtClean="0"/>
              <a:t>71</a:t>
            </a:fld>
            <a:endParaRPr lang="en-GB"/>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EA1F2BE-FF2C-7844-8152-2CA2812816DE}"/>
                  </a:ext>
                </a:extLst>
              </p:cNvPr>
              <p:cNvSpPr txBox="1"/>
              <p:nvPr/>
            </p:nvSpPr>
            <p:spPr>
              <a:xfrm>
                <a:off x="9097093" y="5167250"/>
                <a:ext cx="2734582" cy="738664"/>
              </a:xfrm>
              <a:prstGeom prst="rect">
                <a:avLst/>
              </a:prstGeom>
              <a:noFill/>
            </p:spPr>
            <p:txBody>
              <a:bodyPr wrap="square" rtlCol="0">
                <a:spAutoFit/>
              </a:bodyPr>
              <a:lstStyle/>
              <a:p>
                <a:pPr algn="ctr"/>
                <a:r>
                  <a:rPr lang="en-GB" sz="1400" dirty="0"/>
                  <a:t>A set of random variables following a mean-zero normal distribution; started at </a:t>
                </a:r>
                <a14:m>
                  <m:oMath xmlns:m="http://schemas.openxmlformats.org/officeDocument/2006/math">
                    <m:r>
                      <a:rPr lang="en-GB" sz="1400" i="1" dirty="0">
                        <a:latin typeface="Cambria Math" panose="02040503050406030204" pitchFamily="18" charset="0"/>
                      </a:rPr>
                      <m:t>𝑥</m:t>
                    </m:r>
                    <m:r>
                      <a:rPr lang="de-DE" sz="1400" i="1" dirty="0">
                        <a:latin typeface="Cambria Math" panose="02040503050406030204" pitchFamily="18" charset="0"/>
                      </a:rPr>
                      <m:t>=10</m:t>
                    </m:r>
                  </m:oMath>
                </a14:m>
                <a:r>
                  <a:rPr lang="en-GB" sz="1400" dirty="0"/>
                  <a:t> and </a:t>
                </a:r>
                <a14:m>
                  <m:oMath xmlns:m="http://schemas.openxmlformats.org/officeDocument/2006/math">
                    <m:r>
                      <a:rPr lang="en-GB" sz="1400" i="1" dirty="0">
                        <a:latin typeface="Cambria Math" panose="02040503050406030204" pitchFamily="18" charset="0"/>
                      </a:rPr>
                      <m:t>𝑥</m:t>
                    </m:r>
                    <m:r>
                      <a:rPr lang="de-DE" sz="1400" i="1" dirty="0">
                        <a:latin typeface="Cambria Math" panose="02040503050406030204" pitchFamily="18" charset="0"/>
                      </a:rPr>
                      <m:t>=0</m:t>
                    </m:r>
                  </m:oMath>
                </a14:m>
                <a:endParaRPr lang="en-GB" sz="1400" dirty="0"/>
              </a:p>
            </p:txBody>
          </p:sp>
        </mc:Choice>
        <mc:Fallback xmlns="">
          <p:sp>
            <p:nvSpPr>
              <p:cNvPr id="8" name="TextBox 7">
                <a:extLst>
                  <a:ext uri="{FF2B5EF4-FFF2-40B4-BE49-F238E27FC236}">
                    <a16:creationId xmlns:a16="http://schemas.microsoft.com/office/drawing/2014/main" id="{4EA1F2BE-FF2C-7844-8152-2CA2812816DE}"/>
                  </a:ext>
                </a:extLst>
              </p:cNvPr>
              <p:cNvSpPr txBox="1">
                <a:spLocks noRot="1" noChangeAspect="1" noMove="1" noResize="1" noEditPoints="1" noAdjustHandles="1" noChangeArrowheads="1" noChangeShapeType="1" noTextEdit="1"/>
              </p:cNvSpPr>
              <p:nvPr/>
            </p:nvSpPr>
            <p:spPr>
              <a:xfrm>
                <a:off x="9097093" y="5167250"/>
                <a:ext cx="2734582" cy="738664"/>
              </a:xfrm>
              <a:prstGeom prst="rect">
                <a:avLst/>
              </a:prstGeom>
              <a:blipFill>
                <a:blip r:embed="rId3"/>
                <a:stretch>
                  <a:fillRect r="-1843" b="-8475"/>
                </a:stretch>
              </a:blipFill>
            </p:spPr>
            <p:txBody>
              <a:bodyPr/>
              <a:lstStyle/>
              <a:p>
                <a:r>
                  <a:rPr lang="en-GB">
                    <a:noFill/>
                  </a:rPr>
                  <a:t> </a:t>
                </a:r>
              </a:p>
            </p:txBody>
          </p:sp>
        </mc:Fallback>
      </mc:AlternateContent>
      <p:sp>
        <p:nvSpPr>
          <p:cNvPr id="9" name="Date Placeholder 8">
            <a:extLst>
              <a:ext uri="{FF2B5EF4-FFF2-40B4-BE49-F238E27FC236}">
                <a16:creationId xmlns:a16="http://schemas.microsoft.com/office/drawing/2014/main" id="{50803B83-0851-114A-8E24-368F4E1CF9B8}"/>
              </a:ext>
            </a:extLst>
          </p:cNvPr>
          <p:cNvSpPr>
            <a:spLocks noGrp="1"/>
          </p:cNvSpPr>
          <p:nvPr>
            <p:ph type="dt" sz="half" idx="2"/>
          </p:nvPr>
        </p:nvSpPr>
        <p:spPr/>
        <p:txBody>
          <a:bodyPr/>
          <a:lstStyle/>
          <a:p>
            <a:r>
              <a:rPr lang="en-GB"/>
              <a:t>Approximate Inference</a:t>
            </a:r>
            <a:endParaRPr lang="en-US" dirty="0"/>
          </a:p>
        </p:txBody>
      </p:sp>
      <p:sp>
        <p:nvSpPr>
          <p:cNvPr id="10" name="Footer Placeholder 9">
            <a:extLst>
              <a:ext uri="{FF2B5EF4-FFF2-40B4-BE49-F238E27FC236}">
                <a16:creationId xmlns:a16="http://schemas.microsoft.com/office/drawing/2014/main" id="{71E60547-592D-6E4E-82C1-F346717A75EA}"/>
              </a:ext>
            </a:extLst>
          </p:cNvPr>
          <p:cNvSpPr>
            <a:spLocks noGrp="1"/>
          </p:cNvSpPr>
          <p:nvPr>
            <p:ph type="ftr" sz="quarter" idx="3"/>
          </p:nvPr>
        </p:nvSpPr>
        <p:spPr/>
        <p:txBody>
          <a:bodyPr/>
          <a:lstStyle/>
          <a:p>
            <a:r>
              <a:rPr lang="en-GB"/>
              <a:t>T. Braun - StaRAI</a:t>
            </a:r>
          </a:p>
        </p:txBody>
      </p:sp>
      <p:sp>
        <p:nvSpPr>
          <p:cNvPr id="11" name="TextBox 10">
            <a:extLst>
              <a:ext uri="{FF2B5EF4-FFF2-40B4-BE49-F238E27FC236}">
                <a16:creationId xmlns:a16="http://schemas.microsoft.com/office/drawing/2014/main" id="{782181CD-9C83-644F-AF53-C066CB6A833A}"/>
              </a:ext>
            </a:extLst>
          </p:cNvPr>
          <p:cNvSpPr txBox="1"/>
          <p:nvPr/>
        </p:nvSpPr>
        <p:spPr>
          <a:xfrm>
            <a:off x="2773845" y="6169592"/>
            <a:ext cx="6637726" cy="553422"/>
          </a:xfrm>
          <a:prstGeom prst="rect">
            <a:avLst/>
          </a:prstGeom>
          <a:noFill/>
        </p:spPr>
        <p:txBody>
          <a:bodyPr wrap="square" rtlCol="0">
            <a:spAutoFit/>
          </a:bodyPr>
          <a:lstStyle/>
          <a:p>
            <a:pPr algn="ctr"/>
            <a:r>
              <a:rPr lang="de-DE" sz="999" dirty="0">
                <a:solidFill>
                  <a:schemeClr val="tx1">
                    <a:lumMod val="60000"/>
                    <a:lumOff val="40000"/>
                  </a:schemeClr>
                </a:solidFill>
              </a:rPr>
              <a:t>Abbildungen: Charles Geyer: </a:t>
            </a:r>
            <a:r>
              <a:rPr lang="de-DE" sz="999" dirty="0" err="1">
                <a:solidFill>
                  <a:schemeClr val="tx1">
                    <a:lumMod val="60000"/>
                    <a:lumOff val="40000"/>
                  </a:schemeClr>
                </a:solidFill>
              </a:rPr>
              <a:t>Burn</a:t>
            </a:r>
            <a:r>
              <a:rPr lang="de-DE" sz="999" dirty="0">
                <a:solidFill>
                  <a:schemeClr val="tx1">
                    <a:lumMod val="60000"/>
                    <a:lumOff val="40000"/>
                  </a:schemeClr>
                </a:solidFill>
              </a:rPr>
              <a:t>-in </a:t>
            </a:r>
            <a:r>
              <a:rPr lang="de-DE" sz="999" dirty="0" err="1">
                <a:solidFill>
                  <a:schemeClr val="tx1">
                    <a:lumMod val="60000"/>
                    <a:lumOff val="40000"/>
                  </a:schemeClr>
                </a:solidFill>
              </a:rPr>
              <a:t>Is</a:t>
            </a:r>
            <a:r>
              <a:rPr lang="de-DE" sz="999" dirty="0">
                <a:solidFill>
                  <a:schemeClr val="tx1">
                    <a:lumMod val="60000"/>
                    <a:lumOff val="40000"/>
                  </a:schemeClr>
                </a:solidFill>
              </a:rPr>
              <a:t> </a:t>
            </a:r>
            <a:r>
              <a:rPr lang="de-DE" sz="999" dirty="0" err="1">
                <a:solidFill>
                  <a:schemeClr val="tx1">
                    <a:lumMod val="60000"/>
                    <a:lumOff val="40000"/>
                  </a:schemeClr>
                </a:solidFill>
              </a:rPr>
              <a:t>Unnecessary</a:t>
            </a:r>
            <a:r>
              <a:rPr lang="de-DE" sz="999" dirty="0">
                <a:solidFill>
                  <a:schemeClr val="tx1">
                    <a:lumMod val="60000"/>
                    <a:lumOff val="40000"/>
                  </a:schemeClr>
                </a:solidFill>
              </a:rPr>
              <a:t>. </a:t>
            </a:r>
            <a:r>
              <a:rPr lang="de-DE" sz="999" dirty="0">
                <a:solidFill>
                  <a:schemeClr val="tx1">
                    <a:lumMod val="60000"/>
                    <a:lumOff val="40000"/>
                  </a:schemeClr>
                </a:solidFill>
                <a:hlinkClick r:id="rId4">
                  <a:extLst>
                    <a:ext uri="{A12FA001-AC4F-418D-AE19-62706E023703}">
                      <ahyp:hlinkClr xmlns:ahyp="http://schemas.microsoft.com/office/drawing/2018/hyperlinkcolor" val="tx"/>
                    </a:ext>
                  </a:extLst>
                </a:hlinkClick>
              </a:rPr>
              <a:t>http://users.stat.umn.edu/~geyer/mcmc/burn.html</a:t>
            </a:r>
            <a:r>
              <a:rPr lang="de-DE" sz="999" dirty="0">
                <a:solidFill>
                  <a:schemeClr val="tx1">
                    <a:lumMod val="60000"/>
                    <a:lumOff val="40000"/>
                  </a:schemeClr>
                </a:solidFill>
              </a:rPr>
              <a:t> </a:t>
            </a:r>
          </a:p>
          <a:p>
            <a:pPr algn="ctr"/>
            <a:r>
              <a:rPr lang="de-DE" sz="999" dirty="0">
                <a:solidFill>
                  <a:schemeClr val="tx1">
                    <a:lumMod val="60000"/>
                    <a:lumOff val="40000"/>
                  </a:schemeClr>
                </a:solidFill>
              </a:rPr>
              <a:t>William A. Link </a:t>
            </a:r>
            <a:r>
              <a:rPr lang="de-DE" sz="999" dirty="0" err="1">
                <a:solidFill>
                  <a:schemeClr val="tx1">
                    <a:lumMod val="60000"/>
                    <a:lumOff val="40000"/>
                  </a:schemeClr>
                </a:solidFill>
              </a:rPr>
              <a:t>and</a:t>
            </a:r>
            <a:r>
              <a:rPr lang="de-DE" sz="999" dirty="0">
                <a:solidFill>
                  <a:schemeClr val="tx1">
                    <a:lumMod val="60000"/>
                    <a:lumOff val="40000"/>
                  </a:schemeClr>
                </a:solidFill>
              </a:rPr>
              <a:t> Mitchell J. Eaton: On </a:t>
            </a:r>
            <a:r>
              <a:rPr lang="de-DE" sz="999" dirty="0" err="1">
                <a:solidFill>
                  <a:schemeClr val="tx1">
                    <a:lumMod val="60000"/>
                    <a:lumOff val="40000"/>
                  </a:schemeClr>
                </a:solidFill>
              </a:rPr>
              <a:t>Thinning</a:t>
            </a:r>
            <a:r>
              <a:rPr lang="de-DE" sz="999" dirty="0">
                <a:solidFill>
                  <a:schemeClr val="tx1">
                    <a:lumMod val="60000"/>
                    <a:lumOff val="40000"/>
                  </a:schemeClr>
                </a:solidFill>
              </a:rPr>
              <a:t> </a:t>
            </a:r>
            <a:r>
              <a:rPr lang="de-DE" sz="999" dirty="0" err="1">
                <a:solidFill>
                  <a:schemeClr val="tx1">
                    <a:lumMod val="60000"/>
                    <a:lumOff val="40000"/>
                  </a:schemeClr>
                </a:solidFill>
              </a:rPr>
              <a:t>of</a:t>
            </a:r>
            <a:r>
              <a:rPr lang="de-DE" sz="999" dirty="0">
                <a:solidFill>
                  <a:schemeClr val="tx1">
                    <a:lumMod val="60000"/>
                    <a:lumOff val="40000"/>
                  </a:schemeClr>
                </a:solidFill>
              </a:rPr>
              <a:t> Chains in MCMC. In </a:t>
            </a:r>
            <a:r>
              <a:rPr lang="de-DE" sz="999" dirty="0" err="1">
                <a:solidFill>
                  <a:schemeClr val="tx1">
                    <a:lumMod val="60000"/>
                    <a:lumOff val="40000"/>
                  </a:schemeClr>
                </a:solidFill>
              </a:rPr>
              <a:t>Methods</a:t>
            </a:r>
            <a:r>
              <a:rPr lang="de-DE" sz="999" dirty="0">
                <a:solidFill>
                  <a:schemeClr val="tx1">
                    <a:lumMod val="60000"/>
                    <a:lumOff val="40000"/>
                  </a:schemeClr>
                </a:solidFill>
              </a:rPr>
              <a:t> in Ecology </a:t>
            </a:r>
            <a:r>
              <a:rPr lang="de-DE" sz="999" dirty="0" err="1">
                <a:solidFill>
                  <a:schemeClr val="tx1">
                    <a:lumMod val="60000"/>
                    <a:lumOff val="40000"/>
                  </a:schemeClr>
                </a:solidFill>
              </a:rPr>
              <a:t>and</a:t>
            </a:r>
            <a:r>
              <a:rPr lang="de-DE" sz="999" dirty="0">
                <a:solidFill>
                  <a:schemeClr val="tx1">
                    <a:lumMod val="60000"/>
                    <a:lumOff val="40000"/>
                  </a:schemeClr>
                </a:solidFill>
              </a:rPr>
              <a:t> Evolution, 2011. </a:t>
            </a:r>
            <a:r>
              <a:rPr lang="de-DE" sz="999" dirty="0">
                <a:solidFill>
                  <a:schemeClr val="tx1">
                    <a:lumMod val="60000"/>
                    <a:lumOff val="40000"/>
                  </a:schemeClr>
                </a:solidFill>
                <a:hlinkClick r:id="rId5">
                  <a:extLst>
                    <a:ext uri="{A12FA001-AC4F-418D-AE19-62706E023703}">
                      <ahyp:hlinkClr xmlns:ahyp="http://schemas.microsoft.com/office/drawing/2018/hyperlinkcolor" val="tx"/>
                    </a:ext>
                  </a:extLst>
                </a:hlinkClick>
              </a:rPr>
              <a:t>https://besjournals.onlinelibrary.wiley.com/doi/10.1111/j.2041-210X.2011.00131.x</a:t>
            </a:r>
            <a:r>
              <a:rPr lang="de-DE" sz="999" dirty="0">
                <a:solidFill>
                  <a:schemeClr val="tx1">
                    <a:lumMod val="60000"/>
                    <a:lumOff val="40000"/>
                  </a:schemeClr>
                </a:solidFill>
              </a:rPr>
              <a:t> </a:t>
            </a:r>
          </a:p>
        </p:txBody>
      </p:sp>
      <p:pic>
        <p:nvPicPr>
          <p:cNvPr id="12" name="Picture 11">
            <a:extLst>
              <a:ext uri="{FF2B5EF4-FFF2-40B4-BE49-F238E27FC236}">
                <a16:creationId xmlns:a16="http://schemas.microsoft.com/office/drawing/2014/main" id="{B74442B2-F883-1B4E-B148-CA59069A670A}"/>
              </a:ext>
            </a:extLst>
          </p:cNvPr>
          <p:cNvPicPr>
            <a:picLocks noChangeAspect="1"/>
          </p:cNvPicPr>
          <p:nvPr/>
        </p:nvPicPr>
        <p:blipFill>
          <a:blip r:embed="rId6"/>
          <a:stretch>
            <a:fillRect/>
          </a:stretch>
        </p:blipFill>
        <p:spPr>
          <a:xfrm>
            <a:off x="8776082" y="791779"/>
            <a:ext cx="3171696" cy="2499297"/>
          </a:xfrm>
          <a:prstGeom prst="rect">
            <a:avLst/>
          </a:prstGeom>
        </p:spPr>
      </p:pic>
      <p:pic>
        <p:nvPicPr>
          <p:cNvPr id="13" name="Picture 12">
            <a:extLst>
              <a:ext uri="{FF2B5EF4-FFF2-40B4-BE49-F238E27FC236}">
                <a16:creationId xmlns:a16="http://schemas.microsoft.com/office/drawing/2014/main" id="{E6492C74-681A-4345-8EDF-A6EF11AC7FC3}"/>
              </a:ext>
            </a:extLst>
          </p:cNvPr>
          <p:cNvPicPr>
            <a:picLocks noChangeAspect="1"/>
          </p:cNvPicPr>
          <p:nvPr/>
        </p:nvPicPr>
        <p:blipFill>
          <a:blip r:embed="rId7"/>
          <a:stretch>
            <a:fillRect/>
          </a:stretch>
        </p:blipFill>
        <p:spPr>
          <a:xfrm>
            <a:off x="8776082" y="2959139"/>
            <a:ext cx="3171696" cy="2499297"/>
          </a:xfrm>
          <a:prstGeom prst="rect">
            <a:avLst/>
          </a:prstGeom>
        </p:spPr>
      </p:pic>
    </p:spTree>
    <p:extLst>
      <p:ext uri="{BB962C8B-B14F-4D97-AF65-F5344CB8AC3E}">
        <p14:creationId xmlns:p14="http://schemas.microsoft.com/office/powerpoint/2010/main" val="3994305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C48B-32BF-6B47-8C41-ECAD9B01FA57}"/>
              </a:ext>
            </a:extLst>
          </p:cNvPr>
          <p:cNvSpPr>
            <a:spLocks noGrp="1"/>
          </p:cNvSpPr>
          <p:nvPr>
            <p:ph type="title"/>
          </p:nvPr>
        </p:nvSpPr>
        <p:spPr/>
        <p:txBody>
          <a:bodyPr>
            <a:normAutofit/>
          </a:bodyPr>
          <a:lstStyle/>
          <a:p>
            <a:r>
              <a:rPr lang="en-GB" dirty="0"/>
              <a:t>Other Problems with Gibbs Sampling</a:t>
            </a:r>
          </a:p>
        </p:txBody>
      </p:sp>
      <p:sp>
        <p:nvSpPr>
          <p:cNvPr id="3" name="Content Placeholder 2">
            <a:extLst>
              <a:ext uri="{FF2B5EF4-FFF2-40B4-BE49-F238E27FC236}">
                <a16:creationId xmlns:a16="http://schemas.microsoft.com/office/drawing/2014/main" id="{2B0F61AF-36D0-8846-8772-B3B619B32BF2}"/>
              </a:ext>
            </a:extLst>
          </p:cNvPr>
          <p:cNvSpPr>
            <a:spLocks noGrp="1"/>
          </p:cNvSpPr>
          <p:nvPr>
            <p:ph idx="1"/>
          </p:nvPr>
        </p:nvSpPr>
        <p:spPr/>
        <p:txBody>
          <a:bodyPr>
            <a:normAutofit/>
          </a:bodyPr>
          <a:lstStyle/>
          <a:p>
            <a:r>
              <a:rPr lang="en-GB" dirty="0"/>
              <a:t>Only very local moves over the state space</a:t>
            </a:r>
          </a:p>
          <a:p>
            <a:pPr lvl="1"/>
            <a:r>
              <a:rPr lang="en-GB" dirty="0"/>
              <a:t>One random variable at a time</a:t>
            </a:r>
          </a:p>
          <a:p>
            <a:r>
              <a:rPr lang="en-GB" dirty="0"/>
              <a:t>In models with tightly correlated random variables, such moves can lead from highly likely states to states with very low probability</a:t>
            </a:r>
          </a:p>
          <a:p>
            <a:pPr lvl="1"/>
            <a:r>
              <a:rPr lang="en-GB" dirty="0"/>
              <a:t>With a high probability of moving back to the high-probability state</a:t>
            </a:r>
          </a:p>
          <a:p>
            <a:pPr lvl="1"/>
            <a:r>
              <a:rPr lang="en-GB" dirty="0"/>
              <a:t>Chain is unlikely to move away from such a state</a:t>
            </a:r>
          </a:p>
          <a:p>
            <a:pPr lvl="2"/>
            <a:r>
              <a:rPr lang="en-GB" dirty="0"/>
              <a:t>Chain will mix slowly</a:t>
            </a:r>
          </a:p>
          <a:p>
            <a:endParaRPr lang="en-GB" dirty="0"/>
          </a:p>
          <a:p>
            <a:pPr marL="447675" indent="-447675">
              <a:buFont typeface="Zapf Dingbats"/>
              <a:buChar char="➝"/>
            </a:pPr>
            <a:r>
              <a:rPr lang="en-GB" dirty="0"/>
              <a:t>Consider chains that allow broader range of moves including larger steps </a:t>
            </a:r>
          </a:p>
          <a:p>
            <a:pPr lvl="1"/>
            <a:r>
              <a:rPr lang="en-GB" dirty="0"/>
              <a:t>Have to construct such a Markov chain with the same/desired stationary distribution</a:t>
            </a:r>
          </a:p>
        </p:txBody>
      </p:sp>
      <p:sp>
        <p:nvSpPr>
          <p:cNvPr id="4" name="Slide Number Placeholder 3">
            <a:extLst>
              <a:ext uri="{FF2B5EF4-FFF2-40B4-BE49-F238E27FC236}">
                <a16:creationId xmlns:a16="http://schemas.microsoft.com/office/drawing/2014/main" id="{50E2A41E-24CC-9241-BB31-55CA07EBF78B}"/>
              </a:ext>
            </a:extLst>
          </p:cNvPr>
          <p:cNvSpPr>
            <a:spLocks noGrp="1"/>
          </p:cNvSpPr>
          <p:nvPr>
            <p:ph type="sldNum" sz="quarter" idx="4"/>
          </p:nvPr>
        </p:nvSpPr>
        <p:spPr/>
        <p:txBody>
          <a:bodyPr/>
          <a:lstStyle/>
          <a:p>
            <a:fld id="{67C9959E-8E6B-B04C-9955-EA096F41CA7A}" type="slidenum">
              <a:rPr lang="en-GB" smtClean="0"/>
              <a:t>72</a:t>
            </a:fld>
            <a:endParaRPr lang="en-GB"/>
          </a:p>
        </p:txBody>
      </p:sp>
      <p:sp>
        <p:nvSpPr>
          <p:cNvPr id="5" name="Date Placeholder 4">
            <a:extLst>
              <a:ext uri="{FF2B5EF4-FFF2-40B4-BE49-F238E27FC236}">
                <a16:creationId xmlns:a16="http://schemas.microsoft.com/office/drawing/2014/main" id="{C2A2CC62-8A59-7149-9175-B5A0E0DA6B80}"/>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5CCCC184-B080-2948-8F7F-94065C414F59}"/>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0953443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EC137-3AD8-D347-B8A3-A17C45C61FFE}"/>
              </a:ext>
            </a:extLst>
          </p:cNvPr>
          <p:cNvSpPr>
            <a:spLocks noGrp="1"/>
          </p:cNvSpPr>
          <p:nvPr>
            <p:ph type="title"/>
          </p:nvPr>
        </p:nvSpPr>
        <p:spPr/>
        <p:txBody>
          <a:bodyPr>
            <a:normAutofit/>
          </a:bodyPr>
          <a:lstStyle/>
          <a:p>
            <a:r>
              <a:rPr lang="en-GB" dirty="0"/>
              <a:t>Metropolis-Hastings Algorithm (MH)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52D91BF-9268-554C-8175-51983A6C9153}"/>
                  </a:ext>
                </a:extLst>
              </p:cNvPr>
              <p:cNvSpPr>
                <a:spLocks noGrp="1"/>
              </p:cNvSpPr>
              <p:nvPr>
                <p:ph idx="1"/>
              </p:nvPr>
            </p:nvSpPr>
            <p:spPr/>
            <p:txBody>
              <a:bodyPr>
                <a:normAutofit/>
              </a:bodyPr>
              <a:lstStyle/>
              <a:p>
                <a:r>
                  <a:rPr lang="en-GB" dirty="0"/>
                  <a:t>Construct a Markov chain that is reversible with a particular stationary distribution </a:t>
                </a:r>
                <a14:m>
                  <m:oMath xmlns:m="http://schemas.openxmlformats.org/officeDocument/2006/math">
                    <m:r>
                      <a:rPr lang="de-DE" i="1">
                        <a:latin typeface="Cambria Math" panose="02040503050406030204" pitchFamily="18" charset="0"/>
                        <a:ea typeface="Cambria Math" panose="02040503050406030204" pitchFamily="18" charset="0"/>
                      </a:rPr>
                      <m:t>𝜆</m:t>
                    </m:r>
                  </m:oMath>
                </a14:m>
                <a:endParaRPr lang="en-GB" dirty="0"/>
              </a:p>
              <a:p>
                <a:r>
                  <a:rPr lang="en-GB" dirty="0"/>
                  <a:t>Does not assume that we can generate next-state samples from a particular target distribution but uses the idea of a </a:t>
                </a:r>
                <a:r>
                  <a:rPr lang="en-GB" dirty="0">
                    <a:solidFill>
                      <a:schemeClr val="accent1"/>
                    </a:solidFill>
                  </a:rPr>
                  <a:t>proposal distribution </a:t>
                </a:r>
              </a:p>
              <a:p>
                <a:pPr lvl="1"/>
                <a:r>
                  <a:rPr lang="en-GB" dirty="0"/>
                  <a:t>Compare with importance sampling and its proposal distribution</a:t>
                </a:r>
              </a:p>
              <a:p>
                <a:pPr lvl="2"/>
                <a:r>
                  <a:rPr lang="en-GB" dirty="0"/>
                  <a:t>Target distribution: next-state sampling distribution at a desired state</a:t>
                </a:r>
              </a:p>
              <a:p>
                <a:pPr lvl="2"/>
                <a:r>
                  <a:rPr lang="en-GB" dirty="0"/>
                  <a:t>Sample from proposal distribution and correct for error</a:t>
                </a:r>
              </a:p>
              <a:p>
                <a:pPr lvl="1"/>
                <a:r>
                  <a:rPr lang="en-GB" dirty="0"/>
                  <a:t>But: Do not keep track of importance weights</a:t>
                </a:r>
              </a:p>
              <a:p>
                <a:pPr lvl="2"/>
                <a:r>
                  <a:rPr lang="en-GB" dirty="0"/>
                  <a:t>Are going to decay exponentially with number of transitions</a:t>
                </a:r>
              </a:p>
              <a:p>
                <a:pPr lvl="1"/>
                <a:r>
                  <a:rPr lang="en-GB" dirty="0"/>
                  <a:t>Instead: Randomly choose whether to accept a proposed transition with a probability that corrects for the difference between proposal and target distribution</a:t>
                </a:r>
              </a:p>
            </p:txBody>
          </p:sp>
        </mc:Choice>
        <mc:Fallback>
          <p:sp>
            <p:nvSpPr>
              <p:cNvPr id="3" name="Content Placeholder 2">
                <a:extLst>
                  <a:ext uri="{FF2B5EF4-FFF2-40B4-BE49-F238E27FC236}">
                    <a16:creationId xmlns:a16="http://schemas.microsoft.com/office/drawing/2014/main" id="{052D91BF-9268-554C-8175-51983A6C9153}"/>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7BCC687-B02F-E048-AE3C-952B0348EF20}"/>
              </a:ext>
            </a:extLst>
          </p:cNvPr>
          <p:cNvSpPr>
            <a:spLocks noGrp="1"/>
          </p:cNvSpPr>
          <p:nvPr>
            <p:ph type="sldNum" sz="quarter" idx="4"/>
          </p:nvPr>
        </p:nvSpPr>
        <p:spPr/>
        <p:txBody>
          <a:bodyPr/>
          <a:lstStyle/>
          <a:p>
            <a:fld id="{67C9959E-8E6B-B04C-9955-EA096F41CA7A}" type="slidenum">
              <a:rPr lang="en-GB" smtClean="0"/>
              <a:t>73</a:t>
            </a:fld>
            <a:endParaRPr lang="en-GB"/>
          </a:p>
        </p:txBody>
      </p:sp>
      <p:sp>
        <p:nvSpPr>
          <p:cNvPr id="5" name="Rectangle 4">
            <a:extLst>
              <a:ext uri="{FF2B5EF4-FFF2-40B4-BE49-F238E27FC236}">
                <a16:creationId xmlns:a16="http://schemas.microsoft.com/office/drawing/2014/main" id="{284C91F0-BBF3-9B4F-8148-059213773900}"/>
              </a:ext>
            </a:extLst>
          </p:cNvPr>
          <p:cNvSpPr/>
          <p:nvPr/>
        </p:nvSpPr>
        <p:spPr>
          <a:xfrm>
            <a:off x="2818969" y="6352447"/>
            <a:ext cx="6553361" cy="246221"/>
          </a:xfrm>
          <a:prstGeom prst="rect">
            <a:avLst/>
          </a:prstGeom>
        </p:spPr>
        <p:txBody>
          <a:bodyPr wrap="square">
            <a:spAutoFit/>
          </a:bodyPr>
          <a:lstStyle/>
          <a:p>
            <a:r>
              <a:rPr lang="en-GB" sz="1000" dirty="0">
                <a:solidFill>
                  <a:schemeClr val="tx1">
                    <a:lumMod val="60000"/>
                    <a:lumOff val="40000"/>
                  </a:schemeClr>
                </a:solidFill>
                <a:latin typeface="Arial" panose="020B0604020202020204" pitchFamily="34" charset="0"/>
              </a:rPr>
              <a:t>W.K. Hastings: Monte Carlo Sampling Methods Using Markov Chains and Their Applications. In </a:t>
            </a:r>
            <a:r>
              <a:rPr lang="en-GB" sz="1000" i="1" dirty="0" err="1">
                <a:solidFill>
                  <a:schemeClr val="tx1">
                    <a:lumMod val="60000"/>
                    <a:lumOff val="40000"/>
                  </a:schemeClr>
                </a:solidFill>
                <a:latin typeface="Arial" panose="020B0604020202020204" pitchFamily="34" charset="0"/>
              </a:rPr>
              <a:t>Biometrika</a:t>
            </a:r>
            <a:r>
              <a:rPr lang="en-GB" sz="1000" dirty="0">
                <a:solidFill>
                  <a:schemeClr val="tx1">
                    <a:lumMod val="60000"/>
                    <a:lumOff val="40000"/>
                  </a:schemeClr>
                </a:solidFill>
                <a:latin typeface="Arial" panose="020B0604020202020204" pitchFamily="34" charset="0"/>
              </a:rPr>
              <a:t>, 1970.</a:t>
            </a:r>
            <a:endParaRPr lang="en-GB" sz="1000" dirty="0">
              <a:solidFill>
                <a:schemeClr val="tx1">
                  <a:lumMod val="60000"/>
                  <a:lumOff val="40000"/>
                </a:schemeClr>
              </a:solidFill>
            </a:endParaRPr>
          </a:p>
        </p:txBody>
      </p:sp>
      <p:sp>
        <p:nvSpPr>
          <p:cNvPr id="6" name="Date Placeholder 5">
            <a:extLst>
              <a:ext uri="{FF2B5EF4-FFF2-40B4-BE49-F238E27FC236}">
                <a16:creationId xmlns:a16="http://schemas.microsoft.com/office/drawing/2014/main" id="{6B251724-4EFF-E04A-BDEE-3412BCC724A4}"/>
              </a:ext>
            </a:extLst>
          </p:cNvPr>
          <p:cNvSpPr>
            <a:spLocks noGrp="1"/>
          </p:cNvSpPr>
          <p:nvPr>
            <p:ph type="dt" sz="half" idx="2"/>
          </p:nvPr>
        </p:nvSpPr>
        <p:spPr/>
        <p:txBody>
          <a:bodyPr/>
          <a:lstStyle/>
          <a:p>
            <a:r>
              <a:rPr lang="en-GB"/>
              <a:t>Approximate Inference</a:t>
            </a:r>
            <a:endParaRPr lang="en-US" dirty="0"/>
          </a:p>
        </p:txBody>
      </p:sp>
      <p:sp>
        <p:nvSpPr>
          <p:cNvPr id="7" name="Footer Placeholder 6">
            <a:extLst>
              <a:ext uri="{FF2B5EF4-FFF2-40B4-BE49-F238E27FC236}">
                <a16:creationId xmlns:a16="http://schemas.microsoft.com/office/drawing/2014/main" id="{8AC2F7AD-3654-1645-A573-95C6B1BBDCAF}"/>
              </a:ext>
            </a:extLst>
          </p:cNvPr>
          <p:cNvSpPr>
            <a:spLocks noGrp="1"/>
          </p:cNvSpPr>
          <p:nvPr>
            <p:ph type="ftr" sz="quarter" idx="3"/>
          </p:nvPr>
        </p:nvSpPr>
        <p:spPr/>
        <p:txBody>
          <a:bodyPr/>
          <a:lstStyle/>
          <a:p>
            <a:r>
              <a:rPr lang="en-GB" dirty="0"/>
              <a:t>T. Braun - StaRAI</a:t>
            </a:r>
          </a:p>
        </p:txBody>
      </p:sp>
    </p:spTree>
    <p:extLst>
      <p:ext uri="{BB962C8B-B14F-4D97-AF65-F5344CB8AC3E}">
        <p14:creationId xmlns:p14="http://schemas.microsoft.com/office/powerpoint/2010/main" val="3876417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EC137-3AD8-D347-B8A3-A17C45C61FFE}"/>
              </a:ext>
            </a:extLst>
          </p:cNvPr>
          <p:cNvSpPr>
            <a:spLocks noGrp="1"/>
          </p:cNvSpPr>
          <p:nvPr>
            <p:ph type="title"/>
          </p:nvPr>
        </p:nvSpPr>
        <p:spPr/>
        <p:txBody>
          <a:bodyPr/>
          <a:lstStyle/>
          <a:p>
            <a:r>
              <a:rPr lang="en-GB" dirty="0"/>
              <a:t>Proposal Distribution in MH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52D91BF-9268-554C-8175-51983A6C9153}"/>
                  </a:ext>
                </a:extLst>
              </p:cNvPr>
              <p:cNvSpPr>
                <a:spLocks noGrp="1"/>
              </p:cNvSpPr>
              <p:nvPr>
                <p:ph idx="1"/>
              </p:nvPr>
            </p:nvSpPr>
            <p:spPr/>
            <p:txBody>
              <a:bodyPr>
                <a:normAutofit/>
              </a:bodyPr>
              <a:lstStyle/>
              <a:p>
                <a:r>
                  <a:rPr lang="en-GB" dirty="0">
                    <a:solidFill>
                      <a:schemeClr val="accent1"/>
                    </a:solidFill>
                  </a:rPr>
                  <a:t>Proposal distribution</a:t>
                </a:r>
                <a:r>
                  <a:rPr lang="en-GB" dirty="0"/>
                  <a:t> </a:t>
                </a:r>
                <a14:m>
                  <m:oMath xmlns:m="http://schemas.openxmlformats.org/officeDocument/2006/math">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𝔗</m:t>
                        </m:r>
                      </m:e>
                      <m:sup>
                        <m:r>
                          <a:rPr lang="de-DE" i="1">
                            <a:solidFill>
                              <a:schemeClr val="accent1"/>
                            </a:solidFill>
                            <a:latin typeface="Cambria Math" panose="02040503050406030204" pitchFamily="18" charset="0"/>
                            <a:ea typeface="Cambria Math" panose="02040503050406030204" pitchFamily="18" charset="0"/>
                          </a:rPr>
                          <m:t>𝑄</m:t>
                        </m:r>
                      </m:sup>
                    </m:sSup>
                  </m:oMath>
                </a14:m>
                <a:r>
                  <a:rPr lang="en-GB" dirty="0"/>
                  <a:t> defines a transition model over state space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ran</m:t>
                    </m:r>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𝑹</m:t>
                        </m:r>
                      </m:e>
                    </m:d>
                  </m:oMath>
                </a14:m>
                <a:endParaRPr lang="en-GB" dirty="0"/>
              </a:p>
              <a:p>
                <a:pPr lvl="1"/>
                <a:r>
                  <a:rPr lang="en-GB" dirty="0"/>
                  <a:t>For each state </a:t>
                </a:r>
                <a14:m>
                  <m:oMath xmlns:m="http://schemas.openxmlformats.org/officeDocument/2006/math">
                    <m:r>
                      <a:rPr lang="de-DE" b="1" i="1" smtClean="0">
                        <a:latin typeface="Cambria Math" panose="02040503050406030204" pitchFamily="18" charset="0"/>
                        <a:ea typeface="Cambria Math" panose="02040503050406030204" pitchFamily="18" charset="0"/>
                      </a:rPr>
                      <m:t>𝒓</m:t>
                    </m:r>
                  </m:oMath>
                </a14:m>
                <a:r>
                  <a:rPr lang="en-GB" dirty="0"/>
                  <a:t>,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𝔗</m:t>
                        </m:r>
                      </m:e>
                      <m:sup>
                        <m:r>
                          <a:rPr lang="de-DE" i="1">
                            <a:latin typeface="Cambria Math" panose="02040503050406030204" pitchFamily="18" charset="0"/>
                            <a:ea typeface="Cambria Math" panose="02040503050406030204" pitchFamily="18" charset="0"/>
                          </a:rPr>
                          <m:t>𝑄</m:t>
                        </m:r>
                      </m:sup>
                    </m:sSup>
                  </m:oMath>
                </a14:m>
                <a:r>
                  <a:rPr lang="en-GB" dirty="0"/>
                  <a:t> defines a distribution over possible successor states in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oMath>
                </a14:m>
                <a:r>
                  <a:rPr lang="en-GB" dirty="0"/>
                  <a:t>, from which one randomly selects a candidate next state </a:t>
                </a:r>
                <a14:m>
                  <m:oMath xmlns:m="http://schemas.openxmlformats.org/officeDocument/2006/math">
                    <m:sSup>
                      <m:sSupPr>
                        <m:ctrlPr>
                          <a:rPr lang="de-DE" b="1" i="1" smtClean="0">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smtClean="0">
                            <a:latin typeface="Cambria Math" panose="02040503050406030204" pitchFamily="18" charset="0"/>
                            <a:ea typeface="Cambria Math" panose="02040503050406030204" pitchFamily="18" charset="0"/>
                          </a:rPr>
                          <m:t>′</m:t>
                        </m:r>
                      </m:sup>
                    </m:sSup>
                  </m:oMath>
                </a14:m>
                <a:endParaRPr lang="en-GB" dirty="0"/>
              </a:p>
              <a:p>
                <a:pPr lvl="2"/>
                <a:r>
                  <a:rPr lang="en-GB" dirty="0"/>
                  <a:t>Either accept proposal and transition to </a:t>
                </a:r>
                <a14:m>
                  <m:oMath xmlns:m="http://schemas.openxmlformats.org/officeDocument/2006/math">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oMath>
                </a14:m>
                <a:endParaRPr lang="en-GB" dirty="0"/>
              </a:p>
              <a:p>
                <a:pPr lvl="2"/>
                <a:r>
                  <a:rPr lang="en-GB" dirty="0"/>
                  <a:t>Or reject proposal and stay at </a:t>
                </a:r>
                <a14:m>
                  <m:oMath xmlns:m="http://schemas.openxmlformats.org/officeDocument/2006/math">
                    <m:r>
                      <a:rPr lang="de-DE" b="1" i="1">
                        <a:latin typeface="Cambria Math" panose="02040503050406030204" pitchFamily="18" charset="0"/>
                        <a:ea typeface="Cambria Math" panose="02040503050406030204" pitchFamily="18" charset="0"/>
                      </a:rPr>
                      <m:t>𝒓</m:t>
                    </m:r>
                  </m:oMath>
                </a14:m>
                <a:endParaRPr lang="en-GB" dirty="0"/>
              </a:p>
              <a:p>
                <a:pPr lvl="1"/>
                <a:r>
                  <a:rPr lang="en-GB" dirty="0"/>
                  <a:t>For each pair of states </a:t>
                </a:r>
                <a14:m>
                  <m:oMath xmlns:m="http://schemas.openxmlformats.org/officeDocument/2006/math">
                    <m:r>
                      <a:rPr lang="de-DE" b="1" i="1">
                        <a:latin typeface="Cambria Math" panose="02040503050406030204" pitchFamily="18" charset="0"/>
                        <a:ea typeface="Cambria Math" panose="02040503050406030204" pitchFamily="18" charset="0"/>
                      </a:rPr>
                      <m:t>𝒓</m:t>
                    </m:r>
                    <m:r>
                      <a:rPr lang="de-DE" b="0" i="0" smtClean="0">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oMath>
                </a14:m>
                <a:r>
                  <a:rPr lang="en-GB" dirty="0"/>
                  <a:t>, there exists an </a:t>
                </a:r>
                <a:r>
                  <a:rPr lang="en-GB" i="1" dirty="0">
                    <a:solidFill>
                      <a:schemeClr val="accent6"/>
                    </a:solidFill>
                  </a:rPr>
                  <a:t>acceptance</a:t>
                </a:r>
                <a:r>
                  <a:rPr lang="en-GB" dirty="0">
                    <a:solidFill>
                      <a:schemeClr val="accent6"/>
                    </a:solidFill>
                  </a:rPr>
                  <a:t> probability </a:t>
                </a:r>
                <a14:m>
                  <m:oMath xmlns:m="http://schemas.openxmlformats.org/officeDocument/2006/math">
                    <m:r>
                      <a:rPr lang="de-DE" i="1">
                        <a:solidFill>
                          <a:schemeClr val="accent6"/>
                        </a:solidFill>
                        <a:latin typeface="Cambria Math" panose="02040503050406030204" pitchFamily="18" charset="0"/>
                        <a:ea typeface="Cambria Math" panose="02040503050406030204" pitchFamily="18" charset="0"/>
                      </a:rPr>
                      <m:t>𝔄</m:t>
                    </m:r>
                    <m:d>
                      <m:dPr>
                        <m:ctrlPr>
                          <a:rPr lang="de-DE" i="1">
                            <a:solidFill>
                              <a:schemeClr val="accent6"/>
                            </a:solidFill>
                            <a:latin typeface="Cambria Math" panose="02040503050406030204" pitchFamily="18" charset="0"/>
                            <a:ea typeface="Cambria Math" panose="02040503050406030204" pitchFamily="18" charset="0"/>
                          </a:rPr>
                        </m:ctrlPr>
                      </m:dPr>
                      <m:e>
                        <m:r>
                          <a:rPr lang="de-DE" b="1" i="1">
                            <a:solidFill>
                              <a:schemeClr val="accent6"/>
                            </a:solidFill>
                            <a:latin typeface="Cambria Math" panose="02040503050406030204" pitchFamily="18" charset="0"/>
                            <a:ea typeface="Cambria Math" panose="02040503050406030204" pitchFamily="18" charset="0"/>
                          </a:rPr>
                          <m:t>𝒓</m:t>
                        </m:r>
                        <m:r>
                          <a:rPr lang="de-DE" i="1">
                            <a:solidFill>
                              <a:schemeClr val="accent6"/>
                            </a:solidFill>
                            <a:latin typeface="Cambria Math" panose="02040503050406030204" pitchFamily="18" charset="0"/>
                            <a:ea typeface="Cambria Math" panose="02040503050406030204" pitchFamily="18" charset="0"/>
                          </a:rPr>
                          <m:t>→</m:t>
                        </m:r>
                        <m:sSup>
                          <m:sSupPr>
                            <m:ctrlPr>
                              <a:rPr lang="de-DE" b="1" i="1">
                                <a:solidFill>
                                  <a:schemeClr val="accent6"/>
                                </a:solidFill>
                                <a:latin typeface="Cambria Math" panose="02040503050406030204" pitchFamily="18" charset="0"/>
                                <a:ea typeface="Cambria Math" panose="02040503050406030204" pitchFamily="18" charset="0"/>
                              </a:rPr>
                            </m:ctrlPr>
                          </m:sSupPr>
                          <m:e>
                            <m:r>
                              <a:rPr lang="de-DE" b="1" i="1">
                                <a:solidFill>
                                  <a:schemeClr val="accent6"/>
                                </a:solidFill>
                                <a:latin typeface="Cambria Math" panose="02040503050406030204" pitchFamily="18" charset="0"/>
                                <a:ea typeface="Cambria Math" panose="02040503050406030204" pitchFamily="18" charset="0"/>
                              </a:rPr>
                              <m:t>𝒓</m:t>
                            </m:r>
                          </m:e>
                          <m:sup>
                            <m:r>
                              <a:rPr lang="de-DE" b="1" i="1">
                                <a:solidFill>
                                  <a:schemeClr val="accent6"/>
                                </a:solidFill>
                                <a:latin typeface="Cambria Math" panose="02040503050406030204" pitchFamily="18" charset="0"/>
                                <a:ea typeface="Cambria Math" panose="02040503050406030204" pitchFamily="18" charset="0"/>
                              </a:rPr>
                              <m:t>′</m:t>
                            </m:r>
                          </m:sup>
                        </m:sSup>
                      </m:e>
                    </m:d>
                  </m:oMath>
                </a14:m>
                <a:endParaRPr lang="en-GB" dirty="0"/>
              </a:p>
              <a:p>
                <a:pPr lvl="1"/>
                <a:r>
                  <a:rPr lang="en-GB" dirty="0"/>
                  <a:t>Actual transition model of Markov chain:</a:t>
                </a:r>
                <a:br>
                  <a:rPr lang="en-GB" dirty="0"/>
                </a:br>
                <a:endParaRPr lang="en-GB" sz="1100" dirty="0"/>
              </a:p>
              <a:p>
                <a:pPr marL="532867"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𝔗</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m>
                            <m:mPr>
                              <m:mcs>
                                <m:mc>
                                  <m:mcPr>
                                    <m:count m:val="2"/>
                                    <m:mcJc m:val="center"/>
                                  </m:mcPr>
                                </m:mc>
                              </m:mcs>
                              <m:ctrlPr>
                                <a:rPr lang="de-DE" i="1">
                                  <a:latin typeface="Cambria Math" panose="02040503050406030204" pitchFamily="18" charset="0"/>
                                  <a:ea typeface="Cambria Math" panose="02040503050406030204" pitchFamily="18" charset="0"/>
                                </a:rPr>
                              </m:ctrlPr>
                            </m:mPr>
                            <m:mr>
                              <m:e>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𝔗</m:t>
                                    </m:r>
                                  </m:e>
                                  <m:sup>
                                    <m:r>
                                      <a:rPr lang="de-DE" i="1">
                                        <a:solidFill>
                                          <a:schemeClr val="accent1"/>
                                        </a:solidFill>
                                        <a:latin typeface="Cambria Math" panose="02040503050406030204" pitchFamily="18" charset="0"/>
                                        <a:ea typeface="Cambria Math" panose="02040503050406030204" pitchFamily="18" charset="0"/>
                                      </a:rPr>
                                      <m:t>𝑄</m:t>
                                    </m:r>
                                  </m:sup>
                                </m:s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𝒓</m:t>
                                    </m:r>
                                    <m:r>
                                      <a:rPr lang="de-DE" i="1">
                                        <a:solidFill>
                                          <a:schemeClr val="accent1"/>
                                        </a:solidFill>
                                        <a:latin typeface="Cambria Math" panose="02040503050406030204" pitchFamily="18" charset="0"/>
                                        <a:ea typeface="Cambria Math" panose="02040503050406030204" pitchFamily="18" charset="0"/>
                                      </a:rPr>
                                      <m:t>→</m:t>
                                    </m:r>
                                    <m:sSup>
                                      <m:sSupPr>
                                        <m:ctrlPr>
                                          <a:rPr lang="de-DE" b="1"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𝒓</m:t>
                                        </m:r>
                                      </m:e>
                                      <m:sup>
                                        <m:r>
                                          <a:rPr lang="de-DE" b="1" i="1">
                                            <a:solidFill>
                                              <a:schemeClr val="accent1"/>
                                            </a:solidFill>
                                            <a:latin typeface="Cambria Math" panose="02040503050406030204" pitchFamily="18" charset="0"/>
                                            <a:ea typeface="Cambria Math" panose="02040503050406030204" pitchFamily="18" charset="0"/>
                                          </a:rPr>
                                          <m:t>′</m:t>
                                        </m:r>
                                      </m:sup>
                                    </m:sSup>
                                  </m:e>
                                </m:d>
                                <m:r>
                                  <a:rPr lang="de-DE" i="1">
                                    <a:solidFill>
                                      <a:schemeClr val="accent6"/>
                                    </a:solidFill>
                                    <a:latin typeface="Cambria Math" panose="02040503050406030204" pitchFamily="18" charset="0"/>
                                    <a:ea typeface="Cambria Math" panose="02040503050406030204" pitchFamily="18" charset="0"/>
                                  </a:rPr>
                                  <m:t>𝔄</m:t>
                                </m:r>
                                <m:d>
                                  <m:dPr>
                                    <m:ctrlPr>
                                      <a:rPr lang="de-DE" i="1">
                                        <a:solidFill>
                                          <a:schemeClr val="accent6"/>
                                        </a:solidFill>
                                        <a:latin typeface="Cambria Math" panose="02040503050406030204" pitchFamily="18" charset="0"/>
                                        <a:ea typeface="Cambria Math" panose="02040503050406030204" pitchFamily="18" charset="0"/>
                                      </a:rPr>
                                    </m:ctrlPr>
                                  </m:dPr>
                                  <m:e>
                                    <m:r>
                                      <a:rPr lang="de-DE" b="1" i="1">
                                        <a:solidFill>
                                          <a:schemeClr val="accent6"/>
                                        </a:solidFill>
                                        <a:latin typeface="Cambria Math" panose="02040503050406030204" pitchFamily="18" charset="0"/>
                                        <a:ea typeface="Cambria Math" panose="02040503050406030204" pitchFamily="18" charset="0"/>
                                      </a:rPr>
                                      <m:t>𝒓</m:t>
                                    </m:r>
                                    <m:r>
                                      <a:rPr lang="de-DE" i="1">
                                        <a:solidFill>
                                          <a:schemeClr val="accent6"/>
                                        </a:solidFill>
                                        <a:latin typeface="Cambria Math" panose="02040503050406030204" pitchFamily="18" charset="0"/>
                                        <a:ea typeface="Cambria Math" panose="02040503050406030204" pitchFamily="18" charset="0"/>
                                      </a:rPr>
                                      <m:t>→</m:t>
                                    </m:r>
                                    <m:sSup>
                                      <m:sSupPr>
                                        <m:ctrlPr>
                                          <a:rPr lang="de-DE" b="1" i="1">
                                            <a:solidFill>
                                              <a:schemeClr val="accent6"/>
                                            </a:solidFill>
                                            <a:latin typeface="Cambria Math" panose="02040503050406030204" pitchFamily="18" charset="0"/>
                                            <a:ea typeface="Cambria Math" panose="02040503050406030204" pitchFamily="18" charset="0"/>
                                          </a:rPr>
                                        </m:ctrlPr>
                                      </m:sSupPr>
                                      <m:e>
                                        <m:r>
                                          <a:rPr lang="de-DE" b="1" i="1">
                                            <a:solidFill>
                                              <a:schemeClr val="accent6"/>
                                            </a:solidFill>
                                            <a:latin typeface="Cambria Math" panose="02040503050406030204" pitchFamily="18" charset="0"/>
                                            <a:ea typeface="Cambria Math" panose="02040503050406030204" pitchFamily="18" charset="0"/>
                                          </a:rPr>
                                          <m:t>𝒓</m:t>
                                        </m:r>
                                      </m:e>
                                      <m:sup>
                                        <m:r>
                                          <a:rPr lang="de-DE" b="1" i="1">
                                            <a:solidFill>
                                              <a:schemeClr val="accent6"/>
                                            </a:solidFill>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                                              </m:t>
                                </m:r>
                              </m:e>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mr>
                            <m:mr>
                              <m:e>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𝔗</m:t>
                                    </m:r>
                                  </m:e>
                                  <m:sup>
                                    <m:r>
                                      <a:rPr lang="de-DE" i="1">
                                        <a:solidFill>
                                          <a:schemeClr val="accent1"/>
                                        </a:solidFill>
                                        <a:latin typeface="Cambria Math" panose="02040503050406030204" pitchFamily="18" charset="0"/>
                                        <a:ea typeface="Cambria Math" panose="02040503050406030204" pitchFamily="18" charset="0"/>
                                      </a:rPr>
                                      <m:t>𝑄</m:t>
                                    </m:r>
                                  </m:sup>
                                </m:s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𝒓</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sub>
                                  <m:sup/>
                                  <m:e>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𝔗</m:t>
                                        </m:r>
                                      </m:e>
                                      <m:sup>
                                        <m:r>
                                          <a:rPr lang="de-DE" i="1">
                                            <a:solidFill>
                                              <a:schemeClr val="accent1"/>
                                            </a:solidFill>
                                            <a:latin typeface="Cambria Math" panose="02040503050406030204" pitchFamily="18" charset="0"/>
                                            <a:ea typeface="Cambria Math" panose="02040503050406030204" pitchFamily="18" charset="0"/>
                                          </a:rPr>
                                          <m:t>𝑄</m:t>
                                        </m:r>
                                      </m:sup>
                                    </m:s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𝒓</m:t>
                                        </m:r>
                                        <m:r>
                                          <a:rPr lang="de-DE" i="1">
                                            <a:solidFill>
                                              <a:schemeClr val="accent1"/>
                                            </a:solidFill>
                                            <a:latin typeface="Cambria Math" panose="02040503050406030204" pitchFamily="18" charset="0"/>
                                            <a:ea typeface="Cambria Math" panose="02040503050406030204" pitchFamily="18" charset="0"/>
                                          </a:rPr>
                                          <m:t>→</m:t>
                                        </m:r>
                                        <m:sSup>
                                          <m:sSupPr>
                                            <m:ctrlPr>
                                              <a:rPr lang="de-DE" b="1"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𝒓</m:t>
                                            </m:r>
                                          </m:e>
                                          <m:sup>
                                            <m:r>
                                              <a:rPr lang="de-DE" b="1" i="1">
                                                <a:solidFill>
                                                  <a:schemeClr val="accent1"/>
                                                </a:solidFill>
                                                <a:latin typeface="Cambria Math" panose="02040503050406030204" pitchFamily="18" charset="0"/>
                                                <a:ea typeface="Cambria Math" panose="02040503050406030204" pitchFamily="18" charset="0"/>
                                              </a:rPr>
                                              <m:t>′</m:t>
                                            </m:r>
                                          </m:sup>
                                        </m:sSup>
                                      </m:e>
                                    </m:d>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de-DE" i="1">
                                            <a:solidFill>
                                              <a:schemeClr val="accent6"/>
                                            </a:solidFill>
                                            <a:latin typeface="Cambria Math" panose="02040503050406030204" pitchFamily="18" charset="0"/>
                                            <a:ea typeface="Cambria Math" panose="02040503050406030204" pitchFamily="18" charset="0"/>
                                          </a:rPr>
                                          <m:t>𝔄</m:t>
                                        </m:r>
                                        <m:d>
                                          <m:dPr>
                                            <m:ctrlPr>
                                              <a:rPr lang="de-DE" i="1">
                                                <a:solidFill>
                                                  <a:schemeClr val="accent6"/>
                                                </a:solidFill>
                                                <a:latin typeface="Cambria Math" panose="02040503050406030204" pitchFamily="18" charset="0"/>
                                                <a:ea typeface="Cambria Math" panose="02040503050406030204" pitchFamily="18" charset="0"/>
                                              </a:rPr>
                                            </m:ctrlPr>
                                          </m:dPr>
                                          <m:e>
                                            <m:r>
                                              <a:rPr lang="de-DE" b="1" i="1">
                                                <a:solidFill>
                                                  <a:schemeClr val="accent6"/>
                                                </a:solidFill>
                                                <a:latin typeface="Cambria Math" panose="02040503050406030204" pitchFamily="18" charset="0"/>
                                                <a:ea typeface="Cambria Math" panose="02040503050406030204" pitchFamily="18" charset="0"/>
                                              </a:rPr>
                                              <m:t>𝒓</m:t>
                                            </m:r>
                                            <m:r>
                                              <a:rPr lang="de-DE" i="1">
                                                <a:solidFill>
                                                  <a:schemeClr val="accent6"/>
                                                </a:solidFill>
                                                <a:latin typeface="Cambria Math" panose="02040503050406030204" pitchFamily="18" charset="0"/>
                                                <a:ea typeface="Cambria Math" panose="02040503050406030204" pitchFamily="18" charset="0"/>
                                              </a:rPr>
                                              <m:t>→</m:t>
                                            </m:r>
                                            <m:sSup>
                                              <m:sSupPr>
                                                <m:ctrlPr>
                                                  <a:rPr lang="de-DE" b="1" i="1">
                                                    <a:solidFill>
                                                      <a:schemeClr val="accent6"/>
                                                    </a:solidFill>
                                                    <a:latin typeface="Cambria Math" panose="02040503050406030204" pitchFamily="18" charset="0"/>
                                                    <a:ea typeface="Cambria Math" panose="02040503050406030204" pitchFamily="18" charset="0"/>
                                                  </a:rPr>
                                                </m:ctrlPr>
                                              </m:sSupPr>
                                              <m:e>
                                                <m:r>
                                                  <a:rPr lang="de-DE" b="1" i="1">
                                                    <a:solidFill>
                                                      <a:schemeClr val="accent6"/>
                                                    </a:solidFill>
                                                    <a:latin typeface="Cambria Math" panose="02040503050406030204" pitchFamily="18" charset="0"/>
                                                    <a:ea typeface="Cambria Math" panose="02040503050406030204" pitchFamily="18" charset="0"/>
                                                  </a:rPr>
                                                  <m:t>𝒓</m:t>
                                                </m:r>
                                              </m:e>
                                              <m:sup>
                                                <m:r>
                                                  <a:rPr lang="de-DE" b="1" i="1">
                                                    <a:solidFill>
                                                      <a:schemeClr val="accent6"/>
                                                    </a:solidFill>
                                                    <a:latin typeface="Cambria Math" panose="02040503050406030204" pitchFamily="18" charset="0"/>
                                                    <a:ea typeface="Cambria Math" panose="02040503050406030204" pitchFamily="18" charset="0"/>
                                                  </a:rPr>
                                                  <m:t>′</m:t>
                                                </m:r>
                                              </m:sup>
                                            </m:sSup>
                                          </m:e>
                                        </m:d>
                                      </m:e>
                                    </m:d>
                                  </m:e>
                                </m:nary>
                              </m:e>
                              <m:e>
                                <m:r>
                                  <m:rPr>
                                    <m:sty m:val="p"/>
                                  </m:rPr>
                                  <a:rPr lang="de-DE">
                                    <a:latin typeface="Cambria Math" panose="02040503050406030204" pitchFamily="18" charset="0"/>
                                    <a:ea typeface="Cambria Math" panose="02040503050406030204" pitchFamily="18" charset="0"/>
                                  </a:rPr>
                                  <m:t>sonst</m:t>
                                </m:r>
                                <m:r>
                                  <a:rPr lang="de-DE" i="1">
                                    <a:latin typeface="Cambria Math" panose="02040503050406030204" pitchFamily="18" charset="0"/>
                                    <a:ea typeface="Cambria Math" panose="02040503050406030204" pitchFamily="18" charset="0"/>
                                  </a:rPr>
                                  <m:t> </m:t>
                                </m:r>
                              </m:e>
                            </m:mr>
                          </m:m>
                        </m:e>
                      </m:d>
                    </m:oMath>
                  </m:oMathPara>
                </a14:m>
                <a:endParaRPr lang="de-DE" dirty="0"/>
              </a:p>
              <a:p>
                <a:pPr marL="532867" lvl="2" indent="0">
                  <a:buNone/>
                </a:pPr>
                <a:endParaRPr lang="en-GB" sz="300" dirty="0"/>
              </a:p>
              <a:p>
                <a:pPr lvl="1"/>
                <a:r>
                  <a:rPr lang="en-GB" dirty="0"/>
                  <a:t>Choice of proposal distribution arbitrary as long as it induces a regular chain</a:t>
                </a:r>
              </a:p>
            </p:txBody>
          </p:sp>
        </mc:Choice>
        <mc:Fallback xmlns="">
          <p:sp>
            <p:nvSpPr>
              <p:cNvPr id="3" name="Content Placeholder 2">
                <a:extLst>
                  <a:ext uri="{FF2B5EF4-FFF2-40B4-BE49-F238E27FC236}">
                    <a16:creationId xmlns:a16="http://schemas.microsoft.com/office/drawing/2014/main" id="{052D91BF-9268-554C-8175-51983A6C9153}"/>
                  </a:ext>
                </a:extLst>
              </p:cNvPr>
              <p:cNvSpPr>
                <a:spLocks noGrp="1" noRot="1" noChangeAspect="1" noMove="1" noResize="1" noEditPoints="1" noAdjustHandles="1" noChangeArrowheads="1" noChangeShapeType="1" noTextEdit="1"/>
              </p:cNvSpPr>
              <p:nvPr>
                <p:ph idx="1"/>
              </p:nvPr>
            </p:nvSpPr>
            <p:spPr>
              <a:blipFill>
                <a:blip r:embed="rId2"/>
                <a:stretch>
                  <a:fillRect l="-1436" t="-2687" r="-552" b="-2059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7BCC687-B02F-E048-AE3C-952B0348EF20}"/>
              </a:ext>
            </a:extLst>
          </p:cNvPr>
          <p:cNvSpPr>
            <a:spLocks noGrp="1"/>
          </p:cNvSpPr>
          <p:nvPr>
            <p:ph type="sldNum" sz="quarter" idx="4"/>
          </p:nvPr>
        </p:nvSpPr>
        <p:spPr/>
        <p:txBody>
          <a:bodyPr/>
          <a:lstStyle/>
          <a:p>
            <a:fld id="{67C9959E-8E6B-B04C-9955-EA096F41CA7A}" type="slidenum">
              <a:rPr lang="en-GB" smtClean="0"/>
              <a:t>74</a:t>
            </a:fld>
            <a:endParaRPr lang="en-GB"/>
          </a:p>
        </p:txBody>
      </p:sp>
      <p:sp>
        <p:nvSpPr>
          <p:cNvPr id="6" name="Date Placeholder 5">
            <a:extLst>
              <a:ext uri="{FF2B5EF4-FFF2-40B4-BE49-F238E27FC236}">
                <a16:creationId xmlns:a16="http://schemas.microsoft.com/office/drawing/2014/main" id="{91D50F0D-E399-7B41-8266-15E60B93BB9C}"/>
              </a:ext>
            </a:extLst>
          </p:cNvPr>
          <p:cNvSpPr>
            <a:spLocks noGrp="1"/>
          </p:cNvSpPr>
          <p:nvPr>
            <p:ph type="dt" sz="half" idx="2"/>
          </p:nvPr>
        </p:nvSpPr>
        <p:spPr/>
        <p:txBody>
          <a:bodyPr/>
          <a:lstStyle/>
          <a:p>
            <a:r>
              <a:rPr lang="en-GB"/>
              <a:t>Approximate Inference</a:t>
            </a:r>
            <a:endParaRPr lang="en-US" dirty="0"/>
          </a:p>
        </p:txBody>
      </p:sp>
      <p:sp>
        <p:nvSpPr>
          <p:cNvPr id="7" name="Footer Placeholder 6">
            <a:extLst>
              <a:ext uri="{FF2B5EF4-FFF2-40B4-BE49-F238E27FC236}">
                <a16:creationId xmlns:a16="http://schemas.microsoft.com/office/drawing/2014/main" id="{607578DD-79E5-6D4B-B4D8-84784E0220A3}"/>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30694610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5526F-722E-BC4B-AB62-73509C0F0969}"/>
              </a:ext>
            </a:extLst>
          </p:cNvPr>
          <p:cNvSpPr>
            <a:spLocks noGrp="1"/>
          </p:cNvSpPr>
          <p:nvPr>
            <p:ph type="title"/>
          </p:nvPr>
        </p:nvSpPr>
        <p:spPr/>
        <p:txBody>
          <a:bodyPr/>
          <a:lstStyle/>
          <a:p>
            <a:r>
              <a:rPr lang="en-GB" dirty="0"/>
              <a:t>Acceptance Probabilities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35467A-14DB-8A46-9BEA-2D4DBE0DF4D7}"/>
                  </a:ext>
                </a:extLst>
              </p:cNvPr>
              <p:cNvSpPr>
                <a:spLocks noGrp="1"/>
              </p:cNvSpPr>
              <p:nvPr>
                <p:ph idx="1"/>
              </p:nvPr>
            </p:nvSpPr>
            <p:spPr>
              <a:xfrm>
                <a:off x="359626" y="1665066"/>
                <a:ext cx="5544612" cy="4240848"/>
              </a:xfrm>
            </p:spPr>
            <p:txBody>
              <a:bodyPr>
                <a:normAutofit/>
              </a:bodyPr>
              <a:lstStyle/>
              <a:p>
                <a:r>
                  <a:rPr lang="en-GB" dirty="0"/>
                  <a:t>Given a proposal distribution </a:t>
                </a:r>
                <a14:m>
                  <m:oMath xmlns:m="http://schemas.openxmlformats.org/officeDocument/2006/math">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𝔗</m:t>
                        </m:r>
                      </m:e>
                      <m:sup>
                        <m:r>
                          <a:rPr lang="de-DE" i="1">
                            <a:solidFill>
                              <a:schemeClr val="accent1"/>
                            </a:solidFill>
                            <a:latin typeface="Cambria Math" panose="02040503050406030204" pitchFamily="18" charset="0"/>
                            <a:ea typeface="Cambria Math" panose="02040503050406030204" pitchFamily="18" charset="0"/>
                          </a:rPr>
                          <m:t>𝑄</m:t>
                        </m:r>
                      </m:sup>
                    </m:sSup>
                  </m:oMath>
                </a14:m>
                <a:r>
                  <a:rPr lang="en-GB" dirty="0"/>
                  <a:t>, select acceptance probabilities </a:t>
                </a:r>
                <a14:m>
                  <m:oMath xmlns:m="http://schemas.openxmlformats.org/officeDocument/2006/math">
                    <m:r>
                      <a:rPr lang="de-DE" i="1">
                        <a:solidFill>
                          <a:schemeClr val="accent6"/>
                        </a:solidFill>
                        <a:latin typeface="Cambria Math" panose="02040503050406030204" pitchFamily="18" charset="0"/>
                        <a:ea typeface="Cambria Math" panose="02040503050406030204" pitchFamily="18" charset="0"/>
                      </a:rPr>
                      <m:t>𝔄</m:t>
                    </m:r>
                  </m:oMath>
                </a14:m>
                <a:r>
                  <a:rPr lang="en-GB" dirty="0"/>
                  <a:t> to obtain desired stationary distribution </a:t>
                </a:r>
                <a14:m>
                  <m:oMath xmlns:m="http://schemas.openxmlformats.org/officeDocument/2006/math">
                    <m:r>
                      <a:rPr lang="de-DE" i="1">
                        <a:latin typeface="Cambria Math" panose="02040503050406030204" pitchFamily="18" charset="0"/>
                        <a:ea typeface="Cambria Math" panose="02040503050406030204" pitchFamily="18" charset="0"/>
                      </a:rPr>
                      <m:t>𝜆</m:t>
                    </m:r>
                  </m:oMath>
                </a14:m>
                <a:endParaRPr lang="en-GB" dirty="0"/>
              </a:p>
              <a:p>
                <a:pPr lvl="1"/>
                <a:r>
                  <a:rPr lang="en-GB" dirty="0"/>
                  <a:t>Detailed balance equation that has to hold</a:t>
                </a:r>
              </a:p>
              <a:p>
                <a:pPr lvl="2"/>
                <a:endParaRPr lang="en-GB" dirty="0"/>
              </a:p>
              <a:p>
                <a:pPr marL="7938" lvl="1" indent="0">
                  <a:buNone/>
                </a:pPr>
                <a14:m>
                  <m:oMathPara xmlns:m="http://schemas.openxmlformats.org/officeDocument/2006/math">
                    <m:oMathParaPr>
                      <m:jc m:val="centerGroup"/>
                    </m:oMathParaPr>
                    <m:oMath xmlns:m="http://schemas.openxmlformats.org/officeDocument/2006/math">
                      <m:r>
                        <a:rPr lang="de-DE" i="1">
                          <a:solidFill>
                            <a:schemeClr val="bg1"/>
                          </a:solidFill>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𝔗</m:t>
                          </m:r>
                        </m:e>
                        <m:sup>
                          <m:r>
                            <a:rPr lang="de-DE" i="1">
                              <a:solidFill>
                                <a:schemeClr val="accent1"/>
                              </a:solidFill>
                              <a:latin typeface="Cambria Math" panose="02040503050406030204" pitchFamily="18" charset="0"/>
                              <a:ea typeface="Cambria Math" panose="02040503050406030204" pitchFamily="18" charset="0"/>
                            </a:rPr>
                            <m:t>𝑄</m:t>
                          </m:r>
                        </m:sup>
                      </m:s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𝒓</m:t>
                          </m:r>
                          <m:r>
                            <a:rPr lang="de-DE" i="1">
                              <a:solidFill>
                                <a:schemeClr val="accent1"/>
                              </a:solidFill>
                              <a:latin typeface="Cambria Math" panose="02040503050406030204" pitchFamily="18" charset="0"/>
                              <a:ea typeface="Cambria Math" panose="02040503050406030204" pitchFamily="18" charset="0"/>
                            </a:rPr>
                            <m:t>→</m:t>
                          </m:r>
                          <m:sSup>
                            <m:sSupPr>
                              <m:ctrlPr>
                                <a:rPr lang="de-DE" b="1"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𝒓</m:t>
                              </m:r>
                            </m:e>
                            <m:sup>
                              <m:r>
                                <a:rPr lang="de-DE" b="1" i="1">
                                  <a:solidFill>
                                    <a:schemeClr val="accent1"/>
                                  </a:solidFill>
                                  <a:latin typeface="Cambria Math" panose="02040503050406030204" pitchFamily="18" charset="0"/>
                                  <a:ea typeface="Cambria Math" panose="02040503050406030204" pitchFamily="18" charset="0"/>
                                </a:rPr>
                                <m:t>′</m:t>
                              </m:r>
                            </m:sup>
                          </m:sSup>
                        </m:e>
                      </m:d>
                      <m:r>
                        <a:rPr lang="de-DE" i="1">
                          <a:solidFill>
                            <a:schemeClr val="accent6"/>
                          </a:solidFill>
                          <a:latin typeface="Cambria Math" panose="02040503050406030204" pitchFamily="18" charset="0"/>
                          <a:ea typeface="Cambria Math" panose="02040503050406030204" pitchFamily="18" charset="0"/>
                        </a:rPr>
                        <m:t>𝔄</m:t>
                      </m:r>
                      <m:d>
                        <m:dPr>
                          <m:ctrlPr>
                            <a:rPr lang="de-DE" i="1">
                              <a:solidFill>
                                <a:schemeClr val="accent6"/>
                              </a:solidFill>
                              <a:latin typeface="Cambria Math" panose="02040503050406030204" pitchFamily="18" charset="0"/>
                              <a:ea typeface="Cambria Math" panose="02040503050406030204" pitchFamily="18" charset="0"/>
                            </a:rPr>
                          </m:ctrlPr>
                        </m:dPr>
                        <m:e>
                          <m:r>
                            <a:rPr lang="de-DE" b="1" i="1">
                              <a:solidFill>
                                <a:schemeClr val="accent6"/>
                              </a:solidFill>
                              <a:latin typeface="Cambria Math" panose="02040503050406030204" pitchFamily="18" charset="0"/>
                              <a:ea typeface="Cambria Math" panose="02040503050406030204" pitchFamily="18" charset="0"/>
                            </a:rPr>
                            <m:t>𝒓</m:t>
                          </m:r>
                          <m:r>
                            <a:rPr lang="de-DE" i="1">
                              <a:solidFill>
                                <a:schemeClr val="accent6"/>
                              </a:solidFill>
                              <a:latin typeface="Cambria Math" panose="02040503050406030204" pitchFamily="18" charset="0"/>
                              <a:ea typeface="Cambria Math" panose="02040503050406030204" pitchFamily="18" charset="0"/>
                            </a:rPr>
                            <m:t>→</m:t>
                          </m:r>
                          <m:sSup>
                            <m:sSupPr>
                              <m:ctrlPr>
                                <a:rPr lang="de-DE" b="1" i="1">
                                  <a:solidFill>
                                    <a:schemeClr val="accent6"/>
                                  </a:solidFill>
                                  <a:latin typeface="Cambria Math" panose="02040503050406030204" pitchFamily="18" charset="0"/>
                                  <a:ea typeface="Cambria Math" panose="02040503050406030204" pitchFamily="18" charset="0"/>
                                </a:rPr>
                              </m:ctrlPr>
                            </m:sSupPr>
                            <m:e>
                              <m:r>
                                <a:rPr lang="de-DE" b="1" i="1">
                                  <a:solidFill>
                                    <a:schemeClr val="accent6"/>
                                  </a:solidFill>
                                  <a:latin typeface="Cambria Math" panose="02040503050406030204" pitchFamily="18" charset="0"/>
                                  <a:ea typeface="Cambria Math" panose="02040503050406030204" pitchFamily="18" charset="0"/>
                                </a:rPr>
                                <m:t>𝒓</m:t>
                              </m:r>
                            </m:e>
                            <m:sup>
                              <m:r>
                                <a:rPr lang="de-DE" b="1" i="1">
                                  <a:solidFill>
                                    <a:schemeClr val="accent6"/>
                                  </a:solidFill>
                                  <a:latin typeface="Cambria Math" panose="02040503050406030204" pitchFamily="18" charset="0"/>
                                  <a:ea typeface="Cambria Math" panose="02040503050406030204" pitchFamily="18" charset="0"/>
                                </a:rPr>
                                <m:t>′</m:t>
                              </m:r>
                            </m:sup>
                          </m:sSup>
                        </m:e>
                      </m:d>
                    </m:oMath>
                    <m:oMath xmlns:m="http://schemas.openxmlformats.org/officeDocument/2006/math">
                      <m:r>
                        <a:rPr lang="de-DE" b="1"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e>
                      </m:d>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𝔗</m:t>
                          </m:r>
                        </m:e>
                        <m:sup>
                          <m:r>
                            <a:rPr lang="de-DE" i="1">
                              <a:solidFill>
                                <a:schemeClr val="accent1"/>
                              </a:solidFill>
                              <a:latin typeface="Cambria Math" panose="02040503050406030204" pitchFamily="18" charset="0"/>
                              <a:ea typeface="Cambria Math" panose="02040503050406030204" pitchFamily="18" charset="0"/>
                            </a:rPr>
                            <m:t>𝑄</m:t>
                          </m:r>
                        </m:sup>
                      </m:sSup>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𝒓</m:t>
                              </m:r>
                            </m:e>
                            <m:sup>
                              <m:r>
                                <a:rPr lang="de-DE" i="1">
                                  <a:solidFill>
                                    <a:schemeClr val="accent1"/>
                                  </a:solidFill>
                                  <a:latin typeface="Cambria Math" panose="02040503050406030204" pitchFamily="18" charset="0"/>
                                  <a:ea typeface="Cambria Math" panose="02040503050406030204" pitchFamily="18" charset="0"/>
                                </a:rPr>
                                <m:t>′</m:t>
                              </m:r>
                            </m:sup>
                          </m:sSup>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𝒓</m:t>
                          </m:r>
                        </m:e>
                      </m:d>
                      <m:r>
                        <a:rPr lang="de-DE" i="1">
                          <a:solidFill>
                            <a:schemeClr val="accent6"/>
                          </a:solidFill>
                          <a:latin typeface="Cambria Math" panose="02040503050406030204" pitchFamily="18" charset="0"/>
                          <a:ea typeface="Cambria Math" panose="02040503050406030204" pitchFamily="18" charset="0"/>
                        </a:rPr>
                        <m:t>𝔄</m:t>
                      </m:r>
                      <m:d>
                        <m:dPr>
                          <m:ctrlPr>
                            <a:rPr lang="de-DE" i="1">
                              <a:solidFill>
                                <a:schemeClr val="accent6"/>
                              </a:solidFill>
                              <a:latin typeface="Cambria Math" panose="02040503050406030204" pitchFamily="18" charset="0"/>
                              <a:ea typeface="Cambria Math" panose="02040503050406030204" pitchFamily="18" charset="0"/>
                            </a:rPr>
                          </m:ctrlPr>
                        </m:dPr>
                        <m:e>
                          <m:sSup>
                            <m:sSupPr>
                              <m:ctrlPr>
                                <a:rPr lang="de-DE" b="1" i="1">
                                  <a:solidFill>
                                    <a:schemeClr val="accent6"/>
                                  </a:solidFill>
                                  <a:latin typeface="Cambria Math" panose="02040503050406030204" pitchFamily="18" charset="0"/>
                                  <a:ea typeface="Cambria Math" panose="02040503050406030204" pitchFamily="18" charset="0"/>
                                </a:rPr>
                              </m:ctrlPr>
                            </m:sSupPr>
                            <m:e>
                              <m:r>
                                <a:rPr lang="de-DE" b="1" i="1">
                                  <a:solidFill>
                                    <a:schemeClr val="accent6"/>
                                  </a:solidFill>
                                  <a:latin typeface="Cambria Math" panose="02040503050406030204" pitchFamily="18" charset="0"/>
                                  <a:ea typeface="Cambria Math" panose="02040503050406030204" pitchFamily="18" charset="0"/>
                                </a:rPr>
                                <m:t>𝒓</m:t>
                              </m:r>
                            </m:e>
                            <m:sup>
                              <m:r>
                                <a:rPr lang="de-DE" i="1">
                                  <a:solidFill>
                                    <a:schemeClr val="accent6"/>
                                  </a:solidFill>
                                  <a:latin typeface="Cambria Math" panose="02040503050406030204" pitchFamily="18" charset="0"/>
                                  <a:ea typeface="Cambria Math" panose="02040503050406030204" pitchFamily="18" charset="0"/>
                                </a:rPr>
                                <m:t>′</m:t>
                              </m:r>
                            </m:sup>
                          </m:sSup>
                          <m:r>
                            <a:rPr lang="de-DE" i="1">
                              <a:solidFill>
                                <a:schemeClr val="accent6"/>
                              </a:solidFill>
                              <a:latin typeface="Cambria Math" panose="02040503050406030204" pitchFamily="18" charset="0"/>
                              <a:ea typeface="Cambria Math" panose="02040503050406030204" pitchFamily="18" charset="0"/>
                            </a:rPr>
                            <m:t>→</m:t>
                          </m:r>
                          <m:r>
                            <a:rPr lang="de-DE" b="1" i="1">
                              <a:solidFill>
                                <a:schemeClr val="accent6"/>
                              </a:solidFill>
                              <a:latin typeface="Cambria Math" panose="02040503050406030204" pitchFamily="18" charset="0"/>
                              <a:ea typeface="Cambria Math" panose="02040503050406030204" pitchFamily="18" charset="0"/>
                            </a:rPr>
                            <m:t>𝒓</m:t>
                          </m:r>
                        </m:e>
                      </m:d>
                    </m:oMath>
                  </m:oMathPara>
                </a14:m>
                <a:endParaRPr lang="en-GB" dirty="0"/>
              </a:p>
              <a:p>
                <a:pPr lvl="2"/>
                <a:endParaRPr lang="en-GB" dirty="0"/>
              </a:p>
              <a:p>
                <a:pPr lvl="1"/>
                <a:r>
                  <a:rPr lang="en-GB" dirty="0"/>
                  <a:t>Set </a:t>
                </a:r>
                <a14:m>
                  <m:oMath xmlns:m="http://schemas.openxmlformats.org/officeDocument/2006/math">
                    <m:r>
                      <a:rPr lang="en-GB" i="1" smtClean="0">
                        <a:latin typeface="Cambria Math" panose="02040503050406030204" pitchFamily="18" charset="0"/>
                        <a:ea typeface="Cambria Math" panose="02040503050406030204" pitchFamily="18" charset="0"/>
                      </a:rPr>
                      <m:t>𝔄</m:t>
                    </m:r>
                  </m:oMath>
                </a14:m>
                <a:r>
                  <a:rPr lang="en-GB" dirty="0"/>
                  <a:t> to be</a:t>
                </a:r>
              </a:p>
              <a:p>
                <a:pPr lvl="2"/>
                <a:endParaRPr lang="de-DE" i="1" dirty="0">
                  <a:latin typeface="Cambria Math" panose="02040503050406030204" pitchFamily="18" charset="0"/>
                  <a:ea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i="1">
                          <a:solidFill>
                            <a:schemeClr val="accent6"/>
                          </a:solidFill>
                          <a:latin typeface="Cambria Math" panose="02040503050406030204" pitchFamily="18" charset="0"/>
                          <a:ea typeface="Cambria Math" panose="02040503050406030204" pitchFamily="18" charset="0"/>
                        </a:rPr>
                        <m:t>𝔄</m:t>
                      </m:r>
                      <m:d>
                        <m:dPr>
                          <m:ctrlPr>
                            <a:rPr lang="de-DE" i="1">
                              <a:solidFill>
                                <a:schemeClr val="accent6"/>
                              </a:solidFill>
                              <a:latin typeface="Cambria Math" panose="02040503050406030204" pitchFamily="18" charset="0"/>
                              <a:ea typeface="Cambria Math" panose="02040503050406030204" pitchFamily="18" charset="0"/>
                            </a:rPr>
                          </m:ctrlPr>
                        </m:dPr>
                        <m:e>
                          <m:r>
                            <a:rPr lang="de-DE" b="1" i="1">
                              <a:solidFill>
                                <a:schemeClr val="accent6"/>
                              </a:solidFill>
                              <a:latin typeface="Cambria Math" panose="02040503050406030204" pitchFamily="18" charset="0"/>
                              <a:ea typeface="Cambria Math" panose="02040503050406030204" pitchFamily="18" charset="0"/>
                            </a:rPr>
                            <m:t>𝒓</m:t>
                          </m:r>
                          <m:r>
                            <a:rPr lang="de-DE" i="1">
                              <a:solidFill>
                                <a:schemeClr val="accent6"/>
                              </a:solidFill>
                              <a:latin typeface="Cambria Math" panose="02040503050406030204" pitchFamily="18" charset="0"/>
                              <a:ea typeface="Cambria Math" panose="02040503050406030204" pitchFamily="18" charset="0"/>
                            </a:rPr>
                            <m:t>→</m:t>
                          </m:r>
                          <m:sSup>
                            <m:sSupPr>
                              <m:ctrlPr>
                                <a:rPr lang="de-DE" b="1" i="1">
                                  <a:solidFill>
                                    <a:schemeClr val="accent6"/>
                                  </a:solidFill>
                                  <a:latin typeface="Cambria Math" panose="02040503050406030204" pitchFamily="18" charset="0"/>
                                  <a:ea typeface="Cambria Math" panose="02040503050406030204" pitchFamily="18" charset="0"/>
                                </a:rPr>
                              </m:ctrlPr>
                            </m:sSupPr>
                            <m:e>
                              <m:r>
                                <a:rPr lang="de-DE" b="1" i="1">
                                  <a:solidFill>
                                    <a:schemeClr val="accent6"/>
                                  </a:solidFill>
                                  <a:latin typeface="Cambria Math" panose="02040503050406030204" pitchFamily="18" charset="0"/>
                                  <a:ea typeface="Cambria Math" panose="02040503050406030204" pitchFamily="18" charset="0"/>
                                </a:rPr>
                                <m:t>𝒓</m:t>
                              </m:r>
                            </m:e>
                            <m:sup>
                              <m:r>
                                <a:rPr lang="de-DE" b="1" i="1">
                                  <a:solidFill>
                                    <a:schemeClr val="accent6"/>
                                  </a:solidFill>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min</m:t>
                          </m:r>
                        </m:fName>
                        <m:e>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e>
                                  </m:d>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𝔗</m:t>
                                      </m:r>
                                    </m:e>
                                    <m:sup>
                                      <m:r>
                                        <a:rPr lang="de-DE" i="1">
                                          <a:solidFill>
                                            <a:schemeClr val="accent1"/>
                                          </a:solidFill>
                                          <a:latin typeface="Cambria Math" panose="02040503050406030204" pitchFamily="18" charset="0"/>
                                          <a:ea typeface="Cambria Math" panose="02040503050406030204" pitchFamily="18" charset="0"/>
                                        </a:rPr>
                                        <m:t>𝑄</m:t>
                                      </m:r>
                                    </m:sup>
                                  </m:sSup>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𝒓</m:t>
                                          </m:r>
                                        </m:e>
                                        <m:sup>
                                          <m:r>
                                            <a:rPr lang="de-DE" i="1">
                                              <a:solidFill>
                                                <a:schemeClr val="accent1"/>
                                              </a:solidFill>
                                              <a:latin typeface="Cambria Math" panose="02040503050406030204" pitchFamily="18" charset="0"/>
                                              <a:ea typeface="Cambria Math" panose="02040503050406030204" pitchFamily="18" charset="0"/>
                                            </a:rPr>
                                            <m:t>′</m:t>
                                          </m:r>
                                        </m:sup>
                                      </m:sSup>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𝒓</m:t>
                                      </m:r>
                                    </m:e>
                                  </m:d>
                                </m:num>
                                <m:den>
                                  <m:r>
                                    <a:rPr lang="de-DE"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𝔗</m:t>
                                      </m:r>
                                    </m:e>
                                    <m:sup>
                                      <m:r>
                                        <a:rPr lang="de-DE" i="1">
                                          <a:solidFill>
                                            <a:schemeClr val="accent1"/>
                                          </a:solidFill>
                                          <a:latin typeface="Cambria Math" panose="02040503050406030204" pitchFamily="18" charset="0"/>
                                          <a:ea typeface="Cambria Math" panose="02040503050406030204" pitchFamily="18" charset="0"/>
                                        </a:rPr>
                                        <m:t>𝑄</m:t>
                                      </m:r>
                                    </m:sup>
                                  </m:sSup>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𝒓</m:t>
                                      </m:r>
                                      <m:r>
                                        <a:rPr lang="de-DE" i="1">
                                          <a:solidFill>
                                            <a:schemeClr val="accent1"/>
                                          </a:solidFill>
                                          <a:latin typeface="Cambria Math" panose="02040503050406030204" pitchFamily="18" charset="0"/>
                                          <a:ea typeface="Cambria Math" panose="02040503050406030204" pitchFamily="18" charset="0"/>
                                        </a:rPr>
                                        <m:t>→</m:t>
                                      </m:r>
                                      <m:sSup>
                                        <m:sSupPr>
                                          <m:ctrlPr>
                                            <a:rPr lang="de-DE" b="1"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𝒓</m:t>
                                          </m:r>
                                        </m:e>
                                        <m:sup>
                                          <m:r>
                                            <a:rPr lang="de-DE" b="1" i="1">
                                              <a:solidFill>
                                                <a:schemeClr val="accent1"/>
                                              </a:solidFill>
                                              <a:latin typeface="Cambria Math" panose="02040503050406030204" pitchFamily="18" charset="0"/>
                                              <a:ea typeface="Cambria Math" panose="02040503050406030204" pitchFamily="18" charset="0"/>
                                            </a:rPr>
                                            <m:t>′</m:t>
                                          </m:r>
                                        </m:sup>
                                      </m:sSup>
                                    </m:e>
                                  </m:d>
                                </m:den>
                              </m:f>
                            </m:e>
                          </m:d>
                        </m:e>
                      </m:func>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E135467A-14DB-8A46-9BEA-2D4DBE0DF4D7}"/>
                  </a:ext>
                </a:extLst>
              </p:cNvPr>
              <p:cNvSpPr>
                <a:spLocks noGrp="1" noRot="1" noChangeAspect="1" noMove="1" noResize="1" noEditPoints="1" noAdjustHandles="1" noChangeArrowheads="1" noChangeShapeType="1" noTextEdit="1"/>
              </p:cNvSpPr>
              <p:nvPr>
                <p:ph idx="1"/>
              </p:nvPr>
            </p:nvSpPr>
            <p:spPr>
              <a:xfrm>
                <a:off x="359626" y="1665066"/>
                <a:ext cx="5544612" cy="4240848"/>
              </a:xfrm>
              <a:blipFill>
                <a:blip r:embed="rId2"/>
                <a:stretch>
                  <a:fillRect l="-2968"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02EA25B-0120-3342-B93E-5D490E5B1C60}"/>
              </a:ext>
            </a:extLst>
          </p:cNvPr>
          <p:cNvSpPr>
            <a:spLocks noGrp="1"/>
          </p:cNvSpPr>
          <p:nvPr>
            <p:ph type="sldNum" sz="quarter" idx="4"/>
          </p:nvPr>
        </p:nvSpPr>
        <p:spPr/>
        <p:txBody>
          <a:bodyPr/>
          <a:lstStyle/>
          <a:p>
            <a:fld id="{67C9959E-8E6B-B04C-9955-EA096F41CA7A}" type="slidenum">
              <a:rPr lang="en-GB" smtClean="0"/>
              <a:t>75</a:t>
            </a:fld>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3835CE9-121F-0240-AF1B-E705F7D29A9F}"/>
                  </a:ext>
                </a:extLst>
              </p:cNvPr>
              <p:cNvSpPr txBox="1"/>
              <p:nvPr/>
            </p:nvSpPr>
            <p:spPr>
              <a:xfrm>
                <a:off x="6019295" y="1893982"/>
                <a:ext cx="5812380" cy="40119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Let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𝔗</m:t>
                        </m:r>
                      </m:e>
                      <m:sup>
                        <m:r>
                          <a:rPr lang="de-DE" i="1">
                            <a:latin typeface="Cambria Math" panose="02040503050406030204" pitchFamily="18" charset="0"/>
                            <a:ea typeface="Cambria Math" panose="02040503050406030204" pitchFamily="18" charset="0"/>
                          </a:rPr>
                          <m:t>𝑄</m:t>
                        </m:r>
                      </m:sup>
                    </m:sSup>
                  </m:oMath>
                </a14:m>
                <a:r>
                  <a:rPr lang="en-GB" dirty="0"/>
                  <a:t> be any proposal distribution. Consider the Markov chain </a:t>
                </a:r>
                <a14:m>
                  <m:oMath xmlns:m="http://schemas.openxmlformats.org/officeDocument/2006/math">
                    <m:r>
                      <a:rPr lang="en-GB" i="1">
                        <a:latin typeface="Cambria Math" panose="02040503050406030204" pitchFamily="18" charset="0"/>
                        <a:ea typeface="Cambria Math" panose="02040503050406030204" pitchFamily="18" charset="0"/>
                      </a:rPr>
                      <m:t>𝔗</m:t>
                    </m:r>
                  </m:oMath>
                </a14:m>
                <a:r>
                  <a:rPr lang="en-GB" dirty="0"/>
                  <a:t> defined by </a:t>
                </a:r>
              </a:p>
              <a:p>
                <a:endParaRPr lang="en-GB" dirty="0"/>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𝔗</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m:t>
                      </m:r>
                      <m:d>
                        <m:dPr>
                          <m:begChr m:val="{"/>
                          <m:endChr m:val=""/>
                          <m:ctrlPr>
                            <a:rPr lang="de-DE" i="1" smtClean="0">
                              <a:latin typeface="Cambria Math" panose="02040503050406030204" pitchFamily="18" charset="0"/>
                              <a:ea typeface="Cambria Math" panose="02040503050406030204" pitchFamily="18" charset="0"/>
                            </a:rPr>
                          </m:ctrlPr>
                        </m:dPr>
                        <m:e>
                          <m:m>
                            <m:mPr>
                              <m:mcs>
                                <m:mc>
                                  <m:mcPr>
                                    <m:count m:val="2"/>
                                    <m:mcJc m:val="center"/>
                                  </m:mcPr>
                                </m:mc>
                              </m:mcs>
                              <m:ctrlPr>
                                <a:rPr lang="de-DE" i="1" smtClean="0">
                                  <a:latin typeface="Cambria Math" panose="02040503050406030204" pitchFamily="18" charset="0"/>
                                  <a:ea typeface="Cambria Math" panose="02040503050406030204" pitchFamily="18" charset="0"/>
                                </a:rPr>
                              </m:ctrlPr>
                            </m:mPr>
                            <m:m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𝔗</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en-GB" i="1">
                                    <a:latin typeface="Cambria Math" panose="02040503050406030204" pitchFamily="18" charset="0"/>
                                    <a:ea typeface="Cambria Math" panose="02040503050406030204" pitchFamily="18" charset="0"/>
                                  </a:rPr>
                                  <m:t>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                                              </m:t>
                                </m:r>
                              </m:e>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mr>
                            <m:mr>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𝔗</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sub>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𝔗</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e>
                                    </m:d>
                                  </m:e>
                                </m:nary>
                              </m:e>
                              <m:e>
                                <m:r>
                                  <a:rPr lang="de-DE" i="1">
                                    <a:latin typeface="Cambria Math" panose="02040503050406030204" pitchFamily="18" charset="0"/>
                                    <a:ea typeface="Cambria Math" panose="02040503050406030204" pitchFamily="18" charset="0"/>
                                  </a:rPr>
                                  <m:t>𝑜𝑡h</m:t>
                                </m:r>
                                <m:r>
                                  <a:rPr lang="de-DE" b="0" i="1" smtClean="0">
                                    <a:latin typeface="Cambria Math" panose="02040503050406030204" pitchFamily="18" charset="0"/>
                                    <a:ea typeface="Cambria Math" panose="02040503050406030204" pitchFamily="18" charset="0"/>
                                  </a:rPr>
                                  <m:t>.     </m:t>
                                </m:r>
                              </m:e>
                            </m:mr>
                          </m:m>
                        </m:e>
                      </m:d>
                    </m:oMath>
                  </m:oMathPara>
                </a14:m>
                <a:endParaRPr lang="en-GB" dirty="0"/>
              </a:p>
              <a:p>
                <a:endParaRPr lang="en-GB" dirty="0"/>
              </a:p>
              <a:p>
                <a:r>
                  <a:rPr lang="en-GB" dirty="0"/>
                  <a:t>with </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𝔄</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min</m:t>
                          </m:r>
                        </m:fName>
                        <m:e>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f>
                                <m:fPr>
                                  <m:ctrlPr>
                                    <a:rPr lang="de-DE"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𝔗</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𝒓</m:t>
                                      </m:r>
                                    </m:e>
                                  </m:d>
                                </m:num>
                                <m:den>
                                  <m:r>
                                    <a:rPr lang="en-GB" i="1">
                                      <a:latin typeface="Cambria Math" panose="02040503050406030204" pitchFamily="18" charset="0"/>
                                      <a:ea typeface="Cambria Math" panose="02040503050406030204" pitchFamily="18" charset="0"/>
                                    </a:rPr>
                                    <m:t>𝜆</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e>
                                  </m:d>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𝔗</m:t>
                                      </m:r>
                                    </m:e>
                                    <m:sup>
                                      <m:r>
                                        <a:rPr lang="de-DE" i="1">
                                          <a:latin typeface="Cambria Math" panose="02040503050406030204" pitchFamily="18" charset="0"/>
                                          <a:ea typeface="Cambria Math" panose="02040503050406030204" pitchFamily="18" charset="0"/>
                                        </a:rPr>
                                        <m:t>𝑄</m:t>
                                      </m:r>
                                    </m:sup>
                                  </m:sSup>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𝒓</m:t>
                                      </m:r>
                                      <m:r>
                                        <a:rPr lang="de-DE" i="1">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b="1" i="1">
                                              <a:latin typeface="Cambria Math" panose="02040503050406030204" pitchFamily="18" charset="0"/>
                                              <a:ea typeface="Cambria Math" panose="02040503050406030204" pitchFamily="18" charset="0"/>
                                            </a:rPr>
                                            <m:t>′</m:t>
                                          </m:r>
                                        </m:sup>
                                      </m:sSup>
                                    </m:e>
                                  </m:d>
                                </m:den>
                              </m:f>
                            </m:e>
                          </m:d>
                        </m:e>
                      </m:func>
                      <m:r>
                        <a:rPr lang="de-DE" i="1">
                          <a:latin typeface="Cambria Math" panose="02040503050406030204" pitchFamily="18" charset="0"/>
                          <a:ea typeface="Cambria Math" panose="02040503050406030204" pitchFamily="18" charset="0"/>
                        </a:rPr>
                        <m:t>.</m:t>
                      </m:r>
                    </m:oMath>
                  </m:oMathPara>
                </a14:m>
                <a:endParaRPr lang="en-GB" dirty="0"/>
              </a:p>
              <a:p>
                <a:endParaRPr lang="en-GB" dirty="0"/>
              </a:p>
              <a:p>
                <a:r>
                  <a:rPr lang="en-GB" dirty="0">
                    <a:solidFill>
                      <a:schemeClr val="accent3">
                        <a:lumMod val="40000"/>
                        <a:lumOff val="60000"/>
                      </a:schemeClr>
                    </a:solidFill>
                  </a:rPr>
                  <a:t>If </a:t>
                </a:r>
                <a14:m>
                  <m:oMath xmlns:m="http://schemas.openxmlformats.org/officeDocument/2006/math">
                    <m:r>
                      <a:rPr lang="en-GB" i="1">
                        <a:solidFill>
                          <a:schemeClr val="accent3">
                            <a:lumMod val="40000"/>
                            <a:lumOff val="60000"/>
                          </a:schemeClr>
                        </a:solidFill>
                        <a:latin typeface="Cambria Math" panose="02040503050406030204" pitchFamily="18" charset="0"/>
                        <a:ea typeface="Cambria Math" panose="02040503050406030204" pitchFamily="18" charset="0"/>
                      </a:rPr>
                      <m:t>𝔗</m:t>
                    </m:r>
                  </m:oMath>
                </a14:m>
                <a:r>
                  <a:rPr lang="en-GB" dirty="0">
                    <a:solidFill>
                      <a:schemeClr val="accent3">
                        <a:lumMod val="40000"/>
                        <a:lumOff val="60000"/>
                      </a:schemeClr>
                    </a:solidFill>
                  </a:rPr>
                  <a:t> is regular, then it has the stationary distribution </a:t>
                </a:r>
                <a14:m>
                  <m:oMath xmlns:m="http://schemas.openxmlformats.org/officeDocument/2006/math">
                    <m:r>
                      <a:rPr lang="en-GB" i="1">
                        <a:solidFill>
                          <a:schemeClr val="accent3">
                            <a:lumMod val="40000"/>
                            <a:lumOff val="60000"/>
                          </a:schemeClr>
                        </a:solidFill>
                        <a:latin typeface="Cambria Math" panose="02040503050406030204" pitchFamily="18" charset="0"/>
                        <a:ea typeface="Cambria Math" panose="02040503050406030204" pitchFamily="18" charset="0"/>
                      </a:rPr>
                      <m:t>𝜆</m:t>
                    </m:r>
                  </m:oMath>
                </a14:m>
                <a:r>
                  <a:rPr lang="en-GB" dirty="0">
                    <a:solidFill>
                      <a:schemeClr val="accent3">
                        <a:lumMod val="40000"/>
                        <a:lumOff val="60000"/>
                      </a:schemeClr>
                    </a:solidFill>
                  </a:rPr>
                  <a:t>.</a:t>
                </a:r>
                <a:endParaRPr lang="en-GB" dirty="0"/>
              </a:p>
            </p:txBody>
          </p:sp>
        </mc:Choice>
        <mc:Fallback xmlns="">
          <p:sp>
            <p:nvSpPr>
              <p:cNvPr id="7" name="TextBox 6">
                <a:extLst>
                  <a:ext uri="{FF2B5EF4-FFF2-40B4-BE49-F238E27FC236}">
                    <a16:creationId xmlns:a16="http://schemas.microsoft.com/office/drawing/2014/main" id="{13835CE9-121F-0240-AF1B-E705F7D29A9F}"/>
                  </a:ext>
                </a:extLst>
              </p:cNvPr>
              <p:cNvSpPr txBox="1">
                <a:spLocks noRot="1" noChangeAspect="1" noMove="1" noResize="1" noEditPoints="1" noAdjustHandles="1" noChangeArrowheads="1" noChangeShapeType="1" noTextEdit="1"/>
              </p:cNvSpPr>
              <p:nvPr/>
            </p:nvSpPr>
            <p:spPr>
              <a:xfrm>
                <a:off x="6019295" y="1893982"/>
                <a:ext cx="5812380" cy="4011932"/>
              </a:xfrm>
              <a:prstGeom prst="rect">
                <a:avLst/>
              </a:prstGeom>
              <a:blipFill>
                <a:blip r:embed="rId3"/>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34B0D449-7CC4-C94E-A197-C25F0BC82468}"/>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5860C730-5FF1-BC44-969D-AE324DDA4735}"/>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92038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2B945-B3E3-C44B-A243-0959C10E0030}"/>
              </a:ext>
            </a:extLst>
          </p:cNvPr>
          <p:cNvSpPr>
            <a:spLocks noGrp="1"/>
          </p:cNvSpPr>
          <p:nvPr>
            <p:ph type="title"/>
          </p:nvPr>
        </p:nvSpPr>
        <p:spPr/>
        <p:txBody>
          <a:bodyPr/>
          <a:lstStyle/>
          <a:p>
            <a:r>
              <a:rPr lang="en-GB" dirty="0"/>
              <a:t>MH: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553B47-452E-A54F-8C63-8C50619CE2F4}"/>
                  </a:ext>
                </a:extLst>
              </p:cNvPr>
              <p:cNvSpPr>
                <a:spLocks noGrp="1"/>
              </p:cNvSpPr>
              <p:nvPr>
                <p:ph idx="1"/>
              </p:nvPr>
            </p:nvSpPr>
            <p:spPr/>
            <p:txBody>
              <a:bodyPr/>
              <a:lstStyle/>
              <a:p>
                <a:r>
                  <a:rPr lang="en-GB" dirty="0"/>
                  <a:t>Follows the same procedure as Gibbs sampling </a:t>
                </a:r>
                <a:r>
                  <a:rPr lang="en-GB" dirty="0">
                    <a:solidFill>
                      <a:srgbClr val="FFC000"/>
                    </a:solidFill>
                  </a:rPr>
                  <a:t>except</a:t>
                </a:r>
              </a:p>
              <a:p>
                <a:pPr lvl="1"/>
                <a:r>
                  <a:rPr lang="en-GB" dirty="0"/>
                  <a:t>Generate a new state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𝒓</m:t>
                        </m:r>
                      </m:e>
                      <m:sub>
                        <m:r>
                          <a:rPr lang="de-DE" b="0" i="1" dirty="0" smtClean="0">
                            <a:latin typeface="Cambria Math" panose="02040503050406030204" pitchFamily="18" charset="0"/>
                          </a:rPr>
                          <m:t>𝑖</m:t>
                        </m:r>
                      </m:sub>
                    </m:sSub>
                  </m:oMath>
                </a14:m>
                <a:r>
                  <a:rPr lang="en-GB" dirty="0"/>
                  <a:t> from proposal distribution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𝔗</m:t>
                        </m:r>
                      </m:e>
                      <m:sup>
                        <m:r>
                          <a:rPr lang="de-DE" i="1">
                            <a:latin typeface="Cambria Math" panose="02040503050406030204" pitchFamily="18" charset="0"/>
                            <a:ea typeface="Cambria Math" panose="02040503050406030204" pitchFamily="18" charset="0"/>
                          </a:rPr>
                          <m:t>𝑄</m:t>
                        </m:r>
                      </m:sup>
                    </m:sSup>
                  </m:oMath>
                </a14:m>
                <a:r>
                  <a:rPr lang="en-GB" dirty="0"/>
                  <a:t> instead of target distribution </a:t>
                </a:r>
                <a14:m>
                  <m:oMath xmlns:m="http://schemas.openxmlformats.org/officeDocument/2006/math">
                    <m:r>
                      <a:rPr lang="en-GB" i="1">
                        <a:latin typeface="Cambria Math" panose="02040503050406030204" pitchFamily="18" charset="0"/>
                        <a:ea typeface="Cambria Math" panose="02040503050406030204" pitchFamily="18" charset="0"/>
                      </a:rPr>
                      <m:t>𝔗</m:t>
                    </m:r>
                  </m:oMath>
                </a14:m>
                <a:endParaRPr lang="en-GB" dirty="0"/>
              </a:p>
              <a:p>
                <a:pPr lvl="1"/>
                <a:r>
                  <a:rPr lang="en-GB" dirty="0"/>
                  <a:t>Pick or discard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𝒓</m:t>
                        </m:r>
                      </m:e>
                      <m:sub>
                        <m:r>
                          <a:rPr lang="de-DE" i="1" dirty="0">
                            <a:latin typeface="Cambria Math" panose="02040503050406030204" pitchFamily="18" charset="0"/>
                          </a:rPr>
                          <m:t>𝑖</m:t>
                        </m:r>
                      </m:sub>
                    </m:sSub>
                  </m:oMath>
                </a14:m>
                <a:r>
                  <a:rPr lang="en-GB" dirty="0"/>
                  <a:t> based on acceptance probability </a:t>
                </a:r>
                <a14:m>
                  <m:oMath xmlns:m="http://schemas.openxmlformats.org/officeDocument/2006/math">
                    <m:r>
                      <a:rPr lang="en-GB" i="1" smtClean="0">
                        <a:latin typeface="Cambria Math" panose="02040503050406030204" pitchFamily="18" charset="0"/>
                        <a:ea typeface="Cambria Math" panose="02040503050406030204" pitchFamily="18" charset="0"/>
                      </a:rPr>
                      <m:t>𝔄</m:t>
                    </m:r>
                  </m:oMath>
                </a14:m>
                <a:endParaRPr lang="en-GB" dirty="0"/>
              </a:p>
            </p:txBody>
          </p:sp>
        </mc:Choice>
        <mc:Fallback xmlns="">
          <p:sp>
            <p:nvSpPr>
              <p:cNvPr id="3" name="Content Placeholder 2">
                <a:extLst>
                  <a:ext uri="{FF2B5EF4-FFF2-40B4-BE49-F238E27FC236}">
                    <a16:creationId xmlns:a16="http://schemas.microsoft.com/office/drawing/2014/main" id="{F0553B47-452E-A54F-8C63-8C50619CE2F4}"/>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F0B9C92-0970-5647-8DF1-9C9AA3D8BF6C}"/>
              </a:ext>
            </a:extLst>
          </p:cNvPr>
          <p:cNvSpPr>
            <a:spLocks noGrp="1"/>
          </p:cNvSpPr>
          <p:nvPr>
            <p:ph type="sldNum" sz="quarter" idx="4"/>
          </p:nvPr>
        </p:nvSpPr>
        <p:spPr/>
        <p:txBody>
          <a:bodyPr/>
          <a:lstStyle/>
          <a:p>
            <a:fld id="{67C9959E-8E6B-B04C-9955-EA096F41CA7A}" type="slidenum">
              <a:rPr lang="en-GB" smtClean="0"/>
              <a:t>76</a:t>
            </a:fld>
            <a:endParaRPr lang="en-GB"/>
          </a:p>
        </p:txBody>
      </p:sp>
      <p:sp>
        <p:nvSpPr>
          <p:cNvPr id="7" name="Date Placeholder 6">
            <a:extLst>
              <a:ext uri="{FF2B5EF4-FFF2-40B4-BE49-F238E27FC236}">
                <a16:creationId xmlns:a16="http://schemas.microsoft.com/office/drawing/2014/main" id="{3E2BE629-06E3-F248-A368-13C735A037F7}"/>
              </a:ext>
            </a:extLst>
          </p:cNvPr>
          <p:cNvSpPr>
            <a:spLocks noGrp="1"/>
          </p:cNvSpPr>
          <p:nvPr>
            <p:ph type="dt" sz="half" idx="2"/>
          </p:nvPr>
        </p:nvSpPr>
        <p:spPr/>
        <p:txBody>
          <a:bodyPr/>
          <a:lstStyle/>
          <a:p>
            <a:r>
              <a:rPr lang="en-GB"/>
              <a:t>Approximate Inference</a:t>
            </a:r>
            <a:endParaRPr lang="en-US" dirty="0"/>
          </a:p>
        </p:txBody>
      </p:sp>
      <p:sp>
        <p:nvSpPr>
          <p:cNvPr id="8" name="Footer Placeholder 7">
            <a:extLst>
              <a:ext uri="{FF2B5EF4-FFF2-40B4-BE49-F238E27FC236}">
                <a16:creationId xmlns:a16="http://schemas.microsoft.com/office/drawing/2014/main" id="{3B25FE98-DC7D-6C4E-ABBF-86A03D17E751}"/>
              </a:ext>
            </a:extLst>
          </p:cNvPr>
          <p:cNvSpPr>
            <a:spLocks noGrp="1"/>
          </p:cNvSpPr>
          <p:nvPr>
            <p:ph type="ftr" sz="quarter" idx="3"/>
          </p:nvPr>
        </p:nvSpPr>
        <p:spPr/>
        <p:txBody>
          <a:bodyPr/>
          <a:lstStyle/>
          <a:p>
            <a:r>
              <a:rPr lang="en-GB"/>
              <a:t>T. Braun - StaRAI</a:t>
            </a:r>
          </a:p>
        </p:txBody>
      </p:sp>
      <p:pic>
        <p:nvPicPr>
          <p:cNvPr id="9" name="Picture 8">
            <a:extLst>
              <a:ext uri="{FF2B5EF4-FFF2-40B4-BE49-F238E27FC236}">
                <a16:creationId xmlns:a16="http://schemas.microsoft.com/office/drawing/2014/main" id="{E12CFD43-07F8-8A42-A93D-7D89F67537C8}"/>
              </a:ext>
            </a:extLst>
          </p:cNvPr>
          <p:cNvPicPr>
            <a:picLocks noChangeAspect="1"/>
          </p:cNvPicPr>
          <p:nvPr/>
        </p:nvPicPr>
        <p:blipFill>
          <a:blip r:embed="rId3"/>
          <a:stretch>
            <a:fillRect/>
          </a:stretch>
        </p:blipFill>
        <p:spPr>
          <a:xfrm>
            <a:off x="1486338" y="2870367"/>
            <a:ext cx="8973752" cy="2931645"/>
          </a:xfrm>
          <a:prstGeom prst="rect">
            <a:avLst/>
          </a:prstGeom>
        </p:spPr>
      </p:pic>
      <p:sp>
        <p:nvSpPr>
          <p:cNvPr id="6" name="Rounded Rectangle 5">
            <a:extLst>
              <a:ext uri="{FF2B5EF4-FFF2-40B4-BE49-F238E27FC236}">
                <a16:creationId xmlns:a16="http://schemas.microsoft.com/office/drawing/2014/main" id="{B2BBA1E3-DBF4-7E49-B682-828EEA7D4134}"/>
              </a:ext>
            </a:extLst>
          </p:cNvPr>
          <p:cNvSpPr/>
          <p:nvPr/>
        </p:nvSpPr>
        <p:spPr>
          <a:xfrm>
            <a:off x="2497257" y="4363895"/>
            <a:ext cx="4817943" cy="769356"/>
          </a:xfrm>
          <a:prstGeom prst="roundRect">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1663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3EF58-E6FC-6741-B3AB-83A392A2BA7F}"/>
              </a:ext>
            </a:extLst>
          </p:cNvPr>
          <p:cNvSpPr>
            <a:spLocks noGrp="1"/>
          </p:cNvSpPr>
          <p:nvPr>
            <p:ph type="title"/>
          </p:nvPr>
        </p:nvSpPr>
        <p:spPr/>
        <p:txBody>
          <a:bodyPr/>
          <a:lstStyle/>
          <a:p>
            <a:r>
              <a:rPr lang="en-GB" dirty="0"/>
              <a:t>Lifted MCMC</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9B6F72B-657E-7948-A257-204F5C065CE1}"/>
                  </a:ext>
                </a:extLst>
              </p:cNvPr>
              <p:cNvSpPr>
                <a:spLocks noGrp="1"/>
              </p:cNvSpPr>
              <p:nvPr>
                <p:ph idx="1"/>
              </p:nvPr>
            </p:nvSpPr>
            <p:spPr/>
            <p:txBody>
              <a:bodyPr>
                <a:normAutofit/>
              </a:bodyPr>
              <a:lstStyle/>
              <a:p>
                <a:r>
                  <a:rPr lang="en-GB" dirty="0">
                    <a:solidFill>
                      <a:srgbClr val="FFC000"/>
                    </a:solidFill>
                  </a:rPr>
                  <a:t>No direct transformation</a:t>
                </a:r>
                <a:r>
                  <a:rPr lang="en-GB" dirty="0"/>
                  <a:t> of MCMC to lifted models</a:t>
                </a:r>
              </a:p>
              <a:p>
                <a:pPr lvl="1"/>
                <a:r>
                  <a:rPr lang="en-GB" dirty="0"/>
                  <a:t>But: application of the lifting idea to Markov chains</a:t>
                </a:r>
              </a:p>
              <a:p>
                <a:r>
                  <a:rPr lang="en-GB" dirty="0">
                    <a:solidFill>
                      <a:schemeClr val="accent1"/>
                    </a:solidFill>
                  </a:rPr>
                  <a:t>Exchangeable</a:t>
                </a:r>
                <a:r>
                  <a:rPr lang="en-GB" dirty="0"/>
                  <a:t> Boolean random variables </a:t>
                </a:r>
                <a14:m>
                  <m:oMath xmlns:m="http://schemas.openxmlformats.org/officeDocument/2006/math">
                    <m:r>
                      <a:rPr lang="de-DE" b="1" i="1" dirty="0" smtClean="0">
                        <a:latin typeface="Cambria Math" panose="02040503050406030204" pitchFamily="18" charset="0"/>
                      </a:rPr>
                      <m:t>𝑺</m:t>
                    </m:r>
                  </m:oMath>
                </a14:m>
                <a:endParaRPr lang="en-GB" dirty="0"/>
              </a:p>
              <a:p>
                <a:pPr lvl="1"/>
                <a:r>
                  <a:rPr lang="en-GB" dirty="0"/>
                  <a:t>If for every assignment to </a:t>
                </a:r>
                <a14:m>
                  <m:oMath xmlns:m="http://schemas.openxmlformats.org/officeDocument/2006/math">
                    <m:r>
                      <a:rPr lang="de-DE" b="1" i="1" dirty="0" smtClean="0">
                        <a:latin typeface="Cambria Math" panose="02040503050406030204" pitchFamily="18" charset="0"/>
                        <a:ea typeface="Cambria Math" panose="02040503050406030204" pitchFamily="18" charset="0"/>
                      </a:rPr>
                      <m:t>𝑺</m:t>
                    </m:r>
                  </m:oMath>
                </a14:m>
                <a:r>
                  <a:rPr lang="en-GB" dirty="0"/>
                  <a:t>, i.e., </a:t>
                </a:r>
                <a14:m>
                  <m:oMath xmlns:m="http://schemas.openxmlformats.org/officeDocument/2006/math">
                    <m:r>
                      <a:rPr lang="de-DE" b="1" i="1" smtClean="0">
                        <a:latin typeface="Cambria Math" panose="02040503050406030204" pitchFamily="18" charset="0"/>
                      </a:rPr>
                      <m:t>𝒔</m:t>
                    </m:r>
                    <m:r>
                      <a:rPr lang="de-DE" b="1"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rPr>
                        </m:ctrlPr>
                      </m:sSup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0,1</m:t>
                            </m:r>
                          </m:e>
                        </m:d>
                      </m:e>
                      <m:sup>
                        <m:r>
                          <a:rPr lang="de-DE" b="0" i="1" smtClean="0">
                            <a:latin typeface="Cambria Math" panose="02040503050406030204" pitchFamily="18" charset="0"/>
                          </a:rPr>
                          <m:t>𝑘</m:t>
                        </m:r>
                      </m:sup>
                    </m:sSup>
                  </m:oMath>
                </a14:m>
                <a:r>
                  <a:rPr lang="en-GB" dirty="0"/>
                  <a:t>, and every permutation </a:t>
                </a:r>
                <a14:m>
                  <m:oMath xmlns:m="http://schemas.openxmlformats.org/officeDocument/2006/math">
                    <m:r>
                      <a:rPr lang="en-GB" i="1" dirty="0" smtClean="0">
                        <a:latin typeface="Cambria Math" panose="02040503050406030204" pitchFamily="18" charset="0"/>
                        <a:ea typeface="Cambria Math" panose="02040503050406030204" pitchFamily="18" charset="0"/>
                      </a:rPr>
                      <m:t>𝔤</m:t>
                    </m:r>
                  </m:oMath>
                </a14:m>
                <a:r>
                  <a:rPr lang="en-GB" dirty="0"/>
                  <a:t> on </a:t>
                </a:r>
                <a14:m>
                  <m:oMath xmlns:m="http://schemas.openxmlformats.org/officeDocument/2006/math">
                    <m:sSup>
                      <m:sSupPr>
                        <m:ctrlPr>
                          <a:rPr lang="de-DE" i="1">
                            <a:latin typeface="Cambria Math" panose="02040503050406030204" pitchFamily="18" charset="0"/>
                          </a:rPr>
                        </m:ctrlPr>
                      </m:sSupPr>
                      <m:e>
                        <m:d>
                          <m:dPr>
                            <m:begChr m:val="{"/>
                            <m:endChr m:val="}"/>
                            <m:ctrlPr>
                              <a:rPr lang="de-DE" i="1">
                                <a:latin typeface="Cambria Math" panose="02040503050406030204" pitchFamily="18" charset="0"/>
                              </a:rPr>
                            </m:ctrlPr>
                          </m:dPr>
                          <m:e>
                            <m:r>
                              <a:rPr lang="de-DE" i="1">
                                <a:latin typeface="Cambria Math" panose="02040503050406030204" pitchFamily="18" charset="0"/>
                              </a:rPr>
                              <m:t>0,1</m:t>
                            </m:r>
                          </m:e>
                        </m:d>
                      </m:e>
                      <m:sup>
                        <m:r>
                          <a:rPr lang="de-DE" i="1">
                            <a:latin typeface="Cambria Math" panose="02040503050406030204" pitchFamily="18" charset="0"/>
                          </a:rPr>
                          <m:t>𝑘</m:t>
                        </m:r>
                      </m:sup>
                    </m:sSup>
                  </m:oMath>
                </a14:m>
                <a:r>
                  <a:rPr lang="en-GB" dirty="0"/>
                  <a:t>, </a:t>
                </a:r>
                <a:endParaRPr lang="de-DE"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𝑺</m:t>
                          </m:r>
                          <m:r>
                            <a:rPr lang="de-DE" b="0" i="1" dirty="0" smtClean="0">
                              <a:latin typeface="Cambria Math" panose="02040503050406030204" pitchFamily="18" charset="0"/>
                            </a:rPr>
                            <m:t>=</m:t>
                          </m:r>
                          <m:r>
                            <a:rPr lang="de-DE" b="1" i="1" smtClean="0">
                              <a:latin typeface="Cambria Math" panose="02040503050406030204" pitchFamily="18" charset="0"/>
                            </a:rPr>
                            <m:t>𝒔</m:t>
                          </m:r>
                        </m:e>
                      </m:d>
                      <m:r>
                        <a:rPr lang="de-DE" b="0" i="1" dirty="0" smtClean="0">
                          <a:latin typeface="Cambria Math" panose="02040503050406030204" pitchFamily="18" charset="0"/>
                        </a:rPr>
                        <m:t>=</m:t>
                      </m:r>
                      <m:r>
                        <a:rPr lang="en-GB" i="1" dirty="0">
                          <a:latin typeface="Cambria Math" panose="02040503050406030204" pitchFamily="18" charset="0"/>
                        </a:rPr>
                        <m:t>𝑃</m:t>
                      </m:r>
                      <m:d>
                        <m:dPr>
                          <m:ctrlPr>
                            <a:rPr lang="de-DE" i="1" dirty="0">
                              <a:latin typeface="Cambria Math" panose="02040503050406030204" pitchFamily="18" charset="0"/>
                            </a:rPr>
                          </m:ctrlPr>
                        </m:dPr>
                        <m:e>
                          <m:r>
                            <a:rPr lang="de-DE" b="1" i="1" dirty="0" smtClean="0">
                              <a:latin typeface="Cambria Math" panose="02040503050406030204" pitchFamily="18" charset="0"/>
                            </a:rPr>
                            <m:t>𝑺</m:t>
                          </m:r>
                          <m:r>
                            <a:rPr lang="de-DE" i="1" dirty="0">
                              <a:latin typeface="Cambria Math" panose="02040503050406030204" pitchFamily="18" charset="0"/>
                            </a:rPr>
                            <m:t>=</m:t>
                          </m:r>
                          <m:sSup>
                            <m:sSupPr>
                              <m:ctrlPr>
                                <a:rPr lang="de-DE" b="1" i="1">
                                  <a:latin typeface="Cambria Math" panose="02040503050406030204" pitchFamily="18" charset="0"/>
                                </a:rPr>
                              </m:ctrlPr>
                            </m:sSupPr>
                            <m:e>
                              <m:r>
                                <a:rPr lang="de-DE" b="1" i="1" smtClean="0">
                                  <a:latin typeface="Cambria Math" panose="02040503050406030204" pitchFamily="18" charset="0"/>
                                </a:rPr>
                                <m:t>𝒔</m:t>
                              </m:r>
                            </m:e>
                            <m:sup>
                              <m:r>
                                <a:rPr lang="en-GB" i="1" dirty="0">
                                  <a:latin typeface="Cambria Math" panose="02040503050406030204" pitchFamily="18" charset="0"/>
                                  <a:ea typeface="Cambria Math" panose="02040503050406030204" pitchFamily="18" charset="0"/>
                                </a:rPr>
                                <m:t>𝔤</m:t>
                              </m:r>
                            </m:sup>
                          </m:sSup>
                        </m:e>
                      </m:d>
                    </m:oMath>
                  </m:oMathPara>
                </a14:m>
                <a:endParaRPr lang="en-GB" dirty="0"/>
              </a:p>
              <a:p>
                <a:pPr lvl="1"/>
                <a:r>
                  <a:rPr lang="en-GB" dirty="0"/>
                  <a:t>Example: Random variables that exhibit counting symmetry</a:t>
                </a:r>
              </a:p>
              <a:p>
                <a:pPr lvl="1"/>
                <a:r>
                  <a:rPr lang="en-GB" dirty="0"/>
                  <a:t>Find these so-called </a:t>
                </a:r>
                <a:r>
                  <a:rPr lang="en-GB" dirty="0">
                    <a:solidFill>
                      <a:schemeClr val="accent1"/>
                    </a:solidFill>
                  </a:rPr>
                  <a:t>automorphism groups </a:t>
                </a:r>
                <a:r>
                  <a:rPr lang="en-GB" dirty="0"/>
                  <a:t>using </a:t>
                </a:r>
                <a:r>
                  <a:rPr lang="en-GB" i="1" dirty="0"/>
                  <a:t>colour passing </a:t>
                </a:r>
                <a:r>
                  <a:rPr lang="en-GB" dirty="0"/>
                  <a:t>(forward pointer to next topic)</a:t>
                </a:r>
              </a:p>
              <a:p>
                <a:r>
                  <a:rPr lang="en-GB" dirty="0"/>
                  <a:t>Then, there are </a:t>
                </a:r>
                <a14:m>
                  <m:oMath xmlns:m="http://schemas.openxmlformats.org/officeDocument/2006/math">
                    <m:r>
                      <a:rPr lang="de-DE" b="0" i="1" dirty="0" smtClean="0">
                        <a:latin typeface="Cambria Math" panose="02040503050406030204" pitchFamily="18" charset="0"/>
                      </a:rPr>
                      <m:t>𝑘</m:t>
                    </m:r>
                    <m:r>
                      <a:rPr lang="de-DE" b="0" i="1" dirty="0" smtClean="0">
                        <a:latin typeface="Cambria Math" panose="02040503050406030204" pitchFamily="18" charset="0"/>
                      </a:rPr>
                      <m:t>+1</m:t>
                    </m:r>
                  </m:oMath>
                </a14:m>
                <a:r>
                  <a:rPr lang="en-GB" dirty="0"/>
                  <a:t> </a:t>
                </a:r>
                <a:r>
                  <a:rPr lang="en-GB" dirty="0">
                    <a:solidFill>
                      <a:schemeClr val="accent1"/>
                    </a:solidFill>
                  </a:rPr>
                  <a:t>orbits</a:t>
                </a:r>
                <a:r>
                  <a:rPr lang="en-GB" dirty="0"/>
                  <a:t> each containing random variable assignments</a:t>
                </a:r>
              </a:p>
              <a:p>
                <a:pPr lvl="1"/>
                <a:r>
                  <a:rPr lang="en-GB" dirty="0"/>
                  <a:t>Here: </a:t>
                </a:r>
                <a:br>
                  <a:rPr lang="en-GB" dirty="0"/>
                </a:br>
                <a:r>
                  <a:rPr lang="en-GB" dirty="0"/>
                  <a:t>Orbit ≈ equivalence class where elements within </a:t>
                </a:r>
                <a:br>
                  <a:rPr lang="en-GB" dirty="0"/>
                </a:br>
                <a:r>
                  <a:rPr lang="en-GB" dirty="0"/>
                  <a:t>each class are mapped to the same probability</a:t>
                </a:r>
              </a:p>
            </p:txBody>
          </p:sp>
        </mc:Choice>
        <mc:Fallback>
          <p:sp>
            <p:nvSpPr>
              <p:cNvPr id="3" name="Content Placeholder 2">
                <a:extLst>
                  <a:ext uri="{FF2B5EF4-FFF2-40B4-BE49-F238E27FC236}">
                    <a16:creationId xmlns:a16="http://schemas.microsoft.com/office/drawing/2014/main" id="{79B6F72B-657E-7948-A257-204F5C065CE1}"/>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0F139FB-AB18-704A-8481-4F4EDF9E07C4}"/>
              </a:ext>
            </a:extLst>
          </p:cNvPr>
          <p:cNvSpPr>
            <a:spLocks noGrp="1"/>
          </p:cNvSpPr>
          <p:nvPr>
            <p:ph type="sldNum" sz="quarter" idx="4"/>
          </p:nvPr>
        </p:nvSpPr>
        <p:spPr/>
        <p:txBody>
          <a:bodyPr/>
          <a:lstStyle/>
          <a:p>
            <a:fld id="{67C9959E-8E6B-B04C-9955-EA096F41CA7A}" type="slidenum">
              <a:rPr lang="en-GB" smtClean="0"/>
              <a:t>77</a:t>
            </a:fld>
            <a:endParaRPr lang="en-GB" dirty="0"/>
          </a:p>
        </p:txBody>
      </p:sp>
      <p:sp>
        <p:nvSpPr>
          <p:cNvPr id="6" name="TextBox 5">
            <a:extLst>
              <a:ext uri="{FF2B5EF4-FFF2-40B4-BE49-F238E27FC236}">
                <a16:creationId xmlns:a16="http://schemas.microsoft.com/office/drawing/2014/main" id="{6F0FF262-8ECC-834A-A809-3E7E2690A5BC}"/>
              </a:ext>
            </a:extLst>
          </p:cNvPr>
          <p:cNvSpPr txBox="1"/>
          <p:nvPr/>
        </p:nvSpPr>
        <p:spPr>
          <a:xfrm>
            <a:off x="6230366" y="526003"/>
            <a:ext cx="2824812"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As far as I know at this point</a:t>
            </a:r>
          </a:p>
        </p:txBody>
      </p:sp>
      <p:cxnSp>
        <p:nvCxnSpPr>
          <p:cNvPr id="8" name="Straight Arrow Connector 7">
            <a:extLst>
              <a:ext uri="{FF2B5EF4-FFF2-40B4-BE49-F238E27FC236}">
                <a16:creationId xmlns:a16="http://schemas.microsoft.com/office/drawing/2014/main" id="{580318F6-6A5C-E742-A550-98D65690AEC4}"/>
              </a:ext>
            </a:extLst>
          </p:cNvPr>
          <p:cNvCxnSpPr>
            <a:cxnSpLocks/>
            <a:stCxn id="6" idx="1"/>
          </p:cNvCxnSpPr>
          <p:nvPr/>
        </p:nvCxnSpPr>
        <p:spPr>
          <a:xfrm flipH="1">
            <a:off x="5547360" y="710670"/>
            <a:ext cx="683006" cy="52677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3">
            <a:extLst>
              <a:ext uri="{FF2B5EF4-FFF2-40B4-BE49-F238E27FC236}">
                <a16:creationId xmlns:a16="http://schemas.microsoft.com/office/drawing/2014/main" id="{C27D6BB3-1F14-A148-A774-F02B3A03BFA4}"/>
              </a:ext>
            </a:extLst>
          </p:cNvPr>
          <p:cNvSpPr txBox="1"/>
          <p:nvPr/>
        </p:nvSpPr>
        <p:spPr>
          <a:xfrm>
            <a:off x="3638008" y="6290590"/>
            <a:ext cx="6079016" cy="430887"/>
          </a:xfrm>
          <a:prstGeom prst="rect">
            <a:avLst/>
          </a:prstGeom>
          <a:noFill/>
        </p:spPr>
        <p:txBody>
          <a:bodyPr wrap="square" rtlCol="0">
            <a:spAutoFit/>
          </a:bodyPr>
          <a:lstStyle/>
          <a:p>
            <a:r>
              <a:rPr lang="en-GB" sz="1100" dirty="0">
                <a:solidFill>
                  <a:schemeClr val="tx1">
                    <a:lumMod val="60000"/>
                    <a:lumOff val="40000"/>
                  </a:schemeClr>
                </a:solidFill>
                <a:ea typeface="Verdana" pitchFamily="34" charset="0"/>
                <a:cs typeface="Verdana" pitchFamily="34" charset="0"/>
              </a:rPr>
              <a:t>Mathias </a:t>
            </a:r>
            <a:r>
              <a:rPr lang="en-GB" sz="1100" dirty="0" err="1">
                <a:solidFill>
                  <a:schemeClr val="tx1">
                    <a:lumMod val="60000"/>
                    <a:lumOff val="40000"/>
                  </a:schemeClr>
                </a:solidFill>
                <a:ea typeface="Verdana" pitchFamily="34" charset="0"/>
                <a:cs typeface="Verdana" pitchFamily="34" charset="0"/>
              </a:rPr>
              <a:t>Niepert</a:t>
            </a:r>
            <a:r>
              <a:rPr lang="en-GB" sz="1100" dirty="0">
                <a:solidFill>
                  <a:schemeClr val="tx1">
                    <a:lumMod val="60000"/>
                    <a:lumOff val="40000"/>
                  </a:schemeClr>
                </a:solidFill>
                <a:ea typeface="Verdana" pitchFamily="34" charset="0"/>
                <a:cs typeface="Verdana" pitchFamily="34" charset="0"/>
              </a:rPr>
              <a:t>: Markov Chains on Orbits of Permutation Groups. In </a:t>
            </a:r>
            <a:r>
              <a:rPr lang="en-GB" sz="1100" i="1" dirty="0">
                <a:solidFill>
                  <a:schemeClr val="tx1">
                    <a:lumMod val="60000"/>
                    <a:lumOff val="40000"/>
                  </a:schemeClr>
                </a:solidFill>
                <a:ea typeface="Verdana" pitchFamily="34" charset="0"/>
                <a:cs typeface="Verdana" pitchFamily="34" charset="0"/>
              </a:rPr>
              <a:t>UAI-12 Proceedings of the 28</a:t>
            </a:r>
            <a:r>
              <a:rPr lang="en-GB" sz="1100" i="1" baseline="30000" dirty="0">
                <a:solidFill>
                  <a:schemeClr val="tx1">
                    <a:lumMod val="60000"/>
                    <a:lumOff val="40000"/>
                  </a:schemeClr>
                </a:solidFill>
                <a:ea typeface="Verdana" pitchFamily="34" charset="0"/>
                <a:cs typeface="Verdana" pitchFamily="34" charset="0"/>
              </a:rPr>
              <a:t>th</a:t>
            </a:r>
            <a:r>
              <a:rPr lang="en-GB" sz="1100" i="1" dirty="0">
                <a:solidFill>
                  <a:schemeClr val="tx1">
                    <a:lumMod val="60000"/>
                    <a:lumOff val="40000"/>
                  </a:schemeClr>
                </a:solidFill>
                <a:ea typeface="Verdana" pitchFamily="34" charset="0"/>
                <a:cs typeface="Verdana" pitchFamily="34" charset="0"/>
              </a:rPr>
              <a:t> Conference on Uncertainty in Artificial Intelligence</a:t>
            </a:r>
            <a:r>
              <a:rPr lang="en-GB" sz="1100" dirty="0">
                <a:solidFill>
                  <a:schemeClr val="tx1">
                    <a:lumMod val="60000"/>
                    <a:lumOff val="40000"/>
                  </a:schemeClr>
                </a:solidFill>
                <a:ea typeface="Verdana" pitchFamily="34" charset="0"/>
                <a:cs typeface="Verdana" pitchFamily="34" charset="0"/>
              </a:rPr>
              <a:t>, 2012.</a:t>
            </a:r>
          </a:p>
        </p:txBody>
      </p:sp>
      <p:sp>
        <p:nvSpPr>
          <p:cNvPr id="7" name="Date Placeholder 6">
            <a:extLst>
              <a:ext uri="{FF2B5EF4-FFF2-40B4-BE49-F238E27FC236}">
                <a16:creationId xmlns:a16="http://schemas.microsoft.com/office/drawing/2014/main" id="{5E4ECD86-D6A9-F54D-9AE2-22BC4A323ADD}"/>
              </a:ext>
            </a:extLst>
          </p:cNvPr>
          <p:cNvSpPr>
            <a:spLocks noGrp="1"/>
          </p:cNvSpPr>
          <p:nvPr>
            <p:ph type="dt" sz="half" idx="2"/>
          </p:nvPr>
        </p:nvSpPr>
        <p:spPr/>
        <p:txBody>
          <a:bodyPr/>
          <a:lstStyle/>
          <a:p>
            <a:r>
              <a:rPr lang="en-GB"/>
              <a:t>Approximate Inference</a:t>
            </a:r>
            <a:endParaRPr lang="en-US" dirty="0"/>
          </a:p>
        </p:txBody>
      </p:sp>
      <p:sp>
        <p:nvSpPr>
          <p:cNvPr id="9" name="Footer Placeholder 8">
            <a:extLst>
              <a:ext uri="{FF2B5EF4-FFF2-40B4-BE49-F238E27FC236}">
                <a16:creationId xmlns:a16="http://schemas.microsoft.com/office/drawing/2014/main" id="{70BBAF18-91E7-8F4A-9C1F-CAF9B8E2A263}"/>
              </a:ext>
            </a:extLst>
          </p:cNvPr>
          <p:cNvSpPr>
            <a:spLocks noGrp="1"/>
          </p:cNvSpPr>
          <p:nvPr>
            <p:ph type="ftr" sz="quarter" idx="3"/>
          </p:nvPr>
        </p:nvSpPr>
        <p:spPr/>
        <p:txBody>
          <a:bodyPr/>
          <a:lstStyle/>
          <a:p>
            <a:r>
              <a:rPr lang="en-GB"/>
              <a:t>T. Braun - StaRAI</a:t>
            </a:r>
          </a:p>
        </p:txBody>
      </p:sp>
      <p:grpSp>
        <p:nvGrpSpPr>
          <p:cNvPr id="12" name="Group 11">
            <a:extLst>
              <a:ext uri="{FF2B5EF4-FFF2-40B4-BE49-F238E27FC236}">
                <a16:creationId xmlns:a16="http://schemas.microsoft.com/office/drawing/2014/main" id="{9DDD7F34-A3BA-F94B-B118-1C5CFB56EAA1}"/>
              </a:ext>
            </a:extLst>
          </p:cNvPr>
          <p:cNvGrpSpPr/>
          <p:nvPr/>
        </p:nvGrpSpPr>
        <p:grpSpPr>
          <a:xfrm>
            <a:off x="7784134" y="5129523"/>
            <a:ext cx="1210151" cy="360000"/>
            <a:chOff x="928007" y="1785257"/>
            <a:chExt cx="1210151" cy="360000"/>
          </a:xfrm>
        </p:grpSpPr>
        <p:sp>
          <p:nvSpPr>
            <p:cNvPr id="13" name="Oval 12">
              <a:extLst>
                <a:ext uri="{FF2B5EF4-FFF2-40B4-BE49-F238E27FC236}">
                  <a16:creationId xmlns:a16="http://schemas.microsoft.com/office/drawing/2014/main" id="{A41CB197-6F6B-A647-8BFC-030F87E44CE4}"/>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14" name="Oval 13">
              <a:extLst>
                <a:ext uri="{FF2B5EF4-FFF2-40B4-BE49-F238E27FC236}">
                  <a16:creationId xmlns:a16="http://schemas.microsoft.com/office/drawing/2014/main" id="{4129B4A5-7052-494C-8921-3213F59166C2}"/>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cxnSp>
          <p:nvCxnSpPr>
            <p:cNvPr id="16" name="Straight Connector 15">
              <a:extLst>
                <a:ext uri="{FF2B5EF4-FFF2-40B4-BE49-F238E27FC236}">
                  <a16:creationId xmlns:a16="http://schemas.microsoft.com/office/drawing/2014/main" id="{886BAE6D-6D64-0241-A633-D009C4A2FC21}"/>
                </a:ext>
              </a:extLst>
            </p:cNvPr>
            <p:cNvCxnSpPr>
              <a:stCxn id="13" idx="6"/>
              <a:endCxn id="14"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B1145517-645D-0D4D-8316-A14749A6746C}"/>
              </a:ext>
            </a:extLst>
          </p:cNvPr>
          <p:cNvGrpSpPr/>
          <p:nvPr/>
        </p:nvGrpSpPr>
        <p:grpSpPr>
          <a:xfrm>
            <a:off x="9423474" y="4755629"/>
            <a:ext cx="1518865" cy="1110838"/>
            <a:chOff x="9055178" y="1068138"/>
            <a:chExt cx="1518865" cy="1110838"/>
          </a:xfrm>
        </p:grpSpPr>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C3ADBF4D-DB26-F04A-8B94-76A9EC5E1FA9}"/>
                    </a:ext>
                  </a:extLst>
                </p:cNvPr>
                <p:cNvSpPr/>
                <p:nvPr/>
              </p:nvSpPr>
              <p:spPr>
                <a:xfrm>
                  <a:off x="9505457" y="1068138"/>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11</m:t>
                        </m:r>
                      </m:oMath>
                    </m:oMathPara>
                  </a14:m>
                  <a:endParaRPr lang="en-GB" dirty="0"/>
                </a:p>
              </p:txBody>
            </p:sp>
          </mc:Choice>
          <mc:Fallback xmlns="">
            <p:sp>
              <p:nvSpPr>
                <p:cNvPr id="26" name="Rounded Rectangle 25">
                  <a:extLst>
                    <a:ext uri="{FF2B5EF4-FFF2-40B4-BE49-F238E27FC236}">
                      <a16:creationId xmlns:a16="http://schemas.microsoft.com/office/drawing/2014/main" id="{C3ADBF4D-DB26-F04A-8B94-76A9EC5E1FA9}"/>
                    </a:ext>
                  </a:extLst>
                </p:cNvPr>
                <p:cNvSpPr>
                  <a:spLocks noRot="1" noChangeAspect="1" noMove="1" noResize="1" noEditPoints="1" noAdjustHandles="1" noChangeArrowheads="1" noChangeShapeType="1" noTextEdit="1"/>
                </p:cNvSpPr>
                <p:nvPr/>
              </p:nvSpPr>
              <p:spPr>
                <a:xfrm>
                  <a:off x="9505457" y="1068138"/>
                  <a:ext cx="618309" cy="287388"/>
                </a:xfrm>
                <a:prstGeom prst="roundRect">
                  <a:avLst/>
                </a:prstGeom>
                <a:blipFill>
                  <a:blip r:embed="rId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52524F1-0604-9C44-B8F8-0D787FF50EE2}"/>
                    </a:ext>
                  </a:extLst>
                </p:cNvPr>
                <p:cNvSpPr/>
                <p:nvPr/>
              </p:nvSpPr>
              <p:spPr>
                <a:xfrm>
                  <a:off x="9505457" y="1891588"/>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00</m:t>
                        </m:r>
                      </m:oMath>
                    </m:oMathPara>
                  </a14:m>
                  <a:endParaRPr lang="en-GB" dirty="0"/>
                </a:p>
              </p:txBody>
            </p:sp>
          </mc:Choice>
          <mc:Fallback xmlns="">
            <p:sp>
              <p:nvSpPr>
                <p:cNvPr id="27" name="Rounded Rectangle 26">
                  <a:extLst>
                    <a:ext uri="{FF2B5EF4-FFF2-40B4-BE49-F238E27FC236}">
                      <a16:creationId xmlns:a16="http://schemas.microsoft.com/office/drawing/2014/main" id="{A52524F1-0604-9C44-B8F8-0D787FF50EE2}"/>
                    </a:ext>
                  </a:extLst>
                </p:cNvPr>
                <p:cNvSpPr>
                  <a:spLocks noRot="1" noChangeAspect="1" noMove="1" noResize="1" noEditPoints="1" noAdjustHandles="1" noChangeArrowheads="1" noChangeShapeType="1" noTextEdit="1"/>
                </p:cNvSpPr>
                <p:nvPr/>
              </p:nvSpPr>
              <p:spPr>
                <a:xfrm>
                  <a:off x="9505457" y="1891588"/>
                  <a:ext cx="618309" cy="287388"/>
                </a:xfrm>
                <a:prstGeom prst="roundRect">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0A8EC347-F069-2849-BCA3-45B7E148DB58}"/>
                    </a:ext>
                  </a:extLst>
                </p:cNvPr>
                <p:cNvSpPr/>
                <p:nvPr/>
              </p:nvSpPr>
              <p:spPr>
                <a:xfrm>
                  <a:off x="9055178" y="1479863"/>
                  <a:ext cx="1518865" cy="287388"/>
                </a:xfrm>
                <a:prstGeom prst="roundRect">
                  <a:avLst/>
                </a:prstGeom>
                <a:solidFill>
                  <a:schemeClr val="accent1">
                    <a:alpha val="2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 xmlns:m="http://schemas.openxmlformats.org/officeDocument/2006/math">
                      <m:r>
                        <a:rPr lang="de-DE" b="0" i="1" dirty="0" smtClean="0">
                          <a:latin typeface="Cambria Math" panose="02040503050406030204" pitchFamily="18" charset="0"/>
                        </a:rPr>
                        <m:t>01</m:t>
                      </m:r>
                    </m:oMath>
                  </a14:m>
                  <a:r>
                    <a:rPr lang="en-GB" dirty="0"/>
                    <a:t>	</a:t>
                  </a:r>
                  <a14:m>
                    <m:oMath xmlns:m="http://schemas.openxmlformats.org/officeDocument/2006/math">
                      <m:r>
                        <a:rPr lang="de-DE" b="0" i="1" dirty="0" smtClean="0">
                          <a:latin typeface="Cambria Math" panose="02040503050406030204" pitchFamily="18" charset="0"/>
                        </a:rPr>
                        <m:t>10</m:t>
                      </m:r>
                    </m:oMath>
                  </a14:m>
                  <a:endParaRPr lang="en-GB" dirty="0"/>
                </a:p>
              </p:txBody>
            </p:sp>
          </mc:Choice>
          <mc:Fallback xmlns="">
            <p:sp>
              <p:nvSpPr>
                <p:cNvPr id="32" name="Rounded Rectangle 31">
                  <a:extLst>
                    <a:ext uri="{FF2B5EF4-FFF2-40B4-BE49-F238E27FC236}">
                      <a16:creationId xmlns:a16="http://schemas.microsoft.com/office/drawing/2014/main" id="{0A8EC347-F069-2849-BCA3-45B7E148DB58}"/>
                    </a:ext>
                  </a:extLst>
                </p:cNvPr>
                <p:cNvSpPr>
                  <a:spLocks noRot="1" noChangeAspect="1" noMove="1" noResize="1" noEditPoints="1" noAdjustHandles="1" noChangeArrowheads="1" noChangeShapeType="1" noTextEdit="1"/>
                </p:cNvSpPr>
                <p:nvPr/>
              </p:nvSpPr>
              <p:spPr>
                <a:xfrm>
                  <a:off x="9055178" y="1479863"/>
                  <a:ext cx="1518865" cy="287388"/>
                </a:xfrm>
                <a:prstGeom prst="roundRect">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grpSp>
      <p:grpSp>
        <p:nvGrpSpPr>
          <p:cNvPr id="36" name="Group 35">
            <a:extLst>
              <a:ext uri="{FF2B5EF4-FFF2-40B4-BE49-F238E27FC236}">
                <a16:creationId xmlns:a16="http://schemas.microsoft.com/office/drawing/2014/main" id="{B1BA9184-A095-5E49-B5F1-2D925A8A7592}"/>
              </a:ext>
            </a:extLst>
          </p:cNvPr>
          <p:cNvGrpSpPr/>
          <p:nvPr/>
        </p:nvGrpSpPr>
        <p:grpSpPr>
          <a:xfrm>
            <a:off x="11033058" y="4715166"/>
            <a:ext cx="798617" cy="1190748"/>
            <a:chOff x="10941269" y="1029200"/>
            <a:chExt cx="798617" cy="1190748"/>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C1A7ACC-AF2D-DA41-A61B-0F0138F80FB7}"/>
                    </a:ext>
                  </a:extLst>
                </p:cNvPr>
                <p:cNvSpPr txBox="1"/>
                <p:nvPr/>
              </p:nvSpPr>
              <p:spPr>
                <a:xfrm>
                  <a:off x="10941269" y="1029200"/>
                  <a:ext cx="7986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0.017</m:t>
                        </m:r>
                      </m:oMath>
                    </m:oMathPara>
                  </a14:m>
                  <a:endParaRPr lang="en-GB" dirty="0"/>
                </a:p>
              </p:txBody>
            </p:sp>
          </mc:Choice>
          <mc:Fallback xmlns="">
            <p:sp>
              <p:nvSpPr>
                <p:cNvPr id="10" name="TextBox 9">
                  <a:extLst>
                    <a:ext uri="{FF2B5EF4-FFF2-40B4-BE49-F238E27FC236}">
                      <a16:creationId xmlns:a16="http://schemas.microsoft.com/office/drawing/2014/main" id="{9C1A7ACC-AF2D-DA41-A61B-0F0138F80FB7}"/>
                    </a:ext>
                  </a:extLst>
                </p:cNvPr>
                <p:cNvSpPr txBox="1">
                  <a:spLocks noRot="1" noChangeAspect="1" noMove="1" noResize="1" noEditPoints="1" noAdjustHandles="1" noChangeArrowheads="1" noChangeShapeType="1" noTextEdit="1"/>
                </p:cNvSpPr>
                <p:nvPr/>
              </p:nvSpPr>
              <p:spPr>
                <a:xfrm>
                  <a:off x="10941269" y="1029200"/>
                  <a:ext cx="798617"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13CE045-8B69-524C-9F8B-5B97D8970C87}"/>
                    </a:ext>
                  </a:extLst>
                </p:cNvPr>
                <p:cNvSpPr txBox="1"/>
                <p:nvPr/>
              </p:nvSpPr>
              <p:spPr>
                <a:xfrm>
                  <a:off x="10941269" y="1438891"/>
                  <a:ext cx="6703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0.49</m:t>
                        </m:r>
                      </m:oMath>
                    </m:oMathPara>
                  </a14:m>
                  <a:endParaRPr lang="en-GB" dirty="0"/>
                </a:p>
              </p:txBody>
            </p:sp>
          </mc:Choice>
          <mc:Fallback xmlns="">
            <p:sp>
              <p:nvSpPr>
                <p:cNvPr id="34" name="TextBox 33">
                  <a:extLst>
                    <a:ext uri="{FF2B5EF4-FFF2-40B4-BE49-F238E27FC236}">
                      <a16:creationId xmlns:a16="http://schemas.microsoft.com/office/drawing/2014/main" id="{413CE045-8B69-524C-9F8B-5B97D8970C87}"/>
                    </a:ext>
                  </a:extLst>
                </p:cNvPr>
                <p:cNvSpPr txBox="1">
                  <a:spLocks noRot="1" noChangeAspect="1" noMove="1" noResize="1" noEditPoints="1" noAdjustHandles="1" noChangeArrowheads="1" noChangeShapeType="1" noTextEdit="1"/>
                </p:cNvSpPr>
                <p:nvPr/>
              </p:nvSpPr>
              <p:spPr>
                <a:xfrm>
                  <a:off x="10941269" y="1438891"/>
                  <a:ext cx="670376"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EA596A2-A522-2F49-9BE7-277B9533E023}"/>
                    </a:ext>
                  </a:extLst>
                </p:cNvPr>
                <p:cNvSpPr txBox="1"/>
                <p:nvPr/>
              </p:nvSpPr>
              <p:spPr>
                <a:xfrm>
                  <a:off x="10941269" y="1850616"/>
                  <a:ext cx="7986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0.003</m:t>
                        </m:r>
                      </m:oMath>
                    </m:oMathPara>
                  </a14:m>
                  <a:endParaRPr lang="en-GB" dirty="0"/>
                </a:p>
              </p:txBody>
            </p:sp>
          </mc:Choice>
          <mc:Fallback xmlns="">
            <p:sp>
              <p:nvSpPr>
                <p:cNvPr id="35" name="TextBox 34">
                  <a:extLst>
                    <a:ext uri="{FF2B5EF4-FFF2-40B4-BE49-F238E27FC236}">
                      <a16:creationId xmlns:a16="http://schemas.microsoft.com/office/drawing/2014/main" id="{CEA596A2-A522-2F49-9BE7-277B9533E023}"/>
                    </a:ext>
                  </a:extLst>
                </p:cNvPr>
                <p:cNvSpPr txBox="1">
                  <a:spLocks noRot="1" noChangeAspect="1" noMove="1" noResize="1" noEditPoints="1" noAdjustHandles="1" noChangeArrowheads="1" noChangeShapeType="1" noTextEdit="1"/>
                </p:cNvSpPr>
                <p:nvPr/>
              </p:nvSpPr>
              <p:spPr>
                <a:xfrm>
                  <a:off x="10941269" y="1850616"/>
                  <a:ext cx="798617" cy="369332"/>
                </a:xfrm>
                <a:prstGeom prst="rect">
                  <a:avLst/>
                </a:prstGeom>
                <a:blipFill>
                  <a:blip r:embed="rId8"/>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9520164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55C6-390B-FE4C-AE2B-2302D83B14B3}"/>
              </a:ext>
            </a:extLst>
          </p:cNvPr>
          <p:cNvSpPr>
            <a:spLocks noGrp="1"/>
          </p:cNvSpPr>
          <p:nvPr>
            <p:ph type="title"/>
          </p:nvPr>
        </p:nvSpPr>
        <p:spPr/>
        <p:txBody>
          <a:bodyPr>
            <a:normAutofit/>
          </a:bodyPr>
          <a:lstStyle/>
          <a:p>
            <a:r>
              <a:rPr lang="en-GB" dirty="0"/>
              <a:t>Why Do Orbits help?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7250F5-832D-094E-998D-90E310539856}"/>
                  </a:ext>
                </a:extLst>
              </p:cNvPr>
              <p:cNvSpPr>
                <a:spLocks noGrp="1"/>
              </p:cNvSpPr>
              <p:nvPr>
                <p:ph idx="1"/>
              </p:nvPr>
            </p:nvSpPr>
            <p:spPr/>
            <p:txBody>
              <a:bodyPr>
                <a:normAutofit lnSpcReduction="10000"/>
              </a:bodyPr>
              <a:lstStyle/>
              <a:p>
                <a:r>
                  <a:rPr lang="en-GB" dirty="0"/>
                  <a:t>Example: Two Boolean random variables and a symmetric potential function</a:t>
                </a:r>
              </a:p>
              <a:p>
                <a:pPr lvl="1"/>
                <a:r>
                  <a:rPr lang="en-GB" dirty="0"/>
                  <a:t>Probabilities of states </a:t>
                </a:r>
                <a14:m>
                  <m:oMath xmlns:m="http://schemas.openxmlformats.org/officeDocument/2006/math">
                    <m:r>
                      <a:rPr lang="en-GB" i="1" dirty="0" smtClean="0">
                        <a:latin typeface="Cambria Math" panose="02040503050406030204" pitchFamily="18" charset="0"/>
                      </a:rPr>
                      <m:t>01</m:t>
                    </m:r>
                  </m:oMath>
                </a14:m>
                <a:r>
                  <a:rPr lang="en-GB" dirty="0"/>
                  <a:t> and </a:t>
                </a:r>
                <a14:m>
                  <m:oMath xmlns:m="http://schemas.openxmlformats.org/officeDocument/2006/math">
                    <m:r>
                      <a:rPr lang="en-GB" i="1" dirty="0" smtClean="0">
                        <a:latin typeface="Cambria Math" panose="02040503050406030204" pitchFamily="18" charset="0"/>
                      </a:rPr>
                      <m:t>10</m:t>
                    </m:r>
                  </m:oMath>
                </a14:m>
                <a:r>
                  <a:rPr lang="en-GB" dirty="0"/>
                  <a:t> both </a:t>
                </a:r>
                <a14:m>
                  <m:oMath xmlns:m="http://schemas.openxmlformats.org/officeDocument/2006/math">
                    <m:r>
                      <a:rPr lang="en-GB" i="1" dirty="0" smtClean="0">
                        <a:latin typeface="Cambria Math" panose="02040503050406030204" pitchFamily="18" charset="0"/>
                      </a:rPr>
                      <m:t>0.49</m:t>
                    </m:r>
                  </m:oMath>
                </a14:m>
                <a:endParaRPr lang="en-GB" dirty="0"/>
              </a:p>
              <a:p>
                <a:pPr lvl="2"/>
                <a:r>
                  <a:rPr lang="en-GB" dirty="0"/>
                  <a:t>States </a:t>
                </a:r>
                <a14:m>
                  <m:oMath xmlns:m="http://schemas.openxmlformats.org/officeDocument/2006/math">
                    <m:r>
                      <a:rPr lang="en-GB" i="1" dirty="0">
                        <a:latin typeface="Cambria Math" panose="02040503050406030204" pitchFamily="18" charset="0"/>
                      </a:rPr>
                      <m:t>01</m:t>
                    </m:r>
                  </m:oMath>
                </a14:m>
                <a:r>
                  <a:rPr lang="en-GB" dirty="0"/>
                  <a:t> and </a:t>
                </a:r>
                <a14:m>
                  <m:oMath xmlns:m="http://schemas.openxmlformats.org/officeDocument/2006/math">
                    <m:r>
                      <a:rPr lang="en-GB" i="1" dirty="0">
                        <a:latin typeface="Cambria Math" panose="02040503050406030204" pitchFamily="18" charset="0"/>
                      </a:rPr>
                      <m:t>10</m:t>
                    </m:r>
                  </m:oMath>
                </a14:m>
                <a:r>
                  <a:rPr lang="en-GB" dirty="0"/>
                  <a:t> part of the same orbit</a:t>
                </a:r>
              </a:p>
              <a:p>
                <a:r>
                  <a:rPr lang="en-GB" dirty="0"/>
                  <a:t>Assume a standard Gibbs sampler is in state 10 </a:t>
                </a:r>
              </a:p>
              <a:p>
                <a:pPr lvl="1"/>
                <a:r>
                  <a:rPr lang="en-GB" dirty="0"/>
                  <a:t>Probability to transition to 11 or 00 is only </a:t>
                </a:r>
                <a14:m>
                  <m:oMath xmlns:m="http://schemas.openxmlformats.org/officeDocument/2006/math">
                    <m:r>
                      <a:rPr lang="en-GB" i="1" dirty="0" smtClean="0">
                        <a:latin typeface="Cambria Math" panose="02040503050406030204" pitchFamily="18" charset="0"/>
                      </a:rPr>
                      <m:t>0.02</m:t>
                    </m:r>
                  </m:oMath>
                </a14:m>
                <a:r>
                  <a:rPr lang="en-GB" dirty="0"/>
                  <a:t> (</a:t>
                </a:r>
                <a14:m>
                  <m:oMath xmlns:m="http://schemas.openxmlformats.org/officeDocument/2006/math">
                    <m:r>
                      <a:rPr lang="en-GB" i="1" dirty="0">
                        <a:latin typeface="Cambria Math" panose="02040503050406030204" pitchFamily="18" charset="0"/>
                      </a:rPr>
                      <m:t>0.0</m:t>
                    </m:r>
                    <m:r>
                      <a:rPr lang="de-DE" b="0" i="1" dirty="0" smtClean="0">
                        <a:latin typeface="Cambria Math" panose="02040503050406030204" pitchFamily="18" charset="0"/>
                      </a:rPr>
                      <m:t>17+0.003</m:t>
                    </m:r>
                  </m:oMath>
                </a14:m>
                <a:r>
                  <a:rPr lang="en-GB" dirty="0"/>
                  <a:t>)</a:t>
                </a:r>
              </a:p>
              <a:p>
                <a:pPr lvl="1"/>
                <a:r>
                  <a:rPr lang="en-GB" dirty="0"/>
                  <a:t>Cannot transition directly to state 01 (two changes)</a:t>
                </a:r>
              </a:p>
              <a:p>
                <a:pPr lvl="1"/>
                <a:r>
                  <a:rPr lang="en-GB" dirty="0"/>
                  <a:t>Chain is “stuck” in 10 until it is able to move to 11 or 00</a:t>
                </a:r>
              </a:p>
              <a:p>
                <a:r>
                  <a:rPr lang="en-GB" dirty="0"/>
                  <a:t>With orbital Gibbs sampler, intuitively, while it is “waiting” to move to one of the low probability states, it samples the two high probability states horizontally uniformly at random from the orbit </a:t>
                </a:r>
                <a14:m>
                  <m:oMath xmlns:m="http://schemas.openxmlformats.org/officeDocument/2006/math">
                    <m:d>
                      <m:dPr>
                        <m:begChr m:val="{"/>
                        <m:endChr m:val="}"/>
                        <m:ctrlPr>
                          <a:rPr lang="en-GB" i="1" dirty="0" smtClean="0">
                            <a:latin typeface="Cambria Math" panose="02040503050406030204" pitchFamily="18" charset="0"/>
                          </a:rPr>
                        </m:ctrlPr>
                      </m:dPr>
                      <m:e>
                        <m:r>
                          <a:rPr lang="en-GB" i="1" dirty="0" smtClean="0">
                            <a:latin typeface="Cambria Math" panose="02040503050406030204" pitchFamily="18" charset="0"/>
                          </a:rPr>
                          <m:t>01, 10</m:t>
                        </m:r>
                      </m:e>
                    </m:d>
                  </m:oMath>
                </a14:m>
                <a:endParaRPr lang="de-DE" dirty="0"/>
              </a:p>
              <a:p>
                <a:pPr lvl="1"/>
                <a:r>
                  <a:rPr lang="en-GB" dirty="0"/>
                  <a:t>Converges faster than standard Gibbs sampler</a:t>
                </a:r>
              </a:p>
              <a:p>
                <a:pPr lvl="2"/>
                <a:r>
                  <a:rPr lang="en-GB" dirty="0"/>
                  <a:t>Can show analytically</a:t>
                </a:r>
              </a:p>
              <a:p>
                <a:endParaRPr lang="en-GB" dirty="0"/>
              </a:p>
            </p:txBody>
          </p:sp>
        </mc:Choice>
        <mc:Fallback xmlns="">
          <p:sp>
            <p:nvSpPr>
              <p:cNvPr id="3" name="Content Placeholder 2">
                <a:extLst>
                  <a:ext uri="{FF2B5EF4-FFF2-40B4-BE49-F238E27FC236}">
                    <a16:creationId xmlns:a16="http://schemas.microsoft.com/office/drawing/2014/main" id="{CD7250F5-832D-094E-998D-90E310539856}"/>
                  </a:ext>
                </a:extLst>
              </p:cNvPr>
              <p:cNvSpPr>
                <a:spLocks noGrp="1" noRot="1" noChangeAspect="1" noMove="1" noResize="1" noEditPoints="1" noAdjustHandles="1" noChangeArrowheads="1" noChangeShapeType="1" noTextEdit="1"/>
              </p:cNvSpPr>
              <p:nvPr>
                <p:ph idx="1"/>
              </p:nvPr>
            </p:nvSpPr>
            <p:spPr>
              <a:blipFill>
                <a:blip r:embed="rId2"/>
                <a:stretch>
                  <a:fillRect l="-1436" t="-358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A641AEC-52D8-E045-B300-E1253E3A82A1}"/>
              </a:ext>
            </a:extLst>
          </p:cNvPr>
          <p:cNvSpPr>
            <a:spLocks noGrp="1"/>
          </p:cNvSpPr>
          <p:nvPr>
            <p:ph type="sldNum" sz="quarter" idx="4"/>
          </p:nvPr>
        </p:nvSpPr>
        <p:spPr/>
        <p:txBody>
          <a:bodyPr/>
          <a:lstStyle/>
          <a:p>
            <a:fld id="{67C9959E-8E6B-B04C-9955-EA096F41CA7A}" type="slidenum">
              <a:rPr lang="en-GB" smtClean="0"/>
              <a:t>78</a:t>
            </a:fld>
            <a:endParaRPr lang="en-GB"/>
          </a:p>
        </p:txBody>
      </p:sp>
      <p:sp>
        <p:nvSpPr>
          <p:cNvPr id="5" name="Date Placeholder 4">
            <a:extLst>
              <a:ext uri="{FF2B5EF4-FFF2-40B4-BE49-F238E27FC236}">
                <a16:creationId xmlns:a16="http://schemas.microsoft.com/office/drawing/2014/main" id="{FE7DFCB0-C6E8-D84C-A993-4A96B8850A07}"/>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4283A8A3-6AC6-3D44-A1A9-AAC6AFB121E8}"/>
              </a:ext>
            </a:extLst>
          </p:cNvPr>
          <p:cNvSpPr>
            <a:spLocks noGrp="1"/>
          </p:cNvSpPr>
          <p:nvPr>
            <p:ph type="ftr" sz="quarter" idx="3"/>
          </p:nvPr>
        </p:nvSpPr>
        <p:spPr/>
        <p:txBody>
          <a:bodyPr/>
          <a:lstStyle/>
          <a:p>
            <a:r>
              <a:rPr lang="en-GB"/>
              <a:t>T. Braun - StaRAI</a:t>
            </a:r>
          </a:p>
        </p:txBody>
      </p:sp>
      <p:sp>
        <p:nvSpPr>
          <p:cNvPr id="11" name="Textfeld 3">
            <a:extLst>
              <a:ext uri="{FF2B5EF4-FFF2-40B4-BE49-F238E27FC236}">
                <a16:creationId xmlns:a16="http://schemas.microsoft.com/office/drawing/2014/main" id="{806A9B77-6C10-744F-B494-7592AA6C3556}"/>
              </a:ext>
            </a:extLst>
          </p:cNvPr>
          <p:cNvSpPr txBox="1"/>
          <p:nvPr/>
        </p:nvSpPr>
        <p:spPr>
          <a:xfrm>
            <a:off x="3638008" y="6290590"/>
            <a:ext cx="6079016" cy="430887"/>
          </a:xfrm>
          <a:prstGeom prst="rect">
            <a:avLst/>
          </a:prstGeom>
          <a:noFill/>
        </p:spPr>
        <p:txBody>
          <a:bodyPr wrap="square" rtlCol="0">
            <a:spAutoFit/>
          </a:bodyPr>
          <a:lstStyle/>
          <a:p>
            <a:r>
              <a:rPr lang="en-GB" sz="1100" dirty="0">
                <a:solidFill>
                  <a:schemeClr val="tx1">
                    <a:lumMod val="60000"/>
                    <a:lumOff val="40000"/>
                  </a:schemeClr>
                </a:solidFill>
                <a:ea typeface="Verdana" pitchFamily="34" charset="0"/>
                <a:cs typeface="Verdana" pitchFamily="34" charset="0"/>
              </a:rPr>
              <a:t>Mathias </a:t>
            </a:r>
            <a:r>
              <a:rPr lang="en-GB" sz="1100" dirty="0" err="1">
                <a:solidFill>
                  <a:schemeClr val="tx1">
                    <a:lumMod val="60000"/>
                    <a:lumOff val="40000"/>
                  </a:schemeClr>
                </a:solidFill>
                <a:ea typeface="Verdana" pitchFamily="34" charset="0"/>
                <a:cs typeface="Verdana" pitchFamily="34" charset="0"/>
              </a:rPr>
              <a:t>Niepert</a:t>
            </a:r>
            <a:r>
              <a:rPr lang="en-GB" sz="1100" dirty="0">
                <a:solidFill>
                  <a:schemeClr val="tx1">
                    <a:lumMod val="60000"/>
                    <a:lumOff val="40000"/>
                  </a:schemeClr>
                </a:solidFill>
                <a:ea typeface="Verdana" pitchFamily="34" charset="0"/>
                <a:cs typeface="Verdana" pitchFamily="34" charset="0"/>
              </a:rPr>
              <a:t>: Markov Chains on Orbits of Permutation Groups. In </a:t>
            </a:r>
            <a:r>
              <a:rPr lang="en-GB" sz="1100" i="1" dirty="0">
                <a:solidFill>
                  <a:schemeClr val="tx1">
                    <a:lumMod val="60000"/>
                    <a:lumOff val="40000"/>
                  </a:schemeClr>
                </a:solidFill>
                <a:ea typeface="Verdana" pitchFamily="34" charset="0"/>
                <a:cs typeface="Verdana" pitchFamily="34" charset="0"/>
              </a:rPr>
              <a:t>UAI-12 Proceedings of the 28</a:t>
            </a:r>
            <a:r>
              <a:rPr lang="en-GB" sz="1100" i="1" baseline="30000" dirty="0">
                <a:solidFill>
                  <a:schemeClr val="tx1">
                    <a:lumMod val="60000"/>
                    <a:lumOff val="40000"/>
                  </a:schemeClr>
                </a:solidFill>
                <a:ea typeface="Verdana" pitchFamily="34" charset="0"/>
                <a:cs typeface="Verdana" pitchFamily="34" charset="0"/>
              </a:rPr>
              <a:t>th</a:t>
            </a:r>
            <a:r>
              <a:rPr lang="en-GB" sz="1100" i="1" dirty="0">
                <a:solidFill>
                  <a:schemeClr val="tx1">
                    <a:lumMod val="60000"/>
                    <a:lumOff val="40000"/>
                  </a:schemeClr>
                </a:solidFill>
                <a:ea typeface="Verdana" pitchFamily="34" charset="0"/>
                <a:cs typeface="Verdana" pitchFamily="34" charset="0"/>
              </a:rPr>
              <a:t> Conference on Uncertainty in Artificial Intelligence</a:t>
            </a:r>
            <a:r>
              <a:rPr lang="en-GB" sz="1100" dirty="0">
                <a:solidFill>
                  <a:schemeClr val="tx1">
                    <a:lumMod val="60000"/>
                    <a:lumOff val="40000"/>
                  </a:schemeClr>
                </a:solidFill>
                <a:ea typeface="Verdana" pitchFamily="34" charset="0"/>
                <a:cs typeface="Verdana" pitchFamily="34" charset="0"/>
              </a:rPr>
              <a:t>, 2012.</a:t>
            </a:r>
          </a:p>
        </p:txBody>
      </p:sp>
      <p:grpSp>
        <p:nvGrpSpPr>
          <p:cNvPr id="13" name="Group 12">
            <a:extLst>
              <a:ext uri="{FF2B5EF4-FFF2-40B4-BE49-F238E27FC236}">
                <a16:creationId xmlns:a16="http://schemas.microsoft.com/office/drawing/2014/main" id="{34161AB6-7C17-F644-95DE-A67B11DC5C93}"/>
              </a:ext>
            </a:extLst>
          </p:cNvPr>
          <p:cNvGrpSpPr/>
          <p:nvPr/>
        </p:nvGrpSpPr>
        <p:grpSpPr>
          <a:xfrm>
            <a:off x="7784134" y="5129523"/>
            <a:ext cx="1210151" cy="360000"/>
            <a:chOff x="928007" y="1785257"/>
            <a:chExt cx="1210151" cy="360000"/>
          </a:xfrm>
        </p:grpSpPr>
        <p:sp>
          <p:nvSpPr>
            <p:cNvPr id="14" name="Oval 13">
              <a:extLst>
                <a:ext uri="{FF2B5EF4-FFF2-40B4-BE49-F238E27FC236}">
                  <a16:creationId xmlns:a16="http://schemas.microsoft.com/office/drawing/2014/main" id="{FD5111E8-B124-A640-9D15-BD6E2ED266D4}"/>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15" name="Oval 14">
              <a:extLst>
                <a:ext uri="{FF2B5EF4-FFF2-40B4-BE49-F238E27FC236}">
                  <a16:creationId xmlns:a16="http://schemas.microsoft.com/office/drawing/2014/main" id="{BD4957BB-1DAF-8C4A-B817-53A06A7DDB59}"/>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cxnSp>
          <p:nvCxnSpPr>
            <p:cNvPr id="16" name="Straight Connector 15">
              <a:extLst>
                <a:ext uri="{FF2B5EF4-FFF2-40B4-BE49-F238E27FC236}">
                  <a16:creationId xmlns:a16="http://schemas.microsoft.com/office/drawing/2014/main" id="{AC81DB5D-D160-D243-9116-E4300000E93A}"/>
                </a:ext>
              </a:extLst>
            </p:cNvPr>
            <p:cNvCxnSpPr>
              <a:stCxn id="14" idx="6"/>
              <a:endCxn id="15"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E6DC582-41A2-4A49-B822-62E623F220EA}"/>
              </a:ext>
            </a:extLst>
          </p:cNvPr>
          <p:cNvGrpSpPr/>
          <p:nvPr/>
        </p:nvGrpSpPr>
        <p:grpSpPr>
          <a:xfrm>
            <a:off x="9423474" y="4755629"/>
            <a:ext cx="1518865" cy="1110838"/>
            <a:chOff x="9055178" y="1068138"/>
            <a:chExt cx="1518865" cy="1110838"/>
          </a:xfrm>
        </p:grpSpPr>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B3A27DC0-4FBA-7549-98F5-01E2C59CF707}"/>
                    </a:ext>
                  </a:extLst>
                </p:cNvPr>
                <p:cNvSpPr/>
                <p:nvPr/>
              </p:nvSpPr>
              <p:spPr>
                <a:xfrm>
                  <a:off x="9505457" y="1068138"/>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11</m:t>
                        </m:r>
                      </m:oMath>
                    </m:oMathPara>
                  </a14:m>
                  <a:endParaRPr lang="en-GB" dirty="0"/>
                </a:p>
              </p:txBody>
            </p:sp>
          </mc:Choice>
          <mc:Fallback xmlns="">
            <p:sp>
              <p:nvSpPr>
                <p:cNvPr id="18" name="Rounded Rectangle 17">
                  <a:extLst>
                    <a:ext uri="{FF2B5EF4-FFF2-40B4-BE49-F238E27FC236}">
                      <a16:creationId xmlns:a16="http://schemas.microsoft.com/office/drawing/2014/main" id="{B3A27DC0-4FBA-7549-98F5-01E2C59CF707}"/>
                    </a:ext>
                  </a:extLst>
                </p:cNvPr>
                <p:cNvSpPr>
                  <a:spLocks noRot="1" noChangeAspect="1" noMove="1" noResize="1" noEditPoints="1" noAdjustHandles="1" noChangeArrowheads="1" noChangeShapeType="1" noTextEdit="1"/>
                </p:cNvSpPr>
                <p:nvPr/>
              </p:nvSpPr>
              <p:spPr>
                <a:xfrm>
                  <a:off x="9505457" y="1068138"/>
                  <a:ext cx="618309" cy="287388"/>
                </a:xfrm>
                <a:prstGeom prst="roundRect">
                  <a:avLst/>
                </a:prstGeom>
                <a:blipFill>
                  <a:blip r:embed="rId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55BA44D8-8864-AA42-93D1-41327BD94EBB}"/>
                    </a:ext>
                  </a:extLst>
                </p:cNvPr>
                <p:cNvSpPr/>
                <p:nvPr/>
              </p:nvSpPr>
              <p:spPr>
                <a:xfrm>
                  <a:off x="9505457" y="1891588"/>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00</m:t>
                        </m:r>
                      </m:oMath>
                    </m:oMathPara>
                  </a14:m>
                  <a:endParaRPr lang="en-GB" dirty="0"/>
                </a:p>
              </p:txBody>
            </p:sp>
          </mc:Choice>
          <mc:Fallback xmlns="">
            <p:sp>
              <p:nvSpPr>
                <p:cNvPr id="19" name="Rounded Rectangle 18">
                  <a:extLst>
                    <a:ext uri="{FF2B5EF4-FFF2-40B4-BE49-F238E27FC236}">
                      <a16:creationId xmlns:a16="http://schemas.microsoft.com/office/drawing/2014/main" id="{55BA44D8-8864-AA42-93D1-41327BD94EBB}"/>
                    </a:ext>
                  </a:extLst>
                </p:cNvPr>
                <p:cNvSpPr>
                  <a:spLocks noRot="1" noChangeAspect="1" noMove="1" noResize="1" noEditPoints="1" noAdjustHandles="1" noChangeArrowheads="1" noChangeShapeType="1" noTextEdit="1"/>
                </p:cNvSpPr>
                <p:nvPr/>
              </p:nvSpPr>
              <p:spPr>
                <a:xfrm>
                  <a:off x="9505457" y="1891588"/>
                  <a:ext cx="618309" cy="287388"/>
                </a:xfrm>
                <a:prstGeom prst="roundRect">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351B90A5-E695-1E42-9AA9-3333DC265867}"/>
                    </a:ext>
                  </a:extLst>
                </p:cNvPr>
                <p:cNvSpPr/>
                <p:nvPr/>
              </p:nvSpPr>
              <p:spPr>
                <a:xfrm>
                  <a:off x="9055178" y="1479863"/>
                  <a:ext cx="1518865" cy="287388"/>
                </a:xfrm>
                <a:prstGeom prst="roundRect">
                  <a:avLst/>
                </a:prstGeom>
                <a:solidFill>
                  <a:schemeClr val="accent1">
                    <a:alpha val="2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 xmlns:m="http://schemas.openxmlformats.org/officeDocument/2006/math">
                      <m:r>
                        <a:rPr lang="de-DE" b="0" i="1" dirty="0" smtClean="0">
                          <a:latin typeface="Cambria Math" panose="02040503050406030204" pitchFamily="18" charset="0"/>
                        </a:rPr>
                        <m:t>01</m:t>
                      </m:r>
                    </m:oMath>
                  </a14:m>
                  <a:r>
                    <a:rPr lang="en-GB" dirty="0"/>
                    <a:t>	</a:t>
                  </a:r>
                  <a14:m>
                    <m:oMath xmlns:m="http://schemas.openxmlformats.org/officeDocument/2006/math">
                      <m:r>
                        <a:rPr lang="de-DE" b="0" i="1" dirty="0" smtClean="0">
                          <a:latin typeface="Cambria Math" panose="02040503050406030204" pitchFamily="18" charset="0"/>
                        </a:rPr>
                        <m:t>10</m:t>
                      </m:r>
                    </m:oMath>
                  </a14:m>
                  <a:endParaRPr lang="en-GB" dirty="0"/>
                </a:p>
              </p:txBody>
            </p:sp>
          </mc:Choice>
          <mc:Fallback xmlns="">
            <p:sp>
              <p:nvSpPr>
                <p:cNvPr id="20" name="Rounded Rectangle 19">
                  <a:extLst>
                    <a:ext uri="{FF2B5EF4-FFF2-40B4-BE49-F238E27FC236}">
                      <a16:creationId xmlns:a16="http://schemas.microsoft.com/office/drawing/2014/main" id="{351B90A5-E695-1E42-9AA9-3333DC265867}"/>
                    </a:ext>
                  </a:extLst>
                </p:cNvPr>
                <p:cNvSpPr>
                  <a:spLocks noRot="1" noChangeAspect="1" noMove="1" noResize="1" noEditPoints="1" noAdjustHandles="1" noChangeArrowheads="1" noChangeShapeType="1" noTextEdit="1"/>
                </p:cNvSpPr>
                <p:nvPr/>
              </p:nvSpPr>
              <p:spPr>
                <a:xfrm>
                  <a:off x="9055178" y="1479863"/>
                  <a:ext cx="1518865" cy="287388"/>
                </a:xfrm>
                <a:prstGeom prst="roundRect">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grpSp>
      <p:grpSp>
        <p:nvGrpSpPr>
          <p:cNvPr id="21" name="Group 20">
            <a:extLst>
              <a:ext uri="{FF2B5EF4-FFF2-40B4-BE49-F238E27FC236}">
                <a16:creationId xmlns:a16="http://schemas.microsoft.com/office/drawing/2014/main" id="{A0574864-3796-5548-90DD-14B392C445B0}"/>
              </a:ext>
            </a:extLst>
          </p:cNvPr>
          <p:cNvGrpSpPr/>
          <p:nvPr/>
        </p:nvGrpSpPr>
        <p:grpSpPr>
          <a:xfrm>
            <a:off x="11033058" y="4715166"/>
            <a:ext cx="798617" cy="1190748"/>
            <a:chOff x="10941269" y="1029200"/>
            <a:chExt cx="798617" cy="1190748"/>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C3EF7E7-712C-AD48-AA9A-C76BF54C7F5E}"/>
                    </a:ext>
                  </a:extLst>
                </p:cNvPr>
                <p:cNvSpPr txBox="1"/>
                <p:nvPr/>
              </p:nvSpPr>
              <p:spPr>
                <a:xfrm>
                  <a:off x="10941269" y="1029200"/>
                  <a:ext cx="7986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0.017</m:t>
                        </m:r>
                      </m:oMath>
                    </m:oMathPara>
                  </a14:m>
                  <a:endParaRPr lang="en-GB" dirty="0"/>
                </a:p>
              </p:txBody>
            </p:sp>
          </mc:Choice>
          <mc:Fallback xmlns="">
            <p:sp>
              <p:nvSpPr>
                <p:cNvPr id="22" name="TextBox 21">
                  <a:extLst>
                    <a:ext uri="{FF2B5EF4-FFF2-40B4-BE49-F238E27FC236}">
                      <a16:creationId xmlns:a16="http://schemas.microsoft.com/office/drawing/2014/main" id="{6C3EF7E7-712C-AD48-AA9A-C76BF54C7F5E}"/>
                    </a:ext>
                  </a:extLst>
                </p:cNvPr>
                <p:cNvSpPr txBox="1">
                  <a:spLocks noRot="1" noChangeAspect="1" noMove="1" noResize="1" noEditPoints="1" noAdjustHandles="1" noChangeArrowheads="1" noChangeShapeType="1" noTextEdit="1"/>
                </p:cNvSpPr>
                <p:nvPr/>
              </p:nvSpPr>
              <p:spPr>
                <a:xfrm>
                  <a:off x="10941269" y="1029200"/>
                  <a:ext cx="798617"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A9ABCE2-31DE-CC4A-B36B-D001420CADDD}"/>
                    </a:ext>
                  </a:extLst>
                </p:cNvPr>
                <p:cNvSpPr txBox="1"/>
                <p:nvPr/>
              </p:nvSpPr>
              <p:spPr>
                <a:xfrm>
                  <a:off x="10941269" y="1438891"/>
                  <a:ext cx="6703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0.49</m:t>
                        </m:r>
                      </m:oMath>
                    </m:oMathPara>
                  </a14:m>
                  <a:endParaRPr lang="en-GB" dirty="0"/>
                </a:p>
              </p:txBody>
            </p:sp>
          </mc:Choice>
          <mc:Fallback xmlns="">
            <p:sp>
              <p:nvSpPr>
                <p:cNvPr id="23" name="TextBox 22">
                  <a:extLst>
                    <a:ext uri="{FF2B5EF4-FFF2-40B4-BE49-F238E27FC236}">
                      <a16:creationId xmlns:a16="http://schemas.microsoft.com/office/drawing/2014/main" id="{BA9ABCE2-31DE-CC4A-B36B-D001420CADDD}"/>
                    </a:ext>
                  </a:extLst>
                </p:cNvPr>
                <p:cNvSpPr txBox="1">
                  <a:spLocks noRot="1" noChangeAspect="1" noMove="1" noResize="1" noEditPoints="1" noAdjustHandles="1" noChangeArrowheads="1" noChangeShapeType="1" noTextEdit="1"/>
                </p:cNvSpPr>
                <p:nvPr/>
              </p:nvSpPr>
              <p:spPr>
                <a:xfrm>
                  <a:off x="10941269" y="1438891"/>
                  <a:ext cx="670376"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222F6E6-B055-2440-9725-C89DD196F976}"/>
                    </a:ext>
                  </a:extLst>
                </p:cNvPr>
                <p:cNvSpPr txBox="1"/>
                <p:nvPr/>
              </p:nvSpPr>
              <p:spPr>
                <a:xfrm>
                  <a:off x="10941269" y="1850616"/>
                  <a:ext cx="7986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0.003</m:t>
                        </m:r>
                      </m:oMath>
                    </m:oMathPara>
                  </a14:m>
                  <a:endParaRPr lang="en-GB" dirty="0"/>
                </a:p>
              </p:txBody>
            </p:sp>
          </mc:Choice>
          <mc:Fallback xmlns="">
            <p:sp>
              <p:nvSpPr>
                <p:cNvPr id="24" name="TextBox 23">
                  <a:extLst>
                    <a:ext uri="{FF2B5EF4-FFF2-40B4-BE49-F238E27FC236}">
                      <a16:creationId xmlns:a16="http://schemas.microsoft.com/office/drawing/2014/main" id="{8222F6E6-B055-2440-9725-C89DD196F976}"/>
                    </a:ext>
                  </a:extLst>
                </p:cNvPr>
                <p:cNvSpPr txBox="1">
                  <a:spLocks noRot="1" noChangeAspect="1" noMove="1" noResize="1" noEditPoints="1" noAdjustHandles="1" noChangeArrowheads="1" noChangeShapeType="1" noTextEdit="1"/>
                </p:cNvSpPr>
                <p:nvPr/>
              </p:nvSpPr>
              <p:spPr>
                <a:xfrm>
                  <a:off x="10941269" y="1850616"/>
                  <a:ext cx="798617" cy="369332"/>
                </a:xfrm>
                <a:prstGeom prst="rect">
                  <a:avLst/>
                </a:prstGeom>
                <a:blipFill>
                  <a:blip r:embed="rId8"/>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4522465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EB5B8-3FBF-D342-B6D3-5F459E8F715D}"/>
              </a:ext>
            </a:extLst>
          </p:cNvPr>
          <p:cNvSpPr>
            <a:spLocks noGrp="1"/>
          </p:cNvSpPr>
          <p:nvPr>
            <p:ph type="title"/>
          </p:nvPr>
        </p:nvSpPr>
        <p:spPr/>
        <p:txBody>
          <a:bodyPr/>
          <a:lstStyle/>
          <a:p>
            <a:r>
              <a:rPr lang="en-GB" dirty="0"/>
              <a:t>Orbital Markov Chain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8FC38DA-61C8-F847-A424-70A71D234F1B}"/>
                  </a:ext>
                </a:extLst>
              </p:cNvPr>
              <p:cNvSpPr>
                <a:spLocks noGrp="1"/>
              </p:cNvSpPr>
              <p:nvPr>
                <p:ph idx="1"/>
              </p:nvPr>
            </p:nvSpPr>
            <p:spPr/>
            <p:txBody>
              <a:bodyPr>
                <a:normAutofit/>
              </a:bodyPr>
              <a:lstStyle/>
              <a:p>
                <a:r>
                  <a:rPr lang="en-GB" dirty="0"/>
                  <a:t>Assume standard Markov chain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𝑀</m:t>
                        </m:r>
                      </m:e>
                      <m:sup>
                        <m:r>
                          <a:rPr lang="de-DE" b="0" i="1" smtClean="0">
                            <a:latin typeface="Cambria Math" panose="02040503050406030204" pitchFamily="18" charset="0"/>
                            <a:ea typeface="Cambria Math" panose="02040503050406030204" pitchFamily="18" charset="0"/>
                          </a:rPr>
                          <m:t>′</m:t>
                        </m:r>
                      </m:sup>
                    </m:sSup>
                  </m:oMath>
                </a14:m>
                <a:r>
                  <a:rPr lang="en-GB" dirty="0"/>
                  <a:t> over state space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ran</m:t>
                    </m:r>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𝑹</m:t>
                        </m:r>
                      </m:e>
                    </m:d>
                  </m:oMath>
                </a14:m>
                <a:r>
                  <a:rPr lang="en-GB" dirty="0"/>
                  <a:t> with stationary distribution </a:t>
                </a:r>
                <a14:m>
                  <m:oMath xmlns:m="http://schemas.openxmlformats.org/officeDocument/2006/math">
                    <m:r>
                      <a:rPr lang="en-GB" i="1" smtClean="0">
                        <a:latin typeface="Cambria Math" panose="02040503050406030204" pitchFamily="18" charset="0"/>
                        <a:ea typeface="Cambria Math" panose="02040503050406030204" pitchFamily="18" charset="0"/>
                      </a:rPr>
                      <m:t>𝜆</m:t>
                    </m:r>
                  </m:oMath>
                </a14:m>
                <a:r>
                  <a:rPr lang="en-GB" dirty="0"/>
                  <a:t> </a:t>
                </a:r>
              </a:p>
              <a:p>
                <a:r>
                  <a:rPr lang="en-GB" dirty="0"/>
                  <a:t>Let </a:t>
                </a:r>
                <a14:m>
                  <m:oMath xmlns:m="http://schemas.openxmlformats.org/officeDocument/2006/math">
                    <m:r>
                      <a:rPr lang="en-GB" i="1">
                        <a:latin typeface="Cambria Math" panose="02040503050406030204" pitchFamily="18" charset="0"/>
                        <a:ea typeface="Cambria Math" panose="02040503050406030204" pitchFamily="18" charset="0"/>
                      </a:rPr>
                      <m:t>𝔊</m:t>
                    </m:r>
                    <m:r>
                      <a:rPr lang="en-GB" i="1">
                        <a:latin typeface="Cambria Math" panose="02040503050406030204" pitchFamily="18" charset="0"/>
                        <a:ea typeface="Cambria Math" panose="02040503050406030204" pitchFamily="18" charset="0"/>
                      </a:rPr>
                      <m:t> </m:t>
                    </m:r>
                  </m:oMath>
                </a14:m>
                <a:r>
                  <a:rPr lang="en-GB" dirty="0"/>
                  <a:t>be an automorphism group on </a:t>
                </a:r>
                <a14:m>
                  <m:oMath xmlns:m="http://schemas.openxmlformats.org/officeDocument/2006/math">
                    <m:d>
                      <m:dPr>
                        <m:ctrlPr>
                          <a:rPr lang="de-DE" i="1" dirty="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𝑹</m:t>
                            </m:r>
                          </m:e>
                        </m:d>
                        <m:r>
                          <a:rPr lang="de-DE"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𝜆</m:t>
                        </m:r>
                      </m:e>
                    </m:d>
                  </m:oMath>
                </a14:m>
                <a:endParaRPr lang="en-GB" dirty="0"/>
              </a:p>
              <a:p>
                <a:r>
                  <a:rPr lang="en-GB" dirty="0"/>
                  <a:t>Orbital Markov chain </a:t>
                </a:r>
                <a14:m>
                  <m:oMath xmlns:m="http://schemas.openxmlformats.org/officeDocument/2006/math">
                    <m:r>
                      <a:rPr lang="de-DE" b="0" i="1" smtClean="0">
                        <a:latin typeface="Cambria Math" panose="02040503050406030204" pitchFamily="18" charset="0"/>
                        <a:ea typeface="Cambria Math" panose="02040503050406030204" pitchFamily="18" charset="0"/>
                      </a:rPr>
                      <m:t>𝑀</m:t>
                    </m:r>
                  </m:oMath>
                </a14:m>
                <a:r>
                  <a:rPr lang="en-GB" dirty="0"/>
                  <a:t> for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oMath>
                </a14:m>
                <a:r>
                  <a:rPr lang="en-GB" dirty="0"/>
                  <a:t> performs:</a:t>
                </a:r>
              </a:p>
              <a:p>
                <a:pPr lvl="1"/>
                <a:r>
                  <a:rPr lang="en-GB" dirty="0"/>
                  <a:t>Let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1" i="1" smtClean="0">
                            <a:latin typeface="Cambria Math" panose="02040503050406030204" pitchFamily="18" charset="0"/>
                            <a:ea typeface="Cambria Math" panose="02040503050406030204" pitchFamily="18" charset="0"/>
                          </a:rPr>
                          <m:t>𝒓</m:t>
                        </m:r>
                      </m:e>
                      <m:sup>
                        <m:r>
                          <a:rPr lang="de-DE" b="0" i="0" smtClean="0">
                            <a:latin typeface="Cambria Math" panose="02040503050406030204" pitchFamily="18" charset="0"/>
                            <a:ea typeface="Cambria Math" panose="02040503050406030204" pitchFamily="18" charset="0"/>
                          </a:rPr>
                          <m:t>′</m:t>
                        </m:r>
                      </m:sup>
                    </m:sSup>
                  </m:oMath>
                </a14:m>
                <a:r>
                  <a:rPr lang="en-GB" dirty="0"/>
                  <a:t> be the state of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𝑀</m:t>
                        </m:r>
                      </m:e>
                      <m:sup>
                        <m:r>
                          <a:rPr lang="de-DE" b="0" i="1" smtClean="0">
                            <a:latin typeface="Cambria Math" panose="02040503050406030204" pitchFamily="18" charset="0"/>
                            <a:ea typeface="Cambria Math" panose="02040503050406030204" pitchFamily="18" charset="0"/>
                          </a:rPr>
                          <m:t>′</m:t>
                        </m:r>
                      </m:sup>
                    </m:sSup>
                  </m:oMath>
                </a14:m>
                <a:r>
                  <a:rPr lang="en-GB" dirty="0"/>
                  <a:t> at time </a:t>
                </a:r>
                <a14:m>
                  <m:oMath xmlns:m="http://schemas.openxmlformats.org/officeDocument/2006/math">
                    <m:r>
                      <a:rPr lang="en-GB" i="1" dirty="0" smtClean="0">
                        <a:latin typeface="Cambria Math" panose="02040503050406030204" pitchFamily="18" charset="0"/>
                      </a:rPr>
                      <m:t>𝑡</m:t>
                    </m:r>
                  </m:oMath>
                </a14:m>
                <a:endParaRPr lang="en-GB" dirty="0"/>
              </a:p>
              <a:p>
                <a:pPr lvl="1"/>
                <a:r>
                  <a:rPr lang="en-GB" dirty="0"/>
                  <a:t>Sample </a:t>
                </a:r>
                <a14:m>
                  <m:oMath xmlns:m="http://schemas.openxmlformats.org/officeDocument/2006/math">
                    <m:r>
                      <a:rPr lang="de-DE" b="1" i="1">
                        <a:latin typeface="Cambria Math" panose="02040503050406030204" pitchFamily="18" charset="0"/>
                        <a:ea typeface="Cambria Math" panose="02040503050406030204" pitchFamily="18" charset="0"/>
                      </a:rPr>
                      <m:t>𝒓</m:t>
                    </m:r>
                  </m:oMath>
                </a14:m>
                <a:r>
                  <a:rPr lang="en-GB" dirty="0"/>
                  <a:t>, the state of </a:t>
                </a:r>
                <a14:m>
                  <m:oMath xmlns:m="http://schemas.openxmlformats.org/officeDocument/2006/math">
                    <m:r>
                      <a:rPr lang="de-DE" b="0" i="1" smtClean="0">
                        <a:latin typeface="Cambria Math" panose="02040503050406030204" pitchFamily="18" charset="0"/>
                        <a:ea typeface="Cambria Math" panose="02040503050406030204" pitchFamily="18" charset="0"/>
                      </a:rPr>
                      <m:t>𝑀</m:t>
                    </m:r>
                  </m:oMath>
                </a14:m>
                <a:r>
                  <a:rPr lang="en-GB" dirty="0"/>
                  <a:t> at time </a:t>
                </a:r>
                <a14:m>
                  <m:oMath xmlns:m="http://schemas.openxmlformats.org/officeDocument/2006/math">
                    <m:r>
                      <a:rPr lang="en-GB" i="1" dirty="0">
                        <a:latin typeface="Cambria Math" panose="02040503050406030204" pitchFamily="18" charset="0"/>
                      </a:rPr>
                      <m:t>𝑡</m:t>
                    </m:r>
                  </m:oMath>
                </a14:m>
                <a:r>
                  <a:rPr lang="en-GB" dirty="0"/>
                  <a:t>, uniformly at random from the orbit</a:t>
                </a:r>
                <a:r>
                  <a:rPr lang="de-DE" dirty="0">
                    <a:ea typeface="Cambria Math" panose="02040503050406030204" pitchFamily="18" charset="0"/>
                  </a:rPr>
                  <a:t>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a:latin typeface="Cambria Math" panose="02040503050406030204" pitchFamily="18" charset="0"/>
                                <a:ea typeface="Cambria Math" panose="02040503050406030204" pitchFamily="18" charset="0"/>
                              </a:rPr>
                              <m:t>′</m:t>
                            </m:r>
                          </m:sup>
                        </m:sSup>
                      </m:e>
                      <m:sup>
                        <m:r>
                          <a:rPr lang="en-GB" i="1">
                            <a:latin typeface="Cambria Math" panose="02040503050406030204" pitchFamily="18" charset="0"/>
                            <a:ea typeface="Cambria Math" panose="02040503050406030204" pitchFamily="18" charset="0"/>
                          </a:rPr>
                          <m:t>𝔊</m:t>
                        </m:r>
                      </m:sup>
                    </m:sSup>
                  </m:oMath>
                </a14:m>
                <a:r>
                  <a:rPr lang="en-GB" dirty="0"/>
                  <a:t> of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𝒓</m:t>
                        </m:r>
                      </m:e>
                      <m:sup>
                        <m:r>
                          <a:rPr lang="de-DE">
                            <a:latin typeface="Cambria Math" panose="02040503050406030204" pitchFamily="18" charset="0"/>
                            <a:ea typeface="Cambria Math" panose="02040503050406030204" pitchFamily="18" charset="0"/>
                          </a:rPr>
                          <m:t>′</m:t>
                        </m:r>
                      </m:sup>
                    </m:sSup>
                  </m:oMath>
                </a14:m>
                <a:endParaRPr lang="en-GB" dirty="0"/>
              </a:p>
              <a:p>
                <a:r>
                  <a:rPr lang="en-GB" dirty="0"/>
                  <a:t>If </a:t>
                </a:r>
                <a14:m>
                  <m:oMath xmlns:m="http://schemas.openxmlformats.org/officeDocument/2006/math">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𝑀</m:t>
                        </m:r>
                      </m:e>
                      <m:sup>
                        <m:r>
                          <a:rPr lang="de-DE" i="1">
                            <a:latin typeface="Cambria Math" panose="02040503050406030204" pitchFamily="18" charset="0"/>
                            <a:ea typeface="Cambria Math" panose="02040503050406030204" pitchFamily="18" charset="0"/>
                          </a:rPr>
                          <m:t>′</m:t>
                        </m:r>
                      </m:sup>
                    </m:sSup>
                  </m:oMath>
                </a14:m>
                <a:r>
                  <a:rPr lang="en-GB" dirty="0"/>
                  <a:t> is aperiodic/irreducible/reversible, then </a:t>
                </a:r>
                <a14:m>
                  <m:oMath xmlns:m="http://schemas.openxmlformats.org/officeDocument/2006/math">
                    <m:r>
                      <a:rPr lang="de-DE" i="1">
                        <a:latin typeface="Cambria Math" panose="02040503050406030204" pitchFamily="18" charset="0"/>
                        <a:ea typeface="Cambria Math" panose="02040503050406030204" pitchFamily="18" charset="0"/>
                      </a:rPr>
                      <m:t>𝑀</m:t>
                    </m:r>
                  </m:oMath>
                </a14:m>
                <a:r>
                  <a:rPr lang="en-GB" dirty="0"/>
                  <a:t> also aperiodic/irreducible/reversible</a:t>
                </a:r>
              </a:p>
              <a:p>
                <a:r>
                  <a:rPr lang="en-GB" dirty="0"/>
                  <a:t>So, we can build a Gibbs sampler that converges to stationary distribution </a:t>
                </a:r>
                <a14:m>
                  <m:oMath xmlns:m="http://schemas.openxmlformats.org/officeDocument/2006/math">
                    <m:r>
                      <a:rPr lang="en-GB" i="1">
                        <a:latin typeface="Cambria Math" panose="02040503050406030204" pitchFamily="18" charset="0"/>
                        <a:ea typeface="Cambria Math" panose="02040503050406030204" pitchFamily="18" charset="0"/>
                      </a:rPr>
                      <m:t>𝜆</m:t>
                    </m:r>
                  </m:oMath>
                </a14:m>
                <a:r>
                  <a:rPr lang="en-GB" dirty="0"/>
                  <a:t> at least as fast or faster</a:t>
                </a:r>
              </a:p>
            </p:txBody>
          </p:sp>
        </mc:Choice>
        <mc:Fallback xmlns="">
          <p:sp>
            <p:nvSpPr>
              <p:cNvPr id="4" name="Content Placeholder 3">
                <a:extLst>
                  <a:ext uri="{FF2B5EF4-FFF2-40B4-BE49-F238E27FC236}">
                    <a16:creationId xmlns:a16="http://schemas.microsoft.com/office/drawing/2014/main" id="{48FC38DA-61C8-F847-A424-70A71D234F1B}"/>
                  </a:ext>
                </a:extLst>
              </p:cNvPr>
              <p:cNvSpPr>
                <a:spLocks noGrp="1" noRot="1" noChangeAspect="1" noMove="1" noResize="1" noEditPoints="1" noAdjustHandles="1" noChangeArrowheads="1" noChangeShapeType="1" noTextEdit="1"/>
              </p:cNvSpPr>
              <p:nvPr>
                <p:ph idx="1"/>
              </p:nvPr>
            </p:nvSpPr>
            <p:spPr>
              <a:blipFill>
                <a:blip r:embed="rId2"/>
                <a:stretch>
                  <a:fillRect l="-1436" t="-2687" r="-1436"/>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84F23D89-2282-634D-B4F4-469F4355DB15}"/>
              </a:ext>
            </a:extLst>
          </p:cNvPr>
          <p:cNvSpPr>
            <a:spLocks noGrp="1"/>
          </p:cNvSpPr>
          <p:nvPr>
            <p:ph type="sldNum" sz="quarter" idx="4"/>
          </p:nvPr>
        </p:nvSpPr>
        <p:spPr/>
        <p:txBody>
          <a:bodyPr/>
          <a:lstStyle/>
          <a:p>
            <a:fld id="{67C9959E-8E6B-B04C-9955-EA096F41CA7A}" type="slidenum">
              <a:rPr lang="en-GB" smtClean="0"/>
              <a:t>79</a:t>
            </a:fld>
            <a:endParaRPr lang="en-GB"/>
          </a:p>
        </p:txBody>
      </p:sp>
      <p:sp>
        <p:nvSpPr>
          <p:cNvPr id="7" name="Textfeld 3">
            <a:extLst>
              <a:ext uri="{FF2B5EF4-FFF2-40B4-BE49-F238E27FC236}">
                <a16:creationId xmlns:a16="http://schemas.microsoft.com/office/drawing/2014/main" id="{FC4E7972-B5E4-C044-95E9-1B65AD9944DA}"/>
              </a:ext>
            </a:extLst>
          </p:cNvPr>
          <p:cNvSpPr txBox="1"/>
          <p:nvPr/>
        </p:nvSpPr>
        <p:spPr>
          <a:xfrm>
            <a:off x="3638008" y="6290590"/>
            <a:ext cx="6079016" cy="430887"/>
          </a:xfrm>
          <a:prstGeom prst="rect">
            <a:avLst/>
          </a:prstGeom>
          <a:noFill/>
        </p:spPr>
        <p:txBody>
          <a:bodyPr wrap="square" rtlCol="0">
            <a:spAutoFit/>
          </a:bodyPr>
          <a:lstStyle/>
          <a:p>
            <a:r>
              <a:rPr lang="en-GB" sz="1100" dirty="0">
                <a:solidFill>
                  <a:schemeClr val="tx1">
                    <a:lumMod val="60000"/>
                    <a:lumOff val="40000"/>
                  </a:schemeClr>
                </a:solidFill>
                <a:ea typeface="Verdana" pitchFamily="34" charset="0"/>
                <a:cs typeface="Verdana" pitchFamily="34" charset="0"/>
              </a:rPr>
              <a:t>Mathias </a:t>
            </a:r>
            <a:r>
              <a:rPr lang="en-GB" sz="1100" dirty="0" err="1">
                <a:solidFill>
                  <a:schemeClr val="tx1">
                    <a:lumMod val="60000"/>
                    <a:lumOff val="40000"/>
                  </a:schemeClr>
                </a:solidFill>
                <a:ea typeface="Verdana" pitchFamily="34" charset="0"/>
                <a:cs typeface="Verdana" pitchFamily="34" charset="0"/>
              </a:rPr>
              <a:t>Niepert</a:t>
            </a:r>
            <a:r>
              <a:rPr lang="en-GB" sz="1100" dirty="0">
                <a:solidFill>
                  <a:schemeClr val="tx1">
                    <a:lumMod val="60000"/>
                    <a:lumOff val="40000"/>
                  </a:schemeClr>
                </a:solidFill>
                <a:ea typeface="Verdana" pitchFamily="34" charset="0"/>
                <a:cs typeface="Verdana" pitchFamily="34" charset="0"/>
              </a:rPr>
              <a:t>: Markov Chains on Orbits of Permutation Groups. In </a:t>
            </a:r>
            <a:r>
              <a:rPr lang="en-GB" sz="1100" i="1" dirty="0">
                <a:solidFill>
                  <a:schemeClr val="tx1">
                    <a:lumMod val="60000"/>
                    <a:lumOff val="40000"/>
                  </a:schemeClr>
                </a:solidFill>
                <a:ea typeface="Verdana" pitchFamily="34" charset="0"/>
                <a:cs typeface="Verdana" pitchFamily="34" charset="0"/>
              </a:rPr>
              <a:t>UAI-12 Proceedings of the 28</a:t>
            </a:r>
            <a:r>
              <a:rPr lang="en-GB" sz="1100" i="1" baseline="30000" dirty="0">
                <a:solidFill>
                  <a:schemeClr val="tx1">
                    <a:lumMod val="60000"/>
                    <a:lumOff val="40000"/>
                  </a:schemeClr>
                </a:solidFill>
                <a:ea typeface="Verdana" pitchFamily="34" charset="0"/>
                <a:cs typeface="Verdana" pitchFamily="34" charset="0"/>
              </a:rPr>
              <a:t>th</a:t>
            </a:r>
            <a:r>
              <a:rPr lang="en-GB" sz="1100" i="1" dirty="0">
                <a:solidFill>
                  <a:schemeClr val="tx1">
                    <a:lumMod val="60000"/>
                    <a:lumOff val="40000"/>
                  </a:schemeClr>
                </a:solidFill>
                <a:ea typeface="Verdana" pitchFamily="34" charset="0"/>
                <a:cs typeface="Verdana" pitchFamily="34" charset="0"/>
              </a:rPr>
              <a:t> Conference on Uncertainty in Artificial Intelligence</a:t>
            </a:r>
            <a:r>
              <a:rPr lang="en-GB" sz="1100" dirty="0">
                <a:solidFill>
                  <a:schemeClr val="tx1">
                    <a:lumMod val="60000"/>
                    <a:lumOff val="40000"/>
                  </a:schemeClr>
                </a:solidFill>
                <a:ea typeface="Verdana" pitchFamily="34" charset="0"/>
                <a:cs typeface="Verdana" pitchFamily="34" charset="0"/>
              </a:rPr>
              <a:t>, 2012.</a:t>
            </a:r>
          </a:p>
        </p:txBody>
      </p:sp>
      <p:sp>
        <p:nvSpPr>
          <p:cNvPr id="5" name="Date Placeholder 4">
            <a:extLst>
              <a:ext uri="{FF2B5EF4-FFF2-40B4-BE49-F238E27FC236}">
                <a16:creationId xmlns:a16="http://schemas.microsoft.com/office/drawing/2014/main" id="{43E3285D-11BD-A643-97A3-FDEC13376395}"/>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B352CC9B-DEF4-8247-B000-6B6E695CCBC1}"/>
              </a:ext>
            </a:extLst>
          </p:cNvPr>
          <p:cNvSpPr>
            <a:spLocks noGrp="1"/>
          </p:cNvSpPr>
          <p:nvPr>
            <p:ph type="ftr" sz="quarter" idx="3"/>
          </p:nvPr>
        </p:nvSpPr>
        <p:spPr/>
        <p:txBody>
          <a:bodyPr/>
          <a:lstStyle/>
          <a:p>
            <a:r>
              <a:rPr lang="en-GB"/>
              <a:t>T. Braun - StaRAI</a:t>
            </a:r>
          </a:p>
        </p:txBody>
      </p:sp>
      <p:grpSp>
        <p:nvGrpSpPr>
          <p:cNvPr id="8" name="Group 7">
            <a:extLst>
              <a:ext uri="{FF2B5EF4-FFF2-40B4-BE49-F238E27FC236}">
                <a16:creationId xmlns:a16="http://schemas.microsoft.com/office/drawing/2014/main" id="{5FF494A4-F5E2-9D4C-8901-95F1C6146737}"/>
              </a:ext>
            </a:extLst>
          </p:cNvPr>
          <p:cNvGrpSpPr/>
          <p:nvPr/>
        </p:nvGrpSpPr>
        <p:grpSpPr>
          <a:xfrm>
            <a:off x="7784134" y="5129523"/>
            <a:ext cx="1210151" cy="360000"/>
            <a:chOff x="928007" y="1785257"/>
            <a:chExt cx="1210151" cy="360000"/>
          </a:xfrm>
        </p:grpSpPr>
        <p:sp>
          <p:nvSpPr>
            <p:cNvPr id="9" name="Oval 8">
              <a:extLst>
                <a:ext uri="{FF2B5EF4-FFF2-40B4-BE49-F238E27FC236}">
                  <a16:creationId xmlns:a16="http://schemas.microsoft.com/office/drawing/2014/main" id="{6CF4B37C-9FDE-6E4A-85AA-5BE68A2F6B17}"/>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10" name="Oval 9">
              <a:extLst>
                <a:ext uri="{FF2B5EF4-FFF2-40B4-BE49-F238E27FC236}">
                  <a16:creationId xmlns:a16="http://schemas.microsoft.com/office/drawing/2014/main" id="{89F19389-BCD9-C245-BB5B-FBDB7C62FE9B}"/>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cxnSp>
          <p:nvCxnSpPr>
            <p:cNvPr id="11" name="Straight Connector 10">
              <a:extLst>
                <a:ext uri="{FF2B5EF4-FFF2-40B4-BE49-F238E27FC236}">
                  <a16:creationId xmlns:a16="http://schemas.microsoft.com/office/drawing/2014/main" id="{4CD4F134-4092-0E40-9C18-CF305D21042D}"/>
                </a:ext>
              </a:extLst>
            </p:cNvPr>
            <p:cNvCxnSpPr>
              <a:stCxn id="9" idx="6"/>
              <a:endCxn id="10"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293DB13-CD4F-1243-B2B0-6D6331969A3E}"/>
              </a:ext>
            </a:extLst>
          </p:cNvPr>
          <p:cNvGrpSpPr/>
          <p:nvPr/>
        </p:nvGrpSpPr>
        <p:grpSpPr>
          <a:xfrm>
            <a:off x="9423474" y="4755629"/>
            <a:ext cx="1518865" cy="1110838"/>
            <a:chOff x="9055178" y="1068138"/>
            <a:chExt cx="1518865" cy="1110838"/>
          </a:xfrm>
        </p:grpSpPr>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FAF84ED5-6599-7B45-AC4E-803912F766AA}"/>
                    </a:ext>
                  </a:extLst>
                </p:cNvPr>
                <p:cNvSpPr/>
                <p:nvPr/>
              </p:nvSpPr>
              <p:spPr>
                <a:xfrm>
                  <a:off x="9505457" y="1068138"/>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11</m:t>
                        </m:r>
                      </m:oMath>
                    </m:oMathPara>
                  </a14:m>
                  <a:endParaRPr lang="en-GB" dirty="0"/>
                </a:p>
              </p:txBody>
            </p:sp>
          </mc:Choice>
          <mc:Fallback xmlns="">
            <p:sp>
              <p:nvSpPr>
                <p:cNvPr id="13" name="Rounded Rectangle 12">
                  <a:extLst>
                    <a:ext uri="{FF2B5EF4-FFF2-40B4-BE49-F238E27FC236}">
                      <a16:creationId xmlns:a16="http://schemas.microsoft.com/office/drawing/2014/main" id="{FAF84ED5-6599-7B45-AC4E-803912F766AA}"/>
                    </a:ext>
                  </a:extLst>
                </p:cNvPr>
                <p:cNvSpPr>
                  <a:spLocks noRot="1" noChangeAspect="1" noMove="1" noResize="1" noEditPoints="1" noAdjustHandles="1" noChangeArrowheads="1" noChangeShapeType="1" noTextEdit="1"/>
                </p:cNvSpPr>
                <p:nvPr/>
              </p:nvSpPr>
              <p:spPr>
                <a:xfrm>
                  <a:off x="9505457" y="1068138"/>
                  <a:ext cx="618309" cy="287388"/>
                </a:xfrm>
                <a:prstGeom prst="roundRect">
                  <a:avLst/>
                </a:prstGeom>
                <a:blipFill>
                  <a:blip r:embed="rId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46D51AEA-E297-BE4F-AD53-BCFDEF42E0C5}"/>
                    </a:ext>
                  </a:extLst>
                </p:cNvPr>
                <p:cNvSpPr/>
                <p:nvPr/>
              </p:nvSpPr>
              <p:spPr>
                <a:xfrm>
                  <a:off x="9505457" y="1891588"/>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00</m:t>
                        </m:r>
                      </m:oMath>
                    </m:oMathPara>
                  </a14:m>
                  <a:endParaRPr lang="en-GB" dirty="0"/>
                </a:p>
              </p:txBody>
            </p:sp>
          </mc:Choice>
          <mc:Fallback xmlns="">
            <p:sp>
              <p:nvSpPr>
                <p:cNvPr id="14" name="Rounded Rectangle 13">
                  <a:extLst>
                    <a:ext uri="{FF2B5EF4-FFF2-40B4-BE49-F238E27FC236}">
                      <a16:creationId xmlns:a16="http://schemas.microsoft.com/office/drawing/2014/main" id="{46D51AEA-E297-BE4F-AD53-BCFDEF42E0C5}"/>
                    </a:ext>
                  </a:extLst>
                </p:cNvPr>
                <p:cNvSpPr>
                  <a:spLocks noRot="1" noChangeAspect="1" noMove="1" noResize="1" noEditPoints="1" noAdjustHandles="1" noChangeArrowheads="1" noChangeShapeType="1" noTextEdit="1"/>
                </p:cNvSpPr>
                <p:nvPr/>
              </p:nvSpPr>
              <p:spPr>
                <a:xfrm>
                  <a:off x="9505457" y="1891588"/>
                  <a:ext cx="618309" cy="287388"/>
                </a:xfrm>
                <a:prstGeom prst="roundRect">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5BC2149D-9FE0-A346-A458-724CE13657A8}"/>
                    </a:ext>
                  </a:extLst>
                </p:cNvPr>
                <p:cNvSpPr/>
                <p:nvPr/>
              </p:nvSpPr>
              <p:spPr>
                <a:xfrm>
                  <a:off x="9055178" y="1479863"/>
                  <a:ext cx="1518865" cy="287388"/>
                </a:xfrm>
                <a:prstGeom prst="roundRect">
                  <a:avLst/>
                </a:prstGeom>
                <a:solidFill>
                  <a:schemeClr val="accent1">
                    <a:alpha val="2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 xmlns:m="http://schemas.openxmlformats.org/officeDocument/2006/math">
                      <m:r>
                        <a:rPr lang="de-DE" b="0" i="1" dirty="0" smtClean="0">
                          <a:latin typeface="Cambria Math" panose="02040503050406030204" pitchFamily="18" charset="0"/>
                        </a:rPr>
                        <m:t>01</m:t>
                      </m:r>
                    </m:oMath>
                  </a14:m>
                  <a:r>
                    <a:rPr lang="en-GB" dirty="0"/>
                    <a:t>	</a:t>
                  </a:r>
                  <a14:m>
                    <m:oMath xmlns:m="http://schemas.openxmlformats.org/officeDocument/2006/math">
                      <m:r>
                        <a:rPr lang="de-DE" b="0" i="1" dirty="0" smtClean="0">
                          <a:latin typeface="Cambria Math" panose="02040503050406030204" pitchFamily="18" charset="0"/>
                        </a:rPr>
                        <m:t>10</m:t>
                      </m:r>
                    </m:oMath>
                  </a14:m>
                  <a:endParaRPr lang="en-GB" dirty="0"/>
                </a:p>
              </p:txBody>
            </p:sp>
          </mc:Choice>
          <mc:Fallback xmlns="">
            <p:sp>
              <p:nvSpPr>
                <p:cNvPr id="15" name="Rounded Rectangle 14">
                  <a:extLst>
                    <a:ext uri="{FF2B5EF4-FFF2-40B4-BE49-F238E27FC236}">
                      <a16:creationId xmlns:a16="http://schemas.microsoft.com/office/drawing/2014/main" id="{5BC2149D-9FE0-A346-A458-724CE13657A8}"/>
                    </a:ext>
                  </a:extLst>
                </p:cNvPr>
                <p:cNvSpPr>
                  <a:spLocks noRot="1" noChangeAspect="1" noMove="1" noResize="1" noEditPoints="1" noAdjustHandles="1" noChangeArrowheads="1" noChangeShapeType="1" noTextEdit="1"/>
                </p:cNvSpPr>
                <p:nvPr/>
              </p:nvSpPr>
              <p:spPr>
                <a:xfrm>
                  <a:off x="9055178" y="1479863"/>
                  <a:ext cx="1518865" cy="287388"/>
                </a:xfrm>
                <a:prstGeom prst="roundRect">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grpSp>
      <p:grpSp>
        <p:nvGrpSpPr>
          <p:cNvPr id="16" name="Group 15">
            <a:extLst>
              <a:ext uri="{FF2B5EF4-FFF2-40B4-BE49-F238E27FC236}">
                <a16:creationId xmlns:a16="http://schemas.microsoft.com/office/drawing/2014/main" id="{C029F3EA-D0CF-314A-A3FA-2188BAB6FA0D}"/>
              </a:ext>
            </a:extLst>
          </p:cNvPr>
          <p:cNvGrpSpPr/>
          <p:nvPr/>
        </p:nvGrpSpPr>
        <p:grpSpPr>
          <a:xfrm>
            <a:off x="11033058" y="4715166"/>
            <a:ext cx="798617" cy="1190748"/>
            <a:chOff x="10941269" y="1029200"/>
            <a:chExt cx="798617" cy="1190748"/>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F6B07B8-E657-AD4C-BE50-B9E2AB9E6F3E}"/>
                    </a:ext>
                  </a:extLst>
                </p:cNvPr>
                <p:cNvSpPr txBox="1"/>
                <p:nvPr/>
              </p:nvSpPr>
              <p:spPr>
                <a:xfrm>
                  <a:off x="10941269" y="1029200"/>
                  <a:ext cx="7986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0.017</m:t>
                        </m:r>
                      </m:oMath>
                    </m:oMathPara>
                  </a14:m>
                  <a:endParaRPr lang="en-GB" dirty="0"/>
                </a:p>
              </p:txBody>
            </p:sp>
          </mc:Choice>
          <mc:Fallback xmlns="">
            <p:sp>
              <p:nvSpPr>
                <p:cNvPr id="17" name="TextBox 16">
                  <a:extLst>
                    <a:ext uri="{FF2B5EF4-FFF2-40B4-BE49-F238E27FC236}">
                      <a16:creationId xmlns:a16="http://schemas.microsoft.com/office/drawing/2014/main" id="{CF6B07B8-E657-AD4C-BE50-B9E2AB9E6F3E}"/>
                    </a:ext>
                  </a:extLst>
                </p:cNvPr>
                <p:cNvSpPr txBox="1">
                  <a:spLocks noRot="1" noChangeAspect="1" noMove="1" noResize="1" noEditPoints="1" noAdjustHandles="1" noChangeArrowheads="1" noChangeShapeType="1" noTextEdit="1"/>
                </p:cNvSpPr>
                <p:nvPr/>
              </p:nvSpPr>
              <p:spPr>
                <a:xfrm>
                  <a:off x="10941269" y="1029200"/>
                  <a:ext cx="798617"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69E0CC5-E8AD-3340-806C-D1455CDE8F1F}"/>
                    </a:ext>
                  </a:extLst>
                </p:cNvPr>
                <p:cNvSpPr txBox="1"/>
                <p:nvPr/>
              </p:nvSpPr>
              <p:spPr>
                <a:xfrm>
                  <a:off x="10941269" y="1438891"/>
                  <a:ext cx="6703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0.49</m:t>
                        </m:r>
                      </m:oMath>
                    </m:oMathPara>
                  </a14:m>
                  <a:endParaRPr lang="en-GB" dirty="0"/>
                </a:p>
              </p:txBody>
            </p:sp>
          </mc:Choice>
          <mc:Fallback xmlns="">
            <p:sp>
              <p:nvSpPr>
                <p:cNvPr id="18" name="TextBox 17">
                  <a:extLst>
                    <a:ext uri="{FF2B5EF4-FFF2-40B4-BE49-F238E27FC236}">
                      <a16:creationId xmlns:a16="http://schemas.microsoft.com/office/drawing/2014/main" id="{969E0CC5-E8AD-3340-806C-D1455CDE8F1F}"/>
                    </a:ext>
                  </a:extLst>
                </p:cNvPr>
                <p:cNvSpPr txBox="1">
                  <a:spLocks noRot="1" noChangeAspect="1" noMove="1" noResize="1" noEditPoints="1" noAdjustHandles="1" noChangeArrowheads="1" noChangeShapeType="1" noTextEdit="1"/>
                </p:cNvSpPr>
                <p:nvPr/>
              </p:nvSpPr>
              <p:spPr>
                <a:xfrm>
                  <a:off x="10941269" y="1438891"/>
                  <a:ext cx="670376"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4BACA56-DAD6-8B45-AA79-8AFD729034CF}"/>
                    </a:ext>
                  </a:extLst>
                </p:cNvPr>
                <p:cNvSpPr txBox="1"/>
                <p:nvPr/>
              </p:nvSpPr>
              <p:spPr>
                <a:xfrm>
                  <a:off x="10941269" y="1850616"/>
                  <a:ext cx="7986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0.003</m:t>
                        </m:r>
                      </m:oMath>
                    </m:oMathPara>
                  </a14:m>
                  <a:endParaRPr lang="en-GB" dirty="0"/>
                </a:p>
              </p:txBody>
            </p:sp>
          </mc:Choice>
          <mc:Fallback xmlns="">
            <p:sp>
              <p:nvSpPr>
                <p:cNvPr id="19" name="TextBox 18">
                  <a:extLst>
                    <a:ext uri="{FF2B5EF4-FFF2-40B4-BE49-F238E27FC236}">
                      <a16:creationId xmlns:a16="http://schemas.microsoft.com/office/drawing/2014/main" id="{74BACA56-DAD6-8B45-AA79-8AFD729034CF}"/>
                    </a:ext>
                  </a:extLst>
                </p:cNvPr>
                <p:cNvSpPr txBox="1">
                  <a:spLocks noRot="1" noChangeAspect="1" noMove="1" noResize="1" noEditPoints="1" noAdjustHandles="1" noChangeArrowheads="1" noChangeShapeType="1" noTextEdit="1"/>
                </p:cNvSpPr>
                <p:nvPr/>
              </p:nvSpPr>
              <p:spPr>
                <a:xfrm>
                  <a:off x="10941269" y="1850616"/>
                  <a:ext cx="798617" cy="369332"/>
                </a:xfrm>
                <a:prstGeom prst="rect">
                  <a:avLst/>
                </a:prstGeom>
                <a:blipFill>
                  <a:blip r:embed="rId8"/>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552190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64DA-99E5-FE4A-BDFF-4B4306DEDA18}"/>
              </a:ext>
            </a:extLst>
          </p:cNvPr>
          <p:cNvSpPr>
            <a:spLocks noGrp="1"/>
          </p:cNvSpPr>
          <p:nvPr>
            <p:ph type="title"/>
          </p:nvPr>
        </p:nvSpPr>
        <p:spPr/>
        <p:txBody>
          <a:bodyPr/>
          <a:lstStyle/>
          <a:p>
            <a:r>
              <a:rPr lang="en-GB" dirty="0"/>
              <a:t>Basic Idea of Sampling from a Probability Distribution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5813F2-FC6E-1548-BC45-19D7D04E9293}"/>
                  </a:ext>
                </a:extLst>
              </p:cNvPr>
              <p:cNvSpPr>
                <a:spLocks noGrp="1"/>
              </p:cNvSpPr>
              <p:nvPr>
                <p:ph idx="1"/>
              </p:nvPr>
            </p:nvSpPr>
            <p:spPr>
              <a:xfrm>
                <a:off x="359626" y="1666902"/>
                <a:ext cx="9621765" cy="4236435"/>
              </a:xfrm>
            </p:spPr>
            <p:txBody>
              <a:bodyPr/>
              <a:lstStyle/>
              <a:p>
                <a:r>
                  <a:rPr lang="en-GB" dirty="0"/>
                  <a:t>Given some probability distribution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𝑃</m:t>
                        </m:r>
                      </m:e>
                      <m:sub>
                        <m:r>
                          <a:rPr lang="en-GB" b="1" i="1" smtClean="0">
                            <a:latin typeface="Cambria Math" panose="02040503050406030204" pitchFamily="18" charset="0"/>
                          </a:rPr>
                          <m:t>𝑹</m:t>
                        </m:r>
                      </m:sub>
                    </m:sSub>
                  </m:oMath>
                </a14:m>
                <a:r>
                  <a:rPr lang="en-GB" dirty="0"/>
                  <a:t> over random variables </a:t>
                </a:r>
                <a14:m>
                  <m:oMath xmlns:m="http://schemas.openxmlformats.org/officeDocument/2006/math">
                    <m:r>
                      <a:rPr lang="en-GB" b="1" i="1" smtClean="0">
                        <a:latin typeface="Cambria Math" panose="02040503050406030204" pitchFamily="18" charset="0"/>
                      </a:rPr>
                      <m:t>𝑹</m:t>
                    </m:r>
                  </m:oMath>
                </a14:m>
                <a:r>
                  <a:rPr lang="en-GB" dirty="0"/>
                  <a:t> and sampling target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𝑹</m:t>
                    </m:r>
                  </m:oMath>
                </a14:m>
                <a:r>
                  <a:rPr lang="en-GB" dirty="0"/>
                  <a:t>, i.e., asking for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1" i="1" smtClean="0">
                                <a:latin typeface="Cambria Math" panose="02040503050406030204" pitchFamily="18" charset="0"/>
                              </a:rPr>
                            </m:ctrlPr>
                          </m:sSupPr>
                          <m:e>
                            <m:r>
                              <a:rPr lang="de-DE" b="1" i="1" smtClean="0">
                                <a:latin typeface="Cambria Math" panose="02040503050406030204" pitchFamily="18" charset="0"/>
                              </a:rPr>
                              <m:t>𝑹</m:t>
                            </m:r>
                          </m:e>
                          <m:sup>
                            <m:r>
                              <a:rPr lang="de-DE" b="1" i="1" smtClean="0">
                                <a:latin typeface="Cambria Math" panose="02040503050406030204" pitchFamily="18" charset="0"/>
                              </a:rPr>
                              <m:t>′</m:t>
                            </m:r>
                          </m:sup>
                        </m:sSup>
                      </m:e>
                    </m:d>
                  </m:oMath>
                </a14:m>
                <a:endParaRPr lang="en-GB" dirty="0"/>
              </a:p>
              <a:p>
                <a:pPr lvl="1"/>
                <a:r>
                  <a:rPr lang="en-GB" i="1" dirty="0"/>
                  <a:t>Assumption</a:t>
                </a:r>
                <a:r>
                  <a:rPr lang="en-GB" dirty="0"/>
                  <a:t>: Access to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𝑃</m:t>
                        </m:r>
                      </m:e>
                      <m:sub>
                        <m:r>
                          <a:rPr lang="en-GB" b="1" i="1" smtClean="0">
                            <a:latin typeface="Cambria Math" panose="02040503050406030204" pitchFamily="18" charset="0"/>
                          </a:rPr>
                          <m:t>𝑹</m:t>
                        </m:r>
                      </m:sub>
                    </m:sSub>
                  </m:oMath>
                </a14:m>
                <a:r>
                  <a:rPr lang="en-GB" dirty="0"/>
                  <a:t> to generate samples</a:t>
                </a:r>
              </a:p>
              <a:p>
                <a:r>
                  <a:rPr lang="en-GB" dirty="0">
                    <a:solidFill>
                      <a:schemeClr val="accent1"/>
                    </a:solidFill>
                  </a:rPr>
                  <a:t>Sample</a:t>
                </a:r>
                <a:r>
                  <a:rPr lang="en-GB" dirty="0"/>
                  <a:t>: an observation (value) for each </a:t>
                </a:r>
                <a14:m>
                  <m:oMath xmlns:m="http://schemas.openxmlformats.org/officeDocument/2006/math">
                    <m:r>
                      <a:rPr lang="en-GB" i="1" smtClean="0">
                        <a:latin typeface="Cambria Math" panose="02040503050406030204" pitchFamily="18" charset="0"/>
                      </a:rPr>
                      <m:t>𝑅</m:t>
                    </m:r>
                    <m:r>
                      <a:rPr lang="en-GB"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𝑹</m:t>
                    </m:r>
                  </m:oMath>
                </a14:m>
                <a:endParaRPr lang="en-GB" dirty="0"/>
              </a:p>
              <a:p>
                <a:pPr lvl="1"/>
                <a:r>
                  <a:rPr lang="en-GB" dirty="0"/>
                  <a:t>I.e., sample = </a:t>
                </a:r>
                <a:r>
                  <a:rPr lang="en-GB"/>
                  <a:t>compound event </a:t>
                </a:r>
                <a:r>
                  <a:rPr lang="en-GB" dirty="0"/>
                  <a:t>for </a:t>
                </a:r>
                <a14:m>
                  <m:oMath xmlns:m="http://schemas.openxmlformats.org/officeDocument/2006/math">
                    <m:r>
                      <a:rPr lang="en-GB" b="1" i="1" smtClean="0">
                        <a:latin typeface="Cambria Math" panose="02040503050406030204" pitchFamily="18" charset="0"/>
                      </a:rPr>
                      <m:t>𝑹</m:t>
                    </m:r>
                  </m:oMath>
                </a14:m>
                <a:endParaRPr lang="en-GB" b="1" dirty="0"/>
              </a:p>
              <a:p>
                <a:pPr lvl="1"/>
                <a:r>
                  <a:rPr lang="en-GB" dirty="0"/>
                  <a:t>Sometimes called particle</a:t>
                </a:r>
              </a:p>
              <a:p>
                <a:r>
                  <a:rPr lang="en-GB" i="1" dirty="0"/>
                  <a:t>Procedure</a:t>
                </a:r>
              </a:p>
              <a:p>
                <a:pPr marL="715246" lvl="1" indent="-456743">
                  <a:buFont typeface="+mj-lt"/>
                  <a:buAutoNum type="arabicPeriod"/>
                </a:pPr>
                <a:r>
                  <a:rPr lang="en-GB" dirty="0"/>
                  <a:t>Generate a set of samples</a:t>
                </a:r>
              </a:p>
              <a:p>
                <a:pPr lvl="2"/>
                <a:r>
                  <a:rPr lang="en-GB" dirty="0"/>
                  <a:t>For each sample: Generate a compound event for </a:t>
                </a:r>
                <a14:m>
                  <m:oMath xmlns:m="http://schemas.openxmlformats.org/officeDocument/2006/math">
                    <m:r>
                      <a:rPr lang="en-GB" b="1" i="1" smtClean="0">
                        <a:latin typeface="Cambria Math" panose="02040503050406030204" pitchFamily="18" charset="0"/>
                      </a:rPr>
                      <m:t>𝑹</m:t>
                    </m:r>
                  </m:oMath>
                </a14:m>
                <a:r>
                  <a:rPr lang="en-GB" dirty="0"/>
                  <a:t> based on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𝑃</m:t>
                        </m:r>
                      </m:e>
                      <m:sub>
                        <m:r>
                          <a:rPr lang="en-GB" b="1" i="1" smtClean="0">
                            <a:latin typeface="Cambria Math" panose="02040503050406030204" pitchFamily="18" charset="0"/>
                          </a:rPr>
                          <m:t>𝑹</m:t>
                        </m:r>
                      </m:sub>
                    </m:sSub>
                  </m:oMath>
                </a14:m>
                <a:endParaRPr lang="en-GB" dirty="0"/>
              </a:p>
              <a:p>
                <a:pPr marL="715246" lvl="1" indent="-456743">
                  <a:buFont typeface="+mj-lt"/>
                  <a:buAutoNum type="arabicPeriod"/>
                </a:pPr>
                <a:r>
                  <a:rPr lang="en-GB" dirty="0"/>
                  <a:t>Based on the set of samples, estimate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e>
                    </m:d>
                  </m:oMath>
                </a14:m>
                <a:endParaRPr lang="en-GB" dirty="0"/>
              </a:p>
              <a:p>
                <a:pPr lvl="2"/>
                <a:r>
                  <a:rPr lang="en-GB" dirty="0"/>
                  <a:t>Count how often does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𝑹</m:t>
                        </m:r>
                      </m:e>
                      <m:sup>
                        <m:r>
                          <a:rPr lang="en-GB" b="0" i="1" smtClean="0">
                            <a:latin typeface="Cambria Math" panose="02040503050406030204" pitchFamily="18" charset="0"/>
                          </a:rPr>
                          <m:t>′</m:t>
                        </m:r>
                      </m:sup>
                    </m:sSup>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en-GB" b="1" i="1" smtClean="0">
                            <a:latin typeface="Cambria Math" panose="02040503050406030204" pitchFamily="18" charset="0"/>
                          </a:rPr>
                          <m:t>𝒓</m:t>
                        </m:r>
                      </m:e>
                      <m:sup>
                        <m:r>
                          <a:rPr lang="en-GB" b="0" i="1" smtClean="0">
                            <a:latin typeface="Cambria Math" panose="02040503050406030204" pitchFamily="18" charset="0"/>
                          </a:rPr>
                          <m:t>′</m:t>
                        </m:r>
                      </m:sup>
                    </m:sSup>
                  </m:oMath>
                </a14:m>
                <a:r>
                  <a:rPr lang="en-GB" dirty="0"/>
                  <a:t> occur for each </a:t>
                </a:r>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𝒓</m:t>
                        </m:r>
                      </m:e>
                      <m:sup>
                        <m:r>
                          <a:rPr lang="en-GB" b="0" i="1" smtClean="0">
                            <a:latin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sSup>
                          <m:sSupPr>
                            <m:ctrlPr>
                              <a:rPr lang="en-GB" b="0"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𝑹</m:t>
                            </m:r>
                          </m:e>
                          <m:sup>
                            <m:r>
                              <a:rPr lang="en-GB" b="0" i="1" smtClean="0">
                                <a:latin typeface="Cambria Math" panose="02040503050406030204" pitchFamily="18" charset="0"/>
                                <a:ea typeface="Cambria Math" panose="02040503050406030204" pitchFamily="18" charset="0"/>
                              </a:rPr>
                              <m:t>′</m:t>
                            </m:r>
                          </m:sup>
                        </m:sSup>
                      </m:e>
                    </m:d>
                  </m:oMath>
                </a14:m>
                <a:r>
                  <a:rPr lang="en-GB" dirty="0"/>
                  <a:t> in the set</a:t>
                </a:r>
              </a:p>
              <a:p>
                <a:pPr lvl="2"/>
                <a:r>
                  <a:rPr lang="en-GB" dirty="0"/>
                  <a:t>Normalise the counts over all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𝒓</m:t>
                        </m:r>
                      </m:e>
                      <m:sup>
                        <m:r>
                          <a:rPr lang="en-GB" i="1" smtClean="0">
                            <a:latin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r>
                      <m:rPr>
                        <m:sty m:val="p"/>
                      </m:rPr>
                      <a:rPr lang="en-GB"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𝑹</m:t>
                            </m:r>
                          </m:e>
                          <m:sup>
                            <m:r>
                              <a:rPr lang="en-GB" i="1" smtClean="0">
                                <a:latin typeface="Cambria Math" panose="02040503050406030204" pitchFamily="18" charset="0"/>
                                <a:ea typeface="Cambria Math" panose="02040503050406030204" pitchFamily="18" charset="0"/>
                              </a:rPr>
                              <m:t>′</m:t>
                            </m:r>
                          </m:sup>
                        </m:sSup>
                      </m:e>
                    </m:d>
                  </m:oMath>
                </a14:m>
                <a:endParaRPr lang="en-GB" dirty="0"/>
              </a:p>
              <a:p>
                <a:pPr lvl="1"/>
                <a:endParaRPr lang="en-GB" b="1" dirty="0"/>
              </a:p>
              <a:p>
                <a:endParaRPr lang="en-GB" b="1" dirty="0"/>
              </a:p>
            </p:txBody>
          </p:sp>
        </mc:Choice>
        <mc:Fallback xmlns="">
          <p:sp>
            <p:nvSpPr>
              <p:cNvPr id="3" name="Content Placeholder 2">
                <a:extLst>
                  <a:ext uri="{FF2B5EF4-FFF2-40B4-BE49-F238E27FC236}">
                    <a16:creationId xmlns:a16="http://schemas.microsoft.com/office/drawing/2014/main" id="{FF5813F2-FC6E-1548-BC45-19D7D04E9293}"/>
                  </a:ext>
                </a:extLst>
              </p:cNvPr>
              <p:cNvSpPr>
                <a:spLocks noGrp="1" noRot="1" noChangeAspect="1" noMove="1" noResize="1" noEditPoints="1" noAdjustHandles="1" noChangeArrowheads="1" noChangeShapeType="1" noTextEdit="1"/>
              </p:cNvSpPr>
              <p:nvPr>
                <p:ph idx="1"/>
              </p:nvPr>
            </p:nvSpPr>
            <p:spPr>
              <a:xfrm>
                <a:off x="359626" y="1666902"/>
                <a:ext cx="9621765" cy="4236435"/>
              </a:xfrm>
              <a:blipFill>
                <a:blip r:embed="rId2"/>
                <a:stretch>
                  <a:fillRect l="-1713" t="-2687" b="-4478"/>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FCDDF2D5-4633-5649-AB49-A1D8CCE6B591}"/>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B5B71A78-DC66-EC42-81ED-301D98AD5ACD}"/>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B6F4423F-8CC9-6E4A-9AF1-7F1CAC307E96}"/>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8</a:t>
            </a:fld>
            <a:r>
              <a:rPr lang="en-GB"/>
              <a:t> </a:t>
            </a:r>
            <a:endParaRPr lang="en-GB" sz="1399"/>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4448FDF-AD14-E943-8DBC-F74FC470A7FB}"/>
                  </a:ext>
                </a:extLst>
              </p:cNvPr>
              <p:cNvGraphicFramePr>
                <a:graphicFrameLocks noGrp="1"/>
              </p:cNvGraphicFramePr>
              <p:nvPr>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379">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672" marR="45672" marT="45672" marB="45672"/>
                    </a:tc>
                    <a:extLst>
                      <a:ext uri="{0D108BD9-81ED-4DB2-BD59-A6C34878D82A}">
                        <a16:rowId xmlns:a16="http://schemas.microsoft.com/office/drawing/2014/main" val="10000"/>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6"/>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7"/>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5" name="Table 14">
                <a:extLst>
                  <a:ext uri="{FF2B5EF4-FFF2-40B4-BE49-F238E27FC236}">
                    <a16:creationId xmlns:a16="http://schemas.microsoft.com/office/drawing/2014/main" id="{F4448FDF-AD14-E943-8DBC-F74FC470A7FB}"/>
                  </a:ext>
                </a:extLst>
              </p:cNvPr>
              <p:cNvGraphicFramePr>
                <a:graphicFrameLocks noGrp="1"/>
              </p:cNvGraphicFramePr>
              <p:nvPr>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664">
                    <a:tc>
                      <a:txBody>
                        <a:bodyPr/>
                        <a:lstStyle/>
                        <a:p>
                          <a:endParaRPr lang="en-US"/>
                        </a:p>
                      </a:txBody>
                      <a:tcPr marL="45672" marR="45672" marT="45672" marB="45672">
                        <a:blipFill>
                          <a:blip r:embed="rId3"/>
                          <a:stretch>
                            <a:fillRect l="-1852" t="-3448" r="-305556" b="-800000"/>
                          </a:stretch>
                        </a:blipFill>
                      </a:tcPr>
                    </a:tc>
                    <a:tc>
                      <a:txBody>
                        <a:bodyPr/>
                        <a:lstStyle/>
                        <a:p>
                          <a:endParaRPr lang="en-US"/>
                        </a:p>
                      </a:txBody>
                      <a:tcPr marL="45672" marR="45672" marT="45672" marB="45672">
                        <a:blipFill>
                          <a:blip r:embed="rId3"/>
                          <a:stretch>
                            <a:fillRect l="-83333" t="-3448" r="-150000" b="-800000"/>
                          </a:stretch>
                        </a:blipFill>
                      </a:tcPr>
                    </a:tc>
                    <a:tc>
                      <a:txBody>
                        <a:bodyPr/>
                        <a:lstStyle/>
                        <a:p>
                          <a:endParaRPr lang="en-US"/>
                        </a:p>
                      </a:txBody>
                      <a:tcPr marL="45672" marR="45672" marT="45672" marB="45672">
                        <a:blipFill>
                          <a:blip r:embed="rId3"/>
                          <a:stretch>
                            <a:fillRect l="-224074" t="-3448" r="-83333" b="-800000"/>
                          </a:stretch>
                        </a:blipFill>
                      </a:tcPr>
                    </a:tc>
                    <a:tc>
                      <a:txBody>
                        <a:bodyPr/>
                        <a:lstStyle/>
                        <a:p>
                          <a:endParaRPr lang="en-US"/>
                        </a:p>
                      </a:txBody>
                      <a:tcPr marL="45672" marR="45672" marT="45672" marB="45672">
                        <a:blipFill>
                          <a:blip r:embed="rId3"/>
                          <a:stretch>
                            <a:fillRect l="-388889" t="-3448" b="-800000"/>
                          </a:stretch>
                        </a:blipFill>
                      </a:tcPr>
                    </a:tc>
                    <a:extLst>
                      <a:ext uri="{0D108BD9-81ED-4DB2-BD59-A6C34878D82A}">
                        <a16:rowId xmlns:a16="http://schemas.microsoft.com/office/drawing/2014/main" val="10000"/>
                      </a:ext>
                    </a:extLst>
                  </a:tr>
                  <a:tr h="365664">
                    <a:tc>
                      <a:txBody>
                        <a:bodyPr/>
                        <a:lstStyle/>
                        <a:p>
                          <a:endParaRPr lang="en-US"/>
                        </a:p>
                      </a:txBody>
                      <a:tcPr marL="45672" marR="45672" marT="45672" marB="45672">
                        <a:blipFill>
                          <a:blip r:embed="rId3"/>
                          <a:stretch>
                            <a:fillRect l="-1852" t="-103448" r="-305556" b="-700000"/>
                          </a:stretch>
                        </a:blipFill>
                      </a:tcPr>
                    </a:tc>
                    <a:tc>
                      <a:txBody>
                        <a:bodyPr/>
                        <a:lstStyle/>
                        <a:p>
                          <a:endParaRPr lang="en-US"/>
                        </a:p>
                      </a:txBody>
                      <a:tcPr marL="45672" marR="45672" marT="45672" marB="45672">
                        <a:blipFill>
                          <a:blip r:embed="rId3"/>
                          <a:stretch>
                            <a:fillRect l="-83333" t="-103448" r="-150000" b="-700000"/>
                          </a:stretch>
                        </a:blipFill>
                      </a:tcPr>
                    </a:tc>
                    <a:tc>
                      <a:txBody>
                        <a:bodyPr/>
                        <a:lstStyle/>
                        <a:p>
                          <a:endParaRPr lang="en-US"/>
                        </a:p>
                      </a:txBody>
                      <a:tcPr marL="45672" marR="45672" marT="45672" marB="45672">
                        <a:blipFill>
                          <a:blip r:embed="rId3"/>
                          <a:stretch>
                            <a:fillRect l="-224074" t="-103448" r="-83333" b="-700000"/>
                          </a:stretch>
                        </a:blipFill>
                      </a:tcPr>
                    </a:tc>
                    <a:tc>
                      <a:txBody>
                        <a:bodyPr/>
                        <a:lstStyle/>
                        <a:p>
                          <a:endParaRPr lang="en-US"/>
                        </a:p>
                      </a:txBody>
                      <a:tcPr marL="45672" marR="45672" marT="45672" marB="45672">
                        <a:blipFill>
                          <a:blip r:embed="rId3"/>
                          <a:stretch>
                            <a:fillRect l="-388889" t="-103448" b="-700000"/>
                          </a:stretch>
                        </a:blipFill>
                      </a:tcPr>
                    </a:tc>
                    <a:extLst>
                      <a:ext uri="{0D108BD9-81ED-4DB2-BD59-A6C34878D82A}">
                        <a16:rowId xmlns:a16="http://schemas.microsoft.com/office/drawing/2014/main" val="10001"/>
                      </a:ext>
                    </a:extLst>
                  </a:tr>
                  <a:tr h="365664">
                    <a:tc>
                      <a:txBody>
                        <a:bodyPr/>
                        <a:lstStyle/>
                        <a:p>
                          <a:endParaRPr lang="en-US"/>
                        </a:p>
                      </a:txBody>
                      <a:tcPr marL="45672" marR="45672" marT="45672" marB="45672">
                        <a:blipFill>
                          <a:blip r:embed="rId3"/>
                          <a:stretch>
                            <a:fillRect l="-1852" t="-203448" r="-305556" b="-600000"/>
                          </a:stretch>
                        </a:blipFill>
                      </a:tcPr>
                    </a:tc>
                    <a:tc>
                      <a:txBody>
                        <a:bodyPr/>
                        <a:lstStyle/>
                        <a:p>
                          <a:endParaRPr lang="en-US"/>
                        </a:p>
                      </a:txBody>
                      <a:tcPr marL="45672" marR="45672" marT="45672" marB="45672">
                        <a:blipFill>
                          <a:blip r:embed="rId3"/>
                          <a:stretch>
                            <a:fillRect l="-83333" t="-203448" r="-150000" b="-600000"/>
                          </a:stretch>
                        </a:blipFill>
                      </a:tcPr>
                    </a:tc>
                    <a:tc>
                      <a:txBody>
                        <a:bodyPr/>
                        <a:lstStyle/>
                        <a:p>
                          <a:endParaRPr lang="en-US"/>
                        </a:p>
                      </a:txBody>
                      <a:tcPr marL="45672" marR="45672" marT="45672" marB="45672">
                        <a:blipFill>
                          <a:blip r:embed="rId3"/>
                          <a:stretch>
                            <a:fillRect l="-224074" t="-203448" r="-83333" b="-600000"/>
                          </a:stretch>
                        </a:blipFill>
                      </a:tcPr>
                    </a:tc>
                    <a:tc>
                      <a:txBody>
                        <a:bodyPr/>
                        <a:lstStyle/>
                        <a:p>
                          <a:endParaRPr lang="en-US"/>
                        </a:p>
                      </a:txBody>
                      <a:tcPr marL="45672" marR="45672" marT="45672" marB="45672">
                        <a:blipFill>
                          <a:blip r:embed="rId3"/>
                          <a:stretch>
                            <a:fillRect l="-388889" t="-203448" b="-600000"/>
                          </a:stretch>
                        </a:blipFill>
                      </a:tcPr>
                    </a:tc>
                    <a:extLst>
                      <a:ext uri="{0D108BD9-81ED-4DB2-BD59-A6C34878D82A}">
                        <a16:rowId xmlns:a16="http://schemas.microsoft.com/office/drawing/2014/main" val="10002"/>
                      </a:ext>
                    </a:extLst>
                  </a:tr>
                  <a:tr h="365664">
                    <a:tc>
                      <a:txBody>
                        <a:bodyPr/>
                        <a:lstStyle/>
                        <a:p>
                          <a:endParaRPr lang="en-US"/>
                        </a:p>
                      </a:txBody>
                      <a:tcPr marL="45672" marR="45672" marT="45672" marB="45672">
                        <a:blipFill>
                          <a:blip r:embed="rId3"/>
                          <a:stretch>
                            <a:fillRect l="-1852" t="-303448" r="-305556" b="-500000"/>
                          </a:stretch>
                        </a:blipFill>
                      </a:tcPr>
                    </a:tc>
                    <a:tc>
                      <a:txBody>
                        <a:bodyPr/>
                        <a:lstStyle/>
                        <a:p>
                          <a:endParaRPr lang="en-US"/>
                        </a:p>
                      </a:txBody>
                      <a:tcPr marL="45672" marR="45672" marT="45672" marB="45672">
                        <a:blipFill>
                          <a:blip r:embed="rId3"/>
                          <a:stretch>
                            <a:fillRect l="-83333" t="-303448" r="-150000" b="-500000"/>
                          </a:stretch>
                        </a:blipFill>
                      </a:tcPr>
                    </a:tc>
                    <a:tc>
                      <a:txBody>
                        <a:bodyPr/>
                        <a:lstStyle/>
                        <a:p>
                          <a:endParaRPr lang="en-US"/>
                        </a:p>
                      </a:txBody>
                      <a:tcPr marL="45672" marR="45672" marT="45672" marB="45672">
                        <a:blipFill>
                          <a:blip r:embed="rId3"/>
                          <a:stretch>
                            <a:fillRect l="-224074" t="-303448" r="-83333" b="-500000"/>
                          </a:stretch>
                        </a:blipFill>
                      </a:tcPr>
                    </a:tc>
                    <a:tc>
                      <a:txBody>
                        <a:bodyPr/>
                        <a:lstStyle/>
                        <a:p>
                          <a:endParaRPr lang="en-US"/>
                        </a:p>
                      </a:txBody>
                      <a:tcPr marL="45672" marR="45672" marT="45672" marB="45672">
                        <a:blipFill>
                          <a:blip r:embed="rId3"/>
                          <a:stretch>
                            <a:fillRect l="-388889" t="-303448" b="-500000"/>
                          </a:stretch>
                        </a:blipFill>
                      </a:tcPr>
                    </a:tc>
                    <a:extLst>
                      <a:ext uri="{0D108BD9-81ED-4DB2-BD59-A6C34878D82A}">
                        <a16:rowId xmlns:a16="http://schemas.microsoft.com/office/drawing/2014/main" val="10003"/>
                      </a:ext>
                    </a:extLst>
                  </a:tr>
                  <a:tr h="365664">
                    <a:tc>
                      <a:txBody>
                        <a:bodyPr/>
                        <a:lstStyle/>
                        <a:p>
                          <a:endParaRPr lang="en-US"/>
                        </a:p>
                      </a:txBody>
                      <a:tcPr marL="45672" marR="45672" marT="45672" marB="45672">
                        <a:blipFill>
                          <a:blip r:embed="rId3"/>
                          <a:stretch>
                            <a:fillRect l="-1852" t="-403448" r="-305556" b="-400000"/>
                          </a:stretch>
                        </a:blipFill>
                      </a:tcPr>
                    </a:tc>
                    <a:tc>
                      <a:txBody>
                        <a:bodyPr/>
                        <a:lstStyle/>
                        <a:p>
                          <a:endParaRPr lang="en-US"/>
                        </a:p>
                      </a:txBody>
                      <a:tcPr marL="45672" marR="45672" marT="45672" marB="45672">
                        <a:blipFill>
                          <a:blip r:embed="rId3"/>
                          <a:stretch>
                            <a:fillRect l="-83333" t="-403448" r="-150000" b="-400000"/>
                          </a:stretch>
                        </a:blipFill>
                      </a:tcPr>
                    </a:tc>
                    <a:tc>
                      <a:txBody>
                        <a:bodyPr/>
                        <a:lstStyle/>
                        <a:p>
                          <a:endParaRPr lang="en-US"/>
                        </a:p>
                      </a:txBody>
                      <a:tcPr marL="45672" marR="45672" marT="45672" marB="45672">
                        <a:blipFill>
                          <a:blip r:embed="rId3"/>
                          <a:stretch>
                            <a:fillRect l="-224074" t="-403448" r="-83333" b="-400000"/>
                          </a:stretch>
                        </a:blipFill>
                      </a:tcPr>
                    </a:tc>
                    <a:tc>
                      <a:txBody>
                        <a:bodyPr/>
                        <a:lstStyle/>
                        <a:p>
                          <a:endParaRPr lang="en-US"/>
                        </a:p>
                      </a:txBody>
                      <a:tcPr marL="45672" marR="45672" marT="45672" marB="45672">
                        <a:blipFill>
                          <a:blip r:embed="rId3"/>
                          <a:stretch>
                            <a:fillRect l="-388889" t="-403448" b="-400000"/>
                          </a:stretch>
                        </a:blipFill>
                      </a:tcPr>
                    </a:tc>
                    <a:extLst>
                      <a:ext uri="{0D108BD9-81ED-4DB2-BD59-A6C34878D82A}">
                        <a16:rowId xmlns:a16="http://schemas.microsoft.com/office/drawing/2014/main" val="10004"/>
                      </a:ext>
                    </a:extLst>
                  </a:tr>
                  <a:tr h="365664">
                    <a:tc>
                      <a:txBody>
                        <a:bodyPr/>
                        <a:lstStyle/>
                        <a:p>
                          <a:endParaRPr lang="en-US"/>
                        </a:p>
                      </a:txBody>
                      <a:tcPr marL="45672" marR="45672" marT="45672" marB="45672">
                        <a:blipFill>
                          <a:blip r:embed="rId3"/>
                          <a:stretch>
                            <a:fillRect l="-1852" t="-503448" r="-305556" b="-300000"/>
                          </a:stretch>
                        </a:blipFill>
                      </a:tcPr>
                    </a:tc>
                    <a:tc>
                      <a:txBody>
                        <a:bodyPr/>
                        <a:lstStyle/>
                        <a:p>
                          <a:endParaRPr lang="en-US"/>
                        </a:p>
                      </a:txBody>
                      <a:tcPr marL="45672" marR="45672" marT="45672" marB="45672">
                        <a:blipFill>
                          <a:blip r:embed="rId3"/>
                          <a:stretch>
                            <a:fillRect l="-83333" t="-503448" r="-150000" b="-300000"/>
                          </a:stretch>
                        </a:blipFill>
                      </a:tcPr>
                    </a:tc>
                    <a:tc>
                      <a:txBody>
                        <a:bodyPr/>
                        <a:lstStyle/>
                        <a:p>
                          <a:endParaRPr lang="en-US"/>
                        </a:p>
                      </a:txBody>
                      <a:tcPr marL="45672" marR="45672" marT="45672" marB="45672">
                        <a:blipFill>
                          <a:blip r:embed="rId3"/>
                          <a:stretch>
                            <a:fillRect l="-224074" t="-503448" r="-83333" b="-300000"/>
                          </a:stretch>
                        </a:blipFill>
                      </a:tcPr>
                    </a:tc>
                    <a:tc>
                      <a:txBody>
                        <a:bodyPr/>
                        <a:lstStyle/>
                        <a:p>
                          <a:endParaRPr lang="en-US"/>
                        </a:p>
                      </a:txBody>
                      <a:tcPr marL="45672" marR="45672" marT="45672" marB="45672">
                        <a:blipFill>
                          <a:blip r:embed="rId3"/>
                          <a:stretch>
                            <a:fillRect l="-388889" t="-503448" b="-300000"/>
                          </a:stretch>
                        </a:blipFill>
                      </a:tcPr>
                    </a:tc>
                    <a:extLst>
                      <a:ext uri="{0D108BD9-81ED-4DB2-BD59-A6C34878D82A}">
                        <a16:rowId xmlns:a16="http://schemas.microsoft.com/office/drawing/2014/main" val="10005"/>
                      </a:ext>
                    </a:extLst>
                  </a:tr>
                  <a:tr h="365664">
                    <a:tc>
                      <a:txBody>
                        <a:bodyPr/>
                        <a:lstStyle/>
                        <a:p>
                          <a:endParaRPr lang="en-US"/>
                        </a:p>
                      </a:txBody>
                      <a:tcPr marL="45672" marR="45672" marT="45672" marB="45672">
                        <a:blipFill>
                          <a:blip r:embed="rId3"/>
                          <a:stretch>
                            <a:fillRect l="-1852" t="-603448" r="-305556" b="-200000"/>
                          </a:stretch>
                        </a:blipFill>
                      </a:tcPr>
                    </a:tc>
                    <a:tc>
                      <a:txBody>
                        <a:bodyPr/>
                        <a:lstStyle/>
                        <a:p>
                          <a:endParaRPr lang="en-US"/>
                        </a:p>
                      </a:txBody>
                      <a:tcPr marL="45672" marR="45672" marT="45672" marB="45672">
                        <a:blipFill>
                          <a:blip r:embed="rId3"/>
                          <a:stretch>
                            <a:fillRect l="-83333" t="-603448" r="-150000" b="-200000"/>
                          </a:stretch>
                        </a:blipFill>
                      </a:tcPr>
                    </a:tc>
                    <a:tc>
                      <a:txBody>
                        <a:bodyPr/>
                        <a:lstStyle/>
                        <a:p>
                          <a:endParaRPr lang="en-US"/>
                        </a:p>
                      </a:txBody>
                      <a:tcPr marL="45672" marR="45672" marT="45672" marB="45672">
                        <a:blipFill>
                          <a:blip r:embed="rId3"/>
                          <a:stretch>
                            <a:fillRect l="-224074" t="-603448" r="-83333" b="-200000"/>
                          </a:stretch>
                        </a:blipFill>
                      </a:tcPr>
                    </a:tc>
                    <a:tc>
                      <a:txBody>
                        <a:bodyPr/>
                        <a:lstStyle/>
                        <a:p>
                          <a:endParaRPr lang="en-US"/>
                        </a:p>
                      </a:txBody>
                      <a:tcPr marL="45672" marR="45672" marT="45672" marB="45672">
                        <a:blipFill>
                          <a:blip r:embed="rId3"/>
                          <a:stretch>
                            <a:fillRect l="-388889" t="-603448" b="-200000"/>
                          </a:stretch>
                        </a:blipFill>
                      </a:tcPr>
                    </a:tc>
                    <a:extLst>
                      <a:ext uri="{0D108BD9-81ED-4DB2-BD59-A6C34878D82A}">
                        <a16:rowId xmlns:a16="http://schemas.microsoft.com/office/drawing/2014/main" val="10006"/>
                      </a:ext>
                    </a:extLst>
                  </a:tr>
                  <a:tr h="365664">
                    <a:tc>
                      <a:txBody>
                        <a:bodyPr/>
                        <a:lstStyle/>
                        <a:p>
                          <a:endParaRPr lang="en-US"/>
                        </a:p>
                      </a:txBody>
                      <a:tcPr marL="45672" marR="45672" marT="45672" marB="45672">
                        <a:blipFill>
                          <a:blip r:embed="rId3"/>
                          <a:stretch>
                            <a:fillRect l="-1852" t="-703448" r="-305556" b="-100000"/>
                          </a:stretch>
                        </a:blipFill>
                      </a:tcPr>
                    </a:tc>
                    <a:tc>
                      <a:txBody>
                        <a:bodyPr/>
                        <a:lstStyle/>
                        <a:p>
                          <a:endParaRPr lang="en-US"/>
                        </a:p>
                      </a:txBody>
                      <a:tcPr marL="45672" marR="45672" marT="45672" marB="45672">
                        <a:blipFill>
                          <a:blip r:embed="rId3"/>
                          <a:stretch>
                            <a:fillRect l="-83333" t="-703448" r="-150000" b="-100000"/>
                          </a:stretch>
                        </a:blipFill>
                      </a:tcPr>
                    </a:tc>
                    <a:tc>
                      <a:txBody>
                        <a:bodyPr/>
                        <a:lstStyle/>
                        <a:p>
                          <a:endParaRPr lang="en-US"/>
                        </a:p>
                      </a:txBody>
                      <a:tcPr marL="45672" marR="45672" marT="45672" marB="45672">
                        <a:blipFill>
                          <a:blip r:embed="rId3"/>
                          <a:stretch>
                            <a:fillRect l="-224074" t="-703448" r="-83333" b="-100000"/>
                          </a:stretch>
                        </a:blipFill>
                      </a:tcPr>
                    </a:tc>
                    <a:tc>
                      <a:txBody>
                        <a:bodyPr/>
                        <a:lstStyle/>
                        <a:p>
                          <a:endParaRPr lang="en-US"/>
                        </a:p>
                      </a:txBody>
                      <a:tcPr marL="45672" marR="45672" marT="45672" marB="45672">
                        <a:blipFill>
                          <a:blip r:embed="rId3"/>
                          <a:stretch>
                            <a:fillRect l="-388889" t="-703448" b="-100000"/>
                          </a:stretch>
                        </a:blipFill>
                      </a:tcPr>
                    </a:tc>
                    <a:extLst>
                      <a:ext uri="{0D108BD9-81ED-4DB2-BD59-A6C34878D82A}">
                        <a16:rowId xmlns:a16="http://schemas.microsoft.com/office/drawing/2014/main" val="10007"/>
                      </a:ext>
                    </a:extLst>
                  </a:tr>
                  <a:tr h="365664">
                    <a:tc>
                      <a:txBody>
                        <a:bodyPr/>
                        <a:lstStyle/>
                        <a:p>
                          <a:endParaRPr lang="en-US"/>
                        </a:p>
                      </a:txBody>
                      <a:tcPr marL="45672" marR="45672" marT="45672" marB="45672">
                        <a:blipFill>
                          <a:blip r:embed="rId3"/>
                          <a:stretch>
                            <a:fillRect l="-1852" t="-803448" r="-305556"/>
                          </a:stretch>
                        </a:blipFill>
                      </a:tcPr>
                    </a:tc>
                    <a:tc>
                      <a:txBody>
                        <a:bodyPr/>
                        <a:lstStyle/>
                        <a:p>
                          <a:endParaRPr lang="en-US"/>
                        </a:p>
                      </a:txBody>
                      <a:tcPr marL="45672" marR="45672" marT="45672" marB="45672">
                        <a:blipFill>
                          <a:blip r:embed="rId3"/>
                          <a:stretch>
                            <a:fillRect l="-83333" t="-803448" r="-150000"/>
                          </a:stretch>
                        </a:blipFill>
                      </a:tcPr>
                    </a:tc>
                    <a:tc>
                      <a:txBody>
                        <a:bodyPr/>
                        <a:lstStyle/>
                        <a:p>
                          <a:endParaRPr lang="en-US"/>
                        </a:p>
                      </a:txBody>
                      <a:tcPr marL="45672" marR="45672" marT="45672" marB="45672">
                        <a:blipFill>
                          <a:blip r:embed="rId3"/>
                          <a:stretch>
                            <a:fillRect l="-224074" t="-803448" r="-83333"/>
                          </a:stretch>
                        </a:blipFill>
                      </a:tcPr>
                    </a:tc>
                    <a:tc>
                      <a:txBody>
                        <a:bodyPr/>
                        <a:lstStyle/>
                        <a:p>
                          <a:endParaRPr lang="en-US"/>
                        </a:p>
                      </a:txBody>
                      <a:tcPr marL="45672" marR="45672" marT="45672" marB="45672">
                        <a:blipFill>
                          <a:blip r:embed="rId3"/>
                          <a:stretch>
                            <a:fillRect l="-388889" t="-803448"/>
                          </a:stretch>
                        </a:blipFill>
                      </a:tcPr>
                    </a:tc>
                    <a:extLst>
                      <a:ext uri="{0D108BD9-81ED-4DB2-BD59-A6C34878D82A}">
                        <a16:rowId xmlns:a16="http://schemas.microsoft.com/office/drawing/2014/main" val="10008"/>
                      </a:ext>
                    </a:extLst>
                  </a:tr>
                </a:tbl>
              </a:graphicData>
            </a:graphic>
          </p:graphicFrame>
        </mc:Fallback>
      </mc:AlternateContent>
      <p:grpSp>
        <p:nvGrpSpPr>
          <p:cNvPr id="8" name="Group 7">
            <a:extLst>
              <a:ext uri="{FF2B5EF4-FFF2-40B4-BE49-F238E27FC236}">
                <a16:creationId xmlns:a16="http://schemas.microsoft.com/office/drawing/2014/main" id="{DE07D5AB-D40A-9E42-B28E-4AA978BCD95C}"/>
              </a:ext>
            </a:extLst>
          </p:cNvPr>
          <p:cNvGrpSpPr/>
          <p:nvPr/>
        </p:nvGrpSpPr>
        <p:grpSpPr>
          <a:xfrm>
            <a:off x="6622732" y="2939080"/>
            <a:ext cx="2182463" cy="1321330"/>
            <a:chOff x="1358856" y="5143861"/>
            <a:chExt cx="2182463" cy="1321330"/>
          </a:xfrm>
        </p:grpSpPr>
        <p:sp>
          <p:nvSpPr>
            <p:cNvPr id="9" name="TextBox 8">
              <a:extLst>
                <a:ext uri="{FF2B5EF4-FFF2-40B4-BE49-F238E27FC236}">
                  <a16:creationId xmlns:a16="http://schemas.microsoft.com/office/drawing/2014/main" id="{2921B752-F93B-3042-9C57-BD790DEB4591}"/>
                </a:ext>
              </a:extLst>
            </p:cNvPr>
            <p:cNvSpPr txBox="1"/>
            <p:nvPr/>
          </p:nvSpPr>
          <p:spPr>
            <a:xfrm>
              <a:off x="1358856" y="5143861"/>
              <a:ext cx="2182463" cy="1321330"/>
            </a:xfrm>
            <a:prstGeom prst="cloudCallout">
              <a:avLst>
                <a:gd name="adj1" fmla="val -27316"/>
                <a:gd name="adj2" fmla="val 73512"/>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en-GB" dirty="0"/>
            </a:p>
          </p:txBody>
        </p:sp>
        <p:sp>
          <p:nvSpPr>
            <p:cNvPr id="10" name="Rectangle 9">
              <a:extLst>
                <a:ext uri="{FF2B5EF4-FFF2-40B4-BE49-F238E27FC236}">
                  <a16:creationId xmlns:a16="http://schemas.microsoft.com/office/drawing/2014/main" id="{BB6292CB-C8BE-6347-810E-877848694C1D}"/>
                </a:ext>
              </a:extLst>
            </p:cNvPr>
            <p:cNvSpPr/>
            <p:nvPr/>
          </p:nvSpPr>
          <p:spPr>
            <a:xfrm>
              <a:off x="1404729" y="5204361"/>
              <a:ext cx="2028898" cy="1200329"/>
            </a:xfrm>
            <a:prstGeom prst="rect">
              <a:avLst/>
            </a:prstGeom>
          </p:spPr>
          <p:txBody>
            <a:bodyPr wrap="square">
              <a:spAutoFit/>
            </a:bodyPr>
            <a:lstStyle/>
            <a:p>
              <a:pPr algn="ctr"/>
              <a:r>
                <a:rPr lang="en-GB" dirty="0">
                  <a:solidFill>
                    <a:schemeClr val="bg1"/>
                  </a:solidFill>
                </a:rPr>
                <a:t>How do we do that? Can we use a random number generator?</a:t>
              </a:r>
            </a:p>
          </p:txBody>
        </p:sp>
      </p:grpSp>
    </p:spTree>
    <p:extLst>
      <p:ext uri="{BB962C8B-B14F-4D97-AF65-F5344CB8AC3E}">
        <p14:creationId xmlns:p14="http://schemas.microsoft.com/office/powerpoint/2010/main" val="373472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p:txBody>
          <a:bodyPr/>
          <a:lstStyle/>
          <a:p>
            <a:r>
              <a:rPr lang="en-US" dirty="0"/>
              <a:t>Orbital Gibbs Sampling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9AB9AC-5DE8-8C45-A968-C3FC8CAD3556}"/>
                  </a:ext>
                </a:extLst>
              </p:cNvPr>
              <p:cNvSpPr>
                <a:spLocks noGrp="1"/>
              </p:cNvSpPr>
              <p:nvPr>
                <p:ph idx="1"/>
              </p:nvPr>
            </p:nvSpPr>
            <p:spPr/>
            <p:txBody>
              <a:bodyPr/>
              <a:lstStyle/>
              <a:p>
                <a:r>
                  <a:rPr lang="en-GB" dirty="0"/>
                  <a:t>Two Markov chains, </a:t>
                </a:r>
              </a:p>
              <a:p>
                <a:pPr lvl="1"/>
                <a:r>
                  <a:rPr lang="en-GB" dirty="0">
                    <a:solidFill>
                      <a:srgbClr val="FFC000"/>
                    </a:solidFill>
                  </a:rPr>
                  <a:t>One ordinary </a:t>
                </a:r>
                <a14:m>
                  <m:oMath xmlns:m="http://schemas.openxmlformats.org/officeDocument/2006/math">
                    <m:sSup>
                      <m:sSupPr>
                        <m:ctrlPr>
                          <a:rPr lang="de-DE" i="1" dirty="0">
                            <a:solidFill>
                              <a:srgbClr val="FFC000"/>
                            </a:solidFill>
                            <a:latin typeface="Cambria Math" panose="02040503050406030204" pitchFamily="18" charset="0"/>
                          </a:rPr>
                        </m:ctrlPr>
                      </m:sSupPr>
                      <m:e>
                        <m:r>
                          <a:rPr lang="en-GB" i="1" dirty="0">
                            <a:solidFill>
                              <a:srgbClr val="FFC000"/>
                            </a:solidFill>
                            <a:latin typeface="Cambria Math" panose="02040503050406030204" pitchFamily="18" charset="0"/>
                          </a:rPr>
                          <m:t>𝑀</m:t>
                        </m:r>
                      </m:e>
                      <m:sup>
                        <m:r>
                          <a:rPr lang="de-DE" i="1" dirty="0">
                            <a:solidFill>
                              <a:srgbClr val="FFC000"/>
                            </a:solidFill>
                            <a:latin typeface="Cambria Math" panose="02040503050406030204" pitchFamily="18" charset="0"/>
                          </a:rPr>
                          <m:t>′</m:t>
                        </m:r>
                      </m:sup>
                    </m:sSup>
                  </m:oMath>
                </a14:m>
                <a:endParaRPr lang="en-GB" dirty="0">
                  <a:solidFill>
                    <a:srgbClr val="FFC000"/>
                  </a:solidFill>
                </a:endParaRPr>
              </a:p>
              <a:p>
                <a:pPr lvl="1"/>
                <a:r>
                  <a:rPr lang="en-GB" dirty="0">
                    <a:solidFill>
                      <a:schemeClr val="accent1"/>
                    </a:solidFill>
                  </a:rPr>
                  <a:t>One orbital </a:t>
                </a:r>
                <a14:m>
                  <m:oMath xmlns:m="http://schemas.openxmlformats.org/officeDocument/2006/math">
                    <m:r>
                      <a:rPr lang="en-GB" i="1" dirty="0">
                        <a:solidFill>
                          <a:schemeClr val="accent1"/>
                        </a:solidFill>
                        <a:latin typeface="Cambria Math" panose="02040503050406030204" pitchFamily="18" charset="0"/>
                      </a:rPr>
                      <m:t>𝑀</m:t>
                    </m:r>
                  </m:oMath>
                </a14:m>
                <a:r>
                  <a:rPr lang="en-GB" dirty="0">
                    <a:solidFill>
                      <a:schemeClr val="accent1"/>
                    </a:solidFill>
                  </a:rPr>
                  <a:t> </a:t>
                </a:r>
                <a:r>
                  <a:rPr lang="en-GB" dirty="0"/>
                  <a:t>(based on symmetry groups)</a:t>
                </a:r>
              </a:p>
              <a:p>
                <a:r>
                  <a:rPr lang="en-GB" dirty="0"/>
                  <a:t>In each sampling iteration</a:t>
                </a:r>
              </a:p>
              <a:p>
                <a:pPr marL="971550" lvl="1" indent="-514350">
                  <a:buFont typeface="+mj-lt"/>
                  <a:buAutoNum type="arabicPeriod"/>
                </a:pPr>
                <a:r>
                  <a:rPr lang="en-GB" dirty="0">
                    <a:solidFill>
                      <a:srgbClr val="FFC000"/>
                    </a:solidFill>
                  </a:rPr>
                  <a:t>Run a step of traditional MCMC, chain </a:t>
                </a:r>
                <a14:m>
                  <m:oMath xmlns:m="http://schemas.openxmlformats.org/officeDocument/2006/math">
                    <m:sSup>
                      <m:sSupPr>
                        <m:ctrlPr>
                          <a:rPr lang="de-DE" i="1" dirty="0">
                            <a:solidFill>
                              <a:srgbClr val="FFC000"/>
                            </a:solidFill>
                            <a:latin typeface="Cambria Math" panose="02040503050406030204" pitchFamily="18" charset="0"/>
                          </a:rPr>
                        </m:ctrlPr>
                      </m:sSupPr>
                      <m:e>
                        <m:r>
                          <a:rPr lang="en-GB" i="1" dirty="0">
                            <a:solidFill>
                              <a:srgbClr val="FFC000"/>
                            </a:solidFill>
                            <a:latin typeface="Cambria Math" panose="02040503050406030204" pitchFamily="18" charset="0"/>
                          </a:rPr>
                          <m:t>𝑀</m:t>
                        </m:r>
                      </m:e>
                      <m:sup>
                        <m:r>
                          <a:rPr lang="de-DE" i="1" dirty="0">
                            <a:solidFill>
                              <a:srgbClr val="FFC000"/>
                            </a:solidFill>
                            <a:latin typeface="Cambria Math" panose="02040503050406030204" pitchFamily="18" charset="0"/>
                          </a:rPr>
                          <m:t>′</m:t>
                        </m:r>
                      </m:sup>
                    </m:sSup>
                  </m:oMath>
                </a14:m>
                <a:endParaRPr lang="en-GB" dirty="0">
                  <a:solidFill>
                    <a:srgbClr val="FFC000"/>
                  </a:solidFill>
                </a:endParaRPr>
              </a:p>
              <a:p>
                <a:pPr lvl="2"/>
                <a:r>
                  <a:rPr lang="en-GB" dirty="0">
                    <a:solidFill>
                      <a:srgbClr val="FFC000"/>
                    </a:solidFill>
                  </a:rPr>
                  <a:t>Select a random variable </a:t>
                </a:r>
                <a14:m>
                  <m:oMath xmlns:m="http://schemas.openxmlformats.org/officeDocument/2006/math">
                    <m:r>
                      <a:rPr lang="de-DE" b="0" i="1" dirty="0" smtClean="0">
                        <a:solidFill>
                          <a:srgbClr val="FFC000"/>
                        </a:solidFill>
                        <a:latin typeface="Cambria Math" panose="02040503050406030204" pitchFamily="18" charset="0"/>
                      </a:rPr>
                      <m:t>𝑅</m:t>
                    </m:r>
                  </m:oMath>
                </a14:m>
                <a:r>
                  <a:rPr lang="en-GB" dirty="0">
                    <a:solidFill>
                      <a:srgbClr val="FFC000"/>
                    </a:solidFill>
                  </a:rPr>
                  <a:t> uniformly at random</a:t>
                </a:r>
              </a:p>
              <a:p>
                <a:pPr lvl="2"/>
                <a:r>
                  <a:rPr lang="en-GB" dirty="0">
                    <a:solidFill>
                      <a:srgbClr val="FFC000"/>
                    </a:solidFill>
                  </a:rPr>
                  <a:t>Sample a value for </a:t>
                </a:r>
                <a14:m>
                  <m:oMath xmlns:m="http://schemas.openxmlformats.org/officeDocument/2006/math">
                    <m:r>
                      <a:rPr lang="de-DE" b="0" i="1" dirty="0" smtClean="0">
                        <a:solidFill>
                          <a:srgbClr val="FFC000"/>
                        </a:solidFill>
                        <a:latin typeface="Cambria Math" panose="02040503050406030204" pitchFamily="18" charset="0"/>
                      </a:rPr>
                      <m:t>𝑅</m:t>
                    </m:r>
                  </m:oMath>
                </a14:m>
                <a:r>
                  <a:rPr lang="en-GB" dirty="0">
                    <a:solidFill>
                      <a:srgbClr val="FFC000"/>
                    </a:solidFill>
                  </a:rPr>
                  <a:t> based on the current states of</a:t>
                </a:r>
                <a:r>
                  <a:rPr lang="en-GB" dirty="0">
                    <a:solidFill>
                      <a:srgbClr val="C00000"/>
                    </a:solidFill>
                  </a:rPr>
                  <a:t> </a:t>
                </a:r>
                <a14:m>
                  <m:oMath xmlns:m="http://schemas.openxmlformats.org/officeDocument/2006/math">
                    <m:r>
                      <a:rPr lang="en-GB" i="1" dirty="0">
                        <a:solidFill>
                          <a:schemeClr val="accent1"/>
                        </a:solidFill>
                        <a:latin typeface="Cambria Math" panose="02040503050406030204" pitchFamily="18" charset="0"/>
                      </a:rPr>
                      <m:t>𝑀</m:t>
                    </m:r>
                  </m:oMath>
                </a14:m>
                <a:endParaRPr lang="en-GB" dirty="0"/>
              </a:p>
              <a:p>
                <a:pPr marL="971550" lvl="1" indent="-514350">
                  <a:buFont typeface="+mj-lt"/>
                  <a:buAutoNum type="arabicPeriod"/>
                </a:pPr>
                <a:r>
                  <a:rPr lang="en-GB" dirty="0">
                    <a:solidFill>
                      <a:schemeClr val="accent1"/>
                    </a:solidFill>
                  </a:rPr>
                  <a:t>Sample the state of </a:t>
                </a:r>
                <a14:m>
                  <m:oMath xmlns:m="http://schemas.openxmlformats.org/officeDocument/2006/math">
                    <m:r>
                      <a:rPr lang="en-GB" i="1" dirty="0">
                        <a:solidFill>
                          <a:schemeClr val="accent1"/>
                        </a:solidFill>
                        <a:latin typeface="Cambria Math" panose="02040503050406030204" pitchFamily="18" charset="0"/>
                      </a:rPr>
                      <m:t>𝑀</m:t>
                    </m:r>
                  </m:oMath>
                </a14:m>
                <a:r>
                  <a:rPr lang="en-GB" dirty="0">
                    <a:solidFill>
                      <a:schemeClr val="accent1"/>
                    </a:solidFill>
                  </a:rPr>
                  <a:t> uniformly at random from the orbit of the new state of </a:t>
                </a:r>
                <a14:m>
                  <m:oMath xmlns:m="http://schemas.openxmlformats.org/officeDocument/2006/math">
                    <m:r>
                      <a:rPr lang="de-DE" b="0" i="1" dirty="0" smtClean="0">
                        <a:solidFill>
                          <a:schemeClr val="accent1"/>
                        </a:solidFill>
                        <a:latin typeface="Cambria Math" panose="02040503050406030204" pitchFamily="18" charset="0"/>
                      </a:rPr>
                      <m:t>𝑅</m:t>
                    </m:r>
                  </m:oMath>
                </a14:m>
                <a:r>
                  <a:rPr lang="en-GB" dirty="0">
                    <a:solidFill>
                      <a:schemeClr val="accent1"/>
                    </a:solidFill>
                  </a:rPr>
                  <a:t>, </a:t>
                </a:r>
                <a:br>
                  <a:rPr lang="en-GB" dirty="0">
                    <a:solidFill>
                      <a:schemeClr val="accent1"/>
                    </a:solidFill>
                  </a:rPr>
                </a:br>
                <a:r>
                  <a:rPr lang="en-GB" dirty="0">
                    <a:solidFill>
                      <a:schemeClr val="accent1"/>
                    </a:solidFill>
                  </a:rPr>
                  <a:t>i.e., select an equivalent state uniformly at random</a:t>
                </a:r>
              </a:p>
            </p:txBody>
          </p:sp>
        </mc:Choice>
        <mc:Fallback xmlns="">
          <p:sp>
            <p:nvSpPr>
              <p:cNvPr id="3" name="Content Placeholder 2">
                <a:extLst>
                  <a:ext uri="{FF2B5EF4-FFF2-40B4-BE49-F238E27FC236}">
                    <a16:creationId xmlns:a16="http://schemas.microsoft.com/office/drawing/2014/main" id="{339AB9AC-5DE8-8C45-A968-C3FC8CAD3556}"/>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DA3502FA-6EBA-EC45-865F-4D2D6FEBFBA6}"/>
              </a:ext>
            </a:extLst>
          </p:cNvPr>
          <p:cNvSpPr>
            <a:spLocks noGrp="1"/>
          </p:cNvSpPr>
          <p:nvPr>
            <p:ph type="sldNum" sz="quarter" idx="4"/>
          </p:nvPr>
        </p:nvSpPr>
        <p:spPr/>
        <p:txBody>
          <a:bodyPr/>
          <a:lstStyle/>
          <a:p>
            <a:fld id="{DB7C4649-800D-CB47-881A-AA04BFFFB18C}" type="slidenum">
              <a:rPr lang="en-US" smtClean="0"/>
              <a:pPr/>
              <a:t>80</a:t>
            </a:fld>
            <a:endParaRPr lang="en-US"/>
          </a:p>
        </p:txBody>
      </p:sp>
      <p:sp>
        <p:nvSpPr>
          <p:cNvPr id="12" name="Textfeld 3">
            <a:extLst>
              <a:ext uri="{FF2B5EF4-FFF2-40B4-BE49-F238E27FC236}">
                <a16:creationId xmlns:a16="http://schemas.microsoft.com/office/drawing/2014/main" id="{4720638A-5F22-FC4A-8F43-5F53A7C86BB4}"/>
              </a:ext>
            </a:extLst>
          </p:cNvPr>
          <p:cNvSpPr txBox="1"/>
          <p:nvPr/>
        </p:nvSpPr>
        <p:spPr>
          <a:xfrm>
            <a:off x="3638008" y="6290590"/>
            <a:ext cx="6079016" cy="430887"/>
          </a:xfrm>
          <a:prstGeom prst="rect">
            <a:avLst/>
          </a:prstGeom>
          <a:noFill/>
        </p:spPr>
        <p:txBody>
          <a:bodyPr wrap="square" rtlCol="0">
            <a:spAutoFit/>
          </a:bodyPr>
          <a:lstStyle/>
          <a:p>
            <a:r>
              <a:rPr lang="en-GB" sz="1100" dirty="0">
                <a:solidFill>
                  <a:schemeClr val="tx1">
                    <a:lumMod val="60000"/>
                    <a:lumOff val="40000"/>
                  </a:schemeClr>
                </a:solidFill>
                <a:ea typeface="Verdana" pitchFamily="34" charset="0"/>
                <a:cs typeface="Verdana" pitchFamily="34" charset="0"/>
              </a:rPr>
              <a:t>Mathias </a:t>
            </a:r>
            <a:r>
              <a:rPr lang="en-GB" sz="1100" dirty="0" err="1">
                <a:solidFill>
                  <a:schemeClr val="tx1">
                    <a:lumMod val="60000"/>
                    <a:lumOff val="40000"/>
                  </a:schemeClr>
                </a:solidFill>
                <a:ea typeface="Verdana" pitchFamily="34" charset="0"/>
                <a:cs typeface="Verdana" pitchFamily="34" charset="0"/>
              </a:rPr>
              <a:t>Niepert</a:t>
            </a:r>
            <a:r>
              <a:rPr lang="en-GB" sz="1100" dirty="0">
                <a:solidFill>
                  <a:schemeClr val="tx1">
                    <a:lumMod val="60000"/>
                    <a:lumOff val="40000"/>
                  </a:schemeClr>
                </a:solidFill>
                <a:ea typeface="Verdana" pitchFamily="34" charset="0"/>
                <a:cs typeface="Verdana" pitchFamily="34" charset="0"/>
              </a:rPr>
              <a:t>: Markov Chains on Orbits of Permutation Groups. In </a:t>
            </a:r>
            <a:r>
              <a:rPr lang="en-GB" sz="1100" i="1" dirty="0">
                <a:solidFill>
                  <a:schemeClr val="tx1">
                    <a:lumMod val="60000"/>
                    <a:lumOff val="40000"/>
                  </a:schemeClr>
                </a:solidFill>
                <a:ea typeface="Verdana" pitchFamily="34" charset="0"/>
                <a:cs typeface="Verdana" pitchFamily="34" charset="0"/>
              </a:rPr>
              <a:t>UAI-12 Proceedings of the 28</a:t>
            </a:r>
            <a:r>
              <a:rPr lang="en-GB" sz="1100" i="1" baseline="30000" dirty="0">
                <a:solidFill>
                  <a:schemeClr val="tx1">
                    <a:lumMod val="60000"/>
                    <a:lumOff val="40000"/>
                  </a:schemeClr>
                </a:solidFill>
                <a:ea typeface="Verdana" pitchFamily="34" charset="0"/>
                <a:cs typeface="Verdana" pitchFamily="34" charset="0"/>
              </a:rPr>
              <a:t>th</a:t>
            </a:r>
            <a:r>
              <a:rPr lang="en-GB" sz="1100" i="1" dirty="0">
                <a:solidFill>
                  <a:schemeClr val="tx1">
                    <a:lumMod val="60000"/>
                    <a:lumOff val="40000"/>
                  </a:schemeClr>
                </a:solidFill>
                <a:ea typeface="Verdana" pitchFamily="34" charset="0"/>
                <a:cs typeface="Verdana" pitchFamily="34" charset="0"/>
              </a:rPr>
              <a:t> Conference on Uncertainty in Artificial Intelligence</a:t>
            </a:r>
            <a:r>
              <a:rPr lang="en-GB" sz="1100" dirty="0">
                <a:solidFill>
                  <a:schemeClr val="tx1">
                    <a:lumMod val="60000"/>
                    <a:lumOff val="40000"/>
                  </a:schemeClr>
                </a:solidFill>
                <a:ea typeface="Verdana" pitchFamily="34" charset="0"/>
                <a:cs typeface="Verdana" pitchFamily="34" charset="0"/>
              </a:rPr>
              <a:t>, 2012.</a:t>
            </a:r>
          </a:p>
        </p:txBody>
      </p:sp>
      <p:sp>
        <p:nvSpPr>
          <p:cNvPr id="4" name="Date Placeholder 3">
            <a:extLst>
              <a:ext uri="{FF2B5EF4-FFF2-40B4-BE49-F238E27FC236}">
                <a16:creationId xmlns:a16="http://schemas.microsoft.com/office/drawing/2014/main" id="{3771270B-1BF4-B147-A6FA-326E6FF3EC0E}"/>
              </a:ext>
            </a:extLst>
          </p:cNvPr>
          <p:cNvSpPr>
            <a:spLocks noGrp="1"/>
          </p:cNvSpPr>
          <p:nvPr>
            <p:ph type="dt" sz="half" idx="2"/>
          </p:nvPr>
        </p:nvSpPr>
        <p:spPr/>
        <p:txBody>
          <a:bodyPr/>
          <a:lstStyle/>
          <a:p>
            <a:r>
              <a:rPr lang="en-GB"/>
              <a:t>Approximate Inference</a:t>
            </a:r>
            <a:endParaRPr lang="en-US" dirty="0"/>
          </a:p>
        </p:txBody>
      </p:sp>
      <p:sp>
        <p:nvSpPr>
          <p:cNvPr id="5" name="Footer Placeholder 4">
            <a:extLst>
              <a:ext uri="{FF2B5EF4-FFF2-40B4-BE49-F238E27FC236}">
                <a16:creationId xmlns:a16="http://schemas.microsoft.com/office/drawing/2014/main" id="{5E2286E6-8FAE-3449-A517-7B626126CB84}"/>
              </a:ext>
            </a:extLst>
          </p:cNvPr>
          <p:cNvSpPr>
            <a:spLocks noGrp="1"/>
          </p:cNvSpPr>
          <p:nvPr>
            <p:ph type="ftr" sz="quarter" idx="3"/>
          </p:nvPr>
        </p:nvSpPr>
        <p:spPr/>
        <p:txBody>
          <a:bodyPr/>
          <a:lstStyle/>
          <a:p>
            <a:r>
              <a:rPr lang="en-GB"/>
              <a:t>T. Braun - StaRAI</a:t>
            </a:r>
          </a:p>
        </p:txBody>
      </p:sp>
      <p:grpSp>
        <p:nvGrpSpPr>
          <p:cNvPr id="10" name="Group 9">
            <a:extLst>
              <a:ext uri="{FF2B5EF4-FFF2-40B4-BE49-F238E27FC236}">
                <a16:creationId xmlns:a16="http://schemas.microsoft.com/office/drawing/2014/main" id="{87DC2EFE-834B-904E-AD6B-A3113B7080ED}"/>
              </a:ext>
            </a:extLst>
          </p:cNvPr>
          <p:cNvGrpSpPr/>
          <p:nvPr/>
        </p:nvGrpSpPr>
        <p:grpSpPr>
          <a:xfrm>
            <a:off x="7784134" y="5129523"/>
            <a:ext cx="1210151" cy="360000"/>
            <a:chOff x="928007" y="1785257"/>
            <a:chExt cx="1210151" cy="360000"/>
          </a:xfrm>
        </p:grpSpPr>
        <p:sp>
          <p:nvSpPr>
            <p:cNvPr id="13" name="Oval 12">
              <a:extLst>
                <a:ext uri="{FF2B5EF4-FFF2-40B4-BE49-F238E27FC236}">
                  <a16:creationId xmlns:a16="http://schemas.microsoft.com/office/drawing/2014/main" id="{CFD15A47-30D9-E942-9887-DCDF4D6DE42A}"/>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14" name="Oval 13">
              <a:extLst>
                <a:ext uri="{FF2B5EF4-FFF2-40B4-BE49-F238E27FC236}">
                  <a16:creationId xmlns:a16="http://schemas.microsoft.com/office/drawing/2014/main" id="{D8F34006-905C-9F4E-B111-35EC2F00A560}"/>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cxnSp>
          <p:nvCxnSpPr>
            <p:cNvPr id="15" name="Straight Connector 14">
              <a:extLst>
                <a:ext uri="{FF2B5EF4-FFF2-40B4-BE49-F238E27FC236}">
                  <a16:creationId xmlns:a16="http://schemas.microsoft.com/office/drawing/2014/main" id="{20128436-DA59-584E-9B76-8A45C73ACAAF}"/>
                </a:ext>
              </a:extLst>
            </p:cNvPr>
            <p:cNvCxnSpPr>
              <a:stCxn id="13" idx="6"/>
              <a:endCxn id="14"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771DC84-6FFC-C549-AB64-3D18143AC115}"/>
              </a:ext>
            </a:extLst>
          </p:cNvPr>
          <p:cNvGrpSpPr/>
          <p:nvPr/>
        </p:nvGrpSpPr>
        <p:grpSpPr>
          <a:xfrm>
            <a:off x="9423474" y="4755629"/>
            <a:ext cx="1518865" cy="1110838"/>
            <a:chOff x="9055178" y="1068138"/>
            <a:chExt cx="1518865" cy="1110838"/>
          </a:xfrm>
        </p:grpSpPr>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8BF371C8-078A-514F-92D6-85F555A9A255}"/>
                    </a:ext>
                  </a:extLst>
                </p:cNvPr>
                <p:cNvSpPr/>
                <p:nvPr/>
              </p:nvSpPr>
              <p:spPr>
                <a:xfrm>
                  <a:off x="9505457" y="1068138"/>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11</m:t>
                        </m:r>
                      </m:oMath>
                    </m:oMathPara>
                  </a14:m>
                  <a:endParaRPr lang="en-GB" dirty="0"/>
                </a:p>
              </p:txBody>
            </p:sp>
          </mc:Choice>
          <mc:Fallback xmlns="">
            <p:sp>
              <p:nvSpPr>
                <p:cNvPr id="17" name="Rounded Rectangle 16">
                  <a:extLst>
                    <a:ext uri="{FF2B5EF4-FFF2-40B4-BE49-F238E27FC236}">
                      <a16:creationId xmlns:a16="http://schemas.microsoft.com/office/drawing/2014/main" id="{8BF371C8-078A-514F-92D6-85F555A9A255}"/>
                    </a:ext>
                  </a:extLst>
                </p:cNvPr>
                <p:cNvSpPr>
                  <a:spLocks noRot="1" noChangeAspect="1" noMove="1" noResize="1" noEditPoints="1" noAdjustHandles="1" noChangeArrowheads="1" noChangeShapeType="1" noTextEdit="1"/>
                </p:cNvSpPr>
                <p:nvPr/>
              </p:nvSpPr>
              <p:spPr>
                <a:xfrm>
                  <a:off x="9505457" y="1068138"/>
                  <a:ext cx="618309" cy="287388"/>
                </a:xfrm>
                <a:prstGeom prst="roundRect">
                  <a:avLst/>
                </a:prstGeom>
                <a:blipFill>
                  <a:blip r:embed="rId3"/>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Rounded Rectangle 17">
                  <a:extLst>
                    <a:ext uri="{FF2B5EF4-FFF2-40B4-BE49-F238E27FC236}">
                      <a16:creationId xmlns:a16="http://schemas.microsoft.com/office/drawing/2014/main" id="{AF33CE14-0BDA-7741-AEFF-EDE4573B13D3}"/>
                    </a:ext>
                  </a:extLst>
                </p:cNvPr>
                <p:cNvSpPr/>
                <p:nvPr/>
              </p:nvSpPr>
              <p:spPr>
                <a:xfrm>
                  <a:off x="9505457" y="1891588"/>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00</m:t>
                        </m:r>
                      </m:oMath>
                    </m:oMathPara>
                  </a14:m>
                  <a:endParaRPr lang="en-GB" dirty="0"/>
                </a:p>
              </p:txBody>
            </p:sp>
          </mc:Choice>
          <mc:Fallback xmlns="">
            <p:sp>
              <p:nvSpPr>
                <p:cNvPr id="18" name="Rounded Rectangle 17">
                  <a:extLst>
                    <a:ext uri="{FF2B5EF4-FFF2-40B4-BE49-F238E27FC236}">
                      <a16:creationId xmlns:a16="http://schemas.microsoft.com/office/drawing/2014/main" id="{AF33CE14-0BDA-7741-AEFF-EDE4573B13D3}"/>
                    </a:ext>
                  </a:extLst>
                </p:cNvPr>
                <p:cNvSpPr>
                  <a:spLocks noRot="1" noChangeAspect="1" noMove="1" noResize="1" noEditPoints="1" noAdjustHandles="1" noChangeArrowheads="1" noChangeShapeType="1" noTextEdit="1"/>
                </p:cNvSpPr>
                <p:nvPr/>
              </p:nvSpPr>
              <p:spPr>
                <a:xfrm>
                  <a:off x="9505457" y="1891588"/>
                  <a:ext cx="618309" cy="287388"/>
                </a:xfrm>
                <a:prstGeom prst="roundRect">
                  <a:avLst/>
                </a:prstGeom>
                <a:blipFill>
                  <a:blip r:embed="rId4"/>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A815CE39-F135-8D47-B5F7-33114AAA22D9}"/>
                    </a:ext>
                  </a:extLst>
                </p:cNvPr>
                <p:cNvSpPr/>
                <p:nvPr/>
              </p:nvSpPr>
              <p:spPr>
                <a:xfrm>
                  <a:off x="9055178" y="1479863"/>
                  <a:ext cx="1518865" cy="287388"/>
                </a:xfrm>
                <a:prstGeom prst="roundRect">
                  <a:avLst/>
                </a:prstGeom>
                <a:solidFill>
                  <a:schemeClr val="accent1">
                    <a:alpha val="2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14:m>
                    <m:oMath xmlns:m="http://schemas.openxmlformats.org/officeDocument/2006/math">
                      <m:r>
                        <a:rPr lang="de-DE" b="0" i="1" dirty="0" smtClean="0">
                          <a:latin typeface="Cambria Math" panose="02040503050406030204" pitchFamily="18" charset="0"/>
                        </a:rPr>
                        <m:t>01</m:t>
                      </m:r>
                    </m:oMath>
                  </a14:m>
                  <a:r>
                    <a:rPr lang="en-GB" dirty="0"/>
                    <a:t>	</a:t>
                  </a:r>
                  <a14:m>
                    <m:oMath xmlns:m="http://schemas.openxmlformats.org/officeDocument/2006/math">
                      <m:r>
                        <a:rPr lang="de-DE" b="0" i="1" dirty="0" smtClean="0">
                          <a:latin typeface="Cambria Math" panose="02040503050406030204" pitchFamily="18" charset="0"/>
                        </a:rPr>
                        <m:t>10</m:t>
                      </m:r>
                    </m:oMath>
                  </a14:m>
                  <a:endParaRPr lang="en-GB" dirty="0"/>
                </a:p>
              </p:txBody>
            </p:sp>
          </mc:Choice>
          <mc:Fallback xmlns="">
            <p:sp>
              <p:nvSpPr>
                <p:cNvPr id="19" name="Rounded Rectangle 18">
                  <a:extLst>
                    <a:ext uri="{FF2B5EF4-FFF2-40B4-BE49-F238E27FC236}">
                      <a16:creationId xmlns:a16="http://schemas.microsoft.com/office/drawing/2014/main" id="{A815CE39-F135-8D47-B5F7-33114AAA22D9}"/>
                    </a:ext>
                  </a:extLst>
                </p:cNvPr>
                <p:cNvSpPr>
                  <a:spLocks noRot="1" noChangeAspect="1" noMove="1" noResize="1" noEditPoints="1" noAdjustHandles="1" noChangeArrowheads="1" noChangeShapeType="1" noTextEdit="1"/>
                </p:cNvSpPr>
                <p:nvPr/>
              </p:nvSpPr>
              <p:spPr>
                <a:xfrm>
                  <a:off x="9055178" y="1479863"/>
                  <a:ext cx="1518865" cy="287388"/>
                </a:xfrm>
                <a:prstGeom prst="roundRect">
                  <a:avLst/>
                </a:prstGeom>
                <a:blipFill>
                  <a:blip r:embed="rId5"/>
                  <a:stretch>
                    <a:fillRect/>
                  </a:stretch>
                </a:blipFill>
                <a:ln w="19050" cap="flat" cmpd="sng" algn="ctr">
                  <a:solidFill>
                    <a:schemeClr val="dk1"/>
                  </a:solidFill>
                  <a:prstDash val="solid"/>
                  <a:round/>
                  <a:headEnd type="none" w="med" len="med"/>
                  <a:tailEnd type="none" w="med" len="med"/>
                </a:ln>
              </p:spPr>
              <p:txBody>
                <a:bodyPr/>
                <a:lstStyle/>
                <a:p>
                  <a:r>
                    <a:rPr lang="en-GB">
                      <a:noFill/>
                    </a:rPr>
                    <a:t> </a:t>
                  </a:r>
                </a:p>
              </p:txBody>
            </p:sp>
          </mc:Fallback>
        </mc:AlternateContent>
      </p:grpSp>
      <p:grpSp>
        <p:nvGrpSpPr>
          <p:cNvPr id="20" name="Group 19">
            <a:extLst>
              <a:ext uri="{FF2B5EF4-FFF2-40B4-BE49-F238E27FC236}">
                <a16:creationId xmlns:a16="http://schemas.microsoft.com/office/drawing/2014/main" id="{13A3C386-6405-E040-A105-6DA90F4E23A2}"/>
              </a:ext>
            </a:extLst>
          </p:cNvPr>
          <p:cNvGrpSpPr/>
          <p:nvPr/>
        </p:nvGrpSpPr>
        <p:grpSpPr>
          <a:xfrm>
            <a:off x="11033058" y="4715166"/>
            <a:ext cx="798617" cy="1190748"/>
            <a:chOff x="10941269" y="1029200"/>
            <a:chExt cx="798617" cy="1190748"/>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50C006B-D35F-3142-B063-BE67248BC516}"/>
                    </a:ext>
                  </a:extLst>
                </p:cNvPr>
                <p:cNvSpPr txBox="1"/>
                <p:nvPr/>
              </p:nvSpPr>
              <p:spPr>
                <a:xfrm>
                  <a:off x="10941269" y="1029200"/>
                  <a:ext cx="7986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0.017</m:t>
                        </m:r>
                      </m:oMath>
                    </m:oMathPara>
                  </a14:m>
                  <a:endParaRPr lang="en-GB" dirty="0"/>
                </a:p>
              </p:txBody>
            </p:sp>
          </mc:Choice>
          <mc:Fallback xmlns="">
            <p:sp>
              <p:nvSpPr>
                <p:cNvPr id="21" name="TextBox 20">
                  <a:extLst>
                    <a:ext uri="{FF2B5EF4-FFF2-40B4-BE49-F238E27FC236}">
                      <a16:creationId xmlns:a16="http://schemas.microsoft.com/office/drawing/2014/main" id="{B50C006B-D35F-3142-B063-BE67248BC516}"/>
                    </a:ext>
                  </a:extLst>
                </p:cNvPr>
                <p:cNvSpPr txBox="1">
                  <a:spLocks noRot="1" noChangeAspect="1" noMove="1" noResize="1" noEditPoints="1" noAdjustHandles="1" noChangeArrowheads="1" noChangeShapeType="1" noTextEdit="1"/>
                </p:cNvSpPr>
                <p:nvPr/>
              </p:nvSpPr>
              <p:spPr>
                <a:xfrm>
                  <a:off x="10941269" y="1029200"/>
                  <a:ext cx="798617"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EC99103-5B16-E742-BC57-9097F3323743}"/>
                    </a:ext>
                  </a:extLst>
                </p:cNvPr>
                <p:cNvSpPr txBox="1"/>
                <p:nvPr/>
              </p:nvSpPr>
              <p:spPr>
                <a:xfrm>
                  <a:off x="10941269" y="1438891"/>
                  <a:ext cx="6703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0.49</m:t>
                        </m:r>
                      </m:oMath>
                    </m:oMathPara>
                  </a14:m>
                  <a:endParaRPr lang="en-GB" dirty="0"/>
                </a:p>
              </p:txBody>
            </p:sp>
          </mc:Choice>
          <mc:Fallback xmlns="">
            <p:sp>
              <p:nvSpPr>
                <p:cNvPr id="22" name="TextBox 21">
                  <a:extLst>
                    <a:ext uri="{FF2B5EF4-FFF2-40B4-BE49-F238E27FC236}">
                      <a16:creationId xmlns:a16="http://schemas.microsoft.com/office/drawing/2014/main" id="{AEC99103-5B16-E742-BC57-9097F3323743}"/>
                    </a:ext>
                  </a:extLst>
                </p:cNvPr>
                <p:cNvSpPr txBox="1">
                  <a:spLocks noRot="1" noChangeAspect="1" noMove="1" noResize="1" noEditPoints="1" noAdjustHandles="1" noChangeArrowheads="1" noChangeShapeType="1" noTextEdit="1"/>
                </p:cNvSpPr>
                <p:nvPr/>
              </p:nvSpPr>
              <p:spPr>
                <a:xfrm>
                  <a:off x="10941269" y="1438891"/>
                  <a:ext cx="670376"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2810FB0-A50A-B346-B93F-F955E25B0B19}"/>
                    </a:ext>
                  </a:extLst>
                </p:cNvPr>
                <p:cNvSpPr txBox="1"/>
                <p:nvPr/>
              </p:nvSpPr>
              <p:spPr>
                <a:xfrm>
                  <a:off x="10941269" y="1850616"/>
                  <a:ext cx="7986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0.003</m:t>
                        </m:r>
                      </m:oMath>
                    </m:oMathPara>
                  </a14:m>
                  <a:endParaRPr lang="en-GB" dirty="0"/>
                </a:p>
              </p:txBody>
            </p:sp>
          </mc:Choice>
          <mc:Fallback xmlns="">
            <p:sp>
              <p:nvSpPr>
                <p:cNvPr id="23" name="TextBox 22">
                  <a:extLst>
                    <a:ext uri="{FF2B5EF4-FFF2-40B4-BE49-F238E27FC236}">
                      <a16:creationId xmlns:a16="http://schemas.microsoft.com/office/drawing/2014/main" id="{B2810FB0-A50A-B346-B93F-F955E25B0B19}"/>
                    </a:ext>
                  </a:extLst>
                </p:cNvPr>
                <p:cNvSpPr txBox="1">
                  <a:spLocks noRot="1" noChangeAspect="1" noMove="1" noResize="1" noEditPoints="1" noAdjustHandles="1" noChangeArrowheads="1" noChangeShapeType="1" noTextEdit="1"/>
                </p:cNvSpPr>
                <p:nvPr/>
              </p:nvSpPr>
              <p:spPr>
                <a:xfrm>
                  <a:off x="10941269" y="1850616"/>
                  <a:ext cx="798617" cy="369332"/>
                </a:xfrm>
                <a:prstGeom prst="rect">
                  <a:avLst/>
                </a:prstGeom>
                <a:blipFill>
                  <a:blip r:embed="rId8"/>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11378607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8D919-96C0-394C-B43E-D2238E4E4179}"/>
              </a:ext>
            </a:extLst>
          </p:cNvPr>
          <p:cNvSpPr>
            <a:spLocks noGrp="1"/>
          </p:cNvSpPr>
          <p:nvPr>
            <p:ph type="title"/>
          </p:nvPr>
        </p:nvSpPr>
        <p:spPr/>
        <p:txBody>
          <a:bodyPr/>
          <a:lstStyle/>
          <a:p>
            <a:r>
              <a:rPr lang="en-GB" dirty="0"/>
              <a:t>Lifted MH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669855-E6E5-8C4F-BD28-4C6F05F99D4E}"/>
                  </a:ext>
                </a:extLst>
              </p:cNvPr>
              <p:cNvSpPr>
                <a:spLocks noGrp="1"/>
              </p:cNvSpPr>
              <p:nvPr>
                <p:ph idx="1"/>
              </p:nvPr>
            </p:nvSpPr>
            <p:spPr/>
            <p:txBody>
              <a:bodyPr>
                <a:normAutofit/>
              </a:bodyPr>
              <a:lstStyle/>
              <a:p>
                <a:pPr marL="0" indent="0">
                  <a:buNone/>
                </a:pPr>
                <a:r>
                  <a:rPr lang="en-GB" dirty="0">
                    <a:solidFill>
                      <a:srgbClr val="FFC000"/>
                    </a:solidFill>
                  </a:rPr>
                  <a:t>Given an orbital Metropolis chain </a:t>
                </a:r>
                <a14:m>
                  <m:oMath xmlns:m="http://schemas.openxmlformats.org/officeDocument/2006/math">
                    <m:r>
                      <a:rPr lang="en-GB" i="1" smtClean="0">
                        <a:solidFill>
                          <a:srgbClr val="FFC000"/>
                        </a:solidFill>
                        <a:latin typeface="Cambria Math" panose="02040503050406030204" pitchFamily="18" charset="0"/>
                      </a:rPr>
                      <m:t>𝐴</m:t>
                    </m:r>
                  </m:oMath>
                </a14:m>
                <a:r>
                  <a:rPr lang="en-GB" dirty="0">
                    <a:solidFill>
                      <a:srgbClr val="FFC000"/>
                    </a:solidFill>
                  </a:rPr>
                  <a:t>:</a:t>
                </a:r>
                <a:endParaRPr lang="en-GB" dirty="0">
                  <a:solidFill>
                    <a:srgbClr val="C00000"/>
                  </a:solidFill>
                </a:endParaRPr>
              </a:p>
              <a:p>
                <a:pPr lvl="1"/>
                <a:r>
                  <a:rPr lang="en-GB" dirty="0"/>
                  <a:t>Given symmetry group </a:t>
                </a:r>
                <a14:m>
                  <m:oMath xmlns:m="http://schemas.openxmlformats.org/officeDocument/2006/math">
                    <m:r>
                      <a:rPr lang="en-GB" i="1" smtClean="0">
                        <a:latin typeface="Cambria Math" panose="02040503050406030204" pitchFamily="18" charset="0"/>
                      </a:rPr>
                      <m:t>𝐺</m:t>
                    </m:r>
                  </m:oMath>
                </a14:m>
                <a:r>
                  <a:rPr lang="en-GB" dirty="0"/>
                  <a:t> (approx. symmetries)</a:t>
                </a:r>
              </a:p>
              <a:p>
                <a:pPr lvl="1"/>
                <a:r>
                  <a:rPr lang="en-GB" dirty="0"/>
                  <a:t>Orbit </a:t>
                </a:r>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𝒙</m:t>
                        </m:r>
                      </m:e>
                      <m:sup>
                        <m:r>
                          <a:rPr lang="en-GB" i="1" smtClean="0">
                            <a:latin typeface="Cambria Math" panose="02040503050406030204" pitchFamily="18" charset="0"/>
                          </a:rPr>
                          <m:t>𝐺</m:t>
                        </m:r>
                      </m:sup>
                    </m:sSup>
                  </m:oMath>
                </a14:m>
                <a:r>
                  <a:rPr lang="en-GB" dirty="0"/>
                  <a:t> contains all states approximately symmetric to </a:t>
                </a:r>
                <a14:m>
                  <m:oMath xmlns:m="http://schemas.openxmlformats.org/officeDocument/2006/math">
                    <m:r>
                      <a:rPr lang="en-GB" b="1" i="1">
                        <a:latin typeface="Cambria Math" panose="02040503050406030204" pitchFamily="18" charset="0"/>
                      </a:rPr>
                      <m:t>𝒙</m:t>
                    </m:r>
                  </m:oMath>
                </a14:m>
                <a:endParaRPr lang="en-GB" dirty="0"/>
              </a:p>
              <a:p>
                <a:pPr lvl="1"/>
                <a:r>
                  <a:rPr lang="en-GB" dirty="0"/>
                  <a:t>In state </a:t>
                </a:r>
                <a14:m>
                  <m:oMath xmlns:m="http://schemas.openxmlformats.org/officeDocument/2006/math">
                    <m:r>
                      <a:rPr lang="en-GB" b="1" i="1">
                        <a:latin typeface="Cambria Math" panose="02040503050406030204" pitchFamily="18" charset="0"/>
                      </a:rPr>
                      <m:t>𝒙</m:t>
                    </m:r>
                  </m:oMath>
                </a14:m>
                <a:endParaRPr lang="en-GB" dirty="0"/>
              </a:p>
              <a:p>
                <a:pPr marL="1371600" lvl="2" indent="-457200">
                  <a:buFont typeface="+mj-lt"/>
                  <a:buAutoNum type="arabicPeriod"/>
                </a:pPr>
                <a:r>
                  <a:rPr lang="en-GB" dirty="0"/>
                  <a:t>Select </a:t>
                </a:r>
                <a14:m>
                  <m:oMath xmlns:m="http://schemas.openxmlformats.org/officeDocument/2006/math">
                    <m:sSup>
                      <m:sSupPr>
                        <m:ctrlPr>
                          <a:rPr lang="de-DE" b="1" i="1" smtClean="0">
                            <a:latin typeface="Cambria Math" panose="02040503050406030204" pitchFamily="18" charset="0"/>
                          </a:rPr>
                        </m:ctrlPr>
                      </m:sSupPr>
                      <m:e>
                        <m:r>
                          <a:rPr lang="de-DE" b="1" i="1" smtClean="0">
                            <a:latin typeface="Cambria Math" panose="02040503050406030204" pitchFamily="18" charset="0"/>
                          </a:rPr>
                          <m:t>𝒙</m:t>
                        </m:r>
                      </m:e>
                      <m:sup>
                        <m:r>
                          <a:rPr lang="de-DE" b="0" i="1" smtClean="0">
                            <a:latin typeface="Cambria Math" panose="02040503050406030204" pitchFamily="18" charset="0"/>
                          </a:rPr>
                          <m:t>′</m:t>
                        </m:r>
                      </m:sup>
                    </m:sSup>
                  </m:oMath>
                </a14:m>
                <a:r>
                  <a:rPr lang="en-GB" dirty="0"/>
                  <a:t> uniformly at random from </a:t>
                </a:r>
                <a14:m>
                  <m:oMath xmlns:m="http://schemas.openxmlformats.org/officeDocument/2006/math">
                    <m:sSup>
                      <m:sSupPr>
                        <m:ctrlPr>
                          <a:rPr lang="en-GB" b="1" i="1" smtClean="0">
                            <a:latin typeface="Cambria Math" panose="02040503050406030204" pitchFamily="18" charset="0"/>
                          </a:rPr>
                        </m:ctrlPr>
                      </m:sSupPr>
                      <m:e>
                        <m:r>
                          <a:rPr lang="en-GB" b="1" i="1">
                            <a:latin typeface="Cambria Math" panose="02040503050406030204" pitchFamily="18" charset="0"/>
                          </a:rPr>
                          <m:t>𝒙</m:t>
                        </m:r>
                      </m:e>
                      <m:sup>
                        <m:r>
                          <a:rPr lang="en-GB" b="0" i="1" smtClean="0">
                            <a:latin typeface="Cambria Math" panose="02040503050406030204" pitchFamily="18" charset="0"/>
                          </a:rPr>
                          <m:t>𝐺</m:t>
                        </m:r>
                      </m:sup>
                    </m:sSup>
                  </m:oMath>
                </a14:m>
                <a:endParaRPr lang="en-GB" dirty="0"/>
              </a:p>
              <a:p>
                <a:pPr marL="1371600" lvl="2" indent="-457200">
                  <a:buFont typeface="+mj-lt"/>
                  <a:buAutoNum type="arabicPeriod"/>
                </a:pPr>
                <a:r>
                  <a:rPr lang="en-GB" dirty="0"/>
                  <a:t>Move from </a:t>
                </a:r>
                <a14:m>
                  <m:oMath xmlns:m="http://schemas.openxmlformats.org/officeDocument/2006/math">
                    <m:r>
                      <a:rPr lang="en-GB" b="1" i="1">
                        <a:latin typeface="Cambria Math" panose="02040503050406030204" pitchFamily="18" charset="0"/>
                      </a:rPr>
                      <m:t>𝒙</m:t>
                    </m:r>
                  </m:oMath>
                </a14:m>
                <a:r>
                  <a:rPr lang="en-GB" dirty="0"/>
                  <a:t> to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𝒙</m:t>
                        </m:r>
                      </m:e>
                      <m:sup>
                        <m:r>
                          <a:rPr lang="de-DE" i="1">
                            <a:latin typeface="Cambria Math" panose="02040503050406030204" pitchFamily="18" charset="0"/>
                          </a:rPr>
                          <m:t>′</m:t>
                        </m:r>
                      </m:sup>
                    </m:sSup>
                  </m:oMath>
                </a14:m>
                <a:r>
                  <a:rPr lang="en-GB" dirty="0"/>
                  <a:t>with probability </a:t>
                </a:r>
                <a14:m>
                  <m:oMath xmlns:m="http://schemas.openxmlformats.org/officeDocument/2006/math">
                    <m:r>
                      <m:rPr>
                        <m:sty m:val="p"/>
                      </m:rPr>
                      <a:rPr lang="en-GB" b="0" i="0" smtClean="0">
                        <a:latin typeface="Cambria Math" panose="02040503050406030204" pitchFamily="18" charset="0"/>
                      </a:rPr>
                      <m:t>min</m:t>
                    </m:r>
                    <m:d>
                      <m:dPr>
                        <m:begChr m:val="{"/>
                        <m:endChr m:val="}"/>
                        <m:ctrlPr>
                          <a:rPr lang="en-GB" b="1" i="1" smtClean="0">
                            <a:latin typeface="Cambria Math" panose="02040503050406030204" pitchFamily="18" charset="0"/>
                          </a:rPr>
                        </m:ctrlPr>
                      </m:dPr>
                      <m:e>
                        <m:f>
                          <m:fPr>
                            <m:ctrlPr>
                              <a:rPr lang="en-GB" b="1" i="1" smtClean="0">
                                <a:latin typeface="Cambria Math" panose="02040503050406030204" pitchFamily="18" charset="0"/>
                              </a:rPr>
                            </m:ctrlPr>
                          </m:fPr>
                          <m:num>
                            <m:r>
                              <a:rPr lang="en-GB" b="0" i="1" smtClean="0">
                                <a:latin typeface="Cambria Math" panose="02040503050406030204" pitchFamily="18" charset="0"/>
                              </a:rPr>
                              <m:t>𝑃𝑟</m:t>
                            </m:r>
                            <m:d>
                              <m:dPr>
                                <m:ctrlPr>
                                  <a:rPr lang="en-GB" b="1" i="1" smtClean="0">
                                    <a:latin typeface="Cambria Math" panose="02040503050406030204" pitchFamily="18" charset="0"/>
                                  </a:rPr>
                                </m:ctrlPr>
                              </m:dPr>
                              <m:e>
                                <m:r>
                                  <a:rPr lang="en-GB" b="1" i="1" smtClean="0">
                                    <a:latin typeface="Cambria Math" panose="02040503050406030204" pitchFamily="18" charset="0"/>
                                  </a:rPr>
                                  <m:t>𝒙</m:t>
                                </m:r>
                              </m:e>
                            </m:d>
                          </m:num>
                          <m:den>
                            <m:r>
                              <a:rPr lang="en-GB" b="0" i="1" smtClean="0">
                                <a:latin typeface="Cambria Math" panose="02040503050406030204" pitchFamily="18" charset="0"/>
                              </a:rPr>
                              <m:t>𝑃𝑟</m:t>
                            </m:r>
                            <m:d>
                              <m:dPr>
                                <m:ctrlPr>
                                  <a:rPr lang="en-GB" b="1" i="1" smtClean="0">
                                    <a:latin typeface="Cambria Math" panose="02040503050406030204" pitchFamily="18" charset="0"/>
                                  </a:rPr>
                                </m:ctrlPr>
                              </m:dPr>
                              <m:e>
                                <m:sSup>
                                  <m:sSupPr>
                                    <m:ctrlPr>
                                      <a:rPr lang="de-DE" b="1" i="1">
                                        <a:latin typeface="Cambria Math" panose="02040503050406030204" pitchFamily="18" charset="0"/>
                                      </a:rPr>
                                    </m:ctrlPr>
                                  </m:sSupPr>
                                  <m:e>
                                    <m:r>
                                      <a:rPr lang="de-DE" b="1" i="1">
                                        <a:latin typeface="Cambria Math" panose="02040503050406030204" pitchFamily="18" charset="0"/>
                                      </a:rPr>
                                      <m:t>𝒙</m:t>
                                    </m:r>
                                  </m:e>
                                  <m:sup>
                                    <m:r>
                                      <a:rPr lang="de-DE" i="1">
                                        <a:latin typeface="Cambria Math" panose="02040503050406030204" pitchFamily="18" charset="0"/>
                                      </a:rPr>
                                      <m:t>′</m:t>
                                    </m:r>
                                  </m:sup>
                                </m:sSup>
                              </m:e>
                            </m:d>
                          </m:den>
                        </m:f>
                        <m:r>
                          <a:rPr lang="en-GB" b="1" i="1" smtClean="0">
                            <a:latin typeface="Cambria Math" panose="02040503050406030204" pitchFamily="18" charset="0"/>
                          </a:rPr>
                          <m:t>,</m:t>
                        </m:r>
                        <m:r>
                          <a:rPr lang="en-GB" b="0" i="1" smtClean="0">
                            <a:latin typeface="Cambria Math" panose="02040503050406030204" pitchFamily="18" charset="0"/>
                          </a:rPr>
                          <m:t> 1</m:t>
                        </m:r>
                      </m:e>
                    </m:d>
                  </m:oMath>
                </a14:m>
                <a:endParaRPr lang="en-GB" dirty="0"/>
              </a:p>
              <a:p>
                <a:pPr marL="1371600" lvl="2" indent="-457200">
                  <a:buFont typeface="+mj-lt"/>
                  <a:buAutoNum type="arabicPeriod"/>
                </a:pPr>
                <a:r>
                  <a:rPr lang="en-GB" dirty="0"/>
                  <a:t>Otherwise: stay in </a:t>
                </a:r>
                <a14:m>
                  <m:oMath xmlns:m="http://schemas.openxmlformats.org/officeDocument/2006/math">
                    <m:r>
                      <a:rPr lang="en-GB" b="1" i="1">
                        <a:latin typeface="Cambria Math" panose="02040503050406030204" pitchFamily="18" charset="0"/>
                      </a:rPr>
                      <m:t>𝒙</m:t>
                    </m:r>
                  </m:oMath>
                </a14:m>
                <a:r>
                  <a:rPr lang="en-GB" dirty="0"/>
                  <a:t> (reject)</a:t>
                </a:r>
              </a:p>
              <a:p>
                <a:pPr marL="1371600" lvl="2" indent="-457200">
                  <a:buFont typeface="+mj-lt"/>
                  <a:buAutoNum type="arabicPeriod"/>
                </a:pPr>
                <a:r>
                  <a:rPr lang="en-GB" dirty="0"/>
                  <a:t>Repeat</a:t>
                </a:r>
              </a:p>
              <a:p>
                <a:pPr marL="0" indent="0">
                  <a:buNone/>
                </a:pPr>
                <a:r>
                  <a:rPr lang="en-GB" dirty="0">
                    <a:solidFill>
                      <a:srgbClr val="FFC000"/>
                    </a:solidFill>
                  </a:rPr>
                  <a:t>and an ordinary (base) Markov chain </a:t>
                </a:r>
                <a14:m>
                  <m:oMath xmlns:m="http://schemas.openxmlformats.org/officeDocument/2006/math">
                    <m:r>
                      <a:rPr lang="en-GB" i="1" dirty="0" smtClean="0">
                        <a:solidFill>
                          <a:srgbClr val="FFC000"/>
                        </a:solidFill>
                        <a:latin typeface="Cambria Math" panose="02040503050406030204" pitchFamily="18" charset="0"/>
                      </a:rPr>
                      <m:t>𝐵</m:t>
                    </m:r>
                  </m:oMath>
                </a14:m>
                <a:endParaRPr lang="en-GB" dirty="0">
                  <a:solidFill>
                    <a:srgbClr val="FFC000"/>
                  </a:solidFill>
                </a:endParaRPr>
              </a:p>
              <a:p>
                <a:r>
                  <a:rPr lang="en-GB" dirty="0">
                    <a:solidFill>
                      <a:schemeClr val="accent1"/>
                    </a:solidFill>
                  </a:rPr>
                  <a:t>With probability </a:t>
                </a:r>
                <a14:m>
                  <m:oMath xmlns:m="http://schemas.openxmlformats.org/officeDocument/2006/math">
                    <m:r>
                      <a:rPr lang="en-GB" i="1" dirty="0" smtClean="0">
                        <a:solidFill>
                          <a:schemeClr val="accent1"/>
                        </a:solidFill>
                        <a:latin typeface="Cambria Math" panose="02040503050406030204" pitchFamily="18" charset="0"/>
                      </a:rPr>
                      <m:t>𝛼</m:t>
                    </m:r>
                  </m:oMath>
                </a14:m>
                <a:r>
                  <a:rPr lang="en-GB" dirty="0">
                    <a:solidFill>
                      <a:schemeClr val="accent1"/>
                    </a:solidFill>
                  </a:rPr>
                  <a:t> follow </a:t>
                </a:r>
                <a14:m>
                  <m:oMath xmlns:m="http://schemas.openxmlformats.org/officeDocument/2006/math">
                    <m:r>
                      <a:rPr lang="en-GB" i="1" dirty="0" smtClean="0">
                        <a:solidFill>
                          <a:srgbClr val="FFC000"/>
                        </a:solidFill>
                        <a:latin typeface="Cambria Math" panose="02040503050406030204" pitchFamily="18" charset="0"/>
                      </a:rPr>
                      <m:t>𝐵</m:t>
                    </m:r>
                  </m:oMath>
                </a14:m>
                <a:r>
                  <a:rPr lang="en-GB" dirty="0">
                    <a:solidFill>
                      <a:schemeClr val="accent1"/>
                    </a:solidFill>
                  </a:rPr>
                  <a:t> </a:t>
                </a:r>
              </a:p>
              <a:p>
                <a:r>
                  <a:rPr lang="en-GB" dirty="0">
                    <a:solidFill>
                      <a:schemeClr val="accent1"/>
                    </a:solidFill>
                  </a:rPr>
                  <a:t>With </a:t>
                </a:r>
                <a14:m>
                  <m:oMath xmlns:m="http://schemas.openxmlformats.org/officeDocument/2006/math">
                    <m:d>
                      <m:dPr>
                        <m:ctrlPr>
                          <a:rPr lang="en-GB" i="1" dirty="0" smtClean="0">
                            <a:solidFill>
                              <a:schemeClr val="accent1"/>
                            </a:solidFill>
                            <a:latin typeface="Cambria Math" panose="02040503050406030204" pitchFamily="18" charset="0"/>
                          </a:rPr>
                        </m:ctrlPr>
                      </m:dPr>
                      <m:e>
                        <m:r>
                          <a:rPr lang="en-GB" i="1" dirty="0" smtClean="0">
                            <a:solidFill>
                              <a:schemeClr val="accent1"/>
                            </a:solidFill>
                            <a:latin typeface="Cambria Math" panose="02040503050406030204" pitchFamily="18" charset="0"/>
                          </a:rPr>
                          <m:t>1−</m:t>
                        </m:r>
                        <m:r>
                          <a:rPr lang="en-GB" i="1" dirty="0" smtClean="0">
                            <a:solidFill>
                              <a:schemeClr val="accent1"/>
                            </a:solidFill>
                            <a:latin typeface="Cambria Math" panose="02040503050406030204" pitchFamily="18" charset="0"/>
                          </a:rPr>
                          <m:t>𝛼</m:t>
                        </m:r>
                      </m:e>
                    </m:d>
                  </m:oMath>
                </a14:m>
                <a:r>
                  <a:rPr lang="en-GB" dirty="0">
                    <a:solidFill>
                      <a:schemeClr val="accent1"/>
                    </a:solidFill>
                  </a:rPr>
                  <a:t> follow </a:t>
                </a:r>
                <a14:m>
                  <m:oMath xmlns:m="http://schemas.openxmlformats.org/officeDocument/2006/math">
                    <m:r>
                      <a:rPr lang="en-GB" i="1" dirty="0" smtClean="0">
                        <a:solidFill>
                          <a:srgbClr val="FFC000"/>
                        </a:solidFill>
                        <a:latin typeface="Cambria Math" panose="02040503050406030204" pitchFamily="18" charset="0"/>
                      </a:rPr>
                      <m:t>𝐴</m:t>
                    </m:r>
                  </m:oMath>
                </a14:m>
                <a:endParaRPr lang="en-GB" dirty="0">
                  <a:solidFill>
                    <a:srgbClr val="C00000"/>
                  </a:solidFill>
                </a:endParaRPr>
              </a:p>
              <a:p>
                <a:endParaRPr lang="en-GB" dirty="0"/>
              </a:p>
            </p:txBody>
          </p:sp>
        </mc:Choice>
        <mc:Fallback xmlns="">
          <p:sp>
            <p:nvSpPr>
              <p:cNvPr id="3" name="Content Placeholder 2">
                <a:extLst>
                  <a:ext uri="{FF2B5EF4-FFF2-40B4-BE49-F238E27FC236}">
                    <a16:creationId xmlns:a16="http://schemas.microsoft.com/office/drawing/2014/main" id="{9D669855-E6E5-8C4F-BD28-4C6F05F99D4E}"/>
                  </a:ext>
                </a:extLst>
              </p:cNvPr>
              <p:cNvSpPr>
                <a:spLocks noGrp="1" noRot="1" noChangeAspect="1" noMove="1" noResize="1" noEditPoints="1" noAdjustHandles="1" noChangeArrowheads="1" noChangeShapeType="1" noTextEdit="1"/>
              </p:cNvSpPr>
              <p:nvPr>
                <p:ph idx="1"/>
              </p:nvPr>
            </p:nvSpPr>
            <p:spPr>
              <a:blipFill>
                <a:blip r:embed="rId2"/>
                <a:stretch>
                  <a:fillRect l="-1547" t="-2687" b="-119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C1C24C9-3D08-1B4E-B69C-592F6DCCE56B}"/>
              </a:ext>
            </a:extLst>
          </p:cNvPr>
          <p:cNvSpPr>
            <a:spLocks noGrp="1"/>
          </p:cNvSpPr>
          <p:nvPr>
            <p:ph type="sldNum" sz="quarter" idx="4"/>
          </p:nvPr>
        </p:nvSpPr>
        <p:spPr/>
        <p:txBody>
          <a:bodyPr/>
          <a:lstStyle/>
          <a:p>
            <a:fld id="{DB7C4649-800D-CB47-881A-AA04BFFFB18C}" type="slidenum">
              <a:rPr lang="en-GB" smtClean="0"/>
              <a:t>81</a:t>
            </a:fld>
            <a:endParaRPr lang="en-GB"/>
          </a:p>
        </p:txBody>
      </p:sp>
      <p:sp>
        <p:nvSpPr>
          <p:cNvPr id="11" name="Textfeld 3">
            <a:extLst>
              <a:ext uri="{FF2B5EF4-FFF2-40B4-BE49-F238E27FC236}">
                <a16:creationId xmlns:a16="http://schemas.microsoft.com/office/drawing/2014/main" id="{5E05CF71-BA15-CA4E-A06D-B3072A53D6A7}"/>
              </a:ext>
            </a:extLst>
          </p:cNvPr>
          <p:cNvSpPr txBox="1"/>
          <p:nvPr/>
        </p:nvSpPr>
        <p:spPr>
          <a:xfrm>
            <a:off x="3638008" y="6290590"/>
            <a:ext cx="6079016" cy="430887"/>
          </a:xfrm>
          <a:prstGeom prst="rect">
            <a:avLst/>
          </a:prstGeom>
          <a:noFill/>
        </p:spPr>
        <p:txBody>
          <a:bodyPr wrap="square" rtlCol="0">
            <a:spAutoFit/>
          </a:bodyPr>
          <a:lstStyle/>
          <a:p>
            <a:r>
              <a:rPr lang="en-GB" sz="1100" dirty="0">
                <a:solidFill>
                  <a:schemeClr val="tx1">
                    <a:lumMod val="60000"/>
                    <a:lumOff val="40000"/>
                  </a:schemeClr>
                </a:solidFill>
                <a:ea typeface="Verdana" pitchFamily="34" charset="0"/>
                <a:cs typeface="Verdana" pitchFamily="34" charset="0"/>
              </a:rPr>
              <a:t>Guy Van den </a:t>
            </a:r>
            <a:r>
              <a:rPr lang="en-GB" sz="1100" dirty="0" err="1">
                <a:solidFill>
                  <a:schemeClr val="tx1">
                    <a:lumMod val="60000"/>
                    <a:lumOff val="40000"/>
                  </a:schemeClr>
                </a:solidFill>
                <a:ea typeface="Verdana" pitchFamily="34" charset="0"/>
                <a:cs typeface="Verdana" pitchFamily="34" charset="0"/>
              </a:rPr>
              <a:t>Broeck</a:t>
            </a:r>
            <a:r>
              <a:rPr lang="en-GB" sz="1100" dirty="0">
                <a:solidFill>
                  <a:schemeClr val="tx1">
                    <a:lumMod val="60000"/>
                    <a:lumOff val="40000"/>
                  </a:schemeClr>
                </a:solidFill>
                <a:ea typeface="Verdana" pitchFamily="34" charset="0"/>
                <a:cs typeface="Verdana" pitchFamily="34" charset="0"/>
              </a:rPr>
              <a:t> and Mathias </a:t>
            </a:r>
            <a:r>
              <a:rPr lang="en-GB" sz="1100" dirty="0" err="1">
                <a:solidFill>
                  <a:schemeClr val="tx1">
                    <a:lumMod val="60000"/>
                    <a:lumOff val="40000"/>
                  </a:schemeClr>
                </a:solidFill>
                <a:ea typeface="Verdana" pitchFamily="34" charset="0"/>
                <a:cs typeface="Verdana" pitchFamily="34" charset="0"/>
              </a:rPr>
              <a:t>Niepert</a:t>
            </a:r>
            <a:r>
              <a:rPr lang="en-GB" sz="1100" dirty="0">
                <a:solidFill>
                  <a:schemeClr val="tx1">
                    <a:lumMod val="60000"/>
                    <a:lumOff val="40000"/>
                  </a:schemeClr>
                </a:solidFill>
                <a:ea typeface="Verdana" pitchFamily="34" charset="0"/>
                <a:cs typeface="Verdana" pitchFamily="34" charset="0"/>
              </a:rPr>
              <a:t>: Lifted Probabilistic Inference for Asymmetric Graphical Models . In </a:t>
            </a:r>
            <a:r>
              <a:rPr lang="en-GB" sz="1100" i="1" dirty="0">
                <a:solidFill>
                  <a:schemeClr val="tx1">
                    <a:lumMod val="60000"/>
                    <a:lumOff val="40000"/>
                  </a:schemeClr>
                </a:solidFill>
                <a:ea typeface="Verdana" pitchFamily="34" charset="0"/>
                <a:cs typeface="Verdana" pitchFamily="34" charset="0"/>
              </a:rPr>
              <a:t>AAAI-15 Proceedings of the 29</a:t>
            </a:r>
            <a:r>
              <a:rPr lang="en-GB" sz="1100" i="1" baseline="30000" dirty="0">
                <a:solidFill>
                  <a:schemeClr val="tx1">
                    <a:lumMod val="60000"/>
                    <a:lumOff val="40000"/>
                  </a:schemeClr>
                </a:solidFill>
                <a:ea typeface="Verdana" pitchFamily="34" charset="0"/>
                <a:cs typeface="Verdana" pitchFamily="34" charset="0"/>
              </a:rPr>
              <a:t>th</a:t>
            </a:r>
            <a:r>
              <a:rPr lang="en-GB" sz="1100" i="1" dirty="0">
                <a:solidFill>
                  <a:schemeClr val="tx1">
                    <a:lumMod val="60000"/>
                    <a:lumOff val="40000"/>
                  </a:schemeClr>
                </a:solidFill>
                <a:ea typeface="Verdana" pitchFamily="34" charset="0"/>
                <a:cs typeface="Verdana" pitchFamily="34" charset="0"/>
              </a:rPr>
              <a:t> AAAI Conference on Artificial Intelligence</a:t>
            </a:r>
            <a:r>
              <a:rPr lang="en-GB" sz="1100" dirty="0">
                <a:solidFill>
                  <a:schemeClr val="tx1">
                    <a:lumMod val="60000"/>
                    <a:lumOff val="40000"/>
                  </a:schemeClr>
                </a:solidFill>
                <a:ea typeface="Verdana" pitchFamily="34" charset="0"/>
                <a:cs typeface="Verdana" pitchFamily="34" charset="0"/>
              </a:rPr>
              <a:t>, 2015.</a:t>
            </a:r>
          </a:p>
        </p:txBody>
      </p:sp>
      <p:sp>
        <p:nvSpPr>
          <p:cNvPr id="7" name="Date Placeholder 6">
            <a:extLst>
              <a:ext uri="{FF2B5EF4-FFF2-40B4-BE49-F238E27FC236}">
                <a16:creationId xmlns:a16="http://schemas.microsoft.com/office/drawing/2014/main" id="{A3C54334-A1BA-1C4A-905D-22201FED32F6}"/>
              </a:ext>
            </a:extLst>
          </p:cNvPr>
          <p:cNvSpPr>
            <a:spLocks noGrp="1"/>
          </p:cNvSpPr>
          <p:nvPr>
            <p:ph type="dt" sz="half" idx="2"/>
          </p:nvPr>
        </p:nvSpPr>
        <p:spPr/>
        <p:txBody>
          <a:bodyPr/>
          <a:lstStyle/>
          <a:p>
            <a:r>
              <a:rPr lang="en-GB"/>
              <a:t>Approximate Inference</a:t>
            </a:r>
            <a:endParaRPr lang="en-US" dirty="0"/>
          </a:p>
        </p:txBody>
      </p:sp>
      <p:sp>
        <p:nvSpPr>
          <p:cNvPr id="8" name="Footer Placeholder 7">
            <a:extLst>
              <a:ext uri="{FF2B5EF4-FFF2-40B4-BE49-F238E27FC236}">
                <a16:creationId xmlns:a16="http://schemas.microsoft.com/office/drawing/2014/main" id="{61EAA2D2-A39D-4C47-9F27-85F99F78B34D}"/>
              </a:ext>
            </a:extLst>
          </p:cNvPr>
          <p:cNvSpPr>
            <a:spLocks noGrp="1"/>
          </p:cNvSpPr>
          <p:nvPr>
            <p:ph type="ftr" sz="quarter" idx="3"/>
          </p:nvPr>
        </p:nvSpPr>
        <p:spPr/>
        <p:txBody>
          <a:bodyPr/>
          <a:lstStyle/>
          <a:p>
            <a:r>
              <a:rPr lang="en-GB"/>
              <a:t>T. Braun - StaRAI</a:t>
            </a:r>
          </a:p>
        </p:txBody>
      </p:sp>
      <p:sp>
        <p:nvSpPr>
          <p:cNvPr id="10" name="TextBox 9">
            <a:extLst>
              <a:ext uri="{FF2B5EF4-FFF2-40B4-BE49-F238E27FC236}">
                <a16:creationId xmlns:a16="http://schemas.microsoft.com/office/drawing/2014/main" id="{596C98F5-55B5-054D-80EC-4E5D2A7C0C60}"/>
              </a:ext>
            </a:extLst>
          </p:cNvPr>
          <p:cNvSpPr txBox="1"/>
          <p:nvPr/>
        </p:nvSpPr>
        <p:spPr>
          <a:xfrm>
            <a:off x="8416692" y="1966991"/>
            <a:ext cx="3033286"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Account for evidence that may break symmetries, using, e.g., approximate symmetries</a:t>
            </a:r>
          </a:p>
          <a:p>
            <a:r>
              <a:rPr lang="en-GB" dirty="0"/>
              <a:t>➝ forward pointer to learning</a:t>
            </a:r>
          </a:p>
        </p:txBody>
      </p:sp>
      <p:cxnSp>
        <p:nvCxnSpPr>
          <p:cNvPr id="13" name="Straight Arrow Connector 12">
            <a:extLst>
              <a:ext uri="{FF2B5EF4-FFF2-40B4-BE49-F238E27FC236}">
                <a16:creationId xmlns:a16="http://schemas.microsoft.com/office/drawing/2014/main" id="{DBC4CBAB-C320-8446-9AA7-98E340C187AD}"/>
              </a:ext>
            </a:extLst>
          </p:cNvPr>
          <p:cNvCxnSpPr>
            <a:cxnSpLocks/>
            <a:stCxn id="10" idx="1"/>
          </p:cNvCxnSpPr>
          <p:nvPr/>
        </p:nvCxnSpPr>
        <p:spPr>
          <a:xfrm flipH="1">
            <a:off x="7581648" y="2567156"/>
            <a:ext cx="83504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9023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Interim Summary</a:t>
            </a:r>
            <a:endParaRPr lang="en-US" dirty="0"/>
          </a:p>
        </p:txBody>
      </p:sp>
      <p:sp>
        <p:nvSpPr>
          <p:cNvPr id="67587" name="Rectangle 3"/>
          <p:cNvSpPr>
            <a:spLocks noGrp="1" noChangeArrowheads="1"/>
          </p:cNvSpPr>
          <p:nvPr>
            <p:ph idx="1"/>
          </p:nvPr>
        </p:nvSpPr>
        <p:spPr/>
        <p:txBody>
          <a:bodyPr>
            <a:noAutofit/>
          </a:bodyPr>
          <a:lstStyle/>
          <a:p>
            <a:r>
              <a:rPr lang="en-US" dirty="0"/>
              <a:t>Approximate inference based on sampling can lead to faster but approximate results</a:t>
            </a:r>
          </a:p>
          <a:p>
            <a:pPr lvl="1"/>
            <a:r>
              <a:rPr lang="en-US" dirty="0"/>
              <a:t>Goodness of approximation depends on the number of samples generated</a:t>
            </a:r>
          </a:p>
          <a:p>
            <a:r>
              <a:rPr lang="en-US" dirty="0"/>
              <a:t>Direct sampling</a:t>
            </a:r>
          </a:p>
          <a:p>
            <a:pPr lvl="1"/>
            <a:r>
              <a:rPr lang="en-US" dirty="0"/>
              <a:t>Rejection sampling</a:t>
            </a:r>
          </a:p>
          <a:p>
            <a:pPr lvl="2"/>
            <a:r>
              <a:rPr lang="en-US" dirty="0"/>
              <a:t>Sample along graph structure, reject samples inconsistent with evidence</a:t>
            </a:r>
          </a:p>
          <a:p>
            <a:pPr lvl="1"/>
            <a:r>
              <a:rPr lang="en-US" dirty="0"/>
              <a:t>Importance sampling</a:t>
            </a:r>
          </a:p>
          <a:p>
            <a:pPr lvl="2"/>
            <a:r>
              <a:rPr lang="en-US" dirty="0"/>
              <a:t>Use proposal distribution for sampling, weight samples to correct the difference between proposal distribution and target distribution</a:t>
            </a:r>
          </a:p>
          <a:p>
            <a:pPr lvl="2"/>
            <a:r>
              <a:rPr lang="en-US" dirty="0"/>
              <a:t>Use domain knowledge about groups of indistinguishable instances to reduce variance</a:t>
            </a:r>
          </a:p>
          <a:p>
            <a:r>
              <a:rPr lang="en-US" dirty="0"/>
              <a:t>MCMC sampling</a:t>
            </a:r>
          </a:p>
          <a:p>
            <a:pPr lvl="1"/>
            <a:r>
              <a:rPr lang="en-US" dirty="0"/>
              <a:t>Build a Markov chain and sample a new state based on the previous state</a:t>
            </a:r>
          </a:p>
          <a:p>
            <a:pPr lvl="1"/>
            <a:r>
              <a:rPr lang="en-US" dirty="0"/>
              <a:t>Find orbits for faster convergence</a:t>
            </a:r>
          </a:p>
        </p:txBody>
      </p:sp>
      <p:sp>
        <p:nvSpPr>
          <p:cNvPr id="2" name="Slide Number Placeholder 1">
            <a:extLst>
              <a:ext uri="{FF2B5EF4-FFF2-40B4-BE49-F238E27FC236}">
                <a16:creationId xmlns:a16="http://schemas.microsoft.com/office/drawing/2014/main" id="{ED508C0D-D599-EE4F-8DF1-69EE9505E078}"/>
              </a:ext>
            </a:extLst>
          </p:cNvPr>
          <p:cNvSpPr>
            <a:spLocks noGrp="1"/>
          </p:cNvSpPr>
          <p:nvPr>
            <p:ph type="sldNum" sz="quarter" idx="4"/>
          </p:nvPr>
        </p:nvSpPr>
        <p:spPr/>
        <p:txBody>
          <a:bodyPr/>
          <a:lstStyle/>
          <a:p>
            <a:fld id="{67C9959E-8E6B-B04C-9955-EA096F41CA7A}" type="slidenum">
              <a:rPr lang="en-GB" smtClean="0"/>
              <a:pPr/>
              <a:t>82</a:t>
            </a:fld>
            <a:endParaRPr lang="en-GB"/>
          </a:p>
        </p:txBody>
      </p:sp>
      <p:sp>
        <p:nvSpPr>
          <p:cNvPr id="3" name="Date Placeholder 2">
            <a:extLst>
              <a:ext uri="{FF2B5EF4-FFF2-40B4-BE49-F238E27FC236}">
                <a16:creationId xmlns:a16="http://schemas.microsoft.com/office/drawing/2014/main" id="{34248982-7E95-AC4C-AD73-D994C6432901}"/>
              </a:ext>
            </a:extLst>
          </p:cNvPr>
          <p:cNvSpPr>
            <a:spLocks noGrp="1"/>
          </p:cNvSpPr>
          <p:nvPr>
            <p:ph type="dt" sz="half" idx="2"/>
          </p:nvPr>
        </p:nvSpPr>
        <p:spPr/>
        <p:txBody>
          <a:bodyPr/>
          <a:lstStyle/>
          <a:p>
            <a:r>
              <a:rPr lang="en-GB"/>
              <a:t>Approximate Inference</a:t>
            </a:r>
            <a:endParaRPr lang="en-US" dirty="0"/>
          </a:p>
        </p:txBody>
      </p:sp>
      <p:sp>
        <p:nvSpPr>
          <p:cNvPr id="4" name="Footer Placeholder 3">
            <a:extLst>
              <a:ext uri="{FF2B5EF4-FFF2-40B4-BE49-F238E27FC236}">
                <a16:creationId xmlns:a16="http://schemas.microsoft.com/office/drawing/2014/main" id="{CF291F01-8F85-994A-9194-79558B25A003}"/>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9125721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0F6EC-DE2B-B94A-987C-2ED5087C6172}"/>
              </a:ext>
            </a:extLst>
          </p:cNvPr>
          <p:cNvSpPr>
            <a:spLocks noGrp="1"/>
          </p:cNvSpPr>
          <p:nvPr>
            <p:ph type="title"/>
          </p:nvPr>
        </p:nvSpPr>
        <p:spPr/>
        <p:txBody>
          <a:bodyPr/>
          <a:lstStyle/>
          <a:p>
            <a:r>
              <a:rPr lang="en-GB" dirty="0"/>
              <a:t>When to Choose Approximate or Exact Inference?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38E2DA3-D8A3-774B-BED4-77B4E3772AC9}"/>
                  </a:ext>
                </a:extLst>
              </p:cNvPr>
              <p:cNvSpPr>
                <a:spLocks noGrp="1"/>
              </p:cNvSpPr>
              <p:nvPr>
                <p:ph idx="1"/>
              </p:nvPr>
            </p:nvSpPr>
            <p:spPr/>
            <p:txBody>
              <a:bodyPr/>
              <a:lstStyle/>
              <a:p>
                <a:r>
                  <a:rPr lang="en-GB" dirty="0"/>
                  <a:t>Depends on:</a:t>
                </a:r>
              </a:p>
              <a:p>
                <a:pPr lvl="1"/>
                <a:r>
                  <a:rPr lang="en-GB" dirty="0"/>
                  <a:t>Do you need exact results?</a:t>
                </a:r>
              </a:p>
              <a:p>
                <a:pPr lvl="2"/>
                <a:r>
                  <a:rPr lang="en-GB" dirty="0"/>
                  <a:t>Can you get them in time / at all?</a:t>
                </a:r>
              </a:p>
              <a:p>
                <a:pPr lvl="2"/>
                <a:r>
                  <a:rPr lang="en-GB" dirty="0"/>
                  <a:t>Can you get them numerically?</a:t>
                </a:r>
              </a:p>
              <a:p>
                <a:pPr lvl="1"/>
                <a:r>
                  <a:rPr lang="en-GB" dirty="0"/>
                  <a:t>Can you sample from your model?</a:t>
                </a:r>
              </a:p>
              <a:p>
                <a:pPr lvl="2"/>
                <a:r>
                  <a:rPr lang="en-GB" dirty="0"/>
                  <a:t>Can you get enough samples?</a:t>
                </a:r>
              </a:p>
              <a:p>
                <a:r>
                  <a:rPr lang="en-GB" dirty="0"/>
                  <a:t>What if we run both?</a:t>
                </a:r>
              </a:p>
              <a:p>
                <a:pPr lvl="1"/>
                <a:r>
                  <a:rPr lang="en-GB" dirty="0"/>
                  <a:t>See what finishes first</a:t>
                </a:r>
              </a:p>
              <a:p>
                <a:pPr lvl="2"/>
                <a:r>
                  <a:rPr lang="en-GB" dirty="0"/>
                  <a:t>Exact inference</a:t>
                </a:r>
              </a:p>
              <a:p>
                <a:pPr lvl="2"/>
                <a:r>
                  <a:rPr lang="en-GB" dirty="0"/>
                  <a:t>Approximate inference with sufficient</a:t>
                </a:r>
                <a:br>
                  <a:rPr lang="en-GB" dirty="0"/>
                </a:br>
                <a:r>
                  <a:rPr lang="en-GB" dirty="0"/>
                  <a:t>reliability</a:t>
                </a:r>
              </a:p>
              <a:p>
                <a:pPr lvl="1"/>
                <a:r>
                  <a:rPr lang="en-GB" dirty="0"/>
                  <a:t>Give yourself a time horizon </a:t>
                </a:r>
                <a14:m>
                  <m:oMath xmlns:m="http://schemas.openxmlformats.org/officeDocument/2006/math">
                    <m:r>
                      <a:rPr lang="de-DE" i="1">
                        <a:latin typeface="Cambria Math" panose="02040503050406030204" pitchFamily="18" charset="0"/>
                      </a:rPr>
                      <m:t>𝑇</m:t>
                    </m:r>
                  </m:oMath>
                </a14:m>
                <a:endParaRPr lang="en-GB" dirty="0"/>
              </a:p>
            </p:txBody>
          </p:sp>
        </mc:Choice>
        <mc:Fallback xmlns="">
          <p:sp>
            <p:nvSpPr>
              <p:cNvPr id="5" name="Content Placeholder 4">
                <a:extLst>
                  <a:ext uri="{FF2B5EF4-FFF2-40B4-BE49-F238E27FC236}">
                    <a16:creationId xmlns:a16="http://schemas.microsoft.com/office/drawing/2014/main" id="{B38E2DA3-D8A3-774B-BED4-77B4E3772AC9}"/>
                  </a:ext>
                </a:extLst>
              </p:cNvPr>
              <p:cNvSpPr>
                <a:spLocks noGrp="1" noRot="1" noChangeAspect="1" noMove="1" noResize="1" noEditPoints="1" noAdjustHandles="1" noChangeArrowheads="1" noChangeShapeType="1" noTextEdit="1"/>
              </p:cNvSpPr>
              <p:nvPr>
                <p:ph idx="1"/>
              </p:nvPr>
            </p:nvSpPr>
            <p:spPr>
              <a:blipFill>
                <a:blip r:embed="rId2"/>
                <a:stretch>
                  <a:fillRect l="-1436" t="-2687" b="-179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04E23A6-3883-B243-8FE9-D2999B16AA63}"/>
              </a:ext>
            </a:extLst>
          </p:cNvPr>
          <p:cNvSpPr>
            <a:spLocks noGrp="1"/>
          </p:cNvSpPr>
          <p:nvPr>
            <p:ph type="sldNum" sz="quarter" idx="4"/>
          </p:nvPr>
        </p:nvSpPr>
        <p:spPr/>
        <p:txBody>
          <a:bodyPr/>
          <a:lstStyle/>
          <a:p>
            <a:fld id="{67C9959E-8E6B-B04C-9955-EA096F41CA7A}" type="slidenum">
              <a:rPr lang="en-GB" smtClean="0"/>
              <a:t>83</a:t>
            </a:fld>
            <a:endParaRPr lang="en-GB"/>
          </a:p>
        </p:txBody>
      </p:sp>
      <p:sp>
        <p:nvSpPr>
          <p:cNvPr id="7" name="Rectangle 3">
            <a:extLst>
              <a:ext uri="{FF2B5EF4-FFF2-40B4-BE49-F238E27FC236}">
                <a16:creationId xmlns:a16="http://schemas.microsoft.com/office/drawing/2014/main" id="{D18A3493-6526-B14E-9F9C-069C74DB20A3}"/>
              </a:ext>
            </a:extLst>
          </p:cNvPr>
          <p:cNvSpPr txBox="1">
            <a:spLocks noChangeArrowheads="1"/>
          </p:cNvSpPr>
          <p:nvPr/>
        </p:nvSpPr>
        <p:spPr bwMode="auto">
          <a:xfrm>
            <a:off x="5083756" y="6415656"/>
            <a:ext cx="202448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accent3"/>
                </a:solidFill>
                <a:ea typeface="ＭＳ Ｐゴシック" charset="0"/>
                <a:cs typeface="ＭＳ Ｐゴシック" charset="0"/>
              </a:rPr>
              <a:t>AIMA, Russell/</a:t>
            </a:r>
            <a:r>
              <a:rPr lang="en-US" sz="1200" dirty="0" err="1">
                <a:solidFill>
                  <a:schemeClr val="accent3"/>
                </a:solidFill>
                <a:ea typeface="ＭＳ Ｐゴシック" charset="0"/>
                <a:cs typeface="ＭＳ Ｐゴシック" charset="0"/>
              </a:rPr>
              <a:t>Norvig</a:t>
            </a:r>
            <a:endParaRPr lang="en-US" sz="1200" dirty="0">
              <a:solidFill>
                <a:schemeClr val="accent3"/>
              </a:solidFill>
              <a:ea typeface="ＭＳ Ｐゴシック" charset="0"/>
              <a:cs typeface="ＭＳ Ｐゴシック" charset="0"/>
            </a:endParaRPr>
          </a:p>
        </p:txBody>
      </p:sp>
      <p:sp>
        <p:nvSpPr>
          <p:cNvPr id="8" name="Date Placeholder 7">
            <a:extLst>
              <a:ext uri="{FF2B5EF4-FFF2-40B4-BE49-F238E27FC236}">
                <a16:creationId xmlns:a16="http://schemas.microsoft.com/office/drawing/2014/main" id="{40904E5C-9C5B-6E4C-9012-13C978FF8016}"/>
              </a:ext>
            </a:extLst>
          </p:cNvPr>
          <p:cNvSpPr>
            <a:spLocks noGrp="1"/>
          </p:cNvSpPr>
          <p:nvPr>
            <p:ph type="dt" sz="half" idx="2"/>
          </p:nvPr>
        </p:nvSpPr>
        <p:spPr/>
        <p:txBody>
          <a:bodyPr/>
          <a:lstStyle/>
          <a:p>
            <a:r>
              <a:rPr lang="en-GB"/>
              <a:t>Approximate Inference</a:t>
            </a:r>
            <a:endParaRPr lang="en-US" dirty="0"/>
          </a:p>
        </p:txBody>
      </p:sp>
      <p:sp>
        <p:nvSpPr>
          <p:cNvPr id="13" name="Footer Placeholder 12">
            <a:extLst>
              <a:ext uri="{FF2B5EF4-FFF2-40B4-BE49-F238E27FC236}">
                <a16:creationId xmlns:a16="http://schemas.microsoft.com/office/drawing/2014/main" id="{A6EB0470-C4F5-4F4D-8C61-70BBAA868755}"/>
              </a:ext>
            </a:extLst>
          </p:cNvPr>
          <p:cNvSpPr>
            <a:spLocks noGrp="1"/>
          </p:cNvSpPr>
          <p:nvPr>
            <p:ph type="ftr" sz="quarter" idx="3"/>
          </p:nvPr>
        </p:nvSpPr>
        <p:spPr/>
        <p:txBody>
          <a:bodyPr/>
          <a:lstStyle/>
          <a:p>
            <a:r>
              <a:rPr lang="en-GB"/>
              <a:t>T. Braun - StaRAI</a:t>
            </a:r>
          </a:p>
        </p:txBody>
      </p:sp>
      <p:grpSp>
        <p:nvGrpSpPr>
          <p:cNvPr id="14" name="Group 13">
            <a:extLst>
              <a:ext uri="{FF2B5EF4-FFF2-40B4-BE49-F238E27FC236}">
                <a16:creationId xmlns:a16="http://schemas.microsoft.com/office/drawing/2014/main" id="{7235EEB9-C0BC-254D-A8FD-AB6B61D3821B}"/>
              </a:ext>
            </a:extLst>
          </p:cNvPr>
          <p:cNvGrpSpPr/>
          <p:nvPr/>
        </p:nvGrpSpPr>
        <p:grpSpPr>
          <a:xfrm>
            <a:off x="5325464" y="1679423"/>
            <a:ext cx="6506212" cy="4236436"/>
            <a:chOff x="2717975" y="1628799"/>
            <a:chExt cx="6512989" cy="4240849"/>
          </a:xfrm>
        </p:grpSpPr>
        <p:sp>
          <p:nvSpPr>
            <p:cNvPr id="15" name="TextBox 14">
              <a:extLst>
                <a:ext uri="{FF2B5EF4-FFF2-40B4-BE49-F238E27FC236}">
                  <a16:creationId xmlns:a16="http://schemas.microsoft.com/office/drawing/2014/main" id="{6C9D9AC4-1AA7-1C4D-A97B-698B35E44127}"/>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16" name="TextBox 15">
              <a:extLst>
                <a:ext uri="{FF2B5EF4-FFF2-40B4-BE49-F238E27FC236}">
                  <a16:creationId xmlns:a16="http://schemas.microsoft.com/office/drawing/2014/main" id="{7A62080F-9CA9-C240-8EB9-F7960A52BA85}"/>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17" name="TextBox 16">
              <a:extLst>
                <a:ext uri="{FF2B5EF4-FFF2-40B4-BE49-F238E27FC236}">
                  <a16:creationId xmlns:a16="http://schemas.microsoft.com/office/drawing/2014/main" id="{3788711C-5F67-804E-9E1E-EE066FE6FEF9}"/>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18" name="TextBox 17">
              <a:extLst>
                <a:ext uri="{FF2B5EF4-FFF2-40B4-BE49-F238E27FC236}">
                  <a16:creationId xmlns:a16="http://schemas.microsoft.com/office/drawing/2014/main" id="{7F8FA51C-2094-C947-BBD6-872A01D5E1B2}"/>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19" name="TextBox 18">
              <a:extLst>
                <a:ext uri="{FF2B5EF4-FFF2-40B4-BE49-F238E27FC236}">
                  <a16:creationId xmlns:a16="http://schemas.microsoft.com/office/drawing/2014/main" id="{D6CE9B89-9804-4B43-8FAC-0E2B71F836B1}"/>
                </a:ext>
              </a:extLst>
            </p:cNvPr>
            <p:cNvSpPr txBox="1"/>
            <p:nvPr/>
          </p:nvSpPr>
          <p:spPr>
            <a:xfrm>
              <a:off x="6113083" y="2240746"/>
              <a:ext cx="1328862" cy="523509"/>
            </a:xfrm>
            <a:prstGeom prst="rect">
              <a:avLst/>
            </a:prstGeom>
            <a:solidFill>
              <a:schemeClr val="bg1"/>
            </a:solidFill>
            <a:ln w="19050">
              <a:solidFill>
                <a:schemeClr val="tx1"/>
              </a:solidFill>
            </a:ln>
          </p:spPr>
          <p:txBody>
            <a:bodyPr wrap="none" rtlCol="0">
              <a:spAutoFit/>
            </a:bodyPr>
            <a:lstStyle/>
            <a:p>
              <a:pPr algn="ctr"/>
              <a:r>
                <a:rPr lang="en-GB" sz="1399"/>
                <a:t>What the world</a:t>
              </a:r>
            </a:p>
            <a:p>
              <a:pPr algn="ctr"/>
              <a:r>
                <a:rPr lang="en-GB" sz="1399"/>
                <a:t>is like now</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07ECCC3-B243-F24E-A03F-3B738FA4CCF1}"/>
                    </a:ext>
                  </a:extLst>
                </p:cNvPr>
                <p:cNvSpPr txBox="1"/>
                <p:nvPr/>
              </p:nvSpPr>
              <p:spPr>
                <a:xfrm>
                  <a:off x="6010831" y="3060231"/>
                  <a:ext cx="1533362" cy="523509"/>
                </a:xfrm>
                <a:prstGeom prst="rect">
                  <a:avLst/>
                </a:prstGeom>
                <a:solidFill>
                  <a:schemeClr val="bg1"/>
                </a:solidFill>
                <a:ln w="19050">
                  <a:solidFill>
                    <a:schemeClr val="tx1"/>
                  </a:solidFill>
                </a:ln>
              </p:spPr>
              <p:txBody>
                <a:bodyPr wrap="none" rtlCol="0">
                  <a:spAutoFit/>
                </a:bodyPr>
                <a:lstStyle/>
                <a:p>
                  <a:pPr algn="ctr"/>
                  <a:r>
                    <a:rPr lang="en-GB" sz="1399"/>
                    <a:t>What it will be like</a:t>
                  </a:r>
                  <a:br>
                    <a:rPr lang="en-GB" sz="1399"/>
                  </a:br>
                  <a:r>
                    <a:rPr lang="en-GB" sz="1399"/>
                    <a:t>if I do action </a:t>
                  </a:r>
                  <a14:m>
                    <m:oMath xmlns:m="http://schemas.openxmlformats.org/officeDocument/2006/math">
                      <m:r>
                        <a:rPr lang="en-GB" sz="1399" i="1" smtClean="0">
                          <a:latin typeface="Cambria Math" panose="02040503050406030204" pitchFamily="18" charset="0"/>
                        </a:rPr>
                        <m:t>𝐴</m:t>
                      </m:r>
                    </m:oMath>
                  </a14:m>
                  <a:endParaRPr lang="en-GB" sz="1399"/>
                </a:p>
              </p:txBody>
            </p:sp>
          </mc:Choice>
          <mc:Fallback xmlns="">
            <p:sp>
              <p:nvSpPr>
                <p:cNvPr id="14" name="TextBox 13">
                  <a:extLst>
                    <a:ext uri="{FF2B5EF4-FFF2-40B4-BE49-F238E27FC236}">
                      <a16:creationId xmlns:a16="http://schemas.microsoft.com/office/drawing/2014/main" id="{1ECD3D6B-12E1-A241-ACDC-C393ECC7D82C}"/>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3"/>
                  <a:stretch>
                    <a:fillRect b="-9091"/>
                  </a:stretch>
                </a:blipFill>
                <a:ln w="19050">
                  <a:solidFill>
                    <a:schemeClr val="tx1"/>
                  </a:solidFill>
                </a:ln>
              </p:spPr>
              <p:txBody>
                <a:bodyPr/>
                <a:lstStyle/>
                <a:p>
                  <a:r>
                    <a:rPr lang="en-GB">
                      <a:noFill/>
                    </a:rPr>
                    <a:t> </a:t>
                  </a:r>
                </a:p>
              </p:txBody>
            </p:sp>
          </mc:Fallback>
        </mc:AlternateContent>
        <p:sp>
          <p:nvSpPr>
            <p:cNvPr id="21" name="TextBox 20">
              <a:extLst>
                <a:ext uri="{FF2B5EF4-FFF2-40B4-BE49-F238E27FC236}">
                  <a16:creationId xmlns:a16="http://schemas.microsoft.com/office/drawing/2014/main" id="{395AB104-1BD2-7149-BD41-D23E9FB877CC}"/>
                </a:ext>
              </a:extLst>
            </p:cNvPr>
            <p:cNvSpPr txBox="1"/>
            <p:nvPr/>
          </p:nvSpPr>
          <p:spPr>
            <a:xfrm>
              <a:off x="5970201" y="3879716"/>
              <a:ext cx="1614622" cy="523509"/>
            </a:xfrm>
            <a:prstGeom prst="rect">
              <a:avLst/>
            </a:prstGeom>
            <a:solidFill>
              <a:schemeClr val="bg1"/>
            </a:solidFill>
            <a:ln w="19050">
              <a:solidFill>
                <a:schemeClr val="tx1"/>
              </a:solidFill>
            </a:ln>
          </p:spPr>
          <p:txBody>
            <a:bodyPr wrap="none" rtlCol="0">
              <a:spAutoFit/>
            </a:bodyPr>
            <a:lstStyle/>
            <a:p>
              <a:pPr algn="ctr"/>
              <a:r>
                <a:rPr lang="en-GB" sz="1399"/>
                <a:t>How happy I will be</a:t>
              </a:r>
              <a:br>
                <a:rPr lang="en-GB" sz="1399"/>
              </a:br>
              <a:r>
                <a:rPr lang="en-GB" sz="1399"/>
                <a:t>in such a state</a:t>
              </a:r>
            </a:p>
          </p:txBody>
        </p:sp>
        <p:sp>
          <p:nvSpPr>
            <p:cNvPr id="22" name="TextBox 21">
              <a:extLst>
                <a:ext uri="{FF2B5EF4-FFF2-40B4-BE49-F238E27FC236}">
                  <a16:creationId xmlns:a16="http://schemas.microsoft.com/office/drawing/2014/main" id="{C9874F39-9EB6-8F4F-B5F2-CE510DC2A360}"/>
                </a:ext>
              </a:extLst>
            </p:cNvPr>
            <p:cNvSpPr txBox="1"/>
            <p:nvPr/>
          </p:nvSpPr>
          <p:spPr>
            <a:xfrm>
              <a:off x="6146266" y="4699201"/>
              <a:ext cx="1262493" cy="523509"/>
            </a:xfrm>
            <a:prstGeom prst="rect">
              <a:avLst/>
            </a:prstGeom>
            <a:solidFill>
              <a:schemeClr val="bg1"/>
            </a:solidFill>
            <a:ln w="19050">
              <a:solidFill>
                <a:schemeClr val="tx1"/>
              </a:solidFill>
            </a:ln>
          </p:spPr>
          <p:txBody>
            <a:bodyPr wrap="none" rtlCol="0">
              <a:spAutoFit/>
            </a:bodyPr>
            <a:lstStyle/>
            <a:p>
              <a:pPr algn="ctr"/>
              <a:r>
                <a:rPr lang="en-GB" sz="1399" dirty="0"/>
                <a:t>What action I</a:t>
              </a:r>
              <a:br>
                <a:rPr lang="en-GB" sz="1399" dirty="0"/>
              </a:br>
              <a:r>
                <a:rPr lang="en-GB" sz="1399" dirty="0"/>
                <a:t>should do now</a:t>
              </a:r>
            </a:p>
          </p:txBody>
        </p:sp>
        <p:sp>
          <p:nvSpPr>
            <p:cNvPr id="23" name="TextBox 22">
              <a:extLst>
                <a:ext uri="{FF2B5EF4-FFF2-40B4-BE49-F238E27FC236}">
                  <a16:creationId xmlns:a16="http://schemas.microsoft.com/office/drawing/2014/main" id="{6F191593-B0D2-6B42-A919-D3DECD4FD181}"/>
                </a:ext>
              </a:extLst>
            </p:cNvPr>
            <p:cNvSpPr txBox="1"/>
            <p:nvPr/>
          </p:nvSpPr>
          <p:spPr>
            <a:xfrm>
              <a:off x="3901751" y="2001756"/>
              <a:ext cx="642242"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State</a:t>
              </a:r>
            </a:p>
          </p:txBody>
        </p:sp>
        <p:sp>
          <p:nvSpPr>
            <p:cNvPr id="24" name="TextBox 23">
              <a:extLst>
                <a:ext uri="{FF2B5EF4-FFF2-40B4-BE49-F238E27FC236}">
                  <a16:creationId xmlns:a16="http://schemas.microsoft.com/office/drawing/2014/main" id="{1743B88C-44D0-BD4A-AE9F-C081F7025F21}"/>
                </a:ext>
              </a:extLst>
            </p:cNvPr>
            <p:cNvSpPr txBox="1"/>
            <p:nvPr/>
          </p:nvSpPr>
          <p:spPr>
            <a:xfrm>
              <a:off x="3261963" y="2456189"/>
              <a:ext cx="1921828"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How the world evolves</a:t>
              </a:r>
            </a:p>
          </p:txBody>
        </p:sp>
        <p:sp>
          <p:nvSpPr>
            <p:cNvPr id="25" name="TextBox 24">
              <a:extLst>
                <a:ext uri="{FF2B5EF4-FFF2-40B4-BE49-F238E27FC236}">
                  <a16:creationId xmlns:a16="http://schemas.microsoft.com/office/drawing/2014/main" id="{8229E009-39B3-834E-9502-6F11918A8BE9}"/>
                </a:ext>
              </a:extLst>
            </p:cNvPr>
            <p:cNvSpPr txBox="1"/>
            <p:nvPr/>
          </p:nvSpPr>
          <p:spPr>
            <a:xfrm>
              <a:off x="3364011" y="3170803"/>
              <a:ext cx="1717730"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What my actions do</a:t>
              </a:r>
            </a:p>
          </p:txBody>
        </p:sp>
        <p:sp>
          <p:nvSpPr>
            <p:cNvPr id="26" name="TextBox 25">
              <a:extLst>
                <a:ext uri="{FF2B5EF4-FFF2-40B4-BE49-F238E27FC236}">
                  <a16:creationId xmlns:a16="http://schemas.microsoft.com/office/drawing/2014/main" id="{BFF2D854-E28F-7244-86F8-BA484812B999}"/>
                </a:ext>
              </a:extLst>
            </p:cNvPr>
            <p:cNvSpPr txBox="1"/>
            <p:nvPr/>
          </p:nvSpPr>
          <p:spPr>
            <a:xfrm>
              <a:off x="3867411" y="3990728"/>
              <a:ext cx="710922"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a:t>Utility</a:t>
              </a:r>
            </a:p>
          </p:txBody>
        </p:sp>
        <p:cxnSp>
          <p:nvCxnSpPr>
            <p:cNvPr id="27" name="Straight Arrow Connector 26">
              <a:extLst>
                <a:ext uri="{FF2B5EF4-FFF2-40B4-BE49-F238E27FC236}">
                  <a16:creationId xmlns:a16="http://schemas.microsoft.com/office/drawing/2014/main" id="{9D8B6E4D-F032-2A44-A487-91BEE31D0AC9}"/>
                </a:ext>
              </a:extLst>
            </p:cNvPr>
            <p:cNvCxnSpPr>
              <a:cxnSpLocks/>
              <a:stCxn id="17" idx="2"/>
              <a:endCxn id="19"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7B3D31B-4A23-3F41-88C2-1129BDAEB10E}"/>
                </a:ext>
              </a:extLst>
            </p:cNvPr>
            <p:cNvCxnSpPr>
              <a:cxnSpLocks/>
              <a:stCxn id="19" idx="2"/>
              <a:endCxn id="20"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4921D0D-F59F-7C41-AE10-32EBE1A0387C}"/>
                </a:ext>
              </a:extLst>
            </p:cNvPr>
            <p:cNvCxnSpPr>
              <a:cxnSpLocks/>
              <a:stCxn id="20" idx="2"/>
              <a:endCxn id="21"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C914ABF-CB5E-A746-9D8B-21D9DC493831}"/>
                </a:ext>
              </a:extLst>
            </p:cNvPr>
            <p:cNvCxnSpPr>
              <a:cxnSpLocks/>
              <a:stCxn id="21" idx="2"/>
              <a:endCxn id="22"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2E5EF58-911F-CE40-86EC-7C09D03E2A9B}"/>
                </a:ext>
              </a:extLst>
            </p:cNvPr>
            <p:cNvCxnSpPr>
              <a:cxnSpLocks/>
              <a:stCxn id="22" idx="2"/>
              <a:endCxn id="18"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460B768-C22B-DA49-80A6-3073C9229D56}"/>
                </a:ext>
              </a:extLst>
            </p:cNvPr>
            <p:cNvCxnSpPr>
              <a:cxnSpLocks/>
              <a:stCxn id="23" idx="3"/>
              <a:endCxn id="19"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A2960B2-E778-1E4D-9BBC-C3491A85C9A0}"/>
                </a:ext>
              </a:extLst>
            </p:cNvPr>
            <p:cNvCxnSpPr>
              <a:cxnSpLocks/>
              <a:stCxn id="24" idx="3"/>
              <a:endCxn id="19"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5C216E8-9BB6-3343-85DB-CF039FB5E72D}"/>
                </a:ext>
              </a:extLst>
            </p:cNvPr>
            <p:cNvCxnSpPr>
              <a:cxnSpLocks/>
              <a:stCxn id="24" idx="3"/>
              <a:endCxn id="20"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B6F642A-2B6C-504E-A7B0-6252D2DECA61}"/>
                </a:ext>
              </a:extLst>
            </p:cNvPr>
            <p:cNvCxnSpPr>
              <a:cxnSpLocks/>
              <a:stCxn id="25" idx="3"/>
              <a:endCxn id="19"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C396789-5241-6748-923A-D927D9D711E8}"/>
                </a:ext>
              </a:extLst>
            </p:cNvPr>
            <p:cNvCxnSpPr>
              <a:cxnSpLocks/>
              <a:stCxn id="25" idx="3"/>
              <a:endCxn id="20"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B2773DD-F413-E74D-BD72-321179421B57}"/>
                </a:ext>
              </a:extLst>
            </p:cNvPr>
            <p:cNvCxnSpPr>
              <a:cxnSpLocks/>
              <a:stCxn id="17"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BD92133-354F-364A-B1D4-1984EB9CEFA4}"/>
                </a:ext>
              </a:extLst>
            </p:cNvPr>
            <p:cNvCxnSpPr>
              <a:cxnSpLocks/>
              <a:stCxn id="26"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D28A231-7891-7A4D-B4AE-E11BFD716EBD}"/>
                </a:ext>
              </a:extLst>
            </p:cNvPr>
            <p:cNvCxnSpPr>
              <a:cxnSpLocks/>
              <a:endCxn id="18"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A6675CAC-2BBC-0442-BF39-AE24FEC7C344}"/>
                </a:ext>
              </a:extLst>
            </p:cNvPr>
            <p:cNvCxnSpPr>
              <a:cxnSpLocks/>
              <a:stCxn id="19" idx="0"/>
              <a:endCxn id="23"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31375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5CF76-949C-EA4D-A9BD-6B80542102FE}"/>
              </a:ext>
            </a:extLst>
          </p:cNvPr>
          <p:cNvSpPr>
            <a:spLocks noGrp="1"/>
          </p:cNvSpPr>
          <p:nvPr>
            <p:ph type="title"/>
          </p:nvPr>
        </p:nvSpPr>
        <p:spPr/>
        <p:txBody>
          <a:bodyPr>
            <a:normAutofit/>
          </a:bodyPr>
          <a:lstStyle/>
          <a:p>
            <a:r>
              <a:rPr lang="en-GB" dirty="0"/>
              <a:t>Agents: Monte Carlo vs. Las Vegas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8A08B3F-F3A0-A34A-BBB4-3407C7F2D6C4}"/>
                  </a:ext>
                </a:extLst>
              </p:cNvPr>
              <p:cNvSpPr>
                <a:spLocks noGrp="1"/>
              </p:cNvSpPr>
              <p:nvPr>
                <p:ph idx="1"/>
              </p:nvPr>
            </p:nvSpPr>
            <p:spPr/>
            <p:txBody>
              <a:bodyPr>
                <a:normAutofit/>
              </a:bodyPr>
              <a:lstStyle/>
              <a:p>
                <a:r>
                  <a:rPr lang="en-GB" dirty="0"/>
                  <a:t>Agent has to work with available resources, requires an answer in a given time </a:t>
                </a:r>
                <a14:m>
                  <m:oMath xmlns:m="http://schemas.openxmlformats.org/officeDocument/2006/math">
                    <m:r>
                      <a:rPr lang="de-DE" i="1" dirty="0">
                        <a:latin typeface="Cambria Math" panose="02040503050406030204" pitchFamily="18" charset="0"/>
                      </a:rPr>
                      <m:t>𝑇</m:t>
                    </m:r>
                  </m:oMath>
                </a14:m>
                <a:endParaRPr lang="en-GB" dirty="0"/>
              </a:p>
              <a:p>
                <a:r>
                  <a:rPr lang="en-GB" dirty="0">
                    <a:solidFill>
                      <a:schemeClr val="accent1"/>
                    </a:solidFill>
                  </a:rPr>
                  <a:t>Monte Carlo</a:t>
                </a:r>
                <a:r>
                  <a:rPr lang="en-GB" dirty="0"/>
                  <a:t> ➝ Approximate inference (sampling)</a:t>
                </a:r>
              </a:p>
              <a:p>
                <a:pPr lvl="1"/>
                <a:r>
                  <a:rPr lang="en-GB" dirty="0"/>
                  <a:t>The best possible but not necessarily correct result that could be generated in the given time</a:t>
                </a:r>
              </a:p>
              <a:p>
                <a:r>
                  <a:rPr lang="en-GB" dirty="0">
                    <a:solidFill>
                      <a:schemeClr val="accent1"/>
                    </a:solidFill>
                  </a:rPr>
                  <a:t>Las Vegas </a:t>
                </a:r>
                <a:r>
                  <a:rPr lang="en-GB" dirty="0"/>
                  <a:t>➝ Exact inference</a:t>
                </a:r>
              </a:p>
              <a:p>
                <a:pPr lvl="1"/>
                <a:r>
                  <a:rPr lang="en-GB" dirty="0"/>
                  <a:t>Either get the correct result in the given time or bust!</a:t>
                </a:r>
              </a:p>
              <a:p>
                <a:r>
                  <a:rPr lang="en-GB" dirty="0"/>
                  <a:t>Combine Monte Carlo &amp; Las Vegas</a:t>
                </a:r>
              </a:p>
              <a:p>
                <a:pPr lvl="1"/>
                <a:r>
                  <a:rPr lang="en-GB" dirty="0"/>
                  <a:t>While current time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&lt;</m:t>
                    </m:r>
                    <m:r>
                      <a:rPr lang="de-DE" b="0" i="1" smtClean="0">
                        <a:latin typeface="Cambria Math" panose="02040503050406030204" pitchFamily="18" charset="0"/>
                      </a:rPr>
                      <m:t>𝑇</m:t>
                    </m:r>
                  </m:oMath>
                </a14:m>
                <a:endParaRPr lang="en-GB" dirty="0"/>
              </a:p>
              <a:p>
                <a:pPr lvl="2"/>
                <a:r>
                  <a:rPr lang="en-GB" dirty="0"/>
                  <a:t>One thread works on exact inference, e.g., eliminate variables with LVE</a:t>
                </a:r>
              </a:p>
              <a:p>
                <a:pPr lvl="2"/>
                <a:r>
                  <a:rPr lang="en-GB" dirty="0"/>
                  <a:t>One thread works on approximate inference, e.g., generate and count samples</a:t>
                </a:r>
              </a:p>
              <a:p>
                <a:pPr lvl="1"/>
                <a:r>
                  <a:rPr lang="en-GB" dirty="0"/>
                  <a:t>If exact inference produces a result before </a:t>
                </a:r>
                <a14:m>
                  <m:oMath xmlns:m="http://schemas.openxmlformats.org/officeDocument/2006/math">
                    <m:r>
                      <a:rPr lang="de-DE" i="1">
                        <a:latin typeface="Cambria Math" panose="02040503050406030204" pitchFamily="18" charset="0"/>
                      </a:rPr>
                      <m:t>𝑡</m:t>
                    </m:r>
                  </m:oMath>
                </a14:m>
                <a:r>
                  <a:rPr lang="en-GB" dirty="0"/>
                  <a:t> reaches </a:t>
                </a:r>
                <a14:m>
                  <m:oMath xmlns:m="http://schemas.openxmlformats.org/officeDocument/2006/math">
                    <m:r>
                      <a:rPr lang="de-DE" i="1">
                        <a:latin typeface="Cambria Math" panose="02040503050406030204" pitchFamily="18" charset="0"/>
                      </a:rPr>
                      <m:t>𝑇</m:t>
                    </m:r>
                  </m:oMath>
                </a14:m>
                <a:r>
                  <a:rPr lang="en-GB" dirty="0"/>
                  <a:t>, break and return result</a:t>
                </a:r>
              </a:p>
              <a:p>
                <a:pPr lvl="1"/>
                <a:r>
                  <a:rPr lang="en-GB" dirty="0"/>
                  <a:t>Otherwise: use result of approximate inference at </a:t>
                </a:r>
                <a14:m>
                  <m:oMath xmlns:m="http://schemas.openxmlformats.org/officeDocument/2006/math">
                    <m:r>
                      <a:rPr lang="de-DE" i="1">
                        <a:latin typeface="Cambria Math" panose="02040503050406030204" pitchFamily="18" charset="0"/>
                      </a:rPr>
                      <m:t>𝑇</m:t>
                    </m:r>
                  </m:oMath>
                </a14:m>
                <a:endParaRPr lang="en-GB" dirty="0"/>
              </a:p>
              <a:p>
                <a:pPr lvl="3"/>
                <a:endParaRPr lang="en-GB" dirty="0"/>
              </a:p>
            </p:txBody>
          </p:sp>
        </mc:Choice>
        <mc:Fallback>
          <p:sp>
            <p:nvSpPr>
              <p:cNvPr id="3" name="Content Placeholder 2">
                <a:extLst>
                  <a:ext uri="{FF2B5EF4-FFF2-40B4-BE49-F238E27FC236}">
                    <a16:creationId xmlns:a16="http://schemas.microsoft.com/office/drawing/2014/main" id="{08A08B3F-F3A0-A34A-BBB4-3407C7F2D6C4}"/>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B97E719-D831-6149-A36A-8F3FD1C3A2F4}"/>
              </a:ext>
            </a:extLst>
          </p:cNvPr>
          <p:cNvSpPr>
            <a:spLocks noGrp="1"/>
          </p:cNvSpPr>
          <p:nvPr>
            <p:ph type="sldNum" sz="quarter" idx="4"/>
          </p:nvPr>
        </p:nvSpPr>
        <p:spPr/>
        <p:txBody>
          <a:bodyPr/>
          <a:lstStyle/>
          <a:p>
            <a:fld id="{67C9959E-8E6B-B04C-9955-EA096F41CA7A}" type="slidenum">
              <a:rPr lang="en-GB" smtClean="0"/>
              <a:t>84</a:t>
            </a:fld>
            <a:endParaRPr lang="en-GB"/>
          </a:p>
        </p:txBody>
      </p:sp>
      <p:sp>
        <p:nvSpPr>
          <p:cNvPr id="5" name="Date Placeholder 4">
            <a:extLst>
              <a:ext uri="{FF2B5EF4-FFF2-40B4-BE49-F238E27FC236}">
                <a16:creationId xmlns:a16="http://schemas.microsoft.com/office/drawing/2014/main" id="{6DB289A2-31F2-3447-A371-1C3F1B4511C2}"/>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AE8C8F43-9361-C746-ACBF-E3E3C4A2136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1096602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Inference</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Autofit/>
          </a:bodyPr>
          <a:lstStyle/>
          <a:p>
            <a:pPr marL="514350" indent="-514350">
              <a:buFont typeface="+mj-lt"/>
              <a:buAutoNum type="alphaUcPeriod"/>
            </a:pPr>
            <a:r>
              <a:rPr lang="en-GB" i="1" dirty="0"/>
              <a:t>Exact Inference</a:t>
            </a:r>
          </a:p>
          <a:p>
            <a:pPr marL="772853" lvl="1" indent="-514350">
              <a:buFont typeface="+mj-lt"/>
              <a:buAutoNum type="romanLcPeriod"/>
            </a:pPr>
            <a:r>
              <a:rPr lang="en-GB" dirty="0"/>
              <a:t>Lifted Variable Elimination for Parfactor Models</a:t>
            </a:r>
          </a:p>
          <a:p>
            <a:pPr lvl="2"/>
            <a:r>
              <a:rPr lang="en-GB" dirty="0"/>
              <a:t>Idea, operators, algorithm, complexity</a:t>
            </a:r>
          </a:p>
          <a:p>
            <a:pPr marL="772853" lvl="1" indent="-514350">
              <a:buFont typeface="+mj-lt"/>
              <a:buAutoNum type="romanLcPeriod"/>
            </a:pPr>
            <a:r>
              <a:rPr lang="en-GB" dirty="0"/>
              <a:t>Lifted Junction Tree Algorithm</a:t>
            </a:r>
          </a:p>
          <a:p>
            <a:pPr lvl="2"/>
            <a:r>
              <a:rPr lang="en-GB" dirty="0"/>
              <a:t>Idea, helper structure: junction tree, algorithm</a:t>
            </a:r>
          </a:p>
          <a:p>
            <a:pPr marL="772853" lvl="1" indent="-514350">
              <a:buFont typeface="+mj-lt"/>
              <a:buAutoNum type="romanLcPeriod"/>
            </a:pPr>
            <a:r>
              <a:rPr lang="en-GB" dirty="0"/>
              <a:t>First-order Knowledge Compilation for MLNs</a:t>
            </a:r>
          </a:p>
          <a:p>
            <a:pPr lvl="2"/>
            <a:r>
              <a:rPr lang="en-GB" dirty="0"/>
              <a:t>Idea, helper structure: circuit, algorithm</a:t>
            </a:r>
          </a:p>
          <a:p>
            <a:pPr marL="514350" indent="-514350">
              <a:buFont typeface="+mj-lt"/>
              <a:buAutoNum type="alphaUcPeriod"/>
            </a:pPr>
            <a:r>
              <a:rPr lang="en-GB" i="1" dirty="0"/>
              <a:t>Approximate Inference: Sampling</a:t>
            </a:r>
          </a:p>
          <a:p>
            <a:pPr lvl="1"/>
            <a:r>
              <a:rPr lang="en-GB" dirty="0"/>
              <a:t>Direct sampling: Rejection sampling, (lifted) importance sampling</a:t>
            </a:r>
          </a:p>
          <a:p>
            <a:pPr lvl="1"/>
            <a:r>
              <a:rPr lang="en-GB" dirty="0"/>
              <a:t>(Lifted) Markov Chain Monte Carlo sampling</a:t>
            </a:r>
          </a:p>
          <a:p>
            <a:pPr lvl="1"/>
            <a:endParaRPr lang="en-GB" dirty="0"/>
          </a:p>
          <a:p>
            <a:pPr marL="0" indent="0" algn="ctr">
              <a:buNone/>
            </a:pPr>
            <a:r>
              <a:rPr lang="en-GB" dirty="0">
                <a:solidFill>
                  <a:schemeClr val="accent1"/>
                </a:solidFill>
              </a:rPr>
              <a:t>➝ Lifted Learning</a:t>
            </a:r>
          </a:p>
        </p:txBody>
      </p:sp>
      <p:sp>
        <p:nvSpPr>
          <p:cNvPr id="4" name="Slide Number Placeholder 3">
            <a:extLst>
              <a:ext uri="{FF2B5EF4-FFF2-40B4-BE49-F238E27FC236}">
                <a16:creationId xmlns:a16="http://schemas.microsoft.com/office/drawing/2014/main" id="{76C3EB6C-B7E8-0449-A40C-56D4B80C645F}"/>
              </a:ext>
            </a:extLst>
          </p:cNvPr>
          <p:cNvSpPr>
            <a:spLocks noGrp="1"/>
          </p:cNvSpPr>
          <p:nvPr>
            <p:ph type="sldNum" sz="quarter" idx="4"/>
          </p:nvPr>
        </p:nvSpPr>
        <p:spPr/>
        <p:txBody>
          <a:bodyPr/>
          <a:lstStyle/>
          <a:p>
            <a:fld id="{67C9959E-8E6B-B04C-9955-EA096F41CA7A}" type="slidenum">
              <a:rPr lang="en-GB" smtClean="0"/>
              <a:t>85</a:t>
            </a:fld>
            <a:endParaRPr lang="en-GB"/>
          </a:p>
        </p:txBody>
      </p:sp>
      <p:sp>
        <p:nvSpPr>
          <p:cNvPr id="5" name="Date Placeholder 4">
            <a:extLst>
              <a:ext uri="{FF2B5EF4-FFF2-40B4-BE49-F238E27FC236}">
                <a16:creationId xmlns:a16="http://schemas.microsoft.com/office/drawing/2014/main" id="{3124E785-90C6-B946-B1AE-3A32F7800A16}"/>
              </a:ext>
            </a:extLst>
          </p:cNvPr>
          <p:cNvSpPr>
            <a:spLocks noGrp="1"/>
          </p:cNvSpPr>
          <p:nvPr>
            <p:ph type="dt" sz="half" idx="2"/>
          </p:nvPr>
        </p:nvSpPr>
        <p:spPr/>
        <p:txBody>
          <a:bodyPr/>
          <a:lstStyle/>
          <a:p>
            <a:r>
              <a:rPr lang="en-GB"/>
              <a:t>Approximate Inference</a:t>
            </a:r>
            <a:endParaRPr lang="en-US" dirty="0"/>
          </a:p>
        </p:txBody>
      </p:sp>
      <p:sp>
        <p:nvSpPr>
          <p:cNvPr id="6" name="Footer Placeholder 5">
            <a:extLst>
              <a:ext uri="{FF2B5EF4-FFF2-40B4-BE49-F238E27FC236}">
                <a16:creationId xmlns:a16="http://schemas.microsoft.com/office/drawing/2014/main" id="{7DD77CF3-41FE-9E4D-9BE6-DE208F427C3F}"/>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2649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87C8-7348-4548-A8B1-06004C8BF488}"/>
              </a:ext>
            </a:extLst>
          </p:cNvPr>
          <p:cNvSpPr>
            <a:spLocks noGrp="1"/>
          </p:cNvSpPr>
          <p:nvPr>
            <p:ph type="title"/>
          </p:nvPr>
        </p:nvSpPr>
        <p:spPr/>
        <p:txBody>
          <a:bodyPr/>
          <a:lstStyle/>
          <a:p>
            <a:r>
              <a:rPr lang="en-GB" dirty="0"/>
              <a:t>Sampling: 1. Generate Samples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FE6073-BFDA-2441-8E46-BD9E7BE53F6C}"/>
                  </a:ext>
                </a:extLst>
              </p:cNvPr>
              <p:cNvSpPr>
                <a:spLocks noGrp="1"/>
              </p:cNvSpPr>
              <p:nvPr>
                <p:ph idx="1"/>
              </p:nvPr>
            </p:nvSpPr>
            <p:spPr>
              <a:xfrm>
                <a:off x="359625" y="1666902"/>
                <a:ext cx="7023453" cy="4236435"/>
              </a:xfrm>
            </p:spPr>
            <p:txBody>
              <a:bodyPr/>
              <a:lstStyle/>
              <a:p>
                <a:pPr marL="456743" indent="-456743">
                  <a:buFont typeface="+mj-lt"/>
                  <a:buAutoNum type="alphaLcPeriod"/>
                </a:pPr>
                <a:r>
                  <a:rPr lang="en-GB" dirty="0"/>
                  <a:t>Partition interval </a:t>
                </a:r>
                <a14:m>
                  <m:oMath xmlns:m="http://schemas.openxmlformats.org/officeDocument/2006/math">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0,1</m:t>
                        </m:r>
                      </m:e>
                    </m:d>
                  </m:oMath>
                </a14:m>
                <a:r>
                  <a:rPr lang="en-GB" dirty="0"/>
                  <a:t> according to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𝑃</m:t>
                        </m:r>
                      </m:e>
                      <m:sub>
                        <m:r>
                          <a:rPr lang="en-GB" b="1" i="1" smtClean="0">
                            <a:latin typeface="Cambria Math" panose="02040503050406030204" pitchFamily="18" charset="0"/>
                          </a:rPr>
                          <m:t>𝑹</m:t>
                        </m:r>
                      </m:sub>
                    </m:sSub>
                  </m:oMath>
                </a14:m>
                <a:endParaRPr lang="en-GB" dirty="0"/>
              </a:p>
              <a:p>
                <a:pPr lvl="1"/>
                <a:r>
                  <a:rPr lang="en-GB" dirty="0"/>
                  <a:t>Accumulating probabilities</a:t>
                </a:r>
              </a:p>
              <a:p>
                <a:pPr lvl="1"/>
                <a:r>
                  <a:rPr lang="en-GB" dirty="0">
                    <a:ea typeface="Cambria Math" panose="02040503050406030204" pitchFamily="18" charset="0"/>
                  </a:rPr>
                  <a:t>Formally, with </a:t>
                </a:r>
                <a14:m>
                  <m:oMath xmlns:m="http://schemas.openxmlformats.org/officeDocument/2006/math">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r>
                          <a:rPr lang="en-GB" b="1" i="1" smtClean="0">
                            <a:latin typeface="Cambria Math" panose="02040503050406030204" pitchFamily="18" charset="0"/>
                          </a:rPr>
                          <m:t>𝑹</m:t>
                        </m:r>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1" i="1" smtClean="0">
                                <a:latin typeface="Cambria Math" panose="02040503050406030204" pitchFamily="18" charset="0"/>
                              </a:rPr>
                              <m:t>𝒓</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1" i="1" smtClean="0">
                                <a:latin typeface="Cambria Math" panose="02040503050406030204" pitchFamily="18" charset="0"/>
                              </a:rPr>
                              <m:t>𝒓</m:t>
                            </m:r>
                          </m:e>
                          <m:sub>
                            <m:r>
                              <a:rPr lang="en-GB" b="0" i="1" smtClean="0">
                                <a:latin typeface="Cambria Math" panose="02040503050406030204" pitchFamily="18" charset="0"/>
                              </a:rPr>
                              <m:t>𝑚</m:t>
                            </m:r>
                          </m:sub>
                        </m:sSub>
                      </m:e>
                    </m:d>
                  </m:oMath>
                </a14:m>
                <a:r>
                  <a:rPr lang="en-GB" dirty="0"/>
                  <a:t> and a random but fixed order </a:t>
                </a:r>
                <a14:m>
                  <m:oMath xmlns:m="http://schemas.openxmlformats.org/officeDocument/2006/math">
                    <m:d>
                      <m:dPr>
                        <m:ctrlPr>
                          <a:rPr lang="en-GB" b="0"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1" i="1" smtClean="0">
                                <a:latin typeface="Cambria Math" panose="02040503050406030204" pitchFamily="18" charset="0"/>
                              </a:rPr>
                              <m:t>𝒓</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b="1" i="1" smtClean="0">
                                <a:latin typeface="Cambria Math" panose="02040503050406030204" pitchFamily="18" charset="0"/>
                              </a:rPr>
                              <m:t>𝒓</m:t>
                            </m:r>
                          </m:e>
                          <m:sub>
                            <m:r>
                              <a:rPr lang="en-GB" i="1" smtClean="0">
                                <a:latin typeface="Cambria Math" panose="02040503050406030204" pitchFamily="18" charset="0"/>
                              </a:rPr>
                              <m:t>𝑚</m:t>
                            </m:r>
                          </m:sub>
                        </m:sSub>
                      </m:e>
                    </m:d>
                  </m:oMath>
                </a14:m>
                <a:r>
                  <a:rPr lang="en-GB" dirty="0"/>
                  <a:t>:</a:t>
                </a:r>
              </a:p>
              <a:p>
                <a:pPr lvl="2"/>
                <a14:m>
                  <m:oMath xmlns:m="http://schemas.openxmlformats.org/officeDocument/2006/math">
                    <m:d>
                      <m:dPr>
                        <m:begChr m:val="["/>
                        <m:endChr m:val="]"/>
                        <m:ctrlPr>
                          <a:rPr lang="en-GB" i="1" smtClean="0">
                            <a:latin typeface="Cambria Math" panose="02040503050406030204" pitchFamily="18" charset="0"/>
                          </a:rPr>
                        </m:ctrlPr>
                      </m:dPr>
                      <m:e>
                        <m:r>
                          <a:rPr lang="en-GB" b="0" i="1" smtClean="0">
                            <a:latin typeface="Cambria Math" panose="02040503050406030204" pitchFamily="18" charset="0"/>
                          </a:rPr>
                          <m:t>0,</m:t>
                        </m:r>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b="0" i="1" smtClean="0">
                                <a:latin typeface="Cambria Math" panose="02040503050406030204" pitchFamily="18" charset="0"/>
                              </a:rPr>
                              <m:t>1</m:t>
                            </m:r>
                          </m:sub>
                        </m:sSub>
                      </m:e>
                    </m:d>
                  </m:oMath>
                </a14:m>
                <a:endParaRPr lang="en-GB" b="0" i="1" dirty="0">
                  <a:latin typeface="Cambria Math" panose="02040503050406030204" pitchFamily="18" charset="0"/>
                </a:endParaRPr>
              </a:p>
              <a:p>
                <a:pPr lvl="3"/>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1" i="1" smtClean="0">
                                <a:latin typeface="Cambria Math" panose="02040503050406030204" pitchFamily="18" charset="0"/>
                              </a:rPr>
                              <m:t>𝒓</m:t>
                            </m:r>
                          </m:e>
                          <m:sub>
                            <m:r>
                              <a:rPr lang="en-GB" i="1" smtClean="0">
                                <a:latin typeface="Cambria Math" panose="02040503050406030204" pitchFamily="18" charset="0"/>
                              </a:rPr>
                              <m:t>1</m:t>
                            </m:r>
                          </m:sub>
                        </m:sSub>
                      </m:e>
                    </m:d>
                  </m:oMath>
                </a14:m>
                <a:endParaRPr lang="en-GB" b="0" i="1" dirty="0">
                  <a:latin typeface="Cambria Math" panose="02040503050406030204" pitchFamily="18" charset="0"/>
                </a:endParaRPr>
              </a:p>
              <a:p>
                <a:pPr lvl="2"/>
                <a14:m>
                  <m:oMath xmlns:m="http://schemas.openxmlformats.org/officeDocument/2006/math">
                    <m:d>
                      <m:dPr>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𝑖</m:t>
                            </m:r>
                            <m:r>
                              <a:rPr lang="en-GB" i="1" smtClean="0">
                                <a:latin typeface="Cambria Math" panose="02040503050406030204" pitchFamily="18" charset="0"/>
                              </a:rPr>
                              <m:t>−1</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𝑖</m:t>
                            </m:r>
                          </m:sub>
                        </m:sSub>
                      </m:e>
                    </m:d>
                    <m:r>
                      <a:rPr lang="en-GB" i="1" smtClean="0">
                        <a:latin typeface="Cambria Math" panose="02040503050406030204" pitchFamily="18" charset="0"/>
                      </a:rPr>
                      <m:t>,</m:t>
                    </m:r>
                    <m:r>
                      <a:rPr lang="en-GB" i="1" smtClean="0">
                        <a:latin typeface="Cambria Math" panose="02040503050406030204" pitchFamily="18" charset="0"/>
                      </a:rPr>
                      <m:t>𝑖</m:t>
                    </m:r>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2,…,</m:t>
                        </m:r>
                        <m:r>
                          <a:rPr lang="en-GB" i="1" smtClean="0">
                            <a:latin typeface="Cambria Math" panose="02040503050406030204" pitchFamily="18" charset="0"/>
                            <a:ea typeface="Cambria Math" panose="02040503050406030204" pitchFamily="18" charset="0"/>
                          </a:rPr>
                          <m:t>𝑚</m:t>
                        </m:r>
                      </m:e>
                    </m:d>
                  </m:oMath>
                </a14:m>
                <a:endParaRPr lang="en-GB" b="0" i="1" dirty="0">
                  <a:latin typeface="Cambria Math" panose="02040503050406030204" pitchFamily="18" charset="0"/>
                </a:endParaRPr>
              </a:p>
              <a:p>
                <a:pPr lvl="3"/>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𝑖</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𝑖</m:t>
                        </m:r>
                        <m:r>
                          <a:rPr lang="en-GB" b="0"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1" i="1" smtClean="0">
                                <a:latin typeface="Cambria Math" panose="02040503050406030204" pitchFamily="18" charset="0"/>
                              </a:rPr>
                              <m:t>𝒓</m:t>
                            </m:r>
                          </m:e>
                          <m:sub>
                            <m:r>
                              <a:rPr lang="en-GB" i="1" smtClean="0">
                                <a:latin typeface="Cambria Math" panose="02040503050406030204" pitchFamily="18" charset="0"/>
                              </a:rPr>
                              <m:t>𝑖</m:t>
                            </m:r>
                          </m:sub>
                        </m:sSub>
                      </m:e>
                    </m:d>
                  </m:oMath>
                </a14:m>
                <a:r>
                  <a:rPr lang="en-GB" dirty="0"/>
                  <a:t> </a:t>
                </a:r>
              </a:p>
              <a:p>
                <a:pPr lvl="4"/>
                <a:r>
                  <a:rPr lang="en-GB" dirty="0"/>
                  <a:t>Last case (</a:t>
                </a:r>
                <a14:m>
                  <m:oMath xmlns:m="http://schemas.openxmlformats.org/officeDocument/2006/math">
                    <m:r>
                      <a:rPr lang="en-GB" i="1" smtClean="0">
                        <a:latin typeface="Cambria Math" panose="02040503050406030204" pitchFamily="18" charset="0"/>
                      </a:rPr>
                      <m:t>𝑖</m:t>
                    </m:r>
                    <m:r>
                      <a:rPr lang="en-GB" b="0" i="1" smtClean="0">
                        <a:latin typeface="Cambria Math" panose="02040503050406030204" pitchFamily="18" charset="0"/>
                      </a:rPr>
                      <m:t>=</m:t>
                    </m:r>
                    <m:r>
                      <a:rPr lang="en-GB" b="0" i="1" smtClean="0">
                        <a:latin typeface="Cambria Math" panose="02040503050406030204" pitchFamily="18" charset="0"/>
                      </a:rPr>
                      <m:t>𝑚</m:t>
                    </m:r>
                  </m:oMath>
                </a14:m>
                <a:r>
                  <a:rPr lang="en-GB" dirty="0"/>
                  <a:t>): </a:t>
                </a:r>
                <a14:m>
                  <m:oMath xmlns:m="http://schemas.openxmlformats.org/officeDocument/2006/math">
                    <m:d>
                      <m:dPr>
                        <m:endChr m:val="]"/>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b="0" i="1" smtClean="0">
                                <a:latin typeface="Cambria Math" panose="02040503050406030204" pitchFamily="18" charset="0"/>
                              </a:rPr>
                              <m:t>𝑚</m:t>
                            </m:r>
                            <m:r>
                              <a:rPr lang="en-GB" i="1" smtClean="0">
                                <a:latin typeface="Cambria Math" panose="02040503050406030204" pitchFamily="18" charset="0"/>
                              </a:rPr>
                              <m:t>−1</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b="0" i="1" smtClean="0">
                                <a:latin typeface="Cambria Math" panose="02040503050406030204" pitchFamily="18" charset="0"/>
                              </a:rPr>
                              <m:t>𝑚</m:t>
                            </m:r>
                          </m:sub>
                        </m:sSub>
                      </m:e>
                    </m:d>
                    <m:r>
                      <a:rPr lang="en-GB" b="0" i="1" smtClean="0">
                        <a:latin typeface="Cambria Math" panose="02040503050406030204" pitchFamily="18" charset="0"/>
                      </a:rPr>
                      <m:t>=</m:t>
                    </m:r>
                    <m:d>
                      <m:dPr>
                        <m:endChr m:val="]"/>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1" i="1" smtClean="0">
                                    <a:latin typeface="Cambria Math" panose="02040503050406030204" pitchFamily="18" charset="0"/>
                                  </a:rPr>
                                  <m:t>𝒓</m:t>
                                </m:r>
                              </m:e>
                              <m:sub>
                                <m:r>
                                  <a:rPr lang="en-GB" b="0" i="1" smtClean="0">
                                    <a:latin typeface="Cambria Math" panose="02040503050406030204" pitchFamily="18" charset="0"/>
                                  </a:rPr>
                                  <m:t>𝑚</m:t>
                                </m:r>
                              </m:sub>
                            </m:sSub>
                          </m:e>
                        </m:d>
                        <m:r>
                          <a:rPr lang="en-GB" b="0" i="1" smtClean="0">
                            <a:latin typeface="Cambria Math" panose="02040503050406030204" pitchFamily="18" charset="0"/>
                          </a:rPr>
                          <m:t>,1</m:t>
                        </m:r>
                      </m:e>
                    </m:d>
                  </m:oMath>
                </a14:m>
                <a:endParaRPr lang="en-GB" dirty="0"/>
              </a:p>
              <a:p>
                <a:pPr lvl="1"/>
                <a:r>
                  <a:rPr lang="en-GB" dirty="0"/>
                  <a:t>Example</a:t>
                </a:r>
              </a:p>
              <a:p>
                <a:pPr lvl="2"/>
                <a:r>
                  <a:rPr lang="de-DE" dirty="0"/>
                  <a:t>Order </a:t>
                </a:r>
                <a14:m>
                  <m:oMath xmlns:m="http://schemas.openxmlformats.org/officeDocument/2006/math">
                    <m:d>
                      <m:dPr>
                        <m:ctrlPr>
                          <a:rPr lang="de-DE" b="1" i="1" smtClean="0">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𝑇𝑟𝑎𝑣𝑒𝑙</m:t>
                        </m:r>
                        <m:r>
                          <a:rPr lang="de-DE" i="1">
                            <a:latin typeface="Cambria Math" panose="02040503050406030204" pitchFamily="18" charset="0"/>
                          </a:rPr>
                          <m:t>,</m:t>
                        </m:r>
                        <m:r>
                          <a:rPr lang="en-GB" i="1">
                            <a:latin typeface="Cambria Math" panose="02040503050406030204" pitchFamily="18" charset="0"/>
                          </a:rPr>
                          <m:t>𝑆𝑖𝑐𝑘</m:t>
                        </m:r>
                      </m:e>
                    </m:d>
                  </m:oMath>
                </a14:m>
                <a:r>
                  <a:rPr lang="en-GB" dirty="0"/>
                  <a:t>, </a:t>
                </a:r>
                <a14:m>
                  <m:oMath xmlns:m="http://schemas.openxmlformats.org/officeDocument/2006/math">
                    <m:sSup>
                      <m:sSupPr>
                        <m:ctrlPr>
                          <a:rPr lang="de-DE" i="1">
                            <a:latin typeface="Cambria Math" panose="02040503050406030204" pitchFamily="18" charset="0"/>
                          </a:rPr>
                        </m:ctrlPr>
                      </m:sSupPr>
                      <m:e>
                        <m:r>
                          <a:rPr lang="en-GB" b="1" i="1">
                            <a:latin typeface="Cambria Math" panose="02040503050406030204" pitchFamily="18" charset="0"/>
                          </a:rPr>
                          <m:t>𝑹</m:t>
                        </m:r>
                      </m:e>
                      <m:sup>
                        <m:r>
                          <a:rPr lang="de-DE" i="1">
                            <a:latin typeface="Cambria Math" panose="02040503050406030204" pitchFamily="18" charset="0"/>
                          </a:rPr>
                          <m:t>′</m:t>
                        </m:r>
                      </m:sup>
                    </m:sSup>
                    <m:r>
                      <a:rPr lang="en-GB" i="1">
                        <a:latin typeface="Cambria Math" panose="02040503050406030204" pitchFamily="18" charset="0"/>
                      </a:rPr>
                      <m:t>=</m:t>
                    </m:r>
                    <m:d>
                      <m:dPr>
                        <m:begChr m:val="{"/>
                        <m:endChr m:val="}"/>
                        <m:ctrlPr>
                          <a:rPr lang="de-DE" i="1">
                            <a:latin typeface="Cambria Math" panose="02040503050406030204" pitchFamily="18" charset="0"/>
                          </a:rPr>
                        </m:ctrlPr>
                      </m:dPr>
                      <m:e>
                        <m:r>
                          <a:rPr lang="en-GB" i="1">
                            <a:latin typeface="Cambria Math" panose="02040503050406030204" pitchFamily="18" charset="0"/>
                          </a:rPr>
                          <m:t>𝑇𝑟𝑎𝑣𝑒𝑙</m:t>
                        </m:r>
                      </m:e>
                    </m:d>
                  </m:oMath>
                </a14:m>
                <a:endParaRPr lang="en-GB" dirty="0"/>
              </a:p>
              <a:p>
                <a:pPr lvl="2"/>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0, </m:t>
                        </m:r>
                        <m:r>
                          <a:rPr lang="en-GB" b="0" i="1" smtClean="0">
                            <a:latin typeface="Cambria Math" panose="02040503050406030204" pitchFamily="18" charset="0"/>
                          </a:rPr>
                          <m:t>0.20</m:t>
                        </m:r>
                      </m:e>
                    </m:d>
                    <m:r>
                      <a:rPr lang="en-GB" b="0" i="1" smtClean="0">
                        <a:latin typeface="Cambria Math" panose="02040503050406030204" pitchFamily="18" charset="0"/>
                      </a:rPr>
                      <m:t>,</m:t>
                    </m:r>
                    <m:d>
                      <m:dPr>
                        <m:endChr m:val="]"/>
                        <m:ctrlPr>
                          <a:rPr lang="en-GB" i="1" smtClean="0">
                            <a:latin typeface="Cambria Math" panose="02040503050406030204" pitchFamily="18" charset="0"/>
                          </a:rPr>
                        </m:ctrlPr>
                      </m:dPr>
                      <m:e>
                        <m:r>
                          <a:rPr lang="en-GB" b="0" i="1" smtClean="0">
                            <a:latin typeface="Cambria Math" panose="02040503050406030204" pitchFamily="18" charset="0"/>
                          </a:rPr>
                          <m:t>0.20</m:t>
                        </m:r>
                        <m:r>
                          <a:rPr lang="en-GB" i="1" smtClean="0">
                            <a:latin typeface="Cambria Math" panose="02040503050406030204" pitchFamily="18" charset="0"/>
                          </a:rPr>
                          <m:t>, </m:t>
                        </m:r>
                        <m:r>
                          <a:rPr lang="en-GB" b="0" i="1" smtClean="0">
                            <a:latin typeface="Cambria Math" panose="02040503050406030204" pitchFamily="18" charset="0"/>
                          </a:rPr>
                          <m:t>0.20+0.24</m:t>
                        </m:r>
                      </m:e>
                    </m:d>
                    <m:r>
                      <a:rPr lang="en-GB" b="0" i="1" smtClean="0">
                        <a:latin typeface="Cambria Math" panose="02040503050406030204" pitchFamily="18" charset="0"/>
                      </a:rPr>
                      <m:t>,</m:t>
                    </m:r>
                    <m:d>
                      <m:dPr>
                        <m:endChr m:val="]"/>
                        <m:ctrlPr>
                          <a:rPr lang="en-GB" i="1" smtClean="0">
                            <a:latin typeface="Cambria Math" panose="02040503050406030204" pitchFamily="18" charset="0"/>
                          </a:rPr>
                        </m:ctrlPr>
                      </m:dPr>
                      <m:e>
                        <m:r>
                          <a:rPr lang="en-GB" b="0" i="1" smtClean="0">
                            <a:latin typeface="Cambria Math" panose="02040503050406030204" pitchFamily="18" charset="0"/>
                          </a:rPr>
                          <m:t>0.44,</m:t>
                        </m:r>
                        <m:r>
                          <a:rPr lang="en-GB" i="1" smtClean="0">
                            <a:latin typeface="Cambria Math" panose="02040503050406030204" pitchFamily="18" charset="0"/>
                          </a:rPr>
                          <m:t> </m:t>
                        </m:r>
                        <m:r>
                          <a:rPr lang="en-GB" b="0" i="1" smtClean="0">
                            <a:latin typeface="Cambria Math" panose="02040503050406030204" pitchFamily="18" charset="0"/>
                          </a:rPr>
                          <m:t>0.44+0.28</m:t>
                        </m:r>
                      </m:e>
                    </m:d>
                    <m:r>
                      <a:rPr lang="en-GB" b="0" i="1" smtClean="0">
                        <a:latin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59FE6073-BFDA-2441-8E46-BD9E7BE53F6C}"/>
                  </a:ext>
                </a:extLst>
              </p:cNvPr>
              <p:cNvSpPr>
                <a:spLocks noGrp="1" noRot="1" noChangeAspect="1" noMove="1" noResize="1" noEditPoints="1" noAdjustHandles="1" noChangeArrowheads="1" noChangeShapeType="1" noTextEdit="1"/>
              </p:cNvSpPr>
              <p:nvPr>
                <p:ph idx="1"/>
              </p:nvPr>
            </p:nvSpPr>
            <p:spPr>
              <a:xfrm>
                <a:off x="359625" y="1666902"/>
                <a:ext cx="7023453" cy="4236435"/>
              </a:xfrm>
              <a:blipFill>
                <a:blip r:embed="rId3"/>
                <a:stretch>
                  <a:fillRect l="-2527" t="-298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DD34C85B-D6D9-F44F-9873-1BC2D0330F30}"/>
              </a:ext>
            </a:extLst>
          </p:cNvPr>
          <p:cNvSpPr>
            <a:spLocks noGrp="1"/>
          </p:cNvSpPr>
          <p:nvPr>
            <p:ph type="dt" sz="half" idx="2"/>
          </p:nvPr>
        </p:nvSpPr>
        <p:spPr/>
        <p:txBody>
          <a:bodyPr/>
          <a:lstStyle/>
          <a:p>
            <a:r>
              <a:rPr lang="en-GB"/>
              <a:t>Approximate Inference</a:t>
            </a:r>
          </a:p>
        </p:txBody>
      </p:sp>
      <p:sp>
        <p:nvSpPr>
          <p:cNvPr id="5" name="Footer Placeholder 4">
            <a:extLst>
              <a:ext uri="{FF2B5EF4-FFF2-40B4-BE49-F238E27FC236}">
                <a16:creationId xmlns:a16="http://schemas.microsoft.com/office/drawing/2014/main" id="{F41C230D-8C27-8E49-83E4-021D7279B05D}"/>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8C8DF57B-4511-CD48-B23D-05DAD38EDB8F}"/>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9</a:t>
            </a:fld>
            <a:r>
              <a:rPr lang="en-GB"/>
              <a:t> </a:t>
            </a:r>
            <a:endParaRPr lang="en-GB" sz="1399"/>
          </a:p>
        </p:txBody>
      </p:sp>
      <mc:AlternateContent xmlns:mc="http://schemas.openxmlformats.org/markup-compatibility/2006" xmlns:a14="http://schemas.microsoft.com/office/drawing/2010/main">
        <mc:Choice Requires="a14">
          <p:graphicFrame>
            <p:nvGraphicFramePr>
              <p:cNvPr id="73" name="Table 72">
                <a:extLst>
                  <a:ext uri="{FF2B5EF4-FFF2-40B4-BE49-F238E27FC236}">
                    <a16:creationId xmlns:a16="http://schemas.microsoft.com/office/drawing/2014/main" id="{1BF76BE9-8294-B04C-AADA-0B1516366F86}"/>
                  </a:ext>
                </a:extLst>
              </p:cNvPr>
              <p:cNvGraphicFramePr>
                <a:graphicFrameLocks noGrp="1"/>
              </p:cNvGraphicFramePr>
              <p:nvPr>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379">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672" marR="45672" marT="45672" marB="45672"/>
                    </a:tc>
                    <a:extLst>
                      <a:ext uri="{0D108BD9-81ED-4DB2-BD59-A6C34878D82A}">
                        <a16:rowId xmlns:a16="http://schemas.microsoft.com/office/drawing/2014/main" val="10000"/>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6"/>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7"/>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73" name="Table 72">
                <a:extLst>
                  <a:ext uri="{FF2B5EF4-FFF2-40B4-BE49-F238E27FC236}">
                    <a16:creationId xmlns:a16="http://schemas.microsoft.com/office/drawing/2014/main" id="{1BF76BE9-8294-B04C-AADA-0B1516366F86}"/>
                  </a:ext>
                </a:extLst>
              </p:cNvPr>
              <p:cNvGraphicFramePr>
                <a:graphicFrameLocks noGrp="1"/>
              </p:cNvGraphicFramePr>
              <p:nvPr>
                <p:extLst/>
              </p:nvPr>
            </p:nvGraphicFramePr>
            <p:xfrm>
              <a:off x="9055997" y="2614922"/>
              <a:ext cx="2775678" cy="3290976"/>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829653">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570271">
                      <a:extLst>
                        <a:ext uri="{9D8B030D-6E8A-4147-A177-3AD203B41FA5}">
                          <a16:colId xmlns:a16="http://schemas.microsoft.com/office/drawing/2014/main" val="20003"/>
                        </a:ext>
                      </a:extLst>
                    </a:gridCol>
                  </a:tblGrid>
                  <a:tr h="365664">
                    <a:tc>
                      <a:txBody>
                        <a:bodyPr/>
                        <a:lstStyle/>
                        <a:p>
                          <a:endParaRPr lang="en-US"/>
                        </a:p>
                      </a:txBody>
                      <a:tcPr marL="45672" marR="45672" marT="45672" marB="45672">
                        <a:blipFill>
                          <a:blip r:embed="rId4"/>
                          <a:stretch>
                            <a:fillRect l="-1852" t="-3448" r="-305556" b="-800000"/>
                          </a:stretch>
                        </a:blipFill>
                      </a:tcPr>
                    </a:tc>
                    <a:tc>
                      <a:txBody>
                        <a:bodyPr/>
                        <a:lstStyle/>
                        <a:p>
                          <a:endParaRPr lang="en-US"/>
                        </a:p>
                      </a:txBody>
                      <a:tcPr marL="45672" marR="45672" marT="45672" marB="45672">
                        <a:blipFill>
                          <a:blip r:embed="rId4"/>
                          <a:stretch>
                            <a:fillRect l="-83333" t="-3448" r="-150000" b="-800000"/>
                          </a:stretch>
                        </a:blipFill>
                      </a:tcPr>
                    </a:tc>
                    <a:tc>
                      <a:txBody>
                        <a:bodyPr/>
                        <a:lstStyle/>
                        <a:p>
                          <a:endParaRPr lang="en-US"/>
                        </a:p>
                      </a:txBody>
                      <a:tcPr marL="45672" marR="45672" marT="45672" marB="45672">
                        <a:blipFill>
                          <a:blip r:embed="rId4"/>
                          <a:stretch>
                            <a:fillRect l="-224074" t="-3448" r="-83333" b="-800000"/>
                          </a:stretch>
                        </a:blipFill>
                      </a:tcPr>
                    </a:tc>
                    <a:tc>
                      <a:txBody>
                        <a:bodyPr/>
                        <a:lstStyle/>
                        <a:p>
                          <a:endParaRPr lang="en-US"/>
                        </a:p>
                      </a:txBody>
                      <a:tcPr marL="45672" marR="45672" marT="45672" marB="45672">
                        <a:blipFill>
                          <a:blip r:embed="rId4"/>
                          <a:stretch>
                            <a:fillRect l="-388889" t="-3448" b="-800000"/>
                          </a:stretch>
                        </a:blipFill>
                      </a:tcPr>
                    </a:tc>
                    <a:extLst>
                      <a:ext uri="{0D108BD9-81ED-4DB2-BD59-A6C34878D82A}">
                        <a16:rowId xmlns:a16="http://schemas.microsoft.com/office/drawing/2014/main" val="10000"/>
                      </a:ext>
                    </a:extLst>
                  </a:tr>
                  <a:tr h="365664">
                    <a:tc>
                      <a:txBody>
                        <a:bodyPr/>
                        <a:lstStyle/>
                        <a:p>
                          <a:endParaRPr lang="en-US"/>
                        </a:p>
                      </a:txBody>
                      <a:tcPr marL="45672" marR="45672" marT="45672" marB="45672">
                        <a:blipFill>
                          <a:blip r:embed="rId4"/>
                          <a:stretch>
                            <a:fillRect l="-1852" t="-103448" r="-305556" b="-700000"/>
                          </a:stretch>
                        </a:blipFill>
                      </a:tcPr>
                    </a:tc>
                    <a:tc>
                      <a:txBody>
                        <a:bodyPr/>
                        <a:lstStyle/>
                        <a:p>
                          <a:endParaRPr lang="en-US"/>
                        </a:p>
                      </a:txBody>
                      <a:tcPr marL="45672" marR="45672" marT="45672" marB="45672">
                        <a:blipFill>
                          <a:blip r:embed="rId4"/>
                          <a:stretch>
                            <a:fillRect l="-83333" t="-103448" r="-150000" b="-700000"/>
                          </a:stretch>
                        </a:blipFill>
                      </a:tcPr>
                    </a:tc>
                    <a:tc>
                      <a:txBody>
                        <a:bodyPr/>
                        <a:lstStyle/>
                        <a:p>
                          <a:endParaRPr lang="en-US"/>
                        </a:p>
                      </a:txBody>
                      <a:tcPr marL="45672" marR="45672" marT="45672" marB="45672">
                        <a:blipFill>
                          <a:blip r:embed="rId4"/>
                          <a:stretch>
                            <a:fillRect l="-224074" t="-103448" r="-83333" b="-700000"/>
                          </a:stretch>
                        </a:blipFill>
                      </a:tcPr>
                    </a:tc>
                    <a:tc>
                      <a:txBody>
                        <a:bodyPr/>
                        <a:lstStyle/>
                        <a:p>
                          <a:endParaRPr lang="en-US"/>
                        </a:p>
                      </a:txBody>
                      <a:tcPr marL="45672" marR="45672" marT="45672" marB="45672">
                        <a:blipFill>
                          <a:blip r:embed="rId4"/>
                          <a:stretch>
                            <a:fillRect l="-388889" t="-103448" b="-700000"/>
                          </a:stretch>
                        </a:blipFill>
                      </a:tcPr>
                    </a:tc>
                    <a:extLst>
                      <a:ext uri="{0D108BD9-81ED-4DB2-BD59-A6C34878D82A}">
                        <a16:rowId xmlns:a16="http://schemas.microsoft.com/office/drawing/2014/main" val="10001"/>
                      </a:ext>
                    </a:extLst>
                  </a:tr>
                  <a:tr h="365664">
                    <a:tc>
                      <a:txBody>
                        <a:bodyPr/>
                        <a:lstStyle/>
                        <a:p>
                          <a:endParaRPr lang="en-US"/>
                        </a:p>
                      </a:txBody>
                      <a:tcPr marL="45672" marR="45672" marT="45672" marB="45672">
                        <a:blipFill>
                          <a:blip r:embed="rId4"/>
                          <a:stretch>
                            <a:fillRect l="-1852" t="-203448" r="-305556" b="-600000"/>
                          </a:stretch>
                        </a:blipFill>
                      </a:tcPr>
                    </a:tc>
                    <a:tc>
                      <a:txBody>
                        <a:bodyPr/>
                        <a:lstStyle/>
                        <a:p>
                          <a:endParaRPr lang="en-US"/>
                        </a:p>
                      </a:txBody>
                      <a:tcPr marL="45672" marR="45672" marT="45672" marB="45672">
                        <a:blipFill>
                          <a:blip r:embed="rId4"/>
                          <a:stretch>
                            <a:fillRect l="-83333" t="-203448" r="-150000" b="-600000"/>
                          </a:stretch>
                        </a:blipFill>
                      </a:tcPr>
                    </a:tc>
                    <a:tc>
                      <a:txBody>
                        <a:bodyPr/>
                        <a:lstStyle/>
                        <a:p>
                          <a:endParaRPr lang="en-US"/>
                        </a:p>
                      </a:txBody>
                      <a:tcPr marL="45672" marR="45672" marT="45672" marB="45672">
                        <a:blipFill>
                          <a:blip r:embed="rId4"/>
                          <a:stretch>
                            <a:fillRect l="-224074" t="-203448" r="-83333" b="-600000"/>
                          </a:stretch>
                        </a:blipFill>
                      </a:tcPr>
                    </a:tc>
                    <a:tc>
                      <a:txBody>
                        <a:bodyPr/>
                        <a:lstStyle/>
                        <a:p>
                          <a:endParaRPr lang="en-US"/>
                        </a:p>
                      </a:txBody>
                      <a:tcPr marL="45672" marR="45672" marT="45672" marB="45672">
                        <a:blipFill>
                          <a:blip r:embed="rId4"/>
                          <a:stretch>
                            <a:fillRect l="-388889" t="-203448" b="-600000"/>
                          </a:stretch>
                        </a:blipFill>
                      </a:tcPr>
                    </a:tc>
                    <a:extLst>
                      <a:ext uri="{0D108BD9-81ED-4DB2-BD59-A6C34878D82A}">
                        <a16:rowId xmlns:a16="http://schemas.microsoft.com/office/drawing/2014/main" val="10002"/>
                      </a:ext>
                    </a:extLst>
                  </a:tr>
                  <a:tr h="365664">
                    <a:tc>
                      <a:txBody>
                        <a:bodyPr/>
                        <a:lstStyle/>
                        <a:p>
                          <a:endParaRPr lang="en-US"/>
                        </a:p>
                      </a:txBody>
                      <a:tcPr marL="45672" marR="45672" marT="45672" marB="45672">
                        <a:blipFill>
                          <a:blip r:embed="rId4"/>
                          <a:stretch>
                            <a:fillRect l="-1852" t="-303448" r="-305556" b="-500000"/>
                          </a:stretch>
                        </a:blipFill>
                      </a:tcPr>
                    </a:tc>
                    <a:tc>
                      <a:txBody>
                        <a:bodyPr/>
                        <a:lstStyle/>
                        <a:p>
                          <a:endParaRPr lang="en-US"/>
                        </a:p>
                      </a:txBody>
                      <a:tcPr marL="45672" marR="45672" marT="45672" marB="45672">
                        <a:blipFill>
                          <a:blip r:embed="rId4"/>
                          <a:stretch>
                            <a:fillRect l="-83333" t="-303448" r="-150000" b="-500000"/>
                          </a:stretch>
                        </a:blipFill>
                      </a:tcPr>
                    </a:tc>
                    <a:tc>
                      <a:txBody>
                        <a:bodyPr/>
                        <a:lstStyle/>
                        <a:p>
                          <a:endParaRPr lang="en-US"/>
                        </a:p>
                      </a:txBody>
                      <a:tcPr marL="45672" marR="45672" marT="45672" marB="45672">
                        <a:blipFill>
                          <a:blip r:embed="rId4"/>
                          <a:stretch>
                            <a:fillRect l="-224074" t="-303448" r="-83333" b="-500000"/>
                          </a:stretch>
                        </a:blipFill>
                      </a:tcPr>
                    </a:tc>
                    <a:tc>
                      <a:txBody>
                        <a:bodyPr/>
                        <a:lstStyle/>
                        <a:p>
                          <a:endParaRPr lang="en-US"/>
                        </a:p>
                      </a:txBody>
                      <a:tcPr marL="45672" marR="45672" marT="45672" marB="45672">
                        <a:blipFill>
                          <a:blip r:embed="rId4"/>
                          <a:stretch>
                            <a:fillRect l="-388889" t="-303448" b="-500000"/>
                          </a:stretch>
                        </a:blipFill>
                      </a:tcPr>
                    </a:tc>
                    <a:extLst>
                      <a:ext uri="{0D108BD9-81ED-4DB2-BD59-A6C34878D82A}">
                        <a16:rowId xmlns:a16="http://schemas.microsoft.com/office/drawing/2014/main" val="10003"/>
                      </a:ext>
                    </a:extLst>
                  </a:tr>
                  <a:tr h="365664">
                    <a:tc>
                      <a:txBody>
                        <a:bodyPr/>
                        <a:lstStyle/>
                        <a:p>
                          <a:endParaRPr lang="en-US"/>
                        </a:p>
                      </a:txBody>
                      <a:tcPr marL="45672" marR="45672" marT="45672" marB="45672">
                        <a:blipFill>
                          <a:blip r:embed="rId4"/>
                          <a:stretch>
                            <a:fillRect l="-1852" t="-403448" r="-305556" b="-400000"/>
                          </a:stretch>
                        </a:blipFill>
                      </a:tcPr>
                    </a:tc>
                    <a:tc>
                      <a:txBody>
                        <a:bodyPr/>
                        <a:lstStyle/>
                        <a:p>
                          <a:endParaRPr lang="en-US"/>
                        </a:p>
                      </a:txBody>
                      <a:tcPr marL="45672" marR="45672" marT="45672" marB="45672">
                        <a:blipFill>
                          <a:blip r:embed="rId4"/>
                          <a:stretch>
                            <a:fillRect l="-83333" t="-403448" r="-150000" b="-400000"/>
                          </a:stretch>
                        </a:blipFill>
                      </a:tcPr>
                    </a:tc>
                    <a:tc>
                      <a:txBody>
                        <a:bodyPr/>
                        <a:lstStyle/>
                        <a:p>
                          <a:endParaRPr lang="en-US"/>
                        </a:p>
                      </a:txBody>
                      <a:tcPr marL="45672" marR="45672" marT="45672" marB="45672">
                        <a:blipFill>
                          <a:blip r:embed="rId4"/>
                          <a:stretch>
                            <a:fillRect l="-224074" t="-403448" r="-83333" b="-400000"/>
                          </a:stretch>
                        </a:blipFill>
                      </a:tcPr>
                    </a:tc>
                    <a:tc>
                      <a:txBody>
                        <a:bodyPr/>
                        <a:lstStyle/>
                        <a:p>
                          <a:endParaRPr lang="en-US"/>
                        </a:p>
                      </a:txBody>
                      <a:tcPr marL="45672" marR="45672" marT="45672" marB="45672">
                        <a:blipFill>
                          <a:blip r:embed="rId4"/>
                          <a:stretch>
                            <a:fillRect l="-388889" t="-403448" b="-400000"/>
                          </a:stretch>
                        </a:blipFill>
                      </a:tcPr>
                    </a:tc>
                    <a:extLst>
                      <a:ext uri="{0D108BD9-81ED-4DB2-BD59-A6C34878D82A}">
                        <a16:rowId xmlns:a16="http://schemas.microsoft.com/office/drawing/2014/main" val="10004"/>
                      </a:ext>
                    </a:extLst>
                  </a:tr>
                  <a:tr h="365664">
                    <a:tc>
                      <a:txBody>
                        <a:bodyPr/>
                        <a:lstStyle/>
                        <a:p>
                          <a:endParaRPr lang="en-US"/>
                        </a:p>
                      </a:txBody>
                      <a:tcPr marL="45672" marR="45672" marT="45672" marB="45672">
                        <a:blipFill>
                          <a:blip r:embed="rId4"/>
                          <a:stretch>
                            <a:fillRect l="-1852" t="-503448" r="-305556" b="-300000"/>
                          </a:stretch>
                        </a:blipFill>
                      </a:tcPr>
                    </a:tc>
                    <a:tc>
                      <a:txBody>
                        <a:bodyPr/>
                        <a:lstStyle/>
                        <a:p>
                          <a:endParaRPr lang="en-US"/>
                        </a:p>
                      </a:txBody>
                      <a:tcPr marL="45672" marR="45672" marT="45672" marB="45672">
                        <a:blipFill>
                          <a:blip r:embed="rId4"/>
                          <a:stretch>
                            <a:fillRect l="-83333" t="-503448" r="-150000" b="-300000"/>
                          </a:stretch>
                        </a:blipFill>
                      </a:tcPr>
                    </a:tc>
                    <a:tc>
                      <a:txBody>
                        <a:bodyPr/>
                        <a:lstStyle/>
                        <a:p>
                          <a:endParaRPr lang="en-US"/>
                        </a:p>
                      </a:txBody>
                      <a:tcPr marL="45672" marR="45672" marT="45672" marB="45672">
                        <a:blipFill>
                          <a:blip r:embed="rId4"/>
                          <a:stretch>
                            <a:fillRect l="-224074" t="-503448" r="-83333" b="-300000"/>
                          </a:stretch>
                        </a:blipFill>
                      </a:tcPr>
                    </a:tc>
                    <a:tc>
                      <a:txBody>
                        <a:bodyPr/>
                        <a:lstStyle/>
                        <a:p>
                          <a:endParaRPr lang="en-US"/>
                        </a:p>
                      </a:txBody>
                      <a:tcPr marL="45672" marR="45672" marT="45672" marB="45672">
                        <a:blipFill>
                          <a:blip r:embed="rId4"/>
                          <a:stretch>
                            <a:fillRect l="-388889" t="-503448" b="-300000"/>
                          </a:stretch>
                        </a:blipFill>
                      </a:tcPr>
                    </a:tc>
                    <a:extLst>
                      <a:ext uri="{0D108BD9-81ED-4DB2-BD59-A6C34878D82A}">
                        <a16:rowId xmlns:a16="http://schemas.microsoft.com/office/drawing/2014/main" val="10005"/>
                      </a:ext>
                    </a:extLst>
                  </a:tr>
                  <a:tr h="365664">
                    <a:tc>
                      <a:txBody>
                        <a:bodyPr/>
                        <a:lstStyle/>
                        <a:p>
                          <a:endParaRPr lang="en-US"/>
                        </a:p>
                      </a:txBody>
                      <a:tcPr marL="45672" marR="45672" marT="45672" marB="45672">
                        <a:blipFill>
                          <a:blip r:embed="rId4"/>
                          <a:stretch>
                            <a:fillRect l="-1852" t="-603448" r="-305556" b="-200000"/>
                          </a:stretch>
                        </a:blipFill>
                      </a:tcPr>
                    </a:tc>
                    <a:tc>
                      <a:txBody>
                        <a:bodyPr/>
                        <a:lstStyle/>
                        <a:p>
                          <a:endParaRPr lang="en-US"/>
                        </a:p>
                      </a:txBody>
                      <a:tcPr marL="45672" marR="45672" marT="45672" marB="45672">
                        <a:blipFill>
                          <a:blip r:embed="rId4"/>
                          <a:stretch>
                            <a:fillRect l="-83333" t="-603448" r="-150000" b="-200000"/>
                          </a:stretch>
                        </a:blipFill>
                      </a:tcPr>
                    </a:tc>
                    <a:tc>
                      <a:txBody>
                        <a:bodyPr/>
                        <a:lstStyle/>
                        <a:p>
                          <a:endParaRPr lang="en-US"/>
                        </a:p>
                      </a:txBody>
                      <a:tcPr marL="45672" marR="45672" marT="45672" marB="45672">
                        <a:blipFill>
                          <a:blip r:embed="rId4"/>
                          <a:stretch>
                            <a:fillRect l="-224074" t="-603448" r="-83333" b="-200000"/>
                          </a:stretch>
                        </a:blipFill>
                      </a:tcPr>
                    </a:tc>
                    <a:tc>
                      <a:txBody>
                        <a:bodyPr/>
                        <a:lstStyle/>
                        <a:p>
                          <a:endParaRPr lang="en-US"/>
                        </a:p>
                      </a:txBody>
                      <a:tcPr marL="45672" marR="45672" marT="45672" marB="45672">
                        <a:blipFill>
                          <a:blip r:embed="rId4"/>
                          <a:stretch>
                            <a:fillRect l="-388889" t="-603448" b="-200000"/>
                          </a:stretch>
                        </a:blipFill>
                      </a:tcPr>
                    </a:tc>
                    <a:extLst>
                      <a:ext uri="{0D108BD9-81ED-4DB2-BD59-A6C34878D82A}">
                        <a16:rowId xmlns:a16="http://schemas.microsoft.com/office/drawing/2014/main" val="10006"/>
                      </a:ext>
                    </a:extLst>
                  </a:tr>
                  <a:tr h="365664">
                    <a:tc>
                      <a:txBody>
                        <a:bodyPr/>
                        <a:lstStyle/>
                        <a:p>
                          <a:endParaRPr lang="en-US"/>
                        </a:p>
                      </a:txBody>
                      <a:tcPr marL="45672" marR="45672" marT="45672" marB="45672">
                        <a:blipFill>
                          <a:blip r:embed="rId4"/>
                          <a:stretch>
                            <a:fillRect l="-1852" t="-703448" r="-305556" b="-100000"/>
                          </a:stretch>
                        </a:blipFill>
                      </a:tcPr>
                    </a:tc>
                    <a:tc>
                      <a:txBody>
                        <a:bodyPr/>
                        <a:lstStyle/>
                        <a:p>
                          <a:endParaRPr lang="en-US"/>
                        </a:p>
                      </a:txBody>
                      <a:tcPr marL="45672" marR="45672" marT="45672" marB="45672">
                        <a:blipFill>
                          <a:blip r:embed="rId4"/>
                          <a:stretch>
                            <a:fillRect l="-83333" t="-703448" r="-150000" b="-100000"/>
                          </a:stretch>
                        </a:blipFill>
                      </a:tcPr>
                    </a:tc>
                    <a:tc>
                      <a:txBody>
                        <a:bodyPr/>
                        <a:lstStyle/>
                        <a:p>
                          <a:endParaRPr lang="en-US"/>
                        </a:p>
                      </a:txBody>
                      <a:tcPr marL="45672" marR="45672" marT="45672" marB="45672">
                        <a:blipFill>
                          <a:blip r:embed="rId4"/>
                          <a:stretch>
                            <a:fillRect l="-224074" t="-703448" r="-83333" b="-100000"/>
                          </a:stretch>
                        </a:blipFill>
                      </a:tcPr>
                    </a:tc>
                    <a:tc>
                      <a:txBody>
                        <a:bodyPr/>
                        <a:lstStyle/>
                        <a:p>
                          <a:endParaRPr lang="en-US"/>
                        </a:p>
                      </a:txBody>
                      <a:tcPr marL="45672" marR="45672" marT="45672" marB="45672">
                        <a:blipFill>
                          <a:blip r:embed="rId4"/>
                          <a:stretch>
                            <a:fillRect l="-388889" t="-703448" b="-100000"/>
                          </a:stretch>
                        </a:blipFill>
                      </a:tcPr>
                    </a:tc>
                    <a:extLst>
                      <a:ext uri="{0D108BD9-81ED-4DB2-BD59-A6C34878D82A}">
                        <a16:rowId xmlns:a16="http://schemas.microsoft.com/office/drawing/2014/main" val="10007"/>
                      </a:ext>
                    </a:extLst>
                  </a:tr>
                  <a:tr h="365664">
                    <a:tc>
                      <a:txBody>
                        <a:bodyPr/>
                        <a:lstStyle/>
                        <a:p>
                          <a:endParaRPr lang="en-US"/>
                        </a:p>
                      </a:txBody>
                      <a:tcPr marL="45672" marR="45672" marT="45672" marB="45672">
                        <a:blipFill>
                          <a:blip r:embed="rId4"/>
                          <a:stretch>
                            <a:fillRect l="-1852" t="-803448" r="-305556"/>
                          </a:stretch>
                        </a:blipFill>
                      </a:tcPr>
                    </a:tc>
                    <a:tc>
                      <a:txBody>
                        <a:bodyPr/>
                        <a:lstStyle/>
                        <a:p>
                          <a:endParaRPr lang="en-US"/>
                        </a:p>
                      </a:txBody>
                      <a:tcPr marL="45672" marR="45672" marT="45672" marB="45672">
                        <a:blipFill>
                          <a:blip r:embed="rId4"/>
                          <a:stretch>
                            <a:fillRect l="-83333" t="-803448" r="-150000"/>
                          </a:stretch>
                        </a:blipFill>
                      </a:tcPr>
                    </a:tc>
                    <a:tc>
                      <a:txBody>
                        <a:bodyPr/>
                        <a:lstStyle/>
                        <a:p>
                          <a:endParaRPr lang="en-US"/>
                        </a:p>
                      </a:txBody>
                      <a:tcPr marL="45672" marR="45672" marT="45672" marB="45672">
                        <a:blipFill>
                          <a:blip r:embed="rId4"/>
                          <a:stretch>
                            <a:fillRect l="-224074" t="-803448" r="-83333"/>
                          </a:stretch>
                        </a:blipFill>
                      </a:tcPr>
                    </a:tc>
                    <a:tc>
                      <a:txBody>
                        <a:bodyPr/>
                        <a:lstStyle/>
                        <a:p>
                          <a:endParaRPr lang="en-US"/>
                        </a:p>
                      </a:txBody>
                      <a:tcPr marL="45672" marR="45672" marT="45672" marB="45672">
                        <a:blipFill>
                          <a:blip r:embed="rId4"/>
                          <a:stretch>
                            <a:fillRect l="-388889" t="-803448"/>
                          </a:stretch>
                        </a:blipFill>
                      </a:tcPr>
                    </a:tc>
                    <a:extLst>
                      <a:ext uri="{0D108BD9-81ED-4DB2-BD59-A6C34878D82A}">
                        <a16:rowId xmlns:a16="http://schemas.microsoft.com/office/drawing/2014/main" val="10008"/>
                      </a:ext>
                    </a:extLst>
                  </a:tr>
                </a:tbl>
              </a:graphicData>
            </a:graphic>
          </p:graphicFrame>
        </mc:Fallback>
      </mc:AlternateContent>
      <p:grpSp>
        <p:nvGrpSpPr>
          <p:cNvPr id="122" name="Group 121">
            <a:extLst>
              <a:ext uri="{FF2B5EF4-FFF2-40B4-BE49-F238E27FC236}">
                <a16:creationId xmlns:a16="http://schemas.microsoft.com/office/drawing/2014/main" id="{8D974452-7763-A84B-BA4C-0A008673FF2B}"/>
              </a:ext>
            </a:extLst>
          </p:cNvPr>
          <p:cNvGrpSpPr/>
          <p:nvPr/>
        </p:nvGrpSpPr>
        <p:grpSpPr>
          <a:xfrm>
            <a:off x="7845038" y="1508823"/>
            <a:ext cx="3986638" cy="1079501"/>
            <a:chOff x="4800564" y="4825289"/>
            <a:chExt cx="3990791" cy="1080625"/>
          </a:xfrm>
        </p:grpSpPr>
        <p:cxnSp>
          <p:nvCxnSpPr>
            <p:cNvPr id="84" name="Straight Connector 83">
              <a:extLst>
                <a:ext uri="{FF2B5EF4-FFF2-40B4-BE49-F238E27FC236}">
                  <a16:creationId xmlns:a16="http://schemas.microsoft.com/office/drawing/2014/main" id="{DE145882-AC02-3447-AFA3-8C6CA98A3F82}"/>
                </a:ext>
              </a:extLst>
            </p:cNvPr>
            <p:cNvCxnSpPr>
              <a:cxnSpLocks/>
            </p:cNvCxnSpPr>
            <p:nvPr/>
          </p:nvCxnSpPr>
          <p:spPr>
            <a:xfrm>
              <a:off x="4976017" y="5494977"/>
              <a:ext cx="3627462" cy="3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31C617C-FF2F-D14D-8224-9310441912FC}"/>
                </a:ext>
              </a:extLst>
            </p:cNvPr>
            <p:cNvCxnSpPr/>
            <p:nvPr/>
          </p:nvCxnSpPr>
          <p:spPr>
            <a:xfrm>
              <a:off x="4983467"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566EB1B-A94B-A04A-AD37-E168D23A6E09}"/>
                </a:ext>
              </a:extLst>
            </p:cNvPr>
            <p:cNvCxnSpPr/>
            <p:nvPr/>
          </p:nvCxnSpPr>
          <p:spPr>
            <a:xfrm>
              <a:off x="78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E1CB2875-85B5-7F41-A269-F85BCABF9E13}"/>
                    </a:ext>
                  </a:extLst>
                </p:cNvPr>
                <p:cNvSpPr txBox="1"/>
                <p:nvPr/>
              </p:nvSpPr>
              <p:spPr>
                <a:xfrm>
                  <a:off x="4800564" y="553658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0</m:t>
                        </m:r>
                      </m:oMath>
                    </m:oMathPara>
                  </a14:m>
                  <a:endParaRPr lang="en-GB" sz="1798"/>
                </a:p>
              </p:txBody>
            </p:sp>
          </mc:Choice>
          <mc:Fallback xmlns="">
            <p:sp>
              <p:nvSpPr>
                <p:cNvPr id="87" name="TextBox 86">
                  <a:extLst>
                    <a:ext uri="{FF2B5EF4-FFF2-40B4-BE49-F238E27FC236}">
                      <a16:creationId xmlns:a16="http://schemas.microsoft.com/office/drawing/2014/main" id="{E1CB2875-85B5-7F41-A269-F85BCABF9E13}"/>
                    </a:ext>
                  </a:extLst>
                </p:cNvPr>
                <p:cNvSpPr txBox="1">
                  <a:spLocks noRot="1" noChangeAspect="1" noMove="1" noResize="1" noEditPoints="1" noAdjustHandles="1" noChangeArrowheads="1" noChangeShapeType="1" noTextEdit="1"/>
                </p:cNvSpPr>
                <p:nvPr/>
              </p:nvSpPr>
              <p:spPr>
                <a:xfrm>
                  <a:off x="4800564" y="5536582"/>
                  <a:ext cx="365806"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94732938-DB09-E645-AF37-0CCC195596E4}"/>
                    </a:ext>
                  </a:extLst>
                </p:cNvPr>
                <p:cNvSpPr txBox="1"/>
                <p:nvPr/>
              </p:nvSpPr>
              <p:spPr>
                <a:xfrm>
                  <a:off x="8419418" y="553658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1</m:t>
                        </m:r>
                      </m:oMath>
                    </m:oMathPara>
                  </a14:m>
                  <a:endParaRPr lang="en-GB" sz="1798"/>
                </a:p>
              </p:txBody>
            </p:sp>
          </mc:Choice>
          <mc:Fallback xmlns="">
            <p:sp>
              <p:nvSpPr>
                <p:cNvPr id="88" name="TextBox 87">
                  <a:extLst>
                    <a:ext uri="{FF2B5EF4-FFF2-40B4-BE49-F238E27FC236}">
                      <a16:creationId xmlns:a16="http://schemas.microsoft.com/office/drawing/2014/main" id="{94732938-DB09-E645-AF37-0CCC195596E4}"/>
                    </a:ext>
                  </a:extLst>
                </p:cNvPr>
                <p:cNvSpPr txBox="1">
                  <a:spLocks noRot="1" noChangeAspect="1" noMove="1" noResize="1" noEditPoints="1" noAdjustHandles="1" noChangeArrowheads="1" noChangeShapeType="1" noTextEdit="1"/>
                </p:cNvSpPr>
                <p:nvPr/>
              </p:nvSpPr>
              <p:spPr>
                <a:xfrm>
                  <a:off x="8419418" y="5536582"/>
                  <a:ext cx="365806" cy="369332"/>
                </a:xfrm>
                <a:prstGeom prst="rect">
                  <a:avLst/>
                </a:prstGeom>
                <a:blipFill>
                  <a:blip r:embed="rId6"/>
                  <a:stretch>
                    <a:fillRect/>
                  </a:stretch>
                </a:blipFill>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B352BCB6-99A9-1741-A8CE-530CDCB23F93}"/>
                </a:ext>
              </a:extLst>
            </p:cNvPr>
            <p:cNvCxnSpPr/>
            <p:nvPr/>
          </p:nvCxnSpPr>
          <p:spPr>
            <a:xfrm>
              <a:off x="53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4531AE6-3362-564C-A3C2-FAE426BA4FA9}"/>
                </a:ext>
              </a:extLst>
            </p:cNvPr>
            <p:cNvCxnSpPr/>
            <p:nvPr/>
          </p:nvCxnSpPr>
          <p:spPr>
            <a:xfrm>
              <a:off x="57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97B984E-C360-5F45-9260-A6046FBA67DA}"/>
                </a:ext>
              </a:extLst>
            </p:cNvPr>
            <p:cNvCxnSpPr/>
            <p:nvPr/>
          </p:nvCxnSpPr>
          <p:spPr>
            <a:xfrm>
              <a:off x="606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1558383-3698-C741-9207-576B9735334B}"/>
                </a:ext>
              </a:extLst>
            </p:cNvPr>
            <p:cNvCxnSpPr/>
            <p:nvPr/>
          </p:nvCxnSpPr>
          <p:spPr>
            <a:xfrm>
              <a:off x="6425541"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EE7C2EE-BA00-1745-8081-5044A1C50134}"/>
                </a:ext>
              </a:extLst>
            </p:cNvPr>
            <p:cNvCxnSpPr/>
            <p:nvPr/>
          </p:nvCxnSpPr>
          <p:spPr>
            <a:xfrm>
              <a:off x="6784383" y="5411465"/>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13C0032-E59D-A940-8697-C22A859FF9B8}"/>
                </a:ext>
              </a:extLst>
            </p:cNvPr>
            <p:cNvCxnSpPr/>
            <p:nvPr/>
          </p:nvCxnSpPr>
          <p:spPr>
            <a:xfrm>
              <a:off x="714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CECCCEC-5F55-2245-AE54-3D83995B6A58}"/>
                </a:ext>
              </a:extLst>
            </p:cNvPr>
            <p:cNvCxnSpPr/>
            <p:nvPr/>
          </p:nvCxnSpPr>
          <p:spPr>
            <a:xfrm>
              <a:off x="7504383" y="5443181"/>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3A440E8-839B-D746-AE47-36BC76E1C980}"/>
                </a:ext>
              </a:extLst>
            </p:cNvPr>
            <p:cNvCxnSpPr/>
            <p:nvPr/>
          </p:nvCxnSpPr>
          <p:spPr>
            <a:xfrm>
              <a:off x="8603479" y="5410737"/>
              <a:ext cx="0" cy="169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514DAC0-821F-3B4F-B497-896BEF74A900}"/>
                </a:ext>
              </a:extLst>
            </p:cNvPr>
            <p:cNvCxnSpPr/>
            <p:nvPr/>
          </p:nvCxnSpPr>
          <p:spPr>
            <a:xfrm>
              <a:off x="8243479" y="5442453"/>
              <a:ext cx="0" cy="10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B5F6A76-CBA8-3F4C-9C81-5165C91844B1}"/>
                    </a:ext>
                  </a:extLst>
                </p:cNvPr>
                <p:cNvSpPr txBox="1"/>
                <p:nvPr/>
              </p:nvSpPr>
              <p:spPr>
                <a:xfrm>
                  <a:off x="6523279" y="5532950"/>
                  <a:ext cx="5421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0</m:t>
                        </m:r>
                        <m:r>
                          <a:rPr lang="en-GB" sz="1798" i="1" smtClean="0">
                            <a:latin typeface="Cambria Math" panose="02040503050406030204" pitchFamily="18" charset="0"/>
                          </a:rPr>
                          <m:t>.5</m:t>
                        </m:r>
                      </m:oMath>
                    </m:oMathPara>
                  </a14:m>
                  <a:endParaRPr lang="en-GB" sz="1798"/>
                </a:p>
              </p:txBody>
            </p:sp>
          </mc:Choice>
          <mc:Fallback xmlns="">
            <p:sp>
              <p:nvSpPr>
                <p:cNvPr id="98" name="TextBox 97">
                  <a:extLst>
                    <a:ext uri="{FF2B5EF4-FFF2-40B4-BE49-F238E27FC236}">
                      <a16:creationId xmlns:a16="http://schemas.microsoft.com/office/drawing/2014/main" id="{5B5F6A76-CBA8-3F4C-9C81-5165C91844B1}"/>
                    </a:ext>
                  </a:extLst>
                </p:cNvPr>
                <p:cNvSpPr txBox="1">
                  <a:spLocks noRot="1" noChangeAspect="1" noMove="1" noResize="1" noEditPoints="1" noAdjustHandles="1" noChangeArrowheads="1" noChangeShapeType="1" noTextEdit="1"/>
                </p:cNvSpPr>
                <p:nvPr/>
              </p:nvSpPr>
              <p:spPr>
                <a:xfrm>
                  <a:off x="6523279" y="5532950"/>
                  <a:ext cx="542136" cy="369332"/>
                </a:xfrm>
                <a:prstGeom prst="rect">
                  <a:avLst/>
                </a:prstGeom>
                <a:blipFill>
                  <a:blip r:embed="rId7"/>
                  <a:stretch>
                    <a:fillRect/>
                  </a:stretch>
                </a:blipFill>
              </p:spPr>
              <p:txBody>
                <a:bodyPr/>
                <a:lstStyle/>
                <a:p>
                  <a:r>
                    <a:rPr lang="en-GB">
                      <a:noFill/>
                    </a:rPr>
                    <a:t> </a:t>
                  </a:r>
                </a:p>
              </p:txBody>
            </p:sp>
          </mc:Fallback>
        </mc:AlternateContent>
        <p:sp>
          <p:nvSpPr>
            <p:cNvPr id="99" name="Left Brace 98">
              <a:extLst>
                <a:ext uri="{FF2B5EF4-FFF2-40B4-BE49-F238E27FC236}">
                  <a16:creationId xmlns:a16="http://schemas.microsoft.com/office/drawing/2014/main" id="{A0F09953-13F9-7B42-8748-53D30FBF5687}"/>
                </a:ext>
              </a:extLst>
            </p:cNvPr>
            <p:cNvSpPr/>
            <p:nvPr/>
          </p:nvSpPr>
          <p:spPr>
            <a:xfrm rot="5400000">
              <a:off x="5290202" y="4987727"/>
              <a:ext cx="99995" cy="7283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00" name="Left Brace 99">
              <a:extLst>
                <a:ext uri="{FF2B5EF4-FFF2-40B4-BE49-F238E27FC236}">
                  <a16:creationId xmlns:a16="http://schemas.microsoft.com/office/drawing/2014/main" id="{CD5E5CF1-121F-2546-B790-DE262D42576C}"/>
                </a:ext>
              </a:extLst>
            </p:cNvPr>
            <p:cNvSpPr/>
            <p:nvPr/>
          </p:nvSpPr>
          <p:spPr>
            <a:xfrm rot="5400000">
              <a:off x="6077085" y="4924540"/>
              <a:ext cx="104662" cy="850066"/>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01" name="Left Brace 100">
              <a:extLst>
                <a:ext uri="{FF2B5EF4-FFF2-40B4-BE49-F238E27FC236}">
                  <a16:creationId xmlns:a16="http://schemas.microsoft.com/office/drawing/2014/main" id="{6AF5BD65-B534-FC4D-8B04-A57947467873}"/>
                </a:ext>
              </a:extLst>
            </p:cNvPr>
            <p:cNvSpPr/>
            <p:nvPr/>
          </p:nvSpPr>
          <p:spPr>
            <a:xfrm rot="5400000">
              <a:off x="6994302" y="4856154"/>
              <a:ext cx="105896" cy="98560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02" name="Left Brace 101">
              <a:extLst>
                <a:ext uri="{FF2B5EF4-FFF2-40B4-BE49-F238E27FC236}">
                  <a16:creationId xmlns:a16="http://schemas.microsoft.com/office/drawing/2014/main" id="{D384C878-9B4D-D146-A6FD-22635634B016}"/>
                </a:ext>
              </a:extLst>
            </p:cNvPr>
            <p:cNvSpPr/>
            <p:nvPr/>
          </p:nvSpPr>
          <p:spPr>
            <a:xfrm rot="5400000">
              <a:off x="7649090" y="5185884"/>
              <a:ext cx="106253" cy="324332"/>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03" name="TextBox 102">
              <a:extLst>
                <a:ext uri="{FF2B5EF4-FFF2-40B4-BE49-F238E27FC236}">
                  <a16:creationId xmlns:a16="http://schemas.microsoft.com/office/drawing/2014/main" id="{C7AB3911-A37F-F844-829F-8CD964D27CCE}"/>
                </a:ext>
              </a:extLst>
            </p:cNvPr>
            <p:cNvSpPr txBox="1"/>
            <p:nvPr/>
          </p:nvSpPr>
          <p:spPr>
            <a:xfrm>
              <a:off x="5145955" y="5000856"/>
              <a:ext cx="391774" cy="369332"/>
            </a:xfrm>
            <a:prstGeom prst="rect">
              <a:avLst/>
            </a:prstGeom>
            <a:noFill/>
          </p:spPr>
          <p:txBody>
            <a:bodyPr wrap="none" rtlCol="0">
              <a:spAutoFit/>
            </a:bodyPr>
            <a:lstStyle/>
            <a:p>
              <a:r>
                <a:rPr lang="en-GB" sz="1798"/>
                <a:t>fff</a:t>
              </a:r>
            </a:p>
          </p:txBody>
        </p:sp>
        <p:sp>
          <p:nvSpPr>
            <p:cNvPr id="104" name="TextBox 103">
              <a:extLst>
                <a:ext uri="{FF2B5EF4-FFF2-40B4-BE49-F238E27FC236}">
                  <a16:creationId xmlns:a16="http://schemas.microsoft.com/office/drawing/2014/main" id="{92420942-1A67-9642-99AC-F58A1100A98F}"/>
                </a:ext>
              </a:extLst>
            </p:cNvPr>
            <p:cNvSpPr txBox="1"/>
            <p:nvPr/>
          </p:nvSpPr>
          <p:spPr>
            <a:xfrm>
              <a:off x="5929200" y="5003694"/>
              <a:ext cx="400431" cy="369332"/>
            </a:xfrm>
            <a:prstGeom prst="rect">
              <a:avLst/>
            </a:prstGeom>
            <a:noFill/>
          </p:spPr>
          <p:txBody>
            <a:bodyPr wrap="none" rtlCol="0">
              <a:spAutoFit/>
            </a:bodyPr>
            <a:lstStyle/>
            <a:p>
              <a:r>
                <a:rPr lang="en-GB" sz="1798"/>
                <a:t>fft</a:t>
              </a:r>
            </a:p>
          </p:txBody>
        </p:sp>
        <p:sp>
          <p:nvSpPr>
            <p:cNvPr id="105" name="TextBox 104">
              <a:extLst>
                <a:ext uri="{FF2B5EF4-FFF2-40B4-BE49-F238E27FC236}">
                  <a16:creationId xmlns:a16="http://schemas.microsoft.com/office/drawing/2014/main" id="{9E442E3F-8764-C64B-8A03-B7212BDC27B6}"/>
                </a:ext>
              </a:extLst>
            </p:cNvPr>
            <p:cNvSpPr txBox="1"/>
            <p:nvPr/>
          </p:nvSpPr>
          <p:spPr>
            <a:xfrm>
              <a:off x="6843598" y="5000856"/>
              <a:ext cx="402674" cy="369332"/>
            </a:xfrm>
            <a:prstGeom prst="rect">
              <a:avLst/>
            </a:prstGeom>
            <a:noFill/>
          </p:spPr>
          <p:txBody>
            <a:bodyPr wrap="none" rtlCol="0">
              <a:spAutoFit/>
            </a:bodyPr>
            <a:lstStyle/>
            <a:p>
              <a:r>
                <a:rPr lang="en-GB" sz="1798"/>
                <a:t>ftf</a:t>
              </a:r>
            </a:p>
          </p:txBody>
        </p:sp>
        <p:sp>
          <p:nvSpPr>
            <p:cNvPr id="106" name="TextBox 105">
              <a:extLst>
                <a:ext uri="{FF2B5EF4-FFF2-40B4-BE49-F238E27FC236}">
                  <a16:creationId xmlns:a16="http://schemas.microsoft.com/office/drawing/2014/main" id="{E9A5DC2C-1924-DE46-80BE-4DB9773D659B}"/>
                </a:ext>
              </a:extLst>
            </p:cNvPr>
            <p:cNvSpPr txBox="1"/>
            <p:nvPr/>
          </p:nvSpPr>
          <p:spPr>
            <a:xfrm>
              <a:off x="7502116" y="5004203"/>
              <a:ext cx="405817" cy="369332"/>
            </a:xfrm>
            <a:prstGeom prst="rect">
              <a:avLst/>
            </a:prstGeom>
            <a:noFill/>
          </p:spPr>
          <p:txBody>
            <a:bodyPr wrap="none" rtlCol="0">
              <a:spAutoFit/>
            </a:bodyPr>
            <a:lstStyle/>
            <a:p>
              <a:r>
                <a:rPr lang="en-GB" sz="1798"/>
                <a:t>ftt</a:t>
              </a:r>
            </a:p>
          </p:txBody>
        </p:sp>
        <p:sp>
          <p:nvSpPr>
            <p:cNvPr id="111" name="Left Brace 110">
              <a:extLst>
                <a:ext uri="{FF2B5EF4-FFF2-40B4-BE49-F238E27FC236}">
                  <a16:creationId xmlns:a16="http://schemas.microsoft.com/office/drawing/2014/main" id="{F87DFC48-443F-1445-A96C-0F97FA14F275}"/>
                </a:ext>
              </a:extLst>
            </p:cNvPr>
            <p:cNvSpPr/>
            <p:nvPr/>
          </p:nvSpPr>
          <p:spPr>
            <a:xfrm rot="5400000">
              <a:off x="7900965" y="5257919"/>
              <a:ext cx="106253" cy="179417"/>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12" name="TextBox 111">
              <a:extLst>
                <a:ext uri="{FF2B5EF4-FFF2-40B4-BE49-F238E27FC236}">
                  <a16:creationId xmlns:a16="http://schemas.microsoft.com/office/drawing/2014/main" id="{DABF4BE0-A334-064B-990E-84C1C7126855}"/>
                </a:ext>
              </a:extLst>
            </p:cNvPr>
            <p:cNvSpPr txBox="1"/>
            <p:nvPr/>
          </p:nvSpPr>
          <p:spPr>
            <a:xfrm>
              <a:off x="7761053" y="4826881"/>
              <a:ext cx="400431" cy="369332"/>
            </a:xfrm>
            <a:prstGeom prst="rect">
              <a:avLst/>
            </a:prstGeom>
            <a:noFill/>
          </p:spPr>
          <p:txBody>
            <a:bodyPr wrap="none" rtlCol="0">
              <a:spAutoFit/>
            </a:bodyPr>
            <a:lstStyle/>
            <a:p>
              <a:r>
                <a:rPr lang="en-GB" sz="1798"/>
                <a:t>tff</a:t>
              </a:r>
            </a:p>
          </p:txBody>
        </p:sp>
        <p:sp>
          <p:nvSpPr>
            <p:cNvPr id="113" name="Left Brace 112">
              <a:extLst>
                <a:ext uri="{FF2B5EF4-FFF2-40B4-BE49-F238E27FC236}">
                  <a16:creationId xmlns:a16="http://schemas.microsoft.com/office/drawing/2014/main" id="{0E651737-C099-FA47-AB54-3131F7A1B5A2}"/>
                </a:ext>
              </a:extLst>
            </p:cNvPr>
            <p:cNvSpPr/>
            <p:nvPr/>
          </p:nvSpPr>
          <p:spPr>
            <a:xfrm rot="5400000">
              <a:off x="8101857" y="5235179"/>
              <a:ext cx="106253" cy="22543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14" name="TextBox 113">
              <a:extLst>
                <a:ext uri="{FF2B5EF4-FFF2-40B4-BE49-F238E27FC236}">
                  <a16:creationId xmlns:a16="http://schemas.microsoft.com/office/drawing/2014/main" id="{273399D6-AA88-1A46-A223-BD9B678619EB}"/>
                </a:ext>
              </a:extLst>
            </p:cNvPr>
            <p:cNvSpPr txBox="1"/>
            <p:nvPr/>
          </p:nvSpPr>
          <p:spPr>
            <a:xfrm>
              <a:off x="7960157" y="4991136"/>
              <a:ext cx="409086" cy="369332"/>
            </a:xfrm>
            <a:prstGeom prst="rect">
              <a:avLst/>
            </a:prstGeom>
            <a:noFill/>
          </p:spPr>
          <p:txBody>
            <a:bodyPr wrap="none" rtlCol="0">
              <a:spAutoFit/>
            </a:bodyPr>
            <a:lstStyle/>
            <a:p>
              <a:r>
                <a:rPr lang="en-GB" sz="1798"/>
                <a:t>tft</a:t>
              </a:r>
            </a:p>
          </p:txBody>
        </p:sp>
        <p:sp>
          <p:nvSpPr>
            <p:cNvPr id="115" name="Left Brace 114">
              <a:extLst>
                <a:ext uri="{FF2B5EF4-FFF2-40B4-BE49-F238E27FC236}">
                  <a16:creationId xmlns:a16="http://schemas.microsoft.com/office/drawing/2014/main" id="{2C0AE653-BAEE-1148-9596-41861A06A0E6}"/>
                </a:ext>
              </a:extLst>
            </p:cNvPr>
            <p:cNvSpPr/>
            <p:nvPr/>
          </p:nvSpPr>
          <p:spPr>
            <a:xfrm rot="5400000">
              <a:off x="8356184" y="5206240"/>
              <a:ext cx="106253" cy="281929"/>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16" name="TextBox 115">
              <a:extLst>
                <a:ext uri="{FF2B5EF4-FFF2-40B4-BE49-F238E27FC236}">
                  <a16:creationId xmlns:a16="http://schemas.microsoft.com/office/drawing/2014/main" id="{B7E75EF7-9A3A-3E43-9BED-4AEB472E6CEB}"/>
                </a:ext>
              </a:extLst>
            </p:cNvPr>
            <p:cNvSpPr txBox="1"/>
            <p:nvPr/>
          </p:nvSpPr>
          <p:spPr>
            <a:xfrm>
              <a:off x="8215743" y="4825289"/>
              <a:ext cx="405817" cy="369332"/>
            </a:xfrm>
            <a:prstGeom prst="rect">
              <a:avLst/>
            </a:prstGeom>
            <a:noFill/>
          </p:spPr>
          <p:txBody>
            <a:bodyPr wrap="none" rtlCol="0">
              <a:spAutoFit/>
            </a:bodyPr>
            <a:lstStyle/>
            <a:p>
              <a:r>
                <a:rPr lang="en-GB" sz="1798"/>
                <a:t>ttf</a:t>
              </a:r>
            </a:p>
          </p:txBody>
        </p:sp>
        <p:sp>
          <p:nvSpPr>
            <p:cNvPr id="117" name="Left Brace 116">
              <a:extLst>
                <a:ext uri="{FF2B5EF4-FFF2-40B4-BE49-F238E27FC236}">
                  <a16:creationId xmlns:a16="http://schemas.microsoft.com/office/drawing/2014/main" id="{F96371F5-6623-6F49-95EA-94DA4914D86D}"/>
                </a:ext>
              </a:extLst>
            </p:cNvPr>
            <p:cNvSpPr/>
            <p:nvPr/>
          </p:nvSpPr>
          <p:spPr>
            <a:xfrm rot="5400000">
              <a:off x="8524331" y="5321183"/>
              <a:ext cx="106253" cy="52043"/>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18" name="TextBox 117">
              <a:extLst>
                <a:ext uri="{FF2B5EF4-FFF2-40B4-BE49-F238E27FC236}">
                  <a16:creationId xmlns:a16="http://schemas.microsoft.com/office/drawing/2014/main" id="{BF6FE911-7C9D-1D47-B57B-661486E29F7E}"/>
                </a:ext>
              </a:extLst>
            </p:cNvPr>
            <p:cNvSpPr txBox="1"/>
            <p:nvPr/>
          </p:nvSpPr>
          <p:spPr>
            <a:xfrm>
              <a:off x="8382397" y="4990290"/>
              <a:ext cx="408958" cy="369332"/>
            </a:xfrm>
            <a:prstGeom prst="rect">
              <a:avLst/>
            </a:prstGeom>
            <a:noFill/>
          </p:spPr>
          <p:txBody>
            <a:bodyPr wrap="none" rtlCol="0">
              <a:spAutoFit/>
            </a:bodyPr>
            <a:lstStyle/>
            <a:p>
              <a:r>
                <a:rPr lang="en-GB" sz="1798"/>
                <a:t>ttt</a:t>
              </a:r>
            </a:p>
          </p:txBody>
        </p:sp>
        <p:cxnSp>
          <p:nvCxnSpPr>
            <p:cNvPr id="120" name="Straight Connector 119">
              <a:extLst>
                <a:ext uri="{FF2B5EF4-FFF2-40B4-BE49-F238E27FC236}">
                  <a16:creationId xmlns:a16="http://schemas.microsoft.com/office/drawing/2014/main" id="{E7DCD18A-1CDA-1F4F-8276-61FF0D47E2DD}"/>
                </a:ext>
              </a:extLst>
            </p:cNvPr>
            <p:cNvCxnSpPr/>
            <p:nvPr/>
          </p:nvCxnSpPr>
          <p:spPr>
            <a:xfrm>
              <a:off x="7958286" y="5071145"/>
              <a:ext cx="0" cy="222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BFDD50A-FABC-5941-B22D-4E1DB46EA5B1}"/>
                </a:ext>
              </a:extLst>
            </p:cNvPr>
            <p:cNvCxnSpPr/>
            <p:nvPr/>
          </p:nvCxnSpPr>
          <p:spPr>
            <a:xfrm>
              <a:off x="8409310" y="5084746"/>
              <a:ext cx="0" cy="22293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875536"/>
      </p:ext>
    </p:extLst>
  </p:cSld>
  <p:clrMapOvr>
    <a:masterClrMapping/>
  </p:clrMapOvr>
</p:sld>
</file>

<file path=ppt/theme/theme1.xml><?xml version="1.0" encoding="utf-8"?>
<a:theme xmlns:a="http://schemas.openxmlformats.org/drawingml/2006/main" name="wwu-adapted-16x9-en">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16x9-en" id="{932D5FDF-4513-284D-9ED8-AE139A104C78}" vid="{2A9CC8D2-CF15-384A-88E0-C3EC59682E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wwu-adapted-16x9-en</Template>
  <TotalTime>14089</TotalTime>
  <Words>11135</Words>
  <Application>Microsoft Macintosh PowerPoint</Application>
  <PresentationFormat>Widescreen</PresentationFormat>
  <Paragraphs>2612</Paragraphs>
  <Slides>85</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85</vt:i4>
      </vt:variant>
    </vt:vector>
  </HeadingPairs>
  <TitlesOfParts>
    <vt:vector size="98" baseType="lpstr">
      <vt:lpstr>MS PGothic</vt:lpstr>
      <vt:lpstr>MS PGothic</vt:lpstr>
      <vt:lpstr>Arial</vt:lpstr>
      <vt:lpstr>Calibri</vt:lpstr>
      <vt:lpstr>Cambria Math</vt:lpstr>
      <vt:lpstr>Meta Offc Pro</vt:lpstr>
      <vt:lpstr>Symbol</vt:lpstr>
      <vt:lpstr>Times New Roman</vt:lpstr>
      <vt:lpstr>Verdana</vt:lpstr>
      <vt:lpstr>Webdings</vt:lpstr>
      <vt:lpstr>Wingdings</vt:lpstr>
      <vt:lpstr>Zapf Dingbats</vt:lpstr>
      <vt:lpstr>wwu-adapted-16x9-en</vt:lpstr>
      <vt:lpstr>Lifted Inference: Approximate Inference</vt:lpstr>
      <vt:lpstr>Contents</vt:lpstr>
      <vt:lpstr>Outline: 4. Lifted Inference</vt:lpstr>
      <vt:lpstr>Approximations</vt:lpstr>
      <vt:lpstr>Deterministic vs. Stochastic Approximations</vt:lpstr>
      <vt:lpstr>Side Note: Variational Inference (VI)</vt:lpstr>
      <vt:lpstr>Query Answering Using Stochastic Simulation</vt:lpstr>
      <vt:lpstr>Basic Idea of Sampling from a Probability Distribution</vt:lpstr>
      <vt:lpstr>Sampling: 1. Generate Samples</vt:lpstr>
      <vt:lpstr>Sampling: 1. Generate Samples</vt:lpstr>
      <vt:lpstr>Sampling: 2. Estimate P(R^′ ) (Count Occurences)</vt:lpstr>
      <vt:lpstr>Sampling: Generalisation</vt:lpstr>
      <vt:lpstr>Direct Sampling</vt:lpstr>
      <vt:lpstr>Direct Sampling: Forward &amp; Rejection Sampling</vt:lpstr>
      <vt:lpstr>Rejecting Samples</vt:lpstr>
      <vt:lpstr>But First: Bayes Nets (BNs)</vt:lpstr>
      <vt:lpstr>Direct Sampling: Forward + Rejection Sampling in BNs</vt:lpstr>
      <vt:lpstr>1. Generate Sample</vt:lpstr>
      <vt:lpstr>2. Count, and Output</vt:lpstr>
      <vt:lpstr>Rejection Sampling</vt:lpstr>
      <vt:lpstr>Forward Sampling: Analysis</vt:lpstr>
      <vt:lpstr>Rejection Sampling: Analysis</vt:lpstr>
      <vt:lpstr>Brief Look into PAC Estimators</vt:lpstr>
      <vt:lpstr>Brief Look into PAC Estimator</vt:lpstr>
      <vt:lpstr>Rejection Sampling: Problem</vt:lpstr>
      <vt:lpstr>Rejection Sampling: Problem</vt:lpstr>
      <vt:lpstr>Likelihood Weighting</vt:lpstr>
      <vt:lpstr>Likelihood Weighting: Example</vt:lpstr>
      <vt:lpstr>Likelihood Weighting: Example</vt:lpstr>
      <vt:lpstr>Likelihood Weighting: Algorithm</vt:lpstr>
      <vt:lpstr>Likelihood Analysis</vt:lpstr>
      <vt:lpstr>Importance Sampling</vt:lpstr>
      <vt:lpstr>Using a Proposal Distribution</vt:lpstr>
      <vt:lpstr>Unnormalised Importance Sampling</vt:lpstr>
      <vt:lpstr>When P is known: Example</vt:lpstr>
      <vt:lpstr>When P is not known</vt:lpstr>
      <vt:lpstr>Normalised Importance Sampling</vt:lpstr>
      <vt:lpstr>Sampling in Undirected Models</vt:lpstr>
      <vt:lpstr>Where To Get Q From? – An Idea</vt:lpstr>
      <vt:lpstr>Example</vt:lpstr>
      <vt:lpstr>Example</vt:lpstr>
      <vt:lpstr>Example</vt:lpstr>
      <vt:lpstr>Example</vt:lpstr>
      <vt:lpstr>Lifted Importance Sampling (LIS)</vt:lpstr>
      <vt:lpstr>Lifted Importance Sampling (LIS)</vt:lpstr>
      <vt:lpstr>LIS: Lifting Rules – Power Rule</vt:lpstr>
      <vt:lpstr>LIS: Lifting Rules – Generalised Binomial Rule</vt:lpstr>
      <vt:lpstr>LIS: Lifting Rules – Isolated Variable Rule</vt:lpstr>
      <vt:lpstr>LIS: Algorithm (Z)</vt:lpstr>
      <vt:lpstr>LIS: Constructing Q</vt:lpstr>
      <vt:lpstr>Problems with Importance Sampling</vt:lpstr>
      <vt:lpstr>Markov Chain  Monte Carlo (MCMC)  Sampling</vt:lpstr>
      <vt:lpstr>Markov Chain Monte Carlo (MCMC)</vt:lpstr>
      <vt:lpstr>Markov Blanket</vt:lpstr>
      <vt:lpstr>MCMC: Example</vt:lpstr>
      <vt:lpstr>MCMC: Example</vt:lpstr>
      <vt:lpstr>MCMC: Example</vt:lpstr>
      <vt:lpstr>MCMC: Example</vt:lpstr>
      <vt:lpstr>Gibbs Sampling</vt:lpstr>
      <vt:lpstr>Gibbs Sampling: Algorithm</vt:lpstr>
      <vt:lpstr>Gibbs Sampling and Factor-based Models</vt:lpstr>
      <vt:lpstr>Example with Two Factors</vt:lpstr>
      <vt:lpstr>Some Basics for MCMC</vt:lpstr>
      <vt:lpstr>Some Basics for MCMC</vt:lpstr>
      <vt:lpstr>Some Basics for MCMC</vt:lpstr>
      <vt:lpstr>Some Basics for MCMC</vt:lpstr>
      <vt:lpstr>Some Basics for MCMC</vt:lpstr>
      <vt:lpstr>Stationary Distribution Formally</vt:lpstr>
      <vt:lpstr>Stationary Distribution Formally</vt:lpstr>
      <vt:lpstr>Parallelisation</vt:lpstr>
      <vt:lpstr>Burn-in &amp; Thinning</vt:lpstr>
      <vt:lpstr>Other Problems with Gibbs Sampling</vt:lpstr>
      <vt:lpstr>Metropolis-Hastings Algorithm (MH)</vt:lpstr>
      <vt:lpstr>Proposal Distribution in MH</vt:lpstr>
      <vt:lpstr>Acceptance Probabilities</vt:lpstr>
      <vt:lpstr>MH: Algorithm</vt:lpstr>
      <vt:lpstr>Lifted MCMC</vt:lpstr>
      <vt:lpstr>Why Do Orbits help?</vt:lpstr>
      <vt:lpstr>Orbital Markov Chain</vt:lpstr>
      <vt:lpstr>Orbital Gibbs Sampling</vt:lpstr>
      <vt:lpstr>Lifted MH</vt:lpstr>
      <vt:lpstr>Interim Summary</vt:lpstr>
      <vt:lpstr>When to Choose Approximate or Exact Inference?</vt:lpstr>
      <vt:lpstr>Agents: Monte Carlo vs. Las Vegas</vt:lpstr>
      <vt:lpstr>Outline: 4. Lifted Inference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331</cp:revision>
  <cp:lastPrinted>2022-11-29T17:17:15Z</cp:lastPrinted>
  <dcterms:created xsi:type="dcterms:W3CDTF">2020-02-28T12:43:09Z</dcterms:created>
  <dcterms:modified xsi:type="dcterms:W3CDTF">2022-12-08T17:02:43Z</dcterms:modified>
</cp:coreProperties>
</file>