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25"/>
  </p:notesMasterIdLst>
  <p:sldIdLst>
    <p:sldId id="1317" r:id="rId3"/>
    <p:sldId id="1294" r:id="rId4"/>
    <p:sldId id="1283" r:id="rId5"/>
    <p:sldId id="1295" r:id="rId6"/>
    <p:sldId id="1311" r:id="rId7"/>
    <p:sldId id="1296" r:id="rId8"/>
    <p:sldId id="1297" r:id="rId9"/>
    <p:sldId id="1304" r:id="rId10"/>
    <p:sldId id="1298" r:id="rId11"/>
    <p:sldId id="1305" r:id="rId12"/>
    <p:sldId id="1299" r:id="rId13"/>
    <p:sldId id="1301" r:id="rId14"/>
    <p:sldId id="1302" r:id="rId15"/>
    <p:sldId id="1303" r:id="rId16"/>
    <p:sldId id="1308" r:id="rId17"/>
    <p:sldId id="1309" r:id="rId18"/>
    <p:sldId id="1307" r:id="rId19"/>
    <p:sldId id="1312" r:id="rId20"/>
    <p:sldId id="1310" r:id="rId21"/>
    <p:sldId id="1313" r:id="rId22"/>
    <p:sldId id="1280" r:id="rId23"/>
    <p:sldId id="1278" r:id="rId24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5" autoAdjust="0"/>
    <p:restoredTop sz="96190" autoAdjust="0"/>
  </p:normalViewPr>
  <p:slideViewPr>
    <p:cSldViewPr>
      <p:cViewPr varScale="1">
        <p:scale>
          <a:sx n="116" d="100"/>
          <a:sy n="116" d="100"/>
        </p:scale>
        <p:origin x="176" y="336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39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27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84082-EDBE-BB77-3382-F42E21BDD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Probabilties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3421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Probabilties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978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Probabilties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6896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5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Probabilties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Marcel Gehrke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78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9034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85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Probabilties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3394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Probabilties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7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Marcel Gehrke</a:t>
            </a:r>
            <a:endParaRPr lang="en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3" r:id="rId5"/>
    <p:sldLayoutId id="214748371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D834-5605-6A41-B05B-EAAFE4BB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Dynamic Probabilistic Relational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ABFBC7-B07A-B627-22DD-79D863BEB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Foundations: </a:t>
            </a:r>
            <a:br>
              <a:rPr lang="en-GB" dirty="0"/>
            </a:br>
            <a:r>
              <a:rPr lang="en-GB" dirty="0"/>
              <a:t>Probability Theory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9">
                <a:extLst>
                  <a:ext uri="{FF2B5EF4-FFF2-40B4-BE49-F238E27FC236}">
                    <a16:creationId xmlns:a16="http://schemas.microsoft.com/office/drawing/2014/main" id="{373827F1-F6E6-25E7-FF5C-53C0E2F87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719764"/>
                  </p:ext>
                </p:extLst>
              </p:nvPr>
            </p:nvGraphicFramePr>
            <p:xfrm>
              <a:off x="914400" y="3543402"/>
              <a:ext cx="1813988" cy="20142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53876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56926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03186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253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2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2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2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3, 5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4, 6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4026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200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2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2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9">
                <a:extLst>
                  <a:ext uri="{FF2B5EF4-FFF2-40B4-BE49-F238E27FC236}">
                    <a16:creationId xmlns:a16="http://schemas.microsoft.com/office/drawing/2014/main" id="{373827F1-F6E6-25E7-FF5C-53C0E2F879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2719764"/>
                  </p:ext>
                </p:extLst>
              </p:nvPr>
            </p:nvGraphicFramePr>
            <p:xfrm>
              <a:off x="914400" y="3543402"/>
              <a:ext cx="1813988" cy="201422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53876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56926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03186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71" t="-4545" r="-417857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571" t="-4545" r="-317857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17" t="-4545" r="-2299" b="-6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71" t="-67647" r="-41785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571" t="-67647" r="-31785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17" t="-67647" r="-2299" b="-3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71" t="-167647" r="-41785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571" t="-167647" r="-31785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17" t="-167647" r="-2299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71" t="-260000" r="-4178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571" t="-260000" r="-3178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17" t="-260000" r="-22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71" t="-370588" r="-417857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571" t="-370588" r="-317857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17" t="-370588" r="-2299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8">
                <a:extLst>
                  <a:ext uri="{FF2B5EF4-FFF2-40B4-BE49-F238E27FC236}">
                    <a16:creationId xmlns:a16="http://schemas.microsoft.com/office/drawing/2014/main" id="{4841DC62-9416-B4B4-117D-A640DD5D5AB6}"/>
                  </a:ext>
                </a:extLst>
              </p:cNvPr>
              <p:cNvSpPr txBox="1"/>
              <p:nvPr/>
            </p:nvSpPr>
            <p:spPr>
              <a:xfrm>
                <a:off x="8546768" y="3573016"/>
                <a:ext cx="33244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8">
                <a:extLst>
                  <a:ext uri="{FF2B5EF4-FFF2-40B4-BE49-F238E27FC236}">
                    <a16:creationId xmlns:a16="http://schemas.microsoft.com/office/drawing/2014/main" id="{4841DC62-9416-B4B4-117D-A640DD5D5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8" y="3573016"/>
                <a:ext cx="3324498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9">
                <a:extLst>
                  <a:ext uri="{FF2B5EF4-FFF2-40B4-BE49-F238E27FC236}">
                    <a16:creationId xmlns:a16="http://schemas.microsoft.com/office/drawing/2014/main" id="{465466E9-746E-0E9C-D7B9-DBEAC16F8AE0}"/>
                  </a:ext>
                </a:extLst>
              </p:cNvPr>
              <p:cNvSpPr txBox="1"/>
              <p:nvPr/>
            </p:nvSpPr>
            <p:spPr>
              <a:xfrm>
                <a:off x="8604906" y="5049065"/>
                <a:ext cx="3324498" cy="67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9">
                <a:extLst>
                  <a:ext uri="{FF2B5EF4-FFF2-40B4-BE49-F238E27FC236}">
                    <a16:creationId xmlns:a16="http://schemas.microsoft.com/office/drawing/2014/main" id="{465466E9-746E-0E9C-D7B9-DBEAC16F8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06" y="5049065"/>
                <a:ext cx="3324498" cy="679032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10">
                <a:extLst>
                  <a:ext uri="{FF2B5EF4-FFF2-40B4-BE49-F238E27FC236}">
                    <a16:creationId xmlns:a16="http://schemas.microsoft.com/office/drawing/2014/main" id="{EFE25EBC-9EBB-8470-CB80-79DC743237A8}"/>
                  </a:ext>
                </a:extLst>
              </p:cNvPr>
              <p:cNvSpPr txBox="1"/>
              <p:nvPr/>
            </p:nvSpPr>
            <p:spPr>
              <a:xfrm>
                <a:off x="8565711" y="4107831"/>
                <a:ext cx="348842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𝑉𝑎𝑙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10">
                <a:extLst>
                  <a:ext uri="{FF2B5EF4-FFF2-40B4-BE49-F238E27FC236}">
                    <a16:creationId xmlns:a16="http://schemas.microsoft.com/office/drawing/2014/main" id="{EFE25EBC-9EBB-8470-CB80-79DC74323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11" y="4107831"/>
                <a:ext cx="3488429" cy="800219"/>
              </a:xfrm>
              <a:prstGeom prst="rect">
                <a:avLst/>
              </a:prstGeom>
              <a:blipFill>
                <a:blip r:embed="rId5"/>
                <a:stretch>
                  <a:fillRect t="-117188" b="-1578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AB683C-1472-CD79-1266-6FCA722C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235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CE014-24F1-3626-EDC7-CD004C38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- (Fair) Dice 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9D90F73-D7B3-B0C1-C2D5-951CAA5E29F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Observation: An even number was rolled</a:t>
                </a:r>
              </a:p>
              <a:p>
                <a:pPr lvl="1"/>
                <a:r>
                  <a:rPr lang="en-GB" dirty="0"/>
                  <a:t>But we don‘t know the actual number</a:t>
                </a:r>
              </a:p>
              <a:p>
                <a:r>
                  <a:rPr lang="en-GB" dirty="0"/>
                  <a:t>What is the probability for an odd number? What is the probability for a number less than 5?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={2, 4, 6}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={1, 3, 5}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={1, 2, 3, 4}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𝑜𝑑𝑑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(∅)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𝑙𝑒𝑠𝑠𝐹𝑖𝑣𝑒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({2,   4})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9D90F73-D7B3-B0C1-C2D5-951CAA5E2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EFF43-85E0-8304-E9DC-C54C56F90A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F4CF3-1DF4-FD45-28FF-2DC8BC435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C0D5-D952-8719-E7DA-66EB9AE8C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928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FC93C-0E3A-92D2-4A7F-D13E1260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Chain Rule &amp; 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8753F99-6BC8-88D9-3192-AF0B5BCBE87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From the definition of the conditional probability we can derive the </a:t>
                </a:r>
                <a:r>
                  <a:rPr lang="en-GB" dirty="0">
                    <a:solidFill>
                      <a:srgbClr val="009DD1"/>
                    </a:solidFill>
                  </a:rPr>
                  <a:t>product rule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for 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The generalisation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events is known as the </a:t>
                </a:r>
                <a:r>
                  <a:rPr lang="en-GB" dirty="0">
                    <a:solidFill>
                      <a:srgbClr val="009DD1"/>
                    </a:solidFill>
                  </a:rPr>
                  <a:t>chain rule</a:t>
                </a:r>
                <a:endParaRPr lang="en-GB" dirty="0">
                  <a:solidFill>
                    <a:srgbClr val="58585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)⋯ </m:t>
                    </m:r>
                    <m:r>
                      <m:rPr>
                        <m:sty m:val="p"/>
                      </m:rP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for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Order of events does not change the result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The chain rule allows for expressing a probability by means of a product of multiple (conditional) probabilities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Another rule we can derive is the </a:t>
                </a:r>
                <a:r>
                  <a:rPr lang="en-GB" dirty="0">
                    <a:solidFill>
                      <a:srgbClr val="009DD1"/>
                    </a:solidFill>
                  </a:rPr>
                  <a:t>Bayes theorem</a:t>
                </a:r>
                <a:endParaRPr lang="en-GB" dirty="0">
                  <a:solidFill>
                    <a:srgbClr val="58585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Allows for calculating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using the „inverse“ conditional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8753F99-6BC8-88D9-3192-AF0B5BCBE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9039-25F7-EAA3-9803-7B15CF0674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0FDF-BB80-2413-397E-9D0B69DDF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6A3D2-B8FC-76CD-847C-231AAA2A7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004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614BD-1BB8-CED9-8747-CBB61A18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(Discrete)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1200D27-270A-B8D5-E79E-56A6E34267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A </a:t>
                </a:r>
                <a:r>
                  <a:rPr lang="en-GB" dirty="0">
                    <a:solidFill>
                      <a:srgbClr val="009DD1"/>
                    </a:solidFill>
                  </a:rPr>
                  <a:t>random variable</a:t>
                </a:r>
                <a:r>
                  <a:rPr lang="en-GB" dirty="0">
                    <a:solidFill>
                      <a:srgbClr val="58585A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is the </a:t>
                </a:r>
                <a:r>
                  <a:rPr lang="en-GB" dirty="0">
                    <a:solidFill>
                      <a:srgbClr val="009DD1"/>
                    </a:solidFill>
                  </a:rPr>
                  <a:t>domain </a:t>
                </a:r>
                <a:r>
                  <a:rPr lang="en-GB" dirty="0">
                    <a:solidFill>
                      <a:schemeClr val="tx1"/>
                    </a:solidFill>
                  </a:rPr>
                  <a:t>of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which we will denote by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Represents attributes of the elements in the sample space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Example: Rolling two (fair) dice and considering the </a:t>
                </a:r>
                <a:r>
                  <a:rPr lang="en-GB" b="1" dirty="0">
                    <a:solidFill>
                      <a:schemeClr val="tx1"/>
                    </a:solidFill>
                  </a:rPr>
                  <a:t>sum</a:t>
                </a:r>
                <a:r>
                  <a:rPr lang="en-GB" dirty="0">
                    <a:solidFill>
                      <a:schemeClr val="tx1"/>
                    </a:solidFill>
                  </a:rPr>
                  <a:t> of the numbers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1, 2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…,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6, 5</m:t>
                            </m:r>
                          </m:e>
                        </m:d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6, 6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b="0" dirty="0">
                    <a:solidFill>
                      <a:schemeClr val="tx1"/>
                    </a:solidFill>
                  </a:rPr>
                  <a:t>Possible Sums: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={2, 3, …, 12}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We define a random variable R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represents an event in the underlying event space </a:t>
                </a:r>
              </a:p>
              <a:p>
                <a:pPr lvl="2"/>
                <a:r>
                  <a:rPr lang="en-GB" b="0" dirty="0">
                    <a:solidFill>
                      <a:schemeClr val="tx1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1, 2</m:t>
                                </m:r>
                              </m:e>
                            </m:d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1, 2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2, 1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</a:rPr>
                  <a:t>The distribution of a random variable satisfies the properties of a probability distribution</a:t>
                </a: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</a:rPr>
                  <a:t>If context is known, we use the shorthand notation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1200D27-270A-B8D5-E79E-56A6E3426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r="-9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0D7E-8D3B-9EA8-A266-FEE2E2A6AB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53A5-8CD5-FD65-9360-6F493D7C0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D30B-7A29-9AFD-CD39-97A318858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9B5BA795-EC1B-7986-92E4-45421AE44D88}"/>
              </a:ext>
            </a:extLst>
          </p:cNvPr>
          <p:cNvSpPr/>
          <p:nvPr/>
        </p:nvSpPr>
        <p:spPr>
          <a:xfrm>
            <a:off x="2423592" y="134484"/>
            <a:ext cx="1944216" cy="14509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Later we call this range</a:t>
            </a:r>
          </a:p>
        </p:txBody>
      </p:sp>
    </p:spTree>
    <p:extLst>
      <p:ext uri="{BB962C8B-B14F-4D97-AF65-F5344CB8AC3E}">
        <p14:creationId xmlns:p14="http://schemas.microsoft.com/office/powerpoint/2010/main" val="9182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1B6D7-AABB-324E-AA42-D006238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(Full)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525520-61EA-650B-CB77-F3013A67C23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Given a set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A </a:t>
                </a:r>
                <a:r>
                  <a:rPr lang="en-GB" dirty="0">
                    <a:solidFill>
                      <a:srgbClr val="009DD1"/>
                    </a:solidFill>
                  </a:rPr>
                  <a:t>(full)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over the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is a probability distribution which assigns a </a:t>
                </a:r>
                <a:r>
                  <a:rPr lang="en-GB" dirty="0">
                    <a:solidFill>
                      <a:srgbClr val="58585A"/>
                    </a:solidFill>
                  </a:rPr>
                  <a:t>probability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to every possible assignment to the random variables in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Each possible assignment to the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 represents an event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525520-61EA-650B-CB77-F3013A67C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3793" r="-3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A3F8A6B-6CF0-5B76-F8B0-1B6CEC1FC08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Example: (Fair) Dice Roll</a:t>
                </a:r>
              </a:p>
              <a:p>
                <a:pPr lvl="1"/>
                <a:r>
                  <a:rPr lang="en-GB" dirty="0"/>
                  <a:t>We define 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Rolling a prime number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: Rolling an even number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A3F8A6B-6CF0-5B76-F8B0-1B6CEC1FC0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37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E1719-8676-74E2-AA9F-0968E19F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BA1F3-41B2-4C95-B77C-33B3BF97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76650-DE11-8677-69FC-5940AFDE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C078BFB1-9892-B5B0-6EE6-B8BDB602F5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77019" y="3393741"/>
              <a:ext cx="2370392" cy="2564132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78409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483680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40830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297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3, 5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4, 6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494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C078BFB1-9892-B5B0-6EE6-B8BDB602F5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847346"/>
                  </p:ext>
                </p:extLst>
              </p:nvPr>
            </p:nvGraphicFramePr>
            <p:xfrm>
              <a:off x="7877019" y="3393741"/>
              <a:ext cx="2370392" cy="25638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78409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483680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40830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65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3448" r="-3947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3448" r="-2947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3448" r="-901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69767" r="-394737" b="-3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69767" r="-294737" b="-3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69767" r="-901" b="-3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165909" r="-394737" b="-1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165909" r="-294737" b="-1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165909" r="-901" b="-1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272093" r="-394737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272093" r="-294737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272093" r="-901" b="-1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32" t="-363636" r="-3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632" t="-363636" r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9" t="-363636" r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91898-3A1E-C5D0-5C32-D36841385DF9}"/>
                  </a:ext>
                </a:extLst>
              </p:cNvPr>
              <p:cNvSpPr txBox="1"/>
              <p:nvPr/>
            </p:nvSpPr>
            <p:spPr>
              <a:xfrm>
                <a:off x="3824150" y="5373333"/>
                <a:ext cx="2958737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𝑉𝑎𝑙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={0, 1}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91898-3A1E-C5D0-5C32-D36841385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50" y="5373333"/>
                <a:ext cx="29587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8ABF8-05A4-4094-000B-A50DD5AB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Marginal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527A787-C39D-69E8-C4DD-0D3E414DF88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Given a full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 dirty="0"/>
                  <a:t>, </a:t>
                </a:r>
                <a:r>
                  <a:rPr lang="en-GB" dirty="0"/>
                  <a:t>it is possible to obtain the distribution for a subset of random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by summing over the possible assignments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to the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Example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  <a:p>
                <a:pPr lvl="2"/>
                <a:r>
                  <a:rPr lang="en-GB" dirty="0">
                    <a:solidFill>
                      <a:srgbClr val="009DD1"/>
                    </a:solidFill>
                  </a:rPr>
                  <a:t>Summing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>
                  <a:solidFill>
                    <a:srgbClr val="58585A"/>
                  </a:solidFill>
                </a:endParaRPr>
              </a:p>
              <a:p>
                <a:pPr lvl="2"/>
                <a:r>
                  <a:rPr lang="en-GB" dirty="0"/>
                  <a:t>Also called </a:t>
                </a:r>
                <a:r>
                  <a:rPr lang="en-GB" dirty="0">
                    <a:solidFill>
                      <a:srgbClr val="009DD1"/>
                    </a:solidFill>
                  </a:rPr>
                  <a:t>marginalisation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called the </a:t>
                </a:r>
                <a:br>
                  <a:rPr lang="en-GB" dirty="0"/>
                </a:br>
                <a:r>
                  <a:rPr lang="en-GB" dirty="0">
                    <a:solidFill>
                      <a:srgbClr val="009DD1"/>
                    </a:solidFill>
                  </a:rPr>
                  <a:t>marginal distribution </a:t>
                </a:r>
                <a:r>
                  <a:rPr lang="en-GB" dirty="0">
                    <a:solidFill>
                      <a:srgbClr val="58585A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58585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>
                  <a:solidFill>
                    <a:srgbClr val="009DD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527A787-C39D-69E8-C4DD-0D3E414DF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96A69FDA-7B3D-BDDD-F3F5-1EE6CD29D1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054936"/>
                  </p:ext>
                </p:extLst>
              </p:nvPr>
            </p:nvGraphicFramePr>
            <p:xfrm>
              <a:off x="6672064" y="2996952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96A69FDA-7B3D-BDDD-F3F5-1EE6CD29D1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054936"/>
                  </p:ext>
                </p:extLst>
              </p:nvPr>
            </p:nvGraphicFramePr>
            <p:xfrm>
              <a:off x="6672064" y="2996952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r="-420690" b="-6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r="-293548" b="-6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r="-1111" b="-66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60870" r="-420690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60870" r="-293548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60870" r="-1111" b="-3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160870" r="-420690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160870" r="-293548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160870" r="-1111" b="-2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260870" r="-420690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260870" r="-293548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260870" r="-1111" b="-1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60870" r="-420690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60870" r="-293548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60870" r="-1111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8B8CD7B9-869D-FF03-1732-ECE801E8C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355248"/>
                  </p:ext>
                </p:extLst>
              </p:nvPr>
            </p:nvGraphicFramePr>
            <p:xfrm>
              <a:off x="9960435" y="3582803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8B8CD7B9-869D-FF03-1732-ECE801E8C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355248"/>
                  </p:ext>
                </p:extLst>
              </p:nvPr>
            </p:nvGraphicFramePr>
            <p:xfrm>
              <a:off x="9960435" y="3582803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3571" r="-320690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3571" r="-1087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63043" r="-320690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63043" r="-108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163043" r="-32069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163043" r="-108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ECFBA04-7AF1-4890-A820-477671D31D6D}"/>
              </a:ext>
            </a:extLst>
          </p:cNvPr>
          <p:cNvCxnSpPr>
            <a:cxnSpLocks/>
          </p:cNvCxnSpPr>
          <p:nvPr/>
        </p:nvCxnSpPr>
        <p:spPr>
          <a:xfrm>
            <a:off x="8550937" y="3582803"/>
            <a:ext cx="1134292" cy="608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451353C-94FB-5BC8-CFC7-F7C21693D236}"/>
              </a:ext>
            </a:extLst>
          </p:cNvPr>
          <p:cNvCxnSpPr>
            <a:cxnSpLocks/>
          </p:cNvCxnSpPr>
          <p:nvPr/>
        </p:nvCxnSpPr>
        <p:spPr>
          <a:xfrm>
            <a:off x="8550937" y="4190955"/>
            <a:ext cx="11342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597A453-8978-84D1-0B97-FA71E6887690}"/>
              </a:ext>
            </a:extLst>
          </p:cNvPr>
          <p:cNvCxnSpPr>
            <a:cxnSpLocks/>
          </p:cNvCxnSpPr>
          <p:nvPr/>
        </p:nvCxnSpPr>
        <p:spPr>
          <a:xfrm flipV="1">
            <a:off x="8550937" y="4832662"/>
            <a:ext cx="1134292" cy="664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058925E-511E-D469-95BF-846C9B078B44}"/>
              </a:ext>
            </a:extLst>
          </p:cNvPr>
          <p:cNvCxnSpPr>
            <a:cxnSpLocks/>
          </p:cNvCxnSpPr>
          <p:nvPr/>
        </p:nvCxnSpPr>
        <p:spPr>
          <a:xfrm>
            <a:off x="8550937" y="4826880"/>
            <a:ext cx="11342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EF13A611-806B-95DB-EAE5-C26BC60AE1CA}"/>
              </a:ext>
            </a:extLst>
          </p:cNvPr>
          <p:cNvSpPr txBox="1"/>
          <p:nvPr/>
        </p:nvSpPr>
        <p:spPr>
          <a:xfrm>
            <a:off x="9685229" y="4006289"/>
            <a:ext cx="27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9DD1"/>
                </a:solidFill>
              </a:rPr>
              <a:t>+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0CD6B4E-A050-76C9-1751-88556E7E4586}"/>
              </a:ext>
            </a:extLst>
          </p:cNvPr>
          <p:cNvSpPr txBox="1"/>
          <p:nvPr/>
        </p:nvSpPr>
        <p:spPr>
          <a:xfrm>
            <a:off x="9685229" y="4635988"/>
            <a:ext cx="27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9DD1"/>
                </a:solidFill>
              </a:rPr>
              <a:t>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1825-EC6F-B639-226B-4AAFA18D42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0E49-00CC-5F33-AAF6-7AF3CEF11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3BCF-44BC-7B7A-351C-0D16DDC80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4383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B7CF9-8369-A1C3-7860-8935A2E9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Conditional Distributions over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E1A5BB-ADF3-3AFC-7072-04EB9408D9A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Similar to conditional distributions over events, it is possible to define the conditional distribution over random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Represents a set of conditional probability distributions</a:t>
                </a:r>
              </a:p>
              <a:p>
                <a:pPr lvl="2"/>
                <a:r>
                  <a:rPr lang="en-GB" dirty="0"/>
                  <a:t>Each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to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yields a conditional probability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pPr lvl="2"/>
                <a:r>
                  <a:rPr lang="en-GB" dirty="0"/>
                  <a:t>An additional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to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yields the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a specific event in the underlying event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(product rule)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)⋯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(chain rule)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/>
                  <a:t> (Bayes theorem)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E1A5BB-ADF3-3AFC-7072-04EB9408D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 r="-114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A89F-6620-A6F1-7081-A44F3C557F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72447-EF87-F1BF-772B-D47611F78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FEA4-F2B3-763A-CE1F-C393911FE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9139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64B00-BF10-5EEC-5676-D3283A3A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Multiplying (Conditional)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6EDD691-2C62-8738-6DE6-029F57D9A7C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(product rule)</a:t>
                </a:r>
              </a:p>
              <a:p>
                <a:pPr lvl="1"/>
                <a:r>
                  <a:rPr lang="en-GB" dirty="0"/>
                  <a:t>Multiply corresponding entries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6EDD691-2C62-8738-6DE6-029F57D9A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A68CF3AA-04DC-BC0E-A12B-45CC995B2F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1595" y="261535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9">
                <a:extLst>
                  <a:ext uri="{FF2B5EF4-FFF2-40B4-BE49-F238E27FC236}">
                    <a16:creationId xmlns:a16="http://schemas.microsoft.com/office/drawing/2014/main" id="{A68CF3AA-04DC-BC0E-A12B-45CC995B2F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497279"/>
                  </p:ext>
                </p:extLst>
              </p:nvPr>
            </p:nvGraphicFramePr>
            <p:xfrm>
              <a:off x="781595" y="261535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571" r="-420690" b="-6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571" r="-293548" b="-6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571" r="-1111" b="-66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63043" r="-420690" b="-3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63043" r="-293548" b="-3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63043" r="-1111" b="-3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163043" r="-420690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163043" r="-293548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163043" r="-1111" b="-2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263043" r="-420690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263043" r="-293548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263043" r="-1111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63043" r="-42069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63043" r="-29354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63043" r="-1111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C3F28352-F3D6-9063-0C2E-F2F920524D5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99855" y="319666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C3F28352-F3D6-9063-0C2E-F2F920524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976293"/>
                  </p:ext>
                </p:extLst>
              </p:nvPr>
            </p:nvGraphicFramePr>
            <p:xfrm>
              <a:off x="3099855" y="319666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59574" r="-317241" b="-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59574" b="-97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163043" r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16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6BC79163-911E-E890-A3FF-5211EF9CF8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47504" y="2615350"/>
              <a:ext cx="4453695" cy="275137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59854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93620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265763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=1)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=0, 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=0)</m:t>
                                    </m:r>
                                  </m:den>
                                </m:f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6BC79163-911E-E890-A3FF-5211EF9CF8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371876"/>
                  </p:ext>
                </p:extLst>
              </p:nvPr>
            </p:nvGraphicFramePr>
            <p:xfrm>
              <a:off x="5147504" y="2615350"/>
              <a:ext cx="4453695" cy="275137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59854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93620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2657633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3571" r="-417647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3571" r="-283784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3571" r="-478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60417" r="-417647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60417" r="-283784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60417" r="-478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163830" r="-41764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163830" r="-283784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163830" r="-478" b="-2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258333" r="-417647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258333" r="-283784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258333" r="-478" b="-1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99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1" t="-365957" r="-417647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243" t="-365957" r="-283784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421" t="-365957" r="-478" b="-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8C045AD5-5A4B-5992-0C02-D168E28BC625}"/>
              </a:ext>
            </a:extLst>
          </p:cNvPr>
          <p:cNvSpPr/>
          <p:nvPr/>
        </p:nvSpPr>
        <p:spPr>
          <a:xfrm>
            <a:off x="9659983" y="2984860"/>
            <a:ext cx="465068" cy="11821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8323094D-5962-EA17-314E-83D2EE22A054}"/>
                  </a:ext>
                </a:extLst>
              </p:cNvPr>
              <p:cNvSpPr txBox="1"/>
              <p:nvPr/>
            </p:nvSpPr>
            <p:spPr>
              <a:xfrm>
                <a:off x="10183835" y="3391288"/>
                <a:ext cx="196596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8323094D-5962-EA17-314E-83D2EE22A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835" y="3391288"/>
                <a:ext cx="1965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FCE9EDBC-BEE4-67CE-F29E-54E35CF821F2}"/>
              </a:ext>
            </a:extLst>
          </p:cNvPr>
          <p:cNvSpPr/>
          <p:nvPr/>
        </p:nvSpPr>
        <p:spPr>
          <a:xfrm>
            <a:off x="9669520" y="4190749"/>
            <a:ext cx="465068" cy="11821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ED558155-36DA-8CAD-D5CC-175D751EF9C3}"/>
                  </a:ext>
                </a:extLst>
              </p:cNvPr>
              <p:cNvSpPr txBox="1"/>
              <p:nvPr/>
            </p:nvSpPr>
            <p:spPr>
              <a:xfrm>
                <a:off x="10193372" y="4597177"/>
                <a:ext cx="196596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ED558155-36DA-8CAD-D5CC-175D751E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372" y="4597177"/>
                <a:ext cx="19659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0E680E7-01E3-EA9D-0E8A-553B5265A19F}"/>
                  </a:ext>
                </a:extLst>
              </p:cNvPr>
              <p:cNvSpPr txBox="1"/>
              <p:nvPr/>
            </p:nvSpPr>
            <p:spPr>
              <a:xfrm>
                <a:off x="2709039" y="391232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0E680E7-01E3-EA9D-0E8A-553B5265A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39" y="3912326"/>
                <a:ext cx="3566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E58EBDF-3CC8-9E83-F125-26392F237AF1}"/>
                  </a:ext>
                </a:extLst>
              </p:cNvPr>
              <p:cNvSpPr txBox="1"/>
              <p:nvPr/>
            </p:nvSpPr>
            <p:spPr>
              <a:xfrm>
                <a:off x="4707250" y="391232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E58EBDF-3CC8-9E83-F125-26392F23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0" y="3912326"/>
                <a:ext cx="3566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9CF8-AE4A-36F8-8291-7BB5608989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67B5-4194-517F-AA9B-07716DD81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A1EFC-AFB8-4187-45C7-68AF5DEDD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9848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3CB5-05D5-EC14-303D-A6E35A4C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independent</a:t>
                </a:r>
                <a:r>
                  <a:rPr lang="en-GB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conditionally independent </a:t>
                </a:r>
                <a:r>
                  <a:rPr lang="en-GB" dirty="0">
                    <a:solidFill>
                      <a:schemeClr val="tx1"/>
                    </a:solidFill>
                  </a:rPr>
                  <a:t>given a third event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if</a:t>
                </a:r>
                <a:endParaRPr lang="en-GB" dirty="0">
                  <a:solidFill>
                    <a:srgbClr val="58585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(or equivalent)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independent</a:t>
                </a:r>
                <a:r>
                  <a:rPr lang="en-GB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</a:t>
                </a:r>
                <a:r>
                  <a:rPr lang="en-GB" dirty="0">
                    <a:solidFill>
                      <a:srgbClr val="009DD1"/>
                    </a:solidFill>
                  </a:rPr>
                  <a:t>conditionally independent </a:t>
                </a:r>
                <a:r>
                  <a:rPr lang="en-GB" dirty="0"/>
                  <a:t>given a third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(or equivalent)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Conditional independence is a generalisation of independence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 b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74883F2-70A4-19FE-967C-300ACC3537EA}"/>
                  </a:ext>
                </a:extLst>
              </p:cNvPr>
              <p:cNvSpPr txBox="1"/>
              <p:nvPr/>
            </p:nvSpPr>
            <p:spPr>
              <a:xfrm>
                <a:off x="4295800" y="1781601"/>
                <a:ext cx="2552450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Implies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74883F2-70A4-19FE-967C-300ACC35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1781601"/>
                <a:ext cx="25524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1C55A5E9-40C8-3D12-D245-85C220C5B418}"/>
                  </a:ext>
                </a:extLst>
              </p:cNvPr>
              <p:cNvSpPr txBox="1"/>
              <p:nvPr/>
            </p:nvSpPr>
            <p:spPr>
              <a:xfrm>
                <a:off x="9158041" y="2677091"/>
                <a:ext cx="2552450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Independence denoted by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RVs: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1C55A5E9-40C8-3D12-D245-85C220C5B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041" y="2677091"/>
                <a:ext cx="255245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750EAA92-B1E4-1FBA-2E1C-5A0C091D235D}"/>
                  </a:ext>
                </a:extLst>
              </p:cNvPr>
              <p:cNvSpPr txBox="1"/>
              <p:nvPr/>
            </p:nvSpPr>
            <p:spPr>
              <a:xfrm>
                <a:off x="4569947" y="3849355"/>
                <a:ext cx="316640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Implies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750EAA92-B1E4-1FBA-2E1C-5A0C091D2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47" y="3849355"/>
                <a:ext cx="31664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F3683-E1A7-8BF6-57A0-4C73844793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1308C-E472-742E-DA49-EA3EF05B2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F726-8F70-7093-E048-BB4F773E1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296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3CB5-05D5-EC14-303D-A6E35A4C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-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Assume the following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over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Product rule without independence: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Product rule with independence: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1DD097-6E71-ED5B-6766-556F3C4F0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1F546459-F81C-3EF4-0369-2F28DCE7FD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1595" y="295498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9">
                <a:extLst>
                  <a:ext uri="{FF2B5EF4-FFF2-40B4-BE49-F238E27FC236}">
                    <a16:creationId xmlns:a16="http://schemas.microsoft.com/office/drawing/2014/main" id="{1F546459-F81C-3EF4-0369-2F28DCE7FD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226504"/>
                  </p:ext>
                </p:extLst>
              </p:nvPr>
            </p:nvGraphicFramePr>
            <p:xfrm>
              <a:off x="781595" y="2954980"/>
              <a:ext cx="1896290" cy="267990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398618">
                      <a:extLst>
                        <a:ext uri="{9D8B030D-6E8A-4147-A177-3AD203B41FA5}">
                          <a16:colId xmlns:a16="http://schemas.microsoft.com/office/drawing/2014/main" val="493418515"/>
                        </a:ext>
                      </a:extLst>
                    </a:gridCol>
                    <a:gridCol w="1131565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571" r="-420690" b="-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571" r="-293548" b="-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571" r="-1111" b="-6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63043" r="-4206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63043" r="-29354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63043" r="-111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163043" r="-4206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163043" r="-2935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163043" r="-111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263043" r="-4206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263043" r="-2935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263043" r="-111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19299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" t="-363043" r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774" t="-363043" r="-2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78" t="-363043" r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389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9">
                <a:extLst>
                  <a:ext uri="{FF2B5EF4-FFF2-40B4-BE49-F238E27FC236}">
                    <a16:creationId xmlns:a16="http://schemas.microsoft.com/office/drawing/2014/main" id="{104CE4BE-1505-0E1F-E6D5-80B1FFFBC2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99855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9">
                <a:extLst>
                  <a:ext uri="{FF2B5EF4-FFF2-40B4-BE49-F238E27FC236}">
                    <a16:creationId xmlns:a16="http://schemas.microsoft.com/office/drawing/2014/main" id="{104CE4BE-1505-0E1F-E6D5-80B1FFFBC2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527315"/>
                  </p:ext>
                </p:extLst>
              </p:nvPr>
            </p:nvGraphicFramePr>
            <p:xfrm>
              <a:off x="3099855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3571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3571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63043" r="-317241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63043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48" t="-163043" r="-31724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09" t="-163043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8CC67AFC-754B-422F-DAE3-22CE945FD508}"/>
                  </a:ext>
                </a:extLst>
              </p:cNvPr>
              <p:cNvSpPr txBox="1"/>
              <p:nvPr/>
            </p:nvSpPr>
            <p:spPr>
              <a:xfrm>
                <a:off x="2709039" y="425195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8CC67AFC-754B-422F-DAE3-22CE945FD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39" y="4251956"/>
                <a:ext cx="3566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BEEFFDA-7C2A-27DE-B91B-40488066F37D}"/>
                  </a:ext>
                </a:extLst>
              </p:cNvPr>
              <p:cNvSpPr txBox="1"/>
              <p:nvPr/>
            </p:nvSpPr>
            <p:spPr>
              <a:xfrm>
                <a:off x="4707250" y="4251956"/>
                <a:ext cx="356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BEEFFDA-7C2A-27DE-B91B-40488066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50" y="4251956"/>
                <a:ext cx="3566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9">
                <a:extLst>
                  <a:ext uri="{FF2B5EF4-FFF2-40B4-BE49-F238E27FC236}">
                    <a16:creationId xmlns:a16="http://schemas.microsoft.com/office/drawing/2014/main" id="{8E65A061-C59A-092C-FCA9-AF5296CC58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45908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9">
                <a:extLst>
                  <a:ext uri="{FF2B5EF4-FFF2-40B4-BE49-F238E27FC236}">
                    <a16:creationId xmlns:a16="http://schemas.microsoft.com/office/drawing/2014/main" id="{8E65A061-C59A-092C-FCA9-AF5296CC5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999736"/>
                  </p:ext>
                </p:extLst>
              </p:nvPr>
            </p:nvGraphicFramePr>
            <p:xfrm>
              <a:off x="5145908" y="3536297"/>
              <a:ext cx="1523797" cy="151726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66107">
                      <a:extLst>
                        <a:ext uri="{9D8B030D-6E8A-4147-A177-3AD203B41FA5}">
                          <a16:colId xmlns:a16="http://schemas.microsoft.com/office/drawing/2014/main" val="798045607"/>
                        </a:ext>
                      </a:extLst>
                    </a:gridCol>
                    <a:gridCol w="1157690">
                      <a:extLst>
                        <a:ext uri="{9D8B030D-6E8A-4147-A177-3AD203B41FA5}">
                          <a16:colId xmlns:a16="http://schemas.microsoft.com/office/drawing/2014/main" val="1022796859"/>
                        </a:ext>
                      </a:extLst>
                    </a:gridCol>
                  </a:tblGrid>
                  <a:tr h="3546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48" t="-3571" r="-317241" b="-3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609" t="-3571" b="-332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3106087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48" t="-63043" r="-317241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609" t="-63043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37420"/>
                      </a:ext>
                    </a:extLst>
                  </a:tr>
                  <a:tr h="581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48" t="-163043" r="-31724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609" t="-163043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85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3AD4F748-B819-FAC8-9F38-36E73E9C2FBD}"/>
                  </a:ext>
                </a:extLst>
              </p:cNvPr>
              <p:cNvSpPr txBox="1"/>
              <p:nvPr/>
            </p:nvSpPr>
            <p:spPr>
              <a:xfrm>
                <a:off x="8084979" y="3450661"/>
                <a:ext cx="3567090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has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2⋅2=4</m:t>
                    </m:r>
                  </m:oMath>
                </a14:m>
                <a:r>
                  <a:rPr lang="en-GB" dirty="0"/>
                  <a:t> entries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has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entries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More efficiency through independence</a:t>
                </a:r>
              </a:p>
            </p:txBody>
          </p:sp>
        </mc:Choice>
        <mc:Fallback xmlns="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3AD4F748-B819-FAC8-9F38-36E73E9C2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79" y="3450661"/>
                <a:ext cx="356709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1C2A1-0C6D-B87D-3FAC-EC2BF1664C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F10E-6DEF-B83C-7BB6-C98082054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9CF9-B42B-C833-E009-42B2A1EE2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179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A5B01-1CD8-A534-649D-F03E7185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Probability Query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rgbClr val="009DD1"/>
                    </a:solidFill>
                  </a:rPr>
                  <a:t>Inference</a:t>
                </a:r>
                <a:r>
                  <a:rPr lang="en-GB" dirty="0"/>
                  <a:t>: Use joint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over a set random variables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 to answer queries of interest</a:t>
                </a:r>
              </a:p>
              <a:p>
                <a:r>
                  <a:rPr lang="en-GB" dirty="0"/>
                  <a:t>Probability queries: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dirty="0"/>
                  <a:t> (marginal probability distribution)</a:t>
                </a:r>
              </a:p>
              <a:p>
                <a:pPr lvl="2"/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GB" dirty="0"/>
                  <a:t> (marginal probability) </a:t>
                </a:r>
                <a:endParaRPr lang="en-GB" b="1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(conditional marginal probability distribution)</a:t>
                </a:r>
              </a:p>
              <a:p>
                <a:pPr lvl="2"/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(conditional marginal probability)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called </a:t>
                </a:r>
                <a:r>
                  <a:rPr lang="en-GB" dirty="0">
                    <a:solidFill>
                      <a:srgbClr val="009DD1"/>
                    </a:solidFill>
                  </a:rPr>
                  <a:t>query variables</a:t>
                </a:r>
                <a:r>
                  <a:rPr lang="en-GB" dirty="0"/>
                  <a:t>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called </a:t>
                </a:r>
                <a:r>
                  <a:rPr lang="en-GB" dirty="0">
                    <a:solidFill>
                      <a:srgbClr val="009DD1"/>
                    </a:solidFill>
                  </a:rPr>
                  <a:t>evidence</a:t>
                </a:r>
                <a:endParaRPr lang="en-GB" b="1" dirty="0">
                  <a:solidFill>
                    <a:srgbClr val="009DD1"/>
                  </a:solidFill>
                </a:endParaRPr>
              </a:p>
              <a:p>
                <a:r>
                  <a:rPr lang="en-GB" dirty="0"/>
                  <a:t>There are also other types of queries</a:t>
                </a:r>
              </a:p>
              <a:p>
                <a:pPr lvl="1"/>
                <a:r>
                  <a:rPr lang="en-GB" dirty="0"/>
                  <a:t>MPE queries</a:t>
                </a:r>
              </a:p>
              <a:p>
                <a:pPr lvl="1"/>
                <a:r>
                  <a:rPr lang="en-GB" dirty="0"/>
                  <a:t>MAP queries</a:t>
                </a:r>
              </a:p>
              <a:p>
                <a:pPr lvl="1"/>
                <a:r>
                  <a:rPr lang="en-GB" dirty="0"/>
                  <a:t>…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 r="-343" b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89EA3-710D-D2E8-6867-27024A7C13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97098-3587-F1C9-2429-FA1D10601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3989-3056-7260-6079-75E657C9F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87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Introduction</a:t>
            </a:r>
          </a:p>
          <a:p>
            <a:pPr lvl="1"/>
            <a:r>
              <a:rPr lang="en-GB" kern="0" dirty="0" err="1"/>
              <a:t>StaRAI</a:t>
            </a:r>
            <a:r>
              <a:rPr lang="en-GB" kern="0" dirty="0"/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>
                <a:solidFill>
                  <a:schemeClr val="accent1"/>
                </a:solidFill>
              </a:rPr>
              <a:t>Foundations</a:t>
            </a:r>
            <a:endParaRPr lang="en-GB" kern="0" dirty="0">
              <a:solidFill>
                <a:schemeClr val="accent1"/>
              </a:solidFill>
            </a:endParaRP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Probabilistic Relational Models (PRMs)</a:t>
            </a:r>
          </a:p>
          <a:p>
            <a:pPr lvl="1"/>
            <a:r>
              <a:rPr lang="en-GB" kern="0" dirty="0" err="1"/>
              <a:t>Parfactor</a:t>
            </a:r>
            <a:r>
              <a:rPr lang="en-GB" kern="0" dirty="0"/>
              <a:t> models, Markov logic networks</a:t>
            </a:r>
          </a:p>
          <a:p>
            <a:pPr lvl="1"/>
            <a:r>
              <a:rPr lang="en-GB" kern="0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Exact Lifted Inference</a:t>
            </a:r>
          </a:p>
          <a:p>
            <a:pPr lvl="1"/>
            <a:r>
              <a:rPr lang="en-GB" kern="0" dirty="0"/>
              <a:t>Lifted Variable Elimination</a:t>
            </a:r>
          </a:p>
          <a:p>
            <a:pPr lvl="1"/>
            <a:r>
              <a:rPr lang="en-GB" kern="0" dirty="0"/>
              <a:t>Lifted Junction Tree Algorithm</a:t>
            </a:r>
          </a:p>
          <a:p>
            <a:pPr lvl="1"/>
            <a:r>
              <a:rPr lang="en-GB" kern="0" dirty="0"/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Sequential Models and Inference</a:t>
            </a:r>
          </a:p>
          <a:p>
            <a:pPr lvl="1"/>
            <a:r>
              <a:rPr lang="en-GB" kern="0" dirty="0"/>
              <a:t>Parameterised models</a:t>
            </a:r>
          </a:p>
          <a:p>
            <a:pPr lvl="1"/>
            <a:r>
              <a:rPr lang="en-GB" kern="0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Decision Making</a:t>
            </a:r>
          </a:p>
          <a:p>
            <a:pPr lvl="1"/>
            <a:r>
              <a:rPr lang="en-GB" kern="0" dirty="0"/>
              <a:t>Preferences, utility</a:t>
            </a:r>
          </a:p>
          <a:p>
            <a:pPr lvl="1"/>
            <a:r>
              <a:rPr lang="en-GB" kern="0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Learning</a:t>
            </a:r>
          </a:p>
          <a:p>
            <a:pPr lvl="1"/>
            <a:r>
              <a:rPr lang="en-GB" kern="0" dirty="0"/>
              <a:t>Parameter learning</a:t>
            </a:r>
          </a:p>
          <a:p>
            <a:pPr lvl="1"/>
            <a:r>
              <a:rPr lang="en-GB" kern="0" dirty="0"/>
              <a:t>Relation learning</a:t>
            </a:r>
          </a:p>
          <a:p>
            <a:pPr lvl="1"/>
            <a:r>
              <a:rPr lang="en-GB" kern="0"/>
              <a:t>Approximating symmetries</a:t>
            </a:r>
          </a:p>
          <a:p>
            <a:pPr lvl="1"/>
            <a:endParaRPr lang="en-GB" kern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DCA3B-BA09-B369-102F-72768884F58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3CEF1-8D84-9B8F-8ECC-0CD2C58CD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CC7C0-6D90-87F7-CA37-196D33748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468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A5B01-1CD8-A534-649D-F03E7185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Probability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sz="2100" dirty="0"/>
                  <a:t>Given joint distribution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/>
                  <a:t> over a set random variables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100" dirty="0"/>
              </a:p>
              <a:p>
                <a:r>
                  <a:rPr lang="en-GB" sz="2100" dirty="0"/>
                  <a:t>Query answering: Sum out all random variables which are </a:t>
                </a:r>
                <a:r>
                  <a:rPr lang="en-GB" sz="2100" b="1" dirty="0"/>
                  <a:t>not</a:t>
                </a:r>
                <a:r>
                  <a:rPr lang="en-GB" sz="2100" dirty="0"/>
                  <a:t> in the query</a:t>
                </a:r>
              </a:p>
              <a:p>
                <a:r>
                  <a:rPr lang="en-GB" sz="2100" dirty="0"/>
                  <a:t>Example: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100" dirty="0"/>
              </a:p>
              <a:p>
                <a:pPr lvl="1"/>
                <a:r>
                  <a:rPr lang="en-GB" sz="2100" dirty="0"/>
                  <a:t>Query: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100" dirty="0"/>
              </a:p>
              <a:p>
                <a:pPr lvl="1"/>
                <a:r>
                  <a:rPr lang="en-GB" sz="2100" dirty="0"/>
                  <a:t>Remaining random variables: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100" b="0" dirty="0"/>
              </a:p>
              <a:p>
                <a:pPr lvl="1"/>
                <a:r>
                  <a:rPr lang="en-GB" sz="2100" b="0" dirty="0"/>
                  <a:t>Summing out remaining random variables: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𝑉𝑎𝑙</m:t>
                            </m:r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sz="2100" dirty="0"/>
              </a:p>
              <a:p>
                <a:r>
                  <a:rPr lang="en-GB" sz="2100" dirty="0"/>
                  <a:t>In general: Size of a joint distribution is exponential in the number of random variables</a:t>
                </a:r>
              </a:p>
              <a:p>
                <a:pPr lvl="1"/>
                <a:r>
                  <a:rPr lang="en-GB" sz="2100" dirty="0"/>
                  <a:t>e.g., for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100" dirty="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1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𝑉𝑎𝑙</m:t>
                        </m:r>
                        <m:d>
                          <m:d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100" dirty="0"/>
                  <a:t>,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/>
                  <a:t>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100" dirty="0"/>
                  <a:t> probabilities</a:t>
                </a:r>
              </a:p>
              <a:p>
                <a:pPr lvl="2"/>
                <a:r>
                  <a:rPr lang="en-GB" sz="2100" b="0" dirty="0"/>
                  <a:t>For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=30 </m:t>
                    </m:r>
                  </m:oMath>
                </a14:m>
                <a:r>
                  <a:rPr lang="en-GB" sz="2100" b="0" i="0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GB" sz="2100" i="1" smtClean="0">
                        <a:latin typeface="Cambria Math" panose="02040503050406030204" pitchFamily="18" charset="0"/>
                      </a:rPr>
                      <m:t>=1.073.741.824</m:t>
                    </m:r>
                  </m:oMath>
                </a14:m>
                <a:r>
                  <a:rPr lang="en-GB" sz="2100" dirty="0"/>
                  <a:t> probabilities</a:t>
                </a:r>
              </a:p>
              <a:p>
                <a:r>
                  <a:rPr lang="en-GB" sz="2100" dirty="0"/>
                  <a:t>Due to the exponential growth: Explicit representation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GB" sz="2100" b="1" dirty="0"/>
                  <a:t> </a:t>
                </a:r>
                <a:r>
                  <a:rPr lang="en-GB" sz="2100" dirty="0"/>
                  <a:t>too large for query answering</a:t>
                </a:r>
                <a:endParaRPr lang="en-GB" sz="2100" b="1" dirty="0"/>
              </a:p>
              <a:p>
                <a:r>
                  <a:rPr lang="en-GB" sz="2100" dirty="0"/>
                  <a:t>Outlook probabilistic graphical models: exploit factorisation (represent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GB" sz="2100" dirty="0"/>
                  <a:t> as a product of multiple distributions) and independencies for (more) efficient query answering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E7323F7-FC6E-6907-5A38-579DC34F4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934" r="-13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1279-60CD-DB97-FEBF-F7A2C88781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B4199-87F7-EF1D-8563-795018908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A54E-2DB1-ABA6-B64B-92CAA43A0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983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6E95-7D6F-AD4D-A45D-AB85C07F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DCBA-F133-B94B-84E5-2BE73AD4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Modelling:</a:t>
            </a:r>
          </a:p>
          <a:p>
            <a:pPr lvl="1"/>
            <a:r>
              <a:rPr lang="en-GB" dirty="0"/>
              <a:t>Sample space and event space</a:t>
            </a:r>
          </a:p>
          <a:p>
            <a:pPr lvl="1"/>
            <a:r>
              <a:rPr lang="en-GB" dirty="0"/>
              <a:t>Probability distribution: assign probabilities to events</a:t>
            </a:r>
          </a:p>
          <a:p>
            <a:pPr lvl="1"/>
            <a:r>
              <a:rPr lang="en-GB" dirty="0"/>
              <a:t>Conditional probability distribution: incorporating observations</a:t>
            </a:r>
          </a:p>
          <a:p>
            <a:pPr lvl="1"/>
            <a:r>
              <a:rPr lang="en-GB" dirty="0"/>
              <a:t>Random variables, joint and marginal distributions</a:t>
            </a:r>
          </a:p>
          <a:p>
            <a:pPr lvl="2"/>
            <a:r>
              <a:rPr lang="en-GB" dirty="0"/>
              <a:t>Assignments of random variables correspond to events in the underlying event space</a:t>
            </a:r>
          </a:p>
          <a:p>
            <a:r>
              <a:rPr lang="en-GB" dirty="0"/>
              <a:t>Inference and query answering:</a:t>
            </a:r>
          </a:p>
          <a:p>
            <a:pPr lvl="1"/>
            <a:r>
              <a:rPr lang="en-GB" dirty="0"/>
              <a:t>Product rule, chain rule, Bayes theorem</a:t>
            </a:r>
          </a:p>
          <a:p>
            <a:pPr lvl="1"/>
            <a:r>
              <a:rPr lang="en-GB" dirty="0"/>
              <a:t>Marginalisation / Sum out of random variables</a:t>
            </a:r>
          </a:p>
          <a:p>
            <a:pPr lvl="1"/>
            <a:r>
              <a:rPr lang="en-GB" dirty="0"/>
              <a:t>(Conditional) independence</a:t>
            </a:r>
          </a:p>
          <a:p>
            <a:pPr lvl="1"/>
            <a:r>
              <a:rPr lang="en-GB" dirty="0"/>
              <a:t>Probability query: Sum out non-query random variables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277B-75B0-F1E0-DDF8-54ABFBDAD1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2B23-7D6B-C005-B61A-AF536FEC0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7121-732E-AC20-1186-9486059DF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805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Probability theory</a:t>
            </a:r>
          </a:p>
          <a:p>
            <a:pPr lvl="1"/>
            <a:r>
              <a:rPr lang="en-GB" dirty="0"/>
              <a:t>Modelling: (conditional) probability distributions, random variables, marginal and joint distributions</a:t>
            </a:r>
          </a:p>
          <a:p>
            <a:pPr lvl="1"/>
            <a:r>
              <a:rPr lang="en-GB" dirty="0"/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Probabilistic graphical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Syntax, semantics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EAF83-EE4F-94BC-6BEC-850731F447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D8813-A5D3-379B-7DBB-D464946A8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587A-7AD7-391C-BFFA-C1DB194E0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994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Modelling: (conditional) probability distributions, random variables, marginal and joint distributions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89FC7-41D9-9DCC-7DAB-C95A1A16C2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9D55E-30C7-93EA-84B8-D10BB6C07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8DB-7EBC-90AC-D877-E442FB8F2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995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7F95-363E-4B94-B9A8-1C9263C7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Sources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28897F0-9BA8-BD76-1165-B44940454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Content of the slides mainly based on the following books:</a:t>
            </a:r>
          </a:p>
        </p:txBody>
      </p:sp>
      <p:pic>
        <p:nvPicPr>
          <p:cNvPr id="7" name="Bild 3">
            <a:extLst>
              <a:ext uri="{FF2B5EF4-FFF2-40B4-BE49-F238E27FC236}">
                <a16:creationId xmlns:a16="http://schemas.microsoft.com/office/drawing/2014/main" id="{22B2C989-F301-4719-26EF-4739E06DE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7" y="2395725"/>
            <a:ext cx="2144694" cy="2779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D3676C8-66F4-F857-2190-37F11A47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56" y="2395724"/>
            <a:ext cx="2437757" cy="2779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6B5DB-0016-03E6-7D3F-D20C8162C6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ACE5F-B73F-92CF-B53B-0B0476B3B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B4C8A-A626-EF87-F254-BF395DDEC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8935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97F95-363E-4B94-B9A8-1C9263C7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DD2BC-0A90-106D-4212-29FEAE621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Acting &amp; Making decisions in environments with uncertainty</a:t>
            </a:r>
          </a:p>
          <a:p>
            <a:pPr lvl="1"/>
            <a:r>
              <a:rPr lang="en-GB" dirty="0"/>
              <a:t>e.g., partially observable environment</a:t>
            </a:r>
          </a:p>
          <a:p>
            <a:r>
              <a:rPr lang="en-GB" dirty="0"/>
              <a:t>Reasoning under uncertainty</a:t>
            </a:r>
          </a:p>
          <a:p>
            <a:r>
              <a:rPr lang="en-GB" dirty="0"/>
              <a:t>Knowledge required about what is possible and what is probable</a:t>
            </a:r>
          </a:p>
          <a:p>
            <a:r>
              <a:rPr lang="en-GB" dirty="0"/>
              <a:t>Framework of probability theory:</a:t>
            </a:r>
          </a:p>
          <a:p>
            <a:pPr lvl="1"/>
            <a:r>
              <a:rPr lang="en-GB" dirty="0"/>
              <a:t>Defines possible outcomes and events</a:t>
            </a:r>
          </a:p>
          <a:p>
            <a:pPr lvl="1"/>
            <a:r>
              <a:rPr lang="en-GB" dirty="0"/>
              <a:t>Assigns probabilities to them</a:t>
            </a:r>
          </a:p>
          <a:p>
            <a:pPr lvl="1"/>
            <a:r>
              <a:rPr lang="en-GB" dirty="0"/>
              <a:t>Allows for calculating specific probabilities</a:t>
            </a:r>
          </a:p>
          <a:p>
            <a:pPr lvl="1"/>
            <a:r>
              <a:rPr lang="en-GB" dirty="0"/>
              <a:t>Allows for including observations and „updating“ probabilities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07407-F766-68A6-2E07-4D83F163E7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8176-8DDD-4549-B021-85D925218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0EF75-1FE6-0564-375B-89B738F99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0722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96C24-BF44-204D-6B20-B7FC6F8C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&amp; Event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ACFA96-B225-EDD2-F08C-843E18F7B64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sz="2000" dirty="0"/>
                  <a:t>Sample Space	</a:t>
                </a:r>
              </a:p>
              <a:p>
                <a:pPr lvl="1"/>
                <a:r>
                  <a:rPr lang="en-GB" sz="2000" dirty="0"/>
                  <a:t>Set of </a:t>
                </a:r>
                <a:r>
                  <a:rPr lang="en-GB" sz="2000" dirty="0">
                    <a:solidFill>
                      <a:srgbClr val="009DD1"/>
                    </a:solidFill>
                  </a:rPr>
                  <a:t>possible</a:t>
                </a:r>
                <a:r>
                  <a:rPr lang="en-GB" sz="2000" dirty="0">
                    <a:solidFill>
                      <a:srgbClr val="00B0F0"/>
                    </a:solidFill>
                  </a:rPr>
                  <a:t> </a:t>
                </a:r>
                <a:r>
                  <a:rPr lang="en-GB" sz="2000" dirty="0">
                    <a:solidFill>
                      <a:srgbClr val="009DD1"/>
                    </a:solidFill>
                  </a:rPr>
                  <a:t>outcomes, </a:t>
                </a:r>
                <a:r>
                  <a:rPr lang="en-GB" sz="2000" dirty="0">
                    <a:solidFill>
                      <a:srgbClr val="58585A"/>
                    </a:solidFill>
                  </a:rPr>
                  <a:t>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GB" sz="2000" dirty="0"/>
                  <a:t>Arbitrary, non-empty set</a:t>
                </a:r>
              </a:p>
              <a:p>
                <a:r>
                  <a:rPr lang="en-GB" sz="2000" dirty="0"/>
                  <a:t>Event Space</a:t>
                </a:r>
              </a:p>
              <a:p>
                <a:pPr lvl="1"/>
                <a:r>
                  <a:rPr lang="en-GB" sz="2000" dirty="0"/>
                  <a:t>Set of </a:t>
                </a:r>
                <a:r>
                  <a:rPr lang="en-GB" sz="2000" dirty="0">
                    <a:solidFill>
                      <a:srgbClr val="009DD1"/>
                    </a:solidFill>
                  </a:rPr>
                  <a:t>measurable events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58585A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000" dirty="0"/>
                  <a:t>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000" b="0" dirty="0"/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000" b="0" dirty="0"/>
                  <a:t> called </a:t>
                </a:r>
                <a:r>
                  <a:rPr lang="en-GB" sz="2000" dirty="0">
                    <a:solidFill>
                      <a:srgbClr val="009DD1"/>
                    </a:solidFill>
                  </a:rPr>
                  <a:t>event</a:t>
                </a:r>
                <a:endParaRPr lang="en-GB" sz="2000" b="0" dirty="0"/>
              </a:p>
              <a:p>
                <a:pPr lvl="2"/>
                <a:r>
                  <a:rPr lang="en-GB" sz="2000" dirty="0"/>
                  <a:t>Set of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b="0" dirty="0"/>
              </a:p>
              <a:p>
                <a:pPr lvl="2"/>
                <a:r>
                  <a:rPr lang="en-GB" sz="2000" dirty="0"/>
                  <a:t>Probabilities will be assigned to the elements of S</a:t>
                </a:r>
                <a:endParaRPr lang="en-GB" sz="2000" b="0" dirty="0"/>
              </a:p>
              <a:p>
                <a:pPr lvl="1"/>
                <a:r>
                  <a:rPr lang="en-GB" sz="2000" dirty="0"/>
                  <a:t>Properties: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000" dirty="0"/>
                  <a:t> (closed under union)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0" dirty="0"/>
                  <a:t>(closed under complementation)</a:t>
                </a:r>
              </a:p>
              <a:p>
                <a:pPr lvl="1"/>
                <a:r>
                  <a:rPr lang="en-GB" sz="2000" b="0" dirty="0"/>
                  <a:t>Discrete Case: Often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0" dirty="0"/>
                  <a:t>, the power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000" b="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ACFA96-B225-EDD2-F08C-843E18F7B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86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E3462-AB90-6A4C-416F-7B3868D85A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E46F-D595-FC49-3C8D-E82969B68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83B0-C907-E851-1384-7BDE3596F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4440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49F50-9BAD-E0F2-9C3F-487B24B6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076A45-1C91-B13F-EF77-68B83B92E68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For a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and a corresponding event space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A </a:t>
                </a:r>
                <a:r>
                  <a:rPr lang="en-GB" dirty="0">
                    <a:solidFill>
                      <a:srgbClr val="009DD1"/>
                    </a:solidFill>
                  </a:rPr>
                  <a:t>probability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satisfying the following conditions: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dirty="0"/>
                  <a:t>and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=∅⇒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Each value represents the </a:t>
                </a:r>
                <a:r>
                  <a:rPr lang="en-GB" dirty="0">
                    <a:solidFill>
                      <a:srgbClr val="009DD1"/>
                    </a:solidFill>
                  </a:rPr>
                  <a:t>probability</a:t>
                </a:r>
                <a:r>
                  <a:rPr lang="en-GB" dirty="0"/>
                  <a:t> for the corresponding event</a:t>
                </a:r>
              </a:p>
              <a:p>
                <a:pPr lvl="1"/>
                <a:r>
                  <a:rPr lang="en-GB" dirty="0"/>
                  <a:t>If each possible outcome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has the same probability: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 =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076A45-1C91-B13F-EF77-68B83B92E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974634F-7375-0F83-4318-5D6AF0F093A1}"/>
                  </a:ext>
                </a:extLst>
              </p:cNvPr>
              <p:cNvSpPr txBox="1"/>
              <p:nvPr/>
            </p:nvSpPr>
            <p:spPr>
              <a:xfrm>
                <a:off x="8592093" y="2664495"/>
                <a:ext cx="2958737" cy="76450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974634F-7375-0F83-4318-5D6AF0F09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93" y="2664495"/>
                <a:ext cx="2958737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D782-AE3C-9D28-8E00-E902027248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A6643-3BB8-3157-BEA6-06400A305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930B4-84B6-D78D-4E8C-E2B5E7D3A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265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0A7C3-0C9D-BD53-236A-86508544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- (Fair) Dice 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E91105-9389-7C80-C173-1118044F479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={1, 2, 3, 4, 5, 6}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Event space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1, 3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,…,{1, 2, 3, 4, 5, 6}</m:t>
                    </m:r>
                    <m:r>
                      <m:rPr>
                        <m:lit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Probability for an even number: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𝑒𝑣𝑒𝑛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2, 4, 6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Probability for a number greater than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𝑔𝑟𝑒𝑎𝑡𝑒𝑟𝑂𝑛𝑒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2, 3, 4, 5, 6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=1 −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Probability for a number greater than 1 </a:t>
                </a:r>
                <a:r>
                  <a:rPr lang="en-GB" b="1" dirty="0"/>
                  <a:t>and</a:t>
                </a:r>
                <a:r>
                  <a:rPr lang="en-GB" dirty="0"/>
                  <a:t> prime: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𝑔𝑟𝑒𝑎𝑡𝑒𝑟𝑂𝑛𝑒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𝑝𝑟𝑖𝑚𝑒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2, 3, 4, 5, 6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Probability for a number greater than 3 </a:t>
                </a:r>
                <a:r>
                  <a:rPr lang="en-GB" b="1" dirty="0"/>
                  <a:t>or </a:t>
                </a:r>
                <a:r>
                  <a:rPr lang="en-GB" dirty="0"/>
                  <a:t>prime: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𝑔𝑟𝑒𝑎𝑡𝑒𝑟𝑇h𝑟𝑒𝑒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𝑝𝑟𝑖𝑚𝑒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4, 5, 6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{4, 5, 6}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2, 3, 5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E91105-9389-7C80-C173-1118044F4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33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35ECEA0-65C7-EE52-4AAC-47954D4CE84D}"/>
                  </a:ext>
                </a:extLst>
              </p:cNvPr>
              <p:cNvSpPr txBox="1"/>
              <p:nvPr/>
            </p:nvSpPr>
            <p:spPr>
              <a:xfrm>
                <a:off x="9120336" y="3295270"/>
                <a:ext cx="2891246" cy="65941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35ECEA0-65C7-EE52-4AAC-47954D4CE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3295270"/>
                <a:ext cx="2891246" cy="659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FCFB9-7A75-683D-A0A9-FD8DD7C378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4383-9246-1F81-35A4-2D6108DF2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95D87-0D43-0D2D-FDDA-5A95EA9F0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644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74CD3-7774-5CD3-4952-AAD3B5C4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363AF12-D2BA-2565-7809-6A614B17198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For 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the </a:t>
                </a:r>
                <a:r>
                  <a:rPr lang="en-GB" dirty="0">
                    <a:solidFill>
                      <a:srgbClr val="009DD1"/>
                    </a:solidFill>
                  </a:rPr>
                  <a:t>conditional probability </a:t>
                </a:r>
                <a:r>
                  <a:rPr lang="en-GB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GB" smtClean="0">
                        <a:solidFill>
                          <a:schemeClr val="tx1"/>
                        </a:solidFill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The probabilities are getting “updated” according to the observations</a:t>
                </a:r>
              </a:p>
              <a:p>
                <a:pPr lvl="2"/>
                <a:r>
                  <a:rPr lang="en-GB" dirty="0">
                    <a:solidFill>
                      <a:schemeClr val="tx1"/>
                    </a:solidFill>
                  </a:rPr>
                  <a:t>Still satisfies the properties of a probability distribution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Conditioning Operation: Takes a probability distribution, returns a probability distribution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363AF12-D2BA-2565-7809-6A614B171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94AEE-1E5A-E66C-95A5-139265723C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Probabilties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3FCB-9AA9-C5E8-F2CF-6494DECE1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B8-30F8-2728-642A-2FDB3DA24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993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2378</Words>
  <Application>Microsoft Macintosh PowerPoint</Application>
  <PresentationFormat>Widescreen</PresentationFormat>
  <Paragraphs>414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CMU Bright SemiBold</vt:lpstr>
      <vt:lpstr>Myriad Pro</vt:lpstr>
      <vt:lpstr>Standarddesign</vt:lpstr>
      <vt:lpstr>3_Standarddesign</vt:lpstr>
      <vt:lpstr>Dynamic Probabilistic Relational Models</vt:lpstr>
      <vt:lpstr>Contents</vt:lpstr>
      <vt:lpstr>Overview: 2. Foundations</vt:lpstr>
      <vt:lpstr>Sources</vt:lpstr>
      <vt:lpstr>Motivation</vt:lpstr>
      <vt:lpstr>Sample &amp; Event Space</vt:lpstr>
      <vt:lpstr>Probability Distribution</vt:lpstr>
      <vt:lpstr>Example - (Fair) Dice Roll</vt:lpstr>
      <vt:lpstr>Conditional Probability Distribution</vt:lpstr>
      <vt:lpstr>Example - (Fair) Dice Roll</vt:lpstr>
      <vt:lpstr>Chain Rule &amp; Bayes Theorem</vt:lpstr>
      <vt:lpstr>(Discrete) Random Variable</vt:lpstr>
      <vt:lpstr>(Full) Joint Distribution</vt:lpstr>
      <vt:lpstr>Marginal Distribution</vt:lpstr>
      <vt:lpstr>Conditional Distributions over Random Variables</vt:lpstr>
      <vt:lpstr>Example – Multiplying (Conditional) Distributions</vt:lpstr>
      <vt:lpstr>Independence</vt:lpstr>
      <vt:lpstr>Example - Independence</vt:lpstr>
      <vt:lpstr>Probability Query</vt:lpstr>
      <vt:lpstr>Probability Query</vt:lpstr>
      <vt:lpstr>Interim Summary</vt:lpstr>
      <vt:lpstr>Overview: 2. Foundations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84</cp:revision>
  <dcterms:created xsi:type="dcterms:W3CDTF">2010-04-27T12:26:40Z</dcterms:created>
  <dcterms:modified xsi:type="dcterms:W3CDTF">2023-04-21T15:11:26Z</dcterms:modified>
</cp:coreProperties>
</file>